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bookmarkIdSeed="3">
  <p:sldMasterIdLst>
    <p:sldMasterId id="2147483684" r:id="rId1"/>
  </p:sldMasterIdLst>
  <p:notesMasterIdLst>
    <p:notesMasterId r:id="rId42"/>
  </p:notesMasterIdLst>
  <p:sldIdLst>
    <p:sldId id="256" r:id="rId2"/>
    <p:sldId id="305" r:id="rId3"/>
    <p:sldId id="306" r:id="rId4"/>
    <p:sldId id="307" r:id="rId5"/>
    <p:sldId id="309" r:id="rId6"/>
    <p:sldId id="308" r:id="rId7"/>
    <p:sldId id="310" r:id="rId8"/>
    <p:sldId id="311" r:id="rId9"/>
    <p:sldId id="312" r:id="rId10"/>
    <p:sldId id="313" r:id="rId11"/>
    <p:sldId id="315" r:id="rId12"/>
    <p:sldId id="314" r:id="rId13"/>
    <p:sldId id="316" r:id="rId14"/>
    <p:sldId id="317" r:id="rId15"/>
    <p:sldId id="318" r:id="rId16"/>
    <p:sldId id="319" r:id="rId17"/>
    <p:sldId id="320" r:id="rId18"/>
    <p:sldId id="321" r:id="rId19"/>
    <p:sldId id="322" r:id="rId20"/>
    <p:sldId id="323" r:id="rId21"/>
    <p:sldId id="324" r:id="rId22"/>
    <p:sldId id="325" r:id="rId23"/>
    <p:sldId id="326" r:id="rId24"/>
    <p:sldId id="327" r:id="rId25"/>
    <p:sldId id="328" r:id="rId26"/>
    <p:sldId id="329" r:id="rId27"/>
    <p:sldId id="330" r:id="rId28"/>
    <p:sldId id="331" r:id="rId29"/>
    <p:sldId id="332" r:id="rId30"/>
    <p:sldId id="334" r:id="rId31"/>
    <p:sldId id="335" r:id="rId32"/>
    <p:sldId id="336" r:id="rId33"/>
    <p:sldId id="337" r:id="rId34"/>
    <p:sldId id="333" r:id="rId35"/>
    <p:sldId id="338" r:id="rId36"/>
    <p:sldId id="340" r:id="rId37"/>
    <p:sldId id="339" r:id="rId38"/>
    <p:sldId id="341" r:id="rId39"/>
    <p:sldId id="342" r:id="rId40"/>
    <p:sldId id="343" r:id="rId4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BFFE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8" d="100"/>
          <a:sy n="68" d="100"/>
        </p:scale>
        <p:origin x="90"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A5EAAD3-0E46-4F3F-82A9-C553D05150E2}" type="datetimeFigureOut">
              <a:rPr lang="tr-TR" smtClean="0"/>
              <a:t>11.03.2019</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80ED360-187F-46BB-96AC-384A82852C03}" type="slidenum">
              <a:rPr lang="tr-TR" smtClean="0"/>
              <a:t>‹#›</a:t>
            </a:fld>
            <a:endParaRPr lang="tr-TR"/>
          </a:p>
        </p:txBody>
      </p:sp>
    </p:spTree>
    <p:extLst>
      <p:ext uri="{BB962C8B-B14F-4D97-AF65-F5344CB8AC3E}">
        <p14:creationId xmlns:p14="http://schemas.microsoft.com/office/powerpoint/2010/main" val="30130853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480ED360-187F-46BB-96AC-384A82852C03}" type="slidenum">
              <a:rPr lang="tr-TR" smtClean="0"/>
              <a:t>1</a:t>
            </a:fld>
            <a:endParaRPr lang="tr-TR"/>
          </a:p>
        </p:txBody>
      </p:sp>
    </p:spTree>
    <p:extLst>
      <p:ext uri="{BB962C8B-B14F-4D97-AF65-F5344CB8AC3E}">
        <p14:creationId xmlns:p14="http://schemas.microsoft.com/office/powerpoint/2010/main" val="25371166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7" name="Rectangle 6"/>
          <p:cNvSpPr>
            <a:spLocks noChangeAspect="1"/>
          </p:cNvSpPr>
          <p:nvPr userDrawn="1"/>
        </p:nvSpPr>
        <p:spPr>
          <a:xfrm>
            <a:off x="231140" y="243840"/>
            <a:ext cx="11724640" cy="6377939"/>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chemeClr val="tx1"/>
                </a:solidFill>
              </a:defRPr>
            </a:lvl1pPr>
          </a:lstStyle>
          <a:p>
            <a:r>
              <a:rPr lang="tr-TR" smtClean="0"/>
              <a:t>Asıl başlık stili için tıklatın</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lvl1pPr>
              <a:defRPr>
                <a:solidFill>
                  <a:schemeClr val="tx1"/>
                </a:solidFill>
              </a:defRPr>
            </a:lvl1pPr>
          </a:lstStyle>
          <a:p>
            <a:fld id="{69B1A35F-9019-4DA8-9A82-2C70BD198728}" type="datetime1">
              <a:rPr lang="tr-TR" smtClean="0"/>
              <a:t>11.03.2019</a:t>
            </a:fld>
            <a:endParaRPr lang="en-US" dirty="0"/>
          </a:p>
        </p:txBody>
      </p:sp>
      <p:sp>
        <p:nvSpPr>
          <p:cNvPr id="5" name="Footer Placeholder 4"/>
          <p:cNvSpPr>
            <a:spLocks noGrp="1"/>
          </p:cNvSpPr>
          <p:nvPr>
            <p:ph type="ftr" sz="quarter" idx="11"/>
          </p:nvPr>
        </p:nvSpPr>
        <p:spPr/>
        <p:txBody>
          <a:bodyPr/>
          <a:lstStyle>
            <a:lvl1pPr>
              <a:defRPr>
                <a:solidFill>
                  <a:schemeClr val="tx1"/>
                </a:solidFill>
              </a:defRPr>
            </a:lvl1pPr>
          </a:lstStyle>
          <a:p>
            <a:r>
              <a:rPr lang="tr-TR" dirty="0" smtClean="0"/>
              <a:t>Dr. Nurdan Bilgin</a:t>
            </a:r>
          </a:p>
          <a:p>
            <a:r>
              <a:rPr lang="tr-TR" dirty="0" smtClean="0"/>
              <a:t>2018-2019</a:t>
            </a:r>
            <a:endParaRPr lang="en-US" dirty="0"/>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4FAB73BC-B049-4115-A692-8D63A059BFB8}" type="slidenum">
              <a:rPr lang="en-US" dirty="0"/>
              <a:pPr/>
              <a:t>‹#›</a:t>
            </a:fld>
            <a:endParaRPr lang="en-US" dirty="0"/>
          </a:p>
        </p:txBody>
      </p:sp>
      <p:cxnSp>
        <p:nvCxnSpPr>
          <p:cNvPr id="8" name="Straight Connector 7"/>
          <p:cNvCxnSpPr/>
          <p:nvPr/>
        </p:nvCxnSpPr>
        <p:spPr>
          <a:xfrm>
            <a:off x="1978660" y="3733800"/>
            <a:ext cx="822960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4A261620-04D6-4DCE-A096-6748E8CFEE4E}" type="datetime1">
              <a:rPr lang="tr-TR" smtClean="0"/>
              <a:t>11.03.2019</a:t>
            </a:fld>
            <a:endParaRPr lang="en-US" dirty="0"/>
          </a:p>
        </p:txBody>
      </p:sp>
      <p:sp>
        <p:nvSpPr>
          <p:cNvPr id="5" name="Footer Placeholder 4"/>
          <p:cNvSpPr>
            <a:spLocks noGrp="1"/>
          </p:cNvSpPr>
          <p:nvPr>
            <p:ph type="ftr" sz="quarter" idx="11"/>
          </p:nvPr>
        </p:nvSpPr>
        <p:spPr/>
        <p:txBody>
          <a:bodyPr/>
          <a:lstStyle/>
          <a:p>
            <a:r>
              <a:rPr lang="en-US" smtClean="0"/>
              <a:t>Dr. Nurdan Bilgin 2018-2019</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5325B1ED-8B63-4EB0-A7C4-474D50C33EBD}" type="datetime1">
              <a:rPr lang="tr-TR" smtClean="0"/>
              <a:t>11.03.2019</a:t>
            </a:fld>
            <a:endParaRPr lang="en-US" dirty="0"/>
          </a:p>
        </p:txBody>
      </p:sp>
      <p:sp>
        <p:nvSpPr>
          <p:cNvPr id="5" name="Footer Placeholder 4"/>
          <p:cNvSpPr>
            <a:spLocks noGrp="1"/>
          </p:cNvSpPr>
          <p:nvPr>
            <p:ph type="ftr" sz="quarter" idx="11"/>
          </p:nvPr>
        </p:nvSpPr>
        <p:spPr/>
        <p:txBody>
          <a:bodyPr/>
          <a:lstStyle/>
          <a:p>
            <a:r>
              <a:rPr lang="en-US" smtClean="0"/>
              <a:t>Dr. Nurdan Bilgin 2018-2019</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a:xfrm>
            <a:off x="1140351" y="363794"/>
            <a:ext cx="9875520" cy="412955"/>
          </a:xfrm>
        </p:spPr>
        <p:txBody>
          <a:bodyPr>
            <a:noAutofit/>
          </a:bodyPr>
          <a:lstStyle>
            <a:lvl1pPr>
              <a:defRPr sz="3600"/>
            </a:lvl1pPr>
          </a:lstStyle>
          <a:p>
            <a:r>
              <a:rPr lang="tr-TR" dirty="0" smtClean="0"/>
              <a:t>Asıl başlık stili için tıklatın</a:t>
            </a:r>
            <a:endParaRPr lang="en-US" dirty="0"/>
          </a:p>
        </p:txBody>
      </p:sp>
      <p:sp>
        <p:nvSpPr>
          <p:cNvPr id="3" name="Content Placeholder 2"/>
          <p:cNvSpPr>
            <a:spLocks noGrp="1"/>
          </p:cNvSpPr>
          <p:nvPr>
            <p:ph idx="1"/>
          </p:nvPr>
        </p:nvSpPr>
        <p:spPr>
          <a:xfrm>
            <a:off x="1143000" y="875071"/>
            <a:ext cx="9872871" cy="5220929"/>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9FFFCC66-3E33-42F1-912D-E1C6E45BE7D9}" type="datetime1">
              <a:rPr lang="tr-TR" smtClean="0"/>
              <a:t>11.03.2019</a:t>
            </a:fld>
            <a:endParaRPr lang="en-US" dirty="0"/>
          </a:p>
        </p:txBody>
      </p:sp>
      <p:sp>
        <p:nvSpPr>
          <p:cNvPr id="5" name="Footer Placeholder 4"/>
          <p:cNvSpPr>
            <a:spLocks noGrp="1"/>
          </p:cNvSpPr>
          <p:nvPr>
            <p:ph type="ftr" sz="quarter" idx="11"/>
          </p:nvPr>
        </p:nvSpPr>
        <p:spPr/>
        <p:txBody>
          <a:bodyPr/>
          <a:lstStyle/>
          <a:p>
            <a:r>
              <a:rPr lang="en-US" smtClean="0"/>
              <a:t>Dr. Nurdan Bilgin 2018-2019</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tr-TR" smtClean="0"/>
              <a:t>Asıl başlık stili için tıklatın</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E8742CFB-5412-426A-A8E8-570E5CDB440B}" type="datetime1">
              <a:rPr lang="tr-TR" smtClean="0"/>
              <a:t>11.03.2019</a:t>
            </a:fld>
            <a:endParaRPr lang="en-US" dirty="0"/>
          </a:p>
        </p:txBody>
      </p:sp>
      <p:sp>
        <p:nvSpPr>
          <p:cNvPr id="5" name="Footer Placeholder 4"/>
          <p:cNvSpPr>
            <a:spLocks noGrp="1"/>
          </p:cNvSpPr>
          <p:nvPr>
            <p:ph type="ftr" sz="quarter" idx="11"/>
          </p:nvPr>
        </p:nvSpPr>
        <p:spPr/>
        <p:txBody>
          <a:bodyPr/>
          <a:lstStyle/>
          <a:p>
            <a:r>
              <a:rPr lang="en-US" smtClean="0"/>
              <a:t>Dr. Nurdan Bilgin 2018-2019</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7" name="Straight Connector 6"/>
          <p:cNvCxnSpPr/>
          <p:nvPr/>
        </p:nvCxnSpPr>
        <p:spPr>
          <a:xfrm>
            <a:off x="1981200" y="4020408"/>
            <a:ext cx="822960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8EACED95-133A-4CA7-A222-D05D0FC10722}" type="datetime1">
              <a:rPr lang="tr-TR" smtClean="0"/>
              <a:t>11.03.2019</a:t>
            </a:fld>
            <a:endParaRPr lang="en-US" dirty="0"/>
          </a:p>
        </p:txBody>
      </p:sp>
      <p:sp>
        <p:nvSpPr>
          <p:cNvPr id="6" name="Footer Placeholder 5"/>
          <p:cNvSpPr>
            <a:spLocks noGrp="1"/>
          </p:cNvSpPr>
          <p:nvPr>
            <p:ph type="ftr" sz="quarter" idx="11"/>
          </p:nvPr>
        </p:nvSpPr>
        <p:spPr/>
        <p:txBody>
          <a:bodyPr/>
          <a:lstStyle/>
          <a:p>
            <a:r>
              <a:rPr lang="en-US" smtClean="0"/>
              <a:t>Dr. Nurdan Bilgin 2018-2019</a:t>
            </a:r>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tr-TR" smtClean="0"/>
              <a:t>Asıl başlık stili için tıklatın</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5CCAA0C4-A6FF-4F07-8D5B-25A7852DD734}" type="datetime1">
              <a:rPr lang="tr-TR" smtClean="0"/>
              <a:t>11.03.2019</a:t>
            </a:fld>
            <a:endParaRPr lang="en-US" dirty="0"/>
          </a:p>
        </p:txBody>
      </p:sp>
      <p:sp>
        <p:nvSpPr>
          <p:cNvPr id="8" name="Footer Placeholder 7"/>
          <p:cNvSpPr>
            <a:spLocks noGrp="1"/>
          </p:cNvSpPr>
          <p:nvPr>
            <p:ph type="ftr" sz="quarter" idx="11"/>
          </p:nvPr>
        </p:nvSpPr>
        <p:spPr/>
        <p:txBody>
          <a:bodyPr/>
          <a:lstStyle/>
          <a:p>
            <a:r>
              <a:rPr lang="en-US" smtClean="0"/>
              <a:t>Dr. Nurdan Bilgin 2018-2019</a:t>
            </a:r>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D5A21B83-440B-4A5F-9D50-E442B4D7F62D}" type="datetime1">
              <a:rPr lang="tr-TR" smtClean="0"/>
              <a:t>11.03.2019</a:t>
            </a:fld>
            <a:endParaRPr lang="en-US" dirty="0"/>
          </a:p>
        </p:txBody>
      </p:sp>
      <p:sp>
        <p:nvSpPr>
          <p:cNvPr id="4" name="Footer Placeholder 3"/>
          <p:cNvSpPr>
            <a:spLocks noGrp="1"/>
          </p:cNvSpPr>
          <p:nvPr>
            <p:ph type="ftr" sz="quarter" idx="11"/>
          </p:nvPr>
        </p:nvSpPr>
        <p:spPr/>
        <p:txBody>
          <a:bodyPr/>
          <a:lstStyle/>
          <a:p>
            <a:r>
              <a:rPr lang="en-US" smtClean="0"/>
              <a:t>Dr. Nurdan Bilgin 2018-2019</a:t>
            </a:r>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1D8B22-BB95-40E1-8E1B-2040B73E45F0}" type="datetime1">
              <a:rPr lang="tr-TR" smtClean="0"/>
              <a:t>11.03.2019</a:t>
            </a:fld>
            <a:endParaRPr lang="en-US" dirty="0"/>
          </a:p>
        </p:txBody>
      </p:sp>
      <p:sp>
        <p:nvSpPr>
          <p:cNvPr id="3" name="Footer Placeholder 2"/>
          <p:cNvSpPr>
            <a:spLocks noGrp="1"/>
          </p:cNvSpPr>
          <p:nvPr>
            <p:ph type="ftr" sz="quarter" idx="11"/>
          </p:nvPr>
        </p:nvSpPr>
        <p:spPr/>
        <p:txBody>
          <a:bodyPr/>
          <a:lstStyle/>
          <a:p>
            <a:r>
              <a:rPr lang="en-US" smtClean="0"/>
              <a:t>Dr. Nurdan Bilgin 2018-2019</a:t>
            </a:r>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tr-TR" smtClean="0"/>
              <a:t>Asıl başlık stili için tıklatın</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ACEF0173-81BE-4608-9C67-B09998B9EC57}" type="datetime1">
              <a:rPr lang="tr-TR" smtClean="0"/>
              <a:t>11.03.2019</a:t>
            </a:fld>
            <a:endParaRPr lang="en-US" dirty="0"/>
          </a:p>
        </p:txBody>
      </p:sp>
      <p:sp>
        <p:nvSpPr>
          <p:cNvPr id="6" name="Footer Placeholder 5"/>
          <p:cNvSpPr>
            <a:spLocks noGrp="1"/>
          </p:cNvSpPr>
          <p:nvPr>
            <p:ph type="ftr" sz="quarter" idx="11"/>
          </p:nvPr>
        </p:nvSpPr>
        <p:spPr/>
        <p:txBody>
          <a:bodyPr/>
          <a:lstStyle/>
          <a:p>
            <a:r>
              <a:rPr lang="en-US" smtClean="0"/>
              <a:t>Dr. Nurdan Bilgin 2018-2019</a:t>
            </a:r>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44C56628-0AEA-41A3-9113-444B99D94FA1}" type="datetime1">
              <a:rPr lang="tr-TR" smtClean="0"/>
              <a:t>11.03.2019</a:t>
            </a:fld>
            <a:endParaRPr lang="en-US" dirty="0"/>
          </a:p>
        </p:txBody>
      </p:sp>
      <p:sp>
        <p:nvSpPr>
          <p:cNvPr id="6" name="Footer Placeholder 5"/>
          <p:cNvSpPr>
            <a:spLocks noGrp="1"/>
          </p:cNvSpPr>
          <p:nvPr>
            <p:ph type="ftr" sz="quarter" idx="11"/>
          </p:nvPr>
        </p:nvSpPr>
        <p:spPr/>
        <p:txBody>
          <a:bodyPr/>
          <a:lstStyle/>
          <a:p>
            <a:r>
              <a:rPr lang="en-US" smtClean="0"/>
              <a:t>Dr. Nurdan Bilgin 2018-2019</a:t>
            </a:r>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tx1"/>
                </a:solidFill>
              </a:defRPr>
            </a:lvl1pPr>
          </a:lstStyle>
          <a:p>
            <a:fld id="{27E783E6-A645-48E9-BAD7-D9FCF9900AF7}" type="datetime1">
              <a:rPr lang="tr-TR" smtClean="0"/>
              <a:t>11.03.2019</a:t>
            </a:fld>
            <a:endParaRPr lang="en-US" dirty="0"/>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tx1"/>
                </a:solidFill>
              </a:defRPr>
            </a:lvl1pPr>
          </a:lstStyle>
          <a:p>
            <a:r>
              <a:rPr lang="en-US" smtClean="0"/>
              <a:t>Dr. Nurdan Bilgin 2018-2019</a:t>
            </a:r>
            <a:endParaRPr lang="en-US" dirty="0"/>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tx1"/>
                </a:solidFill>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tx1"/>
        </a:buClr>
        <a:buSzPct val="80000"/>
        <a:buFont typeface="Corbel" pitchFamily="34" charset="0"/>
        <a:buChar char="•"/>
        <a:defRPr sz="2200" kern="1200">
          <a:solidFill>
            <a:schemeClr val="tx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tx1"/>
        </a:buClr>
        <a:buSzPct val="80000"/>
        <a:buFont typeface="Corbel" pitchFamily="34" charset="0"/>
        <a:buChar char="•"/>
        <a:defRPr sz="2000" kern="1200">
          <a:solidFill>
            <a:schemeClr val="tx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tx1"/>
        </a:buClr>
        <a:buSzPct val="80000"/>
        <a:buFont typeface="Corbel" pitchFamily="34" charset="0"/>
        <a:buChar char="•"/>
        <a:defRPr sz="1800" kern="1200">
          <a:solidFill>
            <a:schemeClr val="tx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0.png"/><Relationship Id="rId1" Type="http://schemas.openxmlformats.org/officeDocument/2006/relationships/slideLayout" Target="../slideLayouts/slideLayout5.xml"/><Relationship Id="rId5" Type="http://schemas.openxmlformats.org/officeDocument/2006/relationships/image" Target="../media/image7.emf"/><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makted.org.tr/index.php/kaynaklar/sistem-dinamigi-ve-kontrol/" TargetMode="Externa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emf"/><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6.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2.png"/></Relationships>
</file>

<file path=ppt/slides/_rels/slide2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31.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image" Target="../media/image43.emf"/><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p:txBody>
          <a:bodyPr/>
          <a:lstStyle/>
          <a:p>
            <a:r>
              <a:rPr lang="tr-TR" dirty="0" smtClean="0"/>
              <a:t>Kontrol sistemleri tasarımı</a:t>
            </a:r>
            <a:endParaRPr lang="tr-TR" dirty="0"/>
          </a:p>
        </p:txBody>
      </p:sp>
      <p:sp>
        <p:nvSpPr>
          <p:cNvPr id="3" name="Alt Başlık 2"/>
          <p:cNvSpPr>
            <a:spLocks noGrp="1"/>
          </p:cNvSpPr>
          <p:nvPr>
            <p:ph type="subTitle" idx="1"/>
          </p:nvPr>
        </p:nvSpPr>
        <p:spPr>
          <a:xfrm>
            <a:off x="1709530" y="3808456"/>
            <a:ext cx="8767860" cy="1388165"/>
          </a:xfrm>
        </p:spPr>
        <p:txBody>
          <a:bodyPr>
            <a:normAutofit/>
          </a:bodyPr>
          <a:lstStyle/>
          <a:p>
            <a:r>
              <a:rPr lang="tr-TR" dirty="0" smtClean="0"/>
              <a:t>Pozitif geri beslemeli sistemlerin kök-yer eğrileri</a:t>
            </a:r>
          </a:p>
          <a:p>
            <a:r>
              <a:rPr lang="tr-TR" dirty="0" smtClean="0"/>
              <a:t>Kontrol sistemleri tasarımına kök-yer eğri yaklaşımı</a:t>
            </a:r>
          </a:p>
          <a:p>
            <a:r>
              <a:rPr lang="tr-TR" dirty="0" smtClean="0"/>
              <a:t>Faz ilerlemeli kompenzasyon</a:t>
            </a:r>
            <a:endParaRPr lang="tr-TR" sz="2400" dirty="0"/>
          </a:p>
        </p:txBody>
      </p:sp>
      <p:sp>
        <p:nvSpPr>
          <p:cNvPr id="5" name="Veri Yer Tutucusu 4"/>
          <p:cNvSpPr>
            <a:spLocks noGrp="1"/>
          </p:cNvSpPr>
          <p:nvPr>
            <p:ph type="dt" sz="half" idx="10"/>
          </p:nvPr>
        </p:nvSpPr>
        <p:spPr/>
        <p:txBody>
          <a:bodyPr/>
          <a:lstStyle/>
          <a:p>
            <a:fld id="{CFDD9831-C068-46C0-9380-21BF25D38768}" type="datetime1">
              <a:rPr lang="tr-TR" smtClean="0"/>
              <a:t>11.03.2019</a:t>
            </a:fld>
            <a:endParaRPr lang="en-US" dirty="0"/>
          </a:p>
        </p:txBody>
      </p:sp>
      <p:sp>
        <p:nvSpPr>
          <p:cNvPr id="4" name="Altbilgi Yer Tutucusu 3"/>
          <p:cNvSpPr>
            <a:spLocks noGrp="1"/>
          </p:cNvSpPr>
          <p:nvPr>
            <p:ph type="ftr" sz="quarter" idx="11"/>
          </p:nvPr>
        </p:nvSpPr>
        <p:spPr/>
        <p:txBody>
          <a:bodyPr/>
          <a:lstStyle/>
          <a:p>
            <a:r>
              <a:rPr lang="tr-TR" smtClean="0"/>
              <a:t>Dr. Nurdan Bilgin</a:t>
            </a:r>
          </a:p>
          <a:p>
            <a:r>
              <a:rPr lang="tr-TR" smtClean="0"/>
              <a:t>2018-2019</a:t>
            </a:r>
            <a:endParaRPr lang="en-US" dirty="0"/>
          </a:p>
        </p:txBody>
      </p:sp>
      <p:sp>
        <p:nvSpPr>
          <p:cNvPr id="6" name="Slayt Numarası Yer Tutucusu 5"/>
          <p:cNvSpPr>
            <a:spLocks noGrp="1"/>
          </p:cNvSpPr>
          <p:nvPr>
            <p:ph type="sldNum" sz="quarter" idx="12"/>
          </p:nvPr>
        </p:nvSpPr>
        <p:spPr/>
        <p:txBody>
          <a:bodyPr/>
          <a:lstStyle/>
          <a:p>
            <a:fld id="{4FAB73BC-B049-4115-A692-8D63A059BFB8}" type="slidenum">
              <a:rPr lang="en-US" smtClean="0"/>
              <a:pPr/>
              <a:t>1</a:t>
            </a:fld>
            <a:endParaRPr lang="en-US" dirty="0"/>
          </a:p>
        </p:txBody>
      </p:sp>
    </p:spTree>
    <p:extLst>
      <p:ext uri="{BB962C8B-B14F-4D97-AF65-F5344CB8AC3E}">
        <p14:creationId xmlns:p14="http://schemas.microsoft.com/office/powerpoint/2010/main" val="12278415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type="body" idx="1"/>
              </p:nvPr>
            </p:nvSpPr>
            <p:spPr>
              <a:xfrm>
                <a:off x="471055" y="263236"/>
                <a:ext cx="5426825" cy="2515515"/>
              </a:xfrm>
            </p:spPr>
            <p:txBody>
              <a:bodyPr>
                <a:normAutofit/>
              </a:bodyPr>
              <a:lstStyle/>
              <a:p>
                <a:r>
                  <a:rPr lang="tr-TR" sz="2200" dirty="0" smtClean="0"/>
                  <a:t>Pozitif Geribesleme</a:t>
                </a:r>
              </a:p>
              <a:p>
                <a:pPr/>
                <a14:m>
                  <m:oMathPara xmlns:m="http://schemas.openxmlformats.org/officeDocument/2006/math">
                    <m:oMathParaPr>
                      <m:jc m:val="centerGroup"/>
                    </m:oMathParaPr>
                    <m:oMath xmlns:m="http://schemas.openxmlformats.org/officeDocument/2006/math">
                      <m:f>
                        <m:fPr>
                          <m:ctrlPr>
                            <a:rPr lang="tr-TR" sz="2200" b="0" i="1">
                              <a:latin typeface="Cambria Math" panose="02040503050406030204" pitchFamily="18" charset="0"/>
                            </a:rPr>
                          </m:ctrlPr>
                        </m:fPr>
                        <m:num>
                          <m:r>
                            <a:rPr lang="tr-TR" sz="2200" b="0" i="1">
                              <a:latin typeface="Cambria Math" panose="02040503050406030204" pitchFamily="18" charset="0"/>
                            </a:rPr>
                            <m:t>𝐶</m:t>
                          </m:r>
                          <m:d>
                            <m:dPr>
                              <m:ctrlPr>
                                <a:rPr lang="tr-TR" sz="2200" b="0" i="1">
                                  <a:latin typeface="Cambria Math" panose="02040503050406030204" pitchFamily="18" charset="0"/>
                                </a:rPr>
                              </m:ctrlPr>
                            </m:dPr>
                            <m:e>
                              <m:r>
                                <a:rPr lang="tr-TR" sz="2200" b="0" i="1">
                                  <a:latin typeface="Cambria Math" panose="02040503050406030204" pitchFamily="18" charset="0"/>
                                </a:rPr>
                                <m:t>𝑠</m:t>
                              </m:r>
                            </m:e>
                          </m:d>
                        </m:num>
                        <m:den>
                          <m:r>
                            <a:rPr lang="tr-TR" sz="2200" b="0" i="1">
                              <a:latin typeface="Cambria Math" panose="02040503050406030204" pitchFamily="18" charset="0"/>
                            </a:rPr>
                            <m:t>𝑅</m:t>
                          </m:r>
                          <m:d>
                            <m:dPr>
                              <m:ctrlPr>
                                <a:rPr lang="tr-TR" sz="2200" b="0" i="1">
                                  <a:latin typeface="Cambria Math" panose="02040503050406030204" pitchFamily="18" charset="0"/>
                                </a:rPr>
                              </m:ctrlPr>
                            </m:dPr>
                            <m:e>
                              <m:r>
                                <a:rPr lang="tr-TR" sz="2200" b="0" i="1">
                                  <a:latin typeface="Cambria Math" panose="02040503050406030204" pitchFamily="18" charset="0"/>
                                </a:rPr>
                                <m:t>𝑠</m:t>
                              </m:r>
                            </m:e>
                          </m:d>
                        </m:den>
                      </m:f>
                      <m:r>
                        <a:rPr lang="tr-TR" sz="2200" b="0" i="1">
                          <a:latin typeface="Cambria Math" panose="02040503050406030204" pitchFamily="18" charset="0"/>
                        </a:rPr>
                        <m:t>=</m:t>
                      </m:r>
                      <m:f>
                        <m:fPr>
                          <m:ctrlPr>
                            <a:rPr lang="tr-TR" sz="2200" b="0" i="1">
                              <a:latin typeface="Cambria Math" panose="02040503050406030204" pitchFamily="18" charset="0"/>
                            </a:rPr>
                          </m:ctrlPr>
                        </m:fPr>
                        <m:num>
                          <m:r>
                            <a:rPr lang="tr-TR" sz="2200" b="0" i="1">
                              <a:latin typeface="Cambria Math" panose="02040503050406030204" pitchFamily="18" charset="0"/>
                            </a:rPr>
                            <m:t>𝐺</m:t>
                          </m:r>
                          <m:d>
                            <m:dPr>
                              <m:ctrlPr>
                                <a:rPr lang="tr-TR" sz="2200" b="0" i="1">
                                  <a:latin typeface="Cambria Math" panose="02040503050406030204" pitchFamily="18" charset="0"/>
                                </a:rPr>
                              </m:ctrlPr>
                            </m:dPr>
                            <m:e>
                              <m:r>
                                <a:rPr lang="tr-TR" sz="2200" b="0" i="1">
                                  <a:latin typeface="Cambria Math" panose="02040503050406030204" pitchFamily="18" charset="0"/>
                                </a:rPr>
                                <m:t>𝑠</m:t>
                              </m:r>
                            </m:e>
                          </m:d>
                        </m:num>
                        <m:den>
                          <m:r>
                            <a:rPr lang="tr-TR" sz="2200" b="0" i="1">
                              <a:latin typeface="Cambria Math" panose="02040503050406030204" pitchFamily="18" charset="0"/>
                            </a:rPr>
                            <m:t>1−</m:t>
                          </m:r>
                          <m:r>
                            <a:rPr lang="tr-TR" sz="2200" b="0" i="1">
                              <a:latin typeface="Cambria Math" panose="02040503050406030204" pitchFamily="18" charset="0"/>
                            </a:rPr>
                            <m:t>𝐺</m:t>
                          </m:r>
                          <m:d>
                            <m:dPr>
                              <m:ctrlPr>
                                <a:rPr lang="tr-TR" sz="2200" b="0" i="1">
                                  <a:latin typeface="Cambria Math" panose="02040503050406030204" pitchFamily="18" charset="0"/>
                                </a:rPr>
                              </m:ctrlPr>
                            </m:dPr>
                            <m:e>
                              <m:r>
                                <a:rPr lang="tr-TR" sz="2200" b="0" i="1">
                                  <a:latin typeface="Cambria Math" panose="02040503050406030204" pitchFamily="18" charset="0"/>
                                </a:rPr>
                                <m:t>𝑠</m:t>
                              </m:r>
                            </m:e>
                          </m:d>
                          <m:r>
                            <a:rPr lang="tr-TR" sz="2200" b="0" i="1">
                              <a:latin typeface="Cambria Math" panose="02040503050406030204" pitchFamily="18" charset="0"/>
                            </a:rPr>
                            <m:t>𝐻</m:t>
                          </m:r>
                          <m:r>
                            <a:rPr lang="tr-TR" sz="2200" b="0" i="1">
                              <a:latin typeface="Cambria Math" panose="02040503050406030204" pitchFamily="18" charset="0"/>
                            </a:rPr>
                            <m:t>(</m:t>
                          </m:r>
                          <m:r>
                            <a:rPr lang="tr-TR" sz="2200" b="0" i="1">
                              <a:latin typeface="Cambria Math" panose="02040503050406030204" pitchFamily="18" charset="0"/>
                            </a:rPr>
                            <m:t>𝑠</m:t>
                          </m:r>
                          <m:r>
                            <a:rPr lang="tr-TR" sz="2200" b="0" i="1">
                              <a:latin typeface="Cambria Math" panose="02040503050406030204" pitchFamily="18" charset="0"/>
                            </a:rPr>
                            <m:t>)</m:t>
                          </m:r>
                        </m:den>
                      </m:f>
                    </m:oMath>
                    <m:oMath xmlns:m="http://schemas.openxmlformats.org/officeDocument/2006/math">
                      <m:f>
                        <m:fPr>
                          <m:ctrlPr>
                            <a:rPr lang="tr-TR" sz="2200" i="1">
                              <a:latin typeface="Cambria Math" panose="02040503050406030204" pitchFamily="18" charset="0"/>
                            </a:rPr>
                          </m:ctrlPr>
                        </m:fPr>
                        <m:num>
                          <m:r>
                            <a:rPr lang="tr-TR" sz="2200" i="1">
                              <a:latin typeface="Cambria Math" panose="02040503050406030204" pitchFamily="18" charset="0"/>
                            </a:rPr>
                            <m:t>𝐶</m:t>
                          </m:r>
                          <m:d>
                            <m:dPr>
                              <m:ctrlPr>
                                <a:rPr lang="tr-TR" sz="2200" i="1">
                                  <a:latin typeface="Cambria Math" panose="02040503050406030204" pitchFamily="18" charset="0"/>
                                </a:rPr>
                              </m:ctrlPr>
                            </m:dPr>
                            <m:e>
                              <m:r>
                                <a:rPr lang="tr-TR" sz="2200" i="1">
                                  <a:latin typeface="Cambria Math" panose="02040503050406030204" pitchFamily="18" charset="0"/>
                                </a:rPr>
                                <m:t>𝑠</m:t>
                              </m:r>
                            </m:e>
                          </m:d>
                        </m:num>
                        <m:den>
                          <m:r>
                            <a:rPr lang="tr-TR" sz="2200" i="1">
                              <a:latin typeface="Cambria Math" panose="02040503050406030204" pitchFamily="18" charset="0"/>
                            </a:rPr>
                            <m:t>𝑅</m:t>
                          </m:r>
                          <m:d>
                            <m:dPr>
                              <m:ctrlPr>
                                <a:rPr lang="tr-TR" sz="2200" i="1">
                                  <a:latin typeface="Cambria Math" panose="02040503050406030204" pitchFamily="18" charset="0"/>
                                </a:rPr>
                              </m:ctrlPr>
                            </m:dPr>
                            <m:e>
                              <m:r>
                                <a:rPr lang="tr-TR" sz="2200" i="1">
                                  <a:latin typeface="Cambria Math" panose="02040503050406030204" pitchFamily="18" charset="0"/>
                                </a:rPr>
                                <m:t>𝑠</m:t>
                              </m:r>
                            </m:e>
                          </m:d>
                        </m:den>
                      </m:f>
                      <m:r>
                        <a:rPr lang="tr-TR" sz="2200" b="0" i="1">
                          <a:latin typeface="Cambria Math" panose="02040503050406030204" pitchFamily="18" charset="0"/>
                        </a:rPr>
                        <m:t>=</m:t>
                      </m:r>
                      <m:f>
                        <m:fPr>
                          <m:ctrlPr>
                            <a:rPr lang="tr-TR" sz="2200" b="0" i="1">
                              <a:latin typeface="Cambria Math" panose="02040503050406030204" pitchFamily="18" charset="0"/>
                            </a:rPr>
                          </m:ctrlPr>
                        </m:fPr>
                        <m:num>
                          <m:r>
                            <a:rPr lang="tr-TR" sz="2200" b="0" i="1">
                              <a:latin typeface="Cambria Math" panose="02040503050406030204" pitchFamily="18" charset="0"/>
                            </a:rPr>
                            <m:t>𝐾</m:t>
                          </m:r>
                          <m:d>
                            <m:dPr>
                              <m:ctrlPr>
                                <a:rPr lang="tr-TR" sz="2200" b="0" i="1">
                                  <a:latin typeface="Cambria Math" panose="02040503050406030204" pitchFamily="18" charset="0"/>
                                </a:rPr>
                              </m:ctrlPr>
                            </m:dPr>
                            <m:e>
                              <m:r>
                                <a:rPr lang="tr-TR" sz="2200" b="0" i="1">
                                  <a:latin typeface="Cambria Math" panose="02040503050406030204" pitchFamily="18" charset="0"/>
                                </a:rPr>
                                <m:t>𝑠</m:t>
                              </m:r>
                              <m:r>
                                <a:rPr lang="tr-TR" sz="2200" b="0" i="1">
                                  <a:latin typeface="Cambria Math" panose="02040503050406030204" pitchFamily="18" charset="0"/>
                                </a:rPr>
                                <m:t>+2</m:t>
                              </m:r>
                            </m:e>
                          </m:d>
                        </m:num>
                        <m:den>
                          <m:d>
                            <m:dPr>
                              <m:ctrlPr>
                                <a:rPr lang="tr-TR" sz="2200" b="0" i="1">
                                  <a:latin typeface="Cambria Math" panose="02040503050406030204" pitchFamily="18" charset="0"/>
                                </a:rPr>
                              </m:ctrlPr>
                            </m:dPr>
                            <m:e>
                              <m:r>
                                <a:rPr lang="tr-TR" sz="2200" b="0" i="1">
                                  <a:latin typeface="Cambria Math" panose="02040503050406030204" pitchFamily="18" charset="0"/>
                                </a:rPr>
                                <m:t>𝑠</m:t>
                              </m:r>
                              <m:r>
                                <a:rPr lang="tr-TR" sz="2200" b="0" i="1">
                                  <a:latin typeface="Cambria Math" panose="02040503050406030204" pitchFamily="18" charset="0"/>
                                </a:rPr>
                                <m:t>+3</m:t>
                              </m:r>
                            </m:e>
                          </m:d>
                          <m:d>
                            <m:dPr>
                              <m:ctrlPr>
                                <a:rPr lang="tr-TR" sz="2200" b="0" i="1">
                                  <a:latin typeface="Cambria Math" panose="02040503050406030204" pitchFamily="18" charset="0"/>
                                </a:rPr>
                              </m:ctrlPr>
                            </m:dPr>
                            <m:e>
                              <m:sSup>
                                <m:sSupPr>
                                  <m:ctrlPr>
                                    <a:rPr lang="tr-TR" sz="2200" b="0" i="1">
                                      <a:latin typeface="Cambria Math" panose="02040503050406030204" pitchFamily="18" charset="0"/>
                                    </a:rPr>
                                  </m:ctrlPr>
                                </m:sSupPr>
                                <m:e>
                                  <m:r>
                                    <a:rPr lang="tr-TR" sz="2200" b="0" i="1">
                                      <a:latin typeface="Cambria Math" panose="02040503050406030204" pitchFamily="18" charset="0"/>
                                    </a:rPr>
                                    <m:t>𝑠</m:t>
                                  </m:r>
                                </m:e>
                                <m:sup>
                                  <m:r>
                                    <a:rPr lang="tr-TR" sz="2200" b="0" i="1">
                                      <a:latin typeface="Cambria Math" panose="02040503050406030204" pitchFamily="18" charset="0"/>
                                    </a:rPr>
                                    <m:t>2</m:t>
                                  </m:r>
                                </m:sup>
                              </m:sSup>
                              <m:r>
                                <a:rPr lang="tr-TR" sz="2200" b="0" i="1">
                                  <a:latin typeface="Cambria Math" panose="02040503050406030204" pitchFamily="18" charset="0"/>
                                </a:rPr>
                                <m:t>+2</m:t>
                              </m:r>
                              <m:r>
                                <a:rPr lang="tr-TR" sz="2200" b="0" i="1">
                                  <a:latin typeface="Cambria Math" panose="02040503050406030204" pitchFamily="18" charset="0"/>
                                </a:rPr>
                                <m:t>𝑠</m:t>
                              </m:r>
                              <m:r>
                                <a:rPr lang="tr-TR" sz="2200" b="0" i="1">
                                  <a:latin typeface="Cambria Math" panose="02040503050406030204" pitchFamily="18" charset="0"/>
                                </a:rPr>
                                <m:t>+2</m:t>
                              </m:r>
                            </m:e>
                          </m:d>
                          <m:r>
                            <a:rPr lang="tr-TR" sz="2200" b="0" i="1">
                              <a:latin typeface="Cambria Math" panose="02040503050406030204" pitchFamily="18" charset="0"/>
                            </a:rPr>
                            <m:t>−</m:t>
                          </m:r>
                          <m:r>
                            <a:rPr lang="tr-TR" sz="2200" b="0" i="1">
                              <a:latin typeface="Cambria Math" panose="02040503050406030204" pitchFamily="18" charset="0"/>
                            </a:rPr>
                            <m:t>𝐾</m:t>
                          </m:r>
                          <m:r>
                            <a:rPr lang="tr-TR" sz="2200" b="0" i="1">
                              <a:latin typeface="Cambria Math" panose="02040503050406030204" pitchFamily="18" charset="0"/>
                            </a:rPr>
                            <m:t>(</m:t>
                          </m:r>
                          <m:r>
                            <a:rPr lang="tr-TR" sz="2200" b="0" i="1">
                              <a:latin typeface="Cambria Math" panose="02040503050406030204" pitchFamily="18" charset="0"/>
                            </a:rPr>
                            <m:t>𝑠</m:t>
                          </m:r>
                          <m:r>
                            <a:rPr lang="tr-TR" sz="2200" b="0" i="1">
                              <a:latin typeface="Cambria Math" panose="02040503050406030204" pitchFamily="18" charset="0"/>
                            </a:rPr>
                            <m:t>+2)</m:t>
                          </m:r>
                        </m:den>
                      </m:f>
                    </m:oMath>
                  </m:oMathPara>
                </a14:m>
                <a:endParaRPr lang="tr-TR" sz="2200" b="0" i="1" dirty="0" smtClean="0"/>
              </a:p>
              <a:p>
                <a:pPr/>
                <a14:m>
                  <m:oMathPara xmlns:m="http://schemas.openxmlformats.org/officeDocument/2006/math">
                    <m:oMathParaPr>
                      <m:jc m:val="centerGroup"/>
                    </m:oMathParaPr>
                    <m:oMath xmlns:m="http://schemas.openxmlformats.org/officeDocument/2006/math">
                      <m:f>
                        <m:fPr>
                          <m:ctrlPr>
                            <a:rPr lang="tr-TR" sz="2200" i="1">
                              <a:latin typeface="Cambria Math" panose="02040503050406030204" pitchFamily="18" charset="0"/>
                            </a:rPr>
                          </m:ctrlPr>
                        </m:fPr>
                        <m:num>
                          <m:r>
                            <a:rPr lang="tr-TR" sz="2200" i="1">
                              <a:latin typeface="Cambria Math" panose="02040503050406030204" pitchFamily="18" charset="0"/>
                            </a:rPr>
                            <m:t>𝐶</m:t>
                          </m:r>
                          <m:d>
                            <m:dPr>
                              <m:ctrlPr>
                                <a:rPr lang="tr-TR" sz="2200" i="1">
                                  <a:latin typeface="Cambria Math" panose="02040503050406030204" pitchFamily="18" charset="0"/>
                                </a:rPr>
                              </m:ctrlPr>
                            </m:dPr>
                            <m:e>
                              <m:r>
                                <a:rPr lang="tr-TR" sz="2200" i="1">
                                  <a:latin typeface="Cambria Math" panose="02040503050406030204" pitchFamily="18" charset="0"/>
                                </a:rPr>
                                <m:t>𝑠</m:t>
                              </m:r>
                            </m:e>
                          </m:d>
                        </m:num>
                        <m:den>
                          <m:r>
                            <a:rPr lang="tr-TR" sz="2200" i="1">
                              <a:latin typeface="Cambria Math" panose="02040503050406030204" pitchFamily="18" charset="0"/>
                            </a:rPr>
                            <m:t>𝑅</m:t>
                          </m:r>
                          <m:d>
                            <m:dPr>
                              <m:ctrlPr>
                                <a:rPr lang="tr-TR" sz="2200" i="1">
                                  <a:latin typeface="Cambria Math" panose="02040503050406030204" pitchFamily="18" charset="0"/>
                                </a:rPr>
                              </m:ctrlPr>
                            </m:dPr>
                            <m:e>
                              <m:r>
                                <a:rPr lang="tr-TR" sz="2200" i="1">
                                  <a:latin typeface="Cambria Math" panose="02040503050406030204" pitchFamily="18" charset="0"/>
                                </a:rPr>
                                <m:t>𝑠</m:t>
                              </m:r>
                            </m:e>
                          </m:d>
                        </m:den>
                      </m:f>
                      <m:r>
                        <a:rPr lang="tr-TR" sz="2200" b="0" i="1">
                          <a:latin typeface="Cambria Math" panose="02040503050406030204" pitchFamily="18" charset="0"/>
                        </a:rPr>
                        <m:t>=</m:t>
                      </m:r>
                      <m:f>
                        <m:fPr>
                          <m:ctrlPr>
                            <a:rPr lang="tr-TR" sz="2200" b="0" i="1">
                              <a:latin typeface="Cambria Math" panose="02040503050406030204" pitchFamily="18" charset="0"/>
                            </a:rPr>
                          </m:ctrlPr>
                        </m:fPr>
                        <m:num>
                          <m:r>
                            <a:rPr lang="tr-TR" sz="2200" b="0" i="1">
                              <a:latin typeface="Cambria Math" panose="02040503050406030204" pitchFamily="18" charset="0"/>
                            </a:rPr>
                            <m:t>𝐾</m:t>
                          </m:r>
                          <m:d>
                            <m:dPr>
                              <m:ctrlPr>
                                <a:rPr lang="tr-TR" sz="2200" b="0" i="1">
                                  <a:latin typeface="Cambria Math" panose="02040503050406030204" pitchFamily="18" charset="0"/>
                                </a:rPr>
                              </m:ctrlPr>
                            </m:dPr>
                            <m:e>
                              <m:r>
                                <a:rPr lang="tr-TR" sz="2200" b="0" i="1">
                                  <a:latin typeface="Cambria Math" panose="02040503050406030204" pitchFamily="18" charset="0"/>
                                </a:rPr>
                                <m:t>𝑠</m:t>
                              </m:r>
                              <m:r>
                                <a:rPr lang="tr-TR" sz="2200" b="0" i="1">
                                  <a:latin typeface="Cambria Math" panose="02040503050406030204" pitchFamily="18" charset="0"/>
                                </a:rPr>
                                <m:t>+2</m:t>
                              </m:r>
                            </m:e>
                          </m:d>
                        </m:num>
                        <m:den>
                          <m:d>
                            <m:dPr>
                              <m:ctrlPr>
                                <a:rPr lang="tr-TR" sz="2200" b="0" i="1">
                                  <a:latin typeface="Cambria Math" panose="02040503050406030204" pitchFamily="18" charset="0"/>
                                </a:rPr>
                              </m:ctrlPr>
                            </m:dPr>
                            <m:e>
                              <m:sSup>
                                <m:sSupPr>
                                  <m:ctrlPr>
                                    <a:rPr lang="tr-TR" sz="2200" b="0" i="1">
                                      <a:latin typeface="Cambria Math" panose="02040503050406030204" pitchFamily="18" charset="0"/>
                                    </a:rPr>
                                  </m:ctrlPr>
                                </m:sSupPr>
                                <m:e>
                                  <m:r>
                                    <a:rPr lang="tr-TR" sz="2200" b="0" i="1">
                                      <a:latin typeface="Cambria Math" panose="02040503050406030204" pitchFamily="18" charset="0"/>
                                    </a:rPr>
                                    <m:t>𝑠</m:t>
                                  </m:r>
                                </m:e>
                                <m:sup>
                                  <m:r>
                                    <a:rPr lang="tr-TR" sz="2200" b="0" i="1" smtClean="0">
                                      <a:latin typeface="Cambria Math" panose="02040503050406030204" pitchFamily="18" charset="0"/>
                                    </a:rPr>
                                    <m:t>3</m:t>
                                  </m:r>
                                </m:sup>
                              </m:sSup>
                              <m:r>
                                <a:rPr lang="tr-TR" sz="2200" b="0" i="1">
                                  <a:latin typeface="Cambria Math" panose="02040503050406030204" pitchFamily="18" charset="0"/>
                                </a:rPr>
                                <m:t>+</m:t>
                              </m:r>
                              <m:r>
                                <a:rPr lang="tr-TR" sz="2200" b="0" i="1" smtClean="0">
                                  <a:latin typeface="Cambria Math" panose="02040503050406030204" pitchFamily="18" charset="0"/>
                                </a:rPr>
                                <m:t>5</m:t>
                              </m:r>
                              <m:sSup>
                                <m:sSupPr>
                                  <m:ctrlPr>
                                    <a:rPr lang="tr-TR" sz="2200" b="0" i="1" smtClean="0">
                                      <a:latin typeface="Cambria Math" panose="02040503050406030204" pitchFamily="18" charset="0"/>
                                    </a:rPr>
                                  </m:ctrlPr>
                                </m:sSupPr>
                                <m:e>
                                  <m:r>
                                    <a:rPr lang="tr-TR" sz="2200" b="0" i="1" smtClean="0">
                                      <a:latin typeface="Cambria Math" panose="02040503050406030204" pitchFamily="18" charset="0"/>
                                    </a:rPr>
                                    <m:t>𝑠</m:t>
                                  </m:r>
                                </m:e>
                                <m:sup>
                                  <m:r>
                                    <a:rPr lang="tr-TR" sz="2200" b="0" i="1" smtClean="0">
                                      <a:latin typeface="Cambria Math" panose="02040503050406030204" pitchFamily="18" charset="0"/>
                                    </a:rPr>
                                    <m:t>2</m:t>
                                  </m:r>
                                </m:sup>
                              </m:sSup>
                              <m:r>
                                <a:rPr lang="tr-TR" sz="2200" b="0" i="1" smtClean="0">
                                  <a:latin typeface="Cambria Math" panose="02040503050406030204" pitchFamily="18" charset="0"/>
                                </a:rPr>
                                <m:t>+</m:t>
                              </m:r>
                              <m:d>
                                <m:dPr>
                                  <m:ctrlPr>
                                    <a:rPr lang="tr-TR" sz="2200" b="0" i="1" smtClean="0">
                                      <a:latin typeface="Cambria Math" panose="02040503050406030204" pitchFamily="18" charset="0"/>
                                    </a:rPr>
                                  </m:ctrlPr>
                                </m:dPr>
                                <m:e>
                                  <m:r>
                                    <a:rPr lang="tr-TR" sz="2200" b="0" i="1" smtClean="0">
                                      <a:latin typeface="Cambria Math" panose="02040503050406030204" pitchFamily="18" charset="0"/>
                                    </a:rPr>
                                    <m:t>8−</m:t>
                                  </m:r>
                                  <m:r>
                                    <a:rPr lang="tr-TR" sz="2200" b="0" i="1" smtClean="0">
                                      <a:latin typeface="Cambria Math" panose="02040503050406030204" pitchFamily="18" charset="0"/>
                                    </a:rPr>
                                    <m:t>𝐾</m:t>
                                  </m:r>
                                </m:e>
                              </m:d>
                              <m:r>
                                <a:rPr lang="tr-TR" sz="2200" b="0" i="1">
                                  <a:latin typeface="Cambria Math" panose="02040503050406030204" pitchFamily="18" charset="0"/>
                                </a:rPr>
                                <m:t>𝑠</m:t>
                              </m:r>
                              <m:r>
                                <a:rPr lang="tr-TR" sz="2200" b="0" i="1">
                                  <a:latin typeface="Cambria Math" panose="02040503050406030204" pitchFamily="18" charset="0"/>
                                </a:rPr>
                                <m:t>+(6−2</m:t>
                              </m:r>
                              <m:r>
                                <a:rPr lang="tr-TR" sz="2200" b="0" i="1" smtClean="0">
                                  <a:latin typeface="Cambria Math" panose="02040503050406030204" pitchFamily="18" charset="0"/>
                                </a:rPr>
                                <m:t>𝐾</m:t>
                              </m:r>
                              <m:r>
                                <a:rPr lang="tr-TR" sz="2200" b="0" i="1" smtClean="0">
                                  <a:latin typeface="Cambria Math" panose="02040503050406030204" pitchFamily="18" charset="0"/>
                                </a:rPr>
                                <m:t>)</m:t>
                              </m:r>
                            </m:e>
                          </m:d>
                        </m:den>
                      </m:f>
                    </m:oMath>
                  </m:oMathPara>
                </a14:m>
                <a:endParaRPr lang="tr-TR" sz="2200" dirty="0"/>
              </a:p>
            </p:txBody>
          </p:sp>
        </mc:Choice>
        <mc:Fallback xmlns="">
          <p:sp>
            <p:nvSpPr>
              <p:cNvPr id="3" name="Content Placeholder 2"/>
              <p:cNvSpPr>
                <a:spLocks noGrp="1" noRot="1" noChangeAspect="1" noMove="1" noResize="1" noEditPoints="1" noAdjustHandles="1" noChangeArrowheads="1" noChangeShapeType="1" noTextEdit="1"/>
              </p:cNvSpPr>
              <p:nvPr>
                <p:ph type="body" idx="1"/>
              </p:nvPr>
            </p:nvSpPr>
            <p:spPr>
              <a:xfrm>
                <a:off x="471055" y="263236"/>
                <a:ext cx="5426825" cy="2515515"/>
              </a:xfrm>
              <a:blipFill>
                <a:blip r:embed="rId2"/>
                <a:stretch>
                  <a:fillRect l="-1459"/>
                </a:stretch>
              </a:blipFill>
            </p:spPr>
            <p:txBody>
              <a:bodyPr/>
              <a:lstStyle/>
              <a:p>
                <a:r>
                  <a:rPr lang="tr-TR">
                    <a:noFill/>
                  </a:rPr>
                  <a:t> </a:t>
                </a:r>
              </a:p>
            </p:txBody>
          </p:sp>
        </mc:Fallback>
      </mc:AlternateContent>
      <p:pic>
        <p:nvPicPr>
          <p:cNvPr id="12" name="Content Placeholder 11"/>
          <p:cNvPicPr>
            <a:picLocks noGrp="1" noChangeAspect="1"/>
          </p:cNvPicPr>
          <p:nvPr>
            <p:ph sz="half" idx="2"/>
          </p:nvPr>
        </p:nvPicPr>
        <p:blipFill>
          <a:blip r:embed="rId3"/>
          <a:stretch>
            <a:fillRect/>
          </a:stretch>
        </p:blipFill>
        <p:spPr>
          <a:xfrm>
            <a:off x="1543918" y="3176500"/>
            <a:ext cx="3952727" cy="2473500"/>
          </a:xfrm>
          <a:prstGeom prst="rect">
            <a:avLst/>
          </a:prstGeom>
        </p:spPr>
      </p:pic>
      <mc:AlternateContent xmlns:mc="http://schemas.openxmlformats.org/markup-compatibility/2006" xmlns:a14="http://schemas.microsoft.com/office/drawing/2010/main">
        <mc:Choice Requires="a14">
          <p:sp>
            <p:nvSpPr>
              <p:cNvPr id="10" name="Text Placeholder 9"/>
              <p:cNvSpPr>
                <a:spLocks noGrp="1"/>
              </p:cNvSpPr>
              <p:nvPr>
                <p:ph type="body" sz="quarter" idx="3"/>
              </p:nvPr>
            </p:nvSpPr>
            <p:spPr>
              <a:xfrm>
                <a:off x="5897880" y="263236"/>
                <a:ext cx="5670665" cy="2513036"/>
              </a:xfrm>
            </p:spPr>
            <p:txBody>
              <a:bodyPr/>
              <a:lstStyle/>
              <a:p>
                <a:r>
                  <a:rPr lang="tr-TR" sz="2200" dirty="0" smtClean="0"/>
                  <a:t>Negatif Geribesleme</a:t>
                </a:r>
              </a:p>
              <a:p>
                <a:pPr/>
                <a14:m>
                  <m:oMathPara xmlns:m="http://schemas.openxmlformats.org/officeDocument/2006/math">
                    <m:oMathParaPr>
                      <m:jc m:val="centerGroup"/>
                    </m:oMathParaPr>
                    <m:oMath xmlns:m="http://schemas.openxmlformats.org/officeDocument/2006/math">
                      <m:f>
                        <m:fPr>
                          <m:ctrlPr>
                            <a:rPr lang="tr-TR" sz="2200" b="0" i="1">
                              <a:latin typeface="Cambria Math" panose="02040503050406030204" pitchFamily="18" charset="0"/>
                            </a:rPr>
                          </m:ctrlPr>
                        </m:fPr>
                        <m:num>
                          <m:r>
                            <a:rPr lang="tr-TR" sz="2200" b="0" i="1">
                              <a:latin typeface="Cambria Math" panose="02040503050406030204" pitchFamily="18" charset="0"/>
                            </a:rPr>
                            <m:t>𝐶</m:t>
                          </m:r>
                          <m:d>
                            <m:dPr>
                              <m:ctrlPr>
                                <a:rPr lang="tr-TR" sz="2200" b="0" i="1">
                                  <a:latin typeface="Cambria Math" panose="02040503050406030204" pitchFamily="18" charset="0"/>
                                </a:rPr>
                              </m:ctrlPr>
                            </m:dPr>
                            <m:e>
                              <m:r>
                                <a:rPr lang="tr-TR" sz="2200" b="0" i="1">
                                  <a:latin typeface="Cambria Math" panose="02040503050406030204" pitchFamily="18" charset="0"/>
                                </a:rPr>
                                <m:t>𝑠</m:t>
                              </m:r>
                            </m:e>
                          </m:d>
                        </m:num>
                        <m:den>
                          <m:r>
                            <a:rPr lang="tr-TR" sz="2200" b="0" i="1">
                              <a:latin typeface="Cambria Math" panose="02040503050406030204" pitchFamily="18" charset="0"/>
                            </a:rPr>
                            <m:t>𝑅</m:t>
                          </m:r>
                          <m:d>
                            <m:dPr>
                              <m:ctrlPr>
                                <a:rPr lang="tr-TR" sz="2200" b="0" i="1">
                                  <a:latin typeface="Cambria Math" panose="02040503050406030204" pitchFamily="18" charset="0"/>
                                </a:rPr>
                              </m:ctrlPr>
                            </m:dPr>
                            <m:e>
                              <m:r>
                                <a:rPr lang="tr-TR" sz="2200" b="0" i="1">
                                  <a:latin typeface="Cambria Math" panose="02040503050406030204" pitchFamily="18" charset="0"/>
                                </a:rPr>
                                <m:t>𝑠</m:t>
                              </m:r>
                            </m:e>
                          </m:d>
                        </m:den>
                      </m:f>
                      <m:r>
                        <a:rPr lang="tr-TR" sz="2200" b="0" i="1">
                          <a:latin typeface="Cambria Math" panose="02040503050406030204" pitchFamily="18" charset="0"/>
                        </a:rPr>
                        <m:t>=</m:t>
                      </m:r>
                      <m:f>
                        <m:fPr>
                          <m:ctrlPr>
                            <a:rPr lang="tr-TR" sz="2200" b="0" i="1">
                              <a:latin typeface="Cambria Math" panose="02040503050406030204" pitchFamily="18" charset="0"/>
                            </a:rPr>
                          </m:ctrlPr>
                        </m:fPr>
                        <m:num>
                          <m:r>
                            <a:rPr lang="tr-TR" sz="2200" b="0" i="1">
                              <a:latin typeface="Cambria Math" panose="02040503050406030204" pitchFamily="18" charset="0"/>
                            </a:rPr>
                            <m:t>𝐺</m:t>
                          </m:r>
                          <m:d>
                            <m:dPr>
                              <m:ctrlPr>
                                <a:rPr lang="tr-TR" sz="2200" b="0" i="1">
                                  <a:latin typeface="Cambria Math" panose="02040503050406030204" pitchFamily="18" charset="0"/>
                                </a:rPr>
                              </m:ctrlPr>
                            </m:dPr>
                            <m:e>
                              <m:r>
                                <a:rPr lang="tr-TR" sz="2200" b="0" i="1">
                                  <a:latin typeface="Cambria Math" panose="02040503050406030204" pitchFamily="18" charset="0"/>
                                </a:rPr>
                                <m:t>𝑠</m:t>
                              </m:r>
                            </m:e>
                          </m:d>
                        </m:num>
                        <m:den>
                          <m:r>
                            <a:rPr lang="tr-TR" sz="2200" b="0" i="1">
                              <a:latin typeface="Cambria Math" panose="02040503050406030204" pitchFamily="18" charset="0"/>
                            </a:rPr>
                            <m:t>1</m:t>
                          </m:r>
                          <m:r>
                            <a:rPr lang="tr-TR" sz="2200" b="0" i="1" smtClean="0">
                              <a:latin typeface="Cambria Math" panose="02040503050406030204" pitchFamily="18" charset="0"/>
                            </a:rPr>
                            <m:t>+</m:t>
                          </m:r>
                          <m:r>
                            <a:rPr lang="tr-TR" sz="2200" b="0" i="1">
                              <a:latin typeface="Cambria Math" panose="02040503050406030204" pitchFamily="18" charset="0"/>
                            </a:rPr>
                            <m:t>𝐺</m:t>
                          </m:r>
                          <m:d>
                            <m:dPr>
                              <m:ctrlPr>
                                <a:rPr lang="tr-TR" sz="2200" b="0" i="1">
                                  <a:latin typeface="Cambria Math" panose="02040503050406030204" pitchFamily="18" charset="0"/>
                                </a:rPr>
                              </m:ctrlPr>
                            </m:dPr>
                            <m:e>
                              <m:r>
                                <a:rPr lang="tr-TR" sz="2200" b="0" i="1">
                                  <a:latin typeface="Cambria Math" panose="02040503050406030204" pitchFamily="18" charset="0"/>
                                </a:rPr>
                                <m:t>𝑠</m:t>
                              </m:r>
                            </m:e>
                          </m:d>
                          <m:r>
                            <a:rPr lang="tr-TR" sz="2200" b="0" i="1">
                              <a:latin typeface="Cambria Math" panose="02040503050406030204" pitchFamily="18" charset="0"/>
                            </a:rPr>
                            <m:t>𝐻</m:t>
                          </m:r>
                          <m:r>
                            <a:rPr lang="tr-TR" sz="2200" b="0" i="1">
                              <a:latin typeface="Cambria Math" panose="02040503050406030204" pitchFamily="18" charset="0"/>
                            </a:rPr>
                            <m:t>(</m:t>
                          </m:r>
                          <m:r>
                            <a:rPr lang="tr-TR" sz="2200" b="0" i="1">
                              <a:latin typeface="Cambria Math" panose="02040503050406030204" pitchFamily="18" charset="0"/>
                            </a:rPr>
                            <m:t>𝑠</m:t>
                          </m:r>
                          <m:r>
                            <a:rPr lang="tr-TR" sz="2200" b="0" i="1">
                              <a:latin typeface="Cambria Math" panose="02040503050406030204" pitchFamily="18" charset="0"/>
                            </a:rPr>
                            <m:t>)</m:t>
                          </m:r>
                        </m:den>
                      </m:f>
                    </m:oMath>
                    <m:oMath xmlns:m="http://schemas.openxmlformats.org/officeDocument/2006/math">
                      <m:f>
                        <m:fPr>
                          <m:ctrlPr>
                            <a:rPr lang="tr-TR" sz="2200" i="1">
                              <a:latin typeface="Cambria Math" panose="02040503050406030204" pitchFamily="18" charset="0"/>
                            </a:rPr>
                          </m:ctrlPr>
                        </m:fPr>
                        <m:num>
                          <m:r>
                            <a:rPr lang="tr-TR" sz="2200" i="1">
                              <a:latin typeface="Cambria Math" panose="02040503050406030204" pitchFamily="18" charset="0"/>
                            </a:rPr>
                            <m:t>𝐶</m:t>
                          </m:r>
                          <m:d>
                            <m:dPr>
                              <m:ctrlPr>
                                <a:rPr lang="tr-TR" sz="2200" i="1">
                                  <a:latin typeface="Cambria Math" panose="02040503050406030204" pitchFamily="18" charset="0"/>
                                </a:rPr>
                              </m:ctrlPr>
                            </m:dPr>
                            <m:e>
                              <m:r>
                                <a:rPr lang="tr-TR" sz="2200" i="1">
                                  <a:latin typeface="Cambria Math" panose="02040503050406030204" pitchFamily="18" charset="0"/>
                                </a:rPr>
                                <m:t>𝑠</m:t>
                              </m:r>
                            </m:e>
                          </m:d>
                        </m:num>
                        <m:den>
                          <m:r>
                            <a:rPr lang="tr-TR" sz="2200" i="1">
                              <a:latin typeface="Cambria Math" panose="02040503050406030204" pitchFamily="18" charset="0"/>
                            </a:rPr>
                            <m:t>𝑅</m:t>
                          </m:r>
                          <m:d>
                            <m:dPr>
                              <m:ctrlPr>
                                <a:rPr lang="tr-TR" sz="2200" i="1">
                                  <a:latin typeface="Cambria Math" panose="02040503050406030204" pitchFamily="18" charset="0"/>
                                </a:rPr>
                              </m:ctrlPr>
                            </m:dPr>
                            <m:e>
                              <m:r>
                                <a:rPr lang="tr-TR" sz="2200" i="1">
                                  <a:latin typeface="Cambria Math" panose="02040503050406030204" pitchFamily="18" charset="0"/>
                                </a:rPr>
                                <m:t>𝑠</m:t>
                              </m:r>
                            </m:e>
                          </m:d>
                        </m:den>
                      </m:f>
                      <m:r>
                        <a:rPr lang="tr-TR" sz="2200" b="0" i="1">
                          <a:latin typeface="Cambria Math" panose="02040503050406030204" pitchFamily="18" charset="0"/>
                        </a:rPr>
                        <m:t>=</m:t>
                      </m:r>
                      <m:f>
                        <m:fPr>
                          <m:ctrlPr>
                            <a:rPr lang="tr-TR" sz="2200" b="0" i="1">
                              <a:latin typeface="Cambria Math" panose="02040503050406030204" pitchFamily="18" charset="0"/>
                            </a:rPr>
                          </m:ctrlPr>
                        </m:fPr>
                        <m:num>
                          <m:r>
                            <a:rPr lang="tr-TR" sz="2200" b="0" i="1">
                              <a:latin typeface="Cambria Math" panose="02040503050406030204" pitchFamily="18" charset="0"/>
                            </a:rPr>
                            <m:t>𝐾</m:t>
                          </m:r>
                          <m:d>
                            <m:dPr>
                              <m:ctrlPr>
                                <a:rPr lang="tr-TR" sz="2200" b="0" i="1">
                                  <a:latin typeface="Cambria Math" panose="02040503050406030204" pitchFamily="18" charset="0"/>
                                </a:rPr>
                              </m:ctrlPr>
                            </m:dPr>
                            <m:e>
                              <m:r>
                                <a:rPr lang="tr-TR" sz="2200" b="0" i="1">
                                  <a:latin typeface="Cambria Math" panose="02040503050406030204" pitchFamily="18" charset="0"/>
                                </a:rPr>
                                <m:t>𝑠</m:t>
                              </m:r>
                              <m:r>
                                <a:rPr lang="tr-TR" sz="2200" b="0" i="1">
                                  <a:latin typeface="Cambria Math" panose="02040503050406030204" pitchFamily="18" charset="0"/>
                                </a:rPr>
                                <m:t>+2</m:t>
                              </m:r>
                            </m:e>
                          </m:d>
                        </m:num>
                        <m:den>
                          <m:d>
                            <m:dPr>
                              <m:ctrlPr>
                                <a:rPr lang="tr-TR" sz="2200" b="0" i="1">
                                  <a:latin typeface="Cambria Math" panose="02040503050406030204" pitchFamily="18" charset="0"/>
                                </a:rPr>
                              </m:ctrlPr>
                            </m:dPr>
                            <m:e>
                              <m:r>
                                <a:rPr lang="tr-TR" sz="2200" b="0" i="1">
                                  <a:latin typeface="Cambria Math" panose="02040503050406030204" pitchFamily="18" charset="0"/>
                                </a:rPr>
                                <m:t>𝑠</m:t>
                              </m:r>
                              <m:r>
                                <a:rPr lang="tr-TR" sz="2200" b="0" i="1">
                                  <a:latin typeface="Cambria Math" panose="02040503050406030204" pitchFamily="18" charset="0"/>
                                </a:rPr>
                                <m:t>+3</m:t>
                              </m:r>
                            </m:e>
                          </m:d>
                          <m:d>
                            <m:dPr>
                              <m:ctrlPr>
                                <a:rPr lang="tr-TR" sz="2200" b="0" i="1">
                                  <a:latin typeface="Cambria Math" panose="02040503050406030204" pitchFamily="18" charset="0"/>
                                </a:rPr>
                              </m:ctrlPr>
                            </m:dPr>
                            <m:e>
                              <m:sSup>
                                <m:sSupPr>
                                  <m:ctrlPr>
                                    <a:rPr lang="tr-TR" sz="2200" b="0" i="1">
                                      <a:latin typeface="Cambria Math" panose="02040503050406030204" pitchFamily="18" charset="0"/>
                                    </a:rPr>
                                  </m:ctrlPr>
                                </m:sSupPr>
                                <m:e>
                                  <m:r>
                                    <a:rPr lang="tr-TR" sz="2200" b="0" i="1">
                                      <a:latin typeface="Cambria Math" panose="02040503050406030204" pitchFamily="18" charset="0"/>
                                    </a:rPr>
                                    <m:t>𝑠</m:t>
                                  </m:r>
                                </m:e>
                                <m:sup>
                                  <m:r>
                                    <a:rPr lang="tr-TR" sz="2200" b="0" i="1">
                                      <a:latin typeface="Cambria Math" panose="02040503050406030204" pitchFamily="18" charset="0"/>
                                    </a:rPr>
                                    <m:t>2</m:t>
                                  </m:r>
                                </m:sup>
                              </m:sSup>
                              <m:r>
                                <a:rPr lang="tr-TR" sz="2200" b="0" i="1">
                                  <a:latin typeface="Cambria Math" panose="02040503050406030204" pitchFamily="18" charset="0"/>
                                </a:rPr>
                                <m:t>+2</m:t>
                              </m:r>
                              <m:r>
                                <a:rPr lang="tr-TR" sz="2200" b="0" i="1">
                                  <a:latin typeface="Cambria Math" panose="02040503050406030204" pitchFamily="18" charset="0"/>
                                </a:rPr>
                                <m:t>𝑠</m:t>
                              </m:r>
                              <m:r>
                                <a:rPr lang="tr-TR" sz="2200" b="0" i="1">
                                  <a:latin typeface="Cambria Math" panose="02040503050406030204" pitchFamily="18" charset="0"/>
                                </a:rPr>
                                <m:t>+2</m:t>
                              </m:r>
                            </m:e>
                          </m:d>
                          <m:r>
                            <a:rPr lang="tr-TR" sz="2200" b="0" i="1" smtClean="0">
                              <a:latin typeface="Cambria Math" panose="02040503050406030204" pitchFamily="18" charset="0"/>
                            </a:rPr>
                            <m:t>+</m:t>
                          </m:r>
                          <m:r>
                            <a:rPr lang="tr-TR" sz="2200" b="0" i="1">
                              <a:latin typeface="Cambria Math" panose="02040503050406030204" pitchFamily="18" charset="0"/>
                            </a:rPr>
                            <m:t>𝐾</m:t>
                          </m:r>
                          <m:r>
                            <a:rPr lang="tr-TR" sz="2200" b="0" i="1">
                              <a:latin typeface="Cambria Math" panose="02040503050406030204" pitchFamily="18" charset="0"/>
                            </a:rPr>
                            <m:t>(</m:t>
                          </m:r>
                          <m:r>
                            <a:rPr lang="tr-TR" sz="2200" b="0" i="1">
                              <a:latin typeface="Cambria Math" panose="02040503050406030204" pitchFamily="18" charset="0"/>
                            </a:rPr>
                            <m:t>𝑠</m:t>
                          </m:r>
                          <m:r>
                            <a:rPr lang="tr-TR" sz="2200" b="0" i="1">
                              <a:latin typeface="Cambria Math" panose="02040503050406030204" pitchFamily="18" charset="0"/>
                            </a:rPr>
                            <m:t>+2)</m:t>
                          </m:r>
                        </m:den>
                      </m:f>
                    </m:oMath>
                  </m:oMathPara>
                </a14:m>
                <a:endParaRPr lang="tr-TR" sz="2200" b="0" i="1" dirty="0"/>
              </a:p>
              <a:p>
                <a:pPr/>
                <a14:m>
                  <m:oMathPara xmlns:m="http://schemas.openxmlformats.org/officeDocument/2006/math">
                    <m:oMathParaPr>
                      <m:jc m:val="centerGroup"/>
                    </m:oMathParaPr>
                    <m:oMath xmlns:m="http://schemas.openxmlformats.org/officeDocument/2006/math">
                      <m:f>
                        <m:fPr>
                          <m:ctrlPr>
                            <a:rPr lang="tr-TR" sz="2200" i="1">
                              <a:latin typeface="Cambria Math" panose="02040503050406030204" pitchFamily="18" charset="0"/>
                            </a:rPr>
                          </m:ctrlPr>
                        </m:fPr>
                        <m:num>
                          <m:r>
                            <a:rPr lang="tr-TR" sz="2200" i="1">
                              <a:latin typeface="Cambria Math" panose="02040503050406030204" pitchFamily="18" charset="0"/>
                            </a:rPr>
                            <m:t>𝐶</m:t>
                          </m:r>
                          <m:d>
                            <m:dPr>
                              <m:ctrlPr>
                                <a:rPr lang="tr-TR" sz="2200" i="1">
                                  <a:latin typeface="Cambria Math" panose="02040503050406030204" pitchFamily="18" charset="0"/>
                                </a:rPr>
                              </m:ctrlPr>
                            </m:dPr>
                            <m:e>
                              <m:r>
                                <a:rPr lang="tr-TR" sz="2200" i="1">
                                  <a:latin typeface="Cambria Math" panose="02040503050406030204" pitchFamily="18" charset="0"/>
                                </a:rPr>
                                <m:t>𝑠</m:t>
                              </m:r>
                            </m:e>
                          </m:d>
                        </m:num>
                        <m:den>
                          <m:r>
                            <a:rPr lang="tr-TR" sz="2200" i="1">
                              <a:latin typeface="Cambria Math" panose="02040503050406030204" pitchFamily="18" charset="0"/>
                            </a:rPr>
                            <m:t>𝑅</m:t>
                          </m:r>
                          <m:d>
                            <m:dPr>
                              <m:ctrlPr>
                                <a:rPr lang="tr-TR" sz="2200" i="1">
                                  <a:latin typeface="Cambria Math" panose="02040503050406030204" pitchFamily="18" charset="0"/>
                                </a:rPr>
                              </m:ctrlPr>
                            </m:dPr>
                            <m:e>
                              <m:r>
                                <a:rPr lang="tr-TR" sz="2200" i="1">
                                  <a:latin typeface="Cambria Math" panose="02040503050406030204" pitchFamily="18" charset="0"/>
                                </a:rPr>
                                <m:t>𝑠</m:t>
                              </m:r>
                            </m:e>
                          </m:d>
                        </m:den>
                      </m:f>
                      <m:r>
                        <a:rPr lang="tr-TR" sz="2200" b="0" i="1">
                          <a:latin typeface="Cambria Math" panose="02040503050406030204" pitchFamily="18" charset="0"/>
                        </a:rPr>
                        <m:t>=</m:t>
                      </m:r>
                      <m:f>
                        <m:fPr>
                          <m:ctrlPr>
                            <a:rPr lang="tr-TR" sz="2200" b="0" i="1">
                              <a:latin typeface="Cambria Math" panose="02040503050406030204" pitchFamily="18" charset="0"/>
                            </a:rPr>
                          </m:ctrlPr>
                        </m:fPr>
                        <m:num>
                          <m:r>
                            <a:rPr lang="tr-TR" sz="2200" b="0" i="1">
                              <a:latin typeface="Cambria Math" panose="02040503050406030204" pitchFamily="18" charset="0"/>
                            </a:rPr>
                            <m:t>𝐾</m:t>
                          </m:r>
                          <m:d>
                            <m:dPr>
                              <m:ctrlPr>
                                <a:rPr lang="tr-TR" sz="2200" b="0" i="1">
                                  <a:latin typeface="Cambria Math" panose="02040503050406030204" pitchFamily="18" charset="0"/>
                                </a:rPr>
                              </m:ctrlPr>
                            </m:dPr>
                            <m:e>
                              <m:r>
                                <a:rPr lang="tr-TR" sz="2200" b="0" i="1">
                                  <a:latin typeface="Cambria Math" panose="02040503050406030204" pitchFamily="18" charset="0"/>
                                </a:rPr>
                                <m:t>𝑠</m:t>
                              </m:r>
                              <m:r>
                                <a:rPr lang="tr-TR" sz="2200" b="0" i="1">
                                  <a:latin typeface="Cambria Math" panose="02040503050406030204" pitchFamily="18" charset="0"/>
                                </a:rPr>
                                <m:t>+2</m:t>
                              </m:r>
                            </m:e>
                          </m:d>
                        </m:num>
                        <m:den>
                          <m:d>
                            <m:dPr>
                              <m:ctrlPr>
                                <a:rPr lang="tr-TR" sz="2200" b="0" i="1">
                                  <a:latin typeface="Cambria Math" panose="02040503050406030204" pitchFamily="18" charset="0"/>
                                </a:rPr>
                              </m:ctrlPr>
                            </m:dPr>
                            <m:e>
                              <m:sSup>
                                <m:sSupPr>
                                  <m:ctrlPr>
                                    <a:rPr lang="tr-TR" sz="2200" b="0" i="1">
                                      <a:latin typeface="Cambria Math" panose="02040503050406030204" pitchFamily="18" charset="0"/>
                                    </a:rPr>
                                  </m:ctrlPr>
                                </m:sSupPr>
                                <m:e>
                                  <m:r>
                                    <a:rPr lang="tr-TR" sz="2200" b="0" i="1">
                                      <a:latin typeface="Cambria Math" panose="02040503050406030204" pitchFamily="18" charset="0"/>
                                    </a:rPr>
                                    <m:t>𝑠</m:t>
                                  </m:r>
                                </m:e>
                                <m:sup>
                                  <m:r>
                                    <a:rPr lang="tr-TR" sz="2200" b="0" i="1">
                                      <a:latin typeface="Cambria Math" panose="02040503050406030204" pitchFamily="18" charset="0"/>
                                    </a:rPr>
                                    <m:t>3</m:t>
                                  </m:r>
                                </m:sup>
                              </m:sSup>
                              <m:r>
                                <a:rPr lang="tr-TR" sz="2200" b="0" i="1">
                                  <a:latin typeface="Cambria Math" panose="02040503050406030204" pitchFamily="18" charset="0"/>
                                </a:rPr>
                                <m:t>+5</m:t>
                              </m:r>
                              <m:sSup>
                                <m:sSupPr>
                                  <m:ctrlPr>
                                    <a:rPr lang="tr-TR" sz="2200" b="0" i="1">
                                      <a:latin typeface="Cambria Math" panose="02040503050406030204" pitchFamily="18" charset="0"/>
                                    </a:rPr>
                                  </m:ctrlPr>
                                </m:sSupPr>
                                <m:e>
                                  <m:r>
                                    <a:rPr lang="tr-TR" sz="2200" b="0" i="1">
                                      <a:latin typeface="Cambria Math" panose="02040503050406030204" pitchFamily="18" charset="0"/>
                                    </a:rPr>
                                    <m:t>𝑠</m:t>
                                  </m:r>
                                </m:e>
                                <m:sup>
                                  <m:r>
                                    <a:rPr lang="tr-TR" sz="2200" b="0" i="1">
                                      <a:latin typeface="Cambria Math" panose="02040503050406030204" pitchFamily="18" charset="0"/>
                                    </a:rPr>
                                    <m:t>2</m:t>
                                  </m:r>
                                </m:sup>
                              </m:sSup>
                              <m:r>
                                <a:rPr lang="tr-TR" sz="2200" b="0" i="1">
                                  <a:latin typeface="Cambria Math" panose="02040503050406030204" pitchFamily="18" charset="0"/>
                                </a:rPr>
                                <m:t>+</m:t>
                              </m:r>
                              <m:d>
                                <m:dPr>
                                  <m:ctrlPr>
                                    <a:rPr lang="tr-TR" sz="2200" b="0" i="1">
                                      <a:latin typeface="Cambria Math" panose="02040503050406030204" pitchFamily="18" charset="0"/>
                                    </a:rPr>
                                  </m:ctrlPr>
                                </m:dPr>
                                <m:e>
                                  <m:r>
                                    <a:rPr lang="tr-TR" sz="2200" b="0" i="1">
                                      <a:latin typeface="Cambria Math" panose="02040503050406030204" pitchFamily="18" charset="0"/>
                                    </a:rPr>
                                    <m:t>8</m:t>
                                  </m:r>
                                  <m:r>
                                    <a:rPr lang="tr-TR" sz="2200" b="0" i="1" smtClean="0">
                                      <a:latin typeface="Cambria Math" panose="02040503050406030204" pitchFamily="18" charset="0"/>
                                    </a:rPr>
                                    <m:t>+</m:t>
                                  </m:r>
                                  <m:r>
                                    <a:rPr lang="tr-TR" sz="2200" b="0" i="1">
                                      <a:latin typeface="Cambria Math" panose="02040503050406030204" pitchFamily="18" charset="0"/>
                                    </a:rPr>
                                    <m:t>𝐾</m:t>
                                  </m:r>
                                </m:e>
                              </m:d>
                              <m:r>
                                <a:rPr lang="tr-TR" sz="2200" b="0" i="1">
                                  <a:latin typeface="Cambria Math" panose="02040503050406030204" pitchFamily="18" charset="0"/>
                                </a:rPr>
                                <m:t>𝑠</m:t>
                              </m:r>
                              <m:r>
                                <a:rPr lang="tr-TR" sz="2200" b="0" i="1">
                                  <a:latin typeface="Cambria Math" panose="02040503050406030204" pitchFamily="18" charset="0"/>
                                </a:rPr>
                                <m:t>+(6+2</m:t>
                              </m:r>
                              <m:r>
                                <a:rPr lang="tr-TR" sz="2200" b="0" i="1">
                                  <a:latin typeface="Cambria Math" panose="02040503050406030204" pitchFamily="18" charset="0"/>
                                </a:rPr>
                                <m:t>𝐾</m:t>
                              </m:r>
                              <m:r>
                                <a:rPr lang="tr-TR" sz="2200" b="0" i="1" smtClean="0">
                                  <a:latin typeface="Cambria Math" panose="02040503050406030204" pitchFamily="18" charset="0"/>
                                </a:rPr>
                                <m:t>)</m:t>
                              </m:r>
                            </m:e>
                          </m:d>
                        </m:den>
                      </m:f>
                    </m:oMath>
                  </m:oMathPara>
                </a14:m>
                <a:endParaRPr lang="tr-TR" sz="2200" dirty="0"/>
              </a:p>
            </p:txBody>
          </p:sp>
        </mc:Choice>
        <mc:Fallback xmlns="">
          <p:sp>
            <p:nvSpPr>
              <p:cNvPr id="10" name="Text Placeholder 9"/>
              <p:cNvSpPr>
                <a:spLocks noGrp="1" noRot="1" noChangeAspect="1" noMove="1" noResize="1" noEditPoints="1" noAdjustHandles="1" noChangeArrowheads="1" noChangeShapeType="1" noTextEdit="1"/>
              </p:cNvSpPr>
              <p:nvPr>
                <p:ph type="body" sz="quarter" idx="3"/>
              </p:nvPr>
            </p:nvSpPr>
            <p:spPr>
              <a:xfrm>
                <a:off x="5897880" y="263236"/>
                <a:ext cx="5670665" cy="2513036"/>
              </a:xfrm>
              <a:blipFill>
                <a:blip r:embed="rId4"/>
                <a:stretch>
                  <a:fillRect l="-1398"/>
                </a:stretch>
              </a:blipFill>
            </p:spPr>
            <p:txBody>
              <a:bodyPr/>
              <a:lstStyle/>
              <a:p>
                <a:r>
                  <a:rPr lang="tr-TR">
                    <a:noFill/>
                  </a:rPr>
                  <a:t> </a:t>
                </a:r>
              </a:p>
            </p:txBody>
          </p:sp>
        </mc:Fallback>
      </mc:AlternateContent>
      <p:pic>
        <p:nvPicPr>
          <p:cNvPr id="13" name="Content Placeholder 12"/>
          <p:cNvPicPr>
            <a:picLocks noGrp="1" noChangeAspect="1"/>
          </p:cNvPicPr>
          <p:nvPr>
            <p:ph sz="quarter" idx="4"/>
          </p:nvPr>
        </p:nvPicPr>
        <p:blipFill>
          <a:blip r:embed="rId5"/>
          <a:stretch>
            <a:fillRect/>
          </a:stretch>
        </p:blipFill>
        <p:spPr>
          <a:xfrm>
            <a:off x="6706219" y="2746712"/>
            <a:ext cx="3880200" cy="3328313"/>
          </a:xfrm>
          <a:prstGeom prst="rect">
            <a:avLst/>
          </a:prstGeom>
        </p:spPr>
      </p:pic>
      <p:sp>
        <p:nvSpPr>
          <p:cNvPr id="4" name="Date Placeholder 3"/>
          <p:cNvSpPr>
            <a:spLocks noGrp="1"/>
          </p:cNvSpPr>
          <p:nvPr>
            <p:ph type="dt" sz="half" idx="10"/>
          </p:nvPr>
        </p:nvSpPr>
        <p:spPr/>
        <p:txBody>
          <a:bodyPr/>
          <a:lstStyle/>
          <a:p>
            <a:fld id="{9FFFCC66-3E33-42F1-912D-E1C6E45BE7D9}" type="datetime1">
              <a:rPr lang="tr-TR" smtClean="0"/>
              <a:t>11.03.2019</a:t>
            </a:fld>
            <a:endParaRPr lang="en-US" dirty="0"/>
          </a:p>
        </p:txBody>
      </p:sp>
      <p:sp>
        <p:nvSpPr>
          <p:cNvPr id="5" name="Footer Placeholder 4"/>
          <p:cNvSpPr>
            <a:spLocks noGrp="1"/>
          </p:cNvSpPr>
          <p:nvPr>
            <p:ph type="ftr" sz="quarter" idx="11"/>
          </p:nvPr>
        </p:nvSpPr>
        <p:spPr/>
        <p:txBody>
          <a:bodyPr/>
          <a:lstStyle/>
          <a:p>
            <a:r>
              <a:rPr lang="en-US" smtClean="0"/>
              <a:t>Dr. Nurdan Bilgin 2018-2019</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10</a:t>
            </a:fld>
            <a:endParaRPr lang="en-US" dirty="0"/>
          </a:p>
        </p:txBody>
      </p:sp>
    </p:spTree>
    <p:extLst>
      <p:ext uri="{BB962C8B-B14F-4D97-AF65-F5344CB8AC3E}">
        <p14:creationId xmlns:p14="http://schemas.microsoft.com/office/powerpoint/2010/main" val="18747130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z="3600" dirty="0"/>
              <a:t>KONTROL SİSTEMLERİ TASARIMINA KÖK-YER </a:t>
            </a:r>
            <a:r>
              <a:rPr lang="tr-TR" sz="3600" dirty="0" smtClean="0"/>
              <a:t>EĞRİsi </a:t>
            </a:r>
            <a:r>
              <a:rPr lang="tr-TR" sz="3600" dirty="0"/>
              <a:t>YAKLAŞIMI</a:t>
            </a:r>
          </a:p>
        </p:txBody>
      </p:sp>
      <p:sp>
        <p:nvSpPr>
          <p:cNvPr id="7" name="Metin Yer Tutucusu 6"/>
          <p:cNvSpPr>
            <a:spLocks noGrp="1"/>
          </p:cNvSpPr>
          <p:nvPr>
            <p:ph type="body" idx="1"/>
          </p:nvPr>
        </p:nvSpPr>
        <p:spPr/>
        <p:txBody>
          <a:bodyPr>
            <a:normAutofit fontScale="92500"/>
          </a:bodyPr>
          <a:lstStyle/>
          <a:p>
            <a:r>
              <a:rPr lang="tr-TR" dirty="0" smtClean="0"/>
              <a:t>Kontrol tasarımcısı açısından, verili donanım sabit ve değiştirilemez ise sistemin kazançlarını ve değiştirilebilir parametrelerini değiştirmek dışında bir yol yoktur. Eğer parametrelerin değiştirilmesi yoluyla istenilen performansa ulaşılamıyorsa bu durumda sisteme kompenzatör eklemek yararlı olabilmektedir.</a:t>
            </a:r>
            <a:endParaRPr lang="tr-TR" dirty="0"/>
          </a:p>
        </p:txBody>
      </p:sp>
      <p:sp>
        <p:nvSpPr>
          <p:cNvPr id="4" name="Veri Yer Tutucusu 3"/>
          <p:cNvSpPr>
            <a:spLocks noGrp="1"/>
          </p:cNvSpPr>
          <p:nvPr>
            <p:ph type="dt" sz="half" idx="10"/>
          </p:nvPr>
        </p:nvSpPr>
        <p:spPr/>
        <p:txBody>
          <a:bodyPr/>
          <a:lstStyle/>
          <a:p>
            <a:fld id="{9FFFCC66-3E33-42F1-912D-E1C6E45BE7D9}" type="datetime1">
              <a:rPr lang="tr-TR" smtClean="0"/>
              <a:t>11.03.2019</a:t>
            </a:fld>
            <a:endParaRPr lang="en-US" dirty="0"/>
          </a:p>
        </p:txBody>
      </p:sp>
      <p:sp>
        <p:nvSpPr>
          <p:cNvPr id="5" name="Altbilgi Yer Tutucusu 4"/>
          <p:cNvSpPr>
            <a:spLocks noGrp="1"/>
          </p:cNvSpPr>
          <p:nvPr>
            <p:ph type="ftr" sz="quarter" idx="11"/>
          </p:nvPr>
        </p:nvSpPr>
        <p:spPr/>
        <p:txBody>
          <a:bodyPr/>
          <a:lstStyle/>
          <a:p>
            <a:r>
              <a:rPr lang="en-US" smtClean="0"/>
              <a:t>Dr. Nurdan Bilgin 2018-2019</a:t>
            </a:r>
            <a:endParaRPr lang="en-US" dirty="0"/>
          </a:p>
        </p:txBody>
      </p:sp>
      <p:sp>
        <p:nvSpPr>
          <p:cNvPr id="6" name="Slayt Numarası Yer Tutucusu 5"/>
          <p:cNvSpPr>
            <a:spLocks noGrp="1"/>
          </p:cNvSpPr>
          <p:nvPr>
            <p:ph type="sldNum" sz="quarter" idx="12"/>
          </p:nvPr>
        </p:nvSpPr>
        <p:spPr/>
        <p:txBody>
          <a:bodyPr/>
          <a:lstStyle/>
          <a:p>
            <a:fld id="{4FAB73BC-B049-4115-A692-8D63A059BFB8}" type="slidenum">
              <a:rPr lang="en-US" smtClean="0"/>
              <a:t>11</a:t>
            </a:fld>
            <a:endParaRPr lang="en-US" dirty="0"/>
          </a:p>
        </p:txBody>
      </p:sp>
    </p:spTree>
    <p:extLst>
      <p:ext uri="{BB962C8B-B14F-4D97-AF65-F5344CB8AC3E}">
        <p14:creationId xmlns:p14="http://schemas.microsoft.com/office/powerpoint/2010/main" val="17696005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tr-TR" b="1" dirty="0"/>
              <a:t>Kök-Yer Eğrisi Yöntemi ile </a:t>
            </a:r>
            <a:r>
              <a:rPr lang="tr-TR" b="1" dirty="0" smtClean="0"/>
              <a:t>Tasarımına Giriş</a:t>
            </a:r>
            <a:endParaRPr lang="tr-TR" dirty="0"/>
          </a:p>
        </p:txBody>
      </p:sp>
      <p:sp>
        <p:nvSpPr>
          <p:cNvPr id="11" name="Content Placeholder 10"/>
          <p:cNvSpPr>
            <a:spLocks noGrp="1"/>
          </p:cNvSpPr>
          <p:nvPr>
            <p:ph idx="1"/>
          </p:nvPr>
        </p:nvSpPr>
        <p:spPr/>
        <p:txBody>
          <a:bodyPr>
            <a:normAutofit/>
          </a:bodyPr>
          <a:lstStyle/>
          <a:p>
            <a:r>
              <a:rPr lang="tr-TR" dirty="0" smtClean="0"/>
              <a:t>Amaç, kapalı çevrimin </a:t>
            </a:r>
            <a:r>
              <a:rPr lang="tr-TR" dirty="0"/>
              <a:t>bir çift dominant </a:t>
            </a:r>
            <a:r>
              <a:rPr lang="tr-TR" dirty="0" smtClean="0"/>
              <a:t>kutbunun istenilen gereksinimlere uygun olarak konumlandırılması</a:t>
            </a:r>
          </a:p>
          <a:p>
            <a:r>
              <a:rPr lang="tr-TR" dirty="0" smtClean="0"/>
              <a:t>Yöntem, </a:t>
            </a:r>
            <a:r>
              <a:rPr lang="tr-TR" dirty="0"/>
              <a:t>sistemin açık çevrim transfer fonksiyonuna kutuplar ve sıfırlar ilave ederek ve kök-yer eğrisinin </a:t>
            </a:r>
            <a:r>
              <a:rPr lang="tr-TR" i="1" dirty="0"/>
              <a:t>s</a:t>
            </a:r>
            <a:r>
              <a:rPr lang="tr-TR" dirty="0"/>
              <a:t> düzleminde istenen kapalı çevrim kutuplarından geçmesini </a:t>
            </a:r>
            <a:r>
              <a:rPr lang="tr-TR" dirty="0" smtClean="0"/>
              <a:t>sağlamak</a:t>
            </a:r>
            <a:endParaRPr lang="tr-TR" dirty="0"/>
          </a:p>
          <a:p>
            <a:r>
              <a:rPr lang="tr-TR" dirty="0" smtClean="0"/>
              <a:t>İlave edilecek kutuplar </a:t>
            </a:r>
            <a:r>
              <a:rPr lang="tr-TR" dirty="0"/>
              <a:t>ve/veya </a:t>
            </a:r>
            <a:r>
              <a:rPr lang="tr-TR" dirty="0" smtClean="0"/>
              <a:t>sıfırların belirlenmesi; </a:t>
            </a:r>
            <a:r>
              <a:rPr lang="tr-TR" dirty="0"/>
              <a:t>kök-yer eğrisi üzerindeki etkileri </a:t>
            </a:r>
            <a:r>
              <a:rPr lang="tr-TR" dirty="0" smtClean="0"/>
              <a:t>anlaşılarak sağlanabilir.</a:t>
            </a:r>
          </a:p>
          <a:p>
            <a:r>
              <a:rPr lang="tr-TR" dirty="0" smtClean="0"/>
              <a:t>İlave kutup ve sıfırlar, sisteme kompenzatör eklenerek elde edilir.</a:t>
            </a:r>
            <a:endParaRPr lang="tr-TR" dirty="0"/>
          </a:p>
        </p:txBody>
      </p:sp>
      <p:sp>
        <p:nvSpPr>
          <p:cNvPr id="7" name="Date Placeholder 6"/>
          <p:cNvSpPr>
            <a:spLocks noGrp="1"/>
          </p:cNvSpPr>
          <p:nvPr>
            <p:ph type="dt" sz="half" idx="10"/>
          </p:nvPr>
        </p:nvSpPr>
        <p:spPr/>
        <p:txBody>
          <a:bodyPr/>
          <a:lstStyle/>
          <a:p>
            <a:fld id="{5CCAA0C4-A6FF-4F07-8D5B-25A7852DD734}" type="datetime1">
              <a:rPr lang="tr-TR" smtClean="0"/>
              <a:t>11.03.2019</a:t>
            </a:fld>
            <a:endParaRPr lang="en-US" dirty="0"/>
          </a:p>
        </p:txBody>
      </p:sp>
      <p:sp>
        <p:nvSpPr>
          <p:cNvPr id="8" name="Footer Placeholder 7"/>
          <p:cNvSpPr>
            <a:spLocks noGrp="1"/>
          </p:cNvSpPr>
          <p:nvPr>
            <p:ph type="ftr" sz="quarter" idx="11"/>
          </p:nvPr>
        </p:nvSpPr>
        <p:spPr/>
        <p:txBody>
          <a:bodyPr/>
          <a:lstStyle/>
          <a:p>
            <a:r>
              <a:rPr lang="en-US" smtClean="0"/>
              <a:t>Dr. Nurdan Bilgin 2018-2019</a:t>
            </a:r>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12</a:t>
            </a:fld>
            <a:endParaRPr lang="en-US" dirty="0"/>
          </a:p>
        </p:txBody>
      </p:sp>
    </p:spTree>
    <p:extLst>
      <p:ext uri="{BB962C8B-B14F-4D97-AF65-F5344CB8AC3E}">
        <p14:creationId xmlns:p14="http://schemas.microsoft.com/office/powerpoint/2010/main" val="590275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11"/>
          <p:cNvPicPr>
            <a:picLocks noGrp="1" noChangeAspect="1"/>
          </p:cNvPicPr>
          <p:nvPr>
            <p:ph sz="half" idx="2"/>
          </p:nvPr>
        </p:nvPicPr>
        <p:blipFill>
          <a:blip r:embed="rId2"/>
          <a:stretch>
            <a:fillRect/>
          </a:stretch>
        </p:blipFill>
        <p:spPr>
          <a:xfrm>
            <a:off x="271025" y="3920836"/>
            <a:ext cx="5809731" cy="1989525"/>
          </a:xfrm>
          <a:prstGeom prst="rect">
            <a:avLst/>
          </a:prstGeom>
        </p:spPr>
      </p:pic>
      <p:sp>
        <p:nvSpPr>
          <p:cNvPr id="7" name="Title 6"/>
          <p:cNvSpPr>
            <a:spLocks noGrp="1"/>
          </p:cNvSpPr>
          <p:nvPr>
            <p:ph type="title"/>
          </p:nvPr>
        </p:nvSpPr>
        <p:spPr>
          <a:xfrm>
            <a:off x="1142996" y="290945"/>
            <a:ext cx="9875520" cy="568037"/>
          </a:xfrm>
        </p:spPr>
        <p:txBody>
          <a:bodyPr anchor="t">
            <a:noAutofit/>
          </a:bodyPr>
          <a:lstStyle/>
          <a:p>
            <a:r>
              <a:rPr lang="tr-TR" sz="3600" dirty="0" smtClean="0"/>
              <a:t>Kompenzasyon</a:t>
            </a:r>
            <a:endParaRPr lang="tr-TR" sz="3600" dirty="0"/>
          </a:p>
        </p:txBody>
      </p:sp>
      <p:sp>
        <p:nvSpPr>
          <p:cNvPr id="8" name="Text Placeholder 7"/>
          <p:cNvSpPr>
            <a:spLocks noGrp="1"/>
          </p:cNvSpPr>
          <p:nvPr>
            <p:ph type="body" idx="1"/>
          </p:nvPr>
        </p:nvSpPr>
        <p:spPr>
          <a:xfrm>
            <a:off x="1143000" y="858982"/>
            <a:ext cx="4754880" cy="3061854"/>
          </a:xfrm>
        </p:spPr>
        <p:txBody>
          <a:bodyPr anchor="t">
            <a:normAutofit/>
          </a:bodyPr>
          <a:lstStyle/>
          <a:p>
            <a:r>
              <a:rPr lang="tr-TR" sz="2200" b="0" dirty="0"/>
              <a:t>Seri </a:t>
            </a:r>
            <a:r>
              <a:rPr lang="tr-TR" sz="2200" b="0" dirty="0" smtClean="0"/>
              <a:t>kompenzasyon</a:t>
            </a:r>
          </a:p>
          <a:p>
            <a:pPr marL="342900" indent="-342900">
              <a:buFont typeface="Arial" panose="020B0604020202020204" pitchFamily="34" charset="0"/>
              <a:buChar char="•"/>
            </a:pPr>
            <a:r>
              <a:rPr lang="tr-TR" sz="2200" b="0" dirty="0" smtClean="0"/>
              <a:t>Daha Basit ancak</a:t>
            </a:r>
          </a:p>
          <a:p>
            <a:pPr marL="342900" indent="-342900">
              <a:buFont typeface="Arial" panose="020B0604020202020204" pitchFamily="34" charset="0"/>
              <a:buChar char="•"/>
            </a:pPr>
            <a:r>
              <a:rPr lang="tr-TR" sz="2200" b="0" dirty="0" smtClean="0"/>
              <a:t>Kazancı </a:t>
            </a:r>
            <a:r>
              <a:rPr lang="tr-TR" sz="2200" b="0" dirty="0"/>
              <a:t>artırmak </a:t>
            </a:r>
            <a:r>
              <a:rPr lang="tr-TR" sz="2200" b="0" dirty="0" smtClean="0"/>
              <a:t>için </a:t>
            </a:r>
            <a:r>
              <a:rPr lang="tr-TR" sz="2200" b="0" dirty="0"/>
              <a:t>ilave </a:t>
            </a:r>
            <a:r>
              <a:rPr lang="tr-TR" sz="2200" b="0" dirty="0" smtClean="0"/>
              <a:t>yükselteçlere gerekli olabilir.</a:t>
            </a:r>
            <a:endParaRPr lang="tr-TR" sz="2200" b="0" dirty="0"/>
          </a:p>
        </p:txBody>
      </p:sp>
      <p:sp>
        <p:nvSpPr>
          <p:cNvPr id="10" name="Text Placeholder 9"/>
          <p:cNvSpPr>
            <a:spLocks noGrp="1"/>
          </p:cNvSpPr>
          <p:nvPr>
            <p:ph type="body" sz="quarter" idx="3"/>
          </p:nvPr>
        </p:nvSpPr>
        <p:spPr>
          <a:xfrm>
            <a:off x="6308035" y="858982"/>
            <a:ext cx="4754880" cy="3001615"/>
          </a:xfrm>
        </p:spPr>
        <p:txBody>
          <a:bodyPr anchor="t">
            <a:normAutofit/>
          </a:bodyPr>
          <a:lstStyle/>
          <a:p>
            <a:r>
              <a:rPr lang="tr-TR" sz="2200" b="0" dirty="0" smtClean="0"/>
              <a:t>Paralel </a:t>
            </a:r>
            <a:r>
              <a:rPr lang="tr-TR" sz="2200" b="0" dirty="0"/>
              <a:t>veya geribeslemeli </a:t>
            </a:r>
            <a:r>
              <a:rPr lang="tr-TR" sz="2200" b="0" dirty="0" smtClean="0"/>
              <a:t>kompenzasyon</a:t>
            </a:r>
          </a:p>
          <a:p>
            <a:pPr marL="342900" indent="-342900">
              <a:buFont typeface="Arial" panose="020B0604020202020204" pitchFamily="34" charset="0"/>
              <a:buChar char="•"/>
            </a:pPr>
            <a:r>
              <a:rPr lang="tr-TR" sz="2200" b="0" dirty="0" smtClean="0"/>
              <a:t>Daha Karmaşıktır ancak</a:t>
            </a:r>
            <a:endParaRPr lang="tr-TR" sz="2200" b="0" dirty="0"/>
          </a:p>
          <a:p>
            <a:pPr marL="342900" indent="-342900">
              <a:buFont typeface="Arial" panose="020B0604020202020204" pitchFamily="34" charset="0"/>
              <a:buChar char="•"/>
            </a:pPr>
            <a:r>
              <a:rPr lang="tr-TR" sz="2200" b="0" dirty="0" smtClean="0"/>
              <a:t>Yüksek </a:t>
            </a:r>
            <a:r>
              <a:rPr lang="tr-TR" sz="2200" b="0" dirty="0"/>
              <a:t>güç seviyesinden daha düşük </a:t>
            </a:r>
            <a:r>
              <a:rPr lang="tr-TR" sz="2200" b="0" dirty="0" smtClean="0"/>
              <a:t>güç </a:t>
            </a:r>
            <a:r>
              <a:rPr lang="tr-TR" sz="2200" b="0" dirty="0"/>
              <a:t>seviyesine enerji transferinden dolayı uygun </a:t>
            </a:r>
            <a:r>
              <a:rPr lang="tr-TR" sz="2200" b="0" dirty="0" smtClean="0"/>
              <a:t>sinyallerin üretilmesi için daha uygundur.</a:t>
            </a:r>
          </a:p>
          <a:p>
            <a:pPr marL="342900" indent="-342900">
              <a:buFont typeface="Arial" panose="020B0604020202020204" pitchFamily="34" charset="0"/>
              <a:buChar char="•"/>
            </a:pPr>
            <a:r>
              <a:rPr lang="tr-TR" sz="2200" b="0" dirty="0" smtClean="0"/>
              <a:t>Bu nedenle , genellikle ilave yükselteçlere gerek duyulmaz</a:t>
            </a:r>
            <a:endParaRPr lang="tr-TR" sz="2200" b="0" dirty="0"/>
          </a:p>
        </p:txBody>
      </p:sp>
      <p:pic>
        <p:nvPicPr>
          <p:cNvPr id="13" name="Content Placeholder 12"/>
          <p:cNvPicPr>
            <a:picLocks noGrp="1" noChangeAspect="1"/>
          </p:cNvPicPr>
          <p:nvPr>
            <p:ph sz="quarter" idx="4"/>
          </p:nvPr>
        </p:nvPicPr>
        <p:blipFill>
          <a:blip r:embed="rId3"/>
          <a:stretch>
            <a:fillRect/>
          </a:stretch>
        </p:blipFill>
        <p:spPr>
          <a:xfrm>
            <a:off x="6056139" y="3999453"/>
            <a:ext cx="5802374" cy="2307506"/>
          </a:xfrm>
          <a:prstGeom prst="rect">
            <a:avLst/>
          </a:prstGeom>
        </p:spPr>
      </p:pic>
      <p:sp>
        <p:nvSpPr>
          <p:cNvPr id="4" name="Date Placeholder 3"/>
          <p:cNvSpPr>
            <a:spLocks noGrp="1"/>
          </p:cNvSpPr>
          <p:nvPr>
            <p:ph type="dt" sz="half" idx="10"/>
          </p:nvPr>
        </p:nvSpPr>
        <p:spPr/>
        <p:txBody>
          <a:bodyPr/>
          <a:lstStyle/>
          <a:p>
            <a:fld id="{9FFFCC66-3E33-42F1-912D-E1C6E45BE7D9}" type="datetime1">
              <a:rPr lang="tr-TR" smtClean="0"/>
              <a:t>11.03.2019</a:t>
            </a:fld>
            <a:endParaRPr lang="en-US" dirty="0"/>
          </a:p>
        </p:txBody>
      </p:sp>
      <p:sp>
        <p:nvSpPr>
          <p:cNvPr id="5" name="Footer Placeholder 4"/>
          <p:cNvSpPr>
            <a:spLocks noGrp="1"/>
          </p:cNvSpPr>
          <p:nvPr>
            <p:ph type="ftr" sz="quarter" idx="11"/>
          </p:nvPr>
        </p:nvSpPr>
        <p:spPr/>
        <p:txBody>
          <a:bodyPr/>
          <a:lstStyle/>
          <a:p>
            <a:r>
              <a:rPr lang="en-US" smtClean="0"/>
              <a:t>Dr. Nurdan Bilgin 2018-2019</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13</a:t>
            </a:fld>
            <a:endParaRPr lang="en-US" dirty="0"/>
          </a:p>
        </p:txBody>
      </p:sp>
    </p:spTree>
    <p:extLst>
      <p:ext uri="{BB962C8B-B14F-4D97-AF65-F5344CB8AC3E}">
        <p14:creationId xmlns:p14="http://schemas.microsoft.com/office/powerpoint/2010/main" val="37981226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tr-TR" dirty="0" smtClean="0"/>
              <a:t>Yaygın Kullanılan Kompansatörler</a:t>
            </a:r>
            <a:endParaRPr lang="tr-TR" dirty="0"/>
          </a:p>
        </p:txBody>
      </p:sp>
      <p:sp>
        <p:nvSpPr>
          <p:cNvPr id="11" name="Content Placeholder 10"/>
          <p:cNvSpPr>
            <a:spLocks noGrp="1"/>
          </p:cNvSpPr>
          <p:nvPr>
            <p:ph idx="1"/>
          </p:nvPr>
        </p:nvSpPr>
        <p:spPr/>
        <p:txBody>
          <a:bodyPr/>
          <a:lstStyle/>
          <a:p>
            <a:r>
              <a:rPr lang="tr-TR" dirty="0" smtClean="0"/>
              <a:t>Özel olarak tasarlanmış fiziksel cihazlardır.</a:t>
            </a:r>
          </a:p>
          <a:p>
            <a:r>
              <a:rPr lang="tr-TR" dirty="0" smtClean="0"/>
              <a:t>Kompansatörler</a:t>
            </a:r>
            <a:r>
              <a:rPr lang="tr-TR" dirty="0"/>
              <a:t>, genellikle bir frekansta belirli bir kazanç ve faz kayması sağlamak üzere tasarlanmış özel filtrelerdir. Bu frekansın üstünde veya altında kazanç ve faz üzerindeki </a:t>
            </a:r>
            <a:r>
              <a:rPr lang="tr-TR" dirty="0" smtClean="0"/>
              <a:t>etkileri </a:t>
            </a:r>
            <a:r>
              <a:rPr lang="tr-TR" dirty="0"/>
              <a:t>ikincildir</a:t>
            </a:r>
            <a:r>
              <a:rPr lang="tr-TR" dirty="0" smtClean="0"/>
              <a:t>.</a:t>
            </a:r>
          </a:p>
          <a:p>
            <a:r>
              <a:rPr lang="tr-TR" dirty="0" smtClean="0"/>
              <a:t>Yaygın olarak kullanılan ve özel isimlerle isimlendirilen kompansatörler</a:t>
            </a:r>
          </a:p>
          <a:p>
            <a:pPr lvl="1"/>
            <a:r>
              <a:rPr lang="tr-TR" dirty="0"/>
              <a:t>İ</a:t>
            </a:r>
            <a:r>
              <a:rPr lang="tr-TR" dirty="0" smtClean="0"/>
              <a:t>lerlemeli kompensatörler</a:t>
            </a:r>
            <a:r>
              <a:rPr lang="tr-TR" dirty="0"/>
              <a:t>, </a:t>
            </a:r>
            <a:endParaRPr lang="tr-TR" dirty="0" smtClean="0"/>
          </a:p>
          <a:p>
            <a:pPr lvl="1"/>
            <a:r>
              <a:rPr lang="tr-TR" dirty="0" smtClean="0"/>
              <a:t>Gerilemeli kompensatörler</a:t>
            </a:r>
            <a:r>
              <a:rPr lang="tr-TR" dirty="0"/>
              <a:t>, </a:t>
            </a:r>
            <a:endParaRPr lang="tr-TR" dirty="0" smtClean="0"/>
          </a:p>
          <a:p>
            <a:pPr lvl="1"/>
            <a:r>
              <a:rPr lang="tr-TR" dirty="0" smtClean="0"/>
              <a:t>Gerilemeli-ilerlemeli kompensatörler ve</a:t>
            </a:r>
          </a:p>
          <a:p>
            <a:pPr lvl="1"/>
            <a:r>
              <a:rPr lang="tr-TR" dirty="0" smtClean="0"/>
              <a:t>Hız-geribeslemeli </a:t>
            </a:r>
            <a:r>
              <a:rPr lang="tr-TR" dirty="0"/>
              <a:t>(takometreli) </a:t>
            </a:r>
            <a:r>
              <a:rPr lang="tr-TR" dirty="0" smtClean="0"/>
              <a:t>kompensatörlerdir</a:t>
            </a:r>
            <a:r>
              <a:rPr lang="tr-TR" dirty="0"/>
              <a:t>.</a:t>
            </a:r>
          </a:p>
        </p:txBody>
      </p:sp>
      <p:sp>
        <p:nvSpPr>
          <p:cNvPr id="7" name="Date Placeholder 6"/>
          <p:cNvSpPr>
            <a:spLocks noGrp="1"/>
          </p:cNvSpPr>
          <p:nvPr>
            <p:ph type="dt" sz="half" idx="10"/>
          </p:nvPr>
        </p:nvSpPr>
        <p:spPr/>
        <p:txBody>
          <a:bodyPr/>
          <a:lstStyle/>
          <a:p>
            <a:fld id="{5CCAA0C4-A6FF-4F07-8D5B-25A7852DD734}" type="datetime1">
              <a:rPr lang="tr-TR" smtClean="0"/>
              <a:t>11.03.2019</a:t>
            </a:fld>
            <a:endParaRPr lang="en-US" dirty="0"/>
          </a:p>
        </p:txBody>
      </p:sp>
      <p:sp>
        <p:nvSpPr>
          <p:cNvPr id="8" name="Footer Placeholder 7"/>
          <p:cNvSpPr>
            <a:spLocks noGrp="1"/>
          </p:cNvSpPr>
          <p:nvPr>
            <p:ph type="ftr" sz="quarter" idx="11"/>
          </p:nvPr>
        </p:nvSpPr>
        <p:spPr/>
        <p:txBody>
          <a:bodyPr/>
          <a:lstStyle/>
          <a:p>
            <a:r>
              <a:rPr lang="en-US" smtClean="0"/>
              <a:t>Dr. Nurdan Bilgin 2018-2019</a:t>
            </a:r>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14</a:t>
            </a:fld>
            <a:endParaRPr lang="en-US" dirty="0"/>
          </a:p>
        </p:txBody>
      </p:sp>
    </p:spTree>
    <p:extLst>
      <p:ext uri="{BB962C8B-B14F-4D97-AF65-F5344CB8AC3E}">
        <p14:creationId xmlns:p14="http://schemas.microsoft.com/office/powerpoint/2010/main" val="22398701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tr-TR" dirty="0" smtClean="0"/>
              <a:t>Yaygın Kullanılan Kompansatörler</a:t>
            </a:r>
            <a:endParaRPr lang="tr-TR" dirty="0"/>
          </a:p>
        </p:txBody>
      </p:sp>
      <p:sp>
        <p:nvSpPr>
          <p:cNvPr id="11" name="Content Placeholder 10"/>
          <p:cNvSpPr>
            <a:spLocks noGrp="1"/>
          </p:cNvSpPr>
          <p:nvPr>
            <p:ph idx="1"/>
          </p:nvPr>
        </p:nvSpPr>
        <p:spPr/>
        <p:txBody>
          <a:bodyPr>
            <a:normAutofit/>
          </a:bodyPr>
          <a:lstStyle/>
          <a:p>
            <a:pPr marL="228600" lvl="1">
              <a:spcBef>
                <a:spcPts val="1400"/>
              </a:spcBef>
            </a:pPr>
            <a:r>
              <a:rPr lang="tr-TR" sz="2200" b="1" dirty="0" smtClean="0"/>
              <a:t>İlerlemeli kompensatörler: </a:t>
            </a:r>
            <a:r>
              <a:rPr lang="tr-TR" sz="2200" dirty="0"/>
              <a:t>Eğer bir devrenin girişine sinüzoidal bir giriş uygulanırsa ve aynı zamanda sinü zoidal olan sürekli-durum çıkışı faz ilerlemesine sahipse, o zaman bu devre ilerlemeli bir devre olarak adlandırılır (Faz ilerleme miktarı giriş frekansının bir fonksiyonu­dur).</a:t>
            </a:r>
          </a:p>
          <a:p>
            <a:pPr marL="228600" lvl="1">
              <a:spcBef>
                <a:spcPts val="1400"/>
              </a:spcBef>
            </a:pPr>
            <a:r>
              <a:rPr lang="tr-TR" sz="2200" b="1" dirty="0" smtClean="0"/>
              <a:t>Gerilemeli kompensatörler: </a:t>
            </a:r>
            <a:r>
              <a:rPr lang="tr-TR" sz="2200" dirty="0"/>
              <a:t>Eğer sürekli-durum çıkışı faz gerilemesine sahipse, o zaman bu devre gerilemeli bir devre olarak adlandırılır. </a:t>
            </a:r>
          </a:p>
          <a:p>
            <a:pPr marL="228600" lvl="1">
              <a:spcBef>
                <a:spcPts val="1400"/>
              </a:spcBef>
            </a:pPr>
            <a:r>
              <a:rPr lang="tr-TR" sz="2200" b="1" dirty="0" smtClean="0"/>
              <a:t>Gerilemeli-ilerlemeli kompensatörler: </a:t>
            </a:r>
            <a:r>
              <a:rPr lang="tr-TR" sz="2200" dirty="0"/>
              <a:t>Gerilemeli-ilerlemeli devrede, çıkışta hem faz gerileme hem faz ilerleme oluşur; ancak faz gerileme düşük frekans bölgelerinde ve faz ilerleme yüksek frekans bölgelerinde olmak üzere farklı frekans bölgelerinde faz etkisi ortaya çıkar. </a:t>
            </a:r>
            <a:endParaRPr lang="tr-TR" sz="2200" dirty="0" smtClean="0"/>
          </a:p>
          <a:p>
            <a:pPr marL="45720" lvl="1" indent="0">
              <a:spcBef>
                <a:spcPts val="1400"/>
              </a:spcBef>
              <a:buNone/>
            </a:pPr>
            <a:endParaRPr lang="tr-TR" sz="2200" dirty="0"/>
          </a:p>
        </p:txBody>
      </p:sp>
      <p:sp>
        <p:nvSpPr>
          <p:cNvPr id="7" name="Date Placeholder 6"/>
          <p:cNvSpPr>
            <a:spLocks noGrp="1"/>
          </p:cNvSpPr>
          <p:nvPr>
            <p:ph type="dt" sz="half" idx="10"/>
          </p:nvPr>
        </p:nvSpPr>
        <p:spPr/>
        <p:txBody>
          <a:bodyPr/>
          <a:lstStyle/>
          <a:p>
            <a:fld id="{5CCAA0C4-A6FF-4F07-8D5B-25A7852DD734}" type="datetime1">
              <a:rPr lang="tr-TR" smtClean="0"/>
              <a:t>11.03.2019</a:t>
            </a:fld>
            <a:endParaRPr lang="en-US" dirty="0"/>
          </a:p>
        </p:txBody>
      </p:sp>
      <p:sp>
        <p:nvSpPr>
          <p:cNvPr id="8" name="Footer Placeholder 7"/>
          <p:cNvSpPr>
            <a:spLocks noGrp="1"/>
          </p:cNvSpPr>
          <p:nvPr>
            <p:ph type="ftr" sz="quarter" idx="11"/>
          </p:nvPr>
        </p:nvSpPr>
        <p:spPr/>
        <p:txBody>
          <a:bodyPr/>
          <a:lstStyle/>
          <a:p>
            <a:r>
              <a:rPr lang="en-US" smtClean="0"/>
              <a:t>Dr. Nurdan Bilgin 2018-2019</a:t>
            </a:r>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15</a:t>
            </a:fld>
            <a:endParaRPr lang="en-US" dirty="0"/>
          </a:p>
        </p:txBody>
      </p:sp>
    </p:spTree>
    <p:extLst>
      <p:ext uri="{BB962C8B-B14F-4D97-AF65-F5344CB8AC3E}">
        <p14:creationId xmlns:p14="http://schemas.microsoft.com/office/powerpoint/2010/main" val="5434818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b="1" dirty="0"/>
              <a:t>Kutup Eklemenin </a:t>
            </a:r>
            <a:r>
              <a:rPr lang="tr-TR" b="1" dirty="0" smtClean="0"/>
              <a:t>Etkileri</a:t>
            </a:r>
            <a:endParaRPr lang="tr-TR" dirty="0"/>
          </a:p>
        </p:txBody>
      </p:sp>
      <p:sp>
        <p:nvSpPr>
          <p:cNvPr id="4" name="Date Placeholder 3"/>
          <p:cNvSpPr>
            <a:spLocks noGrp="1"/>
          </p:cNvSpPr>
          <p:nvPr>
            <p:ph type="dt" sz="half" idx="10"/>
          </p:nvPr>
        </p:nvSpPr>
        <p:spPr/>
        <p:txBody>
          <a:bodyPr/>
          <a:lstStyle/>
          <a:p>
            <a:fld id="{9FFFCC66-3E33-42F1-912D-E1C6E45BE7D9}" type="datetime1">
              <a:rPr lang="tr-TR" smtClean="0"/>
              <a:t>11.03.2019</a:t>
            </a:fld>
            <a:endParaRPr lang="en-US" dirty="0"/>
          </a:p>
        </p:txBody>
      </p:sp>
      <p:sp>
        <p:nvSpPr>
          <p:cNvPr id="5" name="Footer Placeholder 4"/>
          <p:cNvSpPr>
            <a:spLocks noGrp="1"/>
          </p:cNvSpPr>
          <p:nvPr>
            <p:ph type="ftr" sz="quarter" idx="11"/>
          </p:nvPr>
        </p:nvSpPr>
        <p:spPr/>
        <p:txBody>
          <a:bodyPr/>
          <a:lstStyle/>
          <a:p>
            <a:r>
              <a:rPr lang="en-US" smtClean="0"/>
              <a:t>Dr. Nurdan Bilgin 2018-2019</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16</a:t>
            </a:fld>
            <a:endParaRPr lang="en-US" dirty="0"/>
          </a:p>
        </p:txBody>
      </p:sp>
      <p:sp>
        <p:nvSpPr>
          <p:cNvPr id="10" name="Content Placeholder 9"/>
          <p:cNvSpPr>
            <a:spLocks noGrp="1"/>
          </p:cNvSpPr>
          <p:nvPr>
            <p:ph idx="1"/>
          </p:nvPr>
        </p:nvSpPr>
        <p:spPr>
          <a:xfrm>
            <a:off x="1143000" y="4511980"/>
            <a:ext cx="9892747" cy="1711848"/>
          </a:xfrm>
        </p:spPr>
        <p:txBody>
          <a:bodyPr>
            <a:normAutofit lnSpcReduction="10000"/>
          </a:bodyPr>
          <a:lstStyle/>
          <a:p>
            <a:pPr marL="45720" indent="0">
              <a:buNone/>
            </a:pPr>
            <a:r>
              <a:rPr lang="tr-TR" dirty="0" smtClean="0"/>
              <a:t>Açık </a:t>
            </a:r>
            <a:r>
              <a:rPr lang="tr-TR" dirty="0"/>
              <a:t>çevrim transfer fonksiyonuna kutup eklenmesi, kök-yer eğrisini sağa çekme etkisine </a:t>
            </a:r>
            <a:r>
              <a:rPr lang="tr-TR" dirty="0" smtClean="0"/>
              <a:t>sahiptir.</a:t>
            </a:r>
          </a:p>
          <a:p>
            <a:pPr marL="45720" indent="0">
              <a:buNone/>
            </a:pPr>
            <a:r>
              <a:rPr lang="tr-TR" dirty="0" smtClean="0"/>
              <a:t>Bu durum, sistemin </a:t>
            </a:r>
            <a:r>
              <a:rPr lang="tr-TR" dirty="0"/>
              <a:t>göreceli </a:t>
            </a:r>
            <a:r>
              <a:rPr lang="tr-TR" dirty="0" smtClean="0"/>
              <a:t>kararlılığı azalt­makta ve </a:t>
            </a:r>
            <a:r>
              <a:rPr lang="tr-TR" dirty="0"/>
              <a:t>sistem cevabının yerleşme zamanını </a:t>
            </a:r>
            <a:r>
              <a:rPr lang="tr-TR" dirty="0" smtClean="0"/>
              <a:t>geciktirmektedir. </a:t>
            </a:r>
            <a:r>
              <a:rPr lang="tr-TR" dirty="0"/>
              <a:t>(Integral kontrolü eklemenin orijine kutup ilave ettiğini ve bunun sistemi daha az kararlı yap­tığım hatırlayınız</a:t>
            </a:r>
            <a:r>
              <a:rPr lang="tr-TR" dirty="0" smtClean="0"/>
              <a:t>.)</a:t>
            </a:r>
            <a:endParaRPr lang="tr-TR" dirty="0"/>
          </a:p>
        </p:txBody>
      </p:sp>
      <p:pic>
        <p:nvPicPr>
          <p:cNvPr id="11" name="Content Placeholder 6"/>
          <p:cNvPicPr>
            <a:picLocks noChangeAspect="1"/>
          </p:cNvPicPr>
          <p:nvPr/>
        </p:nvPicPr>
        <p:blipFill>
          <a:blip r:embed="rId2"/>
          <a:stretch>
            <a:fillRect/>
          </a:stretch>
        </p:blipFill>
        <p:spPr>
          <a:xfrm>
            <a:off x="1274229" y="904576"/>
            <a:ext cx="8268715" cy="2886503"/>
          </a:xfrm>
          <a:prstGeom prst="rect">
            <a:avLst/>
          </a:prstGeom>
        </p:spPr>
      </p:pic>
      <p:sp>
        <p:nvSpPr>
          <p:cNvPr id="12" name="Rectangle 11"/>
          <p:cNvSpPr/>
          <p:nvPr/>
        </p:nvSpPr>
        <p:spPr>
          <a:xfrm>
            <a:off x="1140351" y="3823689"/>
            <a:ext cx="10040267" cy="369332"/>
          </a:xfrm>
          <a:prstGeom prst="rect">
            <a:avLst/>
          </a:prstGeom>
        </p:spPr>
        <p:txBody>
          <a:bodyPr wrap="square">
            <a:spAutoFit/>
          </a:bodyPr>
          <a:lstStyle/>
          <a:p>
            <a:r>
              <a:rPr lang="tr-TR" dirty="0" smtClean="0"/>
              <a:t>Tek </a:t>
            </a:r>
            <a:r>
              <a:rPr lang="tr-TR" dirty="0"/>
              <a:t>kutuplu sistemin kök-yer </a:t>
            </a:r>
            <a:r>
              <a:rPr lang="tr-TR" dirty="0" smtClean="0"/>
              <a:t>eğrisi ; </a:t>
            </a:r>
            <a:r>
              <a:rPr lang="tr-TR" dirty="0"/>
              <a:t>iki kutuplu sistemin kök-yer </a:t>
            </a:r>
            <a:r>
              <a:rPr lang="tr-TR" dirty="0" smtClean="0"/>
              <a:t>eğrisi; üç </a:t>
            </a:r>
            <a:r>
              <a:rPr lang="tr-TR" dirty="0"/>
              <a:t>kutuplu sistemin kök-yer </a:t>
            </a:r>
            <a:r>
              <a:rPr lang="tr-TR" dirty="0" smtClean="0"/>
              <a:t>eğrisi</a:t>
            </a:r>
            <a:r>
              <a:rPr lang="tr-TR" dirty="0"/>
              <a:t>.</a:t>
            </a:r>
          </a:p>
        </p:txBody>
      </p:sp>
    </p:spTree>
    <p:extLst>
      <p:ext uri="{BB962C8B-B14F-4D97-AF65-F5344CB8AC3E}">
        <p14:creationId xmlns:p14="http://schemas.microsoft.com/office/powerpoint/2010/main" val="21866866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Sıfır Eklemenin Etkileri</a:t>
            </a:r>
          </a:p>
        </p:txBody>
      </p:sp>
      <p:sp>
        <p:nvSpPr>
          <p:cNvPr id="3" name="Content Placeholder 2"/>
          <p:cNvSpPr>
            <a:spLocks noGrp="1"/>
          </p:cNvSpPr>
          <p:nvPr>
            <p:ph idx="1"/>
          </p:nvPr>
        </p:nvSpPr>
        <p:spPr>
          <a:xfrm>
            <a:off x="1143001" y="875071"/>
            <a:ext cx="4759036" cy="5220929"/>
          </a:xfrm>
        </p:spPr>
        <p:txBody>
          <a:bodyPr>
            <a:normAutofit lnSpcReduction="10000"/>
          </a:bodyPr>
          <a:lstStyle/>
          <a:p>
            <a:pPr marL="45720" indent="0">
              <a:buNone/>
            </a:pPr>
            <a:r>
              <a:rPr lang="tr-TR" dirty="0" smtClean="0"/>
              <a:t>Açık </a:t>
            </a:r>
            <a:r>
              <a:rPr lang="tr-TR" dirty="0"/>
              <a:t>çevrim transfer fonksiyonuna sıfır eklenmesi, kök- yer eğrisini sola çekme etkisine </a:t>
            </a:r>
            <a:r>
              <a:rPr lang="tr-TR" dirty="0" smtClean="0"/>
              <a:t>sahiptir. Sistemin </a:t>
            </a:r>
            <a:r>
              <a:rPr lang="tr-TR" dirty="0"/>
              <a:t>göreceli kararlılığını </a:t>
            </a:r>
            <a:r>
              <a:rPr lang="tr-TR" dirty="0" smtClean="0"/>
              <a:t>artırır </a:t>
            </a:r>
            <a:r>
              <a:rPr lang="tr-TR" dirty="0"/>
              <a:t>ve sistem cevabının yerleşme zamanını hızlandırmaktadır. </a:t>
            </a:r>
            <a:endParaRPr lang="tr-TR" dirty="0" smtClean="0"/>
          </a:p>
          <a:p>
            <a:pPr marL="45720" indent="0">
              <a:buNone/>
            </a:pPr>
            <a:r>
              <a:rPr lang="tr-TR" dirty="0" smtClean="0"/>
              <a:t>Şekil (</a:t>
            </a:r>
            <a:r>
              <a:rPr lang="tr-TR" dirty="0"/>
              <a:t>a) </a:t>
            </a:r>
            <a:r>
              <a:rPr lang="tr-TR" dirty="0" smtClean="0"/>
              <a:t>küçük </a:t>
            </a:r>
            <a:r>
              <a:rPr lang="tr-TR" dirty="0"/>
              <a:t>kazanç </a:t>
            </a:r>
            <a:r>
              <a:rPr lang="tr-TR" dirty="0" smtClean="0"/>
              <a:t>değerleri </a:t>
            </a:r>
            <a:r>
              <a:rPr lang="tr-TR" dirty="0"/>
              <a:t>için kararlı ancak büyük kazançlar için kararsız bir sistemin kök-yer eğrisini göstermektedir</a:t>
            </a:r>
            <a:r>
              <a:rPr lang="tr-TR" dirty="0" smtClean="0"/>
              <a:t>.</a:t>
            </a:r>
          </a:p>
          <a:p>
            <a:pPr marL="45720" indent="0">
              <a:buNone/>
            </a:pPr>
            <a:r>
              <a:rPr lang="tr-TR" dirty="0" smtClean="0"/>
              <a:t> </a:t>
            </a:r>
            <a:r>
              <a:rPr lang="tr-TR" dirty="0"/>
              <a:t>Şekil </a:t>
            </a:r>
            <a:r>
              <a:rPr lang="tr-TR" dirty="0" smtClean="0"/>
              <a:t>(</a:t>
            </a:r>
            <a:r>
              <a:rPr lang="tr-TR" dirty="0"/>
              <a:t>b), (c) ve (d) açık çevrim transfer fonksiyonuna </a:t>
            </a:r>
            <a:r>
              <a:rPr lang="tr-TR" dirty="0" smtClean="0"/>
              <a:t>sıfır eklendiği </a:t>
            </a:r>
            <a:r>
              <a:rPr lang="tr-TR" dirty="0"/>
              <a:t>zaman sistemin kök-yer eğri grafiğini göstermektedir. </a:t>
            </a:r>
            <a:endParaRPr lang="tr-TR" dirty="0" smtClean="0"/>
          </a:p>
          <a:p>
            <a:pPr marL="45720" indent="0">
              <a:buNone/>
            </a:pPr>
            <a:r>
              <a:rPr lang="tr-TR" dirty="0" smtClean="0"/>
              <a:t>Şekil (</a:t>
            </a:r>
            <a:r>
              <a:rPr lang="tr-TR" dirty="0"/>
              <a:t>a)’daki </a:t>
            </a:r>
            <a:r>
              <a:rPr lang="tr-TR" dirty="0" smtClean="0"/>
              <a:t>sisteme sıfır </a:t>
            </a:r>
            <a:r>
              <a:rPr lang="tr-TR" dirty="0"/>
              <a:t>eklendiği zaman tüm kazanç değerleri için kararlı olduğuna dikkat ediniz.</a:t>
            </a:r>
          </a:p>
          <a:p>
            <a:pPr marL="45720" indent="0">
              <a:buNone/>
            </a:pPr>
            <a:endParaRPr lang="tr-TR" dirty="0"/>
          </a:p>
          <a:p>
            <a:pPr marL="45720" indent="0">
              <a:buNone/>
            </a:pPr>
            <a:endParaRPr lang="tr-TR" dirty="0"/>
          </a:p>
        </p:txBody>
      </p:sp>
      <p:sp>
        <p:nvSpPr>
          <p:cNvPr id="4" name="Date Placeholder 3"/>
          <p:cNvSpPr>
            <a:spLocks noGrp="1"/>
          </p:cNvSpPr>
          <p:nvPr>
            <p:ph type="dt" sz="half" idx="10"/>
          </p:nvPr>
        </p:nvSpPr>
        <p:spPr/>
        <p:txBody>
          <a:bodyPr/>
          <a:lstStyle/>
          <a:p>
            <a:fld id="{9FFFCC66-3E33-42F1-912D-E1C6E45BE7D9}" type="datetime1">
              <a:rPr lang="tr-TR" smtClean="0"/>
              <a:t>11.03.2019</a:t>
            </a:fld>
            <a:endParaRPr lang="en-US" dirty="0"/>
          </a:p>
        </p:txBody>
      </p:sp>
      <p:sp>
        <p:nvSpPr>
          <p:cNvPr id="5" name="Footer Placeholder 4"/>
          <p:cNvSpPr>
            <a:spLocks noGrp="1"/>
          </p:cNvSpPr>
          <p:nvPr>
            <p:ph type="ftr" sz="quarter" idx="11"/>
          </p:nvPr>
        </p:nvSpPr>
        <p:spPr/>
        <p:txBody>
          <a:bodyPr/>
          <a:lstStyle/>
          <a:p>
            <a:r>
              <a:rPr lang="en-US" smtClean="0"/>
              <a:t>Dr. Nurdan Bilgin 2018-2019</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17</a:t>
            </a:fld>
            <a:endParaRPr lang="en-US" dirty="0"/>
          </a:p>
        </p:txBody>
      </p:sp>
      <p:pic>
        <p:nvPicPr>
          <p:cNvPr id="7" name="Picture 6"/>
          <p:cNvPicPr>
            <a:picLocks noChangeAspect="1"/>
          </p:cNvPicPr>
          <p:nvPr/>
        </p:nvPicPr>
        <p:blipFill>
          <a:blip r:embed="rId2"/>
          <a:stretch>
            <a:fillRect/>
          </a:stretch>
        </p:blipFill>
        <p:spPr>
          <a:xfrm>
            <a:off x="6078111" y="1185929"/>
            <a:ext cx="5040633" cy="4628719"/>
          </a:xfrm>
          <a:prstGeom prst="rect">
            <a:avLst/>
          </a:prstGeom>
        </p:spPr>
      </p:pic>
    </p:spTree>
    <p:extLst>
      <p:ext uri="{BB962C8B-B14F-4D97-AF65-F5344CB8AC3E}">
        <p14:creationId xmlns:p14="http://schemas.microsoft.com/office/powerpoint/2010/main" val="40923496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z="3600" dirty="0"/>
              <a:t>FAZ İLERLEMELİ KOMPENZASYON</a:t>
            </a:r>
          </a:p>
        </p:txBody>
      </p:sp>
      <mc:AlternateContent xmlns:mc="http://schemas.openxmlformats.org/markup-compatibility/2006" xmlns:a14="http://schemas.microsoft.com/office/drawing/2010/main">
        <mc:Choice Requires="a14">
          <p:sp>
            <p:nvSpPr>
              <p:cNvPr id="7" name="Metin Yer Tutucusu 6"/>
              <p:cNvSpPr>
                <a:spLocks noGrp="1"/>
              </p:cNvSpPr>
              <p:nvPr>
                <p:ph type="body" idx="1"/>
              </p:nvPr>
            </p:nvSpPr>
            <p:spPr>
              <a:xfrm>
                <a:off x="1709928" y="4154520"/>
                <a:ext cx="8769096" cy="2069308"/>
              </a:xfrm>
            </p:spPr>
            <p:txBody>
              <a:bodyPr>
                <a:normAutofit fontScale="92500"/>
              </a:bodyPr>
              <a:lstStyle/>
              <a:p>
                <a:pPr algn="just"/>
                <a:r>
                  <a:rPr lang="tr-TR" dirty="0"/>
                  <a:t>Kontrol sistem tasarımı uygulama­sında, istenen sistem davranışını elde edebilmek için özellikleri değiştirilemeyen </a:t>
                </a:r>
                <a:r>
                  <a:rPr lang="tr-TR" i="1" dirty="0"/>
                  <a:t>G(s</a:t>
                </a:r>
                <a:r>
                  <a:rPr lang="tr-TR" dirty="0"/>
                  <a:t>) transfer fonksiyonuna seri bağlanmış bir kompenzatör yerleştiririz. </a:t>
                </a:r>
                <a:endParaRPr lang="tr-TR" dirty="0" smtClean="0"/>
              </a:p>
              <a:p>
                <a:pPr algn="just"/>
                <a:r>
                  <a:rPr lang="tr-TR" dirty="0" smtClean="0"/>
                  <a:t>Bundan </a:t>
                </a:r>
                <a:r>
                  <a:rPr lang="tr-TR" dirty="0"/>
                  <a:t>sonra asıl problem, performans kriterlerini karşılayabilecek </a:t>
                </a:r>
                <a14:m>
                  <m:oMath xmlns:m="http://schemas.openxmlformats.org/officeDocument/2006/math">
                    <m:r>
                      <a:rPr lang="tr-TR" i="1" dirty="0" smtClean="0">
                        <a:latin typeface="Cambria Math" panose="02040503050406030204" pitchFamily="18" charset="0"/>
                      </a:rPr>
                      <m:t>𝑠</m:t>
                    </m:r>
                  </m:oMath>
                </a14:m>
                <a:r>
                  <a:rPr lang="tr-TR" dirty="0"/>
                  <a:t> düzleminde arzu edilen konumlar­da baskın kapalı çevrim kutuplarını sağlayacak </a:t>
                </a:r>
                <a14:m>
                  <m:oMath xmlns:m="http://schemas.openxmlformats.org/officeDocument/2006/math">
                    <m:r>
                      <a:rPr lang="tr-TR" i="1" dirty="0" smtClean="0">
                        <a:latin typeface="Cambria Math" panose="02040503050406030204" pitchFamily="18" charset="0"/>
                      </a:rPr>
                      <m:t>𝐺</m:t>
                    </m:r>
                    <m:r>
                      <a:rPr lang="tr-TR" i="1" baseline="-25000" dirty="0">
                        <a:latin typeface="Cambria Math" panose="02040503050406030204" pitchFamily="18" charset="0"/>
                      </a:rPr>
                      <m:t>𝑐</m:t>
                    </m:r>
                    <m:r>
                      <a:rPr lang="tr-TR" i="1" dirty="0">
                        <a:latin typeface="Cambria Math" panose="02040503050406030204" pitchFamily="18" charset="0"/>
                      </a:rPr>
                      <m:t>(</m:t>
                    </m:r>
                    <m:r>
                      <a:rPr lang="tr-TR" i="1" dirty="0">
                        <a:latin typeface="Cambria Math" panose="02040503050406030204" pitchFamily="18" charset="0"/>
                      </a:rPr>
                      <m:t>𝑠</m:t>
                    </m:r>
                    <m:r>
                      <a:rPr lang="tr-TR" i="1" dirty="0">
                        <a:latin typeface="Cambria Math" panose="02040503050406030204" pitchFamily="18" charset="0"/>
                      </a:rPr>
                      <m:t>)</m:t>
                    </m:r>
                  </m:oMath>
                </a14:m>
                <a:r>
                  <a:rPr lang="tr-TR" dirty="0"/>
                  <a:t> kompenzatörünün kutup(lar) ve sıfır(lar)ımn makul ve uygun seçimlerini bulmaktır.</a:t>
                </a:r>
              </a:p>
            </p:txBody>
          </p:sp>
        </mc:Choice>
        <mc:Fallback xmlns="">
          <p:sp>
            <p:nvSpPr>
              <p:cNvPr id="7" name="Metin Yer Tutucusu 6"/>
              <p:cNvSpPr>
                <a:spLocks noGrp="1" noRot="1" noChangeAspect="1" noMove="1" noResize="1" noEditPoints="1" noAdjustHandles="1" noChangeArrowheads="1" noChangeShapeType="1" noTextEdit="1"/>
              </p:cNvSpPr>
              <p:nvPr>
                <p:ph type="body" idx="1"/>
              </p:nvPr>
            </p:nvSpPr>
            <p:spPr>
              <a:xfrm>
                <a:off x="1709928" y="4154520"/>
                <a:ext cx="8769096" cy="2069308"/>
              </a:xfrm>
              <a:blipFill>
                <a:blip r:embed="rId2"/>
                <a:stretch>
                  <a:fillRect l="-765" t="-3245" r="-695"/>
                </a:stretch>
              </a:blipFill>
            </p:spPr>
            <p:txBody>
              <a:bodyPr/>
              <a:lstStyle/>
              <a:p>
                <a:r>
                  <a:rPr lang="tr-TR">
                    <a:noFill/>
                  </a:rPr>
                  <a:t> </a:t>
                </a:r>
              </a:p>
            </p:txBody>
          </p:sp>
        </mc:Fallback>
      </mc:AlternateContent>
      <p:sp>
        <p:nvSpPr>
          <p:cNvPr id="4" name="Veri Yer Tutucusu 3"/>
          <p:cNvSpPr>
            <a:spLocks noGrp="1"/>
          </p:cNvSpPr>
          <p:nvPr>
            <p:ph type="dt" sz="half" idx="10"/>
          </p:nvPr>
        </p:nvSpPr>
        <p:spPr/>
        <p:txBody>
          <a:bodyPr/>
          <a:lstStyle/>
          <a:p>
            <a:fld id="{9FFFCC66-3E33-42F1-912D-E1C6E45BE7D9}" type="datetime1">
              <a:rPr lang="tr-TR" smtClean="0"/>
              <a:t>11.03.2019</a:t>
            </a:fld>
            <a:endParaRPr lang="en-US" dirty="0"/>
          </a:p>
        </p:txBody>
      </p:sp>
      <p:sp>
        <p:nvSpPr>
          <p:cNvPr id="5" name="Altbilgi Yer Tutucusu 4"/>
          <p:cNvSpPr>
            <a:spLocks noGrp="1"/>
          </p:cNvSpPr>
          <p:nvPr>
            <p:ph type="ftr" sz="quarter" idx="11"/>
          </p:nvPr>
        </p:nvSpPr>
        <p:spPr/>
        <p:txBody>
          <a:bodyPr/>
          <a:lstStyle/>
          <a:p>
            <a:r>
              <a:rPr lang="en-US" smtClean="0"/>
              <a:t>Dr. Nurdan Bilgin 2018-2019</a:t>
            </a:r>
            <a:endParaRPr lang="en-US" dirty="0"/>
          </a:p>
        </p:txBody>
      </p:sp>
      <p:sp>
        <p:nvSpPr>
          <p:cNvPr id="6" name="Slayt Numarası Yer Tutucusu 5"/>
          <p:cNvSpPr>
            <a:spLocks noGrp="1"/>
          </p:cNvSpPr>
          <p:nvPr>
            <p:ph type="sldNum" sz="quarter" idx="12"/>
          </p:nvPr>
        </p:nvSpPr>
        <p:spPr/>
        <p:txBody>
          <a:bodyPr/>
          <a:lstStyle/>
          <a:p>
            <a:fld id="{4FAB73BC-B049-4115-A692-8D63A059BFB8}" type="slidenum">
              <a:rPr lang="en-US" smtClean="0"/>
              <a:t>18</a:t>
            </a:fld>
            <a:endParaRPr lang="en-US" dirty="0"/>
          </a:p>
        </p:txBody>
      </p:sp>
    </p:spTree>
    <p:extLst>
      <p:ext uri="{BB962C8B-B14F-4D97-AF65-F5344CB8AC3E}">
        <p14:creationId xmlns:p14="http://schemas.microsoft.com/office/powerpoint/2010/main" val="3357672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tr-TR" b="1" dirty="0"/>
              <a:t>Faz İlerlemeli ve Faz Gerilemeli Kompenzatörler</a:t>
            </a:r>
            <a:endParaRPr lang="tr-TR" dirty="0"/>
          </a:p>
        </p:txBody>
      </p:sp>
      <p:sp>
        <p:nvSpPr>
          <p:cNvPr id="8" name="Content Placeholder 7"/>
          <p:cNvSpPr>
            <a:spLocks noGrp="1"/>
          </p:cNvSpPr>
          <p:nvPr>
            <p:ph idx="1"/>
          </p:nvPr>
        </p:nvSpPr>
        <p:spPr/>
        <p:txBody>
          <a:bodyPr/>
          <a:lstStyle/>
          <a:p>
            <a:pPr marL="45720" indent="0">
              <a:buNone/>
            </a:pPr>
            <a:r>
              <a:rPr lang="tr-TR" b="1" dirty="0" smtClean="0"/>
              <a:t> </a:t>
            </a:r>
            <a:r>
              <a:rPr lang="tr-TR" dirty="0"/>
              <a:t>Faz ilerlemeli ve faz gerilemeli </a:t>
            </a:r>
            <a:r>
              <a:rPr lang="tr-TR" dirty="0" smtClean="0"/>
              <a:t>kompenzatör aşağıda örnekleri verilen fiziksel sistemler şeklinde uygulanabilir.</a:t>
            </a:r>
          </a:p>
          <a:p>
            <a:r>
              <a:rPr lang="tr-TR" dirty="0" smtClean="0"/>
              <a:t>İşlemsel </a:t>
            </a:r>
            <a:r>
              <a:rPr lang="tr-TR" dirty="0"/>
              <a:t>yükselteç (Opamp) kullanan elekt­ronik devreler, </a:t>
            </a:r>
            <a:endParaRPr lang="tr-TR" dirty="0" smtClean="0"/>
          </a:p>
          <a:p>
            <a:r>
              <a:rPr lang="tr-TR" dirty="0" smtClean="0"/>
              <a:t>Elektriksel </a:t>
            </a:r>
            <a:r>
              <a:rPr lang="tr-TR" dirty="0"/>
              <a:t>RC devreleri ve </a:t>
            </a:r>
            <a:endParaRPr lang="tr-TR" dirty="0" smtClean="0"/>
          </a:p>
          <a:p>
            <a:r>
              <a:rPr lang="tr-TR" dirty="0" smtClean="0"/>
              <a:t>Mekanik </a:t>
            </a:r>
            <a:r>
              <a:rPr lang="tr-TR" dirty="0"/>
              <a:t>yay-damper </a:t>
            </a:r>
            <a:r>
              <a:rPr lang="tr-TR" dirty="0" smtClean="0"/>
              <a:t>sistemleri</a:t>
            </a:r>
            <a:endParaRPr lang="tr-TR" dirty="0"/>
          </a:p>
          <a:p>
            <a:endParaRPr lang="tr-TR" dirty="0"/>
          </a:p>
        </p:txBody>
      </p:sp>
      <p:sp>
        <p:nvSpPr>
          <p:cNvPr id="4" name="Date Placeholder 3"/>
          <p:cNvSpPr>
            <a:spLocks noGrp="1"/>
          </p:cNvSpPr>
          <p:nvPr>
            <p:ph type="dt" sz="half" idx="10"/>
          </p:nvPr>
        </p:nvSpPr>
        <p:spPr/>
        <p:txBody>
          <a:bodyPr/>
          <a:lstStyle/>
          <a:p>
            <a:fld id="{E8742CFB-5412-426A-A8E8-570E5CDB440B}" type="datetime1">
              <a:rPr lang="tr-TR" smtClean="0"/>
              <a:t>11.03.2019</a:t>
            </a:fld>
            <a:endParaRPr lang="en-US" dirty="0"/>
          </a:p>
        </p:txBody>
      </p:sp>
      <p:sp>
        <p:nvSpPr>
          <p:cNvPr id="5" name="Footer Placeholder 4"/>
          <p:cNvSpPr>
            <a:spLocks noGrp="1"/>
          </p:cNvSpPr>
          <p:nvPr>
            <p:ph type="ftr" sz="quarter" idx="11"/>
          </p:nvPr>
        </p:nvSpPr>
        <p:spPr/>
        <p:txBody>
          <a:bodyPr/>
          <a:lstStyle/>
          <a:p>
            <a:r>
              <a:rPr lang="en-US" smtClean="0"/>
              <a:t>Dr. Nurdan Bilgin 2018-2019</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19</a:t>
            </a:fld>
            <a:endParaRPr lang="en-US" dirty="0"/>
          </a:p>
        </p:txBody>
      </p:sp>
      <p:pic>
        <p:nvPicPr>
          <p:cNvPr id="9" name="Picture 8"/>
          <p:cNvPicPr>
            <a:picLocks noChangeAspect="1"/>
          </p:cNvPicPr>
          <p:nvPr/>
        </p:nvPicPr>
        <p:blipFill>
          <a:blip r:embed="rId2"/>
          <a:stretch>
            <a:fillRect/>
          </a:stretch>
        </p:blipFill>
        <p:spPr>
          <a:xfrm>
            <a:off x="1140351" y="2909454"/>
            <a:ext cx="6112437" cy="3054341"/>
          </a:xfrm>
          <a:prstGeom prst="rect">
            <a:avLst/>
          </a:prstGeom>
        </p:spPr>
      </p:pic>
      <mc:AlternateContent xmlns:mc="http://schemas.openxmlformats.org/markup-compatibility/2006" xmlns:a14="http://schemas.microsoft.com/office/drawing/2010/main">
        <mc:Choice Requires="a14">
          <p:sp>
            <p:nvSpPr>
              <p:cNvPr id="10" name="Rectangle 9"/>
              <p:cNvSpPr/>
              <p:nvPr/>
            </p:nvSpPr>
            <p:spPr>
              <a:xfrm>
                <a:off x="7134638" y="3078218"/>
                <a:ext cx="4558598" cy="2462213"/>
              </a:xfrm>
              <a:prstGeom prst="rect">
                <a:avLst/>
              </a:prstGeom>
            </p:spPr>
            <p:txBody>
              <a:bodyPr wrap="square">
                <a:spAutoFit/>
              </a:bodyPr>
              <a:lstStyle/>
              <a:p>
                <a:r>
                  <a:rPr lang="tr-TR" sz="2200" dirty="0"/>
                  <a:t>Yandaki şekil işlemsel yükselteçlerle tasarlanan elektronik bir devreyi göstermektedir. </a:t>
                </a:r>
              </a:p>
              <a:p>
                <a:r>
                  <a:rPr lang="tr-TR" sz="2200" dirty="0"/>
                  <a:t>Eğer </a:t>
                </a:r>
                <a14:m>
                  <m:oMath xmlns:m="http://schemas.openxmlformats.org/officeDocument/2006/math">
                    <m:sSub>
                      <m:sSubPr>
                        <m:ctrlPr>
                          <a:rPr lang="tr-TR" sz="2200" i="1" dirty="0">
                            <a:latin typeface="Cambria Math" panose="02040503050406030204" pitchFamily="18" charset="0"/>
                          </a:rPr>
                        </m:ctrlPr>
                      </m:sSubPr>
                      <m:e>
                        <m:r>
                          <a:rPr lang="tr-TR" sz="2200" dirty="0">
                            <a:latin typeface="Cambria Math" panose="02040503050406030204" pitchFamily="18" charset="0"/>
                          </a:rPr>
                          <m:t>𝑅</m:t>
                        </m:r>
                      </m:e>
                      <m:sub>
                        <m:r>
                          <a:rPr lang="tr-TR" sz="2200" dirty="0">
                            <a:latin typeface="Cambria Math" panose="02040503050406030204" pitchFamily="18" charset="0"/>
                          </a:rPr>
                          <m:t>1</m:t>
                        </m:r>
                      </m:sub>
                    </m:sSub>
                    <m:sSub>
                      <m:sSubPr>
                        <m:ctrlPr>
                          <a:rPr lang="tr-TR" sz="2200" i="1" dirty="0">
                            <a:latin typeface="Cambria Math" panose="02040503050406030204" pitchFamily="18" charset="0"/>
                          </a:rPr>
                        </m:ctrlPr>
                      </m:sSubPr>
                      <m:e>
                        <m:r>
                          <a:rPr lang="tr-TR" sz="2200" dirty="0">
                            <a:latin typeface="Cambria Math" panose="02040503050406030204" pitchFamily="18" charset="0"/>
                          </a:rPr>
                          <m:t>𝐶</m:t>
                        </m:r>
                      </m:e>
                      <m:sub>
                        <m:r>
                          <a:rPr lang="tr-TR" sz="2200" dirty="0">
                            <a:latin typeface="Cambria Math" panose="02040503050406030204" pitchFamily="18" charset="0"/>
                          </a:rPr>
                          <m:t>1</m:t>
                        </m:r>
                      </m:sub>
                    </m:sSub>
                    <m:r>
                      <a:rPr lang="tr-TR" sz="2200" dirty="0">
                        <a:latin typeface="Cambria Math" panose="02040503050406030204" pitchFamily="18" charset="0"/>
                      </a:rPr>
                      <m:t> &gt; </m:t>
                    </m:r>
                    <m:sSub>
                      <m:sSubPr>
                        <m:ctrlPr>
                          <a:rPr lang="tr-TR" sz="2200" i="1" dirty="0">
                            <a:latin typeface="Cambria Math" panose="02040503050406030204" pitchFamily="18" charset="0"/>
                          </a:rPr>
                        </m:ctrlPr>
                      </m:sSubPr>
                      <m:e>
                        <m:r>
                          <a:rPr lang="tr-TR" sz="2200" dirty="0">
                            <a:latin typeface="Cambria Math" panose="02040503050406030204" pitchFamily="18" charset="0"/>
                          </a:rPr>
                          <m:t>𝑅</m:t>
                        </m:r>
                      </m:e>
                      <m:sub>
                        <m:r>
                          <a:rPr lang="tr-TR" sz="2200" dirty="0">
                            <a:latin typeface="Cambria Math" panose="02040503050406030204" pitchFamily="18" charset="0"/>
                          </a:rPr>
                          <m:t>2</m:t>
                        </m:r>
                      </m:sub>
                    </m:sSub>
                    <m:sSub>
                      <m:sSubPr>
                        <m:ctrlPr>
                          <a:rPr lang="tr-TR" sz="2200" i="1" dirty="0">
                            <a:latin typeface="Cambria Math" panose="02040503050406030204" pitchFamily="18" charset="0"/>
                          </a:rPr>
                        </m:ctrlPr>
                      </m:sSubPr>
                      <m:e>
                        <m:r>
                          <a:rPr lang="tr-TR" sz="2200" dirty="0">
                            <a:latin typeface="Cambria Math" panose="02040503050406030204" pitchFamily="18" charset="0"/>
                          </a:rPr>
                          <m:t>𝐶</m:t>
                        </m:r>
                      </m:e>
                      <m:sub>
                        <m:r>
                          <a:rPr lang="tr-TR" sz="2200" dirty="0">
                            <a:latin typeface="Cambria Math" panose="02040503050406030204" pitchFamily="18" charset="0"/>
                          </a:rPr>
                          <m:t>2</m:t>
                        </m:r>
                      </m:sub>
                    </m:sSub>
                    <m:r>
                      <a:rPr lang="tr-TR" sz="2200" dirty="0">
                        <a:latin typeface="Cambria Math" panose="02040503050406030204" pitchFamily="18" charset="0"/>
                      </a:rPr>
                      <m:t> </m:t>
                    </m:r>
                  </m:oMath>
                </a14:m>
                <a:r>
                  <a:rPr lang="tr-TR" sz="2200" dirty="0"/>
                  <a:t>ise faz ilerlemeli, eğer </a:t>
                </a:r>
                <a14:m>
                  <m:oMath xmlns:m="http://schemas.openxmlformats.org/officeDocument/2006/math">
                    <m:sSub>
                      <m:sSubPr>
                        <m:ctrlPr>
                          <a:rPr lang="tr-TR" sz="2200" i="1" dirty="0">
                            <a:latin typeface="Cambria Math" panose="02040503050406030204" pitchFamily="18" charset="0"/>
                          </a:rPr>
                        </m:ctrlPr>
                      </m:sSubPr>
                      <m:e>
                        <m:r>
                          <a:rPr lang="tr-TR" sz="2200" dirty="0">
                            <a:latin typeface="Cambria Math" panose="02040503050406030204" pitchFamily="18" charset="0"/>
                          </a:rPr>
                          <m:t>𝑅</m:t>
                        </m:r>
                      </m:e>
                      <m:sub>
                        <m:r>
                          <a:rPr lang="tr-TR" sz="2200" dirty="0">
                            <a:latin typeface="Cambria Math" panose="02040503050406030204" pitchFamily="18" charset="0"/>
                          </a:rPr>
                          <m:t>1</m:t>
                        </m:r>
                      </m:sub>
                    </m:sSub>
                    <m:sSub>
                      <m:sSubPr>
                        <m:ctrlPr>
                          <a:rPr lang="tr-TR" sz="2200" i="1" dirty="0">
                            <a:latin typeface="Cambria Math" panose="02040503050406030204" pitchFamily="18" charset="0"/>
                          </a:rPr>
                        </m:ctrlPr>
                      </m:sSubPr>
                      <m:e>
                        <m:r>
                          <a:rPr lang="tr-TR" sz="2200" dirty="0">
                            <a:latin typeface="Cambria Math" panose="02040503050406030204" pitchFamily="18" charset="0"/>
                          </a:rPr>
                          <m:t>𝐶</m:t>
                        </m:r>
                      </m:e>
                      <m:sub>
                        <m:r>
                          <a:rPr lang="tr-TR" sz="2200" dirty="0">
                            <a:latin typeface="Cambria Math" panose="02040503050406030204" pitchFamily="18" charset="0"/>
                          </a:rPr>
                          <m:t>1</m:t>
                        </m:r>
                      </m:sub>
                    </m:sSub>
                    <m:r>
                      <a:rPr lang="tr-TR" sz="2200" dirty="0">
                        <a:latin typeface="Cambria Math" panose="02040503050406030204" pitchFamily="18" charset="0"/>
                      </a:rPr>
                      <m:t> &lt; </m:t>
                    </m:r>
                    <m:sSub>
                      <m:sSubPr>
                        <m:ctrlPr>
                          <a:rPr lang="tr-TR" sz="2200" i="1" dirty="0">
                            <a:latin typeface="Cambria Math" panose="02040503050406030204" pitchFamily="18" charset="0"/>
                          </a:rPr>
                        </m:ctrlPr>
                      </m:sSubPr>
                      <m:e>
                        <m:r>
                          <a:rPr lang="tr-TR" sz="2200" dirty="0">
                            <a:latin typeface="Cambria Math" panose="02040503050406030204" pitchFamily="18" charset="0"/>
                          </a:rPr>
                          <m:t>𝑅</m:t>
                        </m:r>
                      </m:e>
                      <m:sub>
                        <m:r>
                          <a:rPr lang="tr-TR" sz="2200" dirty="0">
                            <a:latin typeface="Cambria Math" panose="02040503050406030204" pitchFamily="18" charset="0"/>
                          </a:rPr>
                          <m:t>2</m:t>
                        </m:r>
                      </m:sub>
                    </m:sSub>
                    <m:sSub>
                      <m:sSubPr>
                        <m:ctrlPr>
                          <a:rPr lang="tr-TR" sz="2200" i="1" dirty="0">
                            <a:latin typeface="Cambria Math" panose="02040503050406030204" pitchFamily="18" charset="0"/>
                          </a:rPr>
                        </m:ctrlPr>
                      </m:sSubPr>
                      <m:e>
                        <m:r>
                          <a:rPr lang="tr-TR" sz="2200" dirty="0">
                            <a:latin typeface="Cambria Math" panose="02040503050406030204" pitchFamily="18" charset="0"/>
                          </a:rPr>
                          <m:t>𝐶</m:t>
                        </m:r>
                      </m:e>
                      <m:sub>
                        <m:r>
                          <a:rPr lang="tr-TR" sz="2200" dirty="0">
                            <a:latin typeface="Cambria Math" panose="02040503050406030204" pitchFamily="18" charset="0"/>
                          </a:rPr>
                          <m:t>2</m:t>
                        </m:r>
                      </m:sub>
                    </m:sSub>
                    <m:r>
                      <a:rPr lang="tr-TR" sz="2200" dirty="0">
                        <a:latin typeface="Cambria Math" panose="02040503050406030204" pitchFamily="18" charset="0"/>
                      </a:rPr>
                      <m:t> </m:t>
                    </m:r>
                  </m:oMath>
                </a14:m>
                <a:r>
                  <a:rPr lang="tr-TR" sz="2200" dirty="0"/>
                  <a:t>ise faz gerilemeli elektronik devre.</a:t>
                </a:r>
              </a:p>
              <a:p>
                <a:endParaRPr lang="tr-TR" sz="2200" dirty="0"/>
              </a:p>
            </p:txBody>
          </p:sp>
        </mc:Choice>
        <mc:Fallback xmlns="">
          <p:sp>
            <p:nvSpPr>
              <p:cNvPr id="10" name="Rectangle 9"/>
              <p:cNvSpPr>
                <a:spLocks noRot="1" noChangeAspect="1" noMove="1" noResize="1" noEditPoints="1" noAdjustHandles="1" noChangeArrowheads="1" noChangeShapeType="1" noTextEdit="1"/>
              </p:cNvSpPr>
              <p:nvPr/>
            </p:nvSpPr>
            <p:spPr>
              <a:xfrm>
                <a:off x="7134638" y="3078218"/>
                <a:ext cx="4558598" cy="2462213"/>
              </a:xfrm>
              <a:prstGeom prst="rect">
                <a:avLst/>
              </a:prstGeom>
              <a:blipFill>
                <a:blip r:embed="rId3"/>
                <a:stretch>
                  <a:fillRect l="-1738" t="-1733"/>
                </a:stretch>
              </a:blipFill>
            </p:spPr>
            <p:txBody>
              <a:bodyPr/>
              <a:lstStyle/>
              <a:p>
                <a:r>
                  <a:rPr lang="tr-TR">
                    <a:noFill/>
                  </a:rPr>
                  <a:t> </a:t>
                </a:r>
              </a:p>
            </p:txBody>
          </p:sp>
        </mc:Fallback>
      </mc:AlternateContent>
    </p:spTree>
    <p:extLst>
      <p:ext uri="{BB962C8B-B14F-4D97-AF65-F5344CB8AC3E}">
        <p14:creationId xmlns:p14="http://schemas.microsoft.com/office/powerpoint/2010/main" val="11429965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z="2800" dirty="0"/>
              <a:t>Pozitif geri beslemeli sistemlerin kök-yer eğrileri</a:t>
            </a:r>
          </a:p>
        </p:txBody>
      </p:sp>
      <p:sp>
        <p:nvSpPr>
          <p:cNvPr id="7" name="Metin Yer Tutucusu 6"/>
          <p:cNvSpPr>
            <a:spLocks noGrp="1"/>
          </p:cNvSpPr>
          <p:nvPr>
            <p:ph type="body" idx="1"/>
          </p:nvPr>
        </p:nvSpPr>
        <p:spPr/>
        <p:txBody>
          <a:bodyPr/>
          <a:lstStyle/>
          <a:p>
            <a:r>
              <a:rPr lang="tr-TR" dirty="0" smtClean="0"/>
              <a:t>Yeni Konuya Başlamadan</a:t>
            </a:r>
            <a:endParaRPr lang="tr-TR" dirty="0" smtClean="0">
              <a:hlinkClick r:id="rId2"/>
            </a:endParaRPr>
          </a:p>
          <a:p>
            <a:r>
              <a:rPr lang="tr-TR" dirty="0" smtClean="0">
                <a:hlinkClick r:id="rId2"/>
              </a:rPr>
              <a:t>http</a:t>
            </a:r>
            <a:r>
              <a:rPr lang="tr-TR" dirty="0">
                <a:hlinkClick r:id="rId2"/>
              </a:rPr>
              <a:t>://makted.org.tr/index.php/kaynaklar/sistem-dinamigi-ve-kontrol</a:t>
            </a:r>
            <a:r>
              <a:rPr lang="tr-TR" dirty="0" smtClean="0">
                <a:hlinkClick r:id="rId2"/>
              </a:rPr>
              <a:t>/</a:t>
            </a:r>
            <a:endParaRPr lang="tr-TR" dirty="0" smtClean="0"/>
          </a:p>
          <a:p>
            <a:endParaRPr lang="tr-TR" dirty="0"/>
          </a:p>
        </p:txBody>
      </p:sp>
      <p:sp>
        <p:nvSpPr>
          <p:cNvPr id="4" name="Veri Yer Tutucusu 3"/>
          <p:cNvSpPr>
            <a:spLocks noGrp="1"/>
          </p:cNvSpPr>
          <p:nvPr>
            <p:ph type="dt" sz="half" idx="10"/>
          </p:nvPr>
        </p:nvSpPr>
        <p:spPr/>
        <p:txBody>
          <a:bodyPr/>
          <a:lstStyle/>
          <a:p>
            <a:fld id="{9FFFCC66-3E33-42F1-912D-E1C6E45BE7D9}" type="datetime1">
              <a:rPr lang="tr-TR" smtClean="0"/>
              <a:t>11.03.2019</a:t>
            </a:fld>
            <a:endParaRPr lang="en-US" dirty="0"/>
          </a:p>
        </p:txBody>
      </p:sp>
      <p:sp>
        <p:nvSpPr>
          <p:cNvPr id="5" name="Altbilgi Yer Tutucusu 4"/>
          <p:cNvSpPr>
            <a:spLocks noGrp="1"/>
          </p:cNvSpPr>
          <p:nvPr>
            <p:ph type="ftr" sz="quarter" idx="11"/>
          </p:nvPr>
        </p:nvSpPr>
        <p:spPr/>
        <p:txBody>
          <a:bodyPr/>
          <a:lstStyle/>
          <a:p>
            <a:r>
              <a:rPr lang="en-US" smtClean="0"/>
              <a:t>Dr. Nurdan Bilgin 2018-2019</a:t>
            </a:r>
            <a:endParaRPr lang="en-US" dirty="0"/>
          </a:p>
        </p:txBody>
      </p:sp>
      <p:sp>
        <p:nvSpPr>
          <p:cNvPr id="6" name="Slayt Numarası Yer Tutucusu 5"/>
          <p:cNvSpPr>
            <a:spLocks noGrp="1"/>
          </p:cNvSpPr>
          <p:nvPr>
            <p:ph type="sldNum" sz="quarter" idx="12"/>
          </p:nvPr>
        </p:nvSpPr>
        <p:spPr/>
        <p:txBody>
          <a:bodyPr/>
          <a:lstStyle/>
          <a:p>
            <a:fld id="{4FAB73BC-B049-4115-A692-8D63A059BFB8}" type="slidenum">
              <a:rPr lang="en-US" smtClean="0"/>
              <a:t>2</a:t>
            </a:fld>
            <a:endParaRPr lang="en-US" dirty="0"/>
          </a:p>
        </p:txBody>
      </p:sp>
    </p:spTree>
    <p:extLst>
      <p:ext uri="{BB962C8B-B14F-4D97-AF65-F5344CB8AC3E}">
        <p14:creationId xmlns:p14="http://schemas.microsoft.com/office/powerpoint/2010/main" val="70889341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z="2400" dirty="0"/>
              <a:t>Kök-Yer Eğrisi Yaklaşımı Tabanlı Faz İlerlemeli Kompenzasyon Teknikleri</a:t>
            </a:r>
          </a:p>
        </p:txBody>
      </p:sp>
      <p:sp>
        <p:nvSpPr>
          <p:cNvPr id="3" name="Content Placeholder 2"/>
          <p:cNvSpPr>
            <a:spLocks noGrp="1"/>
          </p:cNvSpPr>
          <p:nvPr>
            <p:ph idx="1"/>
          </p:nvPr>
        </p:nvSpPr>
        <p:spPr/>
        <p:txBody>
          <a:bodyPr/>
          <a:lstStyle/>
          <a:p>
            <a:r>
              <a:rPr lang="tr-TR" dirty="0"/>
              <a:t>Tasarım </a:t>
            </a:r>
            <a:r>
              <a:rPr lang="tr-TR" dirty="0" smtClean="0"/>
              <a:t>kriterleri kapalı-çevrim </a:t>
            </a:r>
            <a:r>
              <a:rPr lang="tr-TR" dirty="0"/>
              <a:t>kutuplarının </a:t>
            </a:r>
            <a:r>
              <a:rPr lang="tr-TR" dirty="0" smtClean="0"/>
              <a:t>aşağıdaki </a:t>
            </a:r>
            <a:r>
              <a:rPr lang="tr-TR" dirty="0"/>
              <a:t>gibi zaman uzayı büyüklükleri (değerleri) cinsinden verilmişse </a:t>
            </a:r>
            <a:endParaRPr lang="tr-TR" dirty="0" smtClean="0"/>
          </a:p>
          <a:p>
            <a:pPr lvl="1"/>
            <a:r>
              <a:rPr lang="tr-TR" dirty="0"/>
              <a:t>S</a:t>
            </a:r>
            <a:r>
              <a:rPr lang="tr-TR" dirty="0" smtClean="0"/>
              <a:t>önüm </a:t>
            </a:r>
            <a:r>
              <a:rPr lang="tr-TR" dirty="0"/>
              <a:t>oranı ve sönümsüz doğal frekansı, </a:t>
            </a:r>
            <a:endParaRPr lang="tr-TR" dirty="0" smtClean="0"/>
          </a:p>
          <a:p>
            <a:pPr lvl="1"/>
            <a:r>
              <a:rPr lang="tr-TR" dirty="0" smtClean="0"/>
              <a:t>En </a:t>
            </a:r>
            <a:r>
              <a:rPr lang="tr-TR" dirty="0"/>
              <a:t>yüksek aşım, yükselme zamanı ve yerleşme (oturma) zamanı </a:t>
            </a:r>
          </a:p>
          <a:p>
            <a:pPr marL="228600" lvl="1">
              <a:spcBef>
                <a:spcPts val="1400"/>
              </a:spcBef>
            </a:pPr>
            <a:r>
              <a:rPr lang="tr-TR" sz="2200" dirty="0" smtClean="0"/>
              <a:t>kök-yer </a:t>
            </a:r>
            <a:r>
              <a:rPr lang="tr-TR" sz="2200" dirty="0"/>
              <a:t>eğrisi yaklaşımı ile tasarım çok güçlü ve etkilidir</a:t>
            </a:r>
            <a:r>
              <a:rPr lang="tr-TR" sz="2200" dirty="0" smtClean="0"/>
              <a:t>.</a:t>
            </a:r>
            <a:endParaRPr lang="tr-TR" sz="2200" dirty="0"/>
          </a:p>
        </p:txBody>
      </p:sp>
      <p:sp>
        <p:nvSpPr>
          <p:cNvPr id="4" name="Date Placeholder 3"/>
          <p:cNvSpPr>
            <a:spLocks noGrp="1"/>
          </p:cNvSpPr>
          <p:nvPr>
            <p:ph type="dt" sz="half" idx="10"/>
          </p:nvPr>
        </p:nvSpPr>
        <p:spPr/>
        <p:txBody>
          <a:bodyPr/>
          <a:lstStyle/>
          <a:p>
            <a:fld id="{9FFFCC66-3E33-42F1-912D-E1C6E45BE7D9}" type="datetime1">
              <a:rPr lang="tr-TR" smtClean="0"/>
              <a:t>11.03.2019</a:t>
            </a:fld>
            <a:endParaRPr lang="en-US" dirty="0"/>
          </a:p>
        </p:txBody>
      </p:sp>
      <p:sp>
        <p:nvSpPr>
          <p:cNvPr id="5" name="Footer Placeholder 4"/>
          <p:cNvSpPr>
            <a:spLocks noGrp="1"/>
          </p:cNvSpPr>
          <p:nvPr>
            <p:ph type="ftr" sz="quarter" idx="11"/>
          </p:nvPr>
        </p:nvSpPr>
        <p:spPr/>
        <p:txBody>
          <a:bodyPr/>
          <a:lstStyle/>
          <a:p>
            <a:r>
              <a:rPr lang="en-US" smtClean="0"/>
              <a:t>Dr. Nurdan Bilgin 2018-2019</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20</a:t>
            </a:fld>
            <a:endParaRPr lang="en-US" dirty="0"/>
          </a:p>
        </p:txBody>
      </p:sp>
    </p:spTree>
    <p:extLst>
      <p:ext uri="{BB962C8B-B14F-4D97-AF65-F5344CB8AC3E}">
        <p14:creationId xmlns:p14="http://schemas.microsoft.com/office/powerpoint/2010/main" val="10244900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0351" y="363794"/>
            <a:ext cx="9875520" cy="439770"/>
          </a:xfrm>
        </p:spPr>
        <p:txBody>
          <a:bodyPr/>
          <a:lstStyle/>
          <a:p>
            <a:r>
              <a:rPr lang="tr-TR" sz="2400" dirty="0"/>
              <a:t>Kök-Yer Eğrisi Yaklaşımı Tabanlı Faz İlerlemeli Kompenzasyon Teknikleri</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955964" y="2715491"/>
                <a:ext cx="10059907" cy="3380509"/>
              </a:xfrm>
            </p:spPr>
            <p:txBody>
              <a:bodyPr>
                <a:normAutofit lnSpcReduction="10000"/>
              </a:bodyPr>
              <a:lstStyle/>
              <a:p>
                <a:r>
                  <a:rPr lang="tr-TR" dirty="0" smtClean="0"/>
                  <a:t>Şekildeki gibi </a:t>
                </a:r>
                <a:r>
                  <a:rPr lang="tr-TR" dirty="0"/>
                  <a:t>gösterilen sistemde kök-yer eğrisi yöntemi ile bir faz ilerlemeli </a:t>
                </a:r>
                <a:r>
                  <a:rPr lang="tr-TR" dirty="0" smtClean="0"/>
                  <a:t>kompenzatör </a:t>
                </a:r>
                <a:r>
                  <a:rPr lang="tr-TR" dirty="0"/>
                  <a:t>tasarımı için izlenecek adımlar aşağıdaki gibi açıklanabilir:</a:t>
                </a:r>
              </a:p>
              <a:p>
                <a:pPr marL="560070" indent="-514350">
                  <a:buFont typeface="+mj-lt"/>
                  <a:buAutoNum type="romanUcPeriod"/>
                </a:pPr>
                <a:r>
                  <a:rPr lang="tr-TR" dirty="0" smtClean="0"/>
                  <a:t>Performans </a:t>
                </a:r>
                <a:r>
                  <a:rPr lang="tr-TR" dirty="0"/>
                  <a:t>kriterlerinden baskın kapalı-çevrim kutuplarının arzu edilen yerle­rini </a:t>
                </a:r>
                <a:r>
                  <a:rPr lang="tr-TR" dirty="0" smtClean="0"/>
                  <a:t>belirleyiniz.</a:t>
                </a:r>
              </a:p>
              <a:p>
                <a:pPr marL="560070" indent="-514350">
                  <a:buFont typeface="+mj-lt"/>
                  <a:buAutoNum type="romanUcPeriod"/>
                </a:pPr>
                <a:r>
                  <a:rPr lang="tr-TR" dirty="0"/>
                  <a:t>Kompenze edilmemiş sistemin (orijinal sistemin) kök-yer eğrisi grafiğini çizerek, </a:t>
                </a:r>
                <a:r>
                  <a:rPr lang="tr-TR" dirty="0" smtClean="0"/>
                  <a:t>kazanç </a:t>
                </a:r>
                <a:r>
                  <a:rPr lang="tr-TR" dirty="0"/>
                  <a:t>ayarının tek başına istenen kapalı çevrim kutuplarını sağlayıp </a:t>
                </a:r>
                <a:r>
                  <a:rPr lang="tr-TR" dirty="0" smtClean="0"/>
                  <a:t>sağlayamayacağını </a:t>
                </a:r>
                <a:r>
                  <a:rPr lang="tr-TR" dirty="0"/>
                  <a:t>sorgulayınız. Eğer sağlamıyorsa, </a:t>
                </a:r>
                <a14:m>
                  <m:oMath xmlns:m="http://schemas.openxmlformats.org/officeDocument/2006/math">
                    <m:r>
                      <a:rPr lang="tr-TR" b="0" i="1" dirty="0" smtClean="0">
                        <a:latin typeface="Cambria Math" panose="02040503050406030204" pitchFamily="18" charset="0"/>
                      </a:rPr>
                      <m:t>𝜙</m:t>
                    </m:r>
                  </m:oMath>
                </a14:m>
                <a:r>
                  <a:rPr lang="tr-TR" dirty="0"/>
                  <a:t> açı bozulmasını hesaplayınız. Eğer yeni kök-yer eğrisi baskın </a:t>
                </a:r>
                <a:r>
                  <a:rPr lang="tr-TR" dirty="0" smtClean="0"/>
                  <a:t>kapalı-çevrim </a:t>
                </a:r>
                <a:r>
                  <a:rPr lang="tr-TR" dirty="0"/>
                  <a:t>kutuplarının istenen yerlerinden geçiyor­sa, </a:t>
                </a:r>
                <a:r>
                  <a:rPr lang="tr-TR" dirty="0" smtClean="0"/>
                  <a:t>bu </a:t>
                </a:r>
                <a:r>
                  <a:rPr lang="tr-TR" dirty="0"/>
                  <a:t>açı </a:t>
                </a:r>
                <a:r>
                  <a:rPr lang="tr-TR" dirty="0" smtClean="0"/>
                  <a:t>faz </a:t>
                </a:r>
                <a:r>
                  <a:rPr lang="tr-TR" dirty="0"/>
                  <a:t>ilerlemeli kompenzatör tarafından katkı yapılarak sağlanmalıdır</a:t>
                </a:r>
                <a:r>
                  <a:rPr lang="tr-TR" dirty="0" smtClean="0"/>
                  <a:t>.</a:t>
                </a:r>
                <a:endParaRPr lang="tr-TR"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955964" y="2715491"/>
                <a:ext cx="10059907" cy="3380509"/>
              </a:xfrm>
              <a:blipFill>
                <a:blip r:embed="rId2"/>
                <a:stretch>
                  <a:fillRect t="-2883"/>
                </a:stretch>
              </a:blipFill>
            </p:spPr>
            <p:txBody>
              <a:bodyPr/>
              <a:lstStyle/>
              <a:p>
                <a:r>
                  <a:rPr lang="tr-TR">
                    <a:noFill/>
                  </a:rPr>
                  <a:t> </a:t>
                </a:r>
              </a:p>
            </p:txBody>
          </p:sp>
        </mc:Fallback>
      </mc:AlternateContent>
      <p:sp>
        <p:nvSpPr>
          <p:cNvPr id="4" name="Date Placeholder 3"/>
          <p:cNvSpPr>
            <a:spLocks noGrp="1"/>
          </p:cNvSpPr>
          <p:nvPr>
            <p:ph type="dt" sz="half" idx="10"/>
          </p:nvPr>
        </p:nvSpPr>
        <p:spPr/>
        <p:txBody>
          <a:bodyPr/>
          <a:lstStyle/>
          <a:p>
            <a:fld id="{9FFFCC66-3E33-42F1-912D-E1C6E45BE7D9}" type="datetime1">
              <a:rPr lang="tr-TR" smtClean="0"/>
              <a:t>11.03.2019</a:t>
            </a:fld>
            <a:endParaRPr lang="en-US" dirty="0"/>
          </a:p>
        </p:txBody>
      </p:sp>
      <p:sp>
        <p:nvSpPr>
          <p:cNvPr id="5" name="Footer Placeholder 4"/>
          <p:cNvSpPr>
            <a:spLocks noGrp="1"/>
          </p:cNvSpPr>
          <p:nvPr>
            <p:ph type="ftr" sz="quarter" idx="11"/>
          </p:nvPr>
        </p:nvSpPr>
        <p:spPr/>
        <p:txBody>
          <a:bodyPr/>
          <a:lstStyle/>
          <a:p>
            <a:r>
              <a:rPr lang="en-US" smtClean="0"/>
              <a:t>Dr. Nurdan Bilgin 2018-2019</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21</a:t>
            </a:fld>
            <a:endParaRPr lang="en-US" dirty="0"/>
          </a:p>
        </p:txBody>
      </p:sp>
      <p:pic>
        <p:nvPicPr>
          <p:cNvPr id="7" name="Picture 6"/>
          <p:cNvPicPr>
            <a:picLocks noChangeAspect="1"/>
          </p:cNvPicPr>
          <p:nvPr/>
        </p:nvPicPr>
        <p:blipFill>
          <a:blip r:embed="rId3"/>
          <a:stretch>
            <a:fillRect/>
          </a:stretch>
        </p:blipFill>
        <p:spPr>
          <a:xfrm>
            <a:off x="1140351" y="1057141"/>
            <a:ext cx="4790241" cy="1658350"/>
          </a:xfrm>
          <a:prstGeom prst="rect">
            <a:avLst/>
          </a:prstGeom>
        </p:spPr>
      </p:pic>
    </p:spTree>
    <p:extLst>
      <p:ext uri="{BB962C8B-B14F-4D97-AF65-F5344CB8AC3E}">
        <p14:creationId xmlns:p14="http://schemas.microsoft.com/office/powerpoint/2010/main" val="33971337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0351" y="363794"/>
            <a:ext cx="9875520" cy="439770"/>
          </a:xfrm>
        </p:spPr>
        <p:txBody>
          <a:bodyPr/>
          <a:lstStyle/>
          <a:p>
            <a:r>
              <a:rPr lang="tr-TR" sz="2400" dirty="0"/>
              <a:t>Kök-Yer Eğrisi Yaklaşımı Tabanlı Faz İlerlemeli Kompenzasyon Teknikleri</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955964" y="2715491"/>
                <a:ext cx="10059907" cy="3380509"/>
              </a:xfrm>
            </p:spPr>
            <p:txBody>
              <a:bodyPr>
                <a:normAutofit/>
              </a:bodyPr>
              <a:lstStyle/>
              <a:p>
                <a:pPr marL="560070" indent="-514350">
                  <a:buFont typeface="+mj-lt"/>
                  <a:buAutoNum type="romanUcPeriod" startAt="3"/>
                </a:pPr>
                <a:r>
                  <a:rPr lang="tr-TR" dirty="0" smtClean="0"/>
                  <a:t>Faz </a:t>
                </a:r>
                <a:r>
                  <a:rPr lang="tr-TR" dirty="0"/>
                  <a:t>ilerlemeli kompenzatör </a:t>
                </a:r>
                <a14:m>
                  <m:oMath xmlns:m="http://schemas.openxmlformats.org/officeDocument/2006/math">
                    <m:r>
                      <a:rPr lang="tr-TR" i="1" dirty="0" smtClean="0">
                        <a:latin typeface="Cambria Math" panose="02040503050406030204" pitchFamily="18" charset="0"/>
                      </a:rPr>
                      <m:t>𝐺</m:t>
                    </m:r>
                    <m:r>
                      <a:rPr lang="tr-TR" i="1" baseline="-25000" dirty="0" smtClean="0">
                        <a:latin typeface="Cambria Math" panose="02040503050406030204" pitchFamily="18" charset="0"/>
                      </a:rPr>
                      <m:t>𝑐</m:t>
                    </m:r>
                    <m:r>
                      <a:rPr lang="tr-TR" i="1" dirty="0" smtClean="0">
                        <a:latin typeface="Cambria Math" panose="02040503050406030204" pitchFamily="18" charset="0"/>
                      </a:rPr>
                      <m:t>(</m:t>
                    </m:r>
                    <m:r>
                      <a:rPr lang="tr-TR" i="1" dirty="0" smtClean="0">
                        <a:latin typeface="Cambria Math" panose="02040503050406030204" pitchFamily="18" charset="0"/>
                      </a:rPr>
                      <m:t>𝑠</m:t>
                    </m:r>
                    <m:r>
                      <a:rPr lang="tr-TR" i="1" dirty="0" smtClean="0">
                        <a:latin typeface="Cambria Math" panose="02040503050406030204" pitchFamily="18" charset="0"/>
                      </a:rPr>
                      <m:t>)</m:t>
                    </m:r>
                  </m:oMath>
                </a14:m>
                <a:r>
                  <a:rPr lang="tr-TR" dirty="0" smtClean="0"/>
                  <a:t>’nin </a:t>
                </a:r>
              </a:p>
              <a:p>
                <a:pPr marL="45720" indent="0">
                  <a:buNone/>
                </a:pPr>
                <a14:m>
                  <m:oMathPara xmlns:m="http://schemas.openxmlformats.org/officeDocument/2006/math">
                    <m:oMathParaPr>
                      <m:jc m:val="centerGroup"/>
                    </m:oMathParaPr>
                    <m:oMath xmlns:m="http://schemas.openxmlformats.org/officeDocument/2006/math">
                      <m:sSub>
                        <m:sSubPr>
                          <m:ctrlPr>
                            <a:rPr lang="tr-TR" b="0" i="1" smtClean="0">
                              <a:latin typeface="Cambria Math" panose="02040503050406030204" pitchFamily="18" charset="0"/>
                            </a:rPr>
                          </m:ctrlPr>
                        </m:sSubPr>
                        <m:e>
                          <m:r>
                            <a:rPr lang="tr-TR" b="0" i="1" smtClean="0">
                              <a:latin typeface="Cambria Math" panose="02040503050406030204" pitchFamily="18" charset="0"/>
                            </a:rPr>
                            <m:t>𝐺</m:t>
                          </m:r>
                        </m:e>
                        <m:sub>
                          <m:r>
                            <a:rPr lang="tr-TR" b="0" i="1" smtClean="0">
                              <a:latin typeface="Cambria Math" panose="02040503050406030204" pitchFamily="18" charset="0"/>
                            </a:rPr>
                            <m:t>𝑐</m:t>
                          </m:r>
                        </m:sub>
                      </m:sSub>
                      <m:d>
                        <m:dPr>
                          <m:ctrlPr>
                            <a:rPr lang="tr-TR" b="0" i="1" smtClean="0">
                              <a:latin typeface="Cambria Math" panose="02040503050406030204" pitchFamily="18" charset="0"/>
                            </a:rPr>
                          </m:ctrlPr>
                        </m:dPr>
                        <m:e>
                          <m:r>
                            <a:rPr lang="tr-TR" b="0" i="1" smtClean="0">
                              <a:latin typeface="Cambria Math" panose="02040503050406030204" pitchFamily="18" charset="0"/>
                            </a:rPr>
                            <m:t>𝑠</m:t>
                          </m:r>
                        </m:e>
                      </m:d>
                      <m:r>
                        <a:rPr lang="tr-TR" b="0" i="1" smtClean="0">
                          <a:latin typeface="Cambria Math" panose="02040503050406030204" pitchFamily="18" charset="0"/>
                        </a:rPr>
                        <m:t>=</m:t>
                      </m:r>
                      <m:sSub>
                        <m:sSubPr>
                          <m:ctrlPr>
                            <a:rPr lang="tr-TR" i="1">
                              <a:latin typeface="Cambria Math" panose="02040503050406030204" pitchFamily="18" charset="0"/>
                            </a:rPr>
                          </m:ctrlPr>
                        </m:sSubPr>
                        <m:e>
                          <m:r>
                            <a:rPr lang="tr-TR" i="1">
                              <a:latin typeface="Cambria Math" panose="02040503050406030204" pitchFamily="18" charset="0"/>
                            </a:rPr>
                            <m:t>𝐾</m:t>
                          </m:r>
                        </m:e>
                        <m:sub>
                          <m:r>
                            <a:rPr lang="tr-TR" i="1">
                              <a:latin typeface="Cambria Math" panose="02040503050406030204" pitchFamily="18" charset="0"/>
                            </a:rPr>
                            <m:t>𝑐</m:t>
                          </m:r>
                        </m:sub>
                      </m:sSub>
                      <m:r>
                        <a:rPr lang="tr-TR" i="1">
                          <a:latin typeface="Cambria Math" panose="02040503050406030204" pitchFamily="18" charset="0"/>
                        </a:rPr>
                        <m:t>𝛼</m:t>
                      </m:r>
                      <m:f>
                        <m:fPr>
                          <m:ctrlPr>
                            <a:rPr lang="tr-TR" b="0" i="1" smtClean="0">
                              <a:latin typeface="Cambria Math" panose="02040503050406030204" pitchFamily="18" charset="0"/>
                            </a:rPr>
                          </m:ctrlPr>
                        </m:fPr>
                        <m:num>
                          <m:r>
                            <a:rPr lang="tr-TR" b="0" i="1" smtClean="0">
                              <a:latin typeface="Cambria Math" panose="02040503050406030204" pitchFamily="18" charset="0"/>
                            </a:rPr>
                            <m:t>𝑇𝑠</m:t>
                          </m:r>
                          <m:r>
                            <a:rPr lang="tr-TR" b="0" i="1" smtClean="0">
                              <a:latin typeface="Cambria Math" panose="02040503050406030204" pitchFamily="18" charset="0"/>
                            </a:rPr>
                            <m:t>+1</m:t>
                          </m:r>
                        </m:num>
                        <m:den>
                          <m:r>
                            <a:rPr lang="tr-TR" b="0" i="1" smtClean="0">
                              <a:latin typeface="Cambria Math" panose="02040503050406030204" pitchFamily="18" charset="0"/>
                            </a:rPr>
                            <m:t>𝛼</m:t>
                          </m:r>
                          <m:r>
                            <a:rPr lang="tr-TR" b="0" i="1" smtClean="0">
                              <a:latin typeface="Cambria Math" panose="02040503050406030204" pitchFamily="18" charset="0"/>
                            </a:rPr>
                            <m:t>𝑇𝑠</m:t>
                          </m:r>
                          <m:r>
                            <a:rPr lang="tr-TR" b="0" i="1" smtClean="0">
                              <a:latin typeface="Cambria Math" panose="02040503050406030204" pitchFamily="18" charset="0"/>
                            </a:rPr>
                            <m:t>+1</m:t>
                          </m:r>
                        </m:den>
                      </m:f>
                      <m:r>
                        <a:rPr lang="tr-TR" b="0" i="1" smtClean="0">
                          <a:latin typeface="Cambria Math" panose="02040503050406030204" pitchFamily="18" charset="0"/>
                        </a:rPr>
                        <m:t>=</m:t>
                      </m:r>
                      <m:sSub>
                        <m:sSubPr>
                          <m:ctrlPr>
                            <a:rPr lang="tr-TR" b="0" i="1" smtClean="0">
                              <a:latin typeface="Cambria Math" panose="02040503050406030204" pitchFamily="18" charset="0"/>
                            </a:rPr>
                          </m:ctrlPr>
                        </m:sSubPr>
                        <m:e>
                          <m:r>
                            <a:rPr lang="tr-TR" b="0" i="1" smtClean="0">
                              <a:latin typeface="Cambria Math" panose="02040503050406030204" pitchFamily="18" charset="0"/>
                            </a:rPr>
                            <m:t>𝐾</m:t>
                          </m:r>
                        </m:e>
                        <m:sub>
                          <m:r>
                            <a:rPr lang="tr-TR" b="0" i="1" smtClean="0">
                              <a:latin typeface="Cambria Math" panose="02040503050406030204" pitchFamily="18" charset="0"/>
                            </a:rPr>
                            <m:t>𝑐</m:t>
                          </m:r>
                        </m:sub>
                      </m:sSub>
                      <m:f>
                        <m:fPr>
                          <m:ctrlPr>
                            <a:rPr lang="tr-TR" b="0" i="1" smtClean="0">
                              <a:latin typeface="Cambria Math" panose="02040503050406030204" pitchFamily="18" charset="0"/>
                            </a:rPr>
                          </m:ctrlPr>
                        </m:fPr>
                        <m:num>
                          <m:r>
                            <a:rPr lang="tr-TR" b="0" i="1" smtClean="0">
                              <a:latin typeface="Cambria Math" panose="02040503050406030204" pitchFamily="18" charset="0"/>
                            </a:rPr>
                            <m:t>𝑠</m:t>
                          </m:r>
                          <m:r>
                            <a:rPr lang="tr-TR" b="0" i="1" smtClean="0">
                              <a:latin typeface="Cambria Math" panose="02040503050406030204" pitchFamily="18" charset="0"/>
                            </a:rPr>
                            <m:t>+</m:t>
                          </m:r>
                          <m:f>
                            <m:fPr>
                              <m:ctrlPr>
                                <a:rPr lang="tr-TR" b="0" i="1" smtClean="0">
                                  <a:latin typeface="Cambria Math" panose="02040503050406030204" pitchFamily="18" charset="0"/>
                                </a:rPr>
                              </m:ctrlPr>
                            </m:fPr>
                            <m:num>
                              <m:r>
                                <a:rPr lang="tr-TR" b="0" i="1" smtClean="0">
                                  <a:latin typeface="Cambria Math" panose="02040503050406030204" pitchFamily="18" charset="0"/>
                                </a:rPr>
                                <m:t>1</m:t>
                              </m:r>
                            </m:num>
                            <m:den>
                              <m:r>
                                <a:rPr lang="tr-TR" b="0" i="1" smtClean="0">
                                  <a:latin typeface="Cambria Math" panose="02040503050406030204" pitchFamily="18" charset="0"/>
                                </a:rPr>
                                <m:t>𝑇</m:t>
                              </m:r>
                            </m:den>
                          </m:f>
                        </m:num>
                        <m:den>
                          <m:r>
                            <a:rPr lang="tr-TR" b="0" i="1" smtClean="0">
                              <a:latin typeface="Cambria Math" panose="02040503050406030204" pitchFamily="18" charset="0"/>
                            </a:rPr>
                            <m:t>𝑠</m:t>
                          </m:r>
                          <m:r>
                            <a:rPr lang="tr-TR" b="0" i="1" smtClean="0">
                              <a:latin typeface="Cambria Math" panose="02040503050406030204" pitchFamily="18" charset="0"/>
                            </a:rPr>
                            <m:t>+</m:t>
                          </m:r>
                          <m:f>
                            <m:fPr>
                              <m:ctrlPr>
                                <a:rPr lang="tr-TR" b="0" i="1" smtClean="0">
                                  <a:latin typeface="Cambria Math" panose="02040503050406030204" pitchFamily="18" charset="0"/>
                                </a:rPr>
                              </m:ctrlPr>
                            </m:fPr>
                            <m:num>
                              <m:r>
                                <a:rPr lang="tr-TR" b="0" i="1" smtClean="0">
                                  <a:latin typeface="Cambria Math" panose="02040503050406030204" pitchFamily="18" charset="0"/>
                                </a:rPr>
                                <m:t>1</m:t>
                              </m:r>
                            </m:num>
                            <m:den>
                              <m:r>
                                <a:rPr lang="tr-TR" b="0" i="1" smtClean="0">
                                  <a:latin typeface="Cambria Math" panose="02040503050406030204" pitchFamily="18" charset="0"/>
                                </a:rPr>
                                <m:t>𝛼</m:t>
                              </m:r>
                              <m:r>
                                <a:rPr lang="tr-TR" b="0" i="1" smtClean="0">
                                  <a:latin typeface="Cambria Math" panose="02040503050406030204" pitchFamily="18" charset="0"/>
                                </a:rPr>
                                <m:t>𝑇</m:t>
                              </m:r>
                            </m:den>
                          </m:f>
                        </m:den>
                      </m:f>
                      <m:r>
                        <a:rPr lang="tr-TR" b="0" i="1" smtClean="0">
                          <a:latin typeface="Cambria Math" panose="02040503050406030204" pitchFamily="18" charset="0"/>
                        </a:rPr>
                        <m:t>,       (0&lt;</m:t>
                      </m:r>
                      <m:r>
                        <a:rPr lang="tr-TR" b="0" i="1" smtClean="0">
                          <a:latin typeface="Cambria Math" panose="02040503050406030204" pitchFamily="18" charset="0"/>
                        </a:rPr>
                        <m:t>𝛼</m:t>
                      </m:r>
                      <m:r>
                        <a:rPr lang="tr-TR" b="0" i="1" smtClean="0">
                          <a:latin typeface="Cambria Math" panose="02040503050406030204" pitchFamily="18" charset="0"/>
                        </a:rPr>
                        <m:t>&lt;1)</m:t>
                      </m:r>
                    </m:oMath>
                  </m:oMathPara>
                </a14:m>
                <a:endParaRPr lang="tr-TR" dirty="0"/>
              </a:p>
              <a:p>
                <a:pPr marL="45720" indent="0">
                  <a:buNone/>
                </a:pPr>
                <a:r>
                  <a:rPr lang="tr-TR" dirty="0" smtClean="0"/>
                  <a:t>olduğunu </a:t>
                </a:r>
                <a:r>
                  <a:rPr lang="tr-TR" dirty="0"/>
                  <a:t>varsayalım. Burada </a:t>
                </a:r>
                <a14:m>
                  <m:oMath xmlns:m="http://schemas.openxmlformats.org/officeDocument/2006/math">
                    <m:r>
                      <a:rPr lang="tr-TR" b="0" i="1" dirty="0" smtClean="0">
                        <a:latin typeface="Cambria Math" panose="02040503050406030204" pitchFamily="18" charset="0"/>
                      </a:rPr>
                      <m:t>𝛼</m:t>
                    </m:r>
                  </m:oMath>
                </a14:m>
                <a:r>
                  <a:rPr lang="tr-TR" dirty="0"/>
                  <a:t> ve </a:t>
                </a:r>
                <a14:m>
                  <m:oMath xmlns:m="http://schemas.openxmlformats.org/officeDocument/2006/math">
                    <m:r>
                      <a:rPr lang="tr-TR" i="1" dirty="0" smtClean="0">
                        <a:latin typeface="Cambria Math" panose="02040503050406030204" pitchFamily="18" charset="0"/>
                      </a:rPr>
                      <m:t>𝑇</m:t>
                    </m:r>
                  </m:oMath>
                </a14:m>
                <a:r>
                  <a:rPr lang="tr-TR" dirty="0"/>
                  <a:t> açı bozulmasından belirlenir. </a:t>
                </a:r>
                <a14:m>
                  <m:oMath xmlns:m="http://schemas.openxmlformats.org/officeDocument/2006/math">
                    <m:r>
                      <a:rPr lang="tr-TR" i="1" dirty="0" smtClean="0">
                        <a:latin typeface="Cambria Math" panose="02040503050406030204" pitchFamily="18" charset="0"/>
                      </a:rPr>
                      <m:t>𝐾</m:t>
                    </m:r>
                    <m:r>
                      <a:rPr lang="tr-TR" i="1" baseline="-25000" dirty="0">
                        <a:latin typeface="Cambria Math" panose="02040503050406030204" pitchFamily="18" charset="0"/>
                      </a:rPr>
                      <m:t>𝑐</m:t>
                    </m:r>
                  </m:oMath>
                </a14:m>
                <a:r>
                  <a:rPr lang="tr-TR" dirty="0"/>
                  <a:t> açık çev­rim kazanç gerekliliğinden belirleyiniz.</a:t>
                </a:r>
              </a:p>
              <a:p>
                <a:pPr marL="560070" indent="-514350">
                  <a:buFont typeface="+mj-lt"/>
                  <a:buAutoNum type="romanUcPeriod" startAt="3"/>
                </a:pPr>
                <a:endParaRPr lang="tr-TR"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955964" y="2715491"/>
                <a:ext cx="10059907" cy="3380509"/>
              </a:xfrm>
              <a:blipFill>
                <a:blip r:embed="rId2"/>
                <a:stretch>
                  <a:fillRect l="-303" t="-1982"/>
                </a:stretch>
              </a:blipFill>
            </p:spPr>
            <p:txBody>
              <a:bodyPr/>
              <a:lstStyle/>
              <a:p>
                <a:r>
                  <a:rPr lang="tr-TR">
                    <a:noFill/>
                  </a:rPr>
                  <a:t> </a:t>
                </a:r>
              </a:p>
            </p:txBody>
          </p:sp>
        </mc:Fallback>
      </mc:AlternateContent>
      <p:sp>
        <p:nvSpPr>
          <p:cNvPr id="4" name="Date Placeholder 3"/>
          <p:cNvSpPr>
            <a:spLocks noGrp="1"/>
          </p:cNvSpPr>
          <p:nvPr>
            <p:ph type="dt" sz="half" idx="10"/>
          </p:nvPr>
        </p:nvSpPr>
        <p:spPr/>
        <p:txBody>
          <a:bodyPr/>
          <a:lstStyle/>
          <a:p>
            <a:fld id="{9FFFCC66-3E33-42F1-912D-E1C6E45BE7D9}" type="datetime1">
              <a:rPr lang="tr-TR" smtClean="0"/>
              <a:t>11.03.2019</a:t>
            </a:fld>
            <a:endParaRPr lang="en-US" dirty="0"/>
          </a:p>
        </p:txBody>
      </p:sp>
      <p:sp>
        <p:nvSpPr>
          <p:cNvPr id="5" name="Footer Placeholder 4"/>
          <p:cNvSpPr>
            <a:spLocks noGrp="1"/>
          </p:cNvSpPr>
          <p:nvPr>
            <p:ph type="ftr" sz="quarter" idx="11"/>
          </p:nvPr>
        </p:nvSpPr>
        <p:spPr/>
        <p:txBody>
          <a:bodyPr/>
          <a:lstStyle/>
          <a:p>
            <a:r>
              <a:rPr lang="en-US" smtClean="0"/>
              <a:t>Dr. Nurdan Bilgin 2018-2019</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22</a:t>
            </a:fld>
            <a:endParaRPr lang="en-US" dirty="0"/>
          </a:p>
        </p:txBody>
      </p:sp>
      <p:pic>
        <p:nvPicPr>
          <p:cNvPr id="7" name="Picture 6"/>
          <p:cNvPicPr>
            <a:picLocks noChangeAspect="1"/>
          </p:cNvPicPr>
          <p:nvPr/>
        </p:nvPicPr>
        <p:blipFill>
          <a:blip r:embed="rId3"/>
          <a:stretch>
            <a:fillRect/>
          </a:stretch>
        </p:blipFill>
        <p:spPr>
          <a:xfrm>
            <a:off x="1140351" y="1057141"/>
            <a:ext cx="4790241" cy="1658350"/>
          </a:xfrm>
          <a:prstGeom prst="rect">
            <a:avLst/>
          </a:prstGeom>
        </p:spPr>
      </p:pic>
    </p:spTree>
    <p:extLst>
      <p:ext uri="{BB962C8B-B14F-4D97-AF65-F5344CB8AC3E}">
        <p14:creationId xmlns:p14="http://schemas.microsoft.com/office/powerpoint/2010/main" val="22133077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0351" y="363794"/>
            <a:ext cx="9875520" cy="439770"/>
          </a:xfrm>
        </p:spPr>
        <p:txBody>
          <a:bodyPr/>
          <a:lstStyle/>
          <a:p>
            <a:r>
              <a:rPr lang="tr-TR" sz="2400" dirty="0"/>
              <a:t>Kök-Yer Eğrisi Yaklaşımı Tabanlı Faz İlerlemeli Kompenzasyon Teknikleri</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955964" y="2715491"/>
                <a:ext cx="10059907" cy="3380509"/>
              </a:xfrm>
            </p:spPr>
            <p:txBody>
              <a:bodyPr>
                <a:normAutofit/>
              </a:bodyPr>
              <a:lstStyle/>
              <a:p>
                <a:pPr marL="560070" lvl="0" indent="-514350">
                  <a:buFont typeface="+mj-lt"/>
                  <a:buAutoNum type="romanUcPeriod" startAt="4"/>
                </a:pPr>
                <a:r>
                  <a:rPr lang="tr-TR" dirty="0" smtClean="0"/>
                  <a:t>Eğer statik hata sabitleri belirtilmemişse, faz ilerlemeli kompenzatör kutup ve sıfırının yeri, faz ilerlemeli kompenzatör gerekli açı katkısı </a:t>
                </a:r>
                <a14:m>
                  <m:oMath xmlns:m="http://schemas.openxmlformats.org/officeDocument/2006/math">
                    <m:r>
                      <a:rPr lang="tr-TR" b="0" i="1" dirty="0" smtClean="0">
                        <a:latin typeface="Cambria Math" panose="02040503050406030204" pitchFamily="18" charset="0"/>
                      </a:rPr>
                      <m:t>𝜙</m:t>
                    </m:r>
                  </m:oMath>
                </a14:m>
                <a:r>
                  <a:rPr lang="tr-TR" dirty="0"/>
                  <a:t>’yi yapacak şekil­de, belirlenir. Eğer sisteme başka bir gereklilik şartı yüklenmemişse, </a:t>
                </a:r>
                <a:r>
                  <a:rPr lang="tr-TR" i="1" dirty="0"/>
                  <a:t>a</a:t>
                </a:r>
                <a:r>
                  <a:rPr lang="tr-TR" dirty="0"/>
                  <a:t> değerini mümkün olduğu kadar büyük yapınız. Daha büyük bir </a:t>
                </a:r>
                <a14:m>
                  <m:oMath xmlns:m="http://schemas.openxmlformats.org/officeDocument/2006/math">
                    <m:r>
                      <a:rPr lang="tr-TR" b="0" i="1" dirty="0" smtClean="0">
                        <a:latin typeface="Cambria Math" panose="02040503050406030204" pitchFamily="18" charset="0"/>
                      </a:rPr>
                      <m:t>𝛼</m:t>
                    </m:r>
                  </m:oMath>
                </a14:m>
                <a:r>
                  <a:rPr lang="tr-TR" dirty="0"/>
                  <a:t> değeri, genellikle isten­diği gibi, daha büyük bir </a:t>
                </a:r>
                <a14:m>
                  <m:oMath xmlns:m="http://schemas.openxmlformats.org/officeDocument/2006/math">
                    <m:r>
                      <a:rPr lang="tr-TR" i="1" dirty="0" smtClean="0">
                        <a:latin typeface="Cambria Math" panose="02040503050406030204" pitchFamily="18" charset="0"/>
                      </a:rPr>
                      <m:t>𝐾</m:t>
                    </m:r>
                    <m:r>
                      <a:rPr lang="tr-TR" i="1" baseline="-25000" dirty="0">
                        <a:latin typeface="Cambria Math" panose="02040503050406030204" pitchFamily="18" charset="0"/>
                      </a:rPr>
                      <m:t>𝑣</m:t>
                    </m:r>
                    <m:r>
                      <a:rPr lang="tr-TR" i="1" dirty="0">
                        <a:latin typeface="Cambria Math" panose="02040503050406030204" pitchFamily="18" charset="0"/>
                      </a:rPr>
                      <m:t> </m:t>
                    </m:r>
                  </m:oMath>
                </a14:m>
                <a:r>
                  <a:rPr lang="tr-TR" dirty="0"/>
                  <a:t>değerini sonuç verir.</a:t>
                </a:r>
              </a:p>
              <a:p>
                <a:pPr marL="45720" indent="0">
                  <a:buNone/>
                </a:pPr>
                <a14:m>
                  <m:oMathPara xmlns:m="http://schemas.openxmlformats.org/officeDocument/2006/math">
                    <m:oMathParaPr>
                      <m:jc m:val="centerGroup"/>
                    </m:oMathParaPr>
                    <m:oMath xmlns:m="http://schemas.openxmlformats.org/officeDocument/2006/math">
                      <m:r>
                        <a:rPr lang="tr-TR" i="1" dirty="0" smtClean="0">
                          <a:latin typeface="Cambria Math" panose="02040503050406030204" pitchFamily="18" charset="0"/>
                        </a:rPr>
                        <m:t>𝐾</m:t>
                      </m:r>
                      <m:r>
                        <a:rPr lang="tr-TR" i="1" baseline="-25000" dirty="0">
                          <a:latin typeface="Cambria Math" panose="02040503050406030204" pitchFamily="18" charset="0"/>
                        </a:rPr>
                        <m:t>𝑣</m:t>
                      </m:r>
                      <m:r>
                        <a:rPr lang="tr-TR" i="1" dirty="0">
                          <a:latin typeface="Cambria Math" panose="02040503050406030204" pitchFamily="18" charset="0"/>
                        </a:rPr>
                        <m:t> = </m:t>
                      </m:r>
                      <m:func>
                        <m:funcPr>
                          <m:ctrlPr>
                            <a:rPr lang="tr-TR" b="0" i="1" dirty="0" smtClean="0">
                              <a:latin typeface="Cambria Math" panose="02040503050406030204" pitchFamily="18" charset="0"/>
                            </a:rPr>
                          </m:ctrlPr>
                        </m:funcPr>
                        <m:fName>
                          <m:limLow>
                            <m:limLowPr>
                              <m:ctrlPr>
                                <a:rPr lang="tr-TR" b="0" i="1" dirty="0" smtClean="0">
                                  <a:latin typeface="Cambria Math" panose="02040503050406030204" pitchFamily="18" charset="0"/>
                                </a:rPr>
                              </m:ctrlPr>
                            </m:limLowPr>
                            <m:e>
                              <m:r>
                                <m:rPr>
                                  <m:sty m:val="p"/>
                                </m:rPr>
                                <a:rPr lang="tr-TR" i="0" dirty="0">
                                  <a:latin typeface="Cambria Math" panose="02040503050406030204" pitchFamily="18" charset="0"/>
                                </a:rPr>
                                <m:t>lim</m:t>
                              </m:r>
                            </m:e>
                            <m:lim>
                              <m:r>
                                <a:rPr lang="tr-TR" i="1" dirty="0">
                                  <a:latin typeface="Cambria Math" panose="02040503050406030204" pitchFamily="18" charset="0"/>
                                </a:rPr>
                                <m:t>𝑠</m:t>
                              </m:r>
                              <m:r>
                                <a:rPr lang="tr-TR" b="0" i="1" dirty="0" smtClean="0">
                                  <a:latin typeface="Cambria Math" panose="02040503050406030204" pitchFamily="18" charset="0"/>
                                </a:rPr>
                                <m:t>→0</m:t>
                              </m:r>
                            </m:lim>
                          </m:limLow>
                        </m:fName>
                        <m:e>
                          <m:r>
                            <a:rPr lang="tr-TR" b="0" i="1" dirty="0" smtClean="0">
                              <a:latin typeface="Cambria Math" panose="02040503050406030204" pitchFamily="18" charset="0"/>
                            </a:rPr>
                            <m:t>𝑠</m:t>
                          </m:r>
                          <m:r>
                            <a:rPr lang="tr-TR" i="1" dirty="0">
                              <a:latin typeface="Cambria Math" panose="02040503050406030204" pitchFamily="18" charset="0"/>
                            </a:rPr>
                            <m:t>𝐺</m:t>
                          </m:r>
                          <m:r>
                            <a:rPr lang="tr-TR" i="1" baseline="-25000" dirty="0">
                              <a:latin typeface="Cambria Math" panose="02040503050406030204" pitchFamily="18" charset="0"/>
                            </a:rPr>
                            <m:t>𝑐</m:t>
                          </m:r>
                          <m:r>
                            <a:rPr lang="tr-TR" i="1" dirty="0">
                              <a:latin typeface="Cambria Math" panose="02040503050406030204" pitchFamily="18" charset="0"/>
                            </a:rPr>
                            <m:t>(</m:t>
                          </m:r>
                          <m:r>
                            <a:rPr lang="tr-TR" i="1" dirty="0">
                              <a:latin typeface="Cambria Math" panose="02040503050406030204" pitchFamily="18" charset="0"/>
                            </a:rPr>
                            <m:t>𝑠</m:t>
                          </m:r>
                          <m:r>
                            <a:rPr lang="tr-TR" i="1" dirty="0">
                              <a:latin typeface="Cambria Math" panose="02040503050406030204" pitchFamily="18" charset="0"/>
                            </a:rPr>
                            <m:t>)</m:t>
                          </m:r>
                          <m:r>
                            <a:rPr lang="tr-TR" i="1" dirty="0">
                              <a:latin typeface="Cambria Math" panose="02040503050406030204" pitchFamily="18" charset="0"/>
                            </a:rPr>
                            <m:t>𝐺</m:t>
                          </m:r>
                          <m:r>
                            <a:rPr lang="tr-TR" i="1" dirty="0">
                              <a:latin typeface="Cambria Math" panose="02040503050406030204" pitchFamily="18" charset="0"/>
                            </a:rPr>
                            <m:t>(</m:t>
                          </m:r>
                          <m:r>
                            <a:rPr lang="tr-TR" i="1" dirty="0">
                              <a:latin typeface="Cambria Math" panose="02040503050406030204" pitchFamily="18" charset="0"/>
                            </a:rPr>
                            <m:t>𝑠</m:t>
                          </m:r>
                          <m:r>
                            <a:rPr lang="tr-TR" i="1" dirty="0">
                              <a:latin typeface="Cambria Math" panose="02040503050406030204" pitchFamily="18" charset="0"/>
                            </a:rPr>
                            <m:t>)</m:t>
                          </m:r>
                        </m:e>
                      </m:func>
                      <m:r>
                        <a:rPr lang="tr-TR" i="1" dirty="0">
                          <a:latin typeface="Cambria Math" panose="02040503050406030204" pitchFamily="18" charset="0"/>
                        </a:rPr>
                        <m:t>= </m:t>
                      </m:r>
                      <m:r>
                        <a:rPr lang="tr-TR" i="1" dirty="0" smtClean="0">
                          <a:latin typeface="Cambria Math" panose="02040503050406030204" pitchFamily="18" charset="0"/>
                        </a:rPr>
                        <m:t>𝐾</m:t>
                      </m:r>
                      <m:r>
                        <a:rPr lang="tr-TR" i="1" baseline="-25000" dirty="0" smtClean="0">
                          <a:latin typeface="Cambria Math" panose="02040503050406030204" pitchFamily="18" charset="0"/>
                        </a:rPr>
                        <m:t>𝑐</m:t>
                      </m:r>
                      <m:r>
                        <a:rPr lang="tr-TR" b="0" i="1" dirty="0" smtClean="0">
                          <a:latin typeface="Cambria Math" panose="02040503050406030204" pitchFamily="18" charset="0"/>
                        </a:rPr>
                        <m:t>𝛼</m:t>
                      </m:r>
                      <m:limLow>
                        <m:limLowPr>
                          <m:ctrlPr>
                            <a:rPr lang="tr-TR" i="1" dirty="0">
                              <a:latin typeface="Cambria Math" panose="02040503050406030204" pitchFamily="18" charset="0"/>
                            </a:rPr>
                          </m:ctrlPr>
                        </m:limLowPr>
                        <m:e>
                          <m:r>
                            <m:rPr>
                              <m:sty m:val="p"/>
                            </m:rPr>
                            <a:rPr lang="tr-TR" dirty="0">
                              <a:latin typeface="Cambria Math" panose="02040503050406030204" pitchFamily="18" charset="0"/>
                            </a:rPr>
                            <m:t>lim</m:t>
                          </m:r>
                        </m:e>
                        <m:lim>
                          <m:r>
                            <a:rPr lang="tr-TR" i="1" dirty="0">
                              <a:latin typeface="Cambria Math" panose="02040503050406030204" pitchFamily="18" charset="0"/>
                            </a:rPr>
                            <m:t>𝑠</m:t>
                          </m:r>
                          <m:r>
                            <a:rPr lang="tr-TR" i="1" dirty="0">
                              <a:latin typeface="Cambria Math" panose="02040503050406030204" pitchFamily="18" charset="0"/>
                            </a:rPr>
                            <m:t>→0</m:t>
                          </m:r>
                        </m:lim>
                      </m:limLow>
                      <m:r>
                        <a:rPr lang="tr-TR" i="1" dirty="0" smtClean="0">
                          <a:latin typeface="Cambria Math" panose="02040503050406030204" pitchFamily="18" charset="0"/>
                        </a:rPr>
                        <m:t>𝐺</m:t>
                      </m:r>
                      <m:r>
                        <a:rPr lang="tr-TR" i="1" baseline="-25000" dirty="0" smtClean="0">
                          <a:latin typeface="Cambria Math" panose="02040503050406030204" pitchFamily="18" charset="0"/>
                        </a:rPr>
                        <m:t>𝑐</m:t>
                      </m:r>
                      <m:r>
                        <a:rPr lang="tr-TR" i="1" dirty="0" smtClean="0">
                          <a:latin typeface="Cambria Math" panose="02040503050406030204" pitchFamily="18" charset="0"/>
                        </a:rPr>
                        <m:t>(</m:t>
                      </m:r>
                      <m:r>
                        <a:rPr lang="tr-TR" i="1" dirty="0" smtClean="0">
                          <a:latin typeface="Cambria Math" panose="02040503050406030204" pitchFamily="18" charset="0"/>
                        </a:rPr>
                        <m:t>𝑠</m:t>
                      </m:r>
                      <m:r>
                        <a:rPr lang="tr-TR" i="1" dirty="0" smtClean="0">
                          <a:latin typeface="Cambria Math" panose="02040503050406030204" pitchFamily="18" charset="0"/>
                        </a:rPr>
                        <m:t>)</m:t>
                      </m:r>
                    </m:oMath>
                  </m:oMathPara>
                </a14:m>
                <a:endParaRPr lang="tr-TR" dirty="0"/>
              </a:p>
              <a:p>
                <a:pPr marL="45720" indent="0">
                  <a:buNone/>
                </a:pPr>
                <a:r>
                  <a:rPr lang="tr-TR" dirty="0" smtClean="0"/>
                  <a:t>olduğuna </a:t>
                </a:r>
                <a:r>
                  <a:rPr lang="tr-TR" dirty="0"/>
                  <a:t>dikkat ediniz.</a:t>
                </a:r>
              </a:p>
              <a:p>
                <a:pPr marL="560070" lvl="0" indent="-514350">
                  <a:buFont typeface="+mj-lt"/>
                  <a:buAutoNum type="romanUcPeriod" startAt="4"/>
                </a:pPr>
                <a:r>
                  <a:rPr lang="tr-TR" dirty="0"/>
                  <a:t>Açı şartından faz ilerlemeli kompenzatörün </a:t>
                </a:r>
                <a14:m>
                  <m:oMath xmlns:m="http://schemas.openxmlformats.org/officeDocument/2006/math">
                    <m:r>
                      <a:rPr lang="tr-TR" i="1" dirty="0" smtClean="0">
                        <a:latin typeface="Cambria Math" panose="02040503050406030204" pitchFamily="18" charset="0"/>
                      </a:rPr>
                      <m:t>𝐾</m:t>
                    </m:r>
                    <m:r>
                      <a:rPr lang="tr-TR" i="1" baseline="-25000" dirty="0">
                        <a:latin typeface="Cambria Math" panose="02040503050406030204" pitchFamily="18" charset="0"/>
                      </a:rPr>
                      <m:t>𝑐</m:t>
                    </m:r>
                    <m:r>
                      <a:rPr lang="tr-TR" i="1" dirty="0">
                        <a:latin typeface="Cambria Math" panose="02040503050406030204" pitchFamily="18" charset="0"/>
                      </a:rPr>
                      <m:t> </m:t>
                    </m:r>
                  </m:oMath>
                </a14:m>
                <a:r>
                  <a:rPr lang="tr-TR" dirty="0"/>
                  <a:t>değerini belirleyiniz.</a:t>
                </a:r>
              </a:p>
              <a:p>
                <a:pPr marL="560070" indent="-514350">
                  <a:buFont typeface="+mj-lt"/>
                  <a:buAutoNum type="romanUcPeriod" startAt="3"/>
                </a:pPr>
                <a:endParaRPr lang="tr-TR"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955964" y="2715491"/>
                <a:ext cx="10059907" cy="3380509"/>
              </a:xfrm>
              <a:blipFill>
                <a:blip r:embed="rId2"/>
                <a:stretch>
                  <a:fillRect l="-303" t="-2162"/>
                </a:stretch>
              </a:blipFill>
            </p:spPr>
            <p:txBody>
              <a:bodyPr/>
              <a:lstStyle/>
              <a:p>
                <a:r>
                  <a:rPr lang="tr-TR">
                    <a:noFill/>
                  </a:rPr>
                  <a:t> </a:t>
                </a:r>
              </a:p>
            </p:txBody>
          </p:sp>
        </mc:Fallback>
      </mc:AlternateContent>
      <p:sp>
        <p:nvSpPr>
          <p:cNvPr id="4" name="Date Placeholder 3"/>
          <p:cNvSpPr>
            <a:spLocks noGrp="1"/>
          </p:cNvSpPr>
          <p:nvPr>
            <p:ph type="dt" sz="half" idx="10"/>
          </p:nvPr>
        </p:nvSpPr>
        <p:spPr/>
        <p:txBody>
          <a:bodyPr/>
          <a:lstStyle/>
          <a:p>
            <a:fld id="{9FFFCC66-3E33-42F1-912D-E1C6E45BE7D9}" type="datetime1">
              <a:rPr lang="tr-TR" smtClean="0"/>
              <a:t>11.03.2019</a:t>
            </a:fld>
            <a:endParaRPr lang="en-US" dirty="0"/>
          </a:p>
        </p:txBody>
      </p:sp>
      <p:sp>
        <p:nvSpPr>
          <p:cNvPr id="5" name="Footer Placeholder 4"/>
          <p:cNvSpPr>
            <a:spLocks noGrp="1"/>
          </p:cNvSpPr>
          <p:nvPr>
            <p:ph type="ftr" sz="quarter" idx="11"/>
          </p:nvPr>
        </p:nvSpPr>
        <p:spPr/>
        <p:txBody>
          <a:bodyPr/>
          <a:lstStyle/>
          <a:p>
            <a:r>
              <a:rPr lang="en-US" smtClean="0"/>
              <a:t>Dr. Nurdan Bilgin 2018-2019</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23</a:t>
            </a:fld>
            <a:endParaRPr lang="en-US" dirty="0"/>
          </a:p>
        </p:txBody>
      </p:sp>
      <p:pic>
        <p:nvPicPr>
          <p:cNvPr id="7" name="Picture 6"/>
          <p:cNvPicPr>
            <a:picLocks noChangeAspect="1"/>
          </p:cNvPicPr>
          <p:nvPr/>
        </p:nvPicPr>
        <p:blipFill>
          <a:blip r:embed="rId3"/>
          <a:stretch>
            <a:fillRect/>
          </a:stretch>
        </p:blipFill>
        <p:spPr>
          <a:xfrm>
            <a:off x="1140351" y="1057141"/>
            <a:ext cx="4790241" cy="1658350"/>
          </a:xfrm>
          <a:prstGeom prst="rect">
            <a:avLst/>
          </a:prstGeom>
        </p:spPr>
      </p:pic>
    </p:spTree>
    <p:extLst>
      <p:ext uri="{BB962C8B-B14F-4D97-AF65-F5344CB8AC3E}">
        <p14:creationId xmlns:p14="http://schemas.microsoft.com/office/powerpoint/2010/main" val="3851113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0351" y="363794"/>
            <a:ext cx="9875520" cy="439770"/>
          </a:xfrm>
        </p:spPr>
        <p:txBody>
          <a:bodyPr/>
          <a:lstStyle/>
          <a:p>
            <a:r>
              <a:rPr lang="tr-TR" sz="2400" dirty="0" smtClean="0"/>
              <a:t>Yorumlar</a:t>
            </a:r>
            <a:endParaRPr lang="tr-TR" sz="2400" dirty="0"/>
          </a:p>
        </p:txBody>
      </p:sp>
      <p:sp>
        <p:nvSpPr>
          <p:cNvPr id="3" name="Content Placeholder 2"/>
          <p:cNvSpPr>
            <a:spLocks noGrp="1"/>
          </p:cNvSpPr>
          <p:nvPr>
            <p:ph idx="1"/>
          </p:nvPr>
        </p:nvSpPr>
        <p:spPr>
          <a:xfrm>
            <a:off x="955964" y="803565"/>
            <a:ext cx="10059907" cy="5292436"/>
          </a:xfrm>
        </p:spPr>
        <p:txBody>
          <a:bodyPr>
            <a:normAutofit lnSpcReduction="10000"/>
          </a:bodyPr>
          <a:lstStyle/>
          <a:p>
            <a:r>
              <a:rPr lang="tr-TR" dirty="0" smtClean="0"/>
              <a:t>Kompenzatör </a:t>
            </a:r>
            <a:r>
              <a:rPr lang="tr-TR" dirty="0"/>
              <a:t>tasarımı tamamlandığında, tüm performans kriterlerinin karşılanıp </a:t>
            </a:r>
            <a:r>
              <a:rPr lang="tr-TR" dirty="0" smtClean="0"/>
              <a:t>karşılanmadığı </a:t>
            </a:r>
            <a:r>
              <a:rPr lang="tr-TR" dirty="0"/>
              <a:t>kontrol </a:t>
            </a:r>
            <a:r>
              <a:rPr lang="tr-TR" dirty="0" smtClean="0"/>
              <a:t>edilmelidir. </a:t>
            </a:r>
          </a:p>
          <a:p>
            <a:r>
              <a:rPr lang="tr-TR" dirty="0" smtClean="0"/>
              <a:t>Eğer </a:t>
            </a:r>
            <a:r>
              <a:rPr lang="tr-TR" dirty="0"/>
              <a:t>kompenze edilen sistem performans kriterlerini sağlamıyorsa, o zaman bütün kriterler sağlanıncaya kadar kompenzatör ku­tup ve </a:t>
            </a:r>
            <a:r>
              <a:rPr lang="tr-TR" dirty="0" smtClean="0"/>
              <a:t>sıfırı </a:t>
            </a:r>
            <a:r>
              <a:rPr lang="tr-TR" dirty="0"/>
              <a:t>ayarlayıp tasarım </a:t>
            </a:r>
            <a:r>
              <a:rPr lang="tr-TR" dirty="0" smtClean="0"/>
              <a:t>adımları tekrarlanır. </a:t>
            </a:r>
          </a:p>
          <a:p>
            <a:r>
              <a:rPr lang="tr-TR" dirty="0" smtClean="0"/>
              <a:t>Eğer </a:t>
            </a:r>
            <a:r>
              <a:rPr lang="tr-TR" dirty="0"/>
              <a:t>büyük bir statik hata sa­biti isteniyorsa, faz gerilemeli bir </a:t>
            </a:r>
            <a:r>
              <a:rPr lang="tr-TR" dirty="0" smtClean="0"/>
              <a:t>devre </a:t>
            </a:r>
            <a:r>
              <a:rPr lang="tr-TR" dirty="0"/>
              <a:t>seri olarak devreye </a:t>
            </a:r>
            <a:r>
              <a:rPr lang="tr-TR" dirty="0" smtClean="0"/>
              <a:t>alınır </a:t>
            </a:r>
            <a:r>
              <a:rPr lang="tr-TR" dirty="0"/>
              <a:t>veya faz ilerlemeli </a:t>
            </a:r>
            <a:r>
              <a:rPr lang="tr-TR" dirty="0" smtClean="0"/>
              <a:t>kompenzatör, faz </a:t>
            </a:r>
            <a:r>
              <a:rPr lang="tr-TR" dirty="0"/>
              <a:t>ilerlemeli-gerilemeli kompenzatör olarak </a:t>
            </a:r>
            <a:r>
              <a:rPr lang="tr-TR" dirty="0" smtClean="0"/>
              <a:t>değiştirilir.</a:t>
            </a:r>
            <a:endParaRPr lang="tr-TR" dirty="0"/>
          </a:p>
          <a:p>
            <a:r>
              <a:rPr lang="tr-TR" dirty="0"/>
              <a:t>Eğer seçilen baskın kapalı-çevrim kutupları gerçekten baskın değilse veya seçilen baskın kapalı-çevrim kutupları istenen sonucu sağlamıyorsa, seçilen baskın </a:t>
            </a:r>
            <a:r>
              <a:rPr lang="tr-TR" dirty="0" smtClean="0"/>
              <a:t>kapalı-çev-rim </a:t>
            </a:r>
            <a:r>
              <a:rPr lang="tr-TR" dirty="0"/>
              <a:t>kutup çiftinin yerlerinin değiştirilmesi gerekebileceğine dikkat ediniz. (Baskın olanlarının dışındaki kapalı-çevrim kutupları, yalnız başına baskın kapalı-çevrim ku­tuplarından elde edilen sistem cevabını değiştirirler. Değişim miktarı kalan </a:t>
            </a:r>
            <a:r>
              <a:rPr lang="tr-TR" dirty="0" smtClean="0"/>
              <a:t>kapalı-çevrim </a:t>
            </a:r>
            <a:r>
              <a:rPr lang="tr-TR" dirty="0"/>
              <a:t>kutuplarına bağlıdır.) </a:t>
            </a:r>
            <a:endParaRPr lang="tr-TR" dirty="0" smtClean="0"/>
          </a:p>
          <a:p>
            <a:r>
              <a:rPr lang="tr-TR" dirty="0" smtClean="0"/>
              <a:t>Ayrıca</a:t>
            </a:r>
            <a:r>
              <a:rPr lang="tr-TR" dirty="0"/>
              <a:t>, kapalı çevrim sıfırları da eğer orijine yakın yerleşti­rilmişlerse sistem cevabını etkilemektedirler.</a:t>
            </a:r>
          </a:p>
          <a:p>
            <a:pPr marL="45720" indent="0">
              <a:buNone/>
            </a:pPr>
            <a:endParaRPr lang="tr-TR" dirty="0"/>
          </a:p>
        </p:txBody>
      </p:sp>
      <p:sp>
        <p:nvSpPr>
          <p:cNvPr id="4" name="Date Placeholder 3"/>
          <p:cNvSpPr>
            <a:spLocks noGrp="1"/>
          </p:cNvSpPr>
          <p:nvPr>
            <p:ph type="dt" sz="half" idx="10"/>
          </p:nvPr>
        </p:nvSpPr>
        <p:spPr/>
        <p:txBody>
          <a:bodyPr/>
          <a:lstStyle/>
          <a:p>
            <a:fld id="{9FFFCC66-3E33-42F1-912D-E1C6E45BE7D9}" type="datetime1">
              <a:rPr lang="tr-TR" smtClean="0"/>
              <a:t>11.03.2019</a:t>
            </a:fld>
            <a:endParaRPr lang="en-US" dirty="0"/>
          </a:p>
        </p:txBody>
      </p:sp>
      <p:sp>
        <p:nvSpPr>
          <p:cNvPr id="5" name="Footer Placeholder 4"/>
          <p:cNvSpPr>
            <a:spLocks noGrp="1"/>
          </p:cNvSpPr>
          <p:nvPr>
            <p:ph type="ftr" sz="quarter" idx="11"/>
          </p:nvPr>
        </p:nvSpPr>
        <p:spPr/>
        <p:txBody>
          <a:bodyPr/>
          <a:lstStyle/>
          <a:p>
            <a:r>
              <a:rPr lang="en-US" smtClean="0"/>
              <a:t>Dr. Nurdan Bilgin 2018-2019</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24</a:t>
            </a:fld>
            <a:endParaRPr lang="en-US" dirty="0"/>
          </a:p>
        </p:txBody>
      </p:sp>
    </p:spTree>
    <p:extLst>
      <p:ext uri="{BB962C8B-B14F-4D97-AF65-F5344CB8AC3E}">
        <p14:creationId xmlns:p14="http://schemas.microsoft.com/office/powerpoint/2010/main" val="19095333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Örnek</a:t>
            </a:r>
            <a:endParaRPr lang="tr-TR" dirty="0"/>
          </a:p>
        </p:txBody>
      </p:sp>
      <p:pic>
        <p:nvPicPr>
          <p:cNvPr id="7" name="Content Placeholder 6"/>
          <p:cNvPicPr>
            <a:picLocks noGrp="1" noChangeAspect="1"/>
          </p:cNvPicPr>
          <p:nvPr>
            <p:ph idx="1"/>
          </p:nvPr>
        </p:nvPicPr>
        <p:blipFill rotWithShape="1">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b="10815"/>
          <a:stretch/>
        </p:blipFill>
        <p:spPr>
          <a:xfrm>
            <a:off x="159607" y="252958"/>
            <a:ext cx="7579081" cy="3584751"/>
          </a:xfrm>
          <a:prstGeom prst="rect">
            <a:avLst/>
          </a:prstGeom>
        </p:spPr>
      </p:pic>
      <p:sp>
        <p:nvSpPr>
          <p:cNvPr id="4" name="Date Placeholder 3"/>
          <p:cNvSpPr>
            <a:spLocks noGrp="1"/>
          </p:cNvSpPr>
          <p:nvPr>
            <p:ph type="dt" sz="half" idx="10"/>
          </p:nvPr>
        </p:nvSpPr>
        <p:spPr/>
        <p:txBody>
          <a:bodyPr/>
          <a:lstStyle/>
          <a:p>
            <a:fld id="{9FFFCC66-3E33-42F1-912D-E1C6E45BE7D9}" type="datetime1">
              <a:rPr lang="tr-TR" smtClean="0"/>
              <a:t>11.03.2019</a:t>
            </a:fld>
            <a:endParaRPr lang="en-US" dirty="0"/>
          </a:p>
        </p:txBody>
      </p:sp>
      <p:sp>
        <p:nvSpPr>
          <p:cNvPr id="5" name="Footer Placeholder 4"/>
          <p:cNvSpPr>
            <a:spLocks noGrp="1"/>
          </p:cNvSpPr>
          <p:nvPr>
            <p:ph type="ftr" sz="quarter" idx="11"/>
          </p:nvPr>
        </p:nvSpPr>
        <p:spPr/>
        <p:txBody>
          <a:bodyPr/>
          <a:lstStyle/>
          <a:p>
            <a:r>
              <a:rPr lang="en-US" smtClean="0"/>
              <a:t>Dr. Nurdan Bilgin 2018-2019</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25</a:t>
            </a:fld>
            <a:endParaRPr lang="en-US" dirty="0"/>
          </a:p>
        </p:txBody>
      </p:sp>
      <mc:AlternateContent xmlns:mc="http://schemas.openxmlformats.org/markup-compatibility/2006">
        <mc:Choice xmlns:a14="http://schemas.microsoft.com/office/drawing/2010/main" Requires="a14">
          <p:sp>
            <p:nvSpPr>
              <p:cNvPr id="8" name="TextBox 7"/>
              <p:cNvSpPr txBox="1"/>
              <p:nvPr/>
            </p:nvSpPr>
            <p:spPr>
              <a:xfrm>
                <a:off x="7990683" y="540397"/>
                <a:ext cx="3467026" cy="3715825"/>
              </a:xfrm>
              <a:prstGeom prst="rect">
                <a:avLst/>
              </a:prstGeom>
              <a:noFill/>
            </p:spPr>
            <p:txBody>
              <a:bodyPr wrap="square" lIns="0" tIns="0" rIns="0" bIns="0" rtlCol="0">
                <a:spAutoFit/>
              </a:bodyPr>
              <a:lstStyle/>
              <a:p>
                <a14:m>
                  <m:oMathPara xmlns:m="http://schemas.openxmlformats.org/officeDocument/2006/math">
                    <m:oMathParaPr>
                      <m:jc m:val="centerGroup"/>
                    </m:oMathParaPr>
                    <m:oMath xmlns:m="http://schemas.openxmlformats.org/officeDocument/2006/math">
                      <m:r>
                        <a:rPr lang="tr-TR" sz="2200" b="0" i="1" smtClean="0">
                          <a:latin typeface="Cambria Math" panose="02040503050406030204" pitchFamily="18" charset="0"/>
                        </a:rPr>
                        <m:t>𝐺</m:t>
                      </m:r>
                      <m:d>
                        <m:dPr>
                          <m:ctrlPr>
                            <a:rPr lang="tr-TR" sz="2200" b="0" i="1" smtClean="0">
                              <a:latin typeface="Cambria Math" panose="02040503050406030204" pitchFamily="18" charset="0"/>
                            </a:rPr>
                          </m:ctrlPr>
                        </m:dPr>
                        <m:e>
                          <m:r>
                            <a:rPr lang="tr-TR" sz="2200" b="0" i="1" smtClean="0">
                              <a:latin typeface="Cambria Math" panose="02040503050406030204" pitchFamily="18" charset="0"/>
                            </a:rPr>
                            <m:t>𝑠</m:t>
                          </m:r>
                        </m:e>
                      </m:d>
                      <m:r>
                        <a:rPr lang="tr-TR" sz="2200" b="0" i="1" smtClean="0">
                          <a:latin typeface="Cambria Math" panose="02040503050406030204" pitchFamily="18" charset="0"/>
                        </a:rPr>
                        <m:t>=</m:t>
                      </m:r>
                      <m:f>
                        <m:fPr>
                          <m:ctrlPr>
                            <a:rPr lang="tr-TR" sz="2200" b="0" i="1" smtClean="0">
                              <a:latin typeface="Cambria Math" panose="02040503050406030204" pitchFamily="18" charset="0"/>
                            </a:rPr>
                          </m:ctrlPr>
                        </m:fPr>
                        <m:num>
                          <m:r>
                            <a:rPr lang="tr-TR" sz="2200" b="0" i="1" smtClean="0">
                              <a:latin typeface="Cambria Math" panose="02040503050406030204" pitchFamily="18" charset="0"/>
                            </a:rPr>
                            <m:t>10</m:t>
                          </m:r>
                        </m:num>
                        <m:den>
                          <m:r>
                            <a:rPr lang="tr-TR" sz="2200" b="0" i="1" smtClean="0">
                              <a:latin typeface="Cambria Math" panose="02040503050406030204" pitchFamily="18" charset="0"/>
                            </a:rPr>
                            <m:t>𝑠</m:t>
                          </m:r>
                          <m:r>
                            <a:rPr lang="tr-TR" sz="2200" b="0" i="1" smtClean="0">
                              <a:latin typeface="Cambria Math" panose="02040503050406030204" pitchFamily="18" charset="0"/>
                            </a:rPr>
                            <m:t>(</m:t>
                          </m:r>
                          <m:r>
                            <a:rPr lang="tr-TR" sz="2200" b="0" i="1" smtClean="0">
                              <a:latin typeface="Cambria Math" panose="02040503050406030204" pitchFamily="18" charset="0"/>
                            </a:rPr>
                            <m:t>𝑠</m:t>
                          </m:r>
                          <m:r>
                            <a:rPr lang="tr-TR" sz="2200" b="0" i="1" smtClean="0">
                              <a:latin typeface="Cambria Math" panose="02040503050406030204" pitchFamily="18" charset="0"/>
                            </a:rPr>
                            <m:t>+1)</m:t>
                          </m:r>
                        </m:den>
                      </m:f>
                    </m:oMath>
                  </m:oMathPara>
                </a14:m>
                <a:endParaRPr lang="tr-TR" sz="2200" b="0" dirty="0" smtClean="0"/>
              </a:p>
              <a:p>
                <a14:m>
                  <m:oMathPara xmlns:m="http://schemas.openxmlformats.org/officeDocument/2006/math">
                    <m:oMathParaPr>
                      <m:jc m:val="centerGroup"/>
                    </m:oMathParaPr>
                    <m:oMath xmlns:m="http://schemas.openxmlformats.org/officeDocument/2006/math">
                      <m:f>
                        <m:fPr>
                          <m:ctrlPr>
                            <a:rPr lang="tr-TR" sz="2200" b="0" i="1" smtClean="0">
                              <a:latin typeface="Cambria Math" panose="02040503050406030204" pitchFamily="18" charset="0"/>
                            </a:rPr>
                          </m:ctrlPr>
                        </m:fPr>
                        <m:num>
                          <m:r>
                            <a:rPr lang="tr-TR" sz="2200" b="0" i="1" smtClean="0">
                              <a:latin typeface="Cambria Math" panose="02040503050406030204" pitchFamily="18" charset="0"/>
                            </a:rPr>
                            <m:t>𝐶</m:t>
                          </m:r>
                          <m:d>
                            <m:dPr>
                              <m:ctrlPr>
                                <a:rPr lang="tr-TR" sz="2200" b="0" i="1" smtClean="0">
                                  <a:latin typeface="Cambria Math" panose="02040503050406030204" pitchFamily="18" charset="0"/>
                                </a:rPr>
                              </m:ctrlPr>
                            </m:dPr>
                            <m:e>
                              <m:r>
                                <a:rPr lang="tr-TR" sz="2200" b="0" i="1" smtClean="0">
                                  <a:latin typeface="Cambria Math" panose="02040503050406030204" pitchFamily="18" charset="0"/>
                                </a:rPr>
                                <m:t>𝑠</m:t>
                              </m:r>
                            </m:e>
                          </m:d>
                        </m:num>
                        <m:den>
                          <m:r>
                            <a:rPr lang="tr-TR" sz="2200" b="0" i="1" smtClean="0">
                              <a:latin typeface="Cambria Math" panose="02040503050406030204" pitchFamily="18" charset="0"/>
                            </a:rPr>
                            <m:t>𝑅</m:t>
                          </m:r>
                          <m:d>
                            <m:dPr>
                              <m:ctrlPr>
                                <a:rPr lang="tr-TR" sz="2200" b="0" i="1" smtClean="0">
                                  <a:latin typeface="Cambria Math" panose="02040503050406030204" pitchFamily="18" charset="0"/>
                                </a:rPr>
                              </m:ctrlPr>
                            </m:dPr>
                            <m:e>
                              <m:r>
                                <a:rPr lang="tr-TR" sz="2200" b="0" i="1" smtClean="0">
                                  <a:latin typeface="Cambria Math" panose="02040503050406030204" pitchFamily="18" charset="0"/>
                                </a:rPr>
                                <m:t>𝑠</m:t>
                              </m:r>
                            </m:e>
                          </m:d>
                        </m:den>
                      </m:f>
                      <m:r>
                        <a:rPr lang="tr-TR" sz="2200" b="0" i="1" smtClean="0">
                          <a:latin typeface="Cambria Math" panose="02040503050406030204" pitchFamily="18" charset="0"/>
                        </a:rPr>
                        <m:t>=</m:t>
                      </m:r>
                      <m:f>
                        <m:fPr>
                          <m:ctrlPr>
                            <a:rPr lang="tr-TR" sz="2200" b="0" i="1" smtClean="0">
                              <a:latin typeface="Cambria Math" panose="02040503050406030204" pitchFamily="18" charset="0"/>
                            </a:rPr>
                          </m:ctrlPr>
                        </m:fPr>
                        <m:num>
                          <m:r>
                            <a:rPr lang="tr-TR" sz="2200" b="0" i="1" smtClean="0">
                              <a:latin typeface="Cambria Math" panose="02040503050406030204" pitchFamily="18" charset="0"/>
                            </a:rPr>
                            <m:t>𝐺</m:t>
                          </m:r>
                          <m:d>
                            <m:dPr>
                              <m:ctrlPr>
                                <a:rPr lang="tr-TR" sz="2200" b="0" i="1" smtClean="0">
                                  <a:latin typeface="Cambria Math" panose="02040503050406030204" pitchFamily="18" charset="0"/>
                                </a:rPr>
                              </m:ctrlPr>
                            </m:dPr>
                            <m:e>
                              <m:r>
                                <a:rPr lang="tr-TR" sz="2200" b="0" i="1" smtClean="0">
                                  <a:latin typeface="Cambria Math" panose="02040503050406030204" pitchFamily="18" charset="0"/>
                                </a:rPr>
                                <m:t>𝑠</m:t>
                              </m:r>
                            </m:e>
                          </m:d>
                        </m:num>
                        <m:den>
                          <m:r>
                            <a:rPr lang="tr-TR" sz="2200" b="0" i="1" smtClean="0">
                              <a:latin typeface="Cambria Math" panose="02040503050406030204" pitchFamily="18" charset="0"/>
                            </a:rPr>
                            <m:t>1+</m:t>
                          </m:r>
                          <m:r>
                            <a:rPr lang="tr-TR" sz="2200" b="0" i="1" smtClean="0">
                              <a:latin typeface="Cambria Math" panose="02040503050406030204" pitchFamily="18" charset="0"/>
                            </a:rPr>
                            <m:t>𝐺</m:t>
                          </m:r>
                          <m:d>
                            <m:dPr>
                              <m:ctrlPr>
                                <a:rPr lang="tr-TR" sz="2200" b="0" i="1" smtClean="0">
                                  <a:latin typeface="Cambria Math" panose="02040503050406030204" pitchFamily="18" charset="0"/>
                                </a:rPr>
                              </m:ctrlPr>
                            </m:dPr>
                            <m:e>
                              <m:r>
                                <a:rPr lang="tr-TR" sz="2200" b="0" i="1" smtClean="0">
                                  <a:latin typeface="Cambria Math" panose="02040503050406030204" pitchFamily="18" charset="0"/>
                                </a:rPr>
                                <m:t>𝑠</m:t>
                              </m:r>
                            </m:e>
                          </m:d>
                          <m:r>
                            <a:rPr lang="tr-TR" sz="2200" b="0" i="1" smtClean="0">
                              <a:latin typeface="Cambria Math" panose="02040503050406030204" pitchFamily="18" charset="0"/>
                            </a:rPr>
                            <m:t>𝐻</m:t>
                          </m:r>
                          <m:r>
                            <a:rPr lang="tr-TR" sz="2200" b="0" i="1" smtClean="0">
                              <a:latin typeface="Cambria Math" panose="02040503050406030204" pitchFamily="18" charset="0"/>
                            </a:rPr>
                            <m:t>(</m:t>
                          </m:r>
                          <m:r>
                            <a:rPr lang="tr-TR" sz="2200" b="0" i="1" smtClean="0">
                              <a:latin typeface="Cambria Math" panose="02040503050406030204" pitchFamily="18" charset="0"/>
                            </a:rPr>
                            <m:t>𝑠</m:t>
                          </m:r>
                          <m:r>
                            <a:rPr lang="tr-TR" sz="2200" b="0" i="1" smtClean="0">
                              <a:latin typeface="Cambria Math" panose="02040503050406030204" pitchFamily="18" charset="0"/>
                            </a:rPr>
                            <m:t>)</m:t>
                          </m:r>
                        </m:den>
                      </m:f>
                    </m:oMath>
                  </m:oMathPara>
                </a14:m>
                <a:endParaRPr lang="tr-TR" sz="2200" b="0" dirty="0" smtClean="0"/>
              </a:p>
              <a:p>
                <a14:m>
                  <m:oMathPara xmlns:m="http://schemas.openxmlformats.org/officeDocument/2006/math">
                    <m:oMathParaPr>
                      <m:jc m:val="centerGroup"/>
                    </m:oMathParaPr>
                    <m:oMath xmlns:m="http://schemas.openxmlformats.org/officeDocument/2006/math">
                      <m:f>
                        <m:fPr>
                          <m:ctrlPr>
                            <a:rPr lang="tr-TR" sz="2200" i="1">
                              <a:latin typeface="Cambria Math" panose="02040503050406030204" pitchFamily="18" charset="0"/>
                            </a:rPr>
                          </m:ctrlPr>
                        </m:fPr>
                        <m:num>
                          <m:r>
                            <a:rPr lang="tr-TR" sz="2200" i="1">
                              <a:latin typeface="Cambria Math" panose="02040503050406030204" pitchFamily="18" charset="0"/>
                            </a:rPr>
                            <m:t>𝐶</m:t>
                          </m:r>
                          <m:d>
                            <m:dPr>
                              <m:ctrlPr>
                                <a:rPr lang="tr-TR" sz="2200" i="1">
                                  <a:latin typeface="Cambria Math" panose="02040503050406030204" pitchFamily="18" charset="0"/>
                                </a:rPr>
                              </m:ctrlPr>
                            </m:dPr>
                            <m:e>
                              <m:r>
                                <a:rPr lang="tr-TR" sz="2200" i="1">
                                  <a:latin typeface="Cambria Math" panose="02040503050406030204" pitchFamily="18" charset="0"/>
                                </a:rPr>
                                <m:t>𝑠</m:t>
                              </m:r>
                            </m:e>
                          </m:d>
                        </m:num>
                        <m:den>
                          <m:r>
                            <a:rPr lang="tr-TR" sz="2200" i="1">
                              <a:latin typeface="Cambria Math" panose="02040503050406030204" pitchFamily="18" charset="0"/>
                            </a:rPr>
                            <m:t>𝑅</m:t>
                          </m:r>
                          <m:d>
                            <m:dPr>
                              <m:ctrlPr>
                                <a:rPr lang="tr-TR" sz="2200" i="1">
                                  <a:latin typeface="Cambria Math" panose="02040503050406030204" pitchFamily="18" charset="0"/>
                                </a:rPr>
                              </m:ctrlPr>
                            </m:dPr>
                            <m:e>
                              <m:r>
                                <a:rPr lang="tr-TR" sz="2200" i="1">
                                  <a:latin typeface="Cambria Math" panose="02040503050406030204" pitchFamily="18" charset="0"/>
                                </a:rPr>
                                <m:t>𝑠</m:t>
                              </m:r>
                            </m:e>
                          </m:d>
                        </m:den>
                      </m:f>
                      <m:r>
                        <a:rPr lang="tr-TR" sz="2200" i="1">
                          <a:latin typeface="Cambria Math" panose="02040503050406030204" pitchFamily="18" charset="0"/>
                        </a:rPr>
                        <m:t>=</m:t>
                      </m:r>
                      <m:f>
                        <m:fPr>
                          <m:ctrlPr>
                            <a:rPr lang="tr-TR" sz="2200" i="1">
                              <a:latin typeface="Cambria Math" panose="02040503050406030204" pitchFamily="18" charset="0"/>
                            </a:rPr>
                          </m:ctrlPr>
                        </m:fPr>
                        <m:num>
                          <m:f>
                            <m:fPr>
                              <m:ctrlPr>
                                <a:rPr lang="tr-TR" sz="2200" i="1">
                                  <a:latin typeface="Cambria Math" panose="02040503050406030204" pitchFamily="18" charset="0"/>
                                </a:rPr>
                              </m:ctrlPr>
                            </m:fPr>
                            <m:num>
                              <m:r>
                                <a:rPr lang="tr-TR" sz="2200" i="1">
                                  <a:latin typeface="Cambria Math" panose="02040503050406030204" pitchFamily="18" charset="0"/>
                                </a:rPr>
                                <m:t>10</m:t>
                              </m:r>
                            </m:num>
                            <m:den>
                              <m:r>
                                <a:rPr lang="tr-TR" sz="2200" i="1">
                                  <a:latin typeface="Cambria Math" panose="02040503050406030204" pitchFamily="18" charset="0"/>
                                </a:rPr>
                                <m:t>𝑠</m:t>
                              </m:r>
                              <m:r>
                                <a:rPr lang="tr-TR" sz="2200" i="1">
                                  <a:latin typeface="Cambria Math" panose="02040503050406030204" pitchFamily="18" charset="0"/>
                                </a:rPr>
                                <m:t>(</m:t>
                              </m:r>
                              <m:r>
                                <a:rPr lang="tr-TR" sz="2200" i="1">
                                  <a:latin typeface="Cambria Math" panose="02040503050406030204" pitchFamily="18" charset="0"/>
                                </a:rPr>
                                <m:t>𝑠</m:t>
                              </m:r>
                              <m:r>
                                <a:rPr lang="tr-TR" sz="2200" i="1">
                                  <a:latin typeface="Cambria Math" panose="02040503050406030204" pitchFamily="18" charset="0"/>
                                </a:rPr>
                                <m:t>+1)</m:t>
                              </m:r>
                            </m:den>
                          </m:f>
                        </m:num>
                        <m:den>
                          <m:r>
                            <a:rPr lang="tr-TR" sz="2200" i="1">
                              <a:latin typeface="Cambria Math" panose="02040503050406030204" pitchFamily="18" charset="0"/>
                            </a:rPr>
                            <m:t>1+</m:t>
                          </m:r>
                          <m:f>
                            <m:fPr>
                              <m:ctrlPr>
                                <a:rPr lang="tr-TR" sz="2200" i="1">
                                  <a:latin typeface="Cambria Math" panose="02040503050406030204" pitchFamily="18" charset="0"/>
                                </a:rPr>
                              </m:ctrlPr>
                            </m:fPr>
                            <m:num>
                              <m:r>
                                <a:rPr lang="tr-TR" sz="2200" i="1">
                                  <a:latin typeface="Cambria Math" panose="02040503050406030204" pitchFamily="18" charset="0"/>
                                </a:rPr>
                                <m:t>10</m:t>
                              </m:r>
                            </m:num>
                            <m:den>
                              <m:r>
                                <a:rPr lang="tr-TR" sz="2200" i="1">
                                  <a:latin typeface="Cambria Math" panose="02040503050406030204" pitchFamily="18" charset="0"/>
                                </a:rPr>
                                <m:t>𝑠</m:t>
                              </m:r>
                              <m:r>
                                <a:rPr lang="tr-TR" sz="2200" i="1">
                                  <a:latin typeface="Cambria Math" panose="02040503050406030204" pitchFamily="18" charset="0"/>
                                </a:rPr>
                                <m:t>(</m:t>
                              </m:r>
                              <m:r>
                                <a:rPr lang="tr-TR" sz="2200" i="1">
                                  <a:latin typeface="Cambria Math" panose="02040503050406030204" pitchFamily="18" charset="0"/>
                                </a:rPr>
                                <m:t>𝑠</m:t>
                              </m:r>
                              <m:r>
                                <a:rPr lang="tr-TR" sz="2200" i="1">
                                  <a:latin typeface="Cambria Math" panose="02040503050406030204" pitchFamily="18" charset="0"/>
                                </a:rPr>
                                <m:t>+1)</m:t>
                              </m:r>
                            </m:den>
                          </m:f>
                        </m:den>
                      </m:f>
                    </m:oMath>
                  </m:oMathPara>
                </a14:m>
                <a:endParaRPr lang="tr-TR" sz="2200" b="0" dirty="0" smtClean="0"/>
              </a:p>
              <a:p>
                <a14:m>
                  <m:oMathPara xmlns:m="http://schemas.openxmlformats.org/officeDocument/2006/math">
                    <m:oMathParaPr>
                      <m:jc m:val="centerGroup"/>
                    </m:oMathParaPr>
                    <m:oMath xmlns:m="http://schemas.openxmlformats.org/officeDocument/2006/math">
                      <m:f>
                        <m:fPr>
                          <m:ctrlPr>
                            <a:rPr lang="tr-TR" sz="2200" i="1">
                              <a:latin typeface="Cambria Math" panose="02040503050406030204" pitchFamily="18" charset="0"/>
                            </a:rPr>
                          </m:ctrlPr>
                        </m:fPr>
                        <m:num>
                          <m:r>
                            <a:rPr lang="tr-TR" sz="2200" i="1">
                              <a:latin typeface="Cambria Math" panose="02040503050406030204" pitchFamily="18" charset="0"/>
                            </a:rPr>
                            <m:t>𝐶</m:t>
                          </m:r>
                          <m:d>
                            <m:dPr>
                              <m:ctrlPr>
                                <a:rPr lang="tr-TR" sz="2200" i="1">
                                  <a:latin typeface="Cambria Math" panose="02040503050406030204" pitchFamily="18" charset="0"/>
                                </a:rPr>
                              </m:ctrlPr>
                            </m:dPr>
                            <m:e>
                              <m:r>
                                <a:rPr lang="tr-TR" sz="2200" i="1">
                                  <a:latin typeface="Cambria Math" panose="02040503050406030204" pitchFamily="18" charset="0"/>
                                </a:rPr>
                                <m:t>𝑠</m:t>
                              </m:r>
                            </m:e>
                          </m:d>
                        </m:num>
                        <m:den>
                          <m:r>
                            <a:rPr lang="tr-TR" sz="2200" i="1">
                              <a:latin typeface="Cambria Math" panose="02040503050406030204" pitchFamily="18" charset="0"/>
                            </a:rPr>
                            <m:t>𝑅</m:t>
                          </m:r>
                          <m:d>
                            <m:dPr>
                              <m:ctrlPr>
                                <a:rPr lang="tr-TR" sz="2200" i="1">
                                  <a:latin typeface="Cambria Math" panose="02040503050406030204" pitchFamily="18" charset="0"/>
                                </a:rPr>
                              </m:ctrlPr>
                            </m:dPr>
                            <m:e>
                              <m:r>
                                <a:rPr lang="tr-TR" sz="2200" i="1">
                                  <a:latin typeface="Cambria Math" panose="02040503050406030204" pitchFamily="18" charset="0"/>
                                </a:rPr>
                                <m:t>𝑠</m:t>
                              </m:r>
                            </m:e>
                          </m:d>
                        </m:den>
                      </m:f>
                      <m:r>
                        <a:rPr lang="tr-TR" sz="2200" i="1">
                          <a:latin typeface="Cambria Math" panose="02040503050406030204" pitchFamily="18" charset="0"/>
                        </a:rPr>
                        <m:t>=</m:t>
                      </m:r>
                      <m:f>
                        <m:fPr>
                          <m:ctrlPr>
                            <a:rPr lang="tr-TR" sz="2200" i="1">
                              <a:latin typeface="Cambria Math" panose="02040503050406030204" pitchFamily="18" charset="0"/>
                            </a:rPr>
                          </m:ctrlPr>
                        </m:fPr>
                        <m:num>
                          <m:r>
                            <a:rPr lang="tr-TR" sz="2200" b="0" i="1" smtClean="0">
                              <a:latin typeface="Cambria Math" panose="02040503050406030204" pitchFamily="18" charset="0"/>
                            </a:rPr>
                            <m:t>10</m:t>
                          </m:r>
                        </m:num>
                        <m:den>
                          <m:sSup>
                            <m:sSupPr>
                              <m:ctrlPr>
                                <a:rPr lang="tr-TR" sz="2200" b="0" i="1" smtClean="0">
                                  <a:latin typeface="Cambria Math" panose="02040503050406030204" pitchFamily="18" charset="0"/>
                                </a:rPr>
                              </m:ctrlPr>
                            </m:sSupPr>
                            <m:e>
                              <m:r>
                                <a:rPr lang="tr-TR" sz="2200" b="0" i="1" smtClean="0">
                                  <a:latin typeface="Cambria Math" panose="02040503050406030204" pitchFamily="18" charset="0"/>
                                </a:rPr>
                                <m:t>𝑠</m:t>
                              </m:r>
                            </m:e>
                            <m:sup>
                              <m:r>
                                <a:rPr lang="tr-TR" sz="2200" b="0" i="1" smtClean="0">
                                  <a:latin typeface="Cambria Math" panose="02040503050406030204" pitchFamily="18" charset="0"/>
                                </a:rPr>
                                <m:t>2</m:t>
                              </m:r>
                            </m:sup>
                          </m:sSup>
                          <m:r>
                            <a:rPr lang="tr-TR" sz="2200" b="0" i="1" smtClean="0">
                              <a:latin typeface="Cambria Math" panose="02040503050406030204" pitchFamily="18" charset="0"/>
                            </a:rPr>
                            <m:t>+</m:t>
                          </m:r>
                          <m:r>
                            <a:rPr lang="tr-TR" sz="2200" b="0" i="1" smtClean="0">
                              <a:latin typeface="Cambria Math" panose="02040503050406030204" pitchFamily="18" charset="0"/>
                            </a:rPr>
                            <m:t>𝑠</m:t>
                          </m:r>
                          <m:r>
                            <a:rPr lang="tr-TR" sz="2200" i="1">
                              <a:latin typeface="Cambria Math" panose="02040503050406030204" pitchFamily="18" charset="0"/>
                            </a:rPr>
                            <m:t>+</m:t>
                          </m:r>
                          <m:r>
                            <a:rPr lang="tr-TR" sz="2200" b="0" i="1" smtClean="0">
                              <a:latin typeface="Cambria Math" panose="02040503050406030204" pitchFamily="18" charset="0"/>
                            </a:rPr>
                            <m:t>10</m:t>
                          </m:r>
                        </m:den>
                      </m:f>
                    </m:oMath>
                  </m:oMathPara>
                </a14:m>
                <a:endParaRPr lang="tr-TR" sz="2200" b="0" dirty="0" smtClean="0"/>
              </a:p>
              <a:p>
                <a:endParaRPr lang="tr-TR" sz="2200" dirty="0"/>
              </a:p>
            </p:txBody>
          </p:sp>
        </mc:Choice>
        <mc:Fallback>
          <p:sp>
            <p:nvSpPr>
              <p:cNvPr id="8" name="TextBox 7"/>
              <p:cNvSpPr txBox="1">
                <a:spLocks noRot="1" noChangeAspect="1" noMove="1" noResize="1" noEditPoints="1" noAdjustHandles="1" noChangeArrowheads="1" noChangeShapeType="1" noTextEdit="1"/>
              </p:cNvSpPr>
              <p:nvPr/>
            </p:nvSpPr>
            <p:spPr>
              <a:xfrm>
                <a:off x="7990683" y="540397"/>
                <a:ext cx="3467026" cy="3715825"/>
              </a:xfrm>
              <a:prstGeom prst="rect">
                <a:avLst/>
              </a:prstGeom>
              <a:blipFill>
                <a:blip r:embed="rId3"/>
                <a:stretch>
                  <a:fillRect/>
                </a:stretch>
              </a:blipFill>
            </p:spPr>
            <p:txBody>
              <a:bodyPr/>
              <a:lstStyle/>
              <a:p>
                <a:r>
                  <a:rPr lang="tr-TR">
                    <a:noFill/>
                  </a:rPr>
                  <a:t> </a:t>
                </a:r>
              </a:p>
            </p:txBody>
          </p:sp>
        </mc:Fallback>
      </mc:AlternateContent>
      <mc:AlternateContent xmlns:mc="http://schemas.openxmlformats.org/markup-compatibility/2006">
        <mc:Choice xmlns:a14="http://schemas.microsoft.com/office/drawing/2010/main" Requires="a14">
          <p:sp>
            <p:nvSpPr>
              <p:cNvPr id="10" name="TextBox 9"/>
              <p:cNvSpPr txBox="1"/>
              <p:nvPr/>
            </p:nvSpPr>
            <p:spPr>
              <a:xfrm>
                <a:off x="411602" y="3807646"/>
                <a:ext cx="11333018" cy="2864759"/>
              </a:xfrm>
              <a:prstGeom prst="rect">
                <a:avLst/>
              </a:prstGeom>
              <a:noFill/>
            </p:spPr>
            <p:txBody>
              <a:bodyPr wrap="square" rtlCol="0">
                <a:spAutoFit/>
              </a:bodyPr>
              <a:lstStyle/>
              <a:p>
                <a:r>
                  <a:rPr lang="tr-TR" sz="2200" dirty="0" smtClean="0"/>
                  <a:t>kapalı çevrim transfer fonksiyonunun kutupları </a:t>
                </a:r>
                <a14:m>
                  <m:oMath xmlns:m="http://schemas.openxmlformats.org/officeDocument/2006/math">
                    <m:r>
                      <a:rPr lang="tr-TR" sz="2200" b="0" i="1" smtClean="0">
                        <a:latin typeface="Cambria Math" panose="02040503050406030204" pitchFamily="18" charset="0"/>
                      </a:rPr>
                      <m:t>𝑠</m:t>
                    </m:r>
                    <m:r>
                      <a:rPr lang="tr-TR" sz="2200" b="0" i="1" smtClean="0">
                        <a:latin typeface="Cambria Math" panose="02040503050406030204" pitchFamily="18" charset="0"/>
                      </a:rPr>
                      <m:t>=−0.5±</m:t>
                    </m:r>
                    <m:r>
                      <a:rPr lang="tr-TR" sz="2200" b="0" i="1" smtClean="0">
                        <a:latin typeface="Cambria Math" panose="02040503050406030204" pitchFamily="18" charset="0"/>
                      </a:rPr>
                      <m:t>𝑗</m:t>
                    </m:r>
                    <m:r>
                      <a:rPr lang="tr-TR" sz="2200" b="0" i="1" smtClean="0">
                        <a:latin typeface="Cambria Math" panose="02040503050406030204" pitchFamily="18" charset="0"/>
                      </a:rPr>
                      <m:t>3.1225</m:t>
                    </m:r>
                  </m:oMath>
                </a14:m>
                <a:r>
                  <a:rPr lang="tr-TR" sz="2200" dirty="0" smtClean="0"/>
                  <a:t> olarak bulunur.</a:t>
                </a:r>
              </a:p>
              <a:p>
                <a:r>
                  <a:rPr lang="tr-TR" sz="2200" dirty="0" smtClean="0"/>
                  <a:t> Dikkat ederseniz bu kutuplar imajiner eksene çok yakındır; her hangi bir dış bozucu vs. gibi bir etki sistemi kararsız yapar. </a:t>
                </a:r>
              </a:p>
              <a:p>
                <a:r>
                  <a:rPr lang="tr-TR" sz="2200" dirty="0" smtClean="0"/>
                  <a:t>Ötesinde </a:t>
                </a:r>
                <a:r>
                  <a:rPr lang="tr-TR" sz="2200" dirty="0"/>
                  <a:t>Kapalı çevrim kutuplarının sönüm oranı </a:t>
                </a:r>
                <a14:m>
                  <m:oMath xmlns:m="http://schemas.openxmlformats.org/officeDocument/2006/math">
                    <m:r>
                      <a:rPr lang="tr-TR" sz="2200" b="0" i="1" dirty="0" smtClean="0">
                        <a:latin typeface="Cambria Math" panose="02040503050406030204" pitchFamily="18" charset="0"/>
                      </a:rPr>
                      <m:t>𝜉</m:t>
                    </m:r>
                    <m:r>
                      <a:rPr lang="tr-TR" sz="2200" i="1" dirty="0" smtClean="0">
                        <a:latin typeface="Cambria Math" panose="02040503050406030204" pitchFamily="18" charset="0"/>
                      </a:rPr>
                      <m:t> =</m:t>
                    </m:r>
                    <m:r>
                      <a:rPr lang="tr-TR" sz="2200" b="0" i="1" dirty="0" smtClean="0">
                        <a:latin typeface="Cambria Math" panose="02040503050406030204" pitchFamily="18" charset="0"/>
                      </a:rPr>
                      <m:t>1/2</m:t>
                    </m:r>
                    <m:rad>
                      <m:radPr>
                        <m:degHide m:val="on"/>
                        <m:ctrlPr>
                          <a:rPr lang="tr-TR" sz="2200" b="0" i="1" dirty="0" smtClean="0">
                            <a:latin typeface="Cambria Math" panose="02040503050406030204" pitchFamily="18" charset="0"/>
                          </a:rPr>
                        </m:ctrlPr>
                      </m:radPr>
                      <m:deg/>
                      <m:e>
                        <m:r>
                          <a:rPr lang="tr-TR" sz="2200" b="0" i="1" dirty="0" smtClean="0">
                            <a:latin typeface="Cambria Math" panose="02040503050406030204" pitchFamily="18" charset="0"/>
                          </a:rPr>
                          <m:t>10</m:t>
                        </m:r>
                      </m:e>
                    </m:rad>
                    <m:r>
                      <a:rPr lang="tr-TR" sz="2200" i="1" dirty="0">
                        <a:latin typeface="Cambria Math" panose="02040503050406030204" pitchFamily="18" charset="0"/>
                      </a:rPr>
                      <m:t>= 0.1581 </m:t>
                    </m:r>
                  </m:oMath>
                </a14:m>
                <a:r>
                  <a:rPr lang="tr-TR" sz="2200" dirty="0" smtClean="0"/>
                  <a:t>ve sönümsüz </a:t>
                </a:r>
                <a:r>
                  <a:rPr lang="tr-TR" sz="2200" dirty="0"/>
                  <a:t>doğal frekansı </a:t>
                </a:r>
                <a14:m>
                  <m:oMath xmlns:m="http://schemas.openxmlformats.org/officeDocument/2006/math">
                    <m:sSub>
                      <m:sSubPr>
                        <m:ctrlPr>
                          <a:rPr lang="tr-TR" sz="2200" i="1" dirty="0" smtClean="0">
                            <a:latin typeface="Cambria Math" panose="02040503050406030204" pitchFamily="18" charset="0"/>
                          </a:rPr>
                        </m:ctrlPr>
                      </m:sSubPr>
                      <m:e>
                        <m:r>
                          <a:rPr lang="tr-TR" sz="2200" b="0" i="1" dirty="0" smtClean="0">
                            <a:latin typeface="Cambria Math" panose="02040503050406030204" pitchFamily="18" charset="0"/>
                          </a:rPr>
                          <m:t>𝜔</m:t>
                        </m:r>
                      </m:e>
                      <m:sub>
                        <m:r>
                          <a:rPr lang="tr-TR" sz="2200" b="0" i="1" dirty="0" smtClean="0">
                            <a:latin typeface="Cambria Math" panose="02040503050406030204" pitchFamily="18" charset="0"/>
                          </a:rPr>
                          <m:t>𝑛</m:t>
                        </m:r>
                      </m:sub>
                    </m:sSub>
                    <m:r>
                      <a:rPr lang="tr-TR" sz="2200" b="0" i="1" dirty="0" smtClean="0">
                        <a:latin typeface="Cambria Math" panose="02040503050406030204" pitchFamily="18" charset="0"/>
                      </a:rPr>
                      <m:t> =</m:t>
                    </m:r>
                    <m:rad>
                      <m:radPr>
                        <m:degHide m:val="on"/>
                        <m:ctrlPr>
                          <a:rPr lang="tr-TR" sz="2200" i="1" dirty="0" smtClean="0">
                            <a:latin typeface="Cambria Math" panose="02040503050406030204" pitchFamily="18" charset="0"/>
                          </a:rPr>
                        </m:ctrlPr>
                      </m:radPr>
                      <m:deg/>
                      <m:e>
                        <m:r>
                          <a:rPr lang="tr-TR" sz="2200" b="0" i="1" dirty="0" smtClean="0">
                            <a:latin typeface="Cambria Math" panose="02040503050406030204" pitchFamily="18" charset="0"/>
                          </a:rPr>
                          <m:t>10</m:t>
                        </m:r>
                      </m:e>
                    </m:rad>
                    <m:r>
                      <a:rPr lang="tr-TR" sz="2200" b="0" i="1" dirty="0">
                        <a:latin typeface="Cambria Math" panose="02040503050406030204" pitchFamily="18" charset="0"/>
                      </a:rPr>
                      <m:t>= 3.1623 </m:t>
                    </m:r>
                    <m:r>
                      <a:rPr lang="tr-TR" sz="2200" b="0" i="1" dirty="0">
                        <a:latin typeface="Cambria Math" panose="02040503050406030204" pitchFamily="18" charset="0"/>
                      </a:rPr>
                      <m:t>𝑟𝑎𝑑</m:t>
                    </m:r>
                    <m:r>
                      <a:rPr lang="tr-TR" sz="2200" b="0" i="1" dirty="0">
                        <a:latin typeface="Cambria Math" panose="02040503050406030204" pitchFamily="18" charset="0"/>
                      </a:rPr>
                      <m:t>/</m:t>
                    </m:r>
                    <m:r>
                      <a:rPr lang="tr-TR" sz="2200" b="0" i="1" dirty="0">
                        <a:latin typeface="Cambria Math" panose="02040503050406030204" pitchFamily="18" charset="0"/>
                      </a:rPr>
                      <m:t>𝑠</m:t>
                    </m:r>
                  </m:oMath>
                </a14:m>
                <a:r>
                  <a:rPr lang="tr-TR" sz="2200" dirty="0"/>
                  <a:t>'dir. </a:t>
                </a:r>
                <a:endParaRPr lang="tr-TR" sz="2200" dirty="0" smtClean="0"/>
              </a:p>
              <a:p>
                <a:r>
                  <a:rPr lang="tr-TR" sz="2200" dirty="0" smtClean="0"/>
                  <a:t>Sö­nüm </a:t>
                </a:r>
                <a:r>
                  <a:rPr lang="tr-TR" sz="2200" dirty="0"/>
                  <a:t>oranı küçük olduğu için bu sistem, birim basamak cevabında büyük aşımlara sahip olacaktır ki bu istenmeyen bir durumdur.</a:t>
                </a:r>
              </a:p>
              <a:p>
                <a:endParaRPr lang="tr-TR" sz="2200" dirty="0"/>
              </a:p>
            </p:txBody>
          </p:sp>
        </mc:Choice>
        <mc:Fallback>
          <p:sp>
            <p:nvSpPr>
              <p:cNvPr id="10" name="TextBox 9"/>
              <p:cNvSpPr txBox="1">
                <a:spLocks noRot="1" noChangeAspect="1" noMove="1" noResize="1" noEditPoints="1" noAdjustHandles="1" noChangeArrowheads="1" noChangeShapeType="1" noTextEdit="1"/>
              </p:cNvSpPr>
              <p:nvPr/>
            </p:nvSpPr>
            <p:spPr>
              <a:xfrm>
                <a:off x="411602" y="3807646"/>
                <a:ext cx="11333018" cy="2864759"/>
              </a:xfrm>
              <a:prstGeom prst="rect">
                <a:avLst/>
              </a:prstGeom>
              <a:blipFill>
                <a:blip r:embed="rId4"/>
                <a:stretch>
                  <a:fillRect l="-699" t="-1489"/>
                </a:stretch>
              </a:blipFill>
            </p:spPr>
            <p:txBody>
              <a:bodyPr/>
              <a:lstStyle/>
              <a:p>
                <a:r>
                  <a:rPr lang="tr-TR">
                    <a:noFill/>
                  </a:rPr>
                  <a:t> </a:t>
                </a:r>
              </a:p>
            </p:txBody>
          </p:sp>
        </mc:Fallback>
      </mc:AlternateContent>
    </p:spTree>
    <p:extLst>
      <p:ext uri="{BB962C8B-B14F-4D97-AF65-F5344CB8AC3E}">
        <p14:creationId xmlns:p14="http://schemas.microsoft.com/office/powerpoint/2010/main" val="38935143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Örnek</a:t>
            </a:r>
            <a:endParaRPr lang="tr-TR" dirty="0"/>
          </a:p>
        </p:txBody>
      </p:sp>
      <p:sp>
        <p:nvSpPr>
          <p:cNvPr id="4" name="Date Placeholder 3"/>
          <p:cNvSpPr>
            <a:spLocks noGrp="1"/>
          </p:cNvSpPr>
          <p:nvPr>
            <p:ph type="dt" sz="half" idx="10"/>
          </p:nvPr>
        </p:nvSpPr>
        <p:spPr/>
        <p:txBody>
          <a:bodyPr/>
          <a:lstStyle/>
          <a:p>
            <a:fld id="{9FFFCC66-3E33-42F1-912D-E1C6E45BE7D9}" type="datetime1">
              <a:rPr lang="tr-TR" smtClean="0"/>
              <a:t>11.03.2019</a:t>
            </a:fld>
            <a:endParaRPr lang="en-US" dirty="0"/>
          </a:p>
        </p:txBody>
      </p:sp>
      <p:sp>
        <p:nvSpPr>
          <p:cNvPr id="5" name="Footer Placeholder 4"/>
          <p:cNvSpPr>
            <a:spLocks noGrp="1"/>
          </p:cNvSpPr>
          <p:nvPr>
            <p:ph type="ftr" sz="quarter" idx="11"/>
          </p:nvPr>
        </p:nvSpPr>
        <p:spPr/>
        <p:txBody>
          <a:bodyPr/>
          <a:lstStyle/>
          <a:p>
            <a:r>
              <a:rPr lang="en-US" smtClean="0"/>
              <a:t>Dr. Nurdan Bilgin 2018-2019</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26</a:t>
            </a:fld>
            <a:endParaRPr lang="en-US" dirty="0"/>
          </a:p>
        </p:txBody>
      </p:sp>
      <mc:AlternateContent xmlns:mc="http://schemas.openxmlformats.org/markup-compatibility/2006">
        <mc:Choice xmlns:a14="http://schemas.microsoft.com/office/drawing/2010/main" Requires="a14">
          <p:sp>
            <p:nvSpPr>
              <p:cNvPr id="10" name="TextBox 9"/>
              <p:cNvSpPr txBox="1"/>
              <p:nvPr/>
            </p:nvSpPr>
            <p:spPr>
              <a:xfrm>
                <a:off x="411602" y="4919763"/>
                <a:ext cx="11333018" cy="1785104"/>
              </a:xfrm>
              <a:prstGeom prst="rect">
                <a:avLst/>
              </a:prstGeom>
              <a:noFill/>
            </p:spPr>
            <p:txBody>
              <a:bodyPr wrap="square" rtlCol="0">
                <a:spAutoFit/>
              </a:bodyPr>
              <a:lstStyle/>
              <a:p>
                <a:r>
                  <a:rPr lang="tr-TR" sz="2200" dirty="0" smtClean="0"/>
                  <a:t>Uygun bir kompenzatör tasarlayarak, </a:t>
                </a:r>
                <a:r>
                  <a:rPr lang="tr-TR" sz="2200" dirty="0"/>
                  <a:t>Kapalı çevrim kutuplarının sönüm </a:t>
                </a:r>
                <a:r>
                  <a:rPr lang="tr-TR" sz="2200" dirty="0" smtClean="0"/>
                  <a:t>oranını </a:t>
                </a:r>
                <a14:m>
                  <m:oMath xmlns:m="http://schemas.openxmlformats.org/officeDocument/2006/math">
                    <m:r>
                      <a:rPr lang="tr-TR" sz="2200" i="1" dirty="0">
                        <a:latin typeface="Cambria Math" panose="02040503050406030204" pitchFamily="18" charset="0"/>
                      </a:rPr>
                      <m:t>𝜉</m:t>
                    </m:r>
                    <m:r>
                      <a:rPr lang="tr-TR" sz="2200" i="1" dirty="0">
                        <a:latin typeface="Cambria Math" panose="02040503050406030204" pitchFamily="18" charset="0"/>
                      </a:rPr>
                      <m:t> =0.5</m:t>
                    </m:r>
                  </m:oMath>
                </a14:m>
                <a:r>
                  <a:rPr lang="tr-TR" sz="2200" dirty="0" smtClean="0"/>
                  <a:t> ve </a:t>
                </a:r>
                <a:r>
                  <a:rPr lang="tr-TR" sz="2200" dirty="0"/>
                  <a:t>sönümsüz </a:t>
                </a:r>
                <a:r>
                  <a:rPr lang="tr-TR" sz="2200" dirty="0"/>
                  <a:t>doğal frekansı </a:t>
                </a:r>
                <a14:m>
                  <m:oMath xmlns:m="http://schemas.openxmlformats.org/officeDocument/2006/math">
                    <m:sSub>
                      <m:sSubPr>
                        <m:ctrlPr>
                          <a:rPr lang="tr-TR" sz="2200" i="1" dirty="0">
                            <a:latin typeface="Cambria Math" panose="02040503050406030204" pitchFamily="18" charset="0"/>
                          </a:rPr>
                        </m:ctrlPr>
                      </m:sSubPr>
                      <m:e>
                        <m:r>
                          <a:rPr lang="tr-TR" sz="2200" i="1" dirty="0">
                            <a:latin typeface="Cambria Math" panose="02040503050406030204" pitchFamily="18" charset="0"/>
                          </a:rPr>
                          <m:t>𝜔</m:t>
                        </m:r>
                      </m:e>
                      <m:sub>
                        <m:r>
                          <a:rPr lang="tr-TR" sz="2200" i="1" dirty="0">
                            <a:latin typeface="Cambria Math" panose="02040503050406030204" pitchFamily="18" charset="0"/>
                          </a:rPr>
                          <m:t>𝑛</m:t>
                        </m:r>
                      </m:sub>
                    </m:sSub>
                    <m:r>
                      <a:rPr lang="tr-TR" sz="2200" i="1" dirty="0">
                        <a:latin typeface="Cambria Math" panose="02040503050406030204" pitchFamily="18" charset="0"/>
                      </a:rPr>
                      <m:t> =</m:t>
                    </m:r>
                    <m:r>
                      <a:rPr lang="tr-TR" sz="2200" b="0" i="1" dirty="0" smtClean="0">
                        <a:latin typeface="Cambria Math" panose="02040503050406030204" pitchFamily="18" charset="0"/>
                      </a:rPr>
                      <m:t>3</m:t>
                    </m:r>
                    <m:r>
                      <a:rPr lang="tr-TR" sz="2200" i="1" dirty="0">
                        <a:latin typeface="Cambria Math" panose="02040503050406030204" pitchFamily="18" charset="0"/>
                      </a:rPr>
                      <m:t>𝑟𝑎𝑑</m:t>
                    </m:r>
                    <m:r>
                      <a:rPr lang="tr-TR" sz="2200" i="1" dirty="0">
                        <a:latin typeface="Cambria Math" panose="02040503050406030204" pitchFamily="18" charset="0"/>
                      </a:rPr>
                      <m:t>/</m:t>
                    </m:r>
                    <m:r>
                      <a:rPr lang="tr-TR" sz="2200" i="1" dirty="0">
                        <a:latin typeface="Cambria Math" panose="02040503050406030204" pitchFamily="18" charset="0"/>
                      </a:rPr>
                      <m:t>𝑠</m:t>
                    </m:r>
                  </m:oMath>
                </a14:m>
                <a:r>
                  <a:rPr lang="tr-TR" sz="2200" dirty="0" smtClean="0"/>
                  <a:t> değerine getiriniz. </a:t>
                </a:r>
              </a:p>
              <a:p>
                <a:r>
                  <a:rPr lang="tr-TR" sz="2200" dirty="0" smtClean="0"/>
                  <a:t>Bu durumunda kapalı çevrim transfer fonksiyonunun kutupları </a:t>
                </a:r>
                <a14:m>
                  <m:oMath xmlns:m="http://schemas.openxmlformats.org/officeDocument/2006/math">
                    <m:r>
                      <a:rPr lang="tr-TR" sz="2200" b="0" i="1" smtClean="0">
                        <a:latin typeface="Cambria Math" panose="02040503050406030204" pitchFamily="18" charset="0"/>
                      </a:rPr>
                      <m:t>𝑠</m:t>
                    </m:r>
                    <m:r>
                      <a:rPr lang="tr-TR" sz="2200" b="0" i="1" smtClean="0">
                        <a:latin typeface="Cambria Math" panose="02040503050406030204" pitchFamily="18" charset="0"/>
                      </a:rPr>
                      <m:t>=−1.5±</m:t>
                    </m:r>
                    <m:r>
                      <a:rPr lang="tr-TR" sz="2200" b="0" i="1" smtClean="0">
                        <a:latin typeface="Cambria Math" panose="02040503050406030204" pitchFamily="18" charset="0"/>
                      </a:rPr>
                      <m:t>𝑗</m:t>
                    </m:r>
                    <m:r>
                      <a:rPr lang="tr-TR" sz="2200" b="0" i="1" smtClean="0">
                        <a:latin typeface="Cambria Math" panose="02040503050406030204" pitchFamily="18" charset="0"/>
                      </a:rPr>
                      <m:t>2.5981</m:t>
                    </m:r>
                  </m:oMath>
                </a14:m>
                <a:r>
                  <a:rPr lang="tr-TR" sz="2200" dirty="0" smtClean="0"/>
                  <a:t> olacağına dikkat ediniz bulunur.</a:t>
                </a:r>
              </a:p>
              <a:p>
                <a:endParaRPr lang="tr-TR" sz="2200" dirty="0"/>
              </a:p>
            </p:txBody>
          </p:sp>
        </mc:Choice>
        <mc:Fallback>
          <p:sp>
            <p:nvSpPr>
              <p:cNvPr id="10" name="TextBox 9"/>
              <p:cNvSpPr txBox="1">
                <a:spLocks noRot="1" noChangeAspect="1" noMove="1" noResize="1" noEditPoints="1" noAdjustHandles="1" noChangeArrowheads="1" noChangeShapeType="1" noTextEdit="1"/>
              </p:cNvSpPr>
              <p:nvPr/>
            </p:nvSpPr>
            <p:spPr>
              <a:xfrm>
                <a:off x="411602" y="4919763"/>
                <a:ext cx="11333018" cy="1785104"/>
              </a:xfrm>
              <a:prstGeom prst="rect">
                <a:avLst/>
              </a:prstGeom>
              <a:blipFill>
                <a:blip r:embed="rId2"/>
                <a:stretch>
                  <a:fillRect l="-699" t="-2389"/>
                </a:stretch>
              </a:blipFill>
            </p:spPr>
            <p:txBody>
              <a:bodyPr/>
              <a:lstStyle/>
              <a:p>
                <a:r>
                  <a:rPr lang="tr-TR">
                    <a:noFill/>
                  </a:rPr>
                  <a:t> </a:t>
                </a:r>
              </a:p>
            </p:txBody>
          </p:sp>
        </mc:Fallback>
      </mc:AlternateContent>
      <p:pic>
        <p:nvPicPr>
          <p:cNvPr id="11" name="Content Placeholder 10"/>
          <p:cNvPicPr>
            <a:picLocks noGrp="1" noChangeAspect="1"/>
          </p:cNvPicPr>
          <p:nvPr>
            <p:ph idx="1"/>
          </p:nvPr>
        </p:nvPicPr>
        <p:blipFill>
          <a:blip r:embed="rId3">
            <a:clrChange>
              <a:clrFrom>
                <a:srgbClr val="FFFFFF"/>
              </a:clrFrom>
              <a:clrTo>
                <a:srgbClr val="FFFFFF">
                  <a:alpha val="0"/>
                </a:srgbClr>
              </a:clrTo>
            </a:clrChange>
          </a:blip>
          <a:stretch>
            <a:fillRect/>
          </a:stretch>
        </p:blipFill>
        <p:spPr>
          <a:xfrm>
            <a:off x="1602840" y="166265"/>
            <a:ext cx="9410390" cy="4555969"/>
          </a:xfrm>
          <a:prstGeom prst="rect">
            <a:avLst/>
          </a:prstGeom>
        </p:spPr>
      </p:pic>
    </p:spTree>
    <p:extLst>
      <p:ext uri="{BB962C8B-B14F-4D97-AF65-F5344CB8AC3E}">
        <p14:creationId xmlns:p14="http://schemas.microsoft.com/office/powerpoint/2010/main" val="33327451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Örnek Çözüm</a:t>
            </a:r>
            <a:endParaRPr lang="tr-TR"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1143001" y="875071"/>
                <a:ext cx="5354782" cy="5220929"/>
              </a:xfrm>
            </p:spPr>
            <p:txBody>
              <a:bodyPr>
                <a:normAutofit/>
              </a:bodyPr>
              <a:lstStyle/>
              <a:p>
                <a:r>
                  <a:rPr lang="tr-TR" dirty="0" smtClean="0"/>
                  <a:t>Faz ilerlemeli kompenzatör tasarımında izlenecek genel işlem adımları şöyledir: </a:t>
                </a:r>
              </a:p>
              <a:p>
                <a:r>
                  <a:rPr lang="tr-TR" dirty="0" smtClean="0"/>
                  <a:t>Orijinal </a:t>
                </a:r>
                <a:r>
                  <a:rPr lang="tr-TR" dirty="0"/>
                  <a:t>sistemin açık-çevrim </a:t>
                </a:r>
                <a:r>
                  <a:rPr lang="tr-TR" dirty="0" smtClean="0"/>
                  <a:t>kutupları </a:t>
                </a:r>
                <a:r>
                  <a:rPr lang="tr-TR" dirty="0"/>
                  <a:t>ve sıfırları ile baskın kapalı çevrim kutuplarından biri­nin istenen yerindeki açıların toplamını </a:t>
                </a:r>
                <a:r>
                  <a:rPr lang="tr-TR" dirty="0" smtClean="0"/>
                  <a:t>bulunur.</a:t>
                </a:r>
              </a:p>
              <a:p>
                <a:r>
                  <a:rPr lang="tr-TR" dirty="0" smtClean="0"/>
                  <a:t>Açıların </a:t>
                </a:r>
                <a:r>
                  <a:rPr lang="tr-TR" dirty="0"/>
                  <a:t>toplamı </a:t>
                </a:r>
                <a14:m>
                  <m:oMath xmlns:m="http://schemas.openxmlformats.org/officeDocument/2006/math">
                    <m:r>
                      <a:rPr lang="tr-TR" i="1" dirty="0" smtClean="0">
                        <a:latin typeface="Cambria Math" panose="02040503050406030204" pitchFamily="18" charset="0"/>
                      </a:rPr>
                      <m:t>± 180°(2</m:t>
                    </m:r>
                    <m:r>
                      <a:rPr lang="tr-TR" b="0" i="1" dirty="0" smtClean="0">
                        <a:latin typeface="Cambria Math" panose="02040503050406030204" pitchFamily="18" charset="0"/>
                      </a:rPr>
                      <m:t>𝑘</m:t>
                    </m:r>
                    <m:r>
                      <a:rPr lang="tr-TR" i="1" dirty="0" smtClean="0">
                        <a:latin typeface="Cambria Math" panose="02040503050406030204" pitchFamily="18" charset="0"/>
                      </a:rPr>
                      <m:t>+</m:t>
                    </m:r>
                    <m:r>
                      <a:rPr lang="tr-TR" b="0" i="1" dirty="0" smtClean="0">
                        <a:latin typeface="Cambria Math" panose="02040503050406030204" pitchFamily="18" charset="0"/>
                      </a:rPr>
                      <m:t>1</m:t>
                    </m:r>
                    <m:r>
                      <a:rPr lang="tr-TR" i="1" dirty="0" smtClean="0">
                        <a:latin typeface="Cambria Math" panose="02040503050406030204" pitchFamily="18" charset="0"/>
                      </a:rPr>
                      <m:t>)</m:t>
                    </m:r>
                    <m:r>
                      <a:rPr lang="tr-TR" b="0" i="1" dirty="0" smtClean="0">
                        <a:latin typeface="Cambria Math" panose="02040503050406030204" pitchFamily="18" charset="0"/>
                      </a:rPr>
                      <m:t>′</m:t>
                    </m:r>
                  </m:oMath>
                </a14:m>
                <a:r>
                  <a:rPr lang="tr-TR" dirty="0"/>
                  <a:t>e eşit olacak biçimde eklenmesi gereken açıyı </a:t>
                </a:r>
                <a14:m>
                  <m:oMath xmlns:m="http://schemas.openxmlformats.org/officeDocument/2006/math">
                    <m:r>
                      <a:rPr lang="tr-TR" b="0" i="1" dirty="0" smtClean="0">
                        <a:latin typeface="Cambria Math" panose="02040503050406030204" pitchFamily="18" charset="0"/>
                      </a:rPr>
                      <m:t>𝜙</m:t>
                    </m:r>
                  </m:oMath>
                </a14:m>
                <a:r>
                  <a:rPr lang="tr-TR" dirty="0" smtClean="0"/>
                  <a:t> belirlenir. </a:t>
                </a:r>
              </a:p>
              <a:p>
                <a:r>
                  <a:rPr lang="tr-TR" dirty="0" smtClean="0"/>
                  <a:t>Faz </a:t>
                </a:r>
                <a:r>
                  <a:rPr lang="tr-TR" dirty="0"/>
                  <a:t>ilerlemeli kompenzatör, bu </a:t>
                </a:r>
                <a14:m>
                  <m:oMath xmlns:m="http://schemas.openxmlformats.org/officeDocument/2006/math">
                    <m:r>
                      <a:rPr lang="tr-TR" i="1" dirty="0">
                        <a:latin typeface="Cambria Math" panose="02040503050406030204" pitchFamily="18" charset="0"/>
                      </a:rPr>
                      <m:t>𝜙</m:t>
                    </m:r>
                  </m:oMath>
                </a14:m>
                <a:r>
                  <a:rPr lang="tr-TR" dirty="0"/>
                  <a:t> </a:t>
                </a:r>
                <a:r>
                  <a:rPr lang="tr-TR" dirty="0" smtClean="0"/>
                  <a:t>açıyı sağlamalıdır.</a:t>
                </a:r>
              </a:p>
              <a:p>
                <a:pPr marL="45720" indent="0">
                  <a:buNone/>
                </a:pPr>
                <a:r>
                  <a:rPr lang="tr-TR" dirty="0" smtClean="0"/>
                  <a:t>Not: Eğer sağlanacak açı çok </a:t>
                </a:r>
                <a:r>
                  <a:rPr lang="tr-TR" dirty="0"/>
                  <a:t>büyükse, o zaman tek bir tane yerine iki veya daha fazla faz ilerlemeli devre </a:t>
                </a:r>
                <a:r>
                  <a:rPr lang="tr-TR" dirty="0"/>
                  <a:t> </a:t>
                </a:r>
                <a:r>
                  <a:rPr lang="tr-TR" dirty="0" smtClean="0"/>
                  <a:t>kullanılabilir.</a:t>
                </a:r>
                <a:endParaRPr lang="tr-TR" dirty="0"/>
              </a:p>
              <a:p>
                <a:endParaRPr lang="tr-TR"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1143001" y="875071"/>
                <a:ext cx="5354782" cy="5220929"/>
              </a:xfrm>
              <a:blipFill>
                <a:blip r:embed="rId2"/>
                <a:stretch>
                  <a:fillRect l="-569" t="-1519" r="-1367"/>
                </a:stretch>
              </a:blipFill>
            </p:spPr>
            <p:txBody>
              <a:bodyPr/>
              <a:lstStyle/>
              <a:p>
                <a:r>
                  <a:rPr lang="tr-TR">
                    <a:noFill/>
                  </a:rPr>
                  <a:t> </a:t>
                </a:r>
              </a:p>
            </p:txBody>
          </p:sp>
        </mc:Fallback>
      </mc:AlternateContent>
      <p:sp>
        <p:nvSpPr>
          <p:cNvPr id="4" name="Date Placeholder 3"/>
          <p:cNvSpPr>
            <a:spLocks noGrp="1"/>
          </p:cNvSpPr>
          <p:nvPr>
            <p:ph type="dt" sz="half" idx="10"/>
          </p:nvPr>
        </p:nvSpPr>
        <p:spPr/>
        <p:txBody>
          <a:bodyPr/>
          <a:lstStyle/>
          <a:p>
            <a:fld id="{9FFFCC66-3E33-42F1-912D-E1C6E45BE7D9}" type="datetime1">
              <a:rPr lang="tr-TR" smtClean="0"/>
              <a:t>11.03.2019</a:t>
            </a:fld>
            <a:endParaRPr lang="en-US" dirty="0"/>
          </a:p>
        </p:txBody>
      </p:sp>
      <p:sp>
        <p:nvSpPr>
          <p:cNvPr id="5" name="Footer Placeholder 4"/>
          <p:cNvSpPr>
            <a:spLocks noGrp="1"/>
          </p:cNvSpPr>
          <p:nvPr>
            <p:ph type="ftr" sz="quarter" idx="11"/>
          </p:nvPr>
        </p:nvSpPr>
        <p:spPr/>
        <p:txBody>
          <a:bodyPr/>
          <a:lstStyle/>
          <a:p>
            <a:r>
              <a:rPr lang="en-US" smtClean="0"/>
              <a:t>Dr. Nurdan Bilgin 2018-2019</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27</a:t>
            </a:fld>
            <a:endParaRPr lang="en-US" dirty="0"/>
          </a:p>
        </p:txBody>
      </p:sp>
      <p:grpSp>
        <p:nvGrpSpPr>
          <p:cNvPr id="21" name="Group 20"/>
          <p:cNvGrpSpPr/>
          <p:nvPr/>
        </p:nvGrpSpPr>
        <p:grpSpPr>
          <a:xfrm>
            <a:off x="6825550" y="570271"/>
            <a:ext cx="3916463" cy="4301344"/>
            <a:chOff x="6825550" y="570271"/>
            <a:chExt cx="3916463" cy="4301344"/>
          </a:xfrm>
        </p:grpSpPr>
        <p:pic>
          <p:nvPicPr>
            <p:cNvPr id="7" name="Picture 6"/>
            <p:cNvPicPr>
              <a:picLocks noChangeAspect="1"/>
            </p:cNvPicPr>
            <p:nvPr/>
          </p:nvPicPr>
          <p:blipFill>
            <a:blip r:embed="rId3"/>
            <a:stretch>
              <a:fillRect/>
            </a:stretch>
          </p:blipFill>
          <p:spPr>
            <a:xfrm>
              <a:off x="6825550" y="570271"/>
              <a:ext cx="3916463" cy="4301344"/>
            </a:xfrm>
            <a:prstGeom prst="rect">
              <a:avLst/>
            </a:prstGeom>
          </p:spPr>
        </p:pic>
        <p:sp>
          <p:nvSpPr>
            <p:cNvPr id="8" name="TextBox 7"/>
            <p:cNvSpPr txBox="1"/>
            <p:nvPr/>
          </p:nvSpPr>
          <p:spPr>
            <a:xfrm>
              <a:off x="9260255" y="2556762"/>
              <a:ext cx="429491" cy="523220"/>
            </a:xfrm>
            <a:prstGeom prst="rect">
              <a:avLst/>
            </a:prstGeom>
            <a:noFill/>
          </p:spPr>
          <p:txBody>
            <a:bodyPr wrap="square" rtlCol="0">
              <a:spAutoFit/>
            </a:bodyPr>
            <a:lstStyle/>
            <a:p>
              <a:r>
                <a:rPr lang="tr-TR" sz="2800" dirty="0" smtClean="0">
                  <a:solidFill>
                    <a:srgbClr val="FF0000"/>
                  </a:solidFill>
                </a:rPr>
                <a:t>x</a:t>
              </a:r>
              <a:endParaRPr lang="tr-TR" sz="2800" dirty="0">
                <a:solidFill>
                  <a:srgbClr val="FF0000"/>
                </a:solidFill>
              </a:endParaRPr>
            </a:p>
          </p:txBody>
        </p:sp>
        <p:sp>
          <p:nvSpPr>
            <p:cNvPr id="9" name="TextBox 8"/>
            <p:cNvSpPr txBox="1"/>
            <p:nvPr/>
          </p:nvSpPr>
          <p:spPr>
            <a:xfrm>
              <a:off x="8706077" y="2556757"/>
              <a:ext cx="429491" cy="523220"/>
            </a:xfrm>
            <a:prstGeom prst="rect">
              <a:avLst/>
            </a:prstGeom>
            <a:noFill/>
          </p:spPr>
          <p:txBody>
            <a:bodyPr wrap="square" rtlCol="0">
              <a:spAutoFit/>
            </a:bodyPr>
            <a:lstStyle/>
            <a:p>
              <a:r>
                <a:rPr lang="tr-TR" sz="2800" dirty="0" smtClean="0">
                  <a:solidFill>
                    <a:srgbClr val="FF0000"/>
                  </a:solidFill>
                </a:rPr>
                <a:t>x</a:t>
              </a:r>
              <a:endParaRPr lang="tr-TR" sz="2800" dirty="0">
                <a:solidFill>
                  <a:srgbClr val="FF0000"/>
                </a:solidFill>
              </a:endParaRPr>
            </a:p>
          </p:txBody>
        </p:sp>
        <p:cxnSp>
          <p:nvCxnSpPr>
            <p:cNvPr id="11" name="Straight Connector 10"/>
            <p:cNvCxnSpPr/>
            <p:nvPr/>
          </p:nvCxnSpPr>
          <p:spPr>
            <a:xfrm flipH="1" flipV="1">
              <a:off x="8548257" y="1316183"/>
              <a:ext cx="926743" cy="1607126"/>
            </a:xfrm>
            <a:prstGeom prst="line">
              <a:avLst/>
            </a:prstGeom>
            <a:ln w="38100">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flipV="1">
              <a:off x="8534400" y="1343891"/>
              <a:ext cx="368761" cy="1518287"/>
            </a:xfrm>
            <a:prstGeom prst="line">
              <a:avLst/>
            </a:prstGeom>
            <a:ln w="38100">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7" name="Arc 16"/>
            <p:cNvSpPr/>
            <p:nvPr/>
          </p:nvSpPr>
          <p:spPr>
            <a:xfrm>
              <a:off x="8442840" y="2274051"/>
              <a:ext cx="1385455" cy="1102651"/>
            </a:xfrm>
            <a:prstGeom prst="arc">
              <a:avLst/>
            </a:prstGeom>
            <a:ln w="38100">
              <a:solidFill>
                <a:srgbClr val="00206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a:p>
          </p:txBody>
        </p:sp>
        <mc:AlternateContent xmlns:mc="http://schemas.openxmlformats.org/markup-compatibility/2006">
          <mc:Choice xmlns:a14="http://schemas.microsoft.com/office/drawing/2010/main" Requires="a14">
            <p:sp>
              <p:nvSpPr>
                <p:cNvPr id="18" name="TextBox 17"/>
                <p:cNvSpPr txBox="1"/>
                <p:nvPr/>
              </p:nvSpPr>
              <p:spPr>
                <a:xfrm>
                  <a:off x="9756720" y="2279758"/>
                  <a:ext cx="538544" cy="276999"/>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sSup>
                          <m:sSupPr>
                            <m:ctrlPr>
                              <a:rPr lang="tr-TR" b="0" i="1" smtClean="0">
                                <a:latin typeface="Cambria Math" panose="02040503050406030204" pitchFamily="18" charset="0"/>
                              </a:rPr>
                            </m:ctrlPr>
                          </m:sSupPr>
                          <m:e>
                            <m:r>
                              <a:rPr lang="tr-TR" b="0" i="1" smtClean="0">
                                <a:latin typeface="Cambria Math" panose="02040503050406030204" pitchFamily="18" charset="0"/>
                              </a:rPr>
                              <m:t>120</m:t>
                            </m:r>
                          </m:e>
                          <m:sup>
                            <m:r>
                              <a:rPr lang="tr-TR" b="0" i="1" smtClean="0">
                                <a:latin typeface="Cambria Math" panose="02040503050406030204" pitchFamily="18" charset="0"/>
                              </a:rPr>
                              <m:t>0</m:t>
                            </m:r>
                          </m:sup>
                        </m:sSup>
                      </m:oMath>
                    </m:oMathPara>
                  </a14:m>
                  <a:endParaRPr lang="tr-TR" dirty="0"/>
                </a:p>
              </p:txBody>
            </p:sp>
          </mc:Choice>
          <mc:Fallback>
            <p:sp>
              <p:nvSpPr>
                <p:cNvPr id="18" name="TextBox 17"/>
                <p:cNvSpPr txBox="1">
                  <a:spLocks noRot="1" noChangeAspect="1" noMove="1" noResize="1" noEditPoints="1" noAdjustHandles="1" noChangeArrowheads="1" noChangeShapeType="1" noTextEdit="1"/>
                </p:cNvSpPr>
                <p:nvPr/>
              </p:nvSpPr>
              <p:spPr>
                <a:xfrm>
                  <a:off x="9756720" y="2279758"/>
                  <a:ext cx="538544" cy="276999"/>
                </a:xfrm>
                <a:prstGeom prst="rect">
                  <a:avLst/>
                </a:prstGeom>
                <a:blipFill>
                  <a:blip r:embed="rId4"/>
                  <a:stretch>
                    <a:fillRect l="-11364" t="-4444" r="-4545" b="-6667"/>
                  </a:stretch>
                </a:blipFill>
              </p:spPr>
              <p:txBody>
                <a:bodyPr/>
                <a:lstStyle/>
                <a:p>
                  <a:r>
                    <a:rPr lang="tr-TR">
                      <a:noFill/>
                    </a:rPr>
                    <a:t> </a:t>
                  </a:r>
                </a:p>
              </p:txBody>
            </p:sp>
          </mc:Fallback>
        </mc:AlternateContent>
        <p:sp>
          <p:nvSpPr>
            <p:cNvPr id="19" name="Arc 18"/>
            <p:cNvSpPr/>
            <p:nvPr/>
          </p:nvSpPr>
          <p:spPr>
            <a:xfrm>
              <a:off x="7807826" y="2272856"/>
              <a:ext cx="1385455" cy="1102651"/>
            </a:xfrm>
            <a:prstGeom prst="arc">
              <a:avLst>
                <a:gd name="adj1" fmla="val 17660322"/>
                <a:gd name="adj2" fmla="val 0"/>
              </a:avLst>
            </a:prstGeom>
            <a:ln w="38100">
              <a:solidFill>
                <a:srgbClr val="00206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a:p>
          </p:txBody>
        </p:sp>
        <mc:AlternateContent xmlns:mc="http://schemas.openxmlformats.org/markup-compatibility/2006">
          <mc:Choice xmlns:a14="http://schemas.microsoft.com/office/drawing/2010/main" Requires="a14">
            <p:sp>
              <p:nvSpPr>
                <p:cNvPr id="20" name="TextBox 19"/>
                <p:cNvSpPr txBox="1"/>
                <p:nvPr/>
              </p:nvSpPr>
              <p:spPr>
                <a:xfrm>
                  <a:off x="8689209" y="1957371"/>
                  <a:ext cx="971356" cy="276999"/>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sSup>
                          <m:sSupPr>
                            <m:ctrlPr>
                              <a:rPr lang="tr-TR" b="0" i="1" smtClean="0">
                                <a:latin typeface="Cambria Math" panose="02040503050406030204" pitchFamily="18" charset="0"/>
                              </a:rPr>
                            </m:ctrlPr>
                          </m:sSupPr>
                          <m:e>
                            <m:r>
                              <a:rPr lang="tr-TR" b="0" i="1" smtClean="0">
                                <a:latin typeface="Cambria Math" panose="02040503050406030204" pitchFamily="18" charset="0"/>
                              </a:rPr>
                              <m:t>100.894</m:t>
                            </m:r>
                          </m:e>
                          <m:sup>
                            <m:r>
                              <a:rPr lang="tr-TR" b="0" i="1" smtClean="0">
                                <a:latin typeface="Cambria Math" panose="02040503050406030204" pitchFamily="18" charset="0"/>
                              </a:rPr>
                              <m:t>0</m:t>
                            </m:r>
                          </m:sup>
                        </m:sSup>
                      </m:oMath>
                    </m:oMathPara>
                  </a14:m>
                  <a:endParaRPr lang="tr-TR" dirty="0"/>
                </a:p>
              </p:txBody>
            </p:sp>
          </mc:Choice>
          <mc:Fallback>
            <p:sp>
              <p:nvSpPr>
                <p:cNvPr id="20" name="TextBox 19"/>
                <p:cNvSpPr txBox="1">
                  <a:spLocks noRot="1" noChangeAspect="1" noMove="1" noResize="1" noEditPoints="1" noAdjustHandles="1" noChangeArrowheads="1" noChangeShapeType="1" noTextEdit="1"/>
                </p:cNvSpPr>
                <p:nvPr/>
              </p:nvSpPr>
              <p:spPr>
                <a:xfrm>
                  <a:off x="8689209" y="1957371"/>
                  <a:ext cx="971356" cy="276999"/>
                </a:xfrm>
                <a:prstGeom prst="rect">
                  <a:avLst/>
                </a:prstGeom>
                <a:blipFill>
                  <a:blip r:embed="rId5"/>
                  <a:stretch>
                    <a:fillRect l="-5625" t="-4348" r="-2500" b="-6522"/>
                  </a:stretch>
                </a:blipFill>
              </p:spPr>
              <p:txBody>
                <a:bodyPr/>
                <a:lstStyle/>
                <a:p>
                  <a:r>
                    <a:rPr lang="tr-TR">
                      <a:noFill/>
                    </a:rPr>
                    <a:t> </a:t>
                  </a:r>
                </a:p>
              </p:txBody>
            </p:sp>
          </mc:Fallback>
        </mc:AlternateContent>
      </p:grpSp>
      <mc:AlternateContent xmlns:mc="http://schemas.openxmlformats.org/markup-compatibility/2006">
        <mc:Choice xmlns:a14="http://schemas.microsoft.com/office/drawing/2010/main" Requires="a14">
          <p:sp>
            <p:nvSpPr>
              <p:cNvPr id="22" name="Rectangle 21"/>
              <p:cNvSpPr/>
              <p:nvPr/>
            </p:nvSpPr>
            <p:spPr>
              <a:xfrm>
                <a:off x="5670780" y="5665558"/>
                <a:ext cx="6096000" cy="369332"/>
              </a:xfrm>
              <a:prstGeom prst="rect">
                <a:avLst/>
              </a:prstGeom>
            </p:spPr>
            <p:txBody>
              <a:bodyPr>
                <a:spAutoFit/>
              </a:bodyPr>
              <a:lstStyle/>
              <a:p>
                <a:r>
                  <a:rPr lang="tr-TR" dirty="0" smtClean="0">
                    <a:ea typeface="Book Antiqua" panose="02040602050305030304" pitchFamily="18" charset="0"/>
                    <a:cs typeface="Book Antiqua" panose="02040602050305030304" pitchFamily="18" charset="0"/>
                  </a:rPr>
                  <a:t>Açı Bozulması </a:t>
                </a:r>
                <a14:m>
                  <m:oMath xmlns:m="http://schemas.openxmlformats.org/officeDocument/2006/math">
                    <m:r>
                      <a:rPr lang="tr-TR" b="0" i="1" dirty="0" smtClean="0">
                        <a:latin typeface="Cambria Math" panose="02040503050406030204" pitchFamily="18" charset="0"/>
                        <a:ea typeface="Book Antiqua" panose="02040602050305030304" pitchFamily="18" charset="0"/>
                        <a:cs typeface="Book Antiqua" panose="02040602050305030304" pitchFamily="18" charset="0"/>
                      </a:rPr>
                      <m:t>𝜙</m:t>
                    </m:r>
                    <m:r>
                      <a:rPr lang="tr-TR" i="1" dirty="0" smtClean="0">
                        <a:latin typeface="Cambria Math" panose="02040503050406030204" pitchFamily="18" charset="0"/>
                        <a:ea typeface="Book Antiqua" panose="02040602050305030304" pitchFamily="18" charset="0"/>
                        <a:cs typeface="Book Antiqua" panose="02040602050305030304" pitchFamily="18" charset="0"/>
                      </a:rPr>
                      <m:t>= 180° − 120° − 1</m:t>
                    </m:r>
                    <m:r>
                      <a:rPr lang="tr-TR" b="0" i="1" dirty="0" smtClean="0">
                        <a:latin typeface="Cambria Math" panose="02040503050406030204" pitchFamily="18" charset="0"/>
                        <a:ea typeface="Book Antiqua" panose="02040602050305030304" pitchFamily="18" charset="0"/>
                        <a:cs typeface="Book Antiqua" panose="02040602050305030304" pitchFamily="18" charset="0"/>
                      </a:rPr>
                      <m:t>00</m:t>
                    </m:r>
                    <m:r>
                      <a:rPr lang="tr-TR" i="1" dirty="0" smtClean="0">
                        <a:latin typeface="Cambria Math" panose="02040503050406030204" pitchFamily="18" charset="0"/>
                        <a:ea typeface="Book Antiqua" panose="02040602050305030304" pitchFamily="18" charset="0"/>
                        <a:cs typeface="Book Antiqua" panose="02040602050305030304" pitchFamily="18" charset="0"/>
                      </a:rPr>
                      <m:t>.894° = − 40.894°</m:t>
                    </m:r>
                  </m:oMath>
                </a14:m>
                <a:endParaRPr lang="tr-TR" dirty="0">
                  <a:latin typeface="Book Antiqua" panose="02040602050305030304" pitchFamily="18" charset="0"/>
                  <a:ea typeface="Book Antiqua" panose="02040602050305030304" pitchFamily="18" charset="0"/>
                  <a:cs typeface="Book Antiqua" panose="02040602050305030304" pitchFamily="18" charset="0"/>
                </a:endParaRPr>
              </a:p>
            </p:txBody>
          </p:sp>
        </mc:Choice>
        <mc:Fallback>
          <p:sp>
            <p:nvSpPr>
              <p:cNvPr id="22" name="Rectangle 21"/>
              <p:cNvSpPr>
                <a:spLocks noRot="1" noChangeAspect="1" noMove="1" noResize="1" noEditPoints="1" noAdjustHandles="1" noChangeArrowheads="1" noChangeShapeType="1" noTextEdit="1"/>
              </p:cNvSpPr>
              <p:nvPr/>
            </p:nvSpPr>
            <p:spPr>
              <a:xfrm>
                <a:off x="5670780" y="5665558"/>
                <a:ext cx="6096000" cy="369332"/>
              </a:xfrm>
              <a:prstGeom prst="rect">
                <a:avLst/>
              </a:prstGeom>
              <a:blipFill>
                <a:blip r:embed="rId6"/>
                <a:stretch>
                  <a:fillRect l="-800" t="-8197" b="-24590"/>
                </a:stretch>
              </a:blipFill>
            </p:spPr>
            <p:txBody>
              <a:bodyPr/>
              <a:lstStyle/>
              <a:p>
                <a:r>
                  <a:rPr lang="tr-TR">
                    <a:noFill/>
                  </a:rPr>
                  <a:t> </a:t>
                </a:r>
              </a:p>
            </p:txBody>
          </p:sp>
        </mc:Fallback>
      </mc:AlternateContent>
    </p:spTree>
    <p:extLst>
      <p:ext uri="{BB962C8B-B14F-4D97-AF65-F5344CB8AC3E}">
        <p14:creationId xmlns:p14="http://schemas.microsoft.com/office/powerpoint/2010/main" val="279712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Örnek Çözüm</a:t>
            </a:r>
            <a:endParaRPr lang="tr-TR"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normAutofit/>
              </a:bodyPr>
              <a:lstStyle/>
              <a:p>
                <a:r>
                  <a:rPr lang="tr-TR" dirty="0" smtClean="0"/>
                  <a:t>Eksik kalan </a:t>
                </a:r>
                <a14:m>
                  <m:oMath xmlns:m="http://schemas.openxmlformats.org/officeDocument/2006/math">
                    <m:r>
                      <a:rPr lang="tr-TR" i="1" dirty="0" smtClean="0">
                        <a:latin typeface="Cambria Math" panose="02040503050406030204" pitchFamily="18" charset="0"/>
                      </a:rPr>
                      <m:t>40.894°</m:t>
                    </m:r>
                  </m:oMath>
                </a14:m>
                <a:r>
                  <a:rPr lang="tr-TR" dirty="0"/>
                  <a:t> </a:t>
                </a:r>
                <a:r>
                  <a:rPr lang="tr-TR" dirty="0" smtClean="0"/>
                  <a:t>açısını sağlayacak sonsuz sayıda çözüm bulunabileceğine dikkat ediniz.</a:t>
                </a:r>
                <a:endParaRPr lang="tr-TR" dirty="0"/>
              </a:p>
              <a:p>
                <a:r>
                  <a:rPr lang="tr-TR" dirty="0"/>
                  <a:t>Bu tip </a:t>
                </a:r>
                <a:r>
                  <a:rPr lang="tr-TR" dirty="0" smtClean="0"/>
                  <a:t>problemlerde çözüm </a:t>
                </a:r>
                <a:r>
                  <a:rPr lang="tr-TR" dirty="0"/>
                  <a:t>tekil </a:t>
                </a:r>
                <a:r>
                  <a:rPr lang="tr-TR" dirty="0" smtClean="0"/>
                  <a:t>değildir. </a:t>
                </a:r>
              </a:p>
              <a:p>
                <a:r>
                  <a:rPr lang="tr-TR" dirty="0" smtClean="0"/>
                  <a:t>Problemin çözümü için iki farklı metod göreceğiz. Varsayalım ki faz ilerlemeli kompensatörün transfer fonksiyonu</a:t>
                </a:r>
              </a:p>
              <a:p>
                <a:pPr marL="45720" indent="0">
                  <a:buNone/>
                </a:pPr>
                <a14:m>
                  <m:oMathPara xmlns:m="http://schemas.openxmlformats.org/officeDocument/2006/math">
                    <m:oMathParaPr>
                      <m:jc m:val="centerGroup"/>
                    </m:oMathParaPr>
                    <m:oMath xmlns:m="http://schemas.openxmlformats.org/officeDocument/2006/math">
                      <m:sSub>
                        <m:sSubPr>
                          <m:ctrlPr>
                            <a:rPr lang="tr-TR" b="0" i="1" smtClean="0">
                              <a:latin typeface="Cambria Math" panose="02040503050406030204" pitchFamily="18" charset="0"/>
                            </a:rPr>
                          </m:ctrlPr>
                        </m:sSubPr>
                        <m:e>
                          <m:r>
                            <a:rPr lang="tr-TR" b="0" i="1" smtClean="0">
                              <a:latin typeface="Cambria Math" panose="02040503050406030204" pitchFamily="18" charset="0"/>
                            </a:rPr>
                            <m:t>𝐺</m:t>
                          </m:r>
                        </m:e>
                        <m:sub>
                          <m:r>
                            <a:rPr lang="tr-TR" b="0" i="1" smtClean="0">
                              <a:latin typeface="Cambria Math" panose="02040503050406030204" pitchFamily="18" charset="0"/>
                            </a:rPr>
                            <m:t>𝑐</m:t>
                          </m:r>
                        </m:sub>
                      </m:sSub>
                      <m:d>
                        <m:dPr>
                          <m:ctrlPr>
                            <a:rPr lang="tr-TR" b="0" i="1" smtClean="0">
                              <a:latin typeface="Cambria Math" panose="02040503050406030204" pitchFamily="18" charset="0"/>
                            </a:rPr>
                          </m:ctrlPr>
                        </m:dPr>
                        <m:e>
                          <m:r>
                            <a:rPr lang="tr-TR" b="0" i="1" smtClean="0">
                              <a:latin typeface="Cambria Math" panose="02040503050406030204" pitchFamily="18" charset="0"/>
                            </a:rPr>
                            <m:t>𝑠</m:t>
                          </m:r>
                        </m:e>
                      </m:d>
                      <m:r>
                        <a:rPr lang="tr-TR" b="0" i="1" smtClean="0">
                          <a:latin typeface="Cambria Math" panose="02040503050406030204" pitchFamily="18" charset="0"/>
                        </a:rPr>
                        <m:t>=</m:t>
                      </m:r>
                      <m:sSub>
                        <m:sSubPr>
                          <m:ctrlPr>
                            <a:rPr lang="tr-TR" b="0" i="1" smtClean="0">
                              <a:latin typeface="Cambria Math" panose="02040503050406030204" pitchFamily="18" charset="0"/>
                            </a:rPr>
                          </m:ctrlPr>
                        </m:sSubPr>
                        <m:e>
                          <m:r>
                            <a:rPr lang="tr-TR" b="0" i="1" smtClean="0">
                              <a:latin typeface="Cambria Math" panose="02040503050406030204" pitchFamily="18" charset="0"/>
                            </a:rPr>
                            <m:t>𝐾</m:t>
                          </m:r>
                        </m:e>
                        <m:sub>
                          <m:r>
                            <a:rPr lang="tr-TR" b="0" i="1" smtClean="0">
                              <a:latin typeface="Cambria Math" panose="02040503050406030204" pitchFamily="18" charset="0"/>
                            </a:rPr>
                            <m:t>𝑐</m:t>
                          </m:r>
                        </m:sub>
                      </m:sSub>
                      <m:r>
                        <a:rPr lang="tr-TR" b="0" i="1" smtClean="0">
                          <a:latin typeface="Cambria Math" panose="02040503050406030204" pitchFamily="18" charset="0"/>
                        </a:rPr>
                        <m:t>𝛼</m:t>
                      </m:r>
                      <m:f>
                        <m:fPr>
                          <m:ctrlPr>
                            <a:rPr lang="tr-TR" b="0" i="1" smtClean="0">
                              <a:latin typeface="Cambria Math" panose="02040503050406030204" pitchFamily="18" charset="0"/>
                            </a:rPr>
                          </m:ctrlPr>
                        </m:fPr>
                        <m:num>
                          <m:r>
                            <a:rPr lang="tr-TR" b="0" i="1" smtClean="0">
                              <a:latin typeface="Cambria Math" panose="02040503050406030204" pitchFamily="18" charset="0"/>
                            </a:rPr>
                            <m:t>𝑇𝑠</m:t>
                          </m:r>
                          <m:r>
                            <a:rPr lang="tr-TR" b="0" i="1" smtClean="0">
                              <a:latin typeface="Cambria Math" panose="02040503050406030204" pitchFamily="18" charset="0"/>
                            </a:rPr>
                            <m:t>+1</m:t>
                          </m:r>
                        </m:num>
                        <m:den>
                          <m:r>
                            <a:rPr lang="tr-TR" b="0" i="1" smtClean="0">
                              <a:latin typeface="Cambria Math" panose="02040503050406030204" pitchFamily="18" charset="0"/>
                            </a:rPr>
                            <m:t>𝛼</m:t>
                          </m:r>
                          <m:r>
                            <a:rPr lang="tr-TR" i="1">
                              <a:latin typeface="Cambria Math" panose="02040503050406030204" pitchFamily="18" charset="0"/>
                            </a:rPr>
                            <m:t>𝑇𝑠</m:t>
                          </m:r>
                          <m:r>
                            <a:rPr lang="tr-TR" i="1">
                              <a:latin typeface="Cambria Math" panose="02040503050406030204" pitchFamily="18" charset="0"/>
                            </a:rPr>
                            <m:t>+1</m:t>
                          </m:r>
                        </m:den>
                      </m:f>
                      <m:r>
                        <a:rPr lang="tr-TR" b="0" i="1" smtClean="0">
                          <a:latin typeface="Cambria Math" panose="02040503050406030204" pitchFamily="18" charset="0"/>
                        </a:rPr>
                        <m:t>=</m:t>
                      </m:r>
                      <m:sSub>
                        <m:sSubPr>
                          <m:ctrlPr>
                            <a:rPr lang="tr-TR" b="0" i="1" smtClean="0">
                              <a:latin typeface="Cambria Math" panose="02040503050406030204" pitchFamily="18" charset="0"/>
                            </a:rPr>
                          </m:ctrlPr>
                        </m:sSubPr>
                        <m:e>
                          <m:r>
                            <a:rPr lang="tr-TR" b="0" i="1" smtClean="0">
                              <a:latin typeface="Cambria Math" panose="02040503050406030204" pitchFamily="18" charset="0"/>
                            </a:rPr>
                            <m:t>𝐾</m:t>
                          </m:r>
                        </m:e>
                        <m:sub>
                          <m:r>
                            <a:rPr lang="tr-TR" b="0" i="1" smtClean="0">
                              <a:latin typeface="Cambria Math" panose="02040503050406030204" pitchFamily="18" charset="0"/>
                            </a:rPr>
                            <m:t>𝑐</m:t>
                          </m:r>
                        </m:sub>
                      </m:sSub>
                      <m:f>
                        <m:fPr>
                          <m:ctrlPr>
                            <a:rPr lang="tr-TR" b="0" i="1" smtClean="0">
                              <a:latin typeface="Cambria Math" panose="02040503050406030204" pitchFamily="18" charset="0"/>
                            </a:rPr>
                          </m:ctrlPr>
                        </m:fPr>
                        <m:num>
                          <m:r>
                            <a:rPr lang="tr-TR" b="0" i="1" smtClean="0">
                              <a:latin typeface="Cambria Math" panose="02040503050406030204" pitchFamily="18" charset="0"/>
                            </a:rPr>
                            <m:t>𝑠</m:t>
                          </m:r>
                          <m:r>
                            <a:rPr lang="tr-TR" b="0" i="1" smtClean="0">
                              <a:latin typeface="Cambria Math" panose="02040503050406030204" pitchFamily="18" charset="0"/>
                            </a:rPr>
                            <m:t>+</m:t>
                          </m:r>
                          <m:f>
                            <m:fPr>
                              <m:ctrlPr>
                                <a:rPr lang="tr-TR" b="0" i="1" smtClean="0">
                                  <a:latin typeface="Cambria Math" panose="02040503050406030204" pitchFamily="18" charset="0"/>
                                </a:rPr>
                              </m:ctrlPr>
                            </m:fPr>
                            <m:num>
                              <m:r>
                                <a:rPr lang="tr-TR" b="0" i="1" smtClean="0">
                                  <a:latin typeface="Cambria Math" panose="02040503050406030204" pitchFamily="18" charset="0"/>
                                </a:rPr>
                                <m:t>1</m:t>
                              </m:r>
                            </m:num>
                            <m:den>
                              <m:r>
                                <a:rPr lang="tr-TR" b="0" i="1" smtClean="0">
                                  <a:latin typeface="Cambria Math" panose="02040503050406030204" pitchFamily="18" charset="0"/>
                                </a:rPr>
                                <m:t>𝑇</m:t>
                              </m:r>
                            </m:den>
                          </m:f>
                        </m:num>
                        <m:den>
                          <m:r>
                            <a:rPr lang="tr-TR" b="0" i="1" smtClean="0">
                              <a:latin typeface="Cambria Math" panose="02040503050406030204" pitchFamily="18" charset="0"/>
                            </a:rPr>
                            <m:t>𝑠</m:t>
                          </m:r>
                          <m:r>
                            <a:rPr lang="tr-TR" b="0" i="1" smtClean="0">
                              <a:latin typeface="Cambria Math" panose="02040503050406030204" pitchFamily="18" charset="0"/>
                            </a:rPr>
                            <m:t>+</m:t>
                          </m:r>
                          <m:f>
                            <m:fPr>
                              <m:ctrlPr>
                                <a:rPr lang="tr-TR" b="0" i="1" smtClean="0">
                                  <a:latin typeface="Cambria Math" panose="02040503050406030204" pitchFamily="18" charset="0"/>
                                </a:rPr>
                              </m:ctrlPr>
                            </m:fPr>
                            <m:num>
                              <m:r>
                                <a:rPr lang="tr-TR" b="0" i="1" smtClean="0">
                                  <a:latin typeface="Cambria Math" panose="02040503050406030204" pitchFamily="18" charset="0"/>
                                </a:rPr>
                                <m:t>1</m:t>
                              </m:r>
                            </m:num>
                            <m:den>
                              <m:r>
                                <a:rPr lang="tr-TR" b="0" i="1" smtClean="0">
                                  <a:latin typeface="Cambria Math" panose="02040503050406030204" pitchFamily="18" charset="0"/>
                                </a:rPr>
                                <m:t>𝛼</m:t>
                              </m:r>
                              <m:r>
                                <a:rPr lang="tr-TR" b="0" i="1" smtClean="0">
                                  <a:latin typeface="Cambria Math" panose="02040503050406030204" pitchFamily="18" charset="0"/>
                                </a:rPr>
                                <m:t>𝑇</m:t>
                              </m:r>
                            </m:den>
                          </m:f>
                        </m:den>
                      </m:f>
                      <m:r>
                        <a:rPr lang="tr-TR" b="0" i="1" smtClean="0">
                          <a:latin typeface="Cambria Math" panose="02040503050406030204" pitchFamily="18" charset="0"/>
                        </a:rPr>
                        <m:t>,  (0&lt;</m:t>
                      </m:r>
                      <m:r>
                        <a:rPr lang="tr-TR" b="0" i="1" smtClean="0">
                          <a:latin typeface="Cambria Math" panose="02040503050406030204" pitchFamily="18" charset="0"/>
                        </a:rPr>
                        <m:t>𝛼</m:t>
                      </m:r>
                      <m:r>
                        <a:rPr lang="tr-TR" b="0" i="1" smtClean="0">
                          <a:latin typeface="Cambria Math" panose="02040503050406030204" pitchFamily="18" charset="0"/>
                        </a:rPr>
                        <m:t>&lt;1)</m:t>
                      </m:r>
                    </m:oMath>
                  </m:oMathPara>
                </a14:m>
                <a:endParaRPr lang="tr-TR" b="0" dirty="0" smtClean="0"/>
              </a:p>
              <a:p>
                <a:r>
                  <a:rPr lang="tr-TR" dirty="0" smtClean="0"/>
                  <a:t>Metod 1:Geometrik Yöntem</a:t>
                </a:r>
              </a:p>
              <a:p>
                <a:pPr marL="45720" indent="0">
                  <a:buNone/>
                </a:pPr>
                <a:endParaRPr lang="tr-TR" dirty="0" smtClean="0"/>
              </a:p>
              <a:p>
                <a:r>
                  <a:rPr lang="tr-TR" dirty="0" smtClean="0"/>
                  <a:t>Metod 2:Yok Etme Yöntemi</a:t>
                </a:r>
                <a:endParaRPr lang="tr-TR" dirty="0"/>
              </a:p>
              <a:p>
                <a:endParaRPr lang="tr-TR"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t="-1402"/>
                </a:stretch>
              </a:blipFill>
            </p:spPr>
            <p:txBody>
              <a:bodyPr/>
              <a:lstStyle/>
              <a:p>
                <a:r>
                  <a:rPr lang="tr-TR">
                    <a:noFill/>
                  </a:rPr>
                  <a:t> </a:t>
                </a:r>
              </a:p>
            </p:txBody>
          </p:sp>
        </mc:Fallback>
      </mc:AlternateContent>
      <p:sp>
        <p:nvSpPr>
          <p:cNvPr id="4" name="Date Placeholder 3"/>
          <p:cNvSpPr>
            <a:spLocks noGrp="1"/>
          </p:cNvSpPr>
          <p:nvPr>
            <p:ph type="dt" sz="half" idx="10"/>
          </p:nvPr>
        </p:nvSpPr>
        <p:spPr/>
        <p:txBody>
          <a:bodyPr/>
          <a:lstStyle/>
          <a:p>
            <a:fld id="{9FFFCC66-3E33-42F1-912D-E1C6E45BE7D9}" type="datetime1">
              <a:rPr lang="tr-TR" smtClean="0"/>
              <a:t>11.03.2019</a:t>
            </a:fld>
            <a:endParaRPr lang="en-US" dirty="0"/>
          </a:p>
        </p:txBody>
      </p:sp>
      <p:sp>
        <p:nvSpPr>
          <p:cNvPr id="5" name="Footer Placeholder 4"/>
          <p:cNvSpPr>
            <a:spLocks noGrp="1"/>
          </p:cNvSpPr>
          <p:nvPr>
            <p:ph type="ftr" sz="quarter" idx="11"/>
          </p:nvPr>
        </p:nvSpPr>
        <p:spPr/>
        <p:txBody>
          <a:bodyPr/>
          <a:lstStyle/>
          <a:p>
            <a:r>
              <a:rPr lang="en-US" smtClean="0"/>
              <a:t>Dr. Nurdan Bilgin 2018-2019</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28</a:t>
            </a:fld>
            <a:endParaRPr lang="en-US" dirty="0"/>
          </a:p>
        </p:txBody>
      </p:sp>
    </p:spTree>
    <p:extLst>
      <p:ext uri="{BB962C8B-B14F-4D97-AF65-F5344CB8AC3E}">
        <p14:creationId xmlns:p14="http://schemas.microsoft.com/office/powerpoint/2010/main" val="5846830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Örnek’in Metod 1 ile Çözüm</a:t>
            </a:r>
            <a:endParaRPr lang="tr-TR"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1143000" y="875071"/>
                <a:ext cx="5742709" cy="5220929"/>
              </a:xfrm>
            </p:spPr>
            <p:txBody>
              <a:bodyPr>
                <a:normAutofit fontScale="92500" lnSpcReduction="10000"/>
              </a:bodyPr>
              <a:lstStyle/>
              <a:p>
                <a:r>
                  <a:rPr lang="tr-TR" dirty="0" smtClean="0"/>
                  <a:t>İstenen baskın kutubu </a:t>
                </a:r>
                <a:r>
                  <a:rPr lang="tr-TR" i="1" dirty="0" smtClean="0"/>
                  <a:t>P</a:t>
                </a:r>
                <a:r>
                  <a:rPr lang="tr-TR" dirty="0" smtClean="0"/>
                  <a:t> noktası olarak işaretleyin ve yatay bir çizgi çekin (</a:t>
                </a:r>
                <a:r>
                  <a:rPr lang="tr-TR" i="1" dirty="0"/>
                  <a:t>PA</a:t>
                </a:r>
                <a:r>
                  <a:rPr lang="tr-TR" dirty="0"/>
                  <a:t> doğrusu </a:t>
                </a:r>
                <a:r>
                  <a:rPr lang="tr-TR" dirty="0" smtClean="0"/>
                  <a:t>).</a:t>
                </a:r>
              </a:p>
              <a:p>
                <a:r>
                  <a:rPr lang="tr-TR" i="1" dirty="0" smtClean="0"/>
                  <a:t>P</a:t>
                </a:r>
                <a:r>
                  <a:rPr lang="tr-TR" dirty="0" smtClean="0"/>
                  <a:t> </a:t>
                </a:r>
                <a:r>
                  <a:rPr lang="tr-TR" dirty="0"/>
                  <a:t>noktası ile orijini birleştiren bir doğru daha çiziniz</a:t>
                </a:r>
                <a:r>
                  <a:rPr lang="tr-TR" dirty="0" smtClean="0"/>
                  <a:t>.</a:t>
                </a:r>
              </a:p>
              <a:p>
                <a:r>
                  <a:rPr lang="tr-TR" dirty="0" smtClean="0"/>
                  <a:t> </a:t>
                </a:r>
                <a:r>
                  <a:rPr lang="tr-TR" i="1" dirty="0"/>
                  <a:t>PA</a:t>
                </a:r>
                <a:r>
                  <a:rPr lang="tr-TR" dirty="0"/>
                  <a:t> ve </a:t>
                </a:r>
                <a:r>
                  <a:rPr lang="tr-TR" i="1" dirty="0"/>
                  <a:t>PO</a:t>
                </a:r>
                <a:r>
                  <a:rPr lang="tr-TR" dirty="0"/>
                  <a:t> </a:t>
                </a:r>
                <a:r>
                  <a:rPr lang="tr-TR" dirty="0" smtClean="0"/>
                  <a:t>doğruları </a:t>
                </a:r>
                <a:r>
                  <a:rPr lang="tr-TR" dirty="0"/>
                  <a:t>arasındaki </a:t>
                </a:r>
                <a:r>
                  <a:rPr lang="tr-TR" dirty="0" smtClean="0"/>
                  <a:t>açıyı ikiye bölecek  </a:t>
                </a:r>
                <a:r>
                  <a:rPr lang="tr-TR" i="1" dirty="0"/>
                  <a:t>PB</a:t>
                </a:r>
                <a:r>
                  <a:rPr lang="tr-TR" dirty="0"/>
                  <a:t> </a:t>
                </a:r>
                <a:r>
                  <a:rPr lang="tr-TR" dirty="0" smtClean="0"/>
                  <a:t>açıortayını çiziniz</a:t>
                </a:r>
              </a:p>
              <a:p>
                <a:r>
                  <a:rPr lang="tr-TR" dirty="0" smtClean="0"/>
                  <a:t> PB ile </a:t>
                </a:r>
                <a14:m>
                  <m:oMath xmlns:m="http://schemas.openxmlformats.org/officeDocument/2006/math">
                    <m:r>
                      <a:rPr lang="tr-TR" i="1" dirty="0" smtClean="0">
                        <a:latin typeface="Cambria Math" panose="02040503050406030204" pitchFamily="18" charset="0"/>
                      </a:rPr>
                      <m:t>±</m:t>
                    </m:r>
                    <m:r>
                      <a:rPr lang="tr-TR" b="0" i="1" dirty="0" smtClean="0">
                        <a:latin typeface="Cambria Math" panose="02040503050406030204" pitchFamily="18" charset="0"/>
                      </a:rPr>
                      <m:t>𝜙</m:t>
                    </m:r>
                    <m:r>
                      <a:rPr lang="tr-TR" i="1" dirty="0" smtClean="0">
                        <a:latin typeface="Cambria Math" panose="02040503050406030204" pitchFamily="18" charset="0"/>
                      </a:rPr>
                      <m:t>/2 </m:t>
                    </m:r>
                  </m:oMath>
                </a14:m>
                <a:r>
                  <a:rPr lang="tr-TR" dirty="0"/>
                  <a:t>açı </a:t>
                </a:r>
                <a:r>
                  <a:rPr lang="tr-TR" dirty="0" smtClean="0"/>
                  <a:t>yapacak şekilde </a:t>
                </a:r>
                <a:r>
                  <a:rPr lang="tr-TR" i="1" dirty="0"/>
                  <a:t>PC</a:t>
                </a:r>
                <a:r>
                  <a:rPr lang="tr-TR" dirty="0"/>
                  <a:t> ve </a:t>
                </a:r>
                <a:r>
                  <a:rPr lang="tr-TR" i="1" dirty="0"/>
                  <a:t>PD</a:t>
                </a:r>
                <a:r>
                  <a:rPr lang="tr-TR" dirty="0"/>
                  <a:t> </a:t>
                </a:r>
                <a:r>
                  <a:rPr lang="tr-TR" dirty="0" smtClean="0"/>
                  <a:t>doğrularını iziniz</a:t>
                </a:r>
                <a:r>
                  <a:rPr lang="tr-TR" dirty="0"/>
                  <a:t>. </a:t>
                </a:r>
                <a:endParaRPr lang="tr-TR" dirty="0" smtClean="0"/>
              </a:p>
              <a:p>
                <a:r>
                  <a:rPr lang="tr-TR" i="1" dirty="0" smtClean="0"/>
                  <a:t>PC</a:t>
                </a:r>
                <a:r>
                  <a:rPr lang="tr-TR" dirty="0" smtClean="0"/>
                  <a:t> </a:t>
                </a:r>
                <a:r>
                  <a:rPr lang="tr-TR" dirty="0"/>
                  <a:t>ve </a:t>
                </a:r>
                <a:r>
                  <a:rPr lang="tr-TR" i="1" dirty="0"/>
                  <a:t>PD</a:t>
                </a:r>
                <a:r>
                  <a:rPr lang="tr-TR" dirty="0"/>
                  <a:t> doğrularının negatif reel eksen ile kesişim noktaları, faz ilerlemeli devrenin kutup ve </a:t>
                </a:r>
                <a:r>
                  <a:rPr lang="tr-TR" dirty="0" smtClean="0"/>
                  <a:t>sıfırları </a:t>
                </a:r>
                <a:r>
                  <a:rPr lang="tr-TR" dirty="0"/>
                  <a:t>için gereken yerleri vermektedir. </a:t>
                </a:r>
                <a:endParaRPr lang="tr-TR" dirty="0" smtClean="0"/>
              </a:p>
              <a:p>
                <a:r>
                  <a:rPr lang="tr-TR" dirty="0" smtClean="0"/>
                  <a:t>Bu </a:t>
                </a:r>
                <a:r>
                  <a:rPr lang="tr-TR" dirty="0"/>
                  <a:t>yöntemle tasarlanan kompenzatör </a:t>
                </a:r>
                <a:r>
                  <a:rPr lang="tr-TR" i="1" dirty="0"/>
                  <a:t>P</a:t>
                </a:r>
                <a:r>
                  <a:rPr lang="tr-TR" dirty="0"/>
                  <a:t> noktasını, kompenze edilmiş sistemin kök-yer eğrisinin bir noktası yapmaktadır. </a:t>
                </a:r>
                <a:endParaRPr lang="tr-TR" dirty="0" smtClean="0"/>
              </a:p>
              <a:p>
                <a:r>
                  <a:rPr lang="tr-TR" dirty="0" smtClean="0"/>
                  <a:t>Açık-çevrim </a:t>
                </a:r>
                <a:r>
                  <a:rPr lang="tr-TR" dirty="0"/>
                  <a:t>kazancı </a:t>
                </a:r>
                <a:r>
                  <a:rPr lang="tr-TR" dirty="0" smtClean="0"/>
                  <a:t>büyüklük şartı kulla­nılarak </a:t>
                </a:r>
                <a:r>
                  <a:rPr lang="tr-TR" dirty="0"/>
                  <a:t>belirlenir</a:t>
                </a:r>
                <a:r>
                  <a:rPr lang="tr-TR" dirty="0" smtClean="0"/>
                  <a:t>.</a:t>
                </a:r>
                <a:r>
                  <a:rPr lang="tr-TR" b="1" dirty="0"/>
                  <a:t> </a:t>
                </a:r>
                <a:endParaRPr lang="tr-TR"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1143000" y="875071"/>
                <a:ext cx="5742709" cy="5220929"/>
              </a:xfrm>
              <a:blipFill>
                <a:blip r:embed="rId2"/>
                <a:stretch>
                  <a:fillRect t="-1752" r="-1592"/>
                </a:stretch>
              </a:blipFill>
            </p:spPr>
            <p:txBody>
              <a:bodyPr/>
              <a:lstStyle/>
              <a:p>
                <a:r>
                  <a:rPr lang="tr-TR">
                    <a:noFill/>
                  </a:rPr>
                  <a:t> </a:t>
                </a:r>
              </a:p>
            </p:txBody>
          </p:sp>
        </mc:Fallback>
      </mc:AlternateContent>
      <p:sp>
        <p:nvSpPr>
          <p:cNvPr id="4" name="Date Placeholder 3"/>
          <p:cNvSpPr>
            <a:spLocks noGrp="1"/>
          </p:cNvSpPr>
          <p:nvPr>
            <p:ph type="dt" sz="half" idx="10"/>
          </p:nvPr>
        </p:nvSpPr>
        <p:spPr/>
        <p:txBody>
          <a:bodyPr/>
          <a:lstStyle/>
          <a:p>
            <a:fld id="{9FFFCC66-3E33-42F1-912D-E1C6E45BE7D9}" type="datetime1">
              <a:rPr lang="tr-TR" smtClean="0"/>
              <a:t>11.03.2019</a:t>
            </a:fld>
            <a:endParaRPr lang="en-US" dirty="0"/>
          </a:p>
        </p:txBody>
      </p:sp>
      <p:sp>
        <p:nvSpPr>
          <p:cNvPr id="5" name="Footer Placeholder 4"/>
          <p:cNvSpPr>
            <a:spLocks noGrp="1"/>
          </p:cNvSpPr>
          <p:nvPr>
            <p:ph type="ftr" sz="quarter" idx="11"/>
          </p:nvPr>
        </p:nvSpPr>
        <p:spPr/>
        <p:txBody>
          <a:bodyPr/>
          <a:lstStyle/>
          <a:p>
            <a:r>
              <a:rPr lang="en-US" smtClean="0"/>
              <a:t>Dr. Nurdan Bilgin 2018-2019</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29</a:t>
            </a:fld>
            <a:endParaRPr lang="en-US" dirty="0"/>
          </a:p>
        </p:txBody>
      </p:sp>
      <p:pic>
        <p:nvPicPr>
          <p:cNvPr id="7" name="Picture 6"/>
          <p:cNvPicPr>
            <a:picLocks noChangeAspect="1"/>
          </p:cNvPicPr>
          <p:nvPr/>
        </p:nvPicPr>
        <p:blipFill>
          <a:blip r:embed="rId3">
            <a:clrChange>
              <a:clrFrom>
                <a:srgbClr val="FFFFFF"/>
              </a:clrFrom>
              <a:clrTo>
                <a:srgbClr val="FFFFFF">
                  <a:alpha val="0"/>
                </a:srgbClr>
              </a:clrTo>
            </a:clrChange>
          </a:blip>
          <a:stretch>
            <a:fillRect/>
          </a:stretch>
        </p:blipFill>
        <p:spPr>
          <a:xfrm>
            <a:off x="6622473" y="183211"/>
            <a:ext cx="4537223" cy="3457996"/>
          </a:xfrm>
          <a:prstGeom prst="rect">
            <a:avLst/>
          </a:prstGeom>
        </p:spPr>
      </p:pic>
      <mc:AlternateContent xmlns:mc="http://schemas.openxmlformats.org/markup-compatibility/2006">
        <mc:Choice xmlns:a14="http://schemas.microsoft.com/office/drawing/2010/main" Requires="a14">
          <p:sp>
            <p:nvSpPr>
              <p:cNvPr id="8" name="Rectangle 7"/>
              <p:cNvSpPr/>
              <p:nvPr/>
            </p:nvSpPr>
            <p:spPr>
              <a:xfrm>
                <a:off x="6959281" y="3255818"/>
                <a:ext cx="5024902" cy="1107996"/>
              </a:xfrm>
              <a:prstGeom prst="rect">
                <a:avLst/>
              </a:prstGeom>
            </p:spPr>
            <p:txBody>
              <a:bodyPr wrap="square">
                <a:spAutoFit/>
              </a:bodyPr>
              <a:lstStyle/>
              <a:p>
                <a:r>
                  <a:rPr lang="tr-TR" sz="2200" b="1" dirty="0" smtClean="0"/>
                  <a:t>Bu durumda problem, </a:t>
                </a:r>
                <a14:m>
                  <m:oMath xmlns:m="http://schemas.openxmlformats.org/officeDocument/2006/math">
                    <m:r>
                      <a:rPr lang="tr-TR" sz="2200" b="0" i="1" dirty="0" smtClean="0">
                        <a:latin typeface="Cambria Math" panose="02040503050406030204" pitchFamily="18" charset="0"/>
                      </a:rPr>
                      <m:t>𝜙</m:t>
                    </m:r>
                    <m:r>
                      <a:rPr lang="tr-TR" sz="2200" i="1" dirty="0" smtClean="0">
                        <a:latin typeface="Cambria Math" panose="02040503050406030204" pitchFamily="18" charset="0"/>
                      </a:rPr>
                      <m:t> </m:t>
                    </m:r>
                    <m:r>
                      <a:rPr lang="tr-TR" sz="2200" i="1" dirty="0">
                        <a:latin typeface="Cambria Math" panose="02040503050406030204" pitchFamily="18" charset="0"/>
                      </a:rPr>
                      <m:t>= 40.894° </m:t>
                    </m:r>
                  </m:oMath>
                </a14:m>
                <a:r>
                  <a:rPr lang="tr-TR" sz="2200" dirty="0"/>
                  <a:t>açı </a:t>
                </a:r>
                <a:r>
                  <a:rPr lang="tr-TR" sz="2200" dirty="0" smtClean="0"/>
                  <a:t>katkısını sağlayacak </a:t>
                </a:r>
                <a14:m>
                  <m:oMath xmlns:m="http://schemas.openxmlformats.org/officeDocument/2006/math">
                    <m:r>
                      <a:rPr lang="tr-TR" sz="2200" b="0" i="1" smtClean="0">
                        <a:latin typeface="Cambria Math" panose="02040503050406030204" pitchFamily="18" charset="0"/>
                      </a:rPr>
                      <m:t>𝛼</m:t>
                    </m:r>
                    <m:r>
                      <a:rPr lang="tr-TR" sz="2200" b="0" i="1" smtClean="0">
                        <a:latin typeface="Cambria Math" panose="02040503050406030204" pitchFamily="18" charset="0"/>
                      </a:rPr>
                      <m:t> </m:t>
                    </m:r>
                    <m:r>
                      <m:rPr>
                        <m:nor/>
                      </m:rPr>
                      <a:rPr lang="tr-TR" sz="2200" b="0" i="0" smtClean="0">
                        <a:latin typeface="Cambria Math" panose="02040503050406030204" pitchFamily="18" charset="0"/>
                      </a:rPr>
                      <m:t>ve</m:t>
                    </m:r>
                    <m:r>
                      <a:rPr lang="tr-TR" sz="2200" b="0" i="1" smtClean="0">
                        <a:latin typeface="Cambria Math" panose="02040503050406030204" pitchFamily="18" charset="0"/>
                      </a:rPr>
                      <m:t> </m:t>
                    </m:r>
                    <m:r>
                      <a:rPr lang="tr-TR" sz="2200" b="0" i="1" smtClean="0">
                        <a:latin typeface="Cambria Math" panose="02040503050406030204" pitchFamily="18" charset="0"/>
                      </a:rPr>
                      <m:t>𝑇</m:t>
                    </m:r>
                  </m:oMath>
                </a14:m>
                <a:r>
                  <a:rPr lang="tr-TR" sz="2200" dirty="0" smtClean="0"/>
                  <a:t> değerlerini bulmaya indirgenmiş oldu.</a:t>
                </a:r>
              </a:p>
            </p:txBody>
          </p:sp>
        </mc:Choice>
        <mc:Fallback>
          <p:sp>
            <p:nvSpPr>
              <p:cNvPr id="8" name="Rectangle 7"/>
              <p:cNvSpPr>
                <a:spLocks noRot="1" noChangeAspect="1" noMove="1" noResize="1" noEditPoints="1" noAdjustHandles="1" noChangeArrowheads="1" noChangeShapeType="1" noTextEdit="1"/>
              </p:cNvSpPr>
              <p:nvPr/>
            </p:nvSpPr>
            <p:spPr>
              <a:xfrm>
                <a:off x="6959281" y="3255818"/>
                <a:ext cx="5024902" cy="1107996"/>
              </a:xfrm>
              <a:prstGeom prst="rect">
                <a:avLst/>
              </a:prstGeom>
              <a:blipFill>
                <a:blip r:embed="rId4"/>
                <a:stretch>
                  <a:fillRect l="-1578" t="-3846" b="-10440"/>
                </a:stretch>
              </a:blipFill>
            </p:spPr>
            <p:txBody>
              <a:bodyPr/>
              <a:lstStyle/>
              <a:p>
                <a:r>
                  <a:rPr lang="tr-TR">
                    <a:noFill/>
                  </a:rPr>
                  <a:t> </a:t>
                </a:r>
              </a:p>
            </p:txBody>
          </p:sp>
        </mc:Fallback>
      </mc:AlternateContent>
    </p:spTree>
    <p:extLst>
      <p:ext uri="{BB962C8B-B14F-4D97-AF65-F5344CB8AC3E}">
        <p14:creationId xmlns:p14="http://schemas.microsoft.com/office/powerpoint/2010/main" val="36228578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1143000" y="609600"/>
            <a:ext cx="9875520" cy="484909"/>
          </a:xfrm>
        </p:spPr>
        <p:txBody>
          <a:bodyPr>
            <a:noAutofit/>
          </a:bodyPr>
          <a:lstStyle/>
          <a:p>
            <a:r>
              <a:rPr lang="tr-TR" sz="3600" dirty="0"/>
              <a:t>Pozitif Geribeslemeli Sistemler için Kök-yer Eğrisi</a:t>
            </a:r>
          </a:p>
        </p:txBody>
      </p:sp>
      <p:pic>
        <p:nvPicPr>
          <p:cNvPr id="12" name="Content Placeholder 11"/>
          <p:cNvPicPr>
            <a:picLocks noGrp="1" noChangeAspect="1"/>
          </p:cNvPicPr>
          <p:nvPr>
            <p:ph sz="half" idx="1"/>
          </p:nvPr>
        </p:nvPicPr>
        <p:blipFill>
          <a:blip r:embed="rId2"/>
          <a:stretch>
            <a:fillRect/>
          </a:stretch>
        </p:blipFill>
        <p:spPr>
          <a:xfrm>
            <a:off x="1156252" y="1222337"/>
            <a:ext cx="6586899" cy="2767856"/>
          </a:xfrm>
          <a:prstGeom prst="rect">
            <a:avLst/>
          </a:prstGeom>
        </p:spPr>
      </p:pic>
      <p:sp>
        <p:nvSpPr>
          <p:cNvPr id="11" name="Content Placeholder 10"/>
          <p:cNvSpPr>
            <a:spLocks noGrp="1"/>
          </p:cNvSpPr>
          <p:nvPr>
            <p:ph sz="half" idx="2"/>
          </p:nvPr>
        </p:nvSpPr>
        <p:spPr>
          <a:xfrm>
            <a:off x="7606146" y="1515072"/>
            <a:ext cx="3846894" cy="2235942"/>
          </a:xfrm>
        </p:spPr>
        <p:txBody>
          <a:bodyPr>
            <a:normAutofit lnSpcReduction="10000"/>
          </a:bodyPr>
          <a:lstStyle/>
          <a:p>
            <a:pPr marL="45720" indent="0">
              <a:buNone/>
            </a:pPr>
            <a:r>
              <a:rPr lang="tr-TR" dirty="0" smtClean="0"/>
              <a:t>Yukarıdaki gibi karmaşık </a:t>
            </a:r>
            <a:r>
              <a:rPr lang="tr-TR" dirty="0"/>
              <a:t>kontrol sistem­lerinde, </a:t>
            </a:r>
            <a:r>
              <a:rPr lang="tr-TR" dirty="0" smtClean="0"/>
              <a:t>pozitif </a:t>
            </a:r>
            <a:r>
              <a:rPr lang="tr-TR" dirty="0"/>
              <a:t>geri beslemeli iç çevrim bulunabilir. </a:t>
            </a:r>
            <a:endParaRPr lang="tr-TR" dirty="0" smtClean="0"/>
          </a:p>
          <a:p>
            <a:pPr marL="45720" indent="0">
              <a:buNone/>
            </a:pPr>
            <a:r>
              <a:rPr lang="tr-TR" dirty="0" smtClean="0"/>
              <a:t>Böyle </a:t>
            </a:r>
            <a:r>
              <a:rPr lang="tr-TR" dirty="0"/>
              <a:t>bir çevrim genellikle daha dıştaki çevrim tarafından kararlı hale getirilir. </a:t>
            </a:r>
            <a:endParaRPr lang="tr-TR" dirty="0" smtClean="0"/>
          </a:p>
          <a:p>
            <a:endParaRPr lang="tr-TR" dirty="0"/>
          </a:p>
        </p:txBody>
      </p:sp>
      <p:sp>
        <p:nvSpPr>
          <p:cNvPr id="4" name="Date Placeholder 3"/>
          <p:cNvSpPr>
            <a:spLocks noGrp="1"/>
          </p:cNvSpPr>
          <p:nvPr>
            <p:ph type="dt" sz="half" idx="10"/>
          </p:nvPr>
        </p:nvSpPr>
        <p:spPr/>
        <p:txBody>
          <a:bodyPr/>
          <a:lstStyle/>
          <a:p>
            <a:fld id="{E8742CFB-5412-426A-A8E8-570E5CDB440B}" type="datetime1">
              <a:rPr lang="tr-TR" smtClean="0"/>
              <a:t>11.03.2019</a:t>
            </a:fld>
            <a:endParaRPr lang="en-US" dirty="0"/>
          </a:p>
        </p:txBody>
      </p:sp>
      <p:sp>
        <p:nvSpPr>
          <p:cNvPr id="5" name="Footer Placeholder 4"/>
          <p:cNvSpPr>
            <a:spLocks noGrp="1"/>
          </p:cNvSpPr>
          <p:nvPr>
            <p:ph type="ftr" sz="quarter" idx="11"/>
          </p:nvPr>
        </p:nvSpPr>
        <p:spPr/>
        <p:txBody>
          <a:bodyPr/>
          <a:lstStyle/>
          <a:p>
            <a:r>
              <a:rPr lang="en-US" smtClean="0"/>
              <a:t>Dr. Nurdan Bilgin 2018-2019</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3</a:t>
            </a:fld>
            <a:endParaRPr lang="en-US" dirty="0"/>
          </a:p>
        </p:txBody>
      </p:sp>
      <mc:AlternateContent xmlns:mc="http://schemas.openxmlformats.org/markup-compatibility/2006" xmlns:a14="http://schemas.microsoft.com/office/drawing/2010/main">
        <mc:Choice Requires="a14">
          <p:sp>
            <p:nvSpPr>
              <p:cNvPr id="13" name="Rectangle 12"/>
              <p:cNvSpPr/>
              <p:nvPr/>
            </p:nvSpPr>
            <p:spPr>
              <a:xfrm>
                <a:off x="1142996" y="4038963"/>
                <a:ext cx="10310044" cy="2840842"/>
              </a:xfrm>
              <a:prstGeom prst="rect">
                <a:avLst/>
              </a:prstGeom>
            </p:spPr>
            <p:txBody>
              <a:bodyPr wrap="square">
                <a:spAutoFit/>
              </a:bodyPr>
              <a:lstStyle/>
              <a:p>
                <a:pPr marL="45720" indent="0">
                  <a:buNone/>
                </a:pPr>
                <a:r>
                  <a:rPr lang="tr-TR" sz="2200" dirty="0" smtClean="0"/>
                  <a:t>Bu bölümde, pozitif geri beslemeli iç çevrimle ilgileneceğiz. </a:t>
                </a:r>
              </a:p>
              <a:p>
                <a:pPr marL="45720" indent="0">
                  <a:buNone/>
                </a:pPr>
                <a:r>
                  <a:rPr lang="tr-TR" sz="2200" dirty="0"/>
                  <a:t>İç çevrimin kapalı-çevrim transfer </a:t>
                </a:r>
                <a:r>
                  <a:rPr lang="tr-TR" sz="2200" dirty="0" smtClean="0"/>
                  <a:t>fonksiyonu</a:t>
                </a:r>
              </a:p>
              <a:p>
                <a:pPr marL="45720" indent="0">
                  <a:buNone/>
                </a:pPr>
                <a14:m>
                  <m:oMathPara xmlns:m="http://schemas.openxmlformats.org/officeDocument/2006/math">
                    <m:oMathParaPr>
                      <m:jc m:val="centerGroup"/>
                    </m:oMathParaPr>
                    <m:oMath xmlns:m="http://schemas.openxmlformats.org/officeDocument/2006/math">
                      <m:f>
                        <m:fPr>
                          <m:ctrlPr>
                            <a:rPr lang="tr-TR" sz="2200" b="0" i="1" smtClean="0">
                              <a:latin typeface="Cambria Math" panose="02040503050406030204" pitchFamily="18" charset="0"/>
                            </a:rPr>
                          </m:ctrlPr>
                        </m:fPr>
                        <m:num>
                          <m:r>
                            <a:rPr lang="tr-TR" sz="2200" b="0" i="1" smtClean="0">
                              <a:latin typeface="Cambria Math" panose="02040503050406030204" pitchFamily="18" charset="0"/>
                            </a:rPr>
                            <m:t>𝐶</m:t>
                          </m:r>
                          <m:d>
                            <m:dPr>
                              <m:ctrlPr>
                                <a:rPr lang="tr-TR" sz="2200" b="0" i="1" smtClean="0">
                                  <a:latin typeface="Cambria Math" panose="02040503050406030204" pitchFamily="18" charset="0"/>
                                </a:rPr>
                              </m:ctrlPr>
                            </m:dPr>
                            <m:e>
                              <m:r>
                                <a:rPr lang="tr-TR" sz="2200" b="0" i="1" smtClean="0">
                                  <a:latin typeface="Cambria Math" panose="02040503050406030204" pitchFamily="18" charset="0"/>
                                </a:rPr>
                                <m:t>𝑠</m:t>
                              </m:r>
                            </m:e>
                          </m:d>
                        </m:num>
                        <m:den>
                          <m:r>
                            <a:rPr lang="tr-TR" sz="2200" b="0" i="1" smtClean="0">
                              <a:latin typeface="Cambria Math" panose="02040503050406030204" pitchFamily="18" charset="0"/>
                            </a:rPr>
                            <m:t>𝑅</m:t>
                          </m:r>
                          <m:d>
                            <m:dPr>
                              <m:ctrlPr>
                                <a:rPr lang="tr-TR" sz="2200" b="0" i="1" smtClean="0">
                                  <a:latin typeface="Cambria Math" panose="02040503050406030204" pitchFamily="18" charset="0"/>
                                </a:rPr>
                              </m:ctrlPr>
                            </m:dPr>
                            <m:e>
                              <m:r>
                                <a:rPr lang="tr-TR" sz="2200" b="0" i="1" smtClean="0">
                                  <a:latin typeface="Cambria Math" panose="02040503050406030204" pitchFamily="18" charset="0"/>
                                </a:rPr>
                                <m:t>𝑠</m:t>
                              </m:r>
                            </m:e>
                          </m:d>
                        </m:den>
                      </m:f>
                      <m:r>
                        <a:rPr lang="tr-TR" sz="2200" b="0" i="1" smtClean="0">
                          <a:latin typeface="Cambria Math" panose="02040503050406030204" pitchFamily="18" charset="0"/>
                        </a:rPr>
                        <m:t>=</m:t>
                      </m:r>
                      <m:f>
                        <m:fPr>
                          <m:ctrlPr>
                            <a:rPr lang="tr-TR" sz="2200" b="0" i="1" smtClean="0">
                              <a:latin typeface="Cambria Math" panose="02040503050406030204" pitchFamily="18" charset="0"/>
                            </a:rPr>
                          </m:ctrlPr>
                        </m:fPr>
                        <m:num>
                          <m:r>
                            <a:rPr lang="tr-TR" sz="2200" b="0" i="1" smtClean="0">
                              <a:latin typeface="Cambria Math" panose="02040503050406030204" pitchFamily="18" charset="0"/>
                            </a:rPr>
                            <m:t>𝐺</m:t>
                          </m:r>
                          <m:d>
                            <m:dPr>
                              <m:ctrlPr>
                                <a:rPr lang="tr-TR" sz="2200" b="0" i="1" smtClean="0">
                                  <a:latin typeface="Cambria Math" panose="02040503050406030204" pitchFamily="18" charset="0"/>
                                </a:rPr>
                              </m:ctrlPr>
                            </m:dPr>
                            <m:e>
                              <m:r>
                                <a:rPr lang="tr-TR" sz="2200" b="0" i="1" smtClean="0">
                                  <a:latin typeface="Cambria Math" panose="02040503050406030204" pitchFamily="18" charset="0"/>
                                </a:rPr>
                                <m:t>𝑠</m:t>
                              </m:r>
                            </m:e>
                          </m:d>
                        </m:num>
                        <m:den>
                          <m:r>
                            <a:rPr lang="tr-TR" sz="2200" b="0" i="1" smtClean="0">
                              <a:latin typeface="Cambria Math" panose="02040503050406030204" pitchFamily="18" charset="0"/>
                            </a:rPr>
                            <m:t>1−</m:t>
                          </m:r>
                          <m:r>
                            <a:rPr lang="tr-TR" sz="2200" b="0" i="1" smtClean="0">
                              <a:latin typeface="Cambria Math" panose="02040503050406030204" pitchFamily="18" charset="0"/>
                            </a:rPr>
                            <m:t>𝐺</m:t>
                          </m:r>
                          <m:d>
                            <m:dPr>
                              <m:ctrlPr>
                                <a:rPr lang="tr-TR" sz="2200" b="0" i="1" smtClean="0">
                                  <a:latin typeface="Cambria Math" panose="02040503050406030204" pitchFamily="18" charset="0"/>
                                </a:rPr>
                              </m:ctrlPr>
                            </m:dPr>
                            <m:e>
                              <m:r>
                                <a:rPr lang="tr-TR" sz="2200" b="0" i="1" smtClean="0">
                                  <a:latin typeface="Cambria Math" panose="02040503050406030204" pitchFamily="18" charset="0"/>
                                </a:rPr>
                                <m:t>𝑠</m:t>
                              </m:r>
                            </m:e>
                          </m:d>
                          <m:r>
                            <a:rPr lang="tr-TR" sz="2200" b="0" i="1" smtClean="0">
                              <a:latin typeface="Cambria Math" panose="02040503050406030204" pitchFamily="18" charset="0"/>
                            </a:rPr>
                            <m:t>𝐻</m:t>
                          </m:r>
                          <m:r>
                            <a:rPr lang="tr-TR" sz="2200" b="0" i="1" smtClean="0">
                              <a:latin typeface="Cambria Math" panose="02040503050406030204" pitchFamily="18" charset="0"/>
                            </a:rPr>
                            <m:t>(</m:t>
                          </m:r>
                          <m:r>
                            <a:rPr lang="tr-TR" sz="2200" b="0" i="1" smtClean="0">
                              <a:latin typeface="Cambria Math" panose="02040503050406030204" pitchFamily="18" charset="0"/>
                            </a:rPr>
                            <m:t>𝑠</m:t>
                          </m:r>
                          <m:r>
                            <a:rPr lang="tr-TR" sz="2200" b="0" i="1" smtClean="0">
                              <a:latin typeface="Cambria Math" panose="02040503050406030204" pitchFamily="18" charset="0"/>
                            </a:rPr>
                            <m:t>)</m:t>
                          </m:r>
                        </m:den>
                      </m:f>
                    </m:oMath>
                  </m:oMathPara>
                </a14:m>
                <a:endParaRPr lang="tr-TR" sz="2200" b="0" dirty="0" smtClean="0"/>
              </a:p>
              <a:p>
                <a:pPr marL="45720" indent="0">
                  <a:buNone/>
                </a:pPr>
                <a:r>
                  <a:rPr lang="tr-TR" sz="2200" dirty="0" smtClean="0"/>
                  <a:t>Karakteristik denklemi</a:t>
                </a:r>
              </a:p>
              <a:p>
                <a:pPr marL="45720" indent="0">
                  <a:buNone/>
                </a:pPr>
                <a14:m>
                  <m:oMathPara xmlns:m="http://schemas.openxmlformats.org/officeDocument/2006/math">
                    <m:oMathParaPr>
                      <m:jc m:val="centerGroup"/>
                    </m:oMathParaPr>
                    <m:oMath xmlns:m="http://schemas.openxmlformats.org/officeDocument/2006/math">
                      <m:r>
                        <a:rPr lang="tr-TR" sz="2200" i="1">
                          <a:latin typeface="Cambria Math" panose="02040503050406030204" pitchFamily="18" charset="0"/>
                        </a:rPr>
                        <m:t>1−</m:t>
                      </m:r>
                      <m:r>
                        <a:rPr lang="tr-TR" sz="2200" i="1">
                          <a:latin typeface="Cambria Math" panose="02040503050406030204" pitchFamily="18" charset="0"/>
                        </a:rPr>
                        <m:t>𝐺</m:t>
                      </m:r>
                      <m:d>
                        <m:dPr>
                          <m:ctrlPr>
                            <a:rPr lang="tr-TR" sz="2200" i="1">
                              <a:latin typeface="Cambria Math" panose="02040503050406030204" pitchFamily="18" charset="0"/>
                            </a:rPr>
                          </m:ctrlPr>
                        </m:dPr>
                        <m:e>
                          <m:r>
                            <a:rPr lang="tr-TR" sz="2200" i="1">
                              <a:latin typeface="Cambria Math" panose="02040503050406030204" pitchFamily="18" charset="0"/>
                            </a:rPr>
                            <m:t>𝑠</m:t>
                          </m:r>
                        </m:e>
                      </m:d>
                      <m:r>
                        <a:rPr lang="tr-TR" sz="2200" i="1">
                          <a:latin typeface="Cambria Math" panose="02040503050406030204" pitchFamily="18" charset="0"/>
                        </a:rPr>
                        <m:t>𝐻</m:t>
                      </m:r>
                      <m:d>
                        <m:dPr>
                          <m:ctrlPr>
                            <a:rPr lang="tr-TR" sz="2200" i="1">
                              <a:latin typeface="Cambria Math" panose="02040503050406030204" pitchFamily="18" charset="0"/>
                            </a:rPr>
                          </m:ctrlPr>
                        </m:dPr>
                        <m:e>
                          <m:r>
                            <a:rPr lang="tr-TR" sz="2200" i="1">
                              <a:latin typeface="Cambria Math" panose="02040503050406030204" pitchFamily="18" charset="0"/>
                            </a:rPr>
                            <m:t>𝑠</m:t>
                          </m:r>
                        </m:e>
                      </m:d>
                      <m:r>
                        <a:rPr lang="tr-TR" sz="2200" b="0" i="1" smtClean="0">
                          <a:latin typeface="Cambria Math" panose="02040503050406030204" pitchFamily="18" charset="0"/>
                        </a:rPr>
                        <m:t>=0</m:t>
                      </m:r>
                    </m:oMath>
                  </m:oMathPara>
                </a14:m>
                <a:endParaRPr lang="tr-TR" sz="2200" b="0" dirty="0" smtClean="0"/>
              </a:p>
              <a:p>
                <a:pPr marL="45720" indent="0">
                  <a:buNone/>
                </a:pPr>
                <a:endParaRPr lang="tr-TR" sz="2200" dirty="0" smtClean="0"/>
              </a:p>
              <a:p>
                <a:pPr marL="45720" indent="0">
                  <a:buNone/>
                </a:pPr>
                <a:endParaRPr lang="tr-TR" sz="2200" dirty="0"/>
              </a:p>
            </p:txBody>
          </p:sp>
        </mc:Choice>
        <mc:Fallback xmlns="">
          <p:sp>
            <p:nvSpPr>
              <p:cNvPr id="13" name="Rectangle 12"/>
              <p:cNvSpPr>
                <a:spLocks noRot="1" noChangeAspect="1" noMove="1" noResize="1" noEditPoints="1" noAdjustHandles="1" noChangeArrowheads="1" noChangeShapeType="1" noTextEdit="1"/>
              </p:cNvSpPr>
              <p:nvPr/>
            </p:nvSpPr>
            <p:spPr>
              <a:xfrm>
                <a:off x="1142996" y="4038963"/>
                <a:ext cx="10310044" cy="2840842"/>
              </a:xfrm>
              <a:prstGeom prst="rect">
                <a:avLst/>
              </a:prstGeom>
              <a:blipFill>
                <a:blip r:embed="rId3"/>
                <a:stretch>
                  <a:fillRect l="-236" t="-1502"/>
                </a:stretch>
              </a:blipFill>
            </p:spPr>
            <p:txBody>
              <a:bodyPr/>
              <a:lstStyle/>
              <a:p>
                <a:r>
                  <a:rPr lang="tr-TR">
                    <a:noFill/>
                  </a:rPr>
                  <a:t> </a:t>
                </a:r>
              </a:p>
            </p:txBody>
          </p:sp>
        </mc:Fallback>
      </mc:AlternateContent>
    </p:spTree>
    <p:extLst>
      <p:ext uri="{BB962C8B-B14F-4D97-AF65-F5344CB8AC3E}">
        <p14:creationId xmlns:p14="http://schemas.microsoft.com/office/powerpoint/2010/main" val="13530145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Örnek’in Metod 1 ile Çözüm</a:t>
            </a:r>
            <a:endParaRPr lang="tr-TR"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1143000" y="875071"/>
                <a:ext cx="5742709" cy="5220929"/>
              </a:xfrm>
            </p:spPr>
            <p:txBody>
              <a:bodyPr>
                <a:normAutofit/>
              </a:bodyPr>
              <a:lstStyle/>
              <a:p>
                <a:r>
                  <a:rPr lang="tr-TR" dirty="0" smtClean="0"/>
                  <a:t>Şimdi önceki slaytda anlatılan </a:t>
                </a:r>
                <a:r>
                  <a:rPr lang="tr-TR" dirty="0"/>
                  <a:t>tasarım adımlarını takip ederek, faz ilerlemeli kompenzatörün kutup ve sıfırını </a:t>
                </a:r>
                <a:r>
                  <a:rPr lang="tr-TR" dirty="0" smtClean="0"/>
                  <a:t>belirleyelim. </a:t>
                </a:r>
              </a:p>
              <a:p>
                <a:r>
                  <a:rPr lang="tr-TR" dirty="0" smtClean="0"/>
                  <a:t>Geometrik ilişkilerden</a:t>
                </a:r>
                <a:endParaRPr lang="tr-TR" dirty="0"/>
              </a:p>
              <a:p>
                <a:pPr marL="45720" indent="0">
                  <a:buNone/>
                </a:pPr>
                <a14:m>
                  <m:oMath xmlns:m="http://schemas.openxmlformats.org/officeDocument/2006/math">
                    <m:r>
                      <a:rPr lang="tr-TR" i="1" dirty="0" smtClean="0">
                        <a:latin typeface="Cambria Math" panose="02040503050406030204" pitchFamily="18" charset="0"/>
                      </a:rPr>
                      <m:t>𝑠</m:t>
                    </m:r>
                    <m:r>
                      <a:rPr lang="tr-TR" i="1" dirty="0" smtClean="0">
                        <a:latin typeface="Cambria Math" panose="02040503050406030204" pitchFamily="18" charset="0"/>
                      </a:rPr>
                      <m:t> = −1.9432 </m:t>
                    </m:r>
                  </m:oMath>
                </a14:m>
                <a:r>
                  <a:rPr lang="tr-TR" dirty="0"/>
                  <a:t>noktasında sıfır </a:t>
                </a:r>
                <a:endParaRPr lang="tr-TR" dirty="0" smtClean="0"/>
              </a:p>
              <a:p>
                <a:pPr marL="45720" indent="0">
                  <a:buNone/>
                </a:pPr>
                <a14:m>
                  <m:oMath xmlns:m="http://schemas.openxmlformats.org/officeDocument/2006/math">
                    <m:r>
                      <a:rPr lang="tr-TR" i="1" dirty="0" smtClean="0">
                        <a:latin typeface="Cambria Math" panose="02040503050406030204" pitchFamily="18" charset="0"/>
                      </a:rPr>
                      <m:t>𝑠</m:t>
                    </m:r>
                    <m:r>
                      <a:rPr lang="tr-TR" i="1" dirty="0" smtClean="0">
                        <a:latin typeface="Cambria Math" panose="02040503050406030204" pitchFamily="18" charset="0"/>
                      </a:rPr>
                      <m:t> = −4</m:t>
                    </m:r>
                    <m:r>
                      <a:rPr lang="tr-TR" i="1" dirty="0">
                        <a:latin typeface="Cambria Math" panose="02040503050406030204" pitchFamily="18" charset="0"/>
                      </a:rPr>
                      <m:t>.6458 </m:t>
                    </m:r>
                  </m:oMath>
                </a14:m>
                <a:r>
                  <a:rPr lang="tr-TR" dirty="0"/>
                  <a:t>noktasında </a:t>
                </a:r>
                <a:r>
                  <a:rPr lang="tr-TR" dirty="0" smtClean="0"/>
                  <a:t>kutup</a:t>
                </a:r>
              </a:p>
              <a:p>
                <a:pPr marL="45720" indent="0">
                  <a:buNone/>
                </a:pPr>
                <a:r>
                  <a:rPr lang="tr-TR" dirty="0" smtClean="0"/>
                  <a:t>Bulunur.</a:t>
                </a:r>
              </a:p>
              <a:p>
                <a:pPr marL="45720" indent="0">
                  <a:buNone/>
                </a:pPr>
                <a14:m>
                  <m:oMathPara xmlns:m="http://schemas.openxmlformats.org/officeDocument/2006/math">
                    <m:oMathParaPr>
                      <m:jc m:val="centerGroup"/>
                    </m:oMathParaPr>
                    <m:oMath xmlns:m="http://schemas.openxmlformats.org/officeDocument/2006/math">
                      <m:sSub>
                        <m:sSubPr>
                          <m:ctrlPr>
                            <a:rPr lang="tr-TR" i="1">
                              <a:latin typeface="Cambria Math" panose="02040503050406030204" pitchFamily="18" charset="0"/>
                            </a:rPr>
                          </m:ctrlPr>
                        </m:sSubPr>
                        <m:e>
                          <m:r>
                            <a:rPr lang="tr-TR" i="1">
                              <a:latin typeface="Cambria Math" panose="02040503050406030204" pitchFamily="18" charset="0"/>
                            </a:rPr>
                            <m:t>𝐺</m:t>
                          </m:r>
                        </m:e>
                        <m:sub>
                          <m:r>
                            <a:rPr lang="tr-TR" i="1">
                              <a:latin typeface="Cambria Math" panose="02040503050406030204" pitchFamily="18" charset="0"/>
                            </a:rPr>
                            <m:t>𝑐</m:t>
                          </m:r>
                        </m:sub>
                      </m:sSub>
                      <m:d>
                        <m:dPr>
                          <m:ctrlPr>
                            <a:rPr lang="tr-TR" i="1">
                              <a:latin typeface="Cambria Math" panose="02040503050406030204" pitchFamily="18" charset="0"/>
                            </a:rPr>
                          </m:ctrlPr>
                        </m:dPr>
                        <m:e>
                          <m:r>
                            <a:rPr lang="tr-TR" i="1">
                              <a:latin typeface="Cambria Math" panose="02040503050406030204" pitchFamily="18" charset="0"/>
                            </a:rPr>
                            <m:t>𝑠</m:t>
                          </m:r>
                        </m:e>
                      </m:d>
                      <m:r>
                        <a:rPr lang="tr-TR" i="1">
                          <a:latin typeface="Cambria Math" panose="02040503050406030204" pitchFamily="18" charset="0"/>
                        </a:rPr>
                        <m:t>=</m:t>
                      </m:r>
                      <m:sSub>
                        <m:sSubPr>
                          <m:ctrlPr>
                            <a:rPr lang="tr-TR" i="1">
                              <a:latin typeface="Cambria Math" panose="02040503050406030204" pitchFamily="18" charset="0"/>
                            </a:rPr>
                          </m:ctrlPr>
                        </m:sSubPr>
                        <m:e>
                          <m:r>
                            <a:rPr lang="tr-TR" i="1">
                              <a:latin typeface="Cambria Math" panose="02040503050406030204" pitchFamily="18" charset="0"/>
                            </a:rPr>
                            <m:t>𝐾</m:t>
                          </m:r>
                        </m:e>
                        <m:sub>
                          <m:r>
                            <a:rPr lang="tr-TR" i="1">
                              <a:latin typeface="Cambria Math" panose="02040503050406030204" pitchFamily="18" charset="0"/>
                            </a:rPr>
                            <m:t>𝑐</m:t>
                          </m:r>
                        </m:sub>
                      </m:sSub>
                      <m:f>
                        <m:fPr>
                          <m:ctrlPr>
                            <a:rPr lang="tr-TR" i="1">
                              <a:latin typeface="Cambria Math" panose="02040503050406030204" pitchFamily="18" charset="0"/>
                            </a:rPr>
                          </m:ctrlPr>
                        </m:fPr>
                        <m:num>
                          <m:r>
                            <a:rPr lang="tr-TR" i="1">
                              <a:latin typeface="Cambria Math" panose="02040503050406030204" pitchFamily="18" charset="0"/>
                            </a:rPr>
                            <m:t>𝑠</m:t>
                          </m:r>
                          <m:r>
                            <a:rPr lang="tr-TR" i="1">
                              <a:latin typeface="Cambria Math" panose="02040503050406030204" pitchFamily="18" charset="0"/>
                            </a:rPr>
                            <m:t>+</m:t>
                          </m:r>
                          <m:f>
                            <m:fPr>
                              <m:ctrlPr>
                                <a:rPr lang="tr-TR" i="1">
                                  <a:latin typeface="Cambria Math" panose="02040503050406030204" pitchFamily="18" charset="0"/>
                                </a:rPr>
                              </m:ctrlPr>
                            </m:fPr>
                            <m:num>
                              <m:r>
                                <a:rPr lang="tr-TR" i="1">
                                  <a:latin typeface="Cambria Math" panose="02040503050406030204" pitchFamily="18" charset="0"/>
                                </a:rPr>
                                <m:t>1</m:t>
                              </m:r>
                            </m:num>
                            <m:den>
                              <m:r>
                                <a:rPr lang="tr-TR" i="1">
                                  <a:latin typeface="Cambria Math" panose="02040503050406030204" pitchFamily="18" charset="0"/>
                                </a:rPr>
                                <m:t>𝑇</m:t>
                              </m:r>
                            </m:den>
                          </m:f>
                        </m:num>
                        <m:den>
                          <m:r>
                            <a:rPr lang="tr-TR" i="1">
                              <a:latin typeface="Cambria Math" panose="02040503050406030204" pitchFamily="18" charset="0"/>
                            </a:rPr>
                            <m:t>𝑠</m:t>
                          </m:r>
                          <m:r>
                            <a:rPr lang="tr-TR" i="1">
                              <a:latin typeface="Cambria Math" panose="02040503050406030204" pitchFamily="18" charset="0"/>
                            </a:rPr>
                            <m:t>+</m:t>
                          </m:r>
                          <m:f>
                            <m:fPr>
                              <m:ctrlPr>
                                <a:rPr lang="tr-TR" i="1">
                                  <a:latin typeface="Cambria Math" panose="02040503050406030204" pitchFamily="18" charset="0"/>
                                </a:rPr>
                              </m:ctrlPr>
                            </m:fPr>
                            <m:num>
                              <m:r>
                                <a:rPr lang="tr-TR" i="1">
                                  <a:latin typeface="Cambria Math" panose="02040503050406030204" pitchFamily="18" charset="0"/>
                                </a:rPr>
                                <m:t>1</m:t>
                              </m:r>
                            </m:num>
                            <m:den>
                              <m:r>
                                <a:rPr lang="tr-TR" i="1">
                                  <a:latin typeface="Cambria Math" panose="02040503050406030204" pitchFamily="18" charset="0"/>
                                </a:rPr>
                                <m:t>𝛼</m:t>
                              </m:r>
                              <m:r>
                                <a:rPr lang="tr-TR" i="1">
                                  <a:latin typeface="Cambria Math" panose="02040503050406030204" pitchFamily="18" charset="0"/>
                                </a:rPr>
                                <m:t>𝑇</m:t>
                              </m:r>
                            </m:den>
                          </m:f>
                        </m:den>
                      </m:f>
                      <m:r>
                        <a:rPr lang="tr-TR" b="0" i="1" smtClean="0">
                          <a:latin typeface="Cambria Math" panose="02040503050406030204" pitchFamily="18" charset="0"/>
                        </a:rPr>
                        <m:t>=</m:t>
                      </m:r>
                      <m:sSub>
                        <m:sSubPr>
                          <m:ctrlPr>
                            <a:rPr lang="tr-TR" b="0" i="1" smtClean="0">
                              <a:latin typeface="Cambria Math" panose="02040503050406030204" pitchFamily="18" charset="0"/>
                            </a:rPr>
                          </m:ctrlPr>
                        </m:sSubPr>
                        <m:e>
                          <m:r>
                            <a:rPr lang="tr-TR" b="0" i="1" smtClean="0">
                              <a:latin typeface="Cambria Math" panose="02040503050406030204" pitchFamily="18" charset="0"/>
                            </a:rPr>
                            <m:t>𝐾</m:t>
                          </m:r>
                        </m:e>
                        <m:sub>
                          <m:r>
                            <a:rPr lang="tr-TR" b="0" i="1" smtClean="0">
                              <a:latin typeface="Cambria Math" panose="02040503050406030204" pitchFamily="18" charset="0"/>
                            </a:rPr>
                            <m:t>𝑐</m:t>
                          </m:r>
                        </m:sub>
                      </m:sSub>
                      <m:f>
                        <m:fPr>
                          <m:ctrlPr>
                            <a:rPr lang="tr-TR" b="0" i="1" smtClean="0">
                              <a:latin typeface="Cambria Math" panose="02040503050406030204" pitchFamily="18" charset="0"/>
                            </a:rPr>
                          </m:ctrlPr>
                        </m:fPr>
                        <m:num>
                          <m:r>
                            <a:rPr lang="tr-TR" b="0" i="1" smtClean="0">
                              <a:latin typeface="Cambria Math" panose="02040503050406030204" pitchFamily="18" charset="0"/>
                            </a:rPr>
                            <m:t>𝑠</m:t>
                          </m:r>
                          <m:r>
                            <a:rPr lang="tr-TR" b="0" i="1" smtClean="0">
                              <a:latin typeface="Cambria Math" panose="02040503050406030204" pitchFamily="18" charset="0"/>
                            </a:rPr>
                            <m:t>+1.9432</m:t>
                          </m:r>
                        </m:num>
                        <m:den>
                          <m:r>
                            <a:rPr lang="tr-TR" b="0" i="1" smtClean="0">
                              <a:latin typeface="Cambria Math" panose="02040503050406030204" pitchFamily="18" charset="0"/>
                            </a:rPr>
                            <m:t>𝑠</m:t>
                          </m:r>
                          <m:r>
                            <a:rPr lang="tr-TR" b="0" i="1" smtClean="0">
                              <a:latin typeface="Cambria Math" panose="02040503050406030204" pitchFamily="18" charset="0"/>
                            </a:rPr>
                            <m:t>+4.6458</m:t>
                          </m:r>
                        </m:den>
                      </m:f>
                    </m:oMath>
                  </m:oMathPara>
                </a14:m>
                <a:endParaRPr lang="tr-TR" dirty="0" smtClean="0"/>
              </a:p>
              <a:p>
                <a:pPr marL="45720" indent="0">
                  <a:buNone/>
                </a:pPr>
                <a14:m>
                  <m:oMathPara xmlns:m="http://schemas.openxmlformats.org/officeDocument/2006/math">
                    <m:oMathParaPr>
                      <m:jc m:val="centerGroup"/>
                    </m:oMathParaPr>
                    <m:oMath xmlns:m="http://schemas.openxmlformats.org/officeDocument/2006/math">
                      <m:r>
                        <a:rPr lang="tr-TR" i="1">
                          <a:latin typeface="Cambria Math" panose="02040503050406030204" pitchFamily="18" charset="0"/>
                        </a:rPr>
                        <m:t>𝛼</m:t>
                      </m:r>
                      <m:r>
                        <a:rPr lang="tr-TR" b="0" i="0" smtClean="0">
                          <a:latin typeface="Cambria Math" panose="02040503050406030204" pitchFamily="18" charset="0"/>
                        </a:rPr>
                        <m:t>=</m:t>
                      </m:r>
                      <m:f>
                        <m:fPr>
                          <m:ctrlPr>
                            <a:rPr lang="tr-TR" b="0" i="0" smtClean="0">
                              <a:latin typeface="Cambria Math" panose="02040503050406030204" pitchFamily="18" charset="0"/>
                            </a:rPr>
                          </m:ctrlPr>
                        </m:fPr>
                        <m:num>
                          <m:r>
                            <a:rPr lang="tr-TR" b="0" i="0" smtClean="0">
                              <a:latin typeface="Cambria Math" panose="02040503050406030204" pitchFamily="18" charset="0"/>
                            </a:rPr>
                            <m:t>1.9432</m:t>
                          </m:r>
                        </m:num>
                        <m:den>
                          <m:r>
                            <a:rPr lang="tr-TR" b="0" i="0" smtClean="0">
                              <a:latin typeface="Cambria Math" panose="02040503050406030204" pitchFamily="18" charset="0"/>
                            </a:rPr>
                            <m:t>4.6458</m:t>
                          </m:r>
                        </m:den>
                      </m:f>
                      <m:r>
                        <a:rPr lang="tr-TR" b="0" i="0" smtClean="0">
                          <a:latin typeface="Cambria Math" panose="02040503050406030204" pitchFamily="18" charset="0"/>
                        </a:rPr>
                        <m:t>=0.418</m:t>
                      </m:r>
                    </m:oMath>
                  </m:oMathPara>
                </a14:m>
                <a:endParaRPr lang="tr-TR" dirty="0" smtClean="0"/>
              </a:p>
              <a:p>
                <a:endParaRPr lang="tr-TR" dirty="0"/>
              </a:p>
              <a:p>
                <a:endParaRPr lang="tr-TR"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1143000" y="875071"/>
                <a:ext cx="5742709" cy="5220929"/>
              </a:xfrm>
              <a:blipFill>
                <a:blip r:embed="rId2"/>
                <a:stretch>
                  <a:fillRect l="-531" t="-1519"/>
                </a:stretch>
              </a:blipFill>
            </p:spPr>
            <p:txBody>
              <a:bodyPr/>
              <a:lstStyle/>
              <a:p>
                <a:r>
                  <a:rPr lang="tr-TR">
                    <a:noFill/>
                  </a:rPr>
                  <a:t> </a:t>
                </a:r>
              </a:p>
            </p:txBody>
          </p:sp>
        </mc:Fallback>
      </mc:AlternateContent>
      <p:sp>
        <p:nvSpPr>
          <p:cNvPr id="4" name="Date Placeholder 3"/>
          <p:cNvSpPr>
            <a:spLocks noGrp="1"/>
          </p:cNvSpPr>
          <p:nvPr>
            <p:ph type="dt" sz="half" idx="10"/>
          </p:nvPr>
        </p:nvSpPr>
        <p:spPr/>
        <p:txBody>
          <a:bodyPr/>
          <a:lstStyle/>
          <a:p>
            <a:fld id="{9FFFCC66-3E33-42F1-912D-E1C6E45BE7D9}" type="datetime1">
              <a:rPr lang="tr-TR" smtClean="0"/>
              <a:t>11.03.2019</a:t>
            </a:fld>
            <a:endParaRPr lang="en-US" dirty="0"/>
          </a:p>
        </p:txBody>
      </p:sp>
      <p:sp>
        <p:nvSpPr>
          <p:cNvPr id="5" name="Footer Placeholder 4"/>
          <p:cNvSpPr>
            <a:spLocks noGrp="1"/>
          </p:cNvSpPr>
          <p:nvPr>
            <p:ph type="ftr" sz="quarter" idx="11"/>
          </p:nvPr>
        </p:nvSpPr>
        <p:spPr/>
        <p:txBody>
          <a:bodyPr/>
          <a:lstStyle/>
          <a:p>
            <a:r>
              <a:rPr lang="en-US" smtClean="0"/>
              <a:t>Dr. Nurdan Bilgin 2018-2019</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30</a:t>
            </a:fld>
            <a:endParaRPr lang="en-US" dirty="0"/>
          </a:p>
        </p:txBody>
      </p:sp>
      <p:grpSp>
        <p:nvGrpSpPr>
          <p:cNvPr id="16" name="Group 15"/>
          <p:cNvGrpSpPr/>
          <p:nvPr/>
        </p:nvGrpSpPr>
        <p:grpSpPr>
          <a:xfrm>
            <a:off x="6927524" y="223906"/>
            <a:ext cx="4912089" cy="3946312"/>
            <a:chOff x="6927524" y="223906"/>
            <a:chExt cx="4912089" cy="3946312"/>
          </a:xfrm>
        </p:grpSpPr>
        <p:pic>
          <p:nvPicPr>
            <p:cNvPr id="9" name="Picture 8"/>
            <p:cNvPicPr>
              <a:picLocks noChangeAspect="1"/>
            </p:cNvPicPr>
            <p:nvPr/>
          </p:nvPicPr>
          <p:blipFill>
            <a:blip r:embed="rId3">
              <a:clrChange>
                <a:clrFrom>
                  <a:srgbClr val="FFFFFF"/>
                </a:clrFrom>
                <a:clrTo>
                  <a:srgbClr val="FFFFFF">
                    <a:alpha val="0"/>
                  </a:srgbClr>
                </a:clrTo>
              </a:clrChange>
            </a:blip>
            <a:stretch>
              <a:fillRect/>
            </a:stretch>
          </p:blipFill>
          <p:spPr>
            <a:xfrm>
              <a:off x="6927524" y="223906"/>
              <a:ext cx="4912089" cy="3946312"/>
            </a:xfrm>
            <a:prstGeom prst="rect">
              <a:avLst/>
            </a:prstGeom>
          </p:spPr>
        </p:pic>
        <p:cxnSp>
          <p:nvCxnSpPr>
            <p:cNvPr id="11" name="Straight Connector 10"/>
            <p:cNvCxnSpPr/>
            <p:nvPr/>
          </p:nvCxnSpPr>
          <p:spPr>
            <a:xfrm flipV="1">
              <a:off x="9185564" y="1330037"/>
              <a:ext cx="1745673" cy="0"/>
            </a:xfrm>
            <a:prstGeom prst="line">
              <a:avLst/>
            </a:prstGeom>
            <a:ln w="38100">
              <a:solidFill>
                <a:srgbClr val="FF0000"/>
              </a:solidFill>
              <a:headEnd type="none" w="med" len="med"/>
              <a:tailEnd type="none" w="med" len="med"/>
            </a:ln>
          </p:spPr>
          <p:style>
            <a:lnRef idx="1">
              <a:schemeClr val="accent2"/>
            </a:lnRef>
            <a:fillRef idx="0">
              <a:schemeClr val="accent2"/>
            </a:fillRef>
            <a:effectRef idx="0">
              <a:schemeClr val="accent2"/>
            </a:effectRef>
            <a:fontRef idx="minor">
              <a:schemeClr val="tx1"/>
            </a:fontRef>
          </p:style>
        </p:cxnSp>
        <p:cxnSp>
          <p:nvCxnSpPr>
            <p:cNvPr id="12" name="Straight Connector 11"/>
            <p:cNvCxnSpPr/>
            <p:nvPr/>
          </p:nvCxnSpPr>
          <p:spPr>
            <a:xfrm rot="16200000" flipV="1">
              <a:off x="8312727" y="2202873"/>
              <a:ext cx="1745673" cy="0"/>
            </a:xfrm>
            <a:prstGeom prst="line">
              <a:avLst/>
            </a:prstGeom>
            <a:ln w="38100">
              <a:solidFill>
                <a:srgbClr val="FF0000"/>
              </a:solidFill>
              <a:headEnd type="none" w="med" len="med"/>
              <a:tailEnd type="none" w="med" len="med"/>
            </a:ln>
          </p:spPr>
          <p:style>
            <a:lnRef idx="1">
              <a:schemeClr val="accent2"/>
            </a:lnRef>
            <a:fillRef idx="0">
              <a:schemeClr val="accent2"/>
            </a:fillRef>
            <a:effectRef idx="0">
              <a:schemeClr val="accent2"/>
            </a:effectRef>
            <a:fontRef idx="minor">
              <a:schemeClr val="tx1"/>
            </a:fontRef>
          </p:style>
        </p:cxnSp>
        <p:sp>
          <p:nvSpPr>
            <p:cNvPr id="13" name="Arc 12"/>
            <p:cNvSpPr/>
            <p:nvPr/>
          </p:nvSpPr>
          <p:spPr>
            <a:xfrm rot="16200000">
              <a:off x="9458136" y="2355273"/>
              <a:ext cx="1072823" cy="789710"/>
            </a:xfrm>
            <a:prstGeom prst="arc">
              <a:avLst>
                <a:gd name="adj1" fmla="val 17187902"/>
                <a:gd name="adj2" fmla="val 20011692"/>
              </a:avLst>
            </a:prstGeom>
            <a:ln w="127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a:p>
          </p:txBody>
        </p:sp>
        <mc:AlternateContent xmlns:mc="http://schemas.openxmlformats.org/markup-compatibility/2006">
          <mc:Choice xmlns:a14="http://schemas.microsoft.com/office/drawing/2010/main" Requires="a14">
            <p:sp>
              <p:nvSpPr>
                <p:cNvPr id="14" name="TextBox 13"/>
                <p:cNvSpPr txBox="1"/>
                <p:nvPr/>
              </p:nvSpPr>
              <p:spPr>
                <a:xfrm>
                  <a:off x="9329530" y="2213716"/>
                  <a:ext cx="410304" cy="276999"/>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sSup>
                          <m:sSupPr>
                            <m:ctrlPr>
                              <a:rPr lang="tr-TR" b="0" i="1" smtClean="0">
                                <a:latin typeface="Cambria Math" panose="02040503050406030204" pitchFamily="18" charset="0"/>
                              </a:rPr>
                            </m:ctrlPr>
                          </m:sSupPr>
                          <m:e>
                            <m:r>
                              <a:rPr lang="tr-TR" b="0" i="1" smtClean="0">
                                <a:latin typeface="Cambria Math" panose="02040503050406030204" pitchFamily="18" charset="0"/>
                              </a:rPr>
                              <m:t>60</m:t>
                            </m:r>
                          </m:e>
                          <m:sup>
                            <m:r>
                              <a:rPr lang="tr-TR" b="0" i="1" smtClean="0">
                                <a:latin typeface="Cambria Math" panose="02040503050406030204" pitchFamily="18" charset="0"/>
                              </a:rPr>
                              <m:t>0</m:t>
                            </m:r>
                          </m:sup>
                        </m:sSup>
                      </m:oMath>
                    </m:oMathPara>
                  </a14:m>
                  <a:endParaRPr lang="tr-TR" dirty="0"/>
                </a:p>
              </p:txBody>
            </p:sp>
          </mc:Choice>
          <mc:Fallback>
            <p:sp>
              <p:nvSpPr>
                <p:cNvPr id="14" name="TextBox 13"/>
                <p:cNvSpPr txBox="1">
                  <a:spLocks noRot="1" noChangeAspect="1" noMove="1" noResize="1" noEditPoints="1" noAdjustHandles="1" noChangeArrowheads="1" noChangeShapeType="1" noTextEdit="1"/>
                </p:cNvSpPr>
                <p:nvPr/>
              </p:nvSpPr>
              <p:spPr>
                <a:xfrm>
                  <a:off x="9329530" y="2213716"/>
                  <a:ext cx="410304" cy="276999"/>
                </a:xfrm>
                <a:prstGeom prst="rect">
                  <a:avLst/>
                </a:prstGeom>
                <a:blipFill>
                  <a:blip r:embed="rId4"/>
                  <a:stretch>
                    <a:fillRect l="-13235" t="-4348" r="-5882" b="-6522"/>
                  </a:stretch>
                </a:blipFill>
              </p:spPr>
              <p:txBody>
                <a:bodyPr/>
                <a:lstStyle/>
                <a:p>
                  <a:r>
                    <a:rPr lang="tr-TR">
                      <a:noFill/>
                    </a:rPr>
                    <a:t> </a:t>
                  </a:r>
                </a:p>
              </p:txBody>
            </p:sp>
          </mc:Fallback>
        </mc:AlternateContent>
      </p:grpSp>
    </p:spTree>
    <p:extLst>
      <p:ext uri="{BB962C8B-B14F-4D97-AF65-F5344CB8AC3E}">
        <p14:creationId xmlns:p14="http://schemas.microsoft.com/office/powerpoint/2010/main" val="40236739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Örnek’in Metod 1 ile Çözüm</a:t>
            </a:r>
            <a:endParaRPr lang="tr-TR"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1143000" y="875071"/>
                <a:ext cx="5742709" cy="5220929"/>
              </a:xfrm>
            </p:spPr>
            <p:txBody>
              <a:bodyPr>
                <a:normAutofit/>
              </a:bodyPr>
              <a:lstStyle/>
              <a:p>
                <a14:m>
                  <m:oMath xmlns:m="http://schemas.openxmlformats.org/officeDocument/2006/math">
                    <m:sSub>
                      <m:sSubPr>
                        <m:ctrlPr>
                          <a:rPr lang="tr-TR" i="1" smtClean="0">
                            <a:latin typeface="Cambria Math" panose="02040503050406030204" pitchFamily="18" charset="0"/>
                          </a:rPr>
                        </m:ctrlPr>
                      </m:sSubPr>
                      <m:e>
                        <m:r>
                          <a:rPr lang="tr-TR" i="1">
                            <a:latin typeface="Cambria Math" panose="02040503050406030204" pitchFamily="18" charset="0"/>
                          </a:rPr>
                          <m:t>𝐾</m:t>
                        </m:r>
                      </m:e>
                      <m:sub>
                        <m:r>
                          <a:rPr lang="tr-TR" i="1">
                            <a:latin typeface="Cambria Math" panose="02040503050406030204" pitchFamily="18" charset="0"/>
                          </a:rPr>
                          <m:t>𝑐</m:t>
                        </m:r>
                      </m:sub>
                    </m:sSub>
                  </m:oMath>
                </a14:m>
                <a:r>
                  <a:rPr lang="tr-TR" dirty="0" smtClean="0"/>
                  <a:t> değeri ise büyüklük koşulu kullanılarak bulunur.</a:t>
                </a:r>
              </a:p>
              <a:p>
                <a:pPr marL="45720" indent="0">
                  <a:buNone/>
                </a:pPr>
                <a14:m>
                  <m:oMathPara xmlns:m="http://schemas.openxmlformats.org/officeDocument/2006/math">
                    <m:oMathParaPr>
                      <m:jc m:val="centerGroup"/>
                    </m:oMathParaPr>
                    <m:oMath xmlns:m="http://schemas.openxmlformats.org/officeDocument/2006/math">
                      <m:sSub>
                        <m:sSubPr>
                          <m:ctrlPr>
                            <a:rPr lang="tr-TR" i="1">
                              <a:latin typeface="Cambria Math" panose="02040503050406030204" pitchFamily="18" charset="0"/>
                            </a:rPr>
                          </m:ctrlPr>
                        </m:sSubPr>
                        <m:e>
                          <m:r>
                            <a:rPr lang="tr-TR" i="1">
                              <a:latin typeface="Cambria Math" panose="02040503050406030204" pitchFamily="18" charset="0"/>
                            </a:rPr>
                            <m:t>𝐺</m:t>
                          </m:r>
                        </m:e>
                        <m:sub>
                          <m:r>
                            <a:rPr lang="tr-TR" i="1">
                              <a:latin typeface="Cambria Math" panose="02040503050406030204" pitchFamily="18" charset="0"/>
                            </a:rPr>
                            <m:t>𝑐</m:t>
                          </m:r>
                        </m:sub>
                      </m:sSub>
                      <m:d>
                        <m:dPr>
                          <m:ctrlPr>
                            <a:rPr lang="tr-TR" i="1">
                              <a:latin typeface="Cambria Math" panose="02040503050406030204" pitchFamily="18" charset="0"/>
                            </a:rPr>
                          </m:ctrlPr>
                        </m:dPr>
                        <m:e>
                          <m:r>
                            <a:rPr lang="tr-TR" i="1">
                              <a:latin typeface="Cambria Math" panose="02040503050406030204" pitchFamily="18" charset="0"/>
                            </a:rPr>
                            <m:t>𝑠</m:t>
                          </m:r>
                        </m:e>
                      </m:d>
                      <m:r>
                        <a:rPr lang="tr-TR" i="1">
                          <a:latin typeface="Cambria Math" panose="02040503050406030204" pitchFamily="18" charset="0"/>
                        </a:rPr>
                        <m:t>=</m:t>
                      </m:r>
                      <m:sSub>
                        <m:sSubPr>
                          <m:ctrlPr>
                            <a:rPr lang="tr-TR" i="1">
                              <a:latin typeface="Cambria Math" panose="02040503050406030204" pitchFamily="18" charset="0"/>
                            </a:rPr>
                          </m:ctrlPr>
                        </m:sSubPr>
                        <m:e>
                          <m:r>
                            <a:rPr lang="tr-TR" i="1">
                              <a:latin typeface="Cambria Math" panose="02040503050406030204" pitchFamily="18" charset="0"/>
                            </a:rPr>
                            <m:t>𝐾</m:t>
                          </m:r>
                        </m:e>
                        <m:sub>
                          <m:r>
                            <a:rPr lang="tr-TR" i="1">
                              <a:latin typeface="Cambria Math" panose="02040503050406030204" pitchFamily="18" charset="0"/>
                            </a:rPr>
                            <m:t>𝑐</m:t>
                          </m:r>
                        </m:sub>
                      </m:sSub>
                      <m:f>
                        <m:fPr>
                          <m:ctrlPr>
                            <a:rPr lang="tr-TR" i="1">
                              <a:latin typeface="Cambria Math" panose="02040503050406030204" pitchFamily="18" charset="0"/>
                            </a:rPr>
                          </m:ctrlPr>
                        </m:fPr>
                        <m:num>
                          <m:r>
                            <a:rPr lang="tr-TR" i="1">
                              <a:latin typeface="Cambria Math" panose="02040503050406030204" pitchFamily="18" charset="0"/>
                            </a:rPr>
                            <m:t>𝑠</m:t>
                          </m:r>
                          <m:r>
                            <a:rPr lang="tr-TR" i="1">
                              <a:latin typeface="Cambria Math" panose="02040503050406030204" pitchFamily="18" charset="0"/>
                            </a:rPr>
                            <m:t>+1.9432</m:t>
                          </m:r>
                        </m:num>
                        <m:den>
                          <m:r>
                            <a:rPr lang="tr-TR" i="1">
                              <a:latin typeface="Cambria Math" panose="02040503050406030204" pitchFamily="18" charset="0"/>
                            </a:rPr>
                            <m:t>𝑠</m:t>
                          </m:r>
                          <m:r>
                            <a:rPr lang="tr-TR" i="1">
                              <a:latin typeface="Cambria Math" panose="02040503050406030204" pitchFamily="18" charset="0"/>
                            </a:rPr>
                            <m:t>+4.6458</m:t>
                          </m:r>
                        </m:den>
                      </m:f>
                    </m:oMath>
                  </m:oMathPara>
                </a14:m>
                <a:endParaRPr lang="tr-TR" dirty="0" smtClean="0"/>
              </a:p>
              <a:p>
                <a:pPr marL="45720" indent="0">
                  <a:buNone/>
                </a:pPr>
                <a:r>
                  <a:rPr lang="tr-TR" dirty="0" smtClean="0"/>
                  <a:t>Açık Çevrimin transfer fonksiyonunun büyüklük değeri 1 olmalıdır.</a:t>
                </a:r>
              </a:p>
              <a:p>
                <a:pPr marL="45720" indent="0">
                  <a:buNone/>
                </a:pPr>
                <a14:m>
                  <m:oMathPara xmlns:m="http://schemas.openxmlformats.org/officeDocument/2006/math">
                    <m:oMathParaPr>
                      <m:jc m:val="centerGroup"/>
                    </m:oMathParaPr>
                    <m:oMath xmlns:m="http://schemas.openxmlformats.org/officeDocument/2006/math">
                      <m:sSub>
                        <m:sSubPr>
                          <m:ctrlPr>
                            <a:rPr lang="tr-TR" b="0" i="1" smtClean="0">
                              <a:latin typeface="Cambria Math" panose="02040503050406030204" pitchFamily="18" charset="0"/>
                            </a:rPr>
                          </m:ctrlPr>
                        </m:sSubPr>
                        <m:e>
                          <m:d>
                            <m:dPr>
                              <m:begChr m:val="|"/>
                              <m:endChr m:val="|"/>
                              <m:ctrlPr>
                                <a:rPr lang="tr-TR" b="0" i="1" smtClean="0">
                                  <a:latin typeface="Cambria Math" panose="02040503050406030204" pitchFamily="18" charset="0"/>
                                </a:rPr>
                              </m:ctrlPr>
                            </m:dPr>
                            <m:e>
                              <m:sSub>
                                <m:sSubPr>
                                  <m:ctrlPr>
                                    <a:rPr lang="tr-TR" i="1">
                                      <a:latin typeface="Cambria Math" panose="02040503050406030204" pitchFamily="18" charset="0"/>
                                    </a:rPr>
                                  </m:ctrlPr>
                                </m:sSubPr>
                                <m:e>
                                  <m:r>
                                    <a:rPr lang="tr-TR" i="1">
                                      <a:latin typeface="Cambria Math" panose="02040503050406030204" pitchFamily="18" charset="0"/>
                                    </a:rPr>
                                    <m:t>𝐾</m:t>
                                  </m:r>
                                </m:e>
                                <m:sub>
                                  <m:r>
                                    <a:rPr lang="tr-TR" i="1">
                                      <a:latin typeface="Cambria Math" panose="02040503050406030204" pitchFamily="18" charset="0"/>
                                    </a:rPr>
                                    <m:t>𝑐</m:t>
                                  </m:r>
                                </m:sub>
                              </m:sSub>
                              <m:f>
                                <m:fPr>
                                  <m:ctrlPr>
                                    <a:rPr lang="tr-TR" i="1">
                                      <a:latin typeface="Cambria Math" panose="02040503050406030204" pitchFamily="18" charset="0"/>
                                    </a:rPr>
                                  </m:ctrlPr>
                                </m:fPr>
                                <m:num>
                                  <m:r>
                                    <a:rPr lang="tr-TR" i="1">
                                      <a:latin typeface="Cambria Math" panose="02040503050406030204" pitchFamily="18" charset="0"/>
                                    </a:rPr>
                                    <m:t>𝑠</m:t>
                                  </m:r>
                                  <m:r>
                                    <a:rPr lang="tr-TR" i="1">
                                      <a:latin typeface="Cambria Math" panose="02040503050406030204" pitchFamily="18" charset="0"/>
                                    </a:rPr>
                                    <m:t>+1.9432</m:t>
                                  </m:r>
                                </m:num>
                                <m:den>
                                  <m:r>
                                    <a:rPr lang="tr-TR" i="1">
                                      <a:latin typeface="Cambria Math" panose="02040503050406030204" pitchFamily="18" charset="0"/>
                                    </a:rPr>
                                    <m:t>𝑠</m:t>
                                  </m:r>
                                  <m:r>
                                    <a:rPr lang="tr-TR" i="1">
                                      <a:latin typeface="Cambria Math" panose="02040503050406030204" pitchFamily="18" charset="0"/>
                                    </a:rPr>
                                    <m:t>+4.6458</m:t>
                                  </m:r>
                                </m:den>
                              </m:f>
                              <m:f>
                                <m:fPr>
                                  <m:ctrlPr>
                                    <a:rPr lang="tr-TR" b="0" i="1" smtClean="0">
                                      <a:latin typeface="Cambria Math" panose="02040503050406030204" pitchFamily="18" charset="0"/>
                                    </a:rPr>
                                  </m:ctrlPr>
                                </m:fPr>
                                <m:num>
                                  <m:r>
                                    <a:rPr lang="tr-TR" b="0" i="1" smtClean="0">
                                      <a:latin typeface="Cambria Math" panose="02040503050406030204" pitchFamily="18" charset="0"/>
                                    </a:rPr>
                                    <m:t>10</m:t>
                                  </m:r>
                                </m:num>
                                <m:den>
                                  <m:r>
                                    <a:rPr lang="tr-TR" b="0" i="1" smtClean="0">
                                      <a:latin typeface="Cambria Math" panose="02040503050406030204" pitchFamily="18" charset="0"/>
                                    </a:rPr>
                                    <m:t>𝑠</m:t>
                                  </m:r>
                                  <m:d>
                                    <m:dPr>
                                      <m:ctrlPr>
                                        <a:rPr lang="tr-TR" b="0" i="1" smtClean="0">
                                          <a:latin typeface="Cambria Math" panose="02040503050406030204" pitchFamily="18" charset="0"/>
                                        </a:rPr>
                                      </m:ctrlPr>
                                    </m:dPr>
                                    <m:e>
                                      <m:r>
                                        <a:rPr lang="tr-TR" b="0" i="1" smtClean="0">
                                          <a:latin typeface="Cambria Math" panose="02040503050406030204" pitchFamily="18" charset="0"/>
                                        </a:rPr>
                                        <m:t>𝑠</m:t>
                                      </m:r>
                                      <m:r>
                                        <a:rPr lang="tr-TR" b="0" i="1" smtClean="0">
                                          <a:latin typeface="Cambria Math" panose="02040503050406030204" pitchFamily="18" charset="0"/>
                                        </a:rPr>
                                        <m:t>+1</m:t>
                                      </m:r>
                                    </m:e>
                                  </m:d>
                                </m:den>
                              </m:f>
                            </m:e>
                          </m:d>
                        </m:e>
                        <m:sub>
                          <m:r>
                            <a:rPr lang="tr-TR" b="0" i="1" smtClean="0">
                              <a:latin typeface="Cambria Math" panose="02040503050406030204" pitchFamily="18" charset="0"/>
                            </a:rPr>
                            <m:t>𝑠</m:t>
                          </m:r>
                          <m:r>
                            <a:rPr lang="tr-TR" b="0" i="1" smtClean="0">
                              <a:latin typeface="Cambria Math" panose="02040503050406030204" pitchFamily="18" charset="0"/>
                            </a:rPr>
                            <m:t>=−1.5+</m:t>
                          </m:r>
                          <m:r>
                            <a:rPr lang="tr-TR" b="0" i="1" smtClean="0">
                              <a:latin typeface="Cambria Math" panose="02040503050406030204" pitchFamily="18" charset="0"/>
                            </a:rPr>
                            <m:t>𝑗</m:t>
                          </m:r>
                          <m:r>
                            <a:rPr lang="tr-TR" b="0" i="1" smtClean="0">
                              <a:latin typeface="Cambria Math" panose="02040503050406030204" pitchFamily="18" charset="0"/>
                            </a:rPr>
                            <m:t>2.5981</m:t>
                          </m:r>
                        </m:sub>
                      </m:sSub>
                      <m:r>
                        <a:rPr lang="tr-TR" b="0" i="1" smtClean="0">
                          <a:latin typeface="Cambria Math" panose="02040503050406030204" pitchFamily="18" charset="0"/>
                        </a:rPr>
                        <m:t>=1</m:t>
                      </m:r>
                    </m:oMath>
                  </m:oMathPara>
                </a14:m>
                <a:endParaRPr lang="tr-TR" dirty="0" smtClean="0"/>
              </a:p>
              <a:p>
                <a:pPr marL="45720" indent="0">
                  <a:buNone/>
                </a:pPr>
                <a:endParaRPr lang="tr-TR" dirty="0" smtClean="0"/>
              </a:p>
              <a:p>
                <a:pPr marL="45720" indent="0">
                  <a:buNone/>
                </a:pPr>
                <a14:m>
                  <m:oMathPara xmlns:m="http://schemas.openxmlformats.org/officeDocument/2006/math">
                    <m:oMathParaPr>
                      <m:jc m:val="centerGroup"/>
                    </m:oMathParaPr>
                    <m:oMath xmlns:m="http://schemas.openxmlformats.org/officeDocument/2006/math">
                      <m:sSub>
                        <m:sSubPr>
                          <m:ctrlPr>
                            <a:rPr lang="tr-TR" b="0" i="1" smtClean="0">
                              <a:latin typeface="Cambria Math" panose="02040503050406030204" pitchFamily="18" charset="0"/>
                            </a:rPr>
                          </m:ctrlPr>
                        </m:sSubPr>
                        <m:e>
                          <m:r>
                            <a:rPr lang="tr-TR" b="0" i="1" smtClean="0">
                              <a:latin typeface="Cambria Math" panose="02040503050406030204" pitchFamily="18" charset="0"/>
                            </a:rPr>
                            <m:t>𝐾</m:t>
                          </m:r>
                        </m:e>
                        <m:sub>
                          <m:r>
                            <a:rPr lang="tr-TR" b="0" i="1" smtClean="0">
                              <a:latin typeface="Cambria Math" panose="02040503050406030204" pitchFamily="18" charset="0"/>
                            </a:rPr>
                            <m:t>𝑐</m:t>
                          </m:r>
                        </m:sub>
                      </m:sSub>
                      <m:r>
                        <a:rPr lang="tr-TR" b="0" i="1" smtClean="0">
                          <a:latin typeface="Cambria Math" panose="02040503050406030204" pitchFamily="18" charset="0"/>
                        </a:rPr>
                        <m:t>=1.2287</m:t>
                      </m:r>
                    </m:oMath>
                  </m:oMathPara>
                </a14:m>
                <a:endParaRPr lang="tr-TR" dirty="0" smtClean="0"/>
              </a:p>
              <a:p>
                <a:pPr marL="45720" indent="0">
                  <a:buNone/>
                </a:pPr>
                <a14:m>
                  <m:oMathPara xmlns:m="http://schemas.openxmlformats.org/officeDocument/2006/math">
                    <m:oMathParaPr>
                      <m:jc m:val="centerGroup"/>
                    </m:oMathParaPr>
                    <m:oMath xmlns:m="http://schemas.openxmlformats.org/officeDocument/2006/math">
                      <m:sSub>
                        <m:sSubPr>
                          <m:ctrlPr>
                            <a:rPr lang="tr-TR" i="1">
                              <a:latin typeface="Cambria Math" panose="02040503050406030204" pitchFamily="18" charset="0"/>
                            </a:rPr>
                          </m:ctrlPr>
                        </m:sSubPr>
                        <m:e>
                          <m:r>
                            <a:rPr lang="tr-TR" i="1">
                              <a:latin typeface="Cambria Math" panose="02040503050406030204" pitchFamily="18" charset="0"/>
                            </a:rPr>
                            <m:t>𝐺</m:t>
                          </m:r>
                        </m:e>
                        <m:sub>
                          <m:r>
                            <a:rPr lang="tr-TR" i="1">
                              <a:latin typeface="Cambria Math" panose="02040503050406030204" pitchFamily="18" charset="0"/>
                            </a:rPr>
                            <m:t>𝑐</m:t>
                          </m:r>
                        </m:sub>
                      </m:sSub>
                      <m:d>
                        <m:dPr>
                          <m:ctrlPr>
                            <a:rPr lang="tr-TR" i="1">
                              <a:latin typeface="Cambria Math" panose="02040503050406030204" pitchFamily="18" charset="0"/>
                            </a:rPr>
                          </m:ctrlPr>
                        </m:dPr>
                        <m:e>
                          <m:r>
                            <a:rPr lang="tr-TR" i="1">
                              <a:latin typeface="Cambria Math" panose="02040503050406030204" pitchFamily="18" charset="0"/>
                            </a:rPr>
                            <m:t>𝑠</m:t>
                          </m:r>
                        </m:e>
                      </m:d>
                      <m:r>
                        <a:rPr lang="tr-TR" i="1">
                          <a:latin typeface="Cambria Math" panose="02040503050406030204" pitchFamily="18" charset="0"/>
                        </a:rPr>
                        <m:t>=</m:t>
                      </m:r>
                      <m:r>
                        <a:rPr lang="tr-TR" i="1">
                          <a:latin typeface="Cambria Math" panose="02040503050406030204" pitchFamily="18" charset="0"/>
                        </a:rPr>
                        <m:t>1.2287</m:t>
                      </m:r>
                      <m:f>
                        <m:fPr>
                          <m:ctrlPr>
                            <a:rPr lang="tr-TR" i="1">
                              <a:latin typeface="Cambria Math" panose="02040503050406030204" pitchFamily="18" charset="0"/>
                            </a:rPr>
                          </m:ctrlPr>
                        </m:fPr>
                        <m:num>
                          <m:r>
                            <a:rPr lang="tr-TR" i="1">
                              <a:latin typeface="Cambria Math" panose="02040503050406030204" pitchFamily="18" charset="0"/>
                            </a:rPr>
                            <m:t>𝑠</m:t>
                          </m:r>
                          <m:r>
                            <a:rPr lang="tr-TR" i="1">
                              <a:latin typeface="Cambria Math" panose="02040503050406030204" pitchFamily="18" charset="0"/>
                            </a:rPr>
                            <m:t>+1.9432</m:t>
                          </m:r>
                        </m:num>
                        <m:den>
                          <m:r>
                            <a:rPr lang="tr-TR" i="1">
                              <a:latin typeface="Cambria Math" panose="02040503050406030204" pitchFamily="18" charset="0"/>
                            </a:rPr>
                            <m:t>𝑠</m:t>
                          </m:r>
                          <m:r>
                            <a:rPr lang="tr-TR" i="1">
                              <a:latin typeface="Cambria Math" panose="02040503050406030204" pitchFamily="18" charset="0"/>
                            </a:rPr>
                            <m:t>+4.6458</m:t>
                          </m:r>
                        </m:den>
                      </m:f>
                    </m:oMath>
                  </m:oMathPara>
                </a14:m>
                <a:endParaRPr lang="tr-TR" dirty="0" smtClean="0"/>
              </a:p>
              <a:p>
                <a:pPr marL="45720" indent="0">
                  <a:buNone/>
                </a:pPr>
                <a:r>
                  <a:rPr lang="tr-TR" dirty="0" smtClean="0"/>
                  <a:t>Şimdi bulunan kompesatörle sistemin istenilen kriterleri sağlayıp sağlamadığını kontrol edelim.</a:t>
                </a:r>
                <a:endParaRPr lang="tr-TR" dirty="0"/>
              </a:p>
              <a:p>
                <a:pPr marL="45720" indent="0">
                  <a:buNone/>
                </a:pPr>
                <a:endParaRPr lang="tr-TR" dirty="0"/>
              </a:p>
              <a:p>
                <a:endParaRPr lang="tr-TR"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1143000" y="875071"/>
                <a:ext cx="5742709" cy="5220929"/>
              </a:xfrm>
              <a:blipFill>
                <a:blip r:embed="rId2"/>
                <a:stretch>
                  <a:fillRect l="-531" t="-1402" r="-743"/>
                </a:stretch>
              </a:blipFill>
            </p:spPr>
            <p:txBody>
              <a:bodyPr/>
              <a:lstStyle/>
              <a:p>
                <a:r>
                  <a:rPr lang="tr-TR">
                    <a:noFill/>
                  </a:rPr>
                  <a:t> </a:t>
                </a:r>
              </a:p>
            </p:txBody>
          </p:sp>
        </mc:Fallback>
      </mc:AlternateContent>
      <p:sp>
        <p:nvSpPr>
          <p:cNvPr id="4" name="Date Placeholder 3"/>
          <p:cNvSpPr>
            <a:spLocks noGrp="1"/>
          </p:cNvSpPr>
          <p:nvPr>
            <p:ph type="dt" sz="half" idx="10"/>
          </p:nvPr>
        </p:nvSpPr>
        <p:spPr/>
        <p:txBody>
          <a:bodyPr/>
          <a:lstStyle/>
          <a:p>
            <a:fld id="{9FFFCC66-3E33-42F1-912D-E1C6E45BE7D9}" type="datetime1">
              <a:rPr lang="tr-TR" smtClean="0"/>
              <a:t>11.03.2019</a:t>
            </a:fld>
            <a:endParaRPr lang="en-US" dirty="0"/>
          </a:p>
        </p:txBody>
      </p:sp>
      <p:sp>
        <p:nvSpPr>
          <p:cNvPr id="5" name="Footer Placeholder 4"/>
          <p:cNvSpPr>
            <a:spLocks noGrp="1"/>
          </p:cNvSpPr>
          <p:nvPr>
            <p:ph type="ftr" sz="quarter" idx="11"/>
          </p:nvPr>
        </p:nvSpPr>
        <p:spPr/>
        <p:txBody>
          <a:bodyPr/>
          <a:lstStyle/>
          <a:p>
            <a:r>
              <a:rPr lang="en-US" smtClean="0"/>
              <a:t>Dr. Nurdan Bilgin 2018-2019</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31</a:t>
            </a:fld>
            <a:endParaRPr lang="en-US" dirty="0"/>
          </a:p>
        </p:txBody>
      </p:sp>
      <p:pic>
        <p:nvPicPr>
          <p:cNvPr id="7" name="Picture 6"/>
          <p:cNvPicPr>
            <a:picLocks noChangeAspect="1"/>
          </p:cNvPicPr>
          <p:nvPr/>
        </p:nvPicPr>
        <p:blipFill>
          <a:blip r:embed="rId3">
            <a:clrChange>
              <a:clrFrom>
                <a:srgbClr val="FFFFFF"/>
              </a:clrFrom>
              <a:clrTo>
                <a:srgbClr val="FFFFFF">
                  <a:alpha val="0"/>
                </a:srgbClr>
              </a:clrTo>
            </a:clrChange>
          </a:blip>
          <a:stretch>
            <a:fillRect/>
          </a:stretch>
        </p:blipFill>
        <p:spPr>
          <a:xfrm>
            <a:off x="6448116" y="904577"/>
            <a:ext cx="5743884" cy="1638300"/>
          </a:xfrm>
          <a:prstGeom prst="rect">
            <a:avLst/>
          </a:prstGeom>
        </p:spPr>
      </p:pic>
    </p:spTree>
    <p:extLst>
      <p:ext uri="{BB962C8B-B14F-4D97-AF65-F5344CB8AC3E}">
        <p14:creationId xmlns:p14="http://schemas.microsoft.com/office/powerpoint/2010/main" val="38425357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Örnek’in Metod 1 ile Çözüm</a:t>
            </a:r>
            <a:endParaRPr lang="tr-TR"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1143000" y="875071"/>
                <a:ext cx="5742709" cy="5220929"/>
              </a:xfrm>
            </p:spPr>
            <p:txBody>
              <a:bodyPr>
                <a:normAutofit/>
              </a:bodyPr>
              <a:lstStyle/>
              <a:p>
                <a:r>
                  <a:rPr lang="tr-TR" dirty="0" smtClean="0"/>
                  <a:t>Açık Çevrimin Transfer Fonksiyonu</a:t>
                </a:r>
              </a:p>
              <a:p>
                <a:pPr marL="45720" indent="0">
                  <a:buNone/>
                </a:pPr>
                <a14:m>
                  <m:oMathPara xmlns:m="http://schemas.openxmlformats.org/officeDocument/2006/math">
                    <m:oMathParaPr>
                      <m:jc m:val="centerGroup"/>
                    </m:oMathParaPr>
                    <m:oMath xmlns:m="http://schemas.openxmlformats.org/officeDocument/2006/math">
                      <m:sSub>
                        <m:sSubPr>
                          <m:ctrlPr>
                            <a:rPr lang="tr-TR" i="1">
                              <a:latin typeface="Cambria Math" panose="02040503050406030204" pitchFamily="18" charset="0"/>
                            </a:rPr>
                          </m:ctrlPr>
                        </m:sSubPr>
                        <m:e>
                          <m:r>
                            <a:rPr lang="tr-TR" i="1">
                              <a:latin typeface="Cambria Math" panose="02040503050406030204" pitchFamily="18" charset="0"/>
                            </a:rPr>
                            <m:t>𝐺</m:t>
                          </m:r>
                        </m:e>
                        <m:sub>
                          <m:r>
                            <a:rPr lang="tr-TR" i="1">
                              <a:latin typeface="Cambria Math" panose="02040503050406030204" pitchFamily="18" charset="0"/>
                            </a:rPr>
                            <m:t>𝑐</m:t>
                          </m:r>
                        </m:sub>
                      </m:sSub>
                      <m:d>
                        <m:dPr>
                          <m:ctrlPr>
                            <a:rPr lang="tr-TR" i="1">
                              <a:latin typeface="Cambria Math" panose="02040503050406030204" pitchFamily="18" charset="0"/>
                            </a:rPr>
                          </m:ctrlPr>
                        </m:dPr>
                        <m:e>
                          <m:r>
                            <a:rPr lang="tr-TR" i="1">
                              <a:latin typeface="Cambria Math" panose="02040503050406030204" pitchFamily="18" charset="0"/>
                            </a:rPr>
                            <m:t>𝑠</m:t>
                          </m:r>
                        </m:e>
                      </m:d>
                      <m:r>
                        <a:rPr lang="tr-TR" b="0" i="1" smtClean="0">
                          <a:latin typeface="Cambria Math" panose="02040503050406030204" pitchFamily="18" charset="0"/>
                        </a:rPr>
                        <m:t>𝐺</m:t>
                      </m:r>
                      <m:r>
                        <a:rPr lang="tr-TR" b="0" i="1" smtClean="0">
                          <a:latin typeface="Cambria Math" panose="02040503050406030204" pitchFamily="18" charset="0"/>
                        </a:rPr>
                        <m:t>(</m:t>
                      </m:r>
                      <m:r>
                        <a:rPr lang="tr-TR" b="0" i="1" smtClean="0">
                          <a:latin typeface="Cambria Math" panose="02040503050406030204" pitchFamily="18" charset="0"/>
                        </a:rPr>
                        <m:t>𝑠</m:t>
                      </m:r>
                      <m:r>
                        <a:rPr lang="tr-TR" b="0" i="1" smtClean="0">
                          <a:latin typeface="Cambria Math" panose="02040503050406030204" pitchFamily="18" charset="0"/>
                        </a:rPr>
                        <m:t>)=1.2287</m:t>
                      </m:r>
                      <m:f>
                        <m:fPr>
                          <m:ctrlPr>
                            <a:rPr lang="tr-TR" i="1">
                              <a:latin typeface="Cambria Math" panose="02040503050406030204" pitchFamily="18" charset="0"/>
                            </a:rPr>
                          </m:ctrlPr>
                        </m:fPr>
                        <m:num>
                          <m:r>
                            <a:rPr lang="tr-TR" i="1">
                              <a:latin typeface="Cambria Math" panose="02040503050406030204" pitchFamily="18" charset="0"/>
                            </a:rPr>
                            <m:t>𝑠</m:t>
                          </m:r>
                          <m:r>
                            <a:rPr lang="tr-TR" i="1">
                              <a:latin typeface="Cambria Math" panose="02040503050406030204" pitchFamily="18" charset="0"/>
                            </a:rPr>
                            <m:t>+1.9432</m:t>
                          </m:r>
                        </m:num>
                        <m:den>
                          <m:r>
                            <a:rPr lang="tr-TR" i="1">
                              <a:latin typeface="Cambria Math" panose="02040503050406030204" pitchFamily="18" charset="0"/>
                            </a:rPr>
                            <m:t>𝑠</m:t>
                          </m:r>
                          <m:r>
                            <a:rPr lang="tr-TR" i="1">
                              <a:latin typeface="Cambria Math" panose="02040503050406030204" pitchFamily="18" charset="0"/>
                            </a:rPr>
                            <m:t>+4.6458</m:t>
                          </m:r>
                        </m:den>
                      </m:f>
                      <m:f>
                        <m:fPr>
                          <m:ctrlPr>
                            <a:rPr lang="tr-TR" i="1">
                              <a:latin typeface="Cambria Math" panose="02040503050406030204" pitchFamily="18" charset="0"/>
                            </a:rPr>
                          </m:ctrlPr>
                        </m:fPr>
                        <m:num>
                          <m:r>
                            <a:rPr lang="tr-TR" i="1">
                              <a:latin typeface="Cambria Math" panose="02040503050406030204" pitchFamily="18" charset="0"/>
                            </a:rPr>
                            <m:t>10</m:t>
                          </m:r>
                        </m:num>
                        <m:den>
                          <m:r>
                            <a:rPr lang="tr-TR" i="1">
                              <a:latin typeface="Cambria Math" panose="02040503050406030204" pitchFamily="18" charset="0"/>
                            </a:rPr>
                            <m:t>𝑠</m:t>
                          </m:r>
                          <m:d>
                            <m:dPr>
                              <m:ctrlPr>
                                <a:rPr lang="tr-TR" i="1">
                                  <a:latin typeface="Cambria Math" panose="02040503050406030204" pitchFamily="18" charset="0"/>
                                </a:rPr>
                              </m:ctrlPr>
                            </m:dPr>
                            <m:e>
                              <m:r>
                                <a:rPr lang="tr-TR" i="1">
                                  <a:latin typeface="Cambria Math" panose="02040503050406030204" pitchFamily="18" charset="0"/>
                                </a:rPr>
                                <m:t>𝑠</m:t>
                              </m:r>
                              <m:r>
                                <a:rPr lang="tr-TR" i="1">
                                  <a:latin typeface="Cambria Math" panose="02040503050406030204" pitchFamily="18" charset="0"/>
                                </a:rPr>
                                <m:t>+1</m:t>
                              </m:r>
                            </m:e>
                          </m:d>
                        </m:den>
                      </m:f>
                    </m:oMath>
                  </m:oMathPara>
                </a14:m>
                <a:endParaRPr lang="tr-TR" dirty="0" smtClean="0"/>
              </a:p>
              <a:p>
                <a:pPr marL="45720" indent="0">
                  <a:buNone/>
                </a:pPr>
                <a:r>
                  <a:rPr lang="tr-TR" dirty="0" smtClean="0"/>
                  <a:t>Kapalı Çevrimin transfer fonksiyonu</a:t>
                </a:r>
              </a:p>
              <a:p>
                <a:pPr marL="45720" indent="0">
                  <a:buNone/>
                </a:pPr>
                <a14:m>
                  <m:oMathPara xmlns:m="http://schemas.openxmlformats.org/officeDocument/2006/math">
                    <m:oMathParaPr>
                      <m:jc m:val="centerGroup"/>
                    </m:oMathParaPr>
                    <m:oMath xmlns:m="http://schemas.openxmlformats.org/officeDocument/2006/math">
                      <m:f>
                        <m:fPr>
                          <m:ctrlPr>
                            <a:rPr lang="tr-TR" i="1">
                              <a:latin typeface="Cambria Math" panose="02040503050406030204" pitchFamily="18" charset="0"/>
                            </a:rPr>
                          </m:ctrlPr>
                        </m:fPr>
                        <m:num>
                          <m:r>
                            <a:rPr lang="tr-TR" i="1">
                              <a:latin typeface="Cambria Math" panose="02040503050406030204" pitchFamily="18" charset="0"/>
                            </a:rPr>
                            <m:t>𝐶</m:t>
                          </m:r>
                          <m:d>
                            <m:dPr>
                              <m:ctrlPr>
                                <a:rPr lang="tr-TR" i="1">
                                  <a:latin typeface="Cambria Math" panose="02040503050406030204" pitchFamily="18" charset="0"/>
                                </a:rPr>
                              </m:ctrlPr>
                            </m:dPr>
                            <m:e>
                              <m:r>
                                <a:rPr lang="tr-TR" i="1">
                                  <a:latin typeface="Cambria Math" panose="02040503050406030204" pitchFamily="18" charset="0"/>
                                </a:rPr>
                                <m:t>𝑠</m:t>
                              </m:r>
                            </m:e>
                          </m:d>
                        </m:num>
                        <m:den>
                          <m:r>
                            <a:rPr lang="tr-TR" i="1">
                              <a:latin typeface="Cambria Math" panose="02040503050406030204" pitchFamily="18" charset="0"/>
                            </a:rPr>
                            <m:t>𝑅</m:t>
                          </m:r>
                          <m:d>
                            <m:dPr>
                              <m:ctrlPr>
                                <a:rPr lang="tr-TR" i="1">
                                  <a:latin typeface="Cambria Math" panose="02040503050406030204" pitchFamily="18" charset="0"/>
                                </a:rPr>
                              </m:ctrlPr>
                            </m:dPr>
                            <m:e>
                              <m:r>
                                <a:rPr lang="tr-TR" i="1">
                                  <a:latin typeface="Cambria Math" panose="02040503050406030204" pitchFamily="18" charset="0"/>
                                </a:rPr>
                                <m:t>𝑠</m:t>
                              </m:r>
                            </m:e>
                          </m:d>
                        </m:den>
                      </m:f>
                      <m:r>
                        <a:rPr lang="tr-TR" i="1">
                          <a:latin typeface="Cambria Math" panose="02040503050406030204" pitchFamily="18" charset="0"/>
                        </a:rPr>
                        <m:t>=</m:t>
                      </m:r>
                      <m:f>
                        <m:fPr>
                          <m:ctrlPr>
                            <a:rPr lang="tr-TR" i="1">
                              <a:latin typeface="Cambria Math" panose="02040503050406030204" pitchFamily="18" charset="0"/>
                            </a:rPr>
                          </m:ctrlPr>
                        </m:fPr>
                        <m:num>
                          <m:sSub>
                            <m:sSubPr>
                              <m:ctrlPr>
                                <a:rPr lang="tr-TR" i="1">
                                  <a:latin typeface="Cambria Math" panose="02040503050406030204" pitchFamily="18" charset="0"/>
                                </a:rPr>
                              </m:ctrlPr>
                            </m:sSubPr>
                            <m:e>
                              <m:r>
                                <a:rPr lang="tr-TR" i="1">
                                  <a:latin typeface="Cambria Math" panose="02040503050406030204" pitchFamily="18" charset="0"/>
                                </a:rPr>
                                <m:t>𝐺</m:t>
                              </m:r>
                            </m:e>
                            <m:sub>
                              <m:r>
                                <a:rPr lang="tr-TR" i="1">
                                  <a:latin typeface="Cambria Math" panose="02040503050406030204" pitchFamily="18" charset="0"/>
                                </a:rPr>
                                <m:t>𝑐</m:t>
                              </m:r>
                            </m:sub>
                          </m:sSub>
                          <m:d>
                            <m:dPr>
                              <m:ctrlPr>
                                <a:rPr lang="tr-TR" i="1">
                                  <a:latin typeface="Cambria Math" panose="02040503050406030204" pitchFamily="18" charset="0"/>
                                </a:rPr>
                              </m:ctrlPr>
                            </m:dPr>
                            <m:e>
                              <m:r>
                                <a:rPr lang="tr-TR" i="1">
                                  <a:latin typeface="Cambria Math" panose="02040503050406030204" pitchFamily="18" charset="0"/>
                                </a:rPr>
                                <m:t>𝑠</m:t>
                              </m:r>
                            </m:e>
                          </m:d>
                          <m:r>
                            <a:rPr lang="tr-TR" i="1">
                              <a:latin typeface="Cambria Math" panose="02040503050406030204" pitchFamily="18" charset="0"/>
                            </a:rPr>
                            <m:t>𝐺</m:t>
                          </m:r>
                          <m:r>
                            <a:rPr lang="tr-TR" i="1">
                              <a:latin typeface="Cambria Math" panose="02040503050406030204" pitchFamily="18" charset="0"/>
                            </a:rPr>
                            <m:t>(</m:t>
                          </m:r>
                          <m:r>
                            <a:rPr lang="tr-TR" i="1">
                              <a:latin typeface="Cambria Math" panose="02040503050406030204" pitchFamily="18" charset="0"/>
                            </a:rPr>
                            <m:t>𝑠</m:t>
                          </m:r>
                          <m:r>
                            <a:rPr lang="tr-TR" i="1">
                              <a:latin typeface="Cambria Math" panose="02040503050406030204" pitchFamily="18" charset="0"/>
                            </a:rPr>
                            <m:t>)</m:t>
                          </m:r>
                        </m:num>
                        <m:den>
                          <m:r>
                            <a:rPr lang="tr-TR" i="1">
                              <a:latin typeface="Cambria Math" panose="02040503050406030204" pitchFamily="18" charset="0"/>
                            </a:rPr>
                            <m:t>1+</m:t>
                          </m:r>
                          <m:sSub>
                            <m:sSubPr>
                              <m:ctrlPr>
                                <a:rPr lang="tr-TR" i="1">
                                  <a:latin typeface="Cambria Math" panose="02040503050406030204" pitchFamily="18" charset="0"/>
                                </a:rPr>
                              </m:ctrlPr>
                            </m:sSubPr>
                            <m:e>
                              <m:r>
                                <a:rPr lang="tr-TR" i="1">
                                  <a:latin typeface="Cambria Math" panose="02040503050406030204" pitchFamily="18" charset="0"/>
                                </a:rPr>
                                <m:t>𝐺</m:t>
                              </m:r>
                            </m:e>
                            <m:sub>
                              <m:r>
                                <a:rPr lang="tr-TR" i="1">
                                  <a:latin typeface="Cambria Math" panose="02040503050406030204" pitchFamily="18" charset="0"/>
                                </a:rPr>
                                <m:t>𝑐</m:t>
                              </m:r>
                            </m:sub>
                          </m:sSub>
                          <m:d>
                            <m:dPr>
                              <m:ctrlPr>
                                <a:rPr lang="tr-TR" i="1">
                                  <a:latin typeface="Cambria Math" panose="02040503050406030204" pitchFamily="18" charset="0"/>
                                </a:rPr>
                              </m:ctrlPr>
                            </m:dPr>
                            <m:e>
                              <m:r>
                                <a:rPr lang="tr-TR" i="1">
                                  <a:latin typeface="Cambria Math" panose="02040503050406030204" pitchFamily="18" charset="0"/>
                                </a:rPr>
                                <m:t>𝑠</m:t>
                              </m:r>
                            </m:e>
                          </m:d>
                          <m:r>
                            <a:rPr lang="tr-TR" i="1">
                              <a:latin typeface="Cambria Math" panose="02040503050406030204" pitchFamily="18" charset="0"/>
                            </a:rPr>
                            <m:t>𝐺</m:t>
                          </m:r>
                          <m:r>
                            <a:rPr lang="tr-TR" i="1">
                              <a:latin typeface="Cambria Math" panose="02040503050406030204" pitchFamily="18" charset="0"/>
                            </a:rPr>
                            <m:t>(</m:t>
                          </m:r>
                          <m:r>
                            <a:rPr lang="tr-TR" i="1">
                              <a:latin typeface="Cambria Math" panose="02040503050406030204" pitchFamily="18" charset="0"/>
                            </a:rPr>
                            <m:t>𝑠</m:t>
                          </m:r>
                          <m:r>
                            <a:rPr lang="tr-TR" i="1">
                              <a:latin typeface="Cambria Math" panose="02040503050406030204" pitchFamily="18" charset="0"/>
                            </a:rPr>
                            <m:t>)</m:t>
                          </m:r>
                          <m:r>
                            <a:rPr lang="tr-TR" i="1">
                              <a:latin typeface="Cambria Math" panose="02040503050406030204" pitchFamily="18" charset="0"/>
                            </a:rPr>
                            <m:t>𝐻</m:t>
                          </m:r>
                          <m:r>
                            <a:rPr lang="tr-TR" i="1">
                              <a:latin typeface="Cambria Math" panose="02040503050406030204" pitchFamily="18" charset="0"/>
                            </a:rPr>
                            <m:t>(</m:t>
                          </m:r>
                          <m:r>
                            <a:rPr lang="tr-TR" i="1">
                              <a:latin typeface="Cambria Math" panose="02040503050406030204" pitchFamily="18" charset="0"/>
                            </a:rPr>
                            <m:t>𝑠</m:t>
                          </m:r>
                          <m:r>
                            <a:rPr lang="tr-TR" i="1">
                              <a:latin typeface="Cambria Math" panose="02040503050406030204" pitchFamily="18" charset="0"/>
                            </a:rPr>
                            <m:t>)</m:t>
                          </m:r>
                        </m:den>
                      </m:f>
                    </m:oMath>
                  </m:oMathPara>
                </a14:m>
                <a:endParaRPr lang="tr-TR" dirty="0" smtClean="0"/>
              </a:p>
              <a:p>
                <a:pPr marL="45720" indent="0">
                  <a:buNone/>
                </a:pPr>
                <a:endParaRPr lang="tr-TR" dirty="0"/>
              </a:p>
              <a:p>
                <a:pPr marL="45720" indent="0">
                  <a:buNone/>
                </a:pPr>
                <a14:m>
                  <m:oMathPara xmlns:m="http://schemas.openxmlformats.org/officeDocument/2006/math">
                    <m:oMathParaPr>
                      <m:jc m:val="centerGroup"/>
                    </m:oMathParaPr>
                    <m:oMath xmlns:m="http://schemas.openxmlformats.org/officeDocument/2006/math">
                      <m:f>
                        <m:fPr>
                          <m:ctrlPr>
                            <a:rPr lang="tr-TR" i="1">
                              <a:latin typeface="Cambria Math" panose="02040503050406030204" pitchFamily="18" charset="0"/>
                            </a:rPr>
                          </m:ctrlPr>
                        </m:fPr>
                        <m:num>
                          <m:r>
                            <a:rPr lang="tr-TR" i="1">
                              <a:latin typeface="Cambria Math" panose="02040503050406030204" pitchFamily="18" charset="0"/>
                            </a:rPr>
                            <m:t>𝐶</m:t>
                          </m:r>
                          <m:d>
                            <m:dPr>
                              <m:ctrlPr>
                                <a:rPr lang="tr-TR" i="1">
                                  <a:latin typeface="Cambria Math" panose="02040503050406030204" pitchFamily="18" charset="0"/>
                                </a:rPr>
                              </m:ctrlPr>
                            </m:dPr>
                            <m:e>
                              <m:r>
                                <a:rPr lang="tr-TR" i="1">
                                  <a:latin typeface="Cambria Math" panose="02040503050406030204" pitchFamily="18" charset="0"/>
                                </a:rPr>
                                <m:t>𝑠</m:t>
                              </m:r>
                            </m:e>
                          </m:d>
                        </m:num>
                        <m:den>
                          <m:r>
                            <a:rPr lang="tr-TR" i="1">
                              <a:latin typeface="Cambria Math" panose="02040503050406030204" pitchFamily="18" charset="0"/>
                            </a:rPr>
                            <m:t>𝑅</m:t>
                          </m:r>
                          <m:d>
                            <m:dPr>
                              <m:ctrlPr>
                                <a:rPr lang="tr-TR" i="1">
                                  <a:latin typeface="Cambria Math" panose="02040503050406030204" pitchFamily="18" charset="0"/>
                                </a:rPr>
                              </m:ctrlPr>
                            </m:dPr>
                            <m:e>
                              <m:r>
                                <a:rPr lang="tr-TR" i="1">
                                  <a:latin typeface="Cambria Math" panose="02040503050406030204" pitchFamily="18" charset="0"/>
                                </a:rPr>
                                <m:t>𝑠</m:t>
                              </m:r>
                            </m:e>
                          </m:d>
                        </m:den>
                      </m:f>
                      <m:r>
                        <a:rPr lang="tr-TR" i="1">
                          <a:latin typeface="Cambria Math" panose="02040503050406030204" pitchFamily="18" charset="0"/>
                        </a:rPr>
                        <m:t>=</m:t>
                      </m:r>
                      <m:f>
                        <m:fPr>
                          <m:ctrlPr>
                            <a:rPr lang="tr-TR" i="1">
                              <a:latin typeface="Cambria Math" panose="02040503050406030204" pitchFamily="18" charset="0"/>
                            </a:rPr>
                          </m:ctrlPr>
                        </m:fPr>
                        <m:num>
                          <m:r>
                            <a:rPr lang="tr-TR" i="1">
                              <a:latin typeface="Cambria Math" panose="02040503050406030204" pitchFamily="18" charset="0"/>
                            </a:rPr>
                            <m:t>1.2287</m:t>
                          </m:r>
                          <m:f>
                            <m:fPr>
                              <m:ctrlPr>
                                <a:rPr lang="tr-TR" i="1">
                                  <a:latin typeface="Cambria Math" panose="02040503050406030204" pitchFamily="18" charset="0"/>
                                </a:rPr>
                              </m:ctrlPr>
                            </m:fPr>
                            <m:num>
                              <m:r>
                                <a:rPr lang="tr-TR" i="1">
                                  <a:latin typeface="Cambria Math" panose="02040503050406030204" pitchFamily="18" charset="0"/>
                                </a:rPr>
                                <m:t>𝑠</m:t>
                              </m:r>
                              <m:r>
                                <a:rPr lang="tr-TR" i="1">
                                  <a:latin typeface="Cambria Math" panose="02040503050406030204" pitchFamily="18" charset="0"/>
                                </a:rPr>
                                <m:t>+1.9432</m:t>
                              </m:r>
                            </m:num>
                            <m:den>
                              <m:r>
                                <a:rPr lang="tr-TR" i="1">
                                  <a:latin typeface="Cambria Math" panose="02040503050406030204" pitchFamily="18" charset="0"/>
                                </a:rPr>
                                <m:t>𝑠</m:t>
                              </m:r>
                              <m:r>
                                <a:rPr lang="tr-TR" i="1">
                                  <a:latin typeface="Cambria Math" panose="02040503050406030204" pitchFamily="18" charset="0"/>
                                </a:rPr>
                                <m:t>+4.6458</m:t>
                              </m:r>
                            </m:den>
                          </m:f>
                          <m:f>
                            <m:fPr>
                              <m:ctrlPr>
                                <a:rPr lang="tr-TR" i="1">
                                  <a:latin typeface="Cambria Math" panose="02040503050406030204" pitchFamily="18" charset="0"/>
                                </a:rPr>
                              </m:ctrlPr>
                            </m:fPr>
                            <m:num>
                              <m:r>
                                <a:rPr lang="tr-TR" i="1">
                                  <a:latin typeface="Cambria Math" panose="02040503050406030204" pitchFamily="18" charset="0"/>
                                </a:rPr>
                                <m:t>10</m:t>
                              </m:r>
                            </m:num>
                            <m:den>
                              <m:r>
                                <a:rPr lang="tr-TR" i="1">
                                  <a:latin typeface="Cambria Math" panose="02040503050406030204" pitchFamily="18" charset="0"/>
                                </a:rPr>
                                <m:t>𝑠</m:t>
                              </m:r>
                              <m:d>
                                <m:dPr>
                                  <m:ctrlPr>
                                    <a:rPr lang="tr-TR" i="1">
                                      <a:latin typeface="Cambria Math" panose="02040503050406030204" pitchFamily="18" charset="0"/>
                                    </a:rPr>
                                  </m:ctrlPr>
                                </m:dPr>
                                <m:e>
                                  <m:r>
                                    <a:rPr lang="tr-TR" i="1">
                                      <a:latin typeface="Cambria Math" panose="02040503050406030204" pitchFamily="18" charset="0"/>
                                    </a:rPr>
                                    <m:t>𝑠</m:t>
                                  </m:r>
                                  <m:r>
                                    <a:rPr lang="tr-TR" i="1">
                                      <a:latin typeface="Cambria Math" panose="02040503050406030204" pitchFamily="18" charset="0"/>
                                    </a:rPr>
                                    <m:t>+1</m:t>
                                  </m:r>
                                </m:e>
                              </m:d>
                            </m:den>
                          </m:f>
                        </m:num>
                        <m:den>
                          <m:r>
                            <a:rPr lang="tr-TR" i="1">
                              <a:latin typeface="Cambria Math" panose="02040503050406030204" pitchFamily="18" charset="0"/>
                            </a:rPr>
                            <m:t>1+</m:t>
                          </m:r>
                          <m:r>
                            <a:rPr lang="tr-TR" i="1">
                              <a:latin typeface="Cambria Math" panose="02040503050406030204" pitchFamily="18" charset="0"/>
                            </a:rPr>
                            <m:t>1.2287</m:t>
                          </m:r>
                          <m:f>
                            <m:fPr>
                              <m:ctrlPr>
                                <a:rPr lang="tr-TR" i="1">
                                  <a:latin typeface="Cambria Math" panose="02040503050406030204" pitchFamily="18" charset="0"/>
                                </a:rPr>
                              </m:ctrlPr>
                            </m:fPr>
                            <m:num>
                              <m:r>
                                <a:rPr lang="tr-TR" i="1">
                                  <a:latin typeface="Cambria Math" panose="02040503050406030204" pitchFamily="18" charset="0"/>
                                </a:rPr>
                                <m:t>𝑠</m:t>
                              </m:r>
                              <m:r>
                                <a:rPr lang="tr-TR" i="1">
                                  <a:latin typeface="Cambria Math" panose="02040503050406030204" pitchFamily="18" charset="0"/>
                                </a:rPr>
                                <m:t>+1.9432</m:t>
                              </m:r>
                            </m:num>
                            <m:den>
                              <m:r>
                                <a:rPr lang="tr-TR" i="1">
                                  <a:latin typeface="Cambria Math" panose="02040503050406030204" pitchFamily="18" charset="0"/>
                                </a:rPr>
                                <m:t>𝑠</m:t>
                              </m:r>
                              <m:r>
                                <a:rPr lang="tr-TR" i="1">
                                  <a:latin typeface="Cambria Math" panose="02040503050406030204" pitchFamily="18" charset="0"/>
                                </a:rPr>
                                <m:t>+4.6458</m:t>
                              </m:r>
                            </m:den>
                          </m:f>
                          <m:f>
                            <m:fPr>
                              <m:ctrlPr>
                                <a:rPr lang="tr-TR" i="1">
                                  <a:latin typeface="Cambria Math" panose="02040503050406030204" pitchFamily="18" charset="0"/>
                                </a:rPr>
                              </m:ctrlPr>
                            </m:fPr>
                            <m:num>
                              <m:r>
                                <a:rPr lang="tr-TR" i="1">
                                  <a:latin typeface="Cambria Math" panose="02040503050406030204" pitchFamily="18" charset="0"/>
                                </a:rPr>
                                <m:t>10</m:t>
                              </m:r>
                            </m:num>
                            <m:den>
                              <m:r>
                                <a:rPr lang="tr-TR" i="1">
                                  <a:latin typeface="Cambria Math" panose="02040503050406030204" pitchFamily="18" charset="0"/>
                                </a:rPr>
                                <m:t>𝑠</m:t>
                              </m:r>
                              <m:d>
                                <m:dPr>
                                  <m:ctrlPr>
                                    <a:rPr lang="tr-TR" i="1">
                                      <a:latin typeface="Cambria Math" panose="02040503050406030204" pitchFamily="18" charset="0"/>
                                    </a:rPr>
                                  </m:ctrlPr>
                                </m:dPr>
                                <m:e>
                                  <m:r>
                                    <a:rPr lang="tr-TR" i="1">
                                      <a:latin typeface="Cambria Math" panose="02040503050406030204" pitchFamily="18" charset="0"/>
                                    </a:rPr>
                                    <m:t>𝑠</m:t>
                                  </m:r>
                                  <m:r>
                                    <a:rPr lang="tr-TR" i="1">
                                      <a:latin typeface="Cambria Math" panose="02040503050406030204" pitchFamily="18" charset="0"/>
                                    </a:rPr>
                                    <m:t>+1</m:t>
                                  </m:r>
                                </m:e>
                              </m:d>
                            </m:den>
                          </m:f>
                        </m:den>
                      </m:f>
                    </m:oMath>
                  </m:oMathPara>
                </a14:m>
                <a:endParaRPr lang="tr-TR" dirty="0" smtClean="0"/>
              </a:p>
              <a:p>
                <a:pPr marL="45720" indent="0">
                  <a:buNone/>
                </a:pPr>
                <a14:m>
                  <m:oMathPara xmlns:m="http://schemas.openxmlformats.org/officeDocument/2006/math">
                    <m:oMathParaPr>
                      <m:jc m:val="centerGroup"/>
                    </m:oMathParaPr>
                    <m:oMath xmlns:m="http://schemas.openxmlformats.org/officeDocument/2006/math">
                      <m:f>
                        <m:fPr>
                          <m:ctrlPr>
                            <a:rPr lang="tr-TR" i="1">
                              <a:latin typeface="Cambria Math" panose="02040503050406030204" pitchFamily="18" charset="0"/>
                            </a:rPr>
                          </m:ctrlPr>
                        </m:fPr>
                        <m:num>
                          <m:r>
                            <a:rPr lang="tr-TR" i="1">
                              <a:latin typeface="Cambria Math" panose="02040503050406030204" pitchFamily="18" charset="0"/>
                            </a:rPr>
                            <m:t>𝐶</m:t>
                          </m:r>
                          <m:d>
                            <m:dPr>
                              <m:ctrlPr>
                                <a:rPr lang="tr-TR" i="1">
                                  <a:latin typeface="Cambria Math" panose="02040503050406030204" pitchFamily="18" charset="0"/>
                                </a:rPr>
                              </m:ctrlPr>
                            </m:dPr>
                            <m:e>
                              <m:r>
                                <a:rPr lang="tr-TR" i="1">
                                  <a:latin typeface="Cambria Math" panose="02040503050406030204" pitchFamily="18" charset="0"/>
                                </a:rPr>
                                <m:t>𝑠</m:t>
                              </m:r>
                            </m:e>
                          </m:d>
                        </m:num>
                        <m:den>
                          <m:r>
                            <a:rPr lang="tr-TR" i="1">
                              <a:latin typeface="Cambria Math" panose="02040503050406030204" pitchFamily="18" charset="0"/>
                            </a:rPr>
                            <m:t>𝑅</m:t>
                          </m:r>
                          <m:d>
                            <m:dPr>
                              <m:ctrlPr>
                                <a:rPr lang="tr-TR" i="1">
                                  <a:latin typeface="Cambria Math" panose="02040503050406030204" pitchFamily="18" charset="0"/>
                                </a:rPr>
                              </m:ctrlPr>
                            </m:dPr>
                            <m:e>
                              <m:r>
                                <a:rPr lang="tr-TR" i="1">
                                  <a:latin typeface="Cambria Math" panose="02040503050406030204" pitchFamily="18" charset="0"/>
                                </a:rPr>
                                <m:t>𝑠</m:t>
                              </m:r>
                            </m:e>
                          </m:d>
                        </m:den>
                      </m:f>
                      <m:r>
                        <a:rPr lang="tr-TR" i="1">
                          <a:latin typeface="Cambria Math" panose="02040503050406030204" pitchFamily="18" charset="0"/>
                        </a:rPr>
                        <m:t>=</m:t>
                      </m:r>
                      <m:f>
                        <m:fPr>
                          <m:ctrlPr>
                            <a:rPr lang="tr-TR" b="0" i="1" smtClean="0">
                              <a:latin typeface="Cambria Math" panose="02040503050406030204" pitchFamily="18" charset="0"/>
                            </a:rPr>
                          </m:ctrlPr>
                        </m:fPr>
                        <m:num>
                          <m:r>
                            <a:rPr lang="tr-TR" b="0" i="1" smtClean="0">
                              <a:latin typeface="Cambria Math" panose="02040503050406030204" pitchFamily="18" charset="0"/>
                            </a:rPr>
                            <m:t>12.287</m:t>
                          </m:r>
                          <m:r>
                            <a:rPr lang="tr-TR" b="0" i="1" smtClean="0">
                              <a:latin typeface="Cambria Math" panose="02040503050406030204" pitchFamily="18" charset="0"/>
                            </a:rPr>
                            <m:t>𝑠</m:t>
                          </m:r>
                          <m:r>
                            <a:rPr lang="tr-TR" b="0" i="1" smtClean="0">
                              <a:latin typeface="Cambria Math" panose="02040503050406030204" pitchFamily="18" charset="0"/>
                            </a:rPr>
                            <m:t>+23.876</m:t>
                          </m:r>
                        </m:num>
                        <m:den>
                          <m:sSup>
                            <m:sSupPr>
                              <m:ctrlPr>
                                <a:rPr lang="tr-TR" b="0" i="1" smtClean="0">
                                  <a:latin typeface="Cambria Math" panose="02040503050406030204" pitchFamily="18" charset="0"/>
                                </a:rPr>
                              </m:ctrlPr>
                            </m:sSupPr>
                            <m:e>
                              <m:r>
                                <a:rPr lang="tr-TR" b="0" i="1" smtClean="0">
                                  <a:latin typeface="Cambria Math" panose="02040503050406030204" pitchFamily="18" charset="0"/>
                                </a:rPr>
                                <m:t>𝑠</m:t>
                              </m:r>
                            </m:e>
                            <m:sup>
                              <m:r>
                                <a:rPr lang="tr-TR" b="0" i="1" smtClean="0">
                                  <a:latin typeface="Cambria Math" panose="02040503050406030204" pitchFamily="18" charset="0"/>
                                </a:rPr>
                                <m:t>3</m:t>
                              </m:r>
                            </m:sup>
                          </m:sSup>
                          <m:r>
                            <a:rPr lang="tr-TR" b="0" i="1" smtClean="0">
                              <a:latin typeface="Cambria Math" panose="02040503050406030204" pitchFamily="18" charset="0"/>
                            </a:rPr>
                            <m:t>+5.646</m:t>
                          </m:r>
                          <m:sSup>
                            <m:sSupPr>
                              <m:ctrlPr>
                                <a:rPr lang="tr-TR" b="0" i="1" smtClean="0">
                                  <a:latin typeface="Cambria Math" panose="02040503050406030204" pitchFamily="18" charset="0"/>
                                </a:rPr>
                              </m:ctrlPr>
                            </m:sSupPr>
                            <m:e>
                              <m:r>
                                <a:rPr lang="tr-TR" b="0" i="1" smtClean="0">
                                  <a:latin typeface="Cambria Math" panose="02040503050406030204" pitchFamily="18" charset="0"/>
                                </a:rPr>
                                <m:t>𝑠</m:t>
                              </m:r>
                            </m:e>
                            <m:sup>
                              <m:r>
                                <a:rPr lang="tr-TR" b="0" i="1" smtClean="0">
                                  <a:latin typeface="Cambria Math" panose="02040503050406030204" pitchFamily="18" charset="0"/>
                                </a:rPr>
                                <m:t>2</m:t>
                              </m:r>
                            </m:sup>
                          </m:sSup>
                          <m:r>
                            <a:rPr lang="tr-TR" b="0" i="1" smtClean="0">
                              <a:latin typeface="Cambria Math" panose="02040503050406030204" pitchFamily="18" charset="0"/>
                            </a:rPr>
                            <m:t>+16.933</m:t>
                          </m:r>
                          <m:r>
                            <a:rPr lang="tr-TR" b="0" i="1" smtClean="0">
                              <a:latin typeface="Cambria Math" panose="02040503050406030204" pitchFamily="18" charset="0"/>
                            </a:rPr>
                            <m:t>𝑠</m:t>
                          </m:r>
                          <m:r>
                            <a:rPr lang="tr-TR" b="0" i="1" smtClean="0">
                              <a:latin typeface="Cambria Math" panose="02040503050406030204" pitchFamily="18" charset="0"/>
                            </a:rPr>
                            <m:t>+23.876</m:t>
                          </m:r>
                        </m:den>
                      </m:f>
                    </m:oMath>
                  </m:oMathPara>
                </a14:m>
                <a:endParaRPr lang="tr-TR" dirty="0" smtClean="0"/>
              </a:p>
              <a:p>
                <a:pPr marL="45720" indent="0">
                  <a:buNone/>
                </a:pPr>
                <a:endParaRPr lang="tr-TR" dirty="0"/>
              </a:p>
              <a:p>
                <a:endParaRPr lang="tr-TR"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1143000" y="875071"/>
                <a:ext cx="5742709" cy="5220929"/>
              </a:xfrm>
              <a:blipFill>
                <a:blip r:embed="rId2"/>
                <a:stretch>
                  <a:fillRect l="-531" t="-1519"/>
                </a:stretch>
              </a:blipFill>
            </p:spPr>
            <p:txBody>
              <a:bodyPr/>
              <a:lstStyle/>
              <a:p>
                <a:r>
                  <a:rPr lang="tr-TR">
                    <a:noFill/>
                  </a:rPr>
                  <a:t> </a:t>
                </a:r>
              </a:p>
            </p:txBody>
          </p:sp>
        </mc:Fallback>
      </mc:AlternateContent>
      <p:sp>
        <p:nvSpPr>
          <p:cNvPr id="4" name="Date Placeholder 3"/>
          <p:cNvSpPr>
            <a:spLocks noGrp="1"/>
          </p:cNvSpPr>
          <p:nvPr>
            <p:ph type="dt" sz="half" idx="10"/>
          </p:nvPr>
        </p:nvSpPr>
        <p:spPr/>
        <p:txBody>
          <a:bodyPr/>
          <a:lstStyle/>
          <a:p>
            <a:fld id="{9FFFCC66-3E33-42F1-912D-E1C6E45BE7D9}" type="datetime1">
              <a:rPr lang="tr-TR" smtClean="0"/>
              <a:t>11.03.2019</a:t>
            </a:fld>
            <a:endParaRPr lang="en-US" dirty="0"/>
          </a:p>
        </p:txBody>
      </p:sp>
      <p:sp>
        <p:nvSpPr>
          <p:cNvPr id="5" name="Footer Placeholder 4"/>
          <p:cNvSpPr>
            <a:spLocks noGrp="1"/>
          </p:cNvSpPr>
          <p:nvPr>
            <p:ph type="ftr" sz="quarter" idx="11"/>
          </p:nvPr>
        </p:nvSpPr>
        <p:spPr/>
        <p:txBody>
          <a:bodyPr/>
          <a:lstStyle/>
          <a:p>
            <a:r>
              <a:rPr lang="en-US" smtClean="0"/>
              <a:t>Dr. Nurdan Bilgin 2018-2019</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32</a:t>
            </a:fld>
            <a:endParaRPr lang="en-US" dirty="0"/>
          </a:p>
        </p:txBody>
      </p:sp>
      <p:pic>
        <p:nvPicPr>
          <p:cNvPr id="7" name="Picture 6"/>
          <p:cNvPicPr>
            <a:picLocks noChangeAspect="1"/>
          </p:cNvPicPr>
          <p:nvPr/>
        </p:nvPicPr>
        <p:blipFill>
          <a:blip r:embed="rId3">
            <a:clrChange>
              <a:clrFrom>
                <a:srgbClr val="FFFFFF"/>
              </a:clrFrom>
              <a:clrTo>
                <a:srgbClr val="FFFFFF">
                  <a:alpha val="0"/>
                </a:srgbClr>
              </a:clrTo>
            </a:clrChange>
          </a:blip>
          <a:stretch>
            <a:fillRect/>
          </a:stretch>
        </p:blipFill>
        <p:spPr>
          <a:xfrm>
            <a:off x="6448116" y="904577"/>
            <a:ext cx="5743884" cy="1638300"/>
          </a:xfrm>
          <a:prstGeom prst="rect">
            <a:avLst/>
          </a:prstGeom>
        </p:spPr>
      </p:pic>
      <p:sp>
        <p:nvSpPr>
          <p:cNvPr id="9" name="Rectangle 8"/>
          <p:cNvSpPr/>
          <p:nvPr/>
        </p:nvSpPr>
        <p:spPr>
          <a:xfrm>
            <a:off x="7174772" y="2775302"/>
            <a:ext cx="4728164" cy="2462213"/>
          </a:xfrm>
          <a:prstGeom prst="rect">
            <a:avLst/>
          </a:prstGeom>
        </p:spPr>
        <p:txBody>
          <a:bodyPr wrap="square">
            <a:spAutoFit/>
          </a:bodyPr>
          <a:lstStyle/>
          <a:p>
            <a:r>
              <a:rPr lang="tr-TR" sz="2200" dirty="0">
                <a:latin typeface="Cambria Math" panose="02040503050406030204" pitchFamily="18" charset="0"/>
                <a:ea typeface="Cambria Math" panose="02040503050406030204" pitchFamily="18" charset="0"/>
              </a:rPr>
              <a:t>&gt;&gt; roots([1 5.646 16.933 23.876])</a:t>
            </a:r>
          </a:p>
          <a:p>
            <a:endParaRPr lang="tr-TR" sz="2200" dirty="0">
              <a:latin typeface="Cambria Math" panose="02040503050406030204" pitchFamily="18" charset="0"/>
              <a:ea typeface="Cambria Math" panose="02040503050406030204" pitchFamily="18" charset="0"/>
            </a:endParaRPr>
          </a:p>
          <a:p>
            <a:r>
              <a:rPr lang="tr-TR" sz="2200" dirty="0">
                <a:latin typeface="Cambria Math" panose="02040503050406030204" pitchFamily="18" charset="0"/>
                <a:ea typeface="Cambria Math" panose="02040503050406030204" pitchFamily="18" charset="0"/>
              </a:rPr>
              <a:t>ans =</a:t>
            </a:r>
          </a:p>
          <a:p>
            <a:endParaRPr lang="tr-TR" sz="2200" dirty="0">
              <a:latin typeface="Cambria Math" panose="02040503050406030204" pitchFamily="18" charset="0"/>
              <a:ea typeface="Cambria Math" panose="02040503050406030204" pitchFamily="18" charset="0"/>
            </a:endParaRPr>
          </a:p>
          <a:p>
            <a:r>
              <a:rPr lang="tr-TR" sz="2200" dirty="0">
                <a:latin typeface="Cambria Math" panose="02040503050406030204" pitchFamily="18" charset="0"/>
                <a:ea typeface="Cambria Math" panose="02040503050406030204" pitchFamily="18" charset="0"/>
              </a:rPr>
              <a:t>  -1.4953 + 2.5992i</a:t>
            </a:r>
          </a:p>
          <a:p>
            <a:r>
              <a:rPr lang="tr-TR" sz="2200" dirty="0">
                <a:latin typeface="Cambria Math" panose="02040503050406030204" pitchFamily="18" charset="0"/>
                <a:ea typeface="Cambria Math" panose="02040503050406030204" pitchFamily="18" charset="0"/>
              </a:rPr>
              <a:t>  -1.4953 - 2.5992i</a:t>
            </a:r>
          </a:p>
          <a:p>
            <a:r>
              <a:rPr lang="tr-TR" sz="2200" dirty="0">
                <a:latin typeface="Cambria Math" panose="02040503050406030204" pitchFamily="18" charset="0"/>
                <a:ea typeface="Cambria Math" panose="02040503050406030204" pitchFamily="18" charset="0"/>
              </a:rPr>
              <a:t>  -2.6553 + 0.0000i</a:t>
            </a:r>
          </a:p>
        </p:txBody>
      </p:sp>
    </p:spTree>
    <p:extLst>
      <p:ext uri="{BB962C8B-B14F-4D97-AF65-F5344CB8AC3E}">
        <p14:creationId xmlns:p14="http://schemas.microsoft.com/office/powerpoint/2010/main" val="4512482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Örnek’in Metod 1 ile Çözüm</a:t>
            </a:r>
            <a:endParaRPr lang="tr-TR"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1143000" y="875071"/>
                <a:ext cx="5742709" cy="5220929"/>
              </a:xfrm>
            </p:spPr>
            <p:txBody>
              <a:bodyPr>
                <a:normAutofit/>
              </a:bodyPr>
              <a:lstStyle/>
              <a:p>
                <a:r>
                  <a:rPr lang="tr-TR" dirty="0" smtClean="0"/>
                  <a:t>Açık Çevrimin Transfer Fonksiyonu</a:t>
                </a:r>
              </a:p>
              <a:p>
                <a:pPr marL="45720" indent="0">
                  <a:buNone/>
                </a:pPr>
                <a14:m>
                  <m:oMathPara xmlns:m="http://schemas.openxmlformats.org/officeDocument/2006/math">
                    <m:oMathParaPr>
                      <m:jc m:val="centerGroup"/>
                    </m:oMathParaPr>
                    <m:oMath xmlns:m="http://schemas.openxmlformats.org/officeDocument/2006/math">
                      <m:sSub>
                        <m:sSubPr>
                          <m:ctrlPr>
                            <a:rPr lang="tr-TR" i="1">
                              <a:latin typeface="Cambria Math" panose="02040503050406030204" pitchFamily="18" charset="0"/>
                            </a:rPr>
                          </m:ctrlPr>
                        </m:sSubPr>
                        <m:e>
                          <m:r>
                            <a:rPr lang="tr-TR" i="1">
                              <a:latin typeface="Cambria Math" panose="02040503050406030204" pitchFamily="18" charset="0"/>
                            </a:rPr>
                            <m:t>𝐺</m:t>
                          </m:r>
                        </m:e>
                        <m:sub>
                          <m:r>
                            <a:rPr lang="tr-TR" i="1">
                              <a:latin typeface="Cambria Math" panose="02040503050406030204" pitchFamily="18" charset="0"/>
                            </a:rPr>
                            <m:t>𝑐</m:t>
                          </m:r>
                        </m:sub>
                      </m:sSub>
                      <m:d>
                        <m:dPr>
                          <m:ctrlPr>
                            <a:rPr lang="tr-TR" i="1">
                              <a:latin typeface="Cambria Math" panose="02040503050406030204" pitchFamily="18" charset="0"/>
                            </a:rPr>
                          </m:ctrlPr>
                        </m:dPr>
                        <m:e>
                          <m:r>
                            <a:rPr lang="tr-TR" i="1">
                              <a:latin typeface="Cambria Math" panose="02040503050406030204" pitchFamily="18" charset="0"/>
                            </a:rPr>
                            <m:t>𝑠</m:t>
                          </m:r>
                        </m:e>
                      </m:d>
                      <m:r>
                        <a:rPr lang="tr-TR" b="0" i="1" smtClean="0">
                          <a:latin typeface="Cambria Math" panose="02040503050406030204" pitchFamily="18" charset="0"/>
                        </a:rPr>
                        <m:t>𝐺</m:t>
                      </m:r>
                      <m:r>
                        <a:rPr lang="tr-TR" b="0" i="1" smtClean="0">
                          <a:latin typeface="Cambria Math" panose="02040503050406030204" pitchFamily="18" charset="0"/>
                        </a:rPr>
                        <m:t>(</m:t>
                      </m:r>
                      <m:r>
                        <a:rPr lang="tr-TR" b="0" i="1" smtClean="0">
                          <a:latin typeface="Cambria Math" panose="02040503050406030204" pitchFamily="18" charset="0"/>
                        </a:rPr>
                        <m:t>𝑠</m:t>
                      </m:r>
                      <m:r>
                        <a:rPr lang="tr-TR" b="0" i="1" smtClean="0">
                          <a:latin typeface="Cambria Math" panose="02040503050406030204" pitchFamily="18" charset="0"/>
                        </a:rPr>
                        <m:t>)=12.287</m:t>
                      </m:r>
                      <m:f>
                        <m:fPr>
                          <m:ctrlPr>
                            <a:rPr lang="tr-TR" i="1">
                              <a:latin typeface="Cambria Math" panose="02040503050406030204" pitchFamily="18" charset="0"/>
                            </a:rPr>
                          </m:ctrlPr>
                        </m:fPr>
                        <m:num>
                          <m:r>
                            <a:rPr lang="tr-TR" i="1">
                              <a:latin typeface="Cambria Math" panose="02040503050406030204" pitchFamily="18" charset="0"/>
                            </a:rPr>
                            <m:t>𝑠</m:t>
                          </m:r>
                          <m:r>
                            <a:rPr lang="tr-TR" i="1">
                              <a:latin typeface="Cambria Math" panose="02040503050406030204" pitchFamily="18" charset="0"/>
                            </a:rPr>
                            <m:t>+1.9432</m:t>
                          </m:r>
                        </m:num>
                        <m:den>
                          <m:r>
                            <a:rPr lang="tr-TR" i="1">
                              <a:latin typeface="Cambria Math" panose="02040503050406030204" pitchFamily="18" charset="0"/>
                            </a:rPr>
                            <m:t>𝑠</m:t>
                          </m:r>
                          <m:r>
                            <a:rPr lang="tr-TR" b="0" i="1" smtClean="0">
                              <a:latin typeface="Cambria Math" panose="02040503050406030204" pitchFamily="18" charset="0"/>
                            </a:rPr>
                            <m:t>(</m:t>
                          </m:r>
                          <m:r>
                            <a:rPr lang="tr-TR" b="0" i="1" smtClean="0">
                              <a:latin typeface="Cambria Math" panose="02040503050406030204" pitchFamily="18" charset="0"/>
                            </a:rPr>
                            <m:t>𝑠</m:t>
                          </m:r>
                          <m:r>
                            <a:rPr lang="tr-TR" b="0" i="1" smtClean="0">
                              <a:latin typeface="Cambria Math" panose="02040503050406030204" pitchFamily="18" charset="0"/>
                            </a:rPr>
                            <m:t>+1)(</m:t>
                          </m:r>
                          <m:r>
                            <a:rPr lang="tr-TR" i="1">
                              <a:latin typeface="Cambria Math" panose="02040503050406030204" pitchFamily="18" charset="0"/>
                            </a:rPr>
                            <m:t>𝑠</m:t>
                          </m:r>
                          <m:r>
                            <a:rPr lang="tr-TR" i="1">
                              <a:latin typeface="Cambria Math" panose="02040503050406030204" pitchFamily="18" charset="0"/>
                            </a:rPr>
                            <m:t>+4.6458)</m:t>
                          </m:r>
                        </m:den>
                      </m:f>
                    </m:oMath>
                  </m:oMathPara>
                </a14:m>
                <a:endParaRPr lang="tr-TR" dirty="0" smtClean="0"/>
              </a:p>
              <a:p>
                <a:pPr marL="45720" indent="0">
                  <a:buNone/>
                </a:pPr>
                <a:r>
                  <a:rPr lang="tr-TR" dirty="0" smtClean="0"/>
                  <a:t>Kapalı Çevrimin transfer fonksiyonu</a:t>
                </a:r>
              </a:p>
              <a:p>
                <a:pPr marL="45720" indent="0">
                  <a:buNone/>
                </a:pPr>
                <a14:m>
                  <m:oMathPara xmlns:m="http://schemas.openxmlformats.org/officeDocument/2006/math">
                    <m:oMathParaPr>
                      <m:jc m:val="centerGroup"/>
                    </m:oMathParaPr>
                    <m:oMath xmlns:m="http://schemas.openxmlformats.org/officeDocument/2006/math">
                      <m:f>
                        <m:fPr>
                          <m:ctrlPr>
                            <a:rPr lang="tr-TR" i="1">
                              <a:latin typeface="Cambria Math" panose="02040503050406030204" pitchFamily="18" charset="0"/>
                            </a:rPr>
                          </m:ctrlPr>
                        </m:fPr>
                        <m:num>
                          <m:r>
                            <a:rPr lang="tr-TR" i="1">
                              <a:latin typeface="Cambria Math" panose="02040503050406030204" pitchFamily="18" charset="0"/>
                            </a:rPr>
                            <m:t>𝐶</m:t>
                          </m:r>
                          <m:d>
                            <m:dPr>
                              <m:ctrlPr>
                                <a:rPr lang="tr-TR" i="1">
                                  <a:latin typeface="Cambria Math" panose="02040503050406030204" pitchFamily="18" charset="0"/>
                                </a:rPr>
                              </m:ctrlPr>
                            </m:dPr>
                            <m:e>
                              <m:r>
                                <a:rPr lang="tr-TR" i="1">
                                  <a:latin typeface="Cambria Math" panose="02040503050406030204" pitchFamily="18" charset="0"/>
                                </a:rPr>
                                <m:t>𝑠</m:t>
                              </m:r>
                            </m:e>
                          </m:d>
                        </m:num>
                        <m:den>
                          <m:r>
                            <a:rPr lang="tr-TR" i="1">
                              <a:latin typeface="Cambria Math" panose="02040503050406030204" pitchFamily="18" charset="0"/>
                            </a:rPr>
                            <m:t>𝑅</m:t>
                          </m:r>
                          <m:d>
                            <m:dPr>
                              <m:ctrlPr>
                                <a:rPr lang="tr-TR" i="1">
                                  <a:latin typeface="Cambria Math" panose="02040503050406030204" pitchFamily="18" charset="0"/>
                                </a:rPr>
                              </m:ctrlPr>
                            </m:dPr>
                            <m:e>
                              <m:r>
                                <a:rPr lang="tr-TR" i="1">
                                  <a:latin typeface="Cambria Math" panose="02040503050406030204" pitchFamily="18" charset="0"/>
                                </a:rPr>
                                <m:t>𝑠</m:t>
                              </m:r>
                            </m:e>
                          </m:d>
                        </m:den>
                      </m:f>
                      <m:r>
                        <a:rPr lang="tr-TR" i="1">
                          <a:latin typeface="Cambria Math" panose="02040503050406030204" pitchFamily="18" charset="0"/>
                        </a:rPr>
                        <m:t>=</m:t>
                      </m:r>
                      <m:f>
                        <m:fPr>
                          <m:ctrlPr>
                            <a:rPr lang="tr-TR" b="0" i="1" smtClean="0">
                              <a:latin typeface="Cambria Math" panose="02040503050406030204" pitchFamily="18" charset="0"/>
                            </a:rPr>
                          </m:ctrlPr>
                        </m:fPr>
                        <m:num>
                          <m:r>
                            <a:rPr lang="tr-TR" b="0" i="1" smtClean="0">
                              <a:latin typeface="Cambria Math" panose="02040503050406030204" pitchFamily="18" charset="0"/>
                            </a:rPr>
                            <m:t>12.287</m:t>
                          </m:r>
                          <m:r>
                            <a:rPr lang="tr-TR" b="0" i="1" smtClean="0">
                              <a:latin typeface="Cambria Math" panose="02040503050406030204" pitchFamily="18" charset="0"/>
                            </a:rPr>
                            <m:t>𝑠</m:t>
                          </m:r>
                          <m:r>
                            <a:rPr lang="tr-TR" b="0" i="1" smtClean="0">
                              <a:latin typeface="Cambria Math" panose="02040503050406030204" pitchFamily="18" charset="0"/>
                            </a:rPr>
                            <m:t>+23.876</m:t>
                          </m:r>
                        </m:num>
                        <m:den>
                          <m:sSup>
                            <m:sSupPr>
                              <m:ctrlPr>
                                <a:rPr lang="tr-TR" b="0" i="1" smtClean="0">
                                  <a:latin typeface="Cambria Math" panose="02040503050406030204" pitchFamily="18" charset="0"/>
                                </a:rPr>
                              </m:ctrlPr>
                            </m:sSupPr>
                            <m:e>
                              <m:r>
                                <a:rPr lang="tr-TR" b="0" i="1" smtClean="0">
                                  <a:latin typeface="Cambria Math" panose="02040503050406030204" pitchFamily="18" charset="0"/>
                                </a:rPr>
                                <m:t>𝑠</m:t>
                              </m:r>
                            </m:e>
                            <m:sup>
                              <m:r>
                                <a:rPr lang="tr-TR" b="0" i="1" smtClean="0">
                                  <a:latin typeface="Cambria Math" panose="02040503050406030204" pitchFamily="18" charset="0"/>
                                </a:rPr>
                                <m:t>3</m:t>
                              </m:r>
                            </m:sup>
                          </m:sSup>
                          <m:r>
                            <a:rPr lang="tr-TR" b="0" i="1" smtClean="0">
                              <a:latin typeface="Cambria Math" panose="02040503050406030204" pitchFamily="18" charset="0"/>
                            </a:rPr>
                            <m:t>+5.646</m:t>
                          </m:r>
                          <m:sSup>
                            <m:sSupPr>
                              <m:ctrlPr>
                                <a:rPr lang="tr-TR" b="0" i="1" smtClean="0">
                                  <a:latin typeface="Cambria Math" panose="02040503050406030204" pitchFamily="18" charset="0"/>
                                </a:rPr>
                              </m:ctrlPr>
                            </m:sSupPr>
                            <m:e>
                              <m:r>
                                <a:rPr lang="tr-TR" b="0" i="1" smtClean="0">
                                  <a:latin typeface="Cambria Math" panose="02040503050406030204" pitchFamily="18" charset="0"/>
                                </a:rPr>
                                <m:t>𝑠</m:t>
                              </m:r>
                            </m:e>
                            <m:sup>
                              <m:r>
                                <a:rPr lang="tr-TR" b="0" i="1" smtClean="0">
                                  <a:latin typeface="Cambria Math" panose="02040503050406030204" pitchFamily="18" charset="0"/>
                                </a:rPr>
                                <m:t>2</m:t>
                              </m:r>
                            </m:sup>
                          </m:sSup>
                          <m:r>
                            <a:rPr lang="tr-TR" b="0" i="1" smtClean="0">
                              <a:latin typeface="Cambria Math" panose="02040503050406030204" pitchFamily="18" charset="0"/>
                            </a:rPr>
                            <m:t>+16.933</m:t>
                          </m:r>
                          <m:r>
                            <a:rPr lang="tr-TR" b="0" i="1" smtClean="0">
                              <a:latin typeface="Cambria Math" panose="02040503050406030204" pitchFamily="18" charset="0"/>
                            </a:rPr>
                            <m:t>𝑠</m:t>
                          </m:r>
                          <m:r>
                            <a:rPr lang="tr-TR" b="0" i="1" smtClean="0">
                              <a:latin typeface="Cambria Math" panose="02040503050406030204" pitchFamily="18" charset="0"/>
                            </a:rPr>
                            <m:t>+23.876</m:t>
                          </m:r>
                        </m:den>
                      </m:f>
                    </m:oMath>
                  </m:oMathPara>
                </a14:m>
                <a:endParaRPr lang="tr-TR" dirty="0" smtClean="0"/>
              </a:p>
              <a:p>
                <a:pPr marL="45720" indent="0">
                  <a:buNone/>
                </a:pPr>
                <a:r>
                  <a:rPr lang="tr-TR" dirty="0" smtClean="0"/>
                  <a:t>Baskın Kutupları </a:t>
                </a:r>
                <a14:m>
                  <m:oMath xmlns:m="http://schemas.openxmlformats.org/officeDocument/2006/math">
                    <m:r>
                      <a:rPr lang="tr-TR" i="1" dirty="0" smtClean="0">
                        <a:latin typeface="Cambria Math" panose="02040503050406030204" pitchFamily="18" charset="0"/>
                      </a:rPr>
                      <m:t>𝑠</m:t>
                    </m:r>
                    <m:r>
                      <a:rPr lang="tr-TR" i="1" dirty="0" smtClean="0">
                        <a:latin typeface="Cambria Math" panose="02040503050406030204" pitchFamily="18" charset="0"/>
                      </a:rPr>
                      <m:t>=−1.5±2.5</m:t>
                    </m:r>
                    <m:r>
                      <a:rPr lang="tr-TR" b="0" i="1" dirty="0" smtClean="0">
                        <a:latin typeface="Cambria Math" panose="02040503050406030204" pitchFamily="18" charset="0"/>
                      </a:rPr>
                      <m:t>981</m:t>
                    </m:r>
                  </m:oMath>
                </a14:m>
                <a:r>
                  <a:rPr lang="tr-TR" dirty="0" smtClean="0"/>
                  <a:t>, </a:t>
                </a:r>
              </a:p>
              <a:p>
                <a:pPr marL="45720" indent="0">
                  <a:buNone/>
                </a:pPr>
                <a:r>
                  <a:rPr lang="tr-TR" dirty="0" smtClean="0"/>
                  <a:t>Diğer Kutup </a:t>
                </a:r>
                <a14:m>
                  <m:oMath xmlns:m="http://schemas.openxmlformats.org/officeDocument/2006/math">
                    <m:r>
                      <a:rPr lang="tr-TR" i="1" dirty="0">
                        <a:latin typeface="Cambria Math" panose="02040503050406030204" pitchFamily="18" charset="0"/>
                      </a:rPr>
                      <m:t>𝑠</m:t>
                    </m:r>
                    <m:r>
                      <a:rPr lang="tr-TR" i="1" dirty="0">
                        <a:latin typeface="Cambria Math" panose="02040503050406030204" pitchFamily="18" charset="0"/>
                      </a:rPr>
                      <m:t>=−2.65</m:t>
                    </m:r>
                  </m:oMath>
                </a14:m>
                <a:endParaRPr lang="tr-TR" dirty="0" smtClean="0"/>
              </a:p>
              <a:p>
                <a:pPr marL="45720" indent="0">
                  <a:buNone/>
                </a:pPr>
                <a14:m>
                  <m:oMathPara xmlns:m="http://schemas.openxmlformats.org/officeDocument/2006/math">
                    <m:oMathParaPr>
                      <m:jc m:val="centerGroup"/>
                    </m:oMathParaPr>
                    <m:oMath xmlns:m="http://schemas.openxmlformats.org/officeDocument/2006/math">
                      <m:r>
                        <a:rPr lang="tr-TR" i="1" dirty="0" smtClean="0">
                          <a:latin typeface="Cambria Math" panose="02040503050406030204" pitchFamily="18" charset="0"/>
                        </a:rPr>
                        <m:t>𝑁</m:t>
                      </m:r>
                      <m:r>
                        <a:rPr lang="tr-TR" i="1" dirty="0" smtClean="0">
                          <a:latin typeface="Cambria Math" panose="02040503050406030204" pitchFamily="18" charset="0"/>
                        </a:rPr>
                        <m:t>=1, </m:t>
                      </m:r>
                      <m:r>
                        <a:rPr lang="tr-TR" i="1" dirty="0" smtClean="0">
                          <a:latin typeface="Cambria Math" panose="02040503050406030204" pitchFamily="18" charset="0"/>
                        </a:rPr>
                        <m:t>𝑡𝑖𝑝</m:t>
                      </m:r>
                      <m:r>
                        <a:rPr lang="tr-TR" i="1" dirty="0" smtClean="0">
                          <a:latin typeface="Cambria Math" panose="02040503050406030204" pitchFamily="18" charset="0"/>
                        </a:rPr>
                        <m:t> 1 </m:t>
                      </m:r>
                      <m:r>
                        <a:rPr lang="tr-TR" i="1" dirty="0" smtClean="0">
                          <a:latin typeface="Cambria Math" panose="02040503050406030204" pitchFamily="18" charset="0"/>
                        </a:rPr>
                        <m:t>𝑠𝑖𝑠𝑡𝑒𝑚</m:t>
                      </m:r>
                      <m:r>
                        <a:rPr lang="tr-TR" i="1" dirty="0" smtClean="0">
                          <a:latin typeface="Cambria Math" panose="02040503050406030204" pitchFamily="18" charset="0"/>
                        </a:rPr>
                        <m:t>; </m:t>
                      </m:r>
                      <m:sSub>
                        <m:sSubPr>
                          <m:ctrlPr>
                            <a:rPr lang="tr-TR" i="1" dirty="0" smtClean="0">
                              <a:latin typeface="Cambria Math" panose="02040503050406030204" pitchFamily="18" charset="0"/>
                            </a:rPr>
                          </m:ctrlPr>
                        </m:sSubPr>
                        <m:e>
                          <m:r>
                            <a:rPr lang="tr-TR" i="1" dirty="0" smtClean="0">
                              <a:latin typeface="Cambria Math" panose="02040503050406030204" pitchFamily="18" charset="0"/>
                            </a:rPr>
                            <m:t>𝐾</m:t>
                          </m:r>
                        </m:e>
                        <m:sub>
                          <m:r>
                            <a:rPr lang="tr-TR" i="1" dirty="0" smtClean="0">
                              <a:latin typeface="Cambria Math" panose="02040503050406030204" pitchFamily="18" charset="0"/>
                            </a:rPr>
                            <m:t>𝑂𝐿</m:t>
                          </m:r>
                        </m:sub>
                      </m:sSub>
                      <m:r>
                        <a:rPr lang="tr-TR" b="0" i="1" dirty="0" smtClean="0">
                          <a:latin typeface="Cambria Math" panose="02040503050406030204" pitchFamily="18" charset="0"/>
                        </a:rPr>
                        <m:t>=5.139</m:t>
                      </m:r>
                    </m:oMath>
                  </m:oMathPara>
                </a14:m>
                <a:endParaRPr lang="tr-TR" dirty="0" smtClean="0"/>
              </a:p>
              <a:p>
                <a:pPr marL="45720" indent="0">
                  <a:buNone/>
                </a:pPr>
                <a:r>
                  <a:rPr lang="tr-TR" dirty="0"/>
                  <a:t>Kalıcı hata</a:t>
                </a:r>
                <a:r>
                  <a:rPr lang="tr-TR" dirty="0" smtClean="0"/>
                  <a:t>; </a:t>
                </a:r>
                <a14:m>
                  <m:oMath xmlns:m="http://schemas.openxmlformats.org/officeDocument/2006/math">
                    <m:sSub>
                      <m:sSubPr>
                        <m:ctrlPr>
                          <a:rPr lang="tr-TR" i="1" dirty="0" smtClean="0">
                            <a:latin typeface="Cambria Math" panose="02040503050406030204" pitchFamily="18" charset="0"/>
                          </a:rPr>
                        </m:ctrlPr>
                      </m:sSubPr>
                      <m:e>
                        <m:r>
                          <a:rPr lang="tr-TR" i="1" dirty="0" smtClean="0">
                            <a:latin typeface="Cambria Math" panose="02040503050406030204" pitchFamily="18" charset="0"/>
                          </a:rPr>
                          <m:t>𝑒</m:t>
                        </m:r>
                      </m:e>
                      <m:sub>
                        <m:r>
                          <a:rPr lang="tr-TR" i="1" dirty="0" smtClean="0">
                            <a:latin typeface="Cambria Math" panose="02040503050406030204" pitchFamily="18" charset="0"/>
                          </a:rPr>
                          <m:t>𝑠𝑠</m:t>
                        </m:r>
                      </m:sub>
                    </m:sSub>
                    <m:r>
                      <a:rPr lang="tr-TR" i="1" dirty="0" smtClean="0">
                        <a:latin typeface="Cambria Math" panose="02040503050406030204" pitchFamily="18" charset="0"/>
                      </a:rPr>
                      <m:t>=</m:t>
                    </m:r>
                    <m:f>
                      <m:fPr>
                        <m:ctrlPr>
                          <a:rPr lang="tr-TR" i="1" dirty="0" smtClean="0">
                            <a:latin typeface="Cambria Math" panose="02040503050406030204" pitchFamily="18" charset="0"/>
                          </a:rPr>
                        </m:ctrlPr>
                      </m:fPr>
                      <m:num>
                        <m:r>
                          <a:rPr lang="tr-TR" i="1" dirty="0" smtClean="0">
                            <a:latin typeface="Cambria Math" panose="02040503050406030204" pitchFamily="18" charset="0"/>
                          </a:rPr>
                          <m:t>1</m:t>
                        </m:r>
                      </m:num>
                      <m:den>
                        <m:r>
                          <a:rPr lang="tr-TR" i="1" dirty="0" smtClean="0">
                            <a:latin typeface="Cambria Math" panose="02040503050406030204" pitchFamily="18" charset="0"/>
                          </a:rPr>
                          <m:t>5.139</m:t>
                        </m:r>
                      </m:den>
                    </m:f>
                    <m:r>
                      <a:rPr lang="tr-TR" b="0" i="1" dirty="0" smtClean="0">
                        <a:latin typeface="Cambria Math" panose="02040503050406030204" pitchFamily="18" charset="0"/>
                      </a:rPr>
                      <m:t>=0.194</m:t>
                    </m:r>
                  </m:oMath>
                </a14:m>
                <a:endParaRPr lang="tr-TR" dirty="0" smtClean="0"/>
              </a:p>
              <a:p>
                <a:pPr marL="45720" indent="0">
                  <a:buNone/>
                </a:pPr>
                <a:endParaRPr lang="tr-TR" dirty="0"/>
              </a:p>
              <a:p>
                <a:endParaRPr lang="tr-TR"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1143000" y="875071"/>
                <a:ext cx="5742709" cy="5220929"/>
              </a:xfrm>
              <a:blipFill>
                <a:blip r:embed="rId2"/>
                <a:stretch>
                  <a:fillRect l="-531" t="-1519"/>
                </a:stretch>
              </a:blipFill>
            </p:spPr>
            <p:txBody>
              <a:bodyPr/>
              <a:lstStyle/>
              <a:p>
                <a:r>
                  <a:rPr lang="tr-TR">
                    <a:noFill/>
                  </a:rPr>
                  <a:t> </a:t>
                </a:r>
              </a:p>
            </p:txBody>
          </p:sp>
        </mc:Fallback>
      </mc:AlternateContent>
      <p:sp>
        <p:nvSpPr>
          <p:cNvPr id="4" name="Date Placeholder 3"/>
          <p:cNvSpPr>
            <a:spLocks noGrp="1"/>
          </p:cNvSpPr>
          <p:nvPr>
            <p:ph type="dt" sz="half" idx="10"/>
          </p:nvPr>
        </p:nvSpPr>
        <p:spPr/>
        <p:txBody>
          <a:bodyPr/>
          <a:lstStyle/>
          <a:p>
            <a:fld id="{9FFFCC66-3E33-42F1-912D-E1C6E45BE7D9}" type="datetime1">
              <a:rPr lang="tr-TR" smtClean="0"/>
              <a:t>11.03.2019</a:t>
            </a:fld>
            <a:endParaRPr lang="en-US" dirty="0"/>
          </a:p>
        </p:txBody>
      </p:sp>
      <p:sp>
        <p:nvSpPr>
          <p:cNvPr id="5" name="Footer Placeholder 4"/>
          <p:cNvSpPr>
            <a:spLocks noGrp="1"/>
          </p:cNvSpPr>
          <p:nvPr>
            <p:ph type="ftr" sz="quarter" idx="11"/>
          </p:nvPr>
        </p:nvSpPr>
        <p:spPr/>
        <p:txBody>
          <a:bodyPr/>
          <a:lstStyle/>
          <a:p>
            <a:r>
              <a:rPr lang="en-US" smtClean="0"/>
              <a:t>Dr. Nurdan Bilgin 2018-2019</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33</a:t>
            </a:fld>
            <a:endParaRPr lang="en-US" dirty="0"/>
          </a:p>
        </p:txBody>
      </p:sp>
      <p:pic>
        <p:nvPicPr>
          <p:cNvPr id="8" name="Picture 7"/>
          <p:cNvPicPr>
            <a:picLocks noChangeAspect="1"/>
          </p:cNvPicPr>
          <p:nvPr/>
        </p:nvPicPr>
        <p:blipFill>
          <a:blip r:embed="rId3"/>
          <a:stretch>
            <a:fillRect/>
          </a:stretch>
        </p:blipFill>
        <p:spPr>
          <a:xfrm>
            <a:off x="6936136" y="904577"/>
            <a:ext cx="4786788" cy="4537781"/>
          </a:xfrm>
          <a:prstGeom prst="rect">
            <a:avLst/>
          </a:prstGeom>
        </p:spPr>
      </p:pic>
    </p:spTree>
    <p:extLst>
      <p:ext uri="{BB962C8B-B14F-4D97-AF65-F5344CB8AC3E}">
        <p14:creationId xmlns:p14="http://schemas.microsoft.com/office/powerpoint/2010/main" val="159145142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Örnek’in Metod 1 ile Çözüm</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lstStyle/>
              <a:p>
                <a:pPr marL="45720" indent="0">
                  <a:buNone/>
                </a:pPr>
                <a:r>
                  <a:rPr lang="tr-TR" b="1" dirty="0" smtClean="0"/>
                  <a:t>Yorumlar:</a:t>
                </a:r>
              </a:p>
              <a:p>
                <a:r>
                  <a:rPr lang="tr-TR" dirty="0" smtClean="0"/>
                  <a:t>Method 1’de </a:t>
                </a:r>
                <a:r>
                  <a:rPr lang="tr-TR" dirty="0"/>
                  <a:t>anlatılan kompenzasyon </a:t>
                </a:r>
                <a:r>
                  <a:rPr lang="tr-TR" dirty="0" smtClean="0"/>
                  <a:t>yöntemi geometrik yaklaşımla, </a:t>
                </a:r>
                <a:r>
                  <a:rPr lang="tr-TR" dirty="0"/>
                  <a:t>karmaşık düzlemde istenen noktalarda bas­kın kapalı-çevrim </a:t>
                </a:r>
                <a:r>
                  <a:rPr lang="tr-TR" dirty="0" smtClean="0"/>
                  <a:t>kutuplarını </a:t>
                </a:r>
                <a:r>
                  <a:rPr lang="tr-TR" dirty="0"/>
                  <a:t>yerleştirmemizi </a:t>
                </a:r>
                <a:r>
                  <a:rPr lang="tr-TR" dirty="0" smtClean="0"/>
                  <a:t>izin vermektedir.</a:t>
                </a:r>
              </a:p>
              <a:p>
                <a:r>
                  <a:rPr lang="tr-TR" dirty="0" smtClean="0"/>
                  <a:t> </a:t>
                </a:r>
                <a14:m>
                  <m:oMath xmlns:m="http://schemas.openxmlformats.org/officeDocument/2006/math">
                    <m:r>
                      <a:rPr lang="tr-TR" b="0" i="1" dirty="0" smtClean="0">
                        <a:latin typeface="Cambria Math" panose="02040503050406030204" pitchFamily="18" charset="0"/>
                      </a:rPr>
                      <m:t>𝑠</m:t>
                    </m:r>
                    <m:r>
                      <a:rPr lang="tr-TR" b="0" i="1" dirty="0" smtClean="0">
                        <a:latin typeface="Cambria Math" panose="02040503050406030204" pitchFamily="18" charset="0"/>
                      </a:rPr>
                      <m:t> = −2</m:t>
                    </m:r>
                    <m:r>
                      <a:rPr lang="tr-TR" b="0" i="1" dirty="0">
                        <a:latin typeface="Cambria Math" panose="02040503050406030204" pitchFamily="18" charset="0"/>
                      </a:rPr>
                      <m:t>.65 </m:t>
                    </m:r>
                  </m:oMath>
                </a14:m>
                <a:r>
                  <a:rPr lang="tr-TR" dirty="0"/>
                  <a:t>noktasındaki üçüncü ku­tup, </a:t>
                </a:r>
                <a14:m>
                  <m:oMath xmlns:m="http://schemas.openxmlformats.org/officeDocument/2006/math">
                    <m:r>
                      <a:rPr lang="tr-TR" i="1" dirty="0" smtClean="0">
                        <a:latin typeface="Cambria Math" panose="02040503050406030204" pitchFamily="18" charset="0"/>
                      </a:rPr>
                      <m:t>−1.9432 </m:t>
                    </m:r>
                  </m:oMath>
                </a14:m>
                <a:r>
                  <a:rPr lang="tr-TR" dirty="0"/>
                  <a:t>noktasına eklenen sıfıra oldukça yakındır. Bu yüzden, geçici durum cevabında bu kutbun etkisi göreceli olarak küçüktür. </a:t>
                </a:r>
                <a:endParaRPr lang="tr-TR" dirty="0" smtClean="0"/>
              </a:p>
              <a:p>
                <a:r>
                  <a:rPr lang="tr-TR" dirty="0" smtClean="0"/>
                  <a:t>Baskın </a:t>
                </a:r>
                <a:r>
                  <a:rPr lang="tr-TR" dirty="0"/>
                  <a:t>olmayan kutupta herhangi bir kısıtlama getiril­mediği ve </a:t>
                </a:r>
                <a:r>
                  <a:rPr lang="tr-TR" dirty="0" smtClean="0"/>
                  <a:t>rampa girişte kalıcı durum hatasına ilişkin özel bir tanımlama verilmediği için </a:t>
                </a:r>
                <a14:m>
                  <m:oMath xmlns:m="http://schemas.openxmlformats.org/officeDocument/2006/math">
                    <m:sSub>
                      <m:sSubPr>
                        <m:ctrlPr>
                          <a:rPr lang="tr-TR" i="1" dirty="0" smtClean="0">
                            <a:latin typeface="Cambria Math" panose="02040503050406030204" pitchFamily="18" charset="0"/>
                          </a:rPr>
                        </m:ctrlPr>
                      </m:sSubPr>
                      <m:e>
                        <m:r>
                          <a:rPr lang="tr-TR" i="1" dirty="0" smtClean="0">
                            <a:latin typeface="Cambria Math" panose="02040503050406030204" pitchFamily="18" charset="0"/>
                          </a:rPr>
                          <m:t>𝑒</m:t>
                        </m:r>
                      </m:e>
                      <m:sub>
                        <m:r>
                          <a:rPr lang="tr-TR" i="1" dirty="0" smtClean="0">
                            <a:latin typeface="Cambria Math" panose="02040503050406030204" pitchFamily="18" charset="0"/>
                          </a:rPr>
                          <m:t>𝑠𝑠</m:t>
                        </m:r>
                      </m:sub>
                    </m:sSub>
                    <m:r>
                      <a:rPr lang="tr-TR" i="1" dirty="0" smtClean="0">
                        <a:latin typeface="Cambria Math" panose="02040503050406030204" pitchFamily="18" charset="0"/>
                      </a:rPr>
                      <m:t>=0.19</m:t>
                    </m:r>
                    <m:r>
                      <a:rPr lang="tr-TR" b="0" i="1" dirty="0" smtClean="0">
                        <a:latin typeface="Cambria Math" panose="02040503050406030204" pitchFamily="18" charset="0"/>
                      </a:rPr>
                      <m:t>4</m:t>
                    </m:r>
                  </m:oMath>
                </a14:m>
                <a:r>
                  <a:rPr lang="tr-TR" dirty="0" smtClean="0"/>
                  <a:t>  yeterli bulunarak tasarım sonlandırılmıştır.</a:t>
                </a:r>
                <a:endParaRPr lang="tr-TR" dirty="0"/>
              </a:p>
              <a:p>
                <a:endParaRPr lang="tr-TR"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309" t="-1519" r="-1235"/>
                </a:stretch>
              </a:blipFill>
            </p:spPr>
            <p:txBody>
              <a:bodyPr/>
              <a:lstStyle/>
              <a:p>
                <a:r>
                  <a:rPr lang="tr-TR">
                    <a:noFill/>
                  </a:rPr>
                  <a:t> </a:t>
                </a:r>
              </a:p>
            </p:txBody>
          </p:sp>
        </mc:Fallback>
      </mc:AlternateContent>
      <p:sp>
        <p:nvSpPr>
          <p:cNvPr id="4" name="Date Placeholder 3"/>
          <p:cNvSpPr>
            <a:spLocks noGrp="1"/>
          </p:cNvSpPr>
          <p:nvPr>
            <p:ph type="dt" sz="half" idx="10"/>
          </p:nvPr>
        </p:nvSpPr>
        <p:spPr/>
        <p:txBody>
          <a:bodyPr/>
          <a:lstStyle/>
          <a:p>
            <a:fld id="{9FFFCC66-3E33-42F1-912D-E1C6E45BE7D9}" type="datetime1">
              <a:rPr lang="tr-TR" smtClean="0"/>
              <a:t>11.03.2019</a:t>
            </a:fld>
            <a:endParaRPr lang="en-US" dirty="0"/>
          </a:p>
        </p:txBody>
      </p:sp>
      <p:sp>
        <p:nvSpPr>
          <p:cNvPr id="5" name="Footer Placeholder 4"/>
          <p:cNvSpPr>
            <a:spLocks noGrp="1"/>
          </p:cNvSpPr>
          <p:nvPr>
            <p:ph type="ftr" sz="quarter" idx="11"/>
          </p:nvPr>
        </p:nvSpPr>
        <p:spPr/>
        <p:txBody>
          <a:bodyPr/>
          <a:lstStyle/>
          <a:p>
            <a:r>
              <a:rPr lang="en-US" smtClean="0"/>
              <a:t>Dr. Nurdan Bilgin 2018-2019</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34</a:t>
            </a:fld>
            <a:endParaRPr lang="en-US" dirty="0"/>
          </a:p>
        </p:txBody>
      </p:sp>
    </p:spTree>
    <p:extLst>
      <p:ext uri="{BB962C8B-B14F-4D97-AF65-F5344CB8AC3E}">
        <p14:creationId xmlns:p14="http://schemas.microsoft.com/office/powerpoint/2010/main" val="289851754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Örnek’in 2. Method ile Çözümü</a:t>
            </a:r>
            <a:endParaRPr lang="tr-TR"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1143001" y="875071"/>
                <a:ext cx="6369148" cy="5220929"/>
              </a:xfrm>
            </p:spPr>
            <p:txBody>
              <a:bodyPr/>
              <a:lstStyle/>
              <a:p>
                <a:r>
                  <a:rPr lang="tr-TR" dirty="0" smtClean="0"/>
                  <a:t>Eğer kontrol edilecek sistemin </a:t>
                </a:r>
                <a14:m>
                  <m:oMath xmlns:m="http://schemas.openxmlformats.org/officeDocument/2006/math">
                    <m:r>
                      <a:rPr lang="tr-TR" b="0" i="1" dirty="0" smtClean="0">
                        <a:latin typeface="Cambria Math" panose="02040503050406030204" pitchFamily="18" charset="0"/>
                      </a:rPr>
                      <m:t>𝑠</m:t>
                    </m:r>
                    <m:r>
                      <a:rPr lang="tr-TR" b="0" i="1" dirty="0" smtClean="0">
                        <a:latin typeface="Cambria Math" panose="02040503050406030204" pitchFamily="18" charset="0"/>
                      </a:rPr>
                      <m:t> = −1</m:t>
                    </m:r>
                  </m:oMath>
                </a14:m>
                <a:r>
                  <a:rPr lang="tr-TR" dirty="0" smtClean="0"/>
                  <a:t>’deki </a:t>
                </a:r>
                <a:r>
                  <a:rPr lang="tr-TR" dirty="0"/>
                  <a:t>kutbunu sadeleştirecek şekilde faz ilerlemeli kompenzatörün sıfırını </a:t>
                </a:r>
                <a14:m>
                  <m:oMath xmlns:m="http://schemas.openxmlformats.org/officeDocument/2006/math">
                    <m:r>
                      <a:rPr lang="tr-TR" i="1" dirty="0" smtClean="0">
                        <a:latin typeface="Cambria Math" panose="02040503050406030204" pitchFamily="18" charset="0"/>
                      </a:rPr>
                      <m:t>𝑠</m:t>
                    </m:r>
                    <m:r>
                      <a:rPr lang="tr-TR" i="1" dirty="0" smtClean="0">
                        <a:latin typeface="Cambria Math" panose="02040503050406030204" pitchFamily="18" charset="0"/>
                      </a:rPr>
                      <m:t> = −1</m:t>
                    </m:r>
                  </m:oMath>
                </a14:m>
                <a:r>
                  <a:rPr lang="tr-TR" dirty="0" smtClean="0"/>
                  <a:t>’de </a:t>
                </a:r>
                <a:r>
                  <a:rPr lang="tr-TR" dirty="0"/>
                  <a:t>seçersek, o zaman kompenzatör kutbu </a:t>
                </a:r>
                <a14:m>
                  <m:oMath xmlns:m="http://schemas.openxmlformats.org/officeDocument/2006/math">
                    <m:r>
                      <a:rPr lang="tr-TR" i="1" dirty="0" smtClean="0">
                        <a:latin typeface="Cambria Math" panose="02040503050406030204" pitchFamily="18" charset="0"/>
                      </a:rPr>
                      <m:t>𝑠</m:t>
                    </m:r>
                    <m:r>
                      <a:rPr lang="tr-TR" i="1" dirty="0" smtClean="0">
                        <a:latin typeface="Cambria Math" panose="02040503050406030204" pitchFamily="18" charset="0"/>
                      </a:rPr>
                      <m:t> = −3</m:t>
                    </m:r>
                  </m:oMath>
                </a14:m>
                <a:r>
                  <a:rPr lang="tr-TR" dirty="0"/>
                  <a:t>’e </a:t>
                </a:r>
                <a:r>
                  <a:rPr lang="tr-TR" dirty="0" smtClean="0"/>
                  <a:t>yerleştirilmelidir</a:t>
                </a:r>
                <a:r>
                  <a:rPr lang="tr-TR" dirty="0"/>
                  <a:t>. </a:t>
                </a:r>
                <a:endParaRPr lang="tr-TR" dirty="0" smtClean="0"/>
              </a:p>
              <a:p>
                <a:r>
                  <a:rPr lang="tr-TR" dirty="0" smtClean="0"/>
                  <a:t>Bu </a:t>
                </a:r>
                <a:r>
                  <a:rPr lang="tr-TR" dirty="0"/>
                  <a:t>durumda faz ilerlemeli </a:t>
                </a:r>
                <a:r>
                  <a:rPr lang="tr-TR" dirty="0" smtClean="0"/>
                  <a:t>kompenzatör</a:t>
                </a:r>
              </a:p>
              <a:p>
                <a:pPr marL="45720" indent="0">
                  <a:buNone/>
                </a:pPr>
                <a14:m>
                  <m:oMathPara xmlns:m="http://schemas.openxmlformats.org/officeDocument/2006/math">
                    <m:oMathParaPr>
                      <m:jc m:val="centerGroup"/>
                    </m:oMathParaPr>
                    <m:oMath xmlns:m="http://schemas.openxmlformats.org/officeDocument/2006/math">
                      <m:sSub>
                        <m:sSubPr>
                          <m:ctrlPr>
                            <a:rPr lang="tr-TR" i="1">
                              <a:latin typeface="Cambria Math" panose="02040503050406030204" pitchFamily="18" charset="0"/>
                            </a:rPr>
                          </m:ctrlPr>
                        </m:sSubPr>
                        <m:e>
                          <m:r>
                            <a:rPr lang="tr-TR" i="1">
                              <a:latin typeface="Cambria Math" panose="02040503050406030204" pitchFamily="18" charset="0"/>
                            </a:rPr>
                            <m:t>𝐺</m:t>
                          </m:r>
                        </m:e>
                        <m:sub>
                          <m:r>
                            <a:rPr lang="tr-TR" i="1">
                              <a:latin typeface="Cambria Math" panose="02040503050406030204" pitchFamily="18" charset="0"/>
                            </a:rPr>
                            <m:t>𝑐</m:t>
                          </m:r>
                        </m:sub>
                      </m:sSub>
                      <m:d>
                        <m:dPr>
                          <m:ctrlPr>
                            <a:rPr lang="tr-TR" i="1">
                              <a:latin typeface="Cambria Math" panose="02040503050406030204" pitchFamily="18" charset="0"/>
                            </a:rPr>
                          </m:ctrlPr>
                        </m:dPr>
                        <m:e>
                          <m:r>
                            <a:rPr lang="tr-TR" i="1">
                              <a:latin typeface="Cambria Math" panose="02040503050406030204" pitchFamily="18" charset="0"/>
                            </a:rPr>
                            <m:t>𝑠</m:t>
                          </m:r>
                        </m:e>
                      </m:d>
                      <m:r>
                        <a:rPr lang="tr-TR" i="1">
                          <a:latin typeface="Cambria Math" panose="02040503050406030204" pitchFamily="18" charset="0"/>
                        </a:rPr>
                        <m:t>=</m:t>
                      </m:r>
                      <m:sSub>
                        <m:sSubPr>
                          <m:ctrlPr>
                            <a:rPr lang="tr-TR" i="1">
                              <a:latin typeface="Cambria Math" panose="02040503050406030204" pitchFamily="18" charset="0"/>
                            </a:rPr>
                          </m:ctrlPr>
                        </m:sSubPr>
                        <m:e>
                          <m:r>
                            <a:rPr lang="tr-TR" i="1">
                              <a:latin typeface="Cambria Math" panose="02040503050406030204" pitchFamily="18" charset="0"/>
                            </a:rPr>
                            <m:t>𝐾</m:t>
                          </m:r>
                        </m:e>
                        <m:sub>
                          <m:r>
                            <a:rPr lang="tr-TR" i="1">
                              <a:latin typeface="Cambria Math" panose="02040503050406030204" pitchFamily="18" charset="0"/>
                            </a:rPr>
                            <m:t>𝑐</m:t>
                          </m:r>
                        </m:sub>
                      </m:sSub>
                      <m:f>
                        <m:fPr>
                          <m:ctrlPr>
                            <a:rPr lang="tr-TR" i="1">
                              <a:latin typeface="Cambria Math" panose="02040503050406030204" pitchFamily="18" charset="0"/>
                            </a:rPr>
                          </m:ctrlPr>
                        </m:fPr>
                        <m:num>
                          <m:r>
                            <a:rPr lang="tr-TR" i="1">
                              <a:latin typeface="Cambria Math" panose="02040503050406030204" pitchFamily="18" charset="0"/>
                            </a:rPr>
                            <m:t>𝑠</m:t>
                          </m:r>
                          <m:r>
                            <a:rPr lang="tr-TR" i="1">
                              <a:latin typeface="Cambria Math" panose="02040503050406030204" pitchFamily="18" charset="0"/>
                            </a:rPr>
                            <m:t>+1</m:t>
                          </m:r>
                        </m:num>
                        <m:den>
                          <m:r>
                            <a:rPr lang="tr-TR" i="1">
                              <a:latin typeface="Cambria Math" panose="02040503050406030204" pitchFamily="18" charset="0"/>
                            </a:rPr>
                            <m:t>𝑠</m:t>
                          </m:r>
                          <m:r>
                            <a:rPr lang="tr-TR" i="1">
                              <a:latin typeface="Cambria Math" panose="02040503050406030204" pitchFamily="18" charset="0"/>
                            </a:rPr>
                            <m:t>+3</m:t>
                          </m:r>
                        </m:den>
                      </m:f>
                    </m:oMath>
                  </m:oMathPara>
                </a14:m>
                <a:endParaRPr lang="tr-TR" dirty="0" smtClean="0"/>
              </a:p>
              <a:p>
                <a:pPr marL="45720" indent="0">
                  <a:buNone/>
                </a:pPr>
                <a:r>
                  <a:rPr lang="tr-TR" dirty="0"/>
                  <a:t>olur. </a:t>
                </a:r>
                <a:r>
                  <a:rPr lang="tr-TR" i="1" dirty="0"/>
                  <a:t>K</a:t>
                </a:r>
                <a:r>
                  <a:rPr lang="tr-TR" i="1" baseline="-25000" dirty="0"/>
                  <a:t>c</a:t>
                </a:r>
                <a:r>
                  <a:rPr lang="tr-TR" dirty="0"/>
                  <a:t> değeri, </a:t>
                </a:r>
                <a:r>
                  <a:rPr lang="tr-TR" dirty="0" smtClean="0"/>
                  <a:t>büyüklük şartı kullanılarak belirlenebilir. Açık </a:t>
                </a:r>
                <a:r>
                  <a:rPr lang="tr-TR" dirty="0"/>
                  <a:t>Çevrimin transfer fonksiyonunun büyüklük değeri 1 olmalıdır.</a:t>
                </a:r>
              </a:p>
              <a:p>
                <a:pPr marL="45720" indent="0">
                  <a:buNone/>
                </a:pPr>
                <a14:m>
                  <m:oMathPara xmlns:m="http://schemas.openxmlformats.org/officeDocument/2006/math">
                    <m:oMathParaPr>
                      <m:jc m:val="centerGroup"/>
                    </m:oMathParaPr>
                    <m:oMath xmlns:m="http://schemas.openxmlformats.org/officeDocument/2006/math">
                      <m:sSub>
                        <m:sSubPr>
                          <m:ctrlPr>
                            <a:rPr lang="tr-TR" i="1">
                              <a:latin typeface="Cambria Math" panose="02040503050406030204" pitchFamily="18" charset="0"/>
                            </a:rPr>
                          </m:ctrlPr>
                        </m:sSubPr>
                        <m:e>
                          <m:d>
                            <m:dPr>
                              <m:begChr m:val="|"/>
                              <m:endChr m:val="|"/>
                              <m:ctrlPr>
                                <a:rPr lang="tr-TR" i="1">
                                  <a:latin typeface="Cambria Math" panose="02040503050406030204" pitchFamily="18" charset="0"/>
                                </a:rPr>
                              </m:ctrlPr>
                            </m:dPr>
                            <m:e>
                              <m:sSub>
                                <m:sSubPr>
                                  <m:ctrlPr>
                                    <a:rPr lang="tr-TR" i="1">
                                      <a:latin typeface="Cambria Math" panose="02040503050406030204" pitchFamily="18" charset="0"/>
                                    </a:rPr>
                                  </m:ctrlPr>
                                </m:sSubPr>
                                <m:e>
                                  <m:r>
                                    <a:rPr lang="tr-TR" i="1">
                                      <a:latin typeface="Cambria Math" panose="02040503050406030204" pitchFamily="18" charset="0"/>
                                    </a:rPr>
                                    <m:t>𝐾</m:t>
                                  </m:r>
                                </m:e>
                                <m:sub>
                                  <m:r>
                                    <a:rPr lang="tr-TR" i="1">
                                      <a:latin typeface="Cambria Math" panose="02040503050406030204" pitchFamily="18" charset="0"/>
                                    </a:rPr>
                                    <m:t>𝑐</m:t>
                                  </m:r>
                                </m:sub>
                              </m:sSub>
                              <m:f>
                                <m:fPr>
                                  <m:ctrlPr>
                                    <a:rPr lang="tr-TR" i="1">
                                      <a:latin typeface="Cambria Math" panose="02040503050406030204" pitchFamily="18" charset="0"/>
                                    </a:rPr>
                                  </m:ctrlPr>
                                </m:fPr>
                                <m:num>
                                  <m:r>
                                    <a:rPr lang="tr-TR" i="1">
                                      <a:latin typeface="Cambria Math" panose="02040503050406030204" pitchFamily="18" charset="0"/>
                                    </a:rPr>
                                    <m:t>𝑠</m:t>
                                  </m:r>
                                  <m:r>
                                    <a:rPr lang="tr-TR" i="1">
                                      <a:latin typeface="Cambria Math" panose="02040503050406030204" pitchFamily="18" charset="0"/>
                                    </a:rPr>
                                    <m:t>+1</m:t>
                                  </m:r>
                                </m:num>
                                <m:den>
                                  <m:r>
                                    <a:rPr lang="tr-TR" i="1">
                                      <a:latin typeface="Cambria Math" panose="02040503050406030204" pitchFamily="18" charset="0"/>
                                    </a:rPr>
                                    <m:t>𝑠</m:t>
                                  </m:r>
                                  <m:r>
                                    <a:rPr lang="tr-TR" i="1">
                                      <a:latin typeface="Cambria Math" panose="02040503050406030204" pitchFamily="18" charset="0"/>
                                    </a:rPr>
                                    <m:t>+3</m:t>
                                  </m:r>
                                </m:den>
                              </m:f>
                              <m:f>
                                <m:fPr>
                                  <m:ctrlPr>
                                    <a:rPr lang="tr-TR" i="1">
                                      <a:latin typeface="Cambria Math" panose="02040503050406030204" pitchFamily="18" charset="0"/>
                                    </a:rPr>
                                  </m:ctrlPr>
                                </m:fPr>
                                <m:num>
                                  <m:r>
                                    <a:rPr lang="tr-TR" i="1">
                                      <a:latin typeface="Cambria Math" panose="02040503050406030204" pitchFamily="18" charset="0"/>
                                    </a:rPr>
                                    <m:t>10</m:t>
                                  </m:r>
                                </m:num>
                                <m:den>
                                  <m:r>
                                    <a:rPr lang="tr-TR" i="1">
                                      <a:latin typeface="Cambria Math" panose="02040503050406030204" pitchFamily="18" charset="0"/>
                                    </a:rPr>
                                    <m:t>𝑠</m:t>
                                  </m:r>
                                  <m:d>
                                    <m:dPr>
                                      <m:ctrlPr>
                                        <a:rPr lang="tr-TR" i="1">
                                          <a:latin typeface="Cambria Math" panose="02040503050406030204" pitchFamily="18" charset="0"/>
                                        </a:rPr>
                                      </m:ctrlPr>
                                    </m:dPr>
                                    <m:e>
                                      <m:r>
                                        <a:rPr lang="tr-TR" i="1">
                                          <a:latin typeface="Cambria Math" panose="02040503050406030204" pitchFamily="18" charset="0"/>
                                        </a:rPr>
                                        <m:t>𝑠</m:t>
                                      </m:r>
                                      <m:r>
                                        <a:rPr lang="tr-TR" i="1">
                                          <a:latin typeface="Cambria Math" panose="02040503050406030204" pitchFamily="18" charset="0"/>
                                        </a:rPr>
                                        <m:t>+1</m:t>
                                      </m:r>
                                    </m:e>
                                  </m:d>
                                </m:den>
                              </m:f>
                            </m:e>
                          </m:d>
                        </m:e>
                        <m:sub>
                          <m:r>
                            <a:rPr lang="tr-TR" i="1">
                              <a:latin typeface="Cambria Math" panose="02040503050406030204" pitchFamily="18" charset="0"/>
                            </a:rPr>
                            <m:t>𝑠</m:t>
                          </m:r>
                          <m:r>
                            <a:rPr lang="tr-TR" i="1">
                              <a:latin typeface="Cambria Math" panose="02040503050406030204" pitchFamily="18" charset="0"/>
                            </a:rPr>
                            <m:t>=−1.5+</m:t>
                          </m:r>
                          <m:r>
                            <a:rPr lang="tr-TR" i="1">
                              <a:latin typeface="Cambria Math" panose="02040503050406030204" pitchFamily="18" charset="0"/>
                            </a:rPr>
                            <m:t>𝑗</m:t>
                          </m:r>
                          <m:r>
                            <a:rPr lang="tr-TR" i="1">
                              <a:latin typeface="Cambria Math" panose="02040503050406030204" pitchFamily="18" charset="0"/>
                            </a:rPr>
                            <m:t>2.5981</m:t>
                          </m:r>
                        </m:sub>
                      </m:sSub>
                      <m:r>
                        <a:rPr lang="tr-TR" i="1">
                          <a:latin typeface="Cambria Math" panose="02040503050406030204" pitchFamily="18" charset="0"/>
                        </a:rPr>
                        <m:t>=1</m:t>
                      </m:r>
                      <m:r>
                        <a:rPr lang="tr-TR" b="0" i="1" smtClean="0">
                          <a:latin typeface="Cambria Math" panose="02040503050406030204" pitchFamily="18" charset="0"/>
                        </a:rPr>
                        <m:t>⟹</m:t>
                      </m:r>
                      <m:sSub>
                        <m:sSubPr>
                          <m:ctrlPr>
                            <a:rPr lang="tr-TR" b="0" i="1" smtClean="0">
                              <a:latin typeface="Cambria Math" panose="02040503050406030204" pitchFamily="18" charset="0"/>
                            </a:rPr>
                          </m:ctrlPr>
                        </m:sSubPr>
                        <m:e>
                          <m:r>
                            <a:rPr lang="tr-TR" b="0" i="1" smtClean="0">
                              <a:latin typeface="Cambria Math" panose="02040503050406030204" pitchFamily="18" charset="0"/>
                            </a:rPr>
                            <m:t>𝐾</m:t>
                          </m:r>
                        </m:e>
                        <m:sub>
                          <m:r>
                            <a:rPr lang="tr-TR" b="0" i="1" smtClean="0">
                              <a:latin typeface="Cambria Math" panose="02040503050406030204" pitchFamily="18" charset="0"/>
                            </a:rPr>
                            <m:t>𝑐</m:t>
                          </m:r>
                        </m:sub>
                      </m:sSub>
                      <m:r>
                        <a:rPr lang="tr-TR" b="0" i="1" smtClean="0">
                          <a:latin typeface="Cambria Math" panose="02040503050406030204" pitchFamily="18" charset="0"/>
                        </a:rPr>
                        <m:t>=0.9</m:t>
                      </m:r>
                    </m:oMath>
                  </m:oMathPara>
                </a14:m>
                <a:endParaRPr lang="tr-TR" dirty="0"/>
              </a:p>
              <a:p>
                <a:pPr marL="45720" indent="0">
                  <a:buNone/>
                </a:pPr>
                <a14:m>
                  <m:oMathPara xmlns:m="http://schemas.openxmlformats.org/officeDocument/2006/math">
                    <m:oMathParaPr>
                      <m:jc m:val="centerGroup"/>
                    </m:oMathParaPr>
                    <m:oMath xmlns:m="http://schemas.openxmlformats.org/officeDocument/2006/math">
                      <m:sSub>
                        <m:sSubPr>
                          <m:ctrlPr>
                            <a:rPr lang="tr-TR" i="1">
                              <a:latin typeface="Cambria Math" panose="02040503050406030204" pitchFamily="18" charset="0"/>
                            </a:rPr>
                          </m:ctrlPr>
                        </m:sSubPr>
                        <m:e>
                          <m:r>
                            <a:rPr lang="tr-TR" i="1">
                              <a:latin typeface="Cambria Math" panose="02040503050406030204" pitchFamily="18" charset="0"/>
                            </a:rPr>
                            <m:t>𝐺</m:t>
                          </m:r>
                        </m:e>
                        <m:sub>
                          <m:r>
                            <a:rPr lang="tr-TR" i="1">
                              <a:latin typeface="Cambria Math" panose="02040503050406030204" pitchFamily="18" charset="0"/>
                            </a:rPr>
                            <m:t>𝑐</m:t>
                          </m:r>
                        </m:sub>
                      </m:sSub>
                      <m:d>
                        <m:dPr>
                          <m:ctrlPr>
                            <a:rPr lang="tr-TR" i="1">
                              <a:latin typeface="Cambria Math" panose="02040503050406030204" pitchFamily="18" charset="0"/>
                            </a:rPr>
                          </m:ctrlPr>
                        </m:dPr>
                        <m:e>
                          <m:r>
                            <a:rPr lang="tr-TR" i="1">
                              <a:latin typeface="Cambria Math" panose="02040503050406030204" pitchFamily="18" charset="0"/>
                            </a:rPr>
                            <m:t>𝑠</m:t>
                          </m:r>
                        </m:e>
                      </m:d>
                      <m:r>
                        <a:rPr lang="tr-TR" i="1">
                          <a:latin typeface="Cambria Math" panose="02040503050406030204" pitchFamily="18" charset="0"/>
                        </a:rPr>
                        <m:t>=</m:t>
                      </m:r>
                      <m:r>
                        <a:rPr lang="tr-TR" b="0" i="1" smtClean="0">
                          <a:latin typeface="Cambria Math" panose="02040503050406030204" pitchFamily="18" charset="0"/>
                        </a:rPr>
                        <m:t>0.9</m:t>
                      </m:r>
                      <m:f>
                        <m:fPr>
                          <m:ctrlPr>
                            <a:rPr lang="tr-TR" i="1">
                              <a:latin typeface="Cambria Math" panose="02040503050406030204" pitchFamily="18" charset="0"/>
                            </a:rPr>
                          </m:ctrlPr>
                        </m:fPr>
                        <m:num>
                          <m:r>
                            <a:rPr lang="tr-TR" i="1">
                              <a:latin typeface="Cambria Math" panose="02040503050406030204" pitchFamily="18" charset="0"/>
                            </a:rPr>
                            <m:t>𝑠</m:t>
                          </m:r>
                          <m:r>
                            <a:rPr lang="tr-TR" i="1">
                              <a:latin typeface="Cambria Math" panose="02040503050406030204" pitchFamily="18" charset="0"/>
                            </a:rPr>
                            <m:t>+1</m:t>
                          </m:r>
                        </m:num>
                        <m:den>
                          <m:r>
                            <a:rPr lang="tr-TR" i="1">
                              <a:latin typeface="Cambria Math" panose="02040503050406030204" pitchFamily="18" charset="0"/>
                            </a:rPr>
                            <m:t>𝑠</m:t>
                          </m:r>
                          <m:r>
                            <a:rPr lang="tr-TR" i="1">
                              <a:latin typeface="Cambria Math" panose="02040503050406030204" pitchFamily="18" charset="0"/>
                            </a:rPr>
                            <m:t>+3</m:t>
                          </m:r>
                        </m:den>
                      </m:f>
                    </m:oMath>
                  </m:oMathPara>
                </a14:m>
                <a:endParaRPr lang="tr-TR" dirty="0" smtClean="0"/>
              </a:p>
              <a:p>
                <a:pPr marL="45720" indent="0">
                  <a:buNone/>
                </a:pPr>
                <a:endParaRPr lang="tr-TR" dirty="0" smtClean="0"/>
              </a:p>
              <a:p>
                <a:pPr marL="45720" indent="0">
                  <a:buNone/>
                </a:pPr>
                <a:endParaRPr lang="tr-TR" dirty="0"/>
              </a:p>
              <a:p>
                <a:pPr marL="45720" indent="0">
                  <a:buNone/>
                </a:pPr>
                <a:endParaRPr lang="tr-TR" dirty="0"/>
              </a:p>
              <a:p>
                <a:endParaRPr lang="tr-TR"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1143001" y="875071"/>
                <a:ext cx="6369148" cy="5220929"/>
              </a:xfrm>
              <a:blipFill>
                <a:blip r:embed="rId2"/>
                <a:stretch>
                  <a:fillRect l="-479" t="-1402"/>
                </a:stretch>
              </a:blipFill>
            </p:spPr>
            <p:txBody>
              <a:bodyPr/>
              <a:lstStyle/>
              <a:p>
                <a:r>
                  <a:rPr lang="tr-TR">
                    <a:noFill/>
                  </a:rPr>
                  <a:t> </a:t>
                </a:r>
              </a:p>
            </p:txBody>
          </p:sp>
        </mc:Fallback>
      </mc:AlternateContent>
      <p:sp>
        <p:nvSpPr>
          <p:cNvPr id="4" name="Date Placeholder 3"/>
          <p:cNvSpPr>
            <a:spLocks noGrp="1"/>
          </p:cNvSpPr>
          <p:nvPr>
            <p:ph type="dt" sz="half" idx="10"/>
          </p:nvPr>
        </p:nvSpPr>
        <p:spPr/>
        <p:txBody>
          <a:bodyPr/>
          <a:lstStyle/>
          <a:p>
            <a:fld id="{9FFFCC66-3E33-42F1-912D-E1C6E45BE7D9}" type="datetime1">
              <a:rPr lang="tr-TR" smtClean="0"/>
              <a:t>11.03.2019</a:t>
            </a:fld>
            <a:endParaRPr lang="en-US" dirty="0"/>
          </a:p>
        </p:txBody>
      </p:sp>
      <p:sp>
        <p:nvSpPr>
          <p:cNvPr id="5" name="Footer Placeholder 4"/>
          <p:cNvSpPr>
            <a:spLocks noGrp="1"/>
          </p:cNvSpPr>
          <p:nvPr>
            <p:ph type="ftr" sz="quarter" idx="11"/>
          </p:nvPr>
        </p:nvSpPr>
        <p:spPr/>
        <p:txBody>
          <a:bodyPr/>
          <a:lstStyle/>
          <a:p>
            <a:r>
              <a:rPr lang="en-US" smtClean="0"/>
              <a:t>Dr. Nurdan Bilgin 2018-2019</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35</a:t>
            </a:fld>
            <a:endParaRPr lang="en-US" dirty="0"/>
          </a:p>
        </p:txBody>
      </p:sp>
      <p:pic>
        <p:nvPicPr>
          <p:cNvPr id="7" name="Picture 6"/>
          <p:cNvPicPr>
            <a:picLocks noChangeAspect="1"/>
          </p:cNvPicPr>
          <p:nvPr/>
        </p:nvPicPr>
        <p:blipFill>
          <a:blip r:embed="rId3">
            <a:clrChange>
              <a:clrFrom>
                <a:srgbClr val="FFFFFF"/>
              </a:clrFrom>
              <a:clrTo>
                <a:srgbClr val="FFFFFF">
                  <a:alpha val="0"/>
                </a:srgbClr>
              </a:clrTo>
            </a:clrChange>
          </a:blip>
          <a:stretch>
            <a:fillRect/>
          </a:stretch>
        </p:blipFill>
        <p:spPr>
          <a:xfrm>
            <a:off x="6953796" y="776749"/>
            <a:ext cx="4751467" cy="4175079"/>
          </a:xfrm>
          <a:prstGeom prst="rect">
            <a:avLst/>
          </a:prstGeom>
        </p:spPr>
      </p:pic>
    </p:spTree>
    <p:extLst>
      <p:ext uri="{BB962C8B-B14F-4D97-AF65-F5344CB8AC3E}">
        <p14:creationId xmlns:p14="http://schemas.microsoft.com/office/powerpoint/2010/main" val="366867611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Örnek’in 2. Method ile Çözümü</a:t>
            </a:r>
            <a:endParaRPr lang="tr-TR"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1143001" y="875071"/>
                <a:ext cx="6369148" cy="5220929"/>
              </a:xfrm>
            </p:spPr>
            <p:txBody>
              <a:bodyPr/>
              <a:lstStyle/>
              <a:p>
                <a:r>
                  <a:rPr lang="tr-TR" dirty="0" smtClean="0"/>
                  <a:t>Açık Çevrimin transfer fonksiyonu</a:t>
                </a:r>
                <a:endParaRPr lang="tr-TR" i="1" dirty="0" smtClean="0">
                  <a:latin typeface="Cambria Math" panose="02040503050406030204" pitchFamily="18" charset="0"/>
                </a:endParaRPr>
              </a:p>
              <a:p>
                <a:pPr marL="45720" indent="0">
                  <a:buNone/>
                </a:pPr>
                <a14:m>
                  <m:oMathPara xmlns:m="http://schemas.openxmlformats.org/officeDocument/2006/math">
                    <m:oMathParaPr>
                      <m:jc m:val="centerGroup"/>
                    </m:oMathParaPr>
                    <m:oMath xmlns:m="http://schemas.openxmlformats.org/officeDocument/2006/math">
                      <m:sSub>
                        <m:sSubPr>
                          <m:ctrlPr>
                            <a:rPr lang="tr-TR" i="1">
                              <a:latin typeface="Cambria Math" panose="02040503050406030204" pitchFamily="18" charset="0"/>
                            </a:rPr>
                          </m:ctrlPr>
                        </m:sSubPr>
                        <m:e>
                          <m:r>
                            <a:rPr lang="tr-TR" i="1">
                              <a:latin typeface="Cambria Math" panose="02040503050406030204" pitchFamily="18" charset="0"/>
                            </a:rPr>
                            <m:t>𝐺</m:t>
                          </m:r>
                        </m:e>
                        <m:sub>
                          <m:r>
                            <a:rPr lang="tr-TR" i="1">
                              <a:latin typeface="Cambria Math" panose="02040503050406030204" pitchFamily="18" charset="0"/>
                            </a:rPr>
                            <m:t>𝑐</m:t>
                          </m:r>
                        </m:sub>
                      </m:sSub>
                      <m:d>
                        <m:dPr>
                          <m:ctrlPr>
                            <a:rPr lang="tr-TR" i="1">
                              <a:latin typeface="Cambria Math" panose="02040503050406030204" pitchFamily="18" charset="0"/>
                            </a:rPr>
                          </m:ctrlPr>
                        </m:dPr>
                        <m:e>
                          <m:r>
                            <a:rPr lang="tr-TR" i="1">
                              <a:latin typeface="Cambria Math" panose="02040503050406030204" pitchFamily="18" charset="0"/>
                            </a:rPr>
                            <m:t>𝑠</m:t>
                          </m:r>
                        </m:e>
                      </m:d>
                      <m:r>
                        <a:rPr lang="tr-TR" b="0" i="1" smtClean="0">
                          <a:latin typeface="Cambria Math" panose="02040503050406030204" pitchFamily="18" charset="0"/>
                        </a:rPr>
                        <m:t>𝐺</m:t>
                      </m:r>
                      <m:d>
                        <m:dPr>
                          <m:ctrlPr>
                            <a:rPr lang="tr-TR" b="0" i="1" smtClean="0">
                              <a:latin typeface="Cambria Math" panose="02040503050406030204" pitchFamily="18" charset="0"/>
                            </a:rPr>
                          </m:ctrlPr>
                        </m:dPr>
                        <m:e>
                          <m:r>
                            <a:rPr lang="tr-TR" b="0" i="1" smtClean="0">
                              <a:latin typeface="Cambria Math" panose="02040503050406030204" pitchFamily="18" charset="0"/>
                            </a:rPr>
                            <m:t>𝑠</m:t>
                          </m:r>
                        </m:e>
                      </m:d>
                      <m:r>
                        <a:rPr lang="tr-TR" i="1">
                          <a:latin typeface="Cambria Math" panose="02040503050406030204" pitchFamily="18" charset="0"/>
                        </a:rPr>
                        <m:t>=</m:t>
                      </m:r>
                      <m:r>
                        <a:rPr lang="tr-TR" b="0" i="1" smtClean="0">
                          <a:latin typeface="Cambria Math" panose="02040503050406030204" pitchFamily="18" charset="0"/>
                        </a:rPr>
                        <m:t>0.9</m:t>
                      </m:r>
                      <m:f>
                        <m:fPr>
                          <m:ctrlPr>
                            <a:rPr lang="tr-TR" i="1">
                              <a:latin typeface="Cambria Math" panose="02040503050406030204" pitchFamily="18" charset="0"/>
                            </a:rPr>
                          </m:ctrlPr>
                        </m:fPr>
                        <m:num>
                          <m:r>
                            <a:rPr lang="tr-TR" i="1">
                              <a:latin typeface="Cambria Math" panose="02040503050406030204" pitchFamily="18" charset="0"/>
                            </a:rPr>
                            <m:t>𝑠</m:t>
                          </m:r>
                          <m:r>
                            <a:rPr lang="tr-TR" i="1">
                              <a:latin typeface="Cambria Math" panose="02040503050406030204" pitchFamily="18" charset="0"/>
                            </a:rPr>
                            <m:t>+1</m:t>
                          </m:r>
                        </m:num>
                        <m:den>
                          <m:r>
                            <a:rPr lang="tr-TR" i="1">
                              <a:latin typeface="Cambria Math" panose="02040503050406030204" pitchFamily="18" charset="0"/>
                            </a:rPr>
                            <m:t>𝑠</m:t>
                          </m:r>
                          <m:r>
                            <a:rPr lang="tr-TR" i="1">
                              <a:latin typeface="Cambria Math" panose="02040503050406030204" pitchFamily="18" charset="0"/>
                            </a:rPr>
                            <m:t>+3</m:t>
                          </m:r>
                        </m:den>
                      </m:f>
                      <m:f>
                        <m:fPr>
                          <m:ctrlPr>
                            <a:rPr lang="tr-TR" i="1">
                              <a:latin typeface="Cambria Math" panose="02040503050406030204" pitchFamily="18" charset="0"/>
                            </a:rPr>
                          </m:ctrlPr>
                        </m:fPr>
                        <m:num>
                          <m:r>
                            <a:rPr lang="tr-TR" i="1">
                              <a:latin typeface="Cambria Math" panose="02040503050406030204" pitchFamily="18" charset="0"/>
                            </a:rPr>
                            <m:t>10</m:t>
                          </m:r>
                        </m:num>
                        <m:den>
                          <m:r>
                            <a:rPr lang="tr-TR" i="1">
                              <a:latin typeface="Cambria Math" panose="02040503050406030204" pitchFamily="18" charset="0"/>
                            </a:rPr>
                            <m:t>𝑠</m:t>
                          </m:r>
                          <m:d>
                            <m:dPr>
                              <m:ctrlPr>
                                <a:rPr lang="tr-TR" i="1">
                                  <a:latin typeface="Cambria Math" panose="02040503050406030204" pitchFamily="18" charset="0"/>
                                </a:rPr>
                              </m:ctrlPr>
                            </m:dPr>
                            <m:e>
                              <m:r>
                                <a:rPr lang="tr-TR" i="1">
                                  <a:latin typeface="Cambria Math" panose="02040503050406030204" pitchFamily="18" charset="0"/>
                                </a:rPr>
                                <m:t>𝑠</m:t>
                              </m:r>
                              <m:r>
                                <a:rPr lang="tr-TR" i="1">
                                  <a:latin typeface="Cambria Math" panose="02040503050406030204" pitchFamily="18" charset="0"/>
                                </a:rPr>
                                <m:t>+1</m:t>
                              </m:r>
                            </m:e>
                          </m:d>
                        </m:den>
                      </m:f>
                      <m:r>
                        <a:rPr lang="tr-TR" b="0" i="1" smtClean="0">
                          <a:latin typeface="Cambria Math" panose="02040503050406030204" pitchFamily="18" charset="0"/>
                        </a:rPr>
                        <m:t>=</m:t>
                      </m:r>
                      <m:f>
                        <m:fPr>
                          <m:ctrlPr>
                            <a:rPr lang="tr-TR" i="1">
                              <a:latin typeface="Cambria Math" panose="02040503050406030204" pitchFamily="18" charset="0"/>
                            </a:rPr>
                          </m:ctrlPr>
                        </m:fPr>
                        <m:num>
                          <m:r>
                            <a:rPr lang="tr-TR" b="0" i="1" smtClean="0">
                              <a:latin typeface="Cambria Math" panose="02040503050406030204" pitchFamily="18" charset="0"/>
                            </a:rPr>
                            <m:t>9</m:t>
                          </m:r>
                        </m:num>
                        <m:den>
                          <m:r>
                            <a:rPr lang="tr-TR" i="1">
                              <a:latin typeface="Cambria Math" panose="02040503050406030204" pitchFamily="18" charset="0"/>
                            </a:rPr>
                            <m:t>𝑠</m:t>
                          </m:r>
                          <m:d>
                            <m:dPr>
                              <m:ctrlPr>
                                <a:rPr lang="tr-TR" i="1">
                                  <a:latin typeface="Cambria Math" panose="02040503050406030204" pitchFamily="18" charset="0"/>
                                </a:rPr>
                              </m:ctrlPr>
                            </m:dPr>
                            <m:e>
                              <m:r>
                                <a:rPr lang="tr-TR" i="1">
                                  <a:latin typeface="Cambria Math" panose="02040503050406030204" pitchFamily="18" charset="0"/>
                                </a:rPr>
                                <m:t>𝑠</m:t>
                              </m:r>
                              <m:r>
                                <a:rPr lang="tr-TR" i="1">
                                  <a:latin typeface="Cambria Math" panose="02040503050406030204" pitchFamily="18" charset="0"/>
                                </a:rPr>
                                <m:t>+3</m:t>
                              </m:r>
                            </m:e>
                          </m:d>
                        </m:den>
                      </m:f>
                    </m:oMath>
                  </m:oMathPara>
                </a14:m>
                <a:endParaRPr lang="tr-TR" dirty="0" smtClean="0"/>
              </a:p>
              <a:p>
                <a:pPr marL="45720" indent="0">
                  <a:buNone/>
                </a:pPr>
                <a:endParaRPr lang="tr-TR" i="1" dirty="0" smtClean="0">
                  <a:latin typeface="Cambria Math" panose="02040503050406030204" pitchFamily="18" charset="0"/>
                </a:endParaRPr>
              </a:p>
              <a:p>
                <a:pPr marL="45720" indent="0">
                  <a:buNone/>
                </a:pPr>
                <a14:m>
                  <m:oMathPara xmlns:m="http://schemas.openxmlformats.org/officeDocument/2006/math">
                    <m:oMathParaPr>
                      <m:jc m:val="centerGroup"/>
                    </m:oMathParaPr>
                    <m:oMath xmlns:m="http://schemas.openxmlformats.org/officeDocument/2006/math">
                      <m:r>
                        <a:rPr lang="tr-TR" i="1" dirty="0">
                          <a:latin typeface="Cambria Math" panose="02040503050406030204" pitchFamily="18" charset="0"/>
                        </a:rPr>
                        <m:t>𝑁</m:t>
                      </m:r>
                      <m:r>
                        <a:rPr lang="tr-TR" i="1" dirty="0">
                          <a:latin typeface="Cambria Math" panose="02040503050406030204" pitchFamily="18" charset="0"/>
                        </a:rPr>
                        <m:t>=1, </m:t>
                      </m:r>
                      <m:r>
                        <a:rPr lang="tr-TR" i="1" dirty="0">
                          <a:latin typeface="Cambria Math" panose="02040503050406030204" pitchFamily="18" charset="0"/>
                        </a:rPr>
                        <m:t>𝑡𝑖𝑝</m:t>
                      </m:r>
                      <m:r>
                        <a:rPr lang="tr-TR" i="1" dirty="0">
                          <a:latin typeface="Cambria Math" panose="02040503050406030204" pitchFamily="18" charset="0"/>
                        </a:rPr>
                        <m:t> 1 </m:t>
                      </m:r>
                      <m:r>
                        <a:rPr lang="tr-TR" i="1" dirty="0">
                          <a:latin typeface="Cambria Math" panose="02040503050406030204" pitchFamily="18" charset="0"/>
                        </a:rPr>
                        <m:t>𝑠𝑖𝑠𝑡𝑒𝑚</m:t>
                      </m:r>
                      <m:r>
                        <a:rPr lang="tr-TR" i="1" dirty="0">
                          <a:latin typeface="Cambria Math" panose="02040503050406030204" pitchFamily="18" charset="0"/>
                        </a:rPr>
                        <m:t>; </m:t>
                      </m:r>
                      <m:sSub>
                        <m:sSubPr>
                          <m:ctrlPr>
                            <a:rPr lang="tr-TR" i="1" dirty="0">
                              <a:latin typeface="Cambria Math" panose="02040503050406030204" pitchFamily="18" charset="0"/>
                            </a:rPr>
                          </m:ctrlPr>
                        </m:sSubPr>
                        <m:e>
                          <m:r>
                            <a:rPr lang="tr-TR" i="1" dirty="0">
                              <a:latin typeface="Cambria Math" panose="02040503050406030204" pitchFamily="18" charset="0"/>
                            </a:rPr>
                            <m:t>𝐾</m:t>
                          </m:r>
                        </m:e>
                        <m:sub>
                          <m:r>
                            <a:rPr lang="tr-TR" i="1" dirty="0">
                              <a:latin typeface="Cambria Math" panose="02040503050406030204" pitchFamily="18" charset="0"/>
                            </a:rPr>
                            <m:t>𝑂𝐿</m:t>
                          </m:r>
                        </m:sub>
                      </m:sSub>
                      <m:r>
                        <a:rPr lang="tr-TR" i="1" dirty="0">
                          <a:latin typeface="Cambria Math" panose="02040503050406030204" pitchFamily="18" charset="0"/>
                        </a:rPr>
                        <m:t>=</m:t>
                      </m:r>
                      <m:r>
                        <a:rPr lang="tr-TR" b="0" i="1" dirty="0" smtClean="0">
                          <a:latin typeface="Cambria Math" panose="02040503050406030204" pitchFamily="18" charset="0"/>
                        </a:rPr>
                        <m:t>3</m:t>
                      </m:r>
                    </m:oMath>
                  </m:oMathPara>
                </a14:m>
                <a:endParaRPr lang="tr-TR" b="0" dirty="0" smtClean="0"/>
              </a:p>
              <a:p>
                <a:pPr marL="45720" indent="0">
                  <a:buNone/>
                </a:pPr>
                <a:r>
                  <a:rPr lang="tr-TR" dirty="0"/>
                  <a:t>Kalıcı hata</a:t>
                </a:r>
                <a:r>
                  <a:rPr lang="tr-TR" dirty="0"/>
                  <a:t>; </a:t>
                </a:r>
                <a14:m>
                  <m:oMath xmlns:m="http://schemas.openxmlformats.org/officeDocument/2006/math">
                    <m:sSub>
                      <m:sSubPr>
                        <m:ctrlPr>
                          <a:rPr lang="tr-TR" i="1" dirty="0">
                            <a:latin typeface="Cambria Math" panose="02040503050406030204" pitchFamily="18" charset="0"/>
                          </a:rPr>
                        </m:ctrlPr>
                      </m:sSubPr>
                      <m:e>
                        <m:r>
                          <a:rPr lang="tr-TR" i="1" dirty="0">
                            <a:latin typeface="Cambria Math" panose="02040503050406030204" pitchFamily="18" charset="0"/>
                          </a:rPr>
                          <m:t>𝑒</m:t>
                        </m:r>
                      </m:e>
                      <m:sub>
                        <m:r>
                          <a:rPr lang="tr-TR" i="1" dirty="0">
                            <a:latin typeface="Cambria Math" panose="02040503050406030204" pitchFamily="18" charset="0"/>
                          </a:rPr>
                          <m:t>𝑠𝑠</m:t>
                        </m:r>
                      </m:sub>
                    </m:sSub>
                    <m:r>
                      <a:rPr lang="tr-TR" i="1" dirty="0">
                        <a:latin typeface="Cambria Math" panose="02040503050406030204" pitchFamily="18" charset="0"/>
                      </a:rPr>
                      <m:t>=</m:t>
                    </m:r>
                    <m:f>
                      <m:fPr>
                        <m:ctrlPr>
                          <a:rPr lang="tr-TR" i="1" dirty="0">
                            <a:latin typeface="Cambria Math" panose="02040503050406030204" pitchFamily="18" charset="0"/>
                          </a:rPr>
                        </m:ctrlPr>
                      </m:fPr>
                      <m:num>
                        <m:r>
                          <a:rPr lang="tr-TR" i="1" dirty="0">
                            <a:latin typeface="Cambria Math" panose="02040503050406030204" pitchFamily="18" charset="0"/>
                          </a:rPr>
                          <m:t>1</m:t>
                        </m:r>
                      </m:num>
                      <m:den>
                        <m:r>
                          <a:rPr lang="tr-TR" b="0" i="1" dirty="0" smtClean="0">
                            <a:latin typeface="Cambria Math" panose="02040503050406030204" pitchFamily="18" charset="0"/>
                          </a:rPr>
                          <m:t>3</m:t>
                        </m:r>
                      </m:den>
                    </m:f>
                    <m:r>
                      <a:rPr lang="tr-TR" i="1" dirty="0">
                        <a:latin typeface="Cambria Math" panose="02040503050406030204" pitchFamily="18" charset="0"/>
                      </a:rPr>
                      <m:t>=</m:t>
                    </m:r>
                    <m:r>
                      <a:rPr lang="tr-TR" b="0" i="1" dirty="0" smtClean="0">
                        <a:latin typeface="Cambria Math" panose="02040503050406030204" pitchFamily="18" charset="0"/>
                      </a:rPr>
                      <m:t>0.333</m:t>
                    </m:r>
                  </m:oMath>
                </a14:m>
                <a:endParaRPr lang="tr-TR" dirty="0" smtClean="0"/>
              </a:p>
              <a:p>
                <a:pPr marL="45720" indent="0">
                  <a:buNone/>
                </a:pPr>
                <a:r>
                  <a:rPr lang="tr-TR" dirty="0" smtClean="0"/>
                  <a:t>Kapalı Çevrimin Transfer fonksiyonu;</a:t>
                </a:r>
              </a:p>
              <a:p>
                <a:pPr marL="45720" indent="0">
                  <a:buNone/>
                </a:pPr>
                <a14:m>
                  <m:oMathPara xmlns:m="http://schemas.openxmlformats.org/officeDocument/2006/math">
                    <m:oMathParaPr>
                      <m:jc m:val="centerGroup"/>
                    </m:oMathParaPr>
                    <m:oMath xmlns:m="http://schemas.openxmlformats.org/officeDocument/2006/math">
                      <m:f>
                        <m:fPr>
                          <m:ctrlPr>
                            <a:rPr lang="tr-TR" i="1">
                              <a:latin typeface="Cambria Math" panose="02040503050406030204" pitchFamily="18" charset="0"/>
                            </a:rPr>
                          </m:ctrlPr>
                        </m:fPr>
                        <m:num>
                          <m:r>
                            <a:rPr lang="tr-TR" i="1">
                              <a:latin typeface="Cambria Math" panose="02040503050406030204" pitchFamily="18" charset="0"/>
                            </a:rPr>
                            <m:t>𝐶</m:t>
                          </m:r>
                          <m:d>
                            <m:dPr>
                              <m:ctrlPr>
                                <a:rPr lang="tr-TR" i="1">
                                  <a:latin typeface="Cambria Math" panose="02040503050406030204" pitchFamily="18" charset="0"/>
                                </a:rPr>
                              </m:ctrlPr>
                            </m:dPr>
                            <m:e>
                              <m:r>
                                <a:rPr lang="tr-TR" i="1">
                                  <a:latin typeface="Cambria Math" panose="02040503050406030204" pitchFamily="18" charset="0"/>
                                </a:rPr>
                                <m:t>𝑠</m:t>
                              </m:r>
                            </m:e>
                          </m:d>
                        </m:num>
                        <m:den>
                          <m:r>
                            <a:rPr lang="tr-TR" i="1">
                              <a:latin typeface="Cambria Math" panose="02040503050406030204" pitchFamily="18" charset="0"/>
                            </a:rPr>
                            <m:t>𝑅</m:t>
                          </m:r>
                          <m:d>
                            <m:dPr>
                              <m:ctrlPr>
                                <a:rPr lang="tr-TR" i="1">
                                  <a:latin typeface="Cambria Math" panose="02040503050406030204" pitchFamily="18" charset="0"/>
                                </a:rPr>
                              </m:ctrlPr>
                            </m:dPr>
                            <m:e>
                              <m:r>
                                <a:rPr lang="tr-TR" i="1">
                                  <a:latin typeface="Cambria Math" panose="02040503050406030204" pitchFamily="18" charset="0"/>
                                </a:rPr>
                                <m:t>𝑠</m:t>
                              </m:r>
                            </m:e>
                          </m:d>
                        </m:den>
                      </m:f>
                      <m:r>
                        <a:rPr lang="tr-TR" i="1">
                          <a:latin typeface="Cambria Math" panose="02040503050406030204" pitchFamily="18" charset="0"/>
                        </a:rPr>
                        <m:t>=</m:t>
                      </m:r>
                      <m:f>
                        <m:fPr>
                          <m:ctrlPr>
                            <a:rPr lang="tr-TR" i="1">
                              <a:latin typeface="Cambria Math" panose="02040503050406030204" pitchFamily="18" charset="0"/>
                            </a:rPr>
                          </m:ctrlPr>
                        </m:fPr>
                        <m:num>
                          <m:sSub>
                            <m:sSubPr>
                              <m:ctrlPr>
                                <a:rPr lang="tr-TR" i="1">
                                  <a:latin typeface="Cambria Math" panose="02040503050406030204" pitchFamily="18" charset="0"/>
                                </a:rPr>
                              </m:ctrlPr>
                            </m:sSubPr>
                            <m:e>
                              <m:r>
                                <a:rPr lang="tr-TR" i="1">
                                  <a:latin typeface="Cambria Math" panose="02040503050406030204" pitchFamily="18" charset="0"/>
                                </a:rPr>
                                <m:t>𝐺</m:t>
                              </m:r>
                            </m:e>
                            <m:sub>
                              <m:r>
                                <a:rPr lang="tr-TR" i="1">
                                  <a:latin typeface="Cambria Math" panose="02040503050406030204" pitchFamily="18" charset="0"/>
                                </a:rPr>
                                <m:t>𝑐</m:t>
                              </m:r>
                            </m:sub>
                          </m:sSub>
                          <m:d>
                            <m:dPr>
                              <m:ctrlPr>
                                <a:rPr lang="tr-TR" i="1">
                                  <a:latin typeface="Cambria Math" panose="02040503050406030204" pitchFamily="18" charset="0"/>
                                </a:rPr>
                              </m:ctrlPr>
                            </m:dPr>
                            <m:e>
                              <m:r>
                                <a:rPr lang="tr-TR" i="1">
                                  <a:latin typeface="Cambria Math" panose="02040503050406030204" pitchFamily="18" charset="0"/>
                                </a:rPr>
                                <m:t>𝑠</m:t>
                              </m:r>
                            </m:e>
                          </m:d>
                          <m:r>
                            <a:rPr lang="tr-TR" i="1">
                              <a:latin typeface="Cambria Math" panose="02040503050406030204" pitchFamily="18" charset="0"/>
                            </a:rPr>
                            <m:t>𝐺</m:t>
                          </m:r>
                          <m:r>
                            <a:rPr lang="tr-TR" i="1">
                              <a:latin typeface="Cambria Math" panose="02040503050406030204" pitchFamily="18" charset="0"/>
                            </a:rPr>
                            <m:t>(</m:t>
                          </m:r>
                          <m:r>
                            <a:rPr lang="tr-TR" i="1">
                              <a:latin typeface="Cambria Math" panose="02040503050406030204" pitchFamily="18" charset="0"/>
                            </a:rPr>
                            <m:t>𝑠</m:t>
                          </m:r>
                          <m:r>
                            <a:rPr lang="tr-TR" i="1">
                              <a:latin typeface="Cambria Math" panose="02040503050406030204" pitchFamily="18" charset="0"/>
                            </a:rPr>
                            <m:t>)</m:t>
                          </m:r>
                        </m:num>
                        <m:den>
                          <m:r>
                            <a:rPr lang="tr-TR" i="1">
                              <a:latin typeface="Cambria Math" panose="02040503050406030204" pitchFamily="18" charset="0"/>
                            </a:rPr>
                            <m:t>1+</m:t>
                          </m:r>
                          <m:sSub>
                            <m:sSubPr>
                              <m:ctrlPr>
                                <a:rPr lang="tr-TR" i="1">
                                  <a:latin typeface="Cambria Math" panose="02040503050406030204" pitchFamily="18" charset="0"/>
                                </a:rPr>
                              </m:ctrlPr>
                            </m:sSubPr>
                            <m:e>
                              <m:r>
                                <a:rPr lang="tr-TR" i="1">
                                  <a:latin typeface="Cambria Math" panose="02040503050406030204" pitchFamily="18" charset="0"/>
                                </a:rPr>
                                <m:t>𝐺</m:t>
                              </m:r>
                            </m:e>
                            <m:sub>
                              <m:r>
                                <a:rPr lang="tr-TR" i="1">
                                  <a:latin typeface="Cambria Math" panose="02040503050406030204" pitchFamily="18" charset="0"/>
                                </a:rPr>
                                <m:t>𝑐</m:t>
                              </m:r>
                            </m:sub>
                          </m:sSub>
                          <m:d>
                            <m:dPr>
                              <m:ctrlPr>
                                <a:rPr lang="tr-TR" i="1">
                                  <a:latin typeface="Cambria Math" panose="02040503050406030204" pitchFamily="18" charset="0"/>
                                </a:rPr>
                              </m:ctrlPr>
                            </m:dPr>
                            <m:e>
                              <m:r>
                                <a:rPr lang="tr-TR" i="1">
                                  <a:latin typeface="Cambria Math" panose="02040503050406030204" pitchFamily="18" charset="0"/>
                                </a:rPr>
                                <m:t>𝑠</m:t>
                              </m:r>
                            </m:e>
                          </m:d>
                          <m:r>
                            <a:rPr lang="tr-TR" i="1">
                              <a:latin typeface="Cambria Math" panose="02040503050406030204" pitchFamily="18" charset="0"/>
                            </a:rPr>
                            <m:t>𝐺</m:t>
                          </m:r>
                          <m:r>
                            <a:rPr lang="tr-TR" i="1">
                              <a:latin typeface="Cambria Math" panose="02040503050406030204" pitchFamily="18" charset="0"/>
                            </a:rPr>
                            <m:t>(</m:t>
                          </m:r>
                          <m:r>
                            <a:rPr lang="tr-TR" i="1">
                              <a:latin typeface="Cambria Math" panose="02040503050406030204" pitchFamily="18" charset="0"/>
                            </a:rPr>
                            <m:t>𝑠</m:t>
                          </m:r>
                          <m:r>
                            <a:rPr lang="tr-TR" i="1">
                              <a:latin typeface="Cambria Math" panose="02040503050406030204" pitchFamily="18" charset="0"/>
                            </a:rPr>
                            <m:t>)</m:t>
                          </m:r>
                          <m:r>
                            <a:rPr lang="tr-TR" i="1">
                              <a:latin typeface="Cambria Math" panose="02040503050406030204" pitchFamily="18" charset="0"/>
                            </a:rPr>
                            <m:t>𝐻</m:t>
                          </m:r>
                          <m:r>
                            <a:rPr lang="tr-TR" i="1">
                              <a:latin typeface="Cambria Math" panose="02040503050406030204" pitchFamily="18" charset="0"/>
                            </a:rPr>
                            <m:t>(</m:t>
                          </m:r>
                          <m:r>
                            <a:rPr lang="tr-TR" i="1">
                              <a:latin typeface="Cambria Math" panose="02040503050406030204" pitchFamily="18" charset="0"/>
                            </a:rPr>
                            <m:t>𝑠</m:t>
                          </m:r>
                          <m:r>
                            <a:rPr lang="tr-TR" i="1">
                              <a:latin typeface="Cambria Math" panose="02040503050406030204" pitchFamily="18" charset="0"/>
                            </a:rPr>
                            <m:t>)</m:t>
                          </m:r>
                        </m:den>
                      </m:f>
                      <m:r>
                        <a:rPr lang="tr-TR" b="0" i="1" smtClean="0">
                          <a:latin typeface="Cambria Math" panose="02040503050406030204" pitchFamily="18" charset="0"/>
                        </a:rPr>
                        <m:t>=</m:t>
                      </m:r>
                      <m:f>
                        <m:fPr>
                          <m:ctrlPr>
                            <a:rPr lang="tr-TR" i="1">
                              <a:latin typeface="Cambria Math" panose="02040503050406030204" pitchFamily="18" charset="0"/>
                            </a:rPr>
                          </m:ctrlPr>
                        </m:fPr>
                        <m:num>
                          <m:f>
                            <m:fPr>
                              <m:ctrlPr>
                                <a:rPr lang="tr-TR" i="1">
                                  <a:latin typeface="Cambria Math" panose="02040503050406030204" pitchFamily="18" charset="0"/>
                                </a:rPr>
                              </m:ctrlPr>
                            </m:fPr>
                            <m:num>
                              <m:r>
                                <a:rPr lang="tr-TR" i="1">
                                  <a:latin typeface="Cambria Math" panose="02040503050406030204" pitchFamily="18" charset="0"/>
                                </a:rPr>
                                <m:t>9</m:t>
                              </m:r>
                            </m:num>
                            <m:den>
                              <m:r>
                                <a:rPr lang="tr-TR" i="1">
                                  <a:latin typeface="Cambria Math" panose="02040503050406030204" pitchFamily="18" charset="0"/>
                                </a:rPr>
                                <m:t>𝑠</m:t>
                              </m:r>
                              <m:d>
                                <m:dPr>
                                  <m:ctrlPr>
                                    <a:rPr lang="tr-TR" i="1">
                                      <a:latin typeface="Cambria Math" panose="02040503050406030204" pitchFamily="18" charset="0"/>
                                    </a:rPr>
                                  </m:ctrlPr>
                                </m:dPr>
                                <m:e>
                                  <m:r>
                                    <a:rPr lang="tr-TR" i="1">
                                      <a:latin typeface="Cambria Math" panose="02040503050406030204" pitchFamily="18" charset="0"/>
                                    </a:rPr>
                                    <m:t>𝑠</m:t>
                                  </m:r>
                                  <m:r>
                                    <a:rPr lang="tr-TR" i="1">
                                      <a:latin typeface="Cambria Math" panose="02040503050406030204" pitchFamily="18" charset="0"/>
                                    </a:rPr>
                                    <m:t>+3</m:t>
                                  </m:r>
                                </m:e>
                              </m:d>
                            </m:den>
                          </m:f>
                        </m:num>
                        <m:den>
                          <m:r>
                            <a:rPr lang="tr-TR" i="1">
                              <a:latin typeface="Cambria Math" panose="02040503050406030204" pitchFamily="18" charset="0"/>
                            </a:rPr>
                            <m:t>1+</m:t>
                          </m:r>
                          <m:f>
                            <m:fPr>
                              <m:ctrlPr>
                                <a:rPr lang="tr-TR" i="1">
                                  <a:latin typeface="Cambria Math" panose="02040503050406030204" pitchFamily="18" charset="0"/>
                                </a:rPr>
                              </m:ctrlPr>
                            </m:fPr>
                            <m:num>
                              <m:r>
                                <a:rPr lang="tr-TR" i="1">
                                  <a:latin typeface="Cambria Math" panose="02040503050406030204" pitchFamily="18" charset="0"/>
                                </a:rPr>
                                <m:t>9</m:t>
                              </m:r>
                            </m:num>
                            <m:den>
                              <m:r>
                                <a:rPr lang="tr-TR" i="1">
                                  <a:latin typeface="Cambria Math" panose="02040503050406030204" pitchFamily="18" charset="0"/>
                                </a:rPr>
                                <m:t>𝑠</m:t>
                              </m:r>
                              <m:d>
                                <m:dPr>
                                  <m:ctrlPr>
                                    <a:rPr lang="tr-TR" i="1">
                                      <a:latin typeface="Cambria Math" panose="02040503050406030204" pitchFamily="18" charset="0"/>
                                    </a:rPr>
                                  </m:ctrlPr>
                                </m:dPr>
                                <m:e>
                                  <m:r>
                                    <a:rPr lang="tr-TR" i="1">
                                      <a:latin typeface="Cambria Math" panose="02040503050406030204" pitchFamily="18" charset="0"/>
                                    </a:rPr>
                                    <m:t>𝑠</m:t>
                                  </m:r>
                                  <m:r>
                                    <a:rPr lang="tr-TR" i="1">
                                      <a:latin typeface="Cambria Math" panose="02040503050406030204" pitchFamily="18" charset="0"/>
                                    </a:rPr>
                                    <m:t>+3</m:t>
                                  </m:r>
                                </m:e>
                              </m:d>
                            </m:den>
                          </m:f>
                        </m:den>
                      </m:f>
                    </m:oMath>
                  </m:oMathPara>
                </a14:m>
                <a:endParaRPr lang="tr-TR" dirty="0" smtClean="0"/>
              </a:p>
              <a:p>
                <a:pPr marL="45720" indent="0">
                  <a:buNone/>
                </a:pPr>
                <a14:m>
                  <m:oMathPara xmlns:m="http://schemas.openxmlformats.org/officeDocument/2006/math">
                    <m:oMathParaPr>
                      <m:jc m:val="centerGroup"/>
                    </m:oMathParaPr>
                    <m:oMath xmlns:m="http://schemas.openxmlformats.org/officeDocument/2006/math">
                      <m:f>
                        <m:fPr>
                          <m:ctrlPr>
                            <a:rPr lang="tr-TR" i="1">
                              <a:latin typeface="Cambria Math" panose="02040503050406030204" pitchFamily="18" charset="0"/>
                            </a:rPr>
                          </m:ctrlPr>
                        </m:fPr>
                        <m:num>
                          <m:r>
                            <a:rPr lang="tr-TR" i="1">
                              <a:latin typeface="Cambria Math" panose="02040503050406030204" pitchFamily="18" charset="0"/>
                            </a:rPr>
                            <m:t>𝐶</m:t>
                          </m:r>
                          <m:d>
                            <m:dPr>
                              <m:ctrlPr>
                                <a:rPr lang="tr-TR" i="1">
                                  <a:latin typeface="Cambria Math" panose="02040503050406030204" pitchFamily="18" charset="0"/>
                                </a:rPr>
                              </m:ctrlPr>
                            </m:dPr>
                            <m:e>
                              <m:r>
                                <a:rPr lang="tr-TR" i="1">
                                  <a:latin typeface="Cambria Math" panose="02040503050406030204" pitchFamily="18" charset="0"/>
                                </a:rPr>
                                <m:t>𝑠</m:t>
                              </m:r>
                            </m:e>
                          </m:d>
                        </m:num>
                        <m:den>
                          <m:r>
                            <a:rPr lang="tr-TR" i="1">
                              <a:latin typeface="Cambria Math" panose="02040503050406030204" pitchFamily="18" charset="0"/>
                            </a:rPr>
                            <m:t>𝑅</m:t>
                          </m:r>
                          <m:d>
                            <m:dPr>
                              <m:ctrlPr>
                                <a:rPr lang="tr-TR" i="1">
                                  <a:latin typeface="Cambria Math" panose="02040503050406030204" pitchFamily="18" charset="0"/>
                                </a:rPr>
                              </m:ctrlPr>
                            </m:dPr>
                            <m:e>
                              <m:r>
                                <a:rPr lang="tr-TR" i="1">
                                  <a:latin typeface="Cambria Math" panose="02040503050406030204" pitchFamily="18" charset="0"/>
                                </a:rPr>
                                <m:t>𝑠</m:t>
                              </m:r>
                            </m:e>
                          </m:d>
                        </m:den>
                      </m:f>
                      <m:r>
                        <a:rPr lang="tr-TR" i="1">
                          <a:latin typeface="Cambria Math" panose="02040503050406030204" pitchFamily="18" charset="0"/>
                        </a:rPr>
                        <m:t>=</m:t>
                      </m:r>
                      <m:f>
                        <m:fPr>
                          <m:ctrlPr>
                            <a:rPr lang="tr-TR" i="1">
                              <a:latin typeface="Cambria Math" panose="02040503050406030204" pitchFamily="18" charset="0"/>
                            </a:rPr>
                          </m:ctrlPr>
                        </m:fPr>
                        <m:num>
                          <m:r>
                            <a:rPr lang="tr-TR" b="0" i="1" smtClean="0">
                              <a:latin typeface="Cambria Math" panose="02040503050406030204" pitchFamily="18" charset="0"/>
                            </a:rPr>
                            <m:t>9</m:t>
                          </m:r>
                        </m:num>
                        <m:den>
                          <m:sSup>
                            <m:sSupPr>
                              <m:ctrlPr>
                                <a:rPr lang="tr-TR" b="0" i="1" smtClean="0">
                                  <a:latin typeface="Cambria Math" panose="02040503050406030204" pitchFamily="18" charset="0"/>
                                </a:rPr>
                              </m:ctrlPr>
                            </m:sSupPr>
                            <m:e>
                              <m:r>
                                <a:rPr lang="tr-TR" b="0" i="1" smtClean="0">
                                  <a:latin typeface="Cambria Math" panose="02040503050406030204" pitchFamily="18" charset="0"/>
                                </a:rPr>
                                <m:t>𝑠</m:t>
                              </m:r>
                            </m:e>
                            <m:sup>
                              <m:r>
                                <a:rPr lang="tr-TR" b="0" i="1" smtClean="0">
                                  <a:latin typeface="Cambria Math" panose="02040503050406030204" pitchFamily="18" charset="0"/>
                                </a:rPr>
                                <m:t>2</m:t>
                              </m:r>
                            </m:sup>
                          </m:sSup>
                          <m:r>
                            <a:rPr lang="tr-TR" b="0" i="1" smtClean="0">
                              <a:latin typeface="Cambria Math" panose="02040503050406030204" pitchFamily="18" charset="0"/>
                            </a:rPr>
                            <m:t>+3</m:t>
                          </m:r>
                          <m:r>
                            <a:rPr lang="tr-TR" b="0" i="1" smtClean="0">
                              <a:latin typeface="Cambria Math" panose="02040503050406030204" pitchFamily="18" charset="0"/>
                            </a:rPr>
                            <m:t>𝑠</m:t>
                          </m:r>
                          <m:r>
                            <a:rPr lang="tr-TR" i="1">
                              <a:latin typeface="Cambria Math" panose="02040503050406030204" pitchFamily="18" charset="0"/>
                            </a:rPr>
                            <m:t>+</m:t>
                          </m:r>
                          <m:r>
                            <a:rPr lang="tr-TR" b="0" i="1" smtClean="0">
                              <a:latin typeface="Cambria Math" panose="02040503050406030204" pitchFamily="18" charset="0"/>
                            </a:rPr>
                            <m:t>9</m:t>
                          </m:r>
                        </m:den>
                      </m:f>
                    </m:oMath>
                  </m:oMathPara>
                </a14:m>
                <a:endParaRPr lang="tr-TR" dirty="0" smtClean="0"/>
              </a:p>
              <a:p>
                <a:pPr marL="45720" indent="0">
                  <a:buNone/>
                </a:pPr>
                <a14:m>
                  <m:oMathPara xmlns:m="http://schemas.openxmlformats.org/officeDocument/2006/math">
                    <m:oMathParaPr>
                      <m:jc m:val="centerGroup"/>
                    </m:oMathParaPr>
                    <m:oMath xmlns:m="http://schemas.openxmlformats.org/officeDocument/2006/math">
                      <m:r>
                        <a:rPr lang="tr-TR" b="0" i="1" smtClean="0">
                          <a:latin typeface="Cambria Math" panose="02040503050406030204" pitchFamily="18" charset="0"/>
                        </a:rPr>
                        <m:t>𝑠</m:t>
                      </m:r>
                      <m:r>
                        <a:rPr lang="tr-TR" b="0" i="1" smtClean="0">
                          <a:latin typeface="Cambria Math" panose="02040503050406030204" pitchFamily="18" charset="0"/>
                        </a:rPr>
                        <m:t>=−1.5±2.59</m:t>
                      </m:r>
                      <m:r>
                        <a:rPr lang="tr-TR" i="1" dirty="0">
                          <a:latin typeface="Cambria Math" panose="02040503050406030204" pitchFamily="18" charset="0"/>
                        </a:rPr>
                        <m:t>81</m:t>
                      </m:r>
                    </m:oMath>
                  </m:oMathPara>
                </a14:m>
                <a:endParaRPr lang="tr-TR" dirty="0" smtClean="0"/>
              </a:p>
              <a:p>
                <a:pPr marL="45720" indent="0">
                  <a:buNone/>
                </a:pPr>
                <a:endParaRPr lang="tr-TR" dirty="0" smtClean="0"/>
              </a:p>
              <a:p>
                <a:pPr marL="45720" indent="0">
                  <a:buNone/>
                </a:pPr>
                <a:endParaRPr lang="tr-TR" dirty="0" smtClean="0"/>
              </a:p>
              <a:p>
                <a:pPr marL="45720" indent="0">
                  <a:buNone/>
                </a:pPr>
                <a:endParaRPr lang="tr-TR" dirty="0" smtClean="0"/>
              </a:p>
              <a:p>
                <a:pPr marL="45720" indent="0">
                  <a:buNone/>
                </a:pPr>
                <a:endParaRPr lang="tr-TR" dirty="0"/>
              </a:p>
              <a:p>
                <a:pPr marL="45720" indent="0">
                  <a:buNone/>
                </a:pPr>
                <a:endParaRPr lang="tr-TR" dirty="0"/>
              </a:p>
              <a:p>
                <a:endParaRPr lang="tr-TR"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1143001" y="875071"/>
                <a:ext cx="6369148" cy="5220929"/>
              </a:xfrm>
              <a:blipFill>
                <a:blip r:embed="rId2"/>
                <a:stretch>
                  <a:fillRect l="-479" t="-1402"/>
                </a:stretch>
              </a:blipFill>
            </p:spPr>
            <p:txBody>
              <a:bodyPr/>
              <a:lstStyle/>
              <a:p>
                <a:r>
                  <a:rPr lang="tr-TR">
                    <a:noFill/>
                  </a:rPr>
                  <a:t> </a:t>
                </a:r>
              </a:p>
            </p:txBody>
          </p:sp>
        </mc:Fallback>
      </mc:AlternateContent>
      <p:sp>
        <p:nvSpPr>
          <p:cNvPr id="4" name="Date Placeholder 3"/>
          <p:cNvSpPr>
            <a:spLocks noGrp="1"/>
          </p:cNvSpPr>
          <p:nvPr>
            <p:ph type="dt" sz="half" idx="10"/>
          </p:nvPr>
        </p:nvSpPr>
        <p:spPr/>
        <p:txBody>
          <a:bodyPr/>
          <a:lstStyle/>
          <a:p>
            <a:fld id="{9FFFCC66-3E33-42F1-912D-E1C6E45BE7D9}" type="datetime1">
              <a:rPr lang="tr-TR" smtClean="0"/>
              <a:t>11.03.2019</a:t>
            </a:fld>
            <a:endParaRPr lang="en-US" dirty="0"/>
          </a:p>
        </p:txBody>
      </p:sp>
      <p:sp>
        <p:nvSpPr>
          <p:cNvPr id="5" name="Footer Placeholder 4"/>
          <p:cNvSpPr>
            <a:spLocks noGrp="1"/>
          </p:cNvSpPr>
          <p:nvPr>
            <p:ph type="ftr" sz="quarter" idx="11"/>
          </p:nvPr>
        </p:nvSpPr>
        <p:spPr/>
        <p:txBody>
          <a:bodyPr/>
          <a:lstStyle/>
          <a:p>
            <a:r>
              <a:rPr lang="en-US" smtClean="0"/>
              <a:t>Dr. Nurdan Bilgin 2018-2019</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36</a:t>
            </a:fld>
            <a:endParaRPr lang="en-US" dirty="0"/>
          </a:p>
        </p:txBody>
      </p:sp>
      <p:pic>
        <p:nvPicPr>
          <p:cNvPr id="8" name="Picture 7"/>
          <p:cNvPicPr>
            <a:picLocks noChangeAspect="1"/>
          </p:cNvPicPr>
          <p:nvPr/>
        </p:nvPicPr>
        <p:blipFill>
          <a:blip r:embed="rId3">
            <a:clrChange>
              <a:clrFrom>
                <a:srgbClr val="FFFFFF"/>
              </a:clrFrom>
              <a:clrTo>
                <a:srgbClr val="FFFFFF">
                  <a:alpha val="0"/>
                </a:srgbClr>
              </a:clrTo>
            </a:clrChange>
          </a:blip>
          <a:stretch>
            <a:fillRect/>
          </a:stretch>
        </p:blipFill>
        <p:spPr>
          <a:xfrm>
            <a:off x="6308035" y="1830477"/>
            <a:ext cx="5743884" cy="1669811"/>
          </a:xfrm>
          <a:prstGeom prst="rect">
            <a:avLst/>
          </a:prstGeom>
        </p:spPr>
      </p:pic>
    </p:spTree>
    <p:extLst>
      <p:ext uri="{BB962C8B-B14F-4D97-AF65-F5344CB8AC3E}">
        <p14:creationId xmlns:p14="http://schemas.microsoft.com/office/powerpoint/2010/main" val="4191206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0351" y="363794"/>
            <a:ext cx="9875520" cy="1085178"/>
          </a:xfrm>
        </p:spPr>
        <p:txBody>
          <a:bodyPr/>
          <a:lstStyle/>
          <a:p>
            <a:r>
              <a:rPr lang="tr-TR" sz="3200" b="1" dirty="0"/>
              <a:t>Kompenze edilmiş ve kompenze edilmemiş sistemlerin basamak ve rampa cevaplarının kar­şılaştırması.</a:t>
            </a:r>
          </a:p>
        </p:txBody>
      </p:sp>
      <p:sp>
        <p:nvSpPr>
          <p:cNvPr id="3" name="Content Placeholder 2"/>
          <p:cNvSpPr>
            <a:spLocks noGrp="1"/>
          </p:cNvSpPr>
          <p:nvPr>
            <p:ph idx="1"/>
          </p:nvPr>
        </p:nvSpPr>
        <p:spPr>
          <a:xfrm>
            <a:off x="1143000" y="1448972"/>
            <a:ext cx="9872871" cy="4647028"/>
          </a:xfrm>
        </p:spPr>
        <p:txBody>
          <a:bodyPr/>
          <a:lstStyle/>
          <a:p>
            <a:r>
              <a:rPr lang="tr-TR" dirty="0" smtClean="0"/>
              <a:t>Şimdi, orijinal </a:t>
            </a:r>
            <a:r>
              <a:rPr lang="tr-TR" dirty="0"/>
              <a:t>kompenze edilmemiş sistem, </a:t>
            </a:r>
            <a:r>
              <a:rPr lang="tr-TR" dirty="0" smtClean="0"/>
              <a:t>Metod 1 </a:t>
            </a:r>
            <a:r>
              <a:rPr lang="tr-TR" dirty="0"/>
              <a:t>ile tasarlanan sistem ve </a:t>
            </a:r>
            <a:r>
              <a:rPr lang="tr-TR" dirty="0" smtClean="0"/>
              <a:t>Metod </a:t>
            </a:r>
            <a:r>
              <a:rPr lang="tr-TR" b="1" dirty="0"/>
              <a:t>2 </a:t>
            </a:r>
            <a:r>
              <a:rPr lang="tr-TR" dirty="0"/>
              <a:t>ile tasarlanan </a:t>
            </a:r>
            <a:r>
              <a:rPr lang="tr-TR" dirty="0" smtClean="0"/>
              <a:t>sistemlerin </a:t>
            </a:r>
            <a:r>
              <a:rPr lang="tr-TR" dirty="0"/>
              <a:t>birim-basamak ve birim-rampa cevaplarını karşılaştıracağız:</a:t>
            </a:r>
            <a:r>
              <a:rPr lang="tr-TR" dirty="0" smtClean="0"/>
              <a:t>. </a:t>
            </a:r>
          </a:p>
          <a:p>
            <a:r>
              <a:rPr lang="tr-TR" dirty="0" smtClean="0"/>
              <a:t>Birim </a:t>
            </a:r>
            <a:r>
              <a:rPr lang="tr-TR" dirty="0"/>
              <a:t>basamak cevap çıktılarını elde etmek için kullanılan </a:t>
            </a:r>
            <a:r>
              <a:rPr lang="tr-TR" b="1" dirty="0" smtClean="0"/>
              <a:t>MATLAB </a:t>
            </a:r>
            <a:r>
              <a:rPr lang="tr-TR" dirty="0" smtClean="0"/>
              <a:t>kodu ders notlarının yayınladığı sayfaya eklenmiştir.</a:t>
            </a:r>
            <a:endParaRPr lang="tr-TR" dirty="0"/>
          </a:p>
          <a:p>
            <a:endParaRPr lang="tr-TR" dirty="0"/>
          </a:p>
        </p:txBody>
      </p:sp>
      <p:sp>
        <p:nvSpPr>
          <p:cNvPr id="4" name="Date Placeholder 3"/>
          <p:cNvSpPr>
            <a:spLocks noGrp="1"/>
          </p:cNvSpPr>
          <p:nvPr>
            <p:ph type="dt" sz="half" idx="10"/>
          </p:nvPr>
        </p:nvSpPr>
        <p:spPr/>
        <p:txBody>
          <a:bodyPr/>
          <a:lstStyle/>
          <a:p>
            <a:fld id="{9FFFCC66-3E33-42F1-912D-E1C6E45BE7D9}" type="datetime1">
              <a:rPr lang="tr-TR" smtClean="0"/>
              <a:t>11.03.2019</a:t>
            </a:fld>
            <a:endParaRPr lang="en-US" dirty="0"/>
          </a:p>
        </p:txBody>
      </p:sp>
      <p:sp>
        <p:nvSpPr>
          <p:cNvPr id="5" name="Footer Placeholder 4"/>
          <p:cNvSpPr>
            <a:spLocks noGrp="1"/>
          </p:cNvSpPr>
          <p:nvPr>
            <p:ph type="ftr" sz="quarter" idx="11"/>
          </p:nvPr>
        </p:nvSpPr>
        <p:spPr/>
        <p:txBody>
          <a:bodyPr/>
          <a:lstStyle/>
          <a:p>
            <a:r>
              <a:rPr lang="en-US" smtClean="0"/>
              <a:t>Dr. Nurdan Bilgin 2018-2019</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37</a:t>
            </a:fld>
            <a:endParaRPr lang="en-US" dirty="0"/>
          </a:p>
        </p:txBody>
      </p:sp>
    </p:spTree>
    <p:extLst>
      <p:ext uri="{BB962C8B-B14F-4D97-AF65-F5344CB8AC3E}">
        <p14:creationId xmlns:p14="http://schemas.microsoft.com/office/powerpoint/2010/main" val="158106729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FFFCC66-3E33-42F1-912D-E1C6E45BE7D9}" type="datetime1">
              <a:rPr lang="tr-TR" smtClean="0"/>
              <a:t>11.03.2019</a:t>
            </a:fld>
            <a:endParaRPr lang="en-US" dirty="0"/>
          </a:p>
        </p:txBody>
      </p:sp>
      <p:sp>
        <p:nvSpPr>
          <p:cNvPr id="5" name="Footer Placeholder 4"/>
          <p:cNvSpPr>
            <a:spLocks noGrp="1"/>
          </p:cNvSpPr>
          <p:nvPr>
            <p:ph type="ftr" sz="quarter" idx="11"/>
          </p:nvPr>
        </p:nvSpPr>
        <p:spPr/>
        <p:txBody>
          <a:bodyPr/>
          <a:lstStyle/>
          <a:p>
            <a:r>
              <a:rPr lang="en-US" smtClean="0"/>
              <a:t>Dr. Nurdan Bilgin 2018-2019</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38</a:t>
            </a:fld>
            <a:endParaRPr lang="en-US" dirty="0"/>
          </a:p>
        </p:txBody>
      </p:sp>
      <p:pic>
        <p:nvPicPr>
          <p:cNvPr id="12" name="Picture 11"/>
          <p:cNvPicPr>
            <a:picLocks noChangeAspect="1"/>
          </p:cNvPicPr>
          <p:nvPr/>
        </p:nvPicPr>
        <p:blipFill>
          <a:blip r:embed="rId2"/>
          <a:stretch>
            <a:fillRect/>
          </a:stretch>
        </p:blipFill>
        <p:spPr>
          <a:xfrm>
            <a:off x="139101" y="422030"/>
            <a:ext cx="6120000" cy="4604107"/>
          </a:xfrm>
          <a:prstGeom prst="rect">
            <a:avLst/>
          </a:prstGeom>
        </p:spPr>
      </p:pic>
      <p:pic>
        <p:nvPicPr>
          <p:cNvPr id="13" name="Picture 12"/>
          <p:cNvPicPr>
            <a:picLocks noChangeAspect="1"/>
          </p:cNvPicPr>
          <p:nvPr/>
        </p:nvPicPr>
        <p:blipFill>
          <a:blip r:embed="rId3"/>
          <a:stretch>
            <a:fillRect/>
          </a:stretch>
        </p:blipFill>
        <p:spPr>
          <a:xfrm>
            <a:off x="5988817" y="422030"/>
            <a:ext cx="6120000" cy="4604107"/>
          </a:xfrm>
          <a:prstGeom prst="rect">
            <a:avLst/>
          </a:prstGeom>
        </p:spPr>
      </p:pic>
    </p:spTree>
    <p:extLst>
      <p:ext uri="{BB962C8B-B14F-4D97-AF65-F5344CB8AC3E}">
        <p14:creationId xmlns:p14="http://schemas.microsoft.com/office/powerpoint/2010/main" val="89085727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1D8B22-BB95-40E1-8E1B-2040B73E45F0}" type="datetime1">
              <a:rPr lang="tr-TR" smtClean="0"/>
              <a:t>11.03.2019</a:t>
            </a:fld>
            <a:endParaRPr lang="en-US" dirty="0"/>
          </a:p>
        </p:txBody>
      </p:sp>
      <p:sp>
        <p:nvSpPr>
          <p:cNvPr id="3" name="Footer Placeholder 2"/>
          <p:cNvSpPr>
            <a:spLocks noGrp="1"/>
          </p:cNvSpPr>
          <p:nvPr>
            <p:ph type="ftr" sz="quarter" idx="11"/>
          </p:nvPr>
        </p:nvSpPr>
        <p:spPr/>
        <p:txBody>
          <a:bodyPr/>
          <a:lstStyle/>
          <a:p>
            <a:r>
              <a:rPr lang="en-US" smtClean="0"/>
              <a:t>Dr. Nurdan Bilgin 2018-2019</a:t>
            </a:r>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39</a:t>
            </a:fld>
            <a:endParaRPr lang="en-US" dirty="0"/>
          </a:p>
        </p:txBody>
      </p:sp>
      <p:sp>
        <p:nvSpPr>
          <p:cNvPr id="6" name="Rectangle 5"/>
          <p:cNvSpPr/>
          <p:nvPr/>
        </p:nvSpPr>
        <p:spPr>
          <a:xfrm>
            <a:off x="211015" y="334494"/>
            <a:ext cx="11577711" cy="5909310"/>
          </a:xfrm>
          <a:prstGeom prst="rect">
            <a:avLst/>
          </a:prstGeom>
        </p:spPr>
        <p:txBody>
          <a:bodyPr wrap="square">
            <a:spAutoFit/>
          </a:bodyPr>
          <a:lstStyle/>
          <a:p>
            <a:r>
              <a:rPr lang="tr-TR" dirty="0">
                <a:solidFill>
                  <a:srgbClr val="228B22"/>
                </a:solidFill>
                <a:latin typeface="Courier New" panose="02070309020205020404" pitchFamily="49" charset="0"/>
              </a:rPr>
              <a:t>% ***** Kompanse Edilmiþ Sistemlerle, Kompanse Edilmemiþ Orijinal Sistemin*****</a:t>
            </a:r>
          </a:p>
          <a:p>
            <a:r>
              <a:rPr lang="tr-TR" dirty="0">
                <a:solidFill>
                  <a:srgbClr val="228B22"/>
                </a:solidFill>
                <a:latin typeface="Courier New" panose="02070309020205020404" pitchFamily="49" charset="0"/>
              </a:rPr>
              <a:t>% ***** Birim Adým Giriþe Verdikleri Cevaplar********</a:t>
            </a:r>
          </a:p>
          <a:p>
            <a:r>
              <a:rPr lang="tr-TR" dirty="0">
                <a:solidFill>
                  <a:srgbClr val="000000"/>
                </a:solidFill>
                <a:latin typeface="Courier New" panose="02070309020205020404" pitchFamily="49" charset="0"/>
              </a:rPr>
              <a:t>clear </a:t>
            </a:r>
            <a:r>
              <a:rPr lang="tr-TR" dirty="0">
                <a:solidFill>
                  <a:srgbClr val="A020F0"/>
                </a:solidFill>
                <a:latin typeface="Courier New" panose="02070309020205020404" pitchFamily="49" charset="0"/>
              </a:rPr>
              <a:t>all</a:t>
            </a:r>
            <a:r>
              <a:rPr lang="tr-TR" dirty="0">
                <a:solidFill>
                  <a:srgbClr val="000000"/>
                </a:solidFill>
                <a:latin typeface="Courier New" panose="02070309020205020404" pitchFamily="49" charset="0"/>
              </a:rPr>
              <a:t>; clc;close </a:t>
            </a:r>
            <a:r>
              <a:rPr lang="tr-TR" dirty="0">
                <a:solidFill>
                  <a:srgbClr val="A020F0"/>
                </a:solidFill>
                <a:latin typeface="Courier New" panose="02070309020205020404" pitchFamily="49" charset="0"/>
              </a:rPr>
              <a:t>all</a:t>
            </a:r>
            <a:r>
              <a:rPr lang="tr-TR" dirty="0">
                <a:solidFill>
                  <a:srgbClr val="000000"/>
                </a:solidFill>
                <a:latin typeface="Courier New" panose="02070309020205020404" pitchFamily="49" charset="0"/>
              </a:rPr>
              <a:t>;</a:t>
            </a:r>
          </a:p>
          <a:p>
            <a:r>
              <a:rPr lang="tr-TR" dirty="0">
                <a:solidFill>
                  <a:srgbClr val="000000"/>
                </a:solidFill>
                <a:latin typeface="Courier New" panose="02070309020205020404" pitchFamily="49" charset="0"/>
              </a:rPr>
              <a:t>num1 = [12.287 23.876];</a:t>
            </a:r>
          </a:p>
          <a:p>
            <a:r>
              <a:rPr lang="da-DK" dirty="0">
                <a:solidFill>
                  <a:srgbClr val="000000"/>
                </a:solidFill>
                <a:latin typeface="Courier New" panose="02070309020205020404" pitchFamily="49" charset="0"/>
              </a:rPr>
              <a:t>den1 = [1 5.646 16.933 23.876];</a:t>
            </a:r>
          </a:p>
          <a:p>
            <a:r>
              <a:rPr lang="tr-TR" dirty="0">
                <a:solidFill>
                  <a:srgbClr val="000000"/>
                </a:solidFill>
                <a:latin typeface="Courier New" panose="02070309020205020404" pitchFamily="49" charset="0"/>
              </a:rPr>
              <a:t>num2 = [9];</a:t>
            </a:r>
          </a:p>
          <a:p>
            <a:r>
              <a:rPr lang="tr-TR" dirty="0">
                <a:solidFill>
                  <a:srgbClr val="000000"/>
                </a:solidFill>
                <a:latin typeface="Courier New" panose="02070309020205020404" pitchFamily="49" charset="0"/>
              </a:rPr>
              <a:t>den2 = [1 3 9];</a:t>
            </a:r>
          </a:p>
          <a:p>
            <a:r>
              <a:rPr lang="tr-TR" dirty="0">
                <a:solidFill>
                  <a:srgbClr val="000000"/>
                </a:solidFill>
                <a:latin typeface="Courier New" panose="02070309020205020404" pitchFamily="49" charset="0"/>
              </a:rPr>
              <a:t>num = [10];</a:t>
            </a:r>
          </a:p>
          <a:p>
            <a:r>
              <a:rPr lang="tr-TR" dirty="0">
                <a:solidFill>
                  <a:srgbClr val="000000"/>
                </a:solidFill>
                <a:latin typeface="Courier New" panose="02070309020205020404" pitchFamily="49" charset="0"/>
              </a:rPr>
              <a:t>den = [1 1 10];</a:t>
            </a:r>
          </a:p>
          <a:p>
            <a:r>
              <a:rPr lang="tr-TR" dirty="0">
                <a:solidFill>
                  <a:srgbClr val="000000"/>
                </a:solidFill>
                <a:latin typeface="Courier New" panose="02070309020205020404" pitchFamily="49" charset="0"/>
              </a:rPr>
              <a:t>t = 0:0.05:5;</a:t>
            </a:r>
          </a:p>
          <a:p>
            <a:r>
              <a:rPr lang="tr-TR" dirty="0">
                <a:solidFill>
                  <a:srgbClr val="000000"/>
                </a:solidFill>
                <a:latin typeface="Courier New" panose="02070309020205020404" pitchFamily="49" charset="0"/>
              </a:rPr>
              <a:t>c1 = step(num1,den1,t);</a:t>
            </a:r>
          </a:p>
          <a:p>
            <a:r>
              <a:rPr lang="tr-TR" dirty="0">
                <a:solidFill>
                  <a:srgbClr val="000000"/>
                </a:solidFill>
                <a:latin typeface="Courier New" panose="02070309020205020404" pitchFamily="49" charset="0"/>
              </a:rPr>
              <a:t>c2 = step(num2,den2,t);</a:t>
            </a:r>
          </a:p>
          <a:p>
            <a:r>
              <a:rPr lang="tr-TR" dirty="0">
                <a:solidFill>
                  <a:srgbClr val="000000"/>
                </a:solidFill>
                <a:latin typeface="Courier New" panose="02070309020205020404" pitchFamily="49" charset="0"/>
              </a:rPr>
              <a:t>c = step(num,den,t);</a:t>
            </a:r>
          </a:p>
          <a:p>
            <a:r>
              <a:rPr lang="tr-TR" dirty="0">
                <a:solidFill>
                  <a:srgbClr val="000000"/>
                </a:solidFill>
                <a:latin typeface="Courier New" panose="02070309020205020404" pitchFamily="49" charset="0"/>
              </a:rPr>
              <a:t>figure;</a:t>
            </a:r>
          </a:p>
          <a:p>
            <a:r>
              <a:rPr lang="tr-TR" dirty="0">
                <a:solidFill>
                  <a:srgbClr val="000000"/>
                </a:solidFill>
                <a:latin typeface="Courier New" panose="02070309020205020404" pitchFamily="49" charset="0"/>
              </a:rPr>
              <a:t>plot(t,c1,</a:t>
            </a:r>
            <a:r>
              <a:rPr lang="tr-TR" dirty="0">
                <a:solidFill>
                  <a:srgbClr val="A020F0"/>
                </a:solidFill>
                <a:latin typeface="Courier New" panose="02070309020205020404" pitchFamily="49" charset="0"/>
              </a:rPr>
              <a:t>'-'</a:t>
            </a:r>
            <a:r>
              <a:rPr lang="tr-TR" dirty="0">
                <a:solidFill>
                  <a:srgbClr val="000000"/>
                </a:solidFill>
                <a:latin typeface="Courier New" panose="02070309020205020404" pitchFamily="49" charset="0"/>
              </a:rPr>
              <a:t>,t,c2,</a:t>
            </a:r>
            <a:r>
              <a:rPr lang="tr-TR" dirty="0">
                <a:solidFill>
                  <a:srgbClr val="A020F0"/>
                </a:solidFill>
                <a:latin typeface="Courier New" panose="02070309020205020404" pitchFamily="49" charset="0"/>
              </a:rPr>
              <a:t>'.'</a:t>
            </a:r>
            <a:r>
              <a:rPr lang="tr-TR" dirty="0">
                <a:solidFill>
                  <a:srgbClr val="000000"/>
                </a:solidFill>
                <a:latin typeface="Courier New" panose="02070309020205020404" pitchFamily="49" charset="0"/>
              </a:rPr>
              <a:t>,t,c,</a:t>
            </a:r>
            <a:r>
              <a:rPr lang="tr-TR" dirty="0">
                <a:solidFill>
                  <a:srgbClr val="A020F0"/>
                </a:solidFill>
                <a:latin typeface="Courier New" panose="02070309020205020404" pitchFamily="49" charset="0"/>
              </a:rPr>
              <a:t>'x'</a:t>
            </a:r>
            <a:r>
              <a:rPr lang="tr-TR" dirty="0">
                <a:solidFill>
                  <a:srgbClr val="000000"/>
                </a:solidFill>
                <a:latin typeface="Courier New" panose="02070309020205020404" pitchFamily="49" charset="0"/>
              </a:rPr>
              <a:t>);</a:t>
            </a:r>
          </a:p>
          <a:p>
            <a:r>
              <a:rPr lang="tr-TR" dirty="0">
                <a:solidFill>
                  <a:srgbClr val="000000"/>
                </a:solidFill>
                <a:latin typeface="Courier New" panose="02070309020205020404" pitchFamily="49" charset="0"/>
              </a:rPr>
              <a:t>grid;</a:t>
            </a:r>
          </a:p>
          <a:p>
            <a:r>
              <a:rPr lang="tr-TR" dirty="0">
                <a:solidFill>
                  <a:srgbClr val="000000"/>
                </a:solidFill>
                <a:latin typeface="Courier New" panose="02070309020205020404" pitchFamily="49" charset="0"/>
              </a:rPr>
              <a:t>title({</a:t>
            </a:r>
            <a:r>
              <a:rPr lang="tr-TR" dirty="0">
                <a:solidFill>
                  <a:srgbClr val="A020F0"/>
                </a:solidFill>
                <a:latin typeface="Courier New" panose="02070309020205020404" pitchFamily="49" charset="0"/>
              </a:rPr>
              <a:t>'Kompanse Edilmiþ Sistemlerin ve Orijinal Sistemin'</a:t>
            </a:r>
            <a:r>
              <a:rPr lang="tr-TR" dirty="0">
                <a:solidFill>
                  <a:srgbClr val="000000"/>
                </a:solidFill>
                <a:latin typeface="Courier New" panose="02070309020205020404" pitchFamily="49" charset="0"/>
              </a:rPr>
              <a:t>, </a:t>
            </a:r>
            <a:r>
              <a:rPr lang="tr-TR" dirty="0">
                <a:solidFill>
                  <a:srgbClr val="A020F0"/>
                </a:solidFill>
                <a:latin typeface="Courier New" panose="02070309020205020404" pitchFamily="49" charset="0"/>
              </a:rPr>
              <a:t>'Adým Giriþ Cevabý'</a:t>
            </a:r>
            <a:r>
              <a:rPr lang="tr-TR" dirty="0">
                <a:solidFill>
                  <a:srgbClr val="000000"/>
                </a:solidFill>
                <a:latin typeface="Courier New" panose="02070309020205020404" pitchFamily="49" charset="0"/>
              </a:rPr>
              <a:t>});</a:t>
            </a:r>
          </a:p>
          <a:p>
            <a:r>
              <a:rPr lang="tr-TR" dirty="0">
                <a:solidFill>
                  <a:srgbClr val="000000"/>
                </a:solidFill>
                <a:latin typeface="Courier New" panose="02070309020205020404" pitchFamily="49" charset="0"/>
              </a:rPr>
              <a:t>xlabel(</a:t>
            </a:r>
            <a:r>
              <a:rPr lang="tr-TR" dirty="0">
                <a:solidFill>
                  <a:srgbClr val="A020F0"/>
                </a:solidFill>
                <a:latin typeface="Courier New" panose="02070309020205020404" pitchFamily="49" charset="0"/>
              </a:rPr>
              <a:t>'t saniye'</a:t>
            </a:r>
            <a:r>
              <a:rPr lang="tr-TR" dirty="0">
                <a:solidFill>
                  <a:srgbClr val="000000"/>
                </a:solidFill>
                <a:latin typeface="Courier New" panose="02070309020205020404" pitchFamily="49" charset="0"/>
              </a:rPr>
              <a:t>);ylabel(</a:t>
            </a:r>
            <a:r>
              <a:rPr lang="tr-TR" dirty="0">
                <a:solidFill>
                  <a:srgbClr val="A020F0"/>
                </a:solidFill>
                <a:latin typeface="Courier New" panose="02070309020205020404" pitchFamily="49" charset="0"/>
              </a:rPr>
              <a:t>'Çýkýþlar c_1, c_2, ve c'</a:t>
            </a:r>
            <a:r>
              <a:rPr lang="tr-TR" dirty="0">
                <a:solidFill>
                  <a:srgbClr val="000000"/>
                </a:solidFill>
                <a:latin typeface="Courier New" panose="02070309020205020404" pitchFamily="49" charset="0"/>
              </a:rPr>
              <a:t>);legend(</a:t>
            </a:r>
            <a:r>
              <a:rPr lang="tr-TR" dirty="0">
                <a:solidFill>
                  <a:srgbClr val="A020F0"/>
                </a:solidFill>
                <a:latin typeface="Courier New" panose="02070309020205020404" pitchFamily="49" charset="0"/>
              </a:rPr>
              <a:t>'c_1'</a:t>
            </a:r>
            <a:r>
              <a:rPr lang="tr-TR" dirty="0">
                <a:solidFill>
                  <a:srgbClr val="000000"/>
                </a:solidFill>
                <a:latin typeface="Courier New" panose="02070309020205020404" pitchFamily="49" charset="0"/>
              </a:rPr>
              <a:t>,</a:t>
            </a:r>
            <a:r>
              <a:rPr lang="tr-TR" dirty="0">
                <a:solidFill>
                  <a:srgbClr val="A020F0"/>
                </a:solidFill>
                <a:latin typeface="Courier New" panose="02070309020205020404" pitchFamily="49" charset="0"/>
              </a:rPr>
              <a:t>'c_2'</a:t>
            </a:r>
            <a:r>
              <a:rPr lang="tr-TR" dirty="0">
                <a:solidFill>
                  <a:srgbClr val="000000"/>
                </a:solidFill>
                <a:latin typeface="Courier New" panose="02070309020205020404" pitchFamily="49" charset="0"/>
              </a:rPr>
              <a:t>,</a:t>
            </a:r>
            <a:r>
              <a:rPr lang="tr-TR" dirty="0">
                <a:solidFill>
                  <a:srgbClr val="A020F0"/>
                </a:solidFill>
                <a:latin typeface="Courier New" panose="02070309020205020404" pitchFamily="49" charset="0"/>
              </a:rPr>
              <a:t>'c'</a:t>
            </a:r>
            <a:r>
              <a:rPr lang="tr-TR" dirty="0">
                <a:solidFill>
                  <a:srgbClr val="000000"/>
                </a:solidFill>
                <a:latin typeface="Courier New" panose="02070309020205020404" pitchFamily="49" charset="0"/>
              </a:rPr>
              <a:t>);</a:t>
            </a:r>
          </a:p>
          <a:p>
            <a:r>
              <a:rPr lang="tr-TR" dirty="0">
                <a:solidFill>
                  <a:srgbClr val="000000"/>
                </a:solidFill>
                <a:latin typeface="Courier New" panose="02070309020205020404" pitchFamily="49" charset="0"/>
              </a:rPr>
              <a:t>text(1.51,1.48,</a:t>
            </a:r>
            <a:r>
              <a:rPr lang="tr-TR" dirty="0">
                <a:solidFill>
                  <a:srgbClr val="A020F0"/>
                </a:solidFill>
                <a:latin typeface="Courier New" panose="02070309020205020404" pitchFamily="49" charset="0"/>
              </a:rPr>
              <a:t>'\leftarrow Kompanse Edilmiþ Sistem (Metod 1)'</a:t>
            </a:r>
            <a:r>
              <a:rPr lang="tr-TR" dirty="0">
                <a:solidFill>
                  <a:srgbClr val="000000"/>
                </a:solidFill>
                <a:latin typeface="Courier New" panose="02070309020205020404" pitchFamily="49" charset="0"/>
              </a:rPr>
              <a:t>);</a:t>
            </a:r>
          </a:p>
          <a:p>
            <a:r>
              <a:rPr lang="tr-TR" dirty="0">
                <a:solidFill>
                  <a:srgbClr val="000000"/>
                </a:solidFill>
                <a:latin typeface="Courier New" panose="02070309020205020404" pitchFamily="49" charset="0"/>
              </a:rPr>
              <a:t>text(0.9,0.48,</a:t>
            </a:r>
            <a:r>
              <a:rPr lang="tr-TR" dirty="0">
                <a:solidFill>
                  <a:srgbClr val="A020F0"/>
                </a:solidFill>
                <a:latin typeface="Courier New" panose="02070309020205020404" pitchFamily="49" charset="0"/>
              </a:rPr>
              <a:t>'\leftarrow Kompanse Edilmiþ Sistem (Metod 2)'</a:t>
            </a:r>
            <a:r>
              <a:rPr lang="tr-TR" dirty="0">
                <a:solidFill>
                  <a:srgbClr val="000000"/>
                </a:solidFill>
                <a:latin typeface="Courier New" panose="02070309020205020404" pitchFamily="49" charset="0"/>
              </a:rPr>
              <a:t>);</a:t>
            </a:r>
          </a:p>
          <a:p>
            <a:r>
              <a:rPr lang="tr-TR" dirty="0">
                <a:solidFill>
                  <a:srgbClr val="000000"/>
                </a:solidFill>
                <a:latin typeface="Courier New" panose="02070309020205020404" pitchFamily="49" charset="0"/>
              </a:rPr>
              <a:t>text(2.51,0.67,</a:t>
            </a:r>
            <a:r>
              <a:rPr lang="tr-TR" dirty="0">
                <a:solidFill>
                  <a:srgbClr val="A020F0"/>
                </a:solidFill>
                <a:latin typeface="Courier New" panose="02070309020205020404" pitchFamily="49" charset="0"/>
              </a:rPr>
              <a:t>'\leftarrow Orijinal Sistem'</a:t>
            </a:r>
            <a:r>
              <a:rPr lang="tr-TR" dirty="0">
                <a:solidFill>
                  <a:srgbClr val="000000"/>
                </a:solidFill>
                <a:latin typeface="Courier New" panose="02070309020205020404" pitchFamily="49" charset="0"/>
              </a:rPr>
              <a:t>);</a:t>
            </a:r>
          </a:p>
        </p:txBody>
      </p:sp>
    </p:spTree>
    <p:extLst>
      <p:ext uri="{BB962C8B-B14F-4D97-AF65-F5344CB8AC3E}">
        <p14:creationId xmlns:p14="http://schemas.microsoft.com/office/powerpoint/2010/main" val="23773589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tr-TR" dirty="0"/>
              <a:t>Pozitif Geribeslemeli Sistemler için Kök-yer Eğrisi</a:t>
            </a:r>
          </a:p>
        </p:txBody>
      </p:sp>
      <mc:AlternateContent xmlns:mc="http://schemas.openxmlformats.org/markup-compatibility/2006" xmlns:a14="http://schemas.microsoft.com/office/drawing/2010/main">
        <mc:Choice Requires="a14">
          <p:sp>
            <p:nvSpPr>
              <p:cNvPr id="9" name="Content Placeholder 8"/>
              <p:cNvSpPr>
                <a:spLocks noGrp="1"/>
              </p:cNvSpPr>
              <p:nvPr>
                <p:ph idx="1"/>
              </p:nvPr>
            </p:nvSpPr>
            <p:spPr/>
            <p:txBody>
              <a:bodyPr>
                <a:normAutofit/>
              </a:bodyPr>
              <a:lstStyle/>
              <a:p>
                <a:pPr marL="45720" indent="0">
                  <a:buNone/>
                </a:pPr>
                <a:r>
                  <a:rPr lang="tr-TR" dirty="0" smtClean="0"/>
                  <a:t>Karakteristik denklem</a:t>
                </a:r>
                <a:endParaRPr lang="tr-TR" dirty="0"/>
              </a:p>
              <a:p>
                <a:pPr marL="45720" indent="0">
                  <a:buNone/>
                </a:pPr>
                <a14:m>
                  <m:oMathPara xmlns:m="http://schemas.openxmlformats.org/officeDocument/2006/math">
                    <m:oMathParaPr>
                      <m:jc m:val="centerGroup"/>
                    </m:oMathParaPr>
                    <m:oMath xmlns:m="http://schemas.openxmlformats.org/officeDocument/2006/math">
                      <m:r>
                        <a:rPr lang="tr-TR" i="1">
                          <a:latin typeface="Cambria Math" panose="02040503050406030204" pitchFamily="18" charset="0"/>
                        </a:rPr>
                        <m:t>1−</m:t>
                      </m:r>
                      <m:r>
                        <a:rPr lang="tr-TR" i="1">
                          <a:latin typeface="Cambria Math" panose="02040503050406030204" pitchFamily="18" charset="0"/>
                        </a:rPr>
                        <m:t>𝐺</m:t>
                      </m:r>
                      <m:d>
                        <m:dPr>
                          <m:ctrlPr>
                            <a:rPr lang="tr-TR" i="1">
                              <a:latin typeface="Cambria Math" panose="02040503050406030204" pitchFamily="18" charset="0"/>
                            </a:rPr>
                          </m:ctrlPr>
                        </m:dPr>
                        <m:e>
                          <m:r>
                            <a:rPr lang="tr-TR" i="1">
                              <a:latin typeface="Cambria Math" panose="02040503050406030204" pitchFamily="18" charset="0"/>
                            </a:rPr>
                            <m:t>𝑠</m:t>
                          </m:r>
                        </m:e>
                      </m:d>
                      <m:r>
                        <a:rPr lang="tr-TR" i="1">
                          <a:latin typeface="Cambria Math" panose="02040503050406030204" pitchFamily="18" charset="0"/>
                        </a:rPr>
                        <m:t>𝐻</m:t>
                      </m:r>
                      <m:d>
                        <m:dPr>
                          <m:ctrlPr>
                            <a:rPr lang="tr-TR" i="1">
                              <a:latin typeface="Cambria Math" panose="02040503050406030204" pitchFamily="18" charset="0"/>
                            </a:rPr>
                          </m:ctrlPr>
                        </m:dPr>
                        <m:e>
                          <m:r>
                            <a:rPr lang="tr-TR" i="1">
                              <a:latin typeface="Cambria Math" panose="02040503050406030204" pitchFamily="18" charset="0"/>
                            </a:rPr>
                            <m:t>𝑠</m:t>
                          </m:r>
                        </m:e>
                      </m:d>
                      <m:r>
                        <a:rPr lang="tr-TR" i="1">
                          <a:latin typeface="Cambria Math" panose="02040503050406030204" pitchFamily="18" charset="0"/>
                        </a:rPr>
                        <m:t>=0</m:t>
                      </m:r>
                    </m:oMath>
                  </m:oMathPara>
                </a14:m>
                <a:endParaRPr lang="tr-TR" dirty="0"/>
              </a:p>
              <a:p>
                <a:pPr marL="45720" indent="0">
                  <a:buNone/>
                </a:pPr>
                <a:r>
                  <a:rPr lang="tr-TR" dirty="0" smtClean="0"/>
                  <a:t>Açı şartına bağlı bir kaç kural değişimi dışında pozitif geribeslemeli sistemler daha önce anlatılan </a:t>
                </a:r>
                <a:r>
                  <a:rPr lang="tr-TR" dirty="0"/>
                  <a:t>negatif geri beslemeli sistemler için geliştirilmiş yönteme benzer </a:t>
                </a:r>
                <a:r>
                  <a:rPr lang="tr-TR" dirty="0" smtClean="0"/>
                  <a:t>şekilde </a:t>
                </a:r>
                <a:r>
                  <a:rPr lang="tr-TR" dirty="0"/>
                  <a:t>çözülebilir. </a:t>
                </a:r>
                <a:r>
                  <a:rPr lang="tr-TR" dirty="0" smtClean="0"/>
                  <a:t>Karakteristik denklem düzenlenirse,</a:t>
                </a:r>
              </a:p>
              <a:p>
                <a:pPr marL="45720" indent="0">
                  <a:buNone/>
                </a:pPr>
                <a14:m>
                  <m:oMathPara xmlns:m="http://schemas.openxmlformats.org/officeDocument/2006/math">
                    <m:oMathParaPr>
                      <m:jc m:val="centerGroup"/>
                    </m:oMathParaPr>
                    <m:oMath xmlns:m="http://schemas.openxmlformats.org/officeDocument/2006/math">
                      <m:r>
                        <a:rPr lang="tr-TR" i="1">
                          <a:latin typeface="Cambria Math" panose="02040503050406030204" pitchFamily="18" charset="0"/>
                        </a:rPr>
                        <m:t>𝐺</m:t>
                      </m:r>
                      <m:d>
                        <m:dPr>
                          <m:ctrlPr>
                            <a:rPr lang="tr-TR" i="1">
                              <a:latin typeface="Cambria Math" panose="02040503050406030204" pitchFamily="18" charset="0"/>
                            </a:rPr>
                          </m:ctrlPr>
                        </m:dPr>
                        <m:e>
                          <m:r>
                            <a:rPr lang="tr-TR" i="1">
                              <a:latin typeface="Cambria Math" panose="02040503050406030204" pitchFamily="18" charset="0"/>
                            </a:rPr>
                            <m:t>𝑠</m:t>
                          </m:r>
                        </m:e>
                      </m:d>
                      <m:r>
                        <a:rPr lang="tr-TR" i="1">
                          <a:latin typeface="Cambria Math" panose="02040503050406030204" pitchFamily="18" charset="0"/>
                        </a:rPr>
                        <m:t>𝐻</m:t>
                      </m:r>
                      <m:d>
                        <m:dPr>
                          <m:ctrlPr>
                            <a:rPr lang="tr-TR" i="1">
                              <a:latin typeface="Cambria Math" panose="02040503050406030204" pitchFamily="18" charset="0"/>
                            </a:rPr>
                          </m:ctrlPr>
                        </m:dPr>
                        <m:e>
                          <m:r>
                            <a:rPr lang="tr-TR" i="1">
                              <a:latin typeface="Cambria Math" panose="02040503050406030204" pitchFamily="18" charset="0"/>
                            </a:rPr>
                            <m:t>𝑠</m:t>
                          </m:r>
                        </m:e>
                      </m:d>
                      <m:r>
                        <a:rPr lang="tr-TR" i="1">
                          <a:latin typeface="Cambria Math" panose="02040503050406030204" pitchFamily="18" charset="0"/>
                        </a:rPr>
                        <m:t>=</m:t>
                      </m:r>
                      <m:r>
                        <a:rPr lang="tr-TR" b="0" i="1" smtClean="0">
                          <a:latin typeface="Cambria Math" panose="02040503050406030204" pitchFamily="18" charset="0"/>
                        </a:rPr>
                        <m:t>1</m:t>
                      </m:r>
                    </m:oMath>
                  </m:oMathPara>
                </a14:m>
                <a:endParaRPr lang="tr-TR" dirty="0" smtClean="0"/>
              </a:p>
              <a:p>
                <a:pPr marL="45720" indent="0">
                  <a:buNone/>
                </a:pPr>
                <a:r>
                  <a:rPr lang="tr-TR" dirty="0" smtClean="0"/>
                  <a:t>Bu </a:t>
                </a:r>
                <a:r>
                  <a:rPr lang="tr-TR" dirty="0"/>
                  <a:t>denklem, </a:t>
                </a:r>
                <a:r>
                  <a:rPr lang="tr-TR" dirty="0" smtClean="0"/>
                  <a:t>açı ve büyüklüğünü ifade edecek iki denklemle  aşağıdaki gibi ifade edilebilir:</a:t>
                </a:r>
                <a:endParaRPr lang="tr-TR" dirty="0"/>
              </a:p>
              <a:p>
                <a:pPr marL="45720" indent="0">
                  <a:buNone/>
                </a:pPr>
                <a14:m>
                  <m:oMathPara xmlns:m="http://schemas.openxmlformats.org/officeDocument/2006/math">
                    <m:oMathParaPr>
                      <m:jc m:val="centerGroup"/>
                    </m:oMathParaPr>
                    <m:oMath xmlns:m="http://schemas.openxmlformats.org/officeDocument/2006/math">
                      <m:bar>
                        <m:barPr>
                          <m:ctrlPr>
                            <a:rPr lang="tr-TR" b="0" i="1" dirty="0" smtClean="0">
                              <a:latin typeface="Cambria Math" panose="02040503050406030204" pitchFamily="18" charset="0"/>
                            </a:rPr>
                          </m:ctrlPr>
                        </m:barPr>
                        <m:e>
                          <m:r>
                            <a:rPr lang="tr-TR" b="0" i="1" dirty="0" smtClean="0">
                              <a:latin typeface="Cambria Math" panose="02040503050406030204" pitchFamily="18" charset="0"/>
                            </a:rPr>
                            <m:t>/</m:t>
                          </m:r>
                          <m:r>
                            <a:rPr lang="tr-TR" b="0" i="1" dirty="0" smtClean="0">
                              <a:latin typeface="Cambria Math" panose="02040503050406030204" pitchFamily="18" charset="0"/>
                            </a:rPr>
                            <m:t>𝐺</m:t>
                          </m:r>
                          <m:d>
                            <m:dPr>
                              <m:ctrlPr>
                                <a:rPr lang="tr-TR" b="0" i="1" dirty="0" smtClean="0">
                                  <a:latin typeface="Cambria Math" panose="02040503050406030204" pitchFamily="18" charset="0"/>
                                </a:rPr>
                              </m:ctrlPr>
                            </m:dPr>
                            <m:e>
                              <m:r>
                                <a:rPr lang="tr-TR" b="0" i="1" dirty="0" smtClean="0">
                                  <a:latin typeface="Cambria Math" panose="02040503050406030204" pitchFamily="18" charset="0"/>
                                </a:rPr>
                                <m:t>𝑠</m:t>
                              </m:r>
                            </m:e>
                          </m:d>
                          <m:r>
                            <a:rPr lang="tr-TR" b="0" i="1" dirty="0" smtClean="0">
                              <a:latin typeface="Cambria Math" panose="02040503050406030204" pitchFamily="18" charset="0"/>
                            </a:rPr>
                            <m:t>𝐻</m:t>
                          </m:r>
                          <m:r>
                            <a:rPr lang="tr-TR" b="0" i="1" dirty="0" smtClean="0">
                              <a:latin typeface="Cambria Math" panose="02040503050406030204" pitchFamily="18" charset="0"/>
                            </a:rPr>
                            <m:t>(</m:t>
                          </m:r>
                          <m:r>
                            <a:rPr lang="tr-TR" b="0" i="1" dirty="0" smtClean="0">
                              <a:latin typeface="Cambria Math" panose="02040503050406030204" pitchFamily="18" charset="0"/>
                            </a:rPr>
                            <m:t>𝑠</m:t>
                          </m:r>
                          <m:r>
                            <a:rPr lang="tr-TR" b="0" i="1" dirty="0" smtClean="0">
                              <a:latin typeface="Cambria Math" panose="02040503050406030204" pitchFamily="18" charset="0"/>
                            </a:rPr>
                            <m:t>)</m:t>
                          </m:r>
                        </m:e>
                      </m:bar>
                      <m:r>
                        <a:rPr lang="tr-TR" b="0" i="1" dirty="0" smtClean="0">
                          <a:latin typeface="Cambria Math" panose="02040503050406030204" pitchFamily="18" charset="0"/>
                        </a:rPr>
                        <m:t>=</m:t>
                      </m:r>
                      <m:sSup>
                        <m:sSupPr>
                          <m:ctrlPr>
                            <a:rPr lang="tr-TR" b="0" i="1" dirty="0" smtClean="0">
                              <a:latin typeface="Cambria Math" panose="02040503050406030204" pitchFamily="18" charset="0"/>
                            </a:rPr>
                          </m:ctrlPr>
                        </m:sSupPr>
                        <m:e>
                          <m:r>
                            <a:rPr lang="tr-TR" b="0" i="1" dirty="0" smtClean="0">
                              <a:latin typeface="Cambria Math" panose="02040503050406030204" pitchFamily="18" charset="0"/>
                            </a:rPr>
                            <m:t>0</m:t>
                          </m:r>
                        </m:e>
                        <m:sup>
                          <m:r>
                            <a:rPr lang="tr-TR" b="0" i="1" dirty="0" smtClean="0">
                              <a:latin typeface="Cambria Math" panose="02040503050406030204" pitchFamily="18" charset="0"/>
                            </a:rPr>
                            <m:t>0</m:t>
                          </m:r>
                        </m:sup>
                      </m:sSup>
                      <m:r>
                        <a:rPr lang="tr-TR" b="0" i="1" dirty="0" smtClean="0">
                          <a:latin typeface="Cambria Math" panose="02040503050406030204" pitchFamily="18" charset="0"/>
                        </a:rPr>
                        <m:t>±</m:t>
                      </m:r>
                      <m:r>
                        <a:rPr lang="tr-TR" b="0" i="1" dirty="0" smtClean="0">
                          <a:latin typeface="Cambria Math" panose="02040503050406030204" pitchFamily="18" charset="0"/>
                        </a:rPr>
                        <m:t>𝑘</m:t>
                      </m:r>
                      <m:sSup>
                        <m:sSupPr>
                          <m:ctrlPr>
                            <a:rPr lang="tr-TR" b="0" i="1" dirty="0" smtClean="0">
                              <a:latin typeface="Cambria Math" panose="02040503050406030204" pitchFamily="18" charset="0"/>
                            </a:rPr>
                          </m:ctrlPr>
                        </m:sSupPr>
                        <m:e>
                          <m:r>
                            <a:rPr lang="tr-TR" b="0" i="1" dirty="0" smtClean="0">
                              <a:latin typeface="Cambria Math" panose="02040503050406030204" pitchFamily="18" charset="0"/>
                            </a:rPr>
                            <m:t>360</m:t>
                          </m:r>
                        </m:e>
                        <m:sup>
                          <m:r>
                            <a:rPr lang="tr-TR" b="0" i="1" dirty="0" smtClean="0">
                              <a:latin typeface="Cambria Math" panose="02040503050406030204" pitchFamily="18" charset="0"/>
                            </a:rPr>
                            <m:t>0</m:t>
                          </m:r>
                        </m:sup>
                      </m:sSup>
                      <m:r>
                        <a:rPr lang="tr-TR" b="0" i="0" dirty="0" smtClean="0">
                          <a:latin typeface="Cambria Math" panose="02040503050406030204" pitchFamily="18" charset="0"/>
                        </a:rPr>
                        <m:t>    (</m:t>
                      </m:r>
                      <m:r>
                        <m:rPr>
                          <m:sty m:val="p"/>
                        </m:rPr>
                        <a:rPr lang="tr-TR" b="0" i="0" dirty="0" smtClean="0">
                          <a:latin typeface="Cambria Math" panose="02040503050406030204" pitchFamily="18" charset="0"/>
                        </a:rPr>
                        <m:t>k</m:t>
                      </m:r>
                      <m:r>
                        <a:rPr lang="tr-TR" b="0" i="0" dirty="0" smtClean="0">
                          <a:latin typeface="Cambria Math" panose="02040503050406030204" pitchFamily="18" charset="0"/>
                        </a:rPr>
                        <m:t>=0,1,2,…)</m:t>
                      </m:r>
                    </m:oMath>
                  </m:oMathPara>
                </a14:m>
                <a:endParaRPr lang="tr-TR" dirty="0"/>
              </a:p>
              <a:p>
                <a:pPr marL="45720" indent="0">
                  <a:buNone/>
                </a:pPr>
                <a14:m>
                  <m:oMathPara xmlns:m="http://schemas.openxmlformats.org/officeDocument/2006/math">
                    <m:oMathParaPr>
                      <m:jc m:val="centerGroup"/>
                    </m:oMathParaPr>
                    <m:oMath xmlns:m="http://schemas.openxmlformats.org/officeDocument/2006/math">
                      <m:r>
                        <a:rPr lang="tr-TR" b="0" i="1" dirty="0" smtClean="0">
                          <a:latin typeface="Cambria Math" panose="02040503050406030204" pitchFamily="18" charset="0"/>
                        </a:rPr>
                        <m:t>|</m:t>
                      </m:r>
                      <m:r>
                        <a:rPr lang="tr-TR" i="1" dirty="0" smtClean="0">
                          <a:latin typeface="Cambria Math" panose="02040503050406030204" pitchFamily="18" charset="0"/>
                        </a:rPr>
                        <m:t>𝐺</m:t>
                      </m:r>
                      <m:d>
                        <m:dPr>
                          <m:ctrlPr>
                            <a:rPr lang="tr-TR" i="1" dirty="0" smtClean="0">
                              <a:latin typeface="Cambria Math" panose="02040503050406030204" pitchFamily="18" charset="0"/>
                            </a:rPr>
                          </m:ctrlPr>
                        </m:dPr>
                        <m:e>
                          <m:r>
                            <a:rPr lang="tr-TR" i="1" dirty="0" smtClean="0">
                              <a:latin typeface="Cambria Math" panose="02040503050406030204" pitchFamily="18" charset="0"/>
                            </a:rPr>
                            <m:t>𝑠</m:t>
                          </m:r>
                        </m:e>
                      </m:d>
                      <m:r>
                        <a:rPr lang="tr-TR" i="1" dirty="0" smtClean="0">
                          <a:latin typeface="Cambria Math" panose="02040503050406030204" pitchFamily="18" charset="0"/>
                        </a:rPr>
                        <m:t>𝐻</m:t>
                      </m:r>
                      <m:d>
                        <m:dPr>
                          <m:ctrlPr>
                            <a:rPr lang="tr-TR" i="1" dirty="0" smtClean="0">
                              <a:latin typeface="Cambria Math" panose="02040503050406030204" pitchFamily="18" charset="0"/>
                            </a:rPr>
                          </m:ctrlPr>
                        </m:dPr>
                        <m:e>
                          <m:r>
                            <a:rPr lang="tr-TR" i="1" dirty="0" smtClean="0">
                              <a:latin typeface="Cambria Math" panose="02040503050406030204" pitchFamily="18" charset="0"/>
                            </a:rPr>
                            <m:t>𝑠</m:t>
                          </m:r>
                        </m:e>
                      </m:d>
                      <m:r>
                        <a:rPr lang="tr-TR" b="0" i="1" dirty="0" smtClean="0">
                          <a:latin typeface="Cambria Math" panose="02040503050406030204" pitchFamily="18" charset="0"/>
                        </a:rPr>
                        <m:t>|</m:t>
                      </m:r>
                      <m:r>
                        <m:rPr>
                          <m:lit/>
                        </m:rPr>
                        <a:rPr lang="tr-TR" i="1" dirty="0">
                          <a:latin typeface="Cambria Math" panose="02040503050406030204" pitchFamily="18" charset="0"/>
                        </a:rPr>
                        <m:t> </m:t>
                      </m:r>
                      <m:r>
                        <a:rPr lang="tr-TR" i="1" dirty="0">
                          <a:latin typeface="Cambria Math" panose="02040503050406030204" pitchFamily="18" charset="0"/>
                        </a:rPr>
                        <m:t>= </m:t>
                      </m:r>
                      <m:r>
                        <a:rPr lang="tr-TR" i="1" dirty="0" smtClean="0">
                          <a:latin typeface="Cambria Math" panose="02040503050406030204" pitchFamily="18" charset="0"/>
                        </a:rPr>
                        <m:t>1</m:t>
                      </m:r>
                    </m:oMath>
                  </m:oMathPara>
                </a14:m>
                <a:endParaRPr lang="tr-TR" i="1" dirty="0"/>
              </a:p>
              <a:p>
                <a:pPr marL="45720" indent="0">
                  <a:buNone/>
                </a:pPr>
                <a:r>
                  <a:rPr lang="tr-TR" dirty="0"/>
                  <a:t>Pozitif geri-beslemeli sistem için açık çevrim kutupları ve sıfırlarından bütün açıların toplamı </a:t>
                </a:r>
                <a14:m>
                  <m:oMath xmlns:m="http://schemas.openxmlformats.org/officeDocument/2006/math">
                    <m:sSup>
                      <m:sSupPr>
                        <m:ctrlPr>
                          <a:rPr lang="tr-TR" i="1" dirty="0">
                            <a:latin typeface="Cambria Math" panose="02040503050406030204" pitchFamily="18" charset="0"/>
                          </a:rPr>
                        </m:ctrlPr>
                      </m:sSupPr>
                      <m:e>
                        <m:r>
                          <a:rPr lang="tr-TR" i="1" dirty="0">
                            <a:latin typeface="Cambria Math" panose="02040503050406030204" pitchFamily="18" charset="0"/>
                          </a:rPr>
                          <m:t>0</m:t>
                        </m:r>
                      </m:e>
                      <m:sup>
                        <m:r>
                          <a:rPr lang="tr-TR" i="1" dirty="0">
                            <a:latin typeface="Cambria Math" panose="02040503050406030204" pitchFamily="18" charset="0"/>
                          </a:rPr>
                          <m:t>0</m:t>
                        </m:r>
                      </m:sup>
                    </m:sSup>
                    <m:r>
                      <a:rPr lang="tr-TR" i="1" dirty="0">
                        <a:latin typeface="Cambria Math" panose="02040503050406030204" pitchFamily="18" charset="0"/>
                      </a:rPr>
                      <m:t>±</m:t>
                    </m:r>
                    <m:r>
                      <a:rPr lang="tr-TR" i="1" dirty="0">
                        <a:latin typeface="Cambria Math" panose="02040503050406030204" pitchFamily="18" charset="0"/>
                      </a:rPr>
                      <m:t>𝑘</m:t>
                    </m:r>
                    <m:sSup>
                      <m:sSupPr>
                        <m:ctrlPr>
                          <a:rPr lang="tr-TR" i="1" dirty="0">
                            <a:latin typeface="Cambria Math" panose="02040503050406030204" pitchFamily="18" charset="0"/>
                          </a:rPr>
                        </m:ctrlPr>
                      </m:sSupPr>
                      <m:e>
                        <m:r>
                          <a:rPr lang="tr-TR" i="1" dirty="0">
                            <a:latin typeface="Cambria Math" panose="02040503050406030204" pitchFamily="18" charset="0"/>
                          </a:rPr>
                          <m:t>360</m:t>
                        </m:r>
                      </m:e>
                      <m:sup>
                        <m:r>
                          <a:rPr lang="tr-TR" i="1" dirty="0">
                            <a:latin typeface="Cambria Math" panose="02040503050406030204" pitchFamily="18" charset="0"/>
                          </a:rPr>
                          <m:t>0</m:t>
                        </m:r>
                      </m:sup>
                    </m:sSup>
                  </m:oMath>
                </a14:m>
                <a:r>
                  <a:rPr lang="tr-TR" dirty="0"/>
                  <a:t>’ye eşit olmak zorundadır. Böylece kök-yer eğrileri, önceki durumda incelenen 180° eğrisi yerine </a:t>
                </a:r>
                <a14:m>
                  <m:oMath xmlns:m="http://schemas.openxmlformats.org/officeDocument/2006/math">
                    <m:r>
                      <a:rPr lang="tr-TR" i="1" dirty="0" smtClean="0">
                        <a:latin typeface="Cambria Math" panose="02040503050406030204" pitchFamily="18" charset="0"/>
                      </a:rPr>
                      <m:t>0°</m:t>
                    </m:r>
                  </m:oMath>
                </a14:m>
                <a:r>
                  <a:rPr lang="tr-TR" dirty="0"/>
                  <a:t> yer eğrisini izler. Genlik şartı değişmeden kalır.</a:t>
                </a:r>
              </a:p>
              <a:p>
                <a:endParaRPr lang="tr-TR" dirty="0"/>
              </a:p>
            </p:txBody>
          </p:sp>
        </mc:Choice>
        <mc:Fallback xmlns="">
          <p:sp>
            <p:nvSpPr>
              <p:cNvPr id="9" name="Content Placeholder 8"/>
              <p:cNvSpPr>
                <a:spLocks noGrp="1" noRot="1" noChangeAspect="1" noMove="1" noResize="1" noEditPoints="1" noAdjustHandles="1" noChangeArrowheads="1" noChangeShapeType="1" noTextEdit="1"/>
              </p:cNvSpPr>
              <p:nvPr>
                <p:ph idx="1"/>
              </p:nvPr>
            </p:nvSpPr>
            <p:spPr>
              <a:blipFill>
                <a:blip r:embed="rId2"/>
                <a:stretch>
                  <a:fillRect l="-309" t="-1519" r="-62"/>
                </a:stretch>
              </a:blipFill>
            </p:spPr>
            <p:txBody>
              <a:bodyPr/>
              <a:lstStyle/>
              <a:p>
                <a:r>
                  <a:rPr lang="tr-TR">
                    <a:noFill/>
                  </a:rPr>
                  <a:t> </a:t>
                </a:r>
              </a:p>
            </p:txBody>
          </p:sp>
        </mc:Fallback>
      </mc:AlternateContent>
      <p:sp>
        <p:nvSpPr>
          <p:cNvPr id="5" name="Date Placeholder 4"/>
          <p:cNvSpPr>
            <a:spLocks noGrp="1"/>
          </p:cNvSpPr>
          <p:nvPr>
            <p:ph type="dt" sz="half" idx="10"/>
          </p:nvPr>
        </p:nvSpPr>
        <p:spPr/>
        <p:txBody>
          <a:bodyPr/>
          <a:lstStyle/>
          <a:p>
            <a:fld id="{8EACED95-133A-4CA7-A222-D05D0FC10722}" type="datetime1">
              <a:rPr lang="tr-TR" smtClean="0"/>
              <a:t>11.03.2019</a:t>
            </a:fld>
            <a:endParaRPr lang="en-US" dirty="0"/>
          </a:p>
        </p:txBody>
      </p:sp>
      <p:sp>
        <p:nvSpPr>
          <p:cNvPr id="6" name="Footer Placeholder 5"/>
          <p:cNvSpPr>
            <a:spLocks noGrp="1"/>
          </p:cNvSpPr>
          <p:nvPr>
            <p:ph type="ftr" sz="quarter" idx="11"/>
          </p:nvPr>
        </p:nvSpPr>
        <p:spPr/>
        <p:txBody>
          <a:bodyPr/>
          <a:lstStyle/>
          <a:p>
            <a:r>
              <a:rPr lang="en-US" smtClean="0"/>
              <a:t>Dr. Nurdan Bilgin 2018-2019</a:t>
            </a:r>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4</a:t>
            </a:fld>
            <a:endParaRPr lang="en-US" dirty="0"/>
          </a:p>
        </p:txBody>
      </p:sp>
    </p:spTree>
    <p:extLst>
      <p:ext uri="{BB962C8B-B14F-4D97-AF65-F5344CB8AC3E}">
        <p14:creationId xmlns:p14="http://schemas.microsoft.com/office/powerpoint/2010/main" val="283041342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1D8B22-BB95-40E1-8E1B-2040B73E45F0}" type="datetime1">
              <a:rPr lang="tr-TR" smtClean="0"/>
              <a:t>11.03.2019</a:t>
            </a:fld>
            <a:endParaRPr lang="en-US" dirty="0"/>
          </a:p>
        </p:txBody>
      </p:sp>
      <p:sp>
        <p:nvSpPr>
          <p:cNvPr id="3" name="Footer Placeholder 2"/>
          <p:cNvSpPr>
            <a:spLocks noGrp="1"/>
          </p:cNvSpPr>
          <p:nvPr>
            <p:ph type="ftr" sz="quarter" idx="11"/>
          </p:nvPr>
        </p:nvSpPr>
        <p:spPr/>
        <p:txBody>
          <a:bodyPr/>
          <a:lstStyle/>
          <a:p>
            <a:r>
              <a:rPr lang="en-US" smtClean="0"/>
              <a:t>Dr. Nurdan Bilgin 2018-2019</a:t>
            </a:r>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40</a:t>
            </a:fld>
            <a:endParaRPr lang="en-US" dirty="0"/>
          </a:p>
        </p:txBody>
      </p:sp>
      <p:sp>
        <p:nvSpPr>
          <p:cNvPr id="5" name="Rectangle 4"/>
          <p:cNvSpPr/>
          <p:nvPr/>
        </p:nvSpPr>
        <p:spPr>
          <a:xfrm>
            <a:off x="196949" y="283740"/>
            <a:ext cx="11366694" cy="5940088"/>
          </a:xfrm>
          <a:prstGeom prst="rect">
            <a:avLst/>
          </a:prstGeom>
        </p:spPr>
        <p:txBody>
          <a:bodyPr wrap="square">
            <a:spAutoFit/>
          </a:bodyPr>
          <a:lstStyle/>
          <a:p>
            <a:r>
              <a:rPr lang="tr-TR" sz="2000" dirty="0">
                <a:solidFill>
                  <a:srgbClr val="000000"/>
                </a:solidFill>
                <a:latin typeface="Courier New" panose="02070309020205020404" pitchFamily="49" charset="0"/>
              </a:rPr>
              <a:t>figure;</a:t>
            </a:r>
          </a:p>
          <a:p>
            <a:r>
              <a:rPr lang="tr-TR" sz="2000" dirty="0">
                <a:solidFill>
                  <a:srgbClr val="228B22"/>
                </a:solidFill>
                <a:latin typeface="Courier New" panose="02070309020205020404" pitchFamily="49" charset="0"/>
              </a:rPr>
              <a:t>% ***** Kompanse Edilmiþ Sistemlerin</a:t>
            </a:r>
          </a:p>
          <a:p>
            <a:r>
              <a:rPr lang="tr-TR" sz="2000" dirty="0">
                <a:solidFill>
                  <a:srgbClr val="228B22"/>
                </a:solidFill>
                <a:latin typeface="Courier New" panose="02070309020205020404" pitchFamily="49" charset="0"/>
              </a:rPr>
              <a:t>% ***** Birim Rampa Giriþe Verdikleri Cevaplar********</a:t>
            </a:r>
          </a:p>
          <a:p>
            <a:r>
              <a:rPr lang="tr-TR" sz="2000" dirty="0">
                <a:solidFill>
                  <a:srgbClr val="000000"/>
                </a:solidFill>
                <a:latin typeface="Courier New" panose="02070309020205020404" pitchFamily="49" charset="0"/>
              </a:rPr>
              <a:t>num1 = [12.287 23.876];</a:t>
            </a:r>
          </a:p>
          <a:p>
            <a:r>
              <a:rPr lang="da-DK" sz="2000" dirty="0">
                <a:solidFill>
                  <a:srgbClr val="000000"/>
                </a:solidFill>
                <a:latin typeface="Courier New" panose="02070309020205020404" pitchFamily="49" charset="0"/>
              </a:rPr>
              <a:t>den1 = [1 5.646 16.933 23.876 0];</a:t>
            </a:r>
          </a:p>
          <a:p>
            <a:r>
              <a:rPr lang="tr-TR" sz="2000" dirty="0">
                <a:solidFill>
                  <a:srgbClr val="000000"/>
                </a:solidFill>
                <a:latin typeface="Courier New" panose="02070309020205020404" pitchFamily="49" charset="0"/>
              </a:rPr>
              <a:t>num2 = [9];</a:t>
            </a:r>
          </a:p>
          <a:p>
            <a:r>
              <a:rPr lang="da-DK" sz="2000" dirty="0">
                <a:solidFill>
                  <a:srgbClr val="000000"/>
                </a:solidFill>
                <a:latin typeface="Courier New" panose="02070309020205020404" pitchFamily="49" charset="0"/>
              </a:rPr>
              <a:t>den2 = [1 3 9 0];</a:t>
            </a:r>
          </a:p>
          <a:p>
            <a:r>
              <a:rPr lang="tr-TR" sz="2000" dirty="0">
                <a:solidFill>
                  <a:srgbClr val="000000"/>
                </a:solidFill>
                <a:latin typeface="Courier New" panose="02070309020205020404" pitchFamily="49" charset="0"/>
              </a:rPr>
              <a:t>t = 0:0.05:5;</a:t>
            </a:r>
          </a:p>
          <a:p>
            <a:r>
              <a:rPr lang="tr-TR" sz="2000" dirty="0">
                <a:solidFill>
                  <a:srgbClr val="000000"/>
                </a:solidFill>
                <a:latin typeface="Courier New" panose="02070309020205020404" pitchFamily="49" charset="0"/>
              </a:rPr>
              <a:t>c1 = step(num1,den1,t);</a:t>
            </a:r>
          </a:p>
          <a:p>
            <a:r>
              <a:rPr lang="tr-TR" sz="2000" dirty="0">
                <a:solidFill>
                  <a:srgbClr val="000000"/>
                </a:solidFill>
                <a:latin typeface="Courier New" panose="02070309020205020404" pitchFamily="49" charset="0"/>
              </a:rPr>
              <a:t>c2 = step(num2,den2,t);</a:t>
            </a:r>
          </a:p>
          <a:p>
            <a:r>
              <a:rPr lang="tr-TR" sz="2000" dirty="0">
                <a:solidFill>
                  <a:srgbClr val="000000"/>
                </a:solidFill>
                <a:latin typeface="Courier New" panose="02070309020205020404" pitchFamily="49" charset="0"/>
              </a:rPr>
              <a:t>plot(t,c1,</a:t>
            </a:r>
            <a:r>
              <a:rPr lang="tr-TR" sz="2000" dirty="0">
                <a:solidFill>
                  <a:srgbClr val="A020F0"/>
                </a:solidFill>
                <a:latin typeface="Courier New" panose="02070309020205020404" pitchFamily="49" charset="0"/>
              </a:rPr>
              <a:t>'-'</a:t>
            </a:r>
            <a:r>
              <a:rPr lang="tr-TR" sz="2000" dirty="0">
                <a:solidFill>
                  <a:srgbClr val="000000"/>
                </a:solidFill>
                <a:latin typeface="Courier New" panose="02070309020205020404" pitchFamily="49" charset="0"/>
              </a:rPr>
              <a:t>,t,c2,</a:t>
            </a:r>
            <a:r>
              <a:rPr lang="tr-TR" sz="2000" dirty="0">
                <a:solidFill>
                  <a:srgbClr val="A020F0"/>
                </a:solidFill>
                <a:latin typeface="Courier New" panose="02070309020205020404" pitchFamily="49" charset="0"/>
              </a:rPr>
              <a:t>'.'</a:t>
            </a:r>
            <a:r>
              <a:rPr lang="tr-TR" sz="2000" dirty="0">
                <a:solidFill>
                  <a:srgbClr val="000000"/>
                </a:solidFill>
                <a:latin typeface="Courier New" panose="02070309020205020404" pitchFamily="49" charset="0"/>
              </a:rPr>
              <a:t>,t,t,</a:t>
            </a:r>
            <a:r>
              <a:rPr lang="tr-TR" sz="2000" dirty="0">
                <a:solidFill>
                  <a:srgbClr val="A020F0"/>
                </a:solidFill>
                <a:latin typeface="Courier New" panose="02070309020205020404" pitchFamily="49" charset="0"/>
              </a:rPr>
              <a:t>'-'</a:t>
            </a:r>
            <a:r>
              <a:rPr lang="tr-TR" sz="2000" dirty="0">
                <a:solidFill>
                  <a:srgbClr val="000000"/>
                </a:solidFill>
                <a:latin typeface="Courier New" panose="02070309020205020404" pitchFamily="49" charset="0"/>
              </a:rPr>
              <a:t>)</a:t>
            </a:r>
          </a:p>
          <a:p>
            <a:r>
              <a:rPr lang="tr-TR" sz="2000" dirty="0">
                <a:solidFill>
                  <a:srgbClr val="000000"/>
                </a:solidFill>
                <a:latin typeface="Courier New" panose="02070309020205020404" pitchFamily="49" charset="0"/>
              </a:rPr>
              <a:t>grid</a:t>
            </a:r>
          </a:p>
          <a:p>
            <a:r>
              <a:rPr lang="tr-TR" sz="2000" dirty="0">
                <a:solidFill>
                  <a:srgbClr val="000000"/>
                </a:solidFill>
                <a:latin typeface="Courier New" panose="02070309020205020404" pitchFamily="49" charset="0"/>
              </a:rPr>
              <a:t>title(</a:t>
            </a:r>
            <a:r>
              <a:rPr lang="tr-TR" sz="2000" dirty="0">
                <a:solidFill>
                  <a:srgbClr val="A020F0"/>
                </a:solidFill>
                <a:latin typeface="Courier New" panose="02070309020205020404" pitchFamily="49" charset="0"/>
              </a:rPr>
              <a:t>'Kompanse Edilmiþ Sistemlerin Birim Rampa Cevabý'</a:t>
            </a:r>
            <a:r>
              <a:rPr lang="tr-TR" sz="2000" dirty="0">
                <a:solidFill>
                  <a:srgbClr val="000000"/>
                </a:solidFill>
                <a:latin typeface="Courier New" panose="02070309020205020404" pitchFamily="49" charset="0"/>
              </a:rPr>
              <a:t>)</a:t>
            </a:r>
          </a:p>
          <a:p>
            <a:r>
              <a:rPr lang="tr-TR" sz="2000" dirty="0">
                <a:solidFill>
                  <a:srgbClr val="000000"/>
                </a:solidFill>
                <a:latin typeface="Courier New" panose="02070309020205020404" pitchFamily="49" charset="0"/>
              </a:rPr>
              <a:t>xlabel(</a:t>
            </a:r>
            <a:r>
              <a:rPr lang="tr-TR" sz="2000" dirty="0">
                <a:solidFill>
                  <a:srgbClr val="A020F0"/>
                </a:solidFill>
                <a:latin typeface="Courier New" panose="02070309020205020404" pitchFamily="49" charset="0"/>
              </a:rPr>
              <a:t>'t saniye'</a:t>
            </a:r>
            <a:r>
              <a:rPr lang="tr-TR" sz="2000" dirty="0">
                <a:solidFill>
                  <a:srgbClr val="000000"/>
                </a:solidFill>
                <a:latin typeface="Courier New" panose="02070309020205020404" pitchFamily="49" charset="0"/>
              </a:rPr>
              <a:t>)</a:t>
            </a:r>
          </a:p>
          <a:p>
            <a:r>
              <a:rPr lang="es-ES" sz="2000" dirty="0" err="1">
                <a:solidFill>
                  <a:srgbClr val="000000"/>
                </a:solidFill>
                <a:latin typeface="Courier New" panose="02070309020205020404" pitchFamily="49" charset="0"/>
              </a:rPr>
              <a:t>ylabel</a:t>
            </a:r>
            <a:r>
              <a:rPr lang="es-ES" sz="2000" dirty="0">
                <a:solidFill>
                  <a:srgbClr val="000000"/>
                </a:solidFill>
                <a:latin typeface="Courier New" panose="02070309020205020404" pitchFamily="49" charset="0"/>
              </a:rPr>
              <a:t>(</a:t>
            </a:r>
            <a:r>
              <a:rPr lang="es-ES" sz="2000" dirty="0">
                <a:solidFill>
                  <a:srgbClr val="A020F0"/>
                </a:solidFill>
                <a:latin typeface="Courier New" panose="02070309020205020404" pitchFamily="49" charset="0"/>
              </a:rPr>
              <a:t>'</a:t>
            </a:r>
            <a:r>
              <a:rPr lang="es-ES" sz="2000" dirty="0" err="1">
                <a:solidFill>
                  <a:srgbClr val="A020F0"/>
                </a:solidFill>
                <a:latin typeface="Courier New" panose="02070309020205020404" pitchFamily="49" charset="0"/>
              </a:rPr>
              <a:t>Birim</a:t>
            </a:r>
            <a:r>
              <a:rPr lang="es-ES" sz="2000" dirty="0">
                <a:solidFill>
                  <a:srgbClr val="A020F0"/>
                </a:solidFill>
                <a:latin typeface="Courier New" panose="02070309020205020404" pitchFamily="49" charset="0"/>
              </a:rPr>
              <a:t> Rampa </a:t>
            </a:r>
            <a:r>
              <a:rPr lang="es-ES" sz="2000" dirty="0" err="1">
                <a:solidFill>
                  <a:srgbClr val="A020F0"/>
                </a:solidFill>
                <a:latin typeface="Courier New" panose="02070309020205020404" pitchFamily="49" charset="0"/>
              </a:rPr>
              <a:t>Giriþ</a:t>
            </a:r>
            <a:r>
              <a:rPr lang="es-ES" sz="2000" dirty="0">
                <a:solidFill>
                  <a:srgbClr val="A020F0"/>
                </a:solidFill>
                <a:latin typeface="Courier New" panose="02070309020205020404" pitchFamily="49" charset="0"/>
              </a:rPr>
              <a:t> ve </a:t>
            </a:r>
            <a:r>
              <a:rPr lang="es-ES" sz="2000" dirty="0" err="1">
                <a:solidFill>
                  <a:srgbClr val="A020F0"/>
                </a:solidFill>
                <a:latin typeface="Courier New" panose="02070309020205020404" pitchFamily="49" charset="0"/>
              </a:rPr>
              <a:t>Çýkýþlar</a:t>
            </a:r>
            <a:r>
              <a:rPr lang="es-ES" sz="2000" dirty="0">
                <a:solidFill>
                  <a:srgbClr val="A020F0"/>
                </a:solidFill>
                <a:latin typeface="Courier New" panose="02070309020205020404" pitchFamily="49" charset="0"/>
              </a:rPr>
              <a:t> c_1 ve c_2'</a:t>
            </a:r>
            <a:r>
              <a:rPr lang="es-ES" sz="2000" dirty="0">
                <a:solidFill>
                  <a:srgbClr val="000000"/>
                </a:solidFill>
                <a:latin typeface="Courier New" panose="02070309020205020404" pitchFamily="49" charset="0"/>
              </a:rPr>
              <a:t>)</a:t>
            </a:r>
          </a:p>
          <a:p>
            <a:r>
              <a:rPr lang="tr-TR" sz="2000" dirty="0">
                <a:solidFill>
                  <a:srgbClr val="000000"/>
                </a:solidFill>
                <a:latin typeface="Courier New" panose="02070309020205020404" pitchFamily="49" charset="0"/>
              </a:rPr>
              <a:t>legend(</a:t>
            </a:r>
            <a:r>
              <a:rPr lang="tr-TR" sz="2000" dirty="0">
                <a:solidFill>
                  <a:srgbClr val="A020F0"/>
                </a:solidFill>
                <a:latin typeface="Courier New" panose="02070309020205020404" pitchFamily="49" charset="0"/>
              </a:rPr>
              <a:t>'c_1'</a:t>
            </a:r>
            <a:r>
              <a:rPr lang="tr-TR" sz="2000" dirty="0">
                <a:solidFill>
                  <a:srgbClr val="000000"/>
                </a:solidFill>
                <a:latin typeface="Courier New" panose="02070309020205020404" pitchFamily="49" charset="0"/>
              </a:rPr>
              <a:t>,</a:t>
            </a:r>
            <a:r>
              <a:rPr lang="tr-TR" sz="2000" dirty="0">
                <a:solidFill>
                  <a:srgbClr val="A020F0"/>
                </a:solidFill>
                <a:latin typeface="Courier New" panose="02070309020205020404" pitchFamily="49" charset="0"/>
              </a:rPr>
              <a:t>'c_2'</a:t>
            </a:r>
            <a:r>
              <a:rPr lang="tr-TR" sz="2000" dirty="0">
                <a:solidFill>
                  <a:srgbClr val="000000"/>
                </a:solidFill>
                <a:latin typeface="Courier New" panose="02070309020205020404" pitchFamily="49" charset="0"/>
              </a:rPr>
              <a:t>,</a:t>
            </a:r>
            <a:r>
              <a:rPr lang="tr-TR" sz="2000" dirty="0">
                <a:solidFill>
                  <a:srgbClr val="A020F0"/>
                </a:solidFill>
                <a:latin typeface="Courier New" panose="02070309020205020404" pitchFamily="49" charset="0"/>
              </a:rPr>
              <a:t>'Giriþ'</a:t>
            </a:r>
            <a:r>
              <a:rPr lang="tr-TR" sz="2000" dirty="0">
                <a:solidFill>
                  <a:srgbClr val="000000"/>
                </a:solidFill>
                <a:latin typeface="Courier New" panose="02070309020205020404" pitchFamily="49" charset="0"/>
              </a:rPr>
              <a:t>);</a:t>
            </a:r>
          </a:p>
          <a:p>
            <a:r>
              <a:rPr lang="tr-TR" sz="2000" dirty="0">
                <a:solidFill>
                  <a:srgbClr val="000000"/>
                </a:solidFill>
                <a:latin typeface="Courier New" panose="02070309020205020404" pitchFamily="49" charset="0"/>
              </a:rPr>
              <a:t>text(2.55,3.8,</a:t>
            </a:r>
            <a:r>
              <a:rPr lang="tr-TR" sz="2000" dirty="0">
                <a:solidFill>
                  <a:srgbClr val="A020F0"/>
                </a:solidFill>
                <a:latin typeface="Courier New" panose="02070309020205020404" pitchFamily="49" charset="0"/>
              </a:rPr>
              <a:t>'\leftarrow Giriþ'</a:t>
            </a:r>
            <a:r>
              <a:rPr lang="tr-TR" sz="2000" dirty="0">
                <a:solidFill>
                  <a:srgbClr val="000000"/>
                </a:solidFill>
                <a:latin typeface="Courier New" panose="02070309020205020404" pitchFamily="49" charset="0"/>
              </a:rPr>
              <a:t>)</a:t>
            </a:r>
          </a:p>
          <a:p>
            <a:r>
              <a:rPr lang="tr-TR" sz="2000" dirty="0">
                <a:solidFill>
                  <a:srgbClr val="000000"/>
                </a:solidFill>
                <a:latin typeface="Courier New" panose="02070309020205020404" pitchFamily="49" charset="0"/>
              </a:rPr>
              <a:t>text(0.55,2.8,</a:t>
            </a:r>
            <a:r>
              <a:rPr lang="tr-TR" sz="2000" dirty="0">
                <a:solidFill>
                  <a:srgbClr val="A020F0"/>
                </a:solidFill>
                <a:latin typeface="Courier New" panose="02070309020205020404" pitchFamily="49" charset="0"/>
              </a:rPr>
              <a:t>'\leftarrow Kompansa Edilmiþ Sistem (Metod 1)'</a:t>
            </a:r>
            <a:r>
              <a:rPr lang="tr-TR" sz="2000" dirty="0">
                <a:solidFill>
                  <a:srgbClr val="000000"/>
                </a:solidFill>
                <a:latin typeface="Courier New" panose="02070309020205020404" pitchFamily="49" charset="0"/>
              </a:rPr>
              <a:t>)</a:t>
            </a:r>
          </a:p>
          <a:p>
            <a:r>
              <a:rPr lang="tr-TR" sz="2000" dirty="0">
                <a:solidFill>
                  <a:srgbClr val="000000"/>
                </a:solidFill>
                <a:latin typeface="Courier New" panose="02070309020205020404" pitchFamily="49" charset="0"/>
              </a:rPr>
              <a:t>text(2.35,1.75,</a:t>
            </a:r>
            <a:r>
              <a:rPr lang="tr-TR" sz="2000" dirty="0">
                <a:solidFill>
                  <a:srgbClr val="A020F0"/>
                </a:solidFill>
                <a:latin typeface="Courier New" panose="02070309020205020404" pitchFamily="49" charset="0"/>
              </a:rPr>
              <a:t>'\leftarrow Kompansa Edilmiþ Sistem (Metod 2)'</a:t>
            </a:r>
            <a:r>
              <a:rPr lang="tr-TR" sz="2000" dirty="0">
                <a:solidFill>
                  <a:srgbClr val="000000"/>
                </a:solidFill>
                <a:latin typeface="Courier New" panose="02070309020205020404" pitchFamily="49" charset="0"/>
              </a:rPr>
              <a:t>)</a:t>
            </a:r>
          </a:p>
        </p:txBody>
      </p:sp>
    </p:spTree>
    <p:extLst>
      <p:ext uri="{BB962C8B-B14F-4D97-AF65-F5344CB8AC3E}">
        <p14:creationId xmlns:p14="http://schemas.microsoft.com/office/powerpoint/2010/main" val="12865627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Örnek Devam</a:t>
            </a:r>
            <a:endParaRPr lang="tr-TR"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lnSpcReduction="10000"/>
              </a:bodyPr>
              <a:lstStyle/>
              <a:p>
                <a:r>
                  <a:rPr lang="tr-TR" dirty="0" smtClean="0"/>
                  <a:t>Negatif </a:t>
                </a:r>
                <a:r>
                  <a:rPr lang="tr-TR" dirty="0"/>
                  <a:t>geri-beslemeli sistemlerin kök-yer eğrisi çizimi için </a:t>
                </a:r>
                <a:r>
                  <a:rPr lang="tr-TR" dirty="0" smtClean="0"/>
                  <a:t>Ders kitabımızın  6-2 numaralı bölümünde </a:t>
                </a:r>
                <a:r>
                  <a:rPr lang="tr-TR" dirty="0"/>
                  <a:t>verilen genel kuralların aşağıdaki gibi değiştirilmesi gerekir:</a:t>
                </a:r>
              </a:p>
              <a:p>
                <a:r>
                  <a:rPr lang="tr-TR" i="1" dirty="0"/>
                  <a:t>Kural 2 şöyle değiştirilmelidir: </a:t>
                </a:r>
                <a:r>
                  <a:rPr lang="tr-TR" dirty="0"/>
                  <a:t>Eğer reel eksen üzerindeki bir test noktasının </a:t>
                </a:r>
                <a:r>
                  <a:rPr lang="tr-TR" dirty="0" smtClean="0"/>
                  <a:t>sağındaki </a:t>
                </a:r>
                <a:r>
                  <a:rPr lang="tr-TR" dirty="0"/>
                  <a:t>gerçek kutup ve gerçek sıfırların toplam sayısı çift sayı ise, o zaman bu test noktası kök-yer eğrisi üzerinde bulunmaktadır.</a:t>
                </a:r>
              </a:p>
              <a:p>
                <a:r>
                  <a:rPr lang="tr-TR" i="1" dirty="0"/>
                  <a:t>Kural 3 şöyle değiştirilmelidir:</a:t>
                </a:r>
              </a:p>
              <a:p>
                <a:pPr marL="45720" indent="0">
                  <a:buNone/>
                </a:pPr>
                <a14:m>
                  <m:oMathPara xmlns:m="http://schemas.openxmlformats.org/officeDocument/2006/math">
                    <m:oMathParaPr>
                      <m:jc m:val="centerGroup"/>
                    </m:oMathParaPr>
                    <m:oMath xmlns:m="http://schemas.openxmlformats.org/officeDocument/2006/math">
                      <m:r>
                        <a:rPr lang="tr-TR" i="1" dirty="0" smtClean="0">
                          <a:latin typeface="Cambria Math" panose="02040503050406030204" pitchFamily="18" charset="0"/>
                        </a:rPr>
                        <m:t>𝐴𝑠𝑖𝑚𝑝𝑡𝑜𝑡</m:t>
                      </m:r>
                      <m:r>
                        <a:rPr lang="tr-TR" i="1" dirty="0" smtClean="0">
                          <a:latin typeface="Cambria Math" panose="02040503050406030204" pitchFamily="18" charset="0"/>
                        </a:rPr>
                        <m:t> </m:t>
                      </m:r>
                      <m:r>
                        <a:rPr lang="tr-TR" i="1" dirty="0" smtClean="0">
                          <a:latin typeface="Cambria Math" panose="02040503050406030204" pitchFamily="18" charset="0"/>
                        </a:rPr>
                        <m:t>𝑎</m:t>
                      </m:r>
                      <m:r>
                        <a:rPr lang="tr-TR" i="1" dirty="0" smtClean="0">
                          <a:latin typeface="Cambria Math" panose="02040503050406030204" pitchFamily="18" charset="0"/>
                        </a:rPr>
                        <m:t>ç</m:t>
                      </m:r>
                      <m:r>
                        <a:rPr lang="tr-TR" i="1" dirty="0" smtClean="0">
                          <a:latin typeface="Cambria Math" panose="02040503050406030204" pitchFamily="18" charset="0"/>
                        </a:rPr>
                        <m:t>𝚤𝑙𝑎𝑟𝚤</m:t>
                      </m:r>
                      <m:r>
                        <a:rPr lang="tr-TR" i="1" dirty="0" smtClean="0">
                          <a:latin typeface="Cambria Math" panose="02040503050406030204" pitchFamily="18" charset="0"/>
                        </a:rPr>
                        <m:t> =</m:t>
                      </m:r>
                      <m:f>
                        <m:fPr>
                          <m:ctrlPr>
                            <a:rPr lang="tr-TR" b="0" i="1" dirty="0" smtClean="0">
                              <a:latin typeface="Cambria Math" panose="02040503050406030204" pitchFamily="18" charset="0"/>
                            </a:rPr>
                          </m:ctrlPr>
                        </m:fPr>
                        <m:num>
                          <m:r>
                            <a:rPr lang="tr-TR" b="0" i="1" dirty="0" smtClean="0">
                              <a:latin typeface="Cambria Math" panose="02040503050406030204" pitchFamily="18" charset="0"/>
                            </a:rPr>
                            <m:t>±</m:t>
                          </m:r>
                          <m:r>
                            <a:rPr lang="tr-TR" b="0" i="1" dirty="0" smtClean="0">
                              <a:latin typeface="Cambria Math" panose="02040503050406030204" pitchFamily="18" charset="0"/>
                            </a:rPr>
                            <m:t>𝑘</m:t>
                          </m:r>
                          <m:r>
                            <a:rPr lang="tr-TR" i="1" dirty="0">
                              <a:latin typeface="Cambria Math" panose="02040503050406030204" pitchFamily="18" charset="0"/>
                            </a:rPr>
                            <m:t>360°</m:t>
                          </m:r>
                        </m:num>
                        <m:den>
                          <m:r>
                            <a:rPr lang="tr-TR" b="0" i="1" dirty="0" smtClean="0">
                              <a:latin typeface="Cambria Math" panose="02040503050406030204" pitchFamily="18" charset="0"/>
                            </a:rPr>
                            <m:t>𝑛</m:t>
                          </m:r>
                          <m:r>
                            <a:rPr lang="tr-TR" b="0" i="1" dirty="0" smtClean="0">
                              <a:latin typeface="Cambria Math" panose="02040503050406030204" pitchFamily="18" charset="0"/>
                            </a:rPr>
                            <m:t>−</m:t>
                          </m:r>
                          <m:r>
                            <a:rPr lang="tr-TR" b="0" i="1" dirty="0" smtClean="0">
                              <a:latin typeface="Cambria Math" panose="02040503050406030204" pitchFamily="18" charset="0"/>
                            </a:rPr>
                            <m:t>𝑚</m:t>
                          </m:r>
                        </m:den>
                      </m:f>
                      <m:r>
                        <a:rPr lang="tr-TR" b="0" i="1" dirty="0" smtClean="0">
                          <a:latin typeface="Cambria Math" panose="02040503050406030204" pitchFamily="18" charset="0"/>
                        </a:rPr>
                        <m:t> </m:t>
                      </m:r>
                      <m:r>
                        <a:rPr lang="tr-TR" i="1" dirty="0" smtClean="0">
                          <a:latin typeface="Cambria Math" panose="02040503050406030204" pitchFamily="18" charset="0"/>
                        </a:rPr>
                        <m:t> (</m:t>
                      </m:r>
                      <m:r>
                        <a:rPr lang="tr-TR" b="0" i="1" dirty="0" smtClean="0">
                          <a:latin typeface="Cambria Math" panose="02040503050406030204" pitchFamily="18" charset="0"/>
                        </a:rPr>
                        <m:t>𝑘</m:t>
                      </m:r>
                      <m:r>
                        <a:rPr lang="tr-TR" i="1" dirty="0" smtClean="0">
                          <a:latin typeface="Cambria Math" panose="02040503050406030204" pitchFamily="18" charset="0"/>
                        </a:rPr>
                        <m:t> = 0,1, 2,… )</m:t>
                      </m:r>
                    </m:oMath>
                  </m:oMathPara>
                </a14:m>
                <a:endParaRPr lang="tr-TR" dirty="0"/>
              </a:p>
              <a:p>
                <a:r>
                  <a:rPr lang="tr-TR" dirty="0" smtClean="0"/>
                  <a:t>burada </a:t>
                </a:r>
                <a:endParaRPr lang="tr-TR" i="1" dirty="0" smtClean="0">
                  <a:latin typeface="Cambria Math" panose="02040503050406030204" pitchFamily="18" charset="0"/>
                </a:endParaRPr>
              </a:p>
              <a:p>
                <a:pPr marL="274320" lvl="1" indent="0">
                  <a:buNone/>
                </a:pPr>
                <a14:m>
                  <m:oMath xmlns:m="http://schemas.openxmlformats.org/officeDocument/2006/math">
                    <m:r>
                      <a:rPr lang="tr-TR" i="1" dirty="0" smtClean="0">
                        <a:latin typeface="Cambria Math" panose="02040503050406030204" pitchFamily="18" charset="0"/>
                      </a:rPr>
                      <m:t>𝑛</m:t>
                    </m:r>
                    <m:r>
                      <a:rPr lang="tr-TR" b="0" i="1" dirty="0" smtClean="0">
                        <a:latin typeface="Cambria Math" panose="02040503050406030204" pitchFamily="18" charset="0"/>
                      </a:rPr>
                      <m:t>=</m:t>
                    </m:r>
                    <m:r>
                      <a:rPr lang="tr-TR" i="1" dirty="0" smtClean="0">
                        <a:latin typeface="Cambria Math" panose="02040503050406030204" pitchFamily="18" charset="0"/>
                      </a:rPr>
                      <m:t> </m:t>
                    </m:r>
                    <m:r>
                      <a:rPr lang="tr-TR" i="1" dirty="0" smtClean="0">
                        <a:latin typeface="Cambria Math" panose="02040503050406030204" pitchFamily="18" charset="0"/>
                      </a:rPr>
                      <m:t>𝐺</m:t>
                    </m:r>
                    <m:r>
                      <a:rPr lang="tr-TR" i="1" dirty="0" smtClean="0">
                        <a:latin typeface="Cambria Math" panose="02040503050406030204" pitchFamily="18" charset="0"/>
                      </a:rPr>
                      <m:t>(</m:t>
                    </m:r>
                    <m:r>
                      <a:rPr lang="tr-TR" i="1" dirty="0" smtClean="0">
                        <a:latin typeface="Cambria Math" panose="02040503050406030204" pitchFamily="18" charset="0"/>
                      </a:rPr>
                      <m:t>𝑠</m:t>
                    </m:r>
                    <m:r>
                      <a:rPr lang="tr-TR" i="1" dirty="0" smtClean="0">
                        <a:latin typeface="Cambria Math" panose="02040503050406030204" pitchFamily="18" charset="0"/>
                      </a:rPr>
                      <m:t>)</m:t>
                    </m:r>
                    <m:r>
                      <a:rPr lang="tr-TR" i="1" dirty="0" smtClean="0">
                        <a:latin typeface="Cambria Math" panose="02040503050406030204" pitchFamily="18" charset="0"/>
                      </a:rPr>
                      <m:t>𝐻</m:t>
                    </m:r>
                    <m:r>
                      <a:rPr lang="tr-TR" i="1" dirty="0" smtClean="0">
                        <a:latin typeface="Cambria Math" panose="02040503050406030204" pitchFamily="18" charset="0"/>
                      </a:rPr>
                      <m:t>(</m:t>
                    </m:r>
                    <m:r>
                      <a:rPr lang="tr-TR" i="1" dirty="0" smtClean="0">
                        <a:latin typeface="Cambria Math" panose="02040503050406030204" pitchFamily="18" charset="0"/>
                      </a:rPr>
                      <m:t>𝑠</m:t>
                    </m:r>
                    <m:r>
                      <a:rPr lang="tr-TR" i="1" dirty="0" smtClean="0">
                        <a:latin typeface="Cambria Math" panose="02040503050406030204" pitchFamily="18" charset="0"/>
                      </a:rPr>
                      <m:t>)</m:t>
                    </m:r>
                  </m:oMath>
                </a14:m>
                <a:r>
                  <a:rPr lang="tr-TR" dirty="0"/>
                  <a:t> teriminin sonlu kutuplarının </a:t>
                </a:r>
                <a:r>
                  <a:rPr lang="tr-TR" dirty="0" smtClean="0"/>
                  <a:t>sayısı</a:t>
                </a:r>
              </a:p>
              <a:p>
                <a:pPr marL="274320" lvl="1" indent="0">
                  <a:buNone/>
                </a:pPr>
                <a14:m>
                  <m:oMath xmlns:m="http://schemas.openxmlformats.org/officeDocument/2006/math">
                    <m:r>
                      <a:rPr lang="tr-TR" i="1" dirty="0" smtClean="0">
                        <a:latin typeface="Cambria Math" panose="02040503050406030204" pitchFamily="18" charset="0"/>
                      </a:rPr>
                      <m:t>𝑚</m:t>
                    </m:r>
                    <m:r>
                      <a:rPr lang="tr-TR" i="1" dirty="0" smtClean="0">
                        <a:latin typeface="Cambria Math" panose="02040503050406030204" pitchFamily="18" charset="0"/>
                      </a:rPr>
                      <m:t> = </m:t>
                    </m:r>
                    <m:r>
                      <a:rPr lang="tr-TR" i="1" dirty="0">
                        <a:latin typeface="Cambria Math" panose="02040503050406030204" pitchFamily="18" charset="0"/>
                      </a:rPr>
                      <m:t>𝐺</m:t>
                    </m:r>
                    <m:r>
                      <a:rPr lang="tr-TR" i="1" dirty="0">
                        <a:latin typeface="Cambria Math" panose="02040503050406030204" pitchFamily="18" charset="0"/>
                      </a:rPr>
                      <m:t>(</m:t>
                    </m:r>
                    <m:r>
                      <a:rPr lang="tr-TR" i="1" dirty="0">
                        <a:latin typeface="Cambria Math" panose="02040503050406030204" pitchFamily="18" charset="0"/>
                      </a:rPr>
                      <m:t>𝑠</m:t>
                    </m:r>
                    <m:r>
                      <a:rPr lang="tr-TR" i="1" dirty="0">
                        <a:latin typeface="Cambria Math" panose="02040503050406030204" pitchFamily="18" charset="0"/>
                      </a:rPr>
                      <m:t>)</m:t>
                    </m:r>
                    <m:r>
                      <a:rPr lang="tr-TR" i="1" dirty="0">
                        <a:latin typeface="Cambria Math" panose="02040503050406030204" pitchFamily="18" charset="0"/>
                      </a:rPr>
                      <m:t>𝐻</m:t>
                    </m:r>
                    <m:r>
                      <a:rPr lang="tr-TR" i="1" dirty="0">
                        <a:latin typeface="Cambria Math" panose="02040503050406030204" pitchFamily="18" charset="0"/>
                      </a:rPr>
                      <m:t>(</m:t>
                    </m:r>
                    <m:r>
                      <a:rPr lang="tr-TR" i="1" dirty="0">
                        <a:latin typeface="Cambria Math" panose="02040503050406030204" pitchFamily="18" charset="0"/>
                      </a:rPr>
                      <m:t>𝑠</m:t>
                    </m:r>
                    <m:r>
                      <a:rPr lang="tr-TR" i="1" dirty="0">
                        <a:latin typeface="Cambria Math" panose="02040503050406030204" pitchFamily="18" charset="0"/>
                      </a:rPr>
                      <m:t>)</m:t>
                    </m:r>
                  </m:oMath>
                </a14:m>
                <a:r>
                  <a:rPr lang="tr-TR" dirty="0"/>
                  <a:t> teriminin sonlu sıfırlarının sayısıdır.</a:t>
                </a:r>
              </a:p>
              <a:p>
                <a:r>
                  <a:rPr lang="tr-TR" i="1" dirty="0"/>
                  <a:t>Kural 5 şöyle değiştirilmelidir: </a:t>
                </a:r>
                <a:r>
                  <a:rPr lang="tr-TR" dirty="0"/>
                  <a:t>Karmaşık açık-çevrim kutbundan (veya karmaşık sıfıra) ayrılma açısını (veya erişim açısını) hesaplarken, bütün diğer kutup ve sıfırlardan ele alınan karmaşık kutba (veya karmaşık sıfıra) çizilen vektörlerin bütün açılarının </a:t>
                </a:r>
                <a:r>
                  <a:rPr lang="tr-TR" dirty="0" smtClean="0"/>
                  <a:t>toplamı</a:t>
                </a:r>
                <a:r>
                  <a:rPr lang="tr-TR" dirty="0"/>
                  <a:t>, uygun işaretler de eklenerek, </a:t>
                </a:r>
                <a14:m>
                  <m:oMath xmlns:m="http://schemas.openxmlformats.org/officeDocument/2006/math">
                    <m:r>
                      <a:rPr lang="tr-TR" i="1" dirty="0" smtClean="0">
                        <a:latin typeface="Cambria Math" panose="02040503050406030204" pitchFamily="18" charset="0"/>
                      </a:rPr>
                      <m:t>0°</m:t>
                    </m:r>
                  </m:oMath>
                </a14:m>
                <a:r>
                  <a:rPr lang="tr-TR" dirty="0"/>
                  <a:t>’den çıkarılır.</a:t>
                </a:r>
              </a:p>
              <a:p>
                <a:endParaRPr lang="tr-TR"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t="-1986" r="-1174"/>
                </a:stretch>
              </a:blipFill>
            </p:spPr>
            <p:txBody>
              <a:bodyPr/>
              <a:lstStyle/>
              <a:p>
                <a:r>
                  <a:rPr lang="tr-TR">
                    <a:noFill/>
                  </a:rPr>
                  <a:t> </a:t>
                </a:r>
              </a:p>
            </p:txBody>
          </p:sp>
        </mc:Fallback>
      </mc:AlternateContent>
      <p:sp>
        <p:nvSpPr>
          <p:cNvPr id="4" name="Date Placeholder 3"/>
          <p:cNvSpPr>
            <a:spLocks noGrp="1"/>
          </p:cNvSpPr>
          <p:nvPr>
            <p:ph type="dt" sz="half" idx="10"/>
          </p:nvPr>
        </p:nvSpPr>
        <p:spPr/>
        <p:txBody>
          <a:bodyPr/>
          <a:lstStyle/>
          <a:p>
            <a:fld id="{9FFFCC66-3E33-42F1-912D-E1C6E45BE7D9}" type="datetime1">
              <a:rPr lang="tr-TR" smtClean="0"/>
              <a:t>11.03.2019</a:t>
            </a:fld>
            <a:endParaRPr lang="en-US" dirty="0"/>
          </a:p>
        </p:txBody>
      </p:sp>
      <p:sp>
        <p:nvSpPr>
          <p:cNvPr id="5" name="Footer Placeholder 4"/>
          <p:cNvSpPr>
            <a:spLocks noGrp="1"/>
          </p:cNvSpPr>
          <p:nvPr>
            <p:ph type="ftr" sz="quarter" idx="11"/>
          </p:nvPr>
        </p:nvSpPr>
        <p:spPr/>
        <p:txBody>
          <a:bodyPr/>
          <a:lstStyle/>
          <a:p>
            <a:r>
              <a:rPr lang="en-US" smtClean="0"/>
              <a:t>Dr. Nurdan Bilgin 2018-2019</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5</a:t>
            </a:fld>
            <a:endParaRPr lang="en-US" dirty="0"/>
          </a:p>
        </p:txBody>
      </p:sp>
    </p:spTree>
    <p:extLst>
      <p:ext uri="{BB962C8B-B14F-4D97-AF65-F5344CB8AC3E}">
        <p14:creationId xmlns:p14="http://schemas.microsoft.com/office/powerpoint/2010/main" val="6732362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Örnek</a:t>
            </a:r>
            <a:endParaRPr lang="tr-TR" dirty="0"/>
          </a:p>
        </p:txBody>
      </p:sp>
      <p:pic>
        <p:nvPicPr>
          <p:cNvPr id="9" name="Content Placeholder 8"/>
          <p:cNvPicPr>
            <a:picLocks noGrp="1" noChangeAspect="1"/>
          </p:cNvPicPr>
          <p:nvPr>
            <p:ph sz="half" idx="1"/>
          </p:nvPr>
        </p:nvPicPr>
        <p:blipFill>
          <a:blip r:embed="rId2"/>
          <a:stretch>
            <a:fillRect/>
          </a:stretch>
        </p:blipFill>
        <p:spPr>
          <a:xfrm>
            <a:off x="1267691" y="1421641"/>
            <a:ext cx="7502360" cy="3153769"/>
          </a:xfrm>
          <a:prstGeom prst="rect">
            <a:avLst/>
          </a:prstGeom>
        </p:spPr>
      </p:pic>
      <mc:AlternateContent xmlns:mc="http://schemas.openxmlformats.org/markup-compatibility/2006" xmlns:a14="http://schemas.microsoft.com/office/drawing/2010/main">
        <mc:Choice Requires="a14">
          <p:sp>
            <p:nvSpPr>
              <p:cNvPr id="8" name="Content Placeholder 7"/>
              <p:cNvSpPr>
                <a:spLocks noGrp="1"/>
              </p:cNvSpPr>
              <p:nvPr>
                <p:ph sz="half" idx="2"/>
              </p:nvPr>
            </p:nvSpPr>
            <p:spPr>
              <a:xfrm>
                <a:off x="1413164" y="4575410"/>
                <a:ext cx="9609328" cy="1505350"/>
              </a:xfrm>
            </p:spPr>
            <p:txBody>
              <a:bodyPr/>
              <a:lstStyle/>
              <a:p>
                <a:r>
                  <a:rPr lang="tr-TR" dirty="0" smtClean="0"/>
                  <a:t>İç çevrimin </a:t>
                </a:r>
                <a14:m>
                  <m:oMath xmlns:m="http://schemas.openxmlformats.org/officeDocument/2006/math">
                    <m:r>
                      <a:rPr lang="tr-TR" b="0" i="1" smtClean="0">
                        <a:latin typeface="Cambria Math" panose="02040503050406030204" pitchFamily="18" charset="0"/>
                      </a:rPr>
                      <m:t>𝐺</m:t>
                    </m:r>
                    <m:d>
                      <m:dPr>
                        <m:ctrlPr>
                          <a:rPr lang="tr-TR" b="0" i="1" smtClean="0">
                            <a:latin typeface="Cambria Math" panose="02040503050406030204" pitchFamily="18" charset="0"/>
                          </a:rPr>
                        </m:ctrlPr>
                      </m:dPr>
                      <m:e>
                        <m:r>
                          <a:rPr lang="tr-TR" b="0" i="1" smtClean="0">
                            <a:latin typeface="Cambria Math" panose="02040503050406030204" pitchFamily="18" charset="0"/>
                          </a:rPr>
                          <m:t>𝑠</m:t>
                        </m:r>
                      </m:e>
                    </m:d>
                    <m:r>
                      <a:rPr lang="tr-TR" b="0" i="1" smtClean="0">
                        <a:latin typeface="Cambria Math" panose="02040503050406030204" pitchFamily="18" charset="0"/>
                      </a:rPr>
                      <m:t>𝑣𝑒</m:t>
                    </m:r>
                    <m:r>
                      <a:rPr lang="tr-TR" b="0" i="1" smtClean="0">
                        <a:latin typeface="Cambria Math" panose="02040503050406030204" pitchFamily="18" charset="0"/>
                      </a:rPr>
                      <m:t> </m:t>
                    </m:r>
                    <m:r>
                      <a:rPr lang="tr-TR" b="0" i="1" smtClean="0">
                        <a:latin typeface="Cambria Math" panose="02040503050406030204" pitchFamily="18" charset="0"/>
                      </a:rPr>
                      <m:t>𝐻</m:t>
                    </m:r>
                    <m:d>
                      <m:dPr>
                        <m:ctrlPr>
                          <a:rPr lang="tr-TR" b="0" i="1" smtClean="0">
                            <a:latin typeface="Cambria Math" panose="02040503050406030204" pitchFamily="18" charset="0"/>
                          </a:rPr>
                        </m:ctrlPr>
                      </m:dPr>
                      <m:e>
                        <m:r>
                          <a:rPr lang="tr-TR" b="0" i="1" smtClean="0">
                            <a:latin typeface="Cambria Math" panose="02040503050406030204" pitchFamily="18" charset="0"/>
                          </a:rPr>
                          <m:t>𝑠</m:t>
                        </m:r>
                      </m:e>
                    </m:d>
                  </m:oMath>
                </a14:m>
                <a:r>
                  <a:rPr lang="tr-TR" dirty="0" smtClean="0"/>
                  <a:t> değerleri aşağıdaki gibi verilmektedir. İç çevrimin kök yer eğrisini, K pozitif koşuluyla çiziniz</a:t>
                </a:r>
              </a:p>
              <a:p>
                <a:pPr marL="45720" indent="0">
                  <a:buNone/>
                </a:pPr>
                <a14:m>
                  <m:oMathPara xmlns:m="http://schemas.openxmlformats.org/officeDocument/2006/math">
                    <m:oMathParaPr>
                      <m:jc m:val="centerGroup"/>
                    </m:oMathParaPr>
                    <m:oMath xmlns:m="http://schemas.openxmlformats.org/officeDocument/2006/math">
                      <m:r>
                        <a:rPr lang="tr-TR" i="1">
                          <a:latin typeface="Cambria Math" panose="02040503050406030204" pitchFamily="18" charset="0"/>
                        </a:rPr>
                        <m:t>𝐺</m:t>
                      </m:r>
                      <m:d>
                        <m:dPr>
                          <m:ctrlPr>
                            <a:rPr lang="tr-TR" i="1">
                              <a:latin typeface="Cambria Math" panose="02040503050406030204" pitchFamily="18" charset="0"/>
                            </a:rPr>
                          </m:ctrlPr>
                        </m:dPr>
                        <m:e>
                          <m:r>
                            <a:rPr lang="tr-TR" i="1">
                              <a:latin typeface="Cambria Math" panose="02040503050406030204" pitchFamily="18" charset="0"/>
                            </a:rPr>
                            <m:t>𝑠</m:t>
                          </m:r>
                        </m:e>
                      </m:d>
                      <m:r>
                        <a:rPr lang="tr-TR" b="0" i="1" smtClean="0">
                          <a:latin typeface="Cambria Math" panose="02040503050406030204" pitchFamily="18" charset="0"/>
                        </a:rPr>
                        <m:t>=</m:t>
                      </m:r>
                      <m:f>
                        <m:fPr>
                          <m:ctrlPr>
                            <a:rPr lang="tr-TR" b="0" i="1" smtClean="0">
                              <a:latin typeface="Cambria Math" panose="02040503050406030204" pitchFamily="18" charset="0"/>
                            </a:rPr>
                          </m:ctrlPr>
                        </m:fPr>
                        <m:num>
                          <m:r>
                            <a:rPr lang="tr-TR" b="0" i="1" smtClean="0">
                              <a:latin typeface="Cambria Math" panose="02040503050406030204" pitchFamily="18" charset="0"/>
                            </a:rPr>
                            <m:t>𝐾</m:t>
                          </m:r>
                          <m:r>
                            <a:rPr lang="tr-TR" b="0" i="1" smtClean="0">
                              <a:latin typeface="Cambria Math" panose="02040503050406030204" pitchFamily="18" charset="0"/>
                            </a:rPr>
                            <m:t>(</m:t>
                          </m:r>
                          <m:r>
                            <a:rPr lang="tr-TR" b="0" i="1" smtClean="0">
                              <a:latin typeface="Cambria Math" panose="02040503050406030204" pitchFamily="18" charset="0"/>
                            </a:rPr>
                            <m:t>𝑠</m:t>
                          </m:r>
                          <m:r>
                            <a:rPr lang="tr-TR" b="0" i="1" smtClean="0">
                              <a:latin typeface="Cambria Math" panose="02040503050406030204" pitchFamily="18" charset="0"/>
                            </a:rPr>
                            <m:t>+2)</m:t>
                          </m:r>
                        </m:num>
                        <m:den>
                          <m:r>
                            <a:rPr lang="tr-TR" b="0" i="1" smtClean="0">
                              <a:latin typeface="Cambria Math" panose="02040503050406030204" pitchFamily="18" charset="0"/>
                            </a:rPr>
                            <m:t>(</m:t>
                          </m:r>
                          <m:r>
                            <a:rPr lang="tr-TR" b="0" i="1" smtClean="0">
                              <a:latin typeface="Cambria Math" panose="02040503050406030204" pitchFamily="18" charset="0"/>
                            </a:rPr>
                            <m:t>𝑠</m:t>
                          </m:r>
                          <m:r>
                            <a:rPr lang="tr-TR" b="0" i="1" smtClean="0">
                              <a:latin typeface="Cambria Math" panose="02040503050406030204" pitchFamily="18" charset="0"/>
                            </a:rPr>
                            <m:t>+3)(</m:t>
                          </m:r>
                          <m:sSup>
                            <m:sSupPr>
                              <m:ctrlPr>
                                <a:rPr lang="tr-TR" b="0" i="1" smtClean="0">
                                  <a:latin typeface="Cambria Math" panose="02040503050406030204" pitchFamily="18" charset="0"/>
                                </a:rPr>
                              </m:ctrlPr>
                            </m:sSupPr>
                            <m:e>
                              <m:r>
                                <a:rPr lang="tr-TR" b="0" i="1" smtClean="0">
                                  <a:latin typeface="Cambria Math" panose="02040503050406030204" pitchFamily="18" charset="0"/>
                                </a:rPr>
                                <m:t>𝑠</m:t>
                              </m:r>
                            </m:e>
                            <m:sup>
                              <m:r>
                                <a:rPr lang="tr-TR" b="0" i="1" smtClean="0">
                                  <a:latin typeface="Cambria Math" panose="02040503050406030204" pitchFamily="18" charset="0"/>
                                </a:rPr>
                                <m:t>2</m:t>
                              </m:r>
                            </m:sup>
                          </m:sSup>
                          <m:r>
                            <a:rPr lang="tr-TR" b="0" i="1" smtClean="0">
                              <a:latin typeface="Cambria Math" panose="02040503050406030204" pitchFamily="18" charset="0"/>
                            </a:rPr>
                            <m:t>+2</m:t>
                          </m:r>
                          <m:r>
                            <a:rPr lang="tr-TR" b="0" i="1" smtClean="0">
                              <a:latin typeface="Cambria Math" panose="02040503050406030204" pitchFamily="18" charset="0"/>
                            </a:rPr>
                            <m:t>𝑠</m:t>
                          </m:r>
                          <m:r>
                            <a:rPr lang="tr-TR" b="0" i="1" smtClean="0">
                              <a:latin typeface="Cambria Math" panose="02040503050406030204" pitchFamily="18" charset="0"/>
                            </a:rPr>
                            <m:t>+2)</m:t>
                          </m:r>
                        </m:den>
                      </m:f>
                      <m:r>
                        <a:rPr lang="tr-TR" i="1">
                          <a:latin typeface="Cambria Math" panose="02040503050406030204" pitchFamily="18" charset="0"/>
                        </a:rPr>
                        <m:t>𝑣𝑒</m:t>
                      </m:r>
                      <m:r>
                        <a:rPr lang="tr-TR" i="1">
                          <a:latin typeface="Cambria Math" panose="02040503050406030204" pitchFamily="18" charset="0"/>
                        </a:rPr>
                        <m:t> </m:t>
                      </m:r>
                      <m:r>
                        <a:rPr lang="tr-TR" i="1">
                          <a:latin typeface="Cambria Math" panose="02040503050406030204" pitchFamily="18" charset="0"/>
                        </a:rPr>
                        <m:t>𝐻</m:t>
                      </m:r>
                      <m:d>
                        <m:dPr>
                          <m:ctrlPr>
                            <a:rPr lang="tr-TR" i="1">
                              <a:latin typeface="Cambria Math" panose="02040503050406030204" pitchFamily="18" charset="0"/>
                            </a:rPr>
                          </m:ctrlPr>
                        </m:dPr>
                        <m:e>
                          <m:r>
                            <a:rPr lang="tr-TR" i="1">
                              <a:latin typeface="Cambria Math" panose="02040503050406030204" pitchFamily="18" charset="0"/>
                            </a:rPr>
                            <m:t>𝑠</m:t>
                          </m:r>
                        </m:e>
                      </m:d>
                      <m:r>
                        <a:rPr lang="tr-TR" b="0" i="1" smtClean="0">
                          <a:latin typeface="Cambria Math" panose="02040503050406030204" pitchFamily="18" charset="0"/>
                        </a:rPr>
                        <m:t>=1</m:t>
                      </m:r>
                    </m:oMath>
                  </m:oMathPara>
                </a14:m>
                <a:endParaRPr lang="tr-TR" dirty="0"/>
              </a:p>
            </p:txBody>
          </p:sp>
        </mc:Choice>
        <mc:Fallback xmlns="">
          <p:sp>
            <p:nvSpPr>
              <p:cNvPr id="8" name="Content Placeholder 7"/>
              <p:cNvSpPr>
                <a:spLocks noGrp="1" noRot="1" noChangeAspect="1" noMove="1" noResize="1" noEditPoints="1" noAdjustHandles="1" noChangeArrowheads="1" noChangeShapeType="1" noTextEdit="1"/>
              </p:cNvSpPr>
              <p:nvPr>
                <p:ph sz="half" idx="2"/>
              </p:nvPr>
            </p:nvSpPr>
            <p:spPr>
              <a:xfrm>
                <a:off x="1413164" y="4575410"/>
                <a:ext cx="9609328" cy="1505350"/>
              </a:xfrm>
              <a:blipFill>
                <a:blip r:embed="rId3"/>
                <a:stretch>
                  <a:fillRect t="-4858"/>
                </a:stretch>
              </a:blipFill>
            </p:spPr>
            <p:txBody>
              <a:bodyPr/>
              <a:lstStyle/>
              <a:p>
                <a:r>
                  <a:rPr lang="tr-TR">
                    <a:noFill/>
                  </a:rPr>
                  <a:t> </a:t>
                </a:r>
              </a:p>
            </p:txBody>
          </p:sp>
        </mc:Fallback>
      </mc:AlternateContent>
      <p:sp>
        <p:nvSpPr>
          <p:cNvPr id="4" name="Date Placeholder 3"/>
          <p:cNvSpPr>
            <a:spLocks noGrp="1"/>
          </p:cNvSpPr>
          <p:nvPr>
            <p:ph type="dt" sz="half" idx="10"/>
          </p:nvPr>
        </p:nvSpPr>
        <p:spPr/>
        <p:txBody>
          <a:bodyPr/>
          <a:lstStyle/>
          <a:p>
            <a:fld id="{9FFFCC66-3E33-42F1-912D-E1C6E45BE7D9}" type="datetime1">
              <a:rPr lang="tr-TR" smtClean="0"/>
              <a:t>11.03.2019</a:t>
            </a:fld>
            <a:endParaRPr lang="en-US" dirty="0"/>
          </a:p>
        </p:txBody>
      </p:sp>
      <p:sp>
        <p:nvSpPr>
          <p:cNvPr id="5" name="Footer Placeholder 4"/>
          <p:cNvSpPr>
            <a:spLocks noGrp="1"/>
          </p:cNvSpPr>
          <p:nvPr>
            <p:ph type="ftr" sz="quarter" idx="11"/>
          </p:nvPr>
        </p:nvSpPr>
        <p:spPr/>
        <p:txBody>
          <a:bodyPr/>
          <a:lstStyle/>
          <a:p>
            <a:r>
              <a:rPr lang="en-US" smtClean="0"/>
              <a:t>Dr. Nurdan Bilgin 2018-2019</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6</a:t>
            </a:fld>
            <a:endParaRPr lang="en-US" dirty="0"/>
          </a:p>
        </p:txBody>
      </p:sp>
    </p:spTree>
    <p:extLst>
      <p:ext uri="{BB962C8B-B14F-4D97-AF65-F5344CB8AC3E}">
        <p14:creationId xmlns:p14="http://schemas.microsoft.com/office/powerpoint/2010/main" val="7870092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tr-TR" dirty="0" smtClean="0"/>
              <a:t>Örnek Devam</a:t>
            </a:r>
            <a:endParaRPr lang="tr-TR" dirty="0"/>
          </a:p>
        </p:txBody>
      </p:sp>
      <mc:AlternateContent xmlns:mc="http://schemas.openxmlformats.org/markup-compatibility/2006" xmlns:a14="http://schemas.microsoft.com/office/drawing/2010/main">
        <mc:Choice Requires="a14">
          <p:sp>
            <p:nvSpPr>
              <p:cNvPr id="9" name="Content Placeholder 8"/>
              <p:cNvSpPr>
                <a:spLocks noGrp="1"/>
              </p:cNvSpPr>
              <p:nvPr>
                <p:ph idx="1"/>
              </p:nvPr>
            </p:nvSpPr>
            <p:spPr/>
            <p:txBody>
              <a:bodyPr>
                <a:normAutofit lnSpcReduction="10000"/>
              </a:bodyPr>
              <a:lstStyle/>
              <a:p>
                <a:pPr>
                  <a:lnSpc>
                    <a:spcPct val="120000"/>
                  </a:lnSpc>
                  <a:spcBef>
                    <a:spcPts val="0"/>
                  </a:spcBef>
                </a:pPr>
                <a:r>
                  <a:rPr lang="tr-TR" dirty="0" smtClean="0"/>
                  <a:t>Kök-yer eğrisi çizimi için  daha önce </a:t>
                </a:r>
                <a:r>
                  <a:rPr lang="tr-TR" dirty="0"/>
                  <a:t>tartışılan diğer tüm kurallar avnen </a:t>
                </a:r>
                <a:r>
                  <a:rPr lang="tr-TR" dirty="0" smtClean="0"/>
                  <a:t>kalmak üzere değiştirilmiş kuralları kullanarak kök-yer egri grafiğini çizeceğiz.</a:t>
                </a:r>
                <a:endParaRPr lang="tr-TR" dirty="0"/>
              </a:p>
              <a:p>
                <a:pPr marL="560070" indent="-514350">
                  <a:lnSpc>
                    <a:spcPct val="120000"/>
                  </a:lnSpc>
                  <a:spcBef>
                    <a:spcPts val="0"/>
                  </a:spcBef>
                  <a:buFont typeface="+mj-lt"/>
                  <a:buAutoNum type="romanUcPeriod"/>
                </a:pPr>
                <a:r>
                  <a:rPr lang="tr-TR" dirty="0" smtClean="0"/>
                  <a:t>Karmaşık </a:t>
                </a:r>
                <a:r>
                  <a:rPr lang="tr-TR" dirty="0"/>
                  <a:t>düzlemde açık-çevrim </a:t>
                </a:r>
                <a:r>
                  <a:rPr lang="tr-TR" dirty="0" smtClean="0"/>
                  <a:t>kutupları </a:t>
                </a:r>
                <a14:m>
                  <m:oMath xmlns:m="http://schemas.openxmlformats.org/officeDocument/2006/math">
                    <m:r>
                      <a:rPr lang="tr-TR" i="1" dirty="0" smtClean="0">
                        <a:latin typeface="Cambria Math" panose="02040503050406030204" pitchFamily="18" charset="0"/>
                      </a:rPr>
                      <m:t>(</m:t>
                    </m:r>
                    <m:r>
                      <a:rPr lang="tr-TR" i="1" dirty="0" smtClean="0">
                        <a:latin typeface="Cambria Math" panose="02040503050406030204" pitchFamily="18" charset="0"/>
                      </a:rPr>
                      <m:t>𝑠</m:t>
                    </m:r>
                    <m:r>
                      <a:rPr lang="tr-TR" i="1" dirty="0" smtClean="0">
                        <a:latin typeface="Cambria Math" panose="02040503050406030204" pitchFamily="18" charset="0"/>
                      </a:rPr>
                      <m:t> = −1+</m:t>
                    </m:r>
                    <m:r>
                      <a:rPr lang="tr-TR" b="0" i="1" dirty="0" smtClean="0">
                        <a:latin typeface="Cambria Math" panose="02040503050406030204" pitchFamily="18" charset="0"/>
                      </a:rPr>
                      <m:t>𝑗</m:t>
                    </m:r>
                    <m:r>
                      <a:rPr lang="tr-TR" b="0" i="1" dirty="0" smtClean="0">
                        <a:latin typeface="Cambria Math" panose="02040503050406030204" pitchFamily="18" charset="0"/>
                      </a:rPr>
                      <m:t>, </m:t>
                    </m:r>
                    <m:r>
                      <a:rPr lang="tr-TR" b="0" i="1" dirty="0" smtClean="0">
                        <a:latin typeface="Cambria Math" panose="02040503050406030204" pitchFamily="18" charset="0"/>
                      </a:rPr>
                      <m:t>𝑠</m:t>
                    </m:r>
                    <m:r>
                      <a:rPr lang="tr-TR" b="0" i="1" dirty="0" smtClean="0">
                        <a:latin typeface="Cambria Math" panose="02040503050406030204" pitchFamily="18" charset="0"/>
                      </a:rPr>
                      <m:t>=−1−</m:t>
                    </m:r>
                    <m:r>
                      <a:rPr lang="tr-TR" b="0" i="1" dirty="0" smtClean="0">
                        <a:latin typeface="Cambria Math" panose="02040503050406030204" pitchFamily="18" charset="0"/>
                      </a:rPr>
                      <m:t>𝑗</m:t>
                    </m:r>
                    <m:r>
                      <a:rPr lang="tr-TR" b="0" i="1" dirty="0" smtClean="0">
                        <a:latin typeface="Cambria Math" panose="02040503050406030204" pitchFamily="18" charset="0"/>
                      </a:rPr>
                      <m:t>, </m:t>
                    </m:r>
                    <m:r>
                      <a:rPr lang="tr-TR" b="0" i="1" dirty="0" smtClean="0">
                        <a:latin typeface="Cambria Math" panose="02040503050406030204" pitchFamily="18" charset="0"/>
                      </a:rPr>
                      <m:t>𝑠</m:t>
                    </m:r>
                    <m:r>
                      <a:rPr lang="tr-TR" b="0" i="1" dirty="0" smtClean="0">
                        <a:latin typeface="Cambria Math" panose="02040503050406030204" pitchFamily="18" charset="0"/>
                      </a:rPr>
                      <m:t>=−3) </m:t>
                    </m:r>
                  </m:oMath>
                </a14:m>
                <a:r>
                  <a:rPr lang="tr-TR" dirty="0" smtClean="0"/>
                  <a:t>ve sıfırı </a:t>
                </a:r>
                <a14:m>
                  <m:oMath xmlns:m="http://schemas.openxmlformats.org/officeDocument/2006/math">
                    <m:r>
                      <a:rPr lang="tr-TR" i="1" dirty="0" smtClean="0">
                        <a:latin typeface="Cambria Math" panose="02040503050406030204" pitchFamily="18" charset="0"/>
                      </a:rPr>
                      <m:t>(</m:t>
                    </m:r>
                    <m:r>
                      <a:rPr lang="tr-TR" i="1" dirty="0" smtClean="0">
                        <a:latin typeface="Cambria Math" panose="02040503050406030204" pitchFamily="18" charset="0"/>
                      </a:rPr>
                      <m:t>𝑠</m:t>
                    </m:r>
                    <m:r>
                      <a:rPr lang="tr-TR" i="1" dirty="0" smtClean="0">
                        <a:latin typeface="Cambria Math" panose="02040503050406030204" pitchFamily="18" charset="0"/>
                      </a:rPr>
                      <m:t> = −2) </m:t>
                    </m:r>
                  </m:oMath>
                </a14:m>
                <a:r>
                  <a:rPr lang="tr-TR" dirty="0"/>
                  <a:t>çiziniz. K, </a:t>
                </a:r>
                <a14:m>
                  <m:oMath xmlns:m="http://schemas.openxmlformats.org/officeDocument/2006/math">
                    <m:r>
                      <a:rPr lang="tr-TR" i="1" dirty="0" smtClean="0">
                        <a:latin typeface="Cambria Math" panose="02040503050406030204" pitchFamily="18" charset="0"/>
                      </a:rPr>
                      <m:t>𝑂</m:t>
                    </m:r>
                  </m:oMath>
                </a14:m>
                <a:r>
                  <a:rPr lang="tr-TR" dirty="0"/>
                  <a:t>'dan </a:t>
                </a:r>
                <a14:m>
                  <m:oMath xmlns:m="http://schemas.openxmlformats.org/officeDocument/2006/math">
                    <m:r>
                      <a:rPr lang="tr-TR" b="0" i="1" dirty="0" smtClean="0">
                        <a:latin typeface="Cambria Math" panose="02040503050406030204" pitchFamily="18" charset="0"/>
                      </a:rPr>
                      <m:t>∞</m:t>
                    </m:r>
                  </m:oMath>
                </a14:m>
                <a:r>
                  <a:rPr lang="tr-TR" dirty="0"/>
                  <a:t>'a doğru artarken, kapalı-çevrim </a:t>
                </a:r>
                <a:r>
                  <a:rPr lang="tr-TR" dirty="0" smtClean="0"/>
                  <a:t>kutupları </a:t>
                </a:r>
                <a:r>
                  <a:rPr lang="tr-TR" dirty="0"/>
                  <a:t>aynen negatif </a:t>
                </a:r>
                <a:r>
                  <a:rPr lang="tr-TR" dirty="0" smtClean="0"/>
                  <a:t>geri </a:t>
                </a:r>
                <a:r>
                  <a:rPr lang="tr-TR" dirty="0"/>
                  <a:t>beslemeli sistemlerde olduğu gibi açık-çevrim kutuplarında başlar ve açık-çevrim (sonlu ya da sonsuz) sıfırlarında sona </a:t>
                </a:r>
                <a:r>
                  <a:rPr lang="tr-TR" dirty="0" smtClean="0"/>
                  <a:t>erer.</a:t>
                </a:r>
              </a:p>
              <a:p>
                <a:pPr marL="560070" indent="-514350">
                  <a:lnSpc>
                    <a:spcPct val="120000"/>
                  </a:lnSpc>
                  <a:spcBef>
                    <a:spcPts val="0"/>
                  </a:spcBef>
                  <a:buFont typeface="+mj-lt"/>
                  <a:buAutoNum type="romanUcPeriod"/>
                </a:pPr>
                <a:r>
                  <a:rPr lang="tr-TR" dirty="0" smtClean="0"/>
                  <a:t>Reel </a:t>
                </a:r>
                <a:r>
                  <a:rPr lang="tr-TR" dirty="0"/>
                  <a:t>eksen üzerinde kök-yer eğri parçalarını belirleyiniz. Kök-yer eğrisi, </a:t>
                </a:r>
                <a:r>
                  <a:rPr lang="tr-TR" dirty="0" smtClean="0"/>
                  <a:t>reel eksen </a:t>
                </a:r>
                <a:r>
                  <a:rPr lang="tr-TR" dirty="0"/>
                  <a:t>üzerinde </a:t>
                </a:r>
                <a14:m>
                  <m:oMath xmlns:m="http://schemas.openxmlformats.org/officeDocument/2006/math">
                    <m:r>
                      <a:rPr lang="tr-TR" i="1" dirty="0" smtClean="0">
                        <a:latin typeface="Cambria Math" panose="02040503050406030204" pitchFamily="18" charset="0"/>
                      </a:rPr>
                      <m:t>−2</m:t>
                    </m:r>
                  </m:oMath>
                </a14:m>
                <a:r>
                  <a:rPr lang="tr-TR" dirty="0"/>
                  <a:t> ve </a:t>
                </a:r>
                <a14:m>
                  <m:oMath xmlns:m="http://schemas.openxmlformats.org/officeDocument/2006/math">
                    <m:r>
                      <a:rPr lang="tr-TR" i="1" dirty="0" smtClean="0">
                        <a:latin typeface="Cambria Math" panose="02040503050406030204" pitchFamily="18" charset="0"/>
                      </a:rPr>
                      <m:t>+</m:t>
                    </m:r>
                    <m:r>
                      <a:rPr lang="tr-TR" b="0" i="1" dirty="0" smtClean="0">
                        <a:latin typeface="Cambria Math" panose="02040503050406030204" pitchFamily="18" charset="0"/>
                      </a:rPr>
                      <m:t>∞</m:t>
                    </m:r>
                    <m:r>
                      <a:rPr lang="tr-TR" i="1" dirty="0" smtClean="0">
                        <a:latin typeface="Cambria Math" panose="02040503050406030204" pitchFamily="18" charset="0"/>
                      </a:rPr>
                      <m:t> </m:t>
                    </m:r>
                  </m:oMath>
                </a14:m>
                <a:r>
                  <a:rPr lang="tr-TR" dirty="0"/>
                  <a:t>ile </a:t>
                </a:r>
                <a14:m>
                  <m:oMath xmlns:m="http://schemas.openxmlformats.org/officeDocument/2006/math">
                    <m:r>
                      <a:rPr lang="tr-TR" i="1" dirty="0" smtClean="0">
                        <a:latin typeface="Cambria Math" panose="02040503050406030204" pitchFamily="18" charset="0"/>
                      </a:rPr>
                      <m:t>−3</m:t>
                    </m:r>
                  </m:oMath>
                </a14:m>
                <a:r>
                  <a:rPr lang="tr-TR" dirty="0"/>
                  <a:t> ve </a:t>
                </a:r>
                <a14:m>
                  <m:oMath xmlns:m="http://schemas.openxmlformats.org/officeDocument/2006/math">
                    <m:r>
                      <a:rPr lang="tr-TR" i="1" dirty="0" smtClean="0">
                        <a:latin typeface="Cambria Math" panose="02040503050406030204" pitchFamily="18" charset="0"/>
                      </a:rPr>
                      <m:t>−</m:t>
                    </m:r>
                    <m:r>
                      <a:rPr lang="tr-TR" b="0" i="1" dirty="0" smtClean="0">
                        <a:latin typeface="Cambria Math" panose="02040503050406030204" pitchFamily="18" charset="0"/>
                      </a:rPr>
                      <m:t>∞</m:t>
                    </m:r>
                    <m:r>
                      <a:rPr lang="tr-TR" i="1" dirty="0" smtClean="0">
                        <a:latin typeface="Cambria Math" panose="02040503050406030204" pitchFamily="18" charset="0"/>
                      </a:rPr>
                      <m:t> </m:t>
                    </m:r>
                  </m:oMath>
                </a14:m>
                <a:r>
                  <a:rPr lang="tr-TR" dirty="0"/>
                  <a:t>arasında mevcuttur ya da bir parçası </a:t>
                </a:r>
                <a:r>
                  <a:rPr lang="tr-TR" dirty="0" smtClean="0"/>
                  <a:t>bulunmaktadır.</a:t>
                </a:r>
              </a:p>
              <a:p>
                <a:pPr marL="560070" indent="-514350">
                  <a:lnSpc>
                    <a:spcPct val="120000"/>
                  </a:lnSpc>
                  <a:spcBef>
                    <a:spcPts val="0"/>
                  </a:spcBef>
                  <a:buFont typeface="+mj-lt"/>
                  <a:buAutoNum type="romanUcPeriod"/>
                </a:pPr>
                <a:r>
                  <a:rPr lang="tr-TR" dirty="0" smtClean="0"/>
                  <a:t>Kök-yer </a:t>
                </a:r>
                <a:r>
                  <a:rPr lang="tr-TR" dirty="0"/>
                  <a:t>eğrisinin asimptotlarını belirleyiniz. Ele </a:t>
                </a:r>
                <a:r>
                  <a:rPr lang="tr-TR" dirty="0" smtClean="0"/>
                  <a:t>alınan sistem için</a:t>
                </a:r>
              </a:p>
              <a:p>
                <a:pPr marL="45720" indent="0">
                  <a:lnSpc>
                    <a:spcPct val="120000"/>
                  </a:lnSpc>
                  <a:spcBef>
                    <a:spcPts val="0"/>
                  </a:spcBef>
                  <a:buNone/>
                </a:pPr>
                <a14:m>
                  <m:oMathPara xmlns:m="http://schemas.openxmlformats.org/officeDocument/2006/math">
                    <m:oMathParaPr>
                      <m:jc m:val="centerGroup"/>
                    </m:oMathParaPr>
                    <m:oMath xmlns:m="http://schemas.openxmlformats.org/officeDocument/2006/math">
                      <m:r>
                        <a:rPr lang="tr-TR" i="1" dirty="0">
                          <a:latin typeface="Cambria Math" panose="02040503050406030204" pitchFamily="18" charset="0"/>
                        </a:rPr>
                        <m:t>𝐴𝑠𝑖𝑚𝑝𝑡𝑜𝑡</m:t>
                      </m:r>
                      <m:r>
                        <a:rPr lang="tr-TR" i="1" dirty="0">
                          <a:latin typeface="Cambria Math" panose="02040503050406030204" pitchFamily="18" charset="0"/>
                        </a:rPr>
                        <m:t> </m:t>
                      </m:r>
                      <m:r>
                        <a:rPr lang="tr-TR" i="1" dirty="0">
                          <a:latin typeface="Cambria Math" panose="02040503050406030204" pitchFamily="18" charset="0"/>
                        </a:rPr>
                        <m:t>𝑎</m:t>
                      </m:r>
                      <m:r>
                        <a:rPr lang="tr-TR" i="1" dirty="0">
                          <a:latin typeface="Cambria Math" panose="02040503050406030204" pitchFamily="18" charset="0"/>
                        </a:rPr>
                        <m:t>ç</m:t>
                      </m:r>
                      <m:r>
                        <a:rPr lang="tr-TR" i="1" dirty="0">
                          <a:latin typeface="Cambria Math" panose="02040503050406030204" pitchFamily="18" charset="0"/>
                        </a:rPr>
                        <m:t>𝚤𝑙𝑎𝑟𝚤</m:t>
                      </m:r>
                      <m:r>
                        <a:rPr lang="tr-TR" i="1" dirty="0">
                          <a:latin typeface="Cambria Math" panose="02040503050406030204" pitchFamily="18" charset="0"/>
                        </a:rPr>
                        <m:t> =</m:t>
                      </m:r>
                      <m:f>
                        <m:fPr>
                          <m:ctrlPr>
                            <a:rPr lang="tr-TR" i="1" dirty="0">
                              <a:latin typeface="Cambria Math" panose="02040503050406030204" pitchFamily="18" charset="0"/>
                            </a:rPr>
                          </m:ctrlPr>
                        </m:fPr>
                        <m:num>
                          <m:r>
                            <a:rPr lang="tr-TR" i="1" dirty="0">
                              <a:latin typeface="Cambria Math" panose="02040503050406030204" pitchFamily="18" charset="0"/>
                            </a:rPr>
                            <m:t>±</m:t>
                          </m:r>
                          <m:r>
                            <a:rPr lang="tr-TR" i="1" dirty="0">
                              <a:latin typeface="Cambria Math" panose="02040503050406030204" pitchFamily="18" charset="0"/>
                            </a:rPr>
                            <m:t>𝑘</m:t>
                          </m:r>
                          <m:r>
                            <a:rPr lang="tr-TR" i="1" dirty="0">
                              <a:latin typeface="Cambria Math" panose="02040503050406030204" pitchFamily="18" charset="0"/>
                            </a:rPr>
                            <m:t>360°</m:t>
                          </m:r>
                        </m:num>
                        <m:den>
                          <m:r>
                            <a:rPr lang="tr-TR" b="0" i="1" dirty="0" smtClean="0">
                              <a:latin typeface="Cambria Math" panose="02040503050406030204" pitchFamily="18" charset="0"/>
                            </a:rPr>
                            <m:t>3</m:t>
                          </m:r>
                          <m:r>
                            <a:rPr lang="tr-TR" i="1" dirty="0">
                              <a:latin typeface="Cambria Math" panose="02040503050406030204" pitchFamily="18" charset="0"/>
                            </a:rPr>
                            <m:t>−</m:t>
                          </m:r>
                          <m:r>
                            <a:rPr lang="tr-TR" b="0" i="1" dirty="0" smtClean="0">
                              <a:latin typeface="Cambria Math" panose="02040503050406030204" pitchFamily="18" charset="0"/>
                            </a:rPr>
                            <m:t>1</m:t>
                          </m:r>
                        </m:den>
                      </m:f>
                      <m:r>
                        <a:rPr lang="tr-TR" b="0" i="1" dirty="0" smtClean="0">
                          <a:latin typeface="Cambria Math" panose="02040503050406030204" pitchFamily="18" charset="0"/>
                        </a:rPr>
                        <m:t>=±</m:t>
                      </m:r>
                      <m:sSup>
                        <m:sSupPr>
                          <m:ctrlPr>
                            <a:rPr lang="tr-TR" b="0" i="1" dirty="0" smtClean="0">
                              <a:latin typeface="Cambria Math" panose="02040503050406030204" pitchFamily="18" charset="0"/>
                            </a:rPr>
                          </m:ctrlPr>
                        </m:sSupPr>
                        <m:e>
                          <m:r>
                            <a:rPr lang="tr-TR" b="0" i="1" dirty="0" smtClean="0">
                              <a:latin typeface="Cambria Math" panose="02040503050406030204" pitchFamily="18" charset="0"/>
                            </a:rPr>
                            <m:t>180</m:t>
                          </m:r>
                        </m:e>
                        <m:sup>
                          <m:r>
                            <a:rPr lang="tr-TR" b="0" i="1" dirty="0" smtClean="0">
                              <a:latin typeface="Cambria Math" panose="02040503050406030204" pitchFamily="18" charset="0"/>
                            </a:rPr>
                            <m:t>0</m:t>
                          </m:r>
                        </m:sup>
                      </m:sSup>
                    </m:oMath>
                  </m:oMathPara>
                </a14:m>
                <a:endParaRPr lang="tr-TR" dirty="0" smtClean="0"/>
              </a:p>
              <a:p>
                <a:pPr marL="45720" indent="0">
                  <a:lnSpc>
                    <a:spcPct val="120000"/>
                  </a:lnSpc>
                  <a:spcBef>
                    <a:spcPts val="0"/>
                  </a:spcBef>
                  <a:buNone/>
                </a:pPr>
                <a:r>
                  <a:rPr lang="tr-TR" dirty="0"/>
                  <a:t>Bu sonuç, basitçe asimptotun reel eksen üzerinde olduğu anlamına </a:t>
                </a:r>
                <a:r>
                  <a:rPr lang="tr-TR" dirty="0" smtClean="0"/>
                  <a:t>gelmektedir</a:t>
                </a:r>
                <a:r>
                  <a:rPr lang="tr-TR" dirty="0"/>
                  <a:t>.</a:t>
                </a:r>
              </a:p>
              <a:p>
                <a:pPr>
                  <a:lnSpc>
                    <a:spcPct val="120000"/>
                  </a:lnSpc>
                  <a:spcBef>
                    <a:spcPts val="0"/>
                  </a:spcBef>
                </a:pPr>
                <a:endParaRPr lang="tr-TR" dirty="0"/>
              </a:p>
            </p:txBody>
          </p:sp>
        </mc:Choice>
        <mc:Fallback xmlns="">
          <p:sp>
            <p:nvSpPr>
              <p:cNvPr id="9" name="Content Placeholder 8"/>
              <p:cNvSpPr>
                <a:spLocks noGrp="1" noRot="1" noChangeAspect="1" noMove="1" noResize="1" noEditPoints="1" noAdjustHandles="1" noChangeArrowheads="1" noChangeShapeType="1" noTextEdit="1"/>
              </p:cNvSpPr>
              <p:nvPr>
                <p:ph idx="1"/>
              </p:nvPr>
            </p:nvSpPr>
            <p:spPr>
              <a:blipFill>
                <a:blip r:embed="rId2"/>
                <a:stretch>
                  <a:fillRect l="-309" t="-584"/>
                </a:stretch>
              </a:blipFill>
            </p:spPr>
            <p:txBody>
              <a:bodyPr/>
              <a:lstStyle/>
              <a:p>
                <a:r>
                  <a:rPr lang="tr-TR">
                    <a:noFill/>
                  </a:rPr>
                  <a:t> </a:t>
                </a:r>
              </a:p>
            </p:txBody>
          </p:sp>
        </mc:Fallback>
      </mc:AlternateContent>
      <p:sp>
        <p:nvSpPr>
          <p:cNvPr id="5" name="Date Placeholder 4"/>
          <p:cNvSpPr>
            <a:spLocks noGrp="1"/>
          </p:cNvSpPr>
          <p:nvPr>
            <p:ph type="dt" sz="half" idx="10"/>
          </p:nvPr>
        </p:nvSpPr>
        <p:spPr/>
        <p:txBody>
          <a:bodyPr/>
          <a:lstStyle/>
          <a:p>
            <a:fld id="{8EACED95-133A-4CA7-A222-D05D0FC10722}" type="datetime1">
              <a:rPr lang="tr-TR" smtClean="0"/>
              <a:t>11.03.2019</a:t>
            </a:fld>
            <a:endParaRPr lang="en-US" dirty="0"/>
          </a:p>
        </p:txBody>
      </p:sp>
      <p:sp>
        <p:nvSpPr>
          <p:cNvPr id="6" name="Footer Placeholder 5"/>
          <p:cNvSpPr>
            <a:spLocks noGrp="1"/>
          </p:cNvSpPr>
          <p:nvPr>
            <p:ph type="ftr" sz="quarter" idx="11"/>
          </p:nvPr>
        </p:nvSpPr>
        <p:spPr/>
        <p:txBody>
          <a:bodyPr/>
          <a:lstStyle/>
          <a:p>
            <a:r>
              <a:rPr lang="en-US" smtClean="0"/>
              <a:t>Dr. Nurdan Bilgin 2018-2019</a:t>
            </a:r>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7</a:t>
            </a:fld>
            <a:endParaRPr lang="en-US" dirty="0"/>
          </a:p>
        </p:txBody>
      </p:sp>
    </p:spTree>
    <p:extLst>
      <p:ext uri="{BB962C8B-B14F-4D97-AF65-F5344CB8AC3E}">
        <p14:creationId xmlns:p14="http://schemas.microsoft.com/office/powerpoint/2010/main" val="29840452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Örnek Devam</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pPr marL="560070" lvl="0" indent="-514350">
                  <a:buFont typeface="+mj-lt"/>
                  <a:buAutoNum type="romanUcPeriod" startAt="4"/>
                </a:pPr>
                <a:r>
                  <a:rPr lang="tr-TR" dirty="0" smtClean="0"/>
                  <a:t>Kopma ve birleşme noktalarını belirleyiniz. Karakteristik denklem</a:t>
                </a:r>
              </a:p>
              <a:p>
                <a:pPr marL="45720" indent="0">
                  <a:buNone/>
                </a:pPr>
                <a14:m>
                  <m:oMathPara xmlns:m="http://schemas.openxmlformats.org/officeDocument/2006/math">
                    <m:oMathParaPr>
                      <m:jc m:val="centerGroup"/>
                    </m:oMathParaPr>
                    <m:oMath xmlns:m="http://schemas.openxmlformats.org/officeDocument/2006/math">
                      <m:r>
                        <a:rPr lang="tr-TR" b="1" i="1" dirty="0" smtClean="0">
                          <a:latin typeface="Cambria Math" panose="02040503050406030204" pitchFamily="18" charset="0"/>
                        </a:rPr>
                        <m:t>(</m:t>
                      </m:r>
                      <m:r>
                        <a:rPr lang="tr-TR" b="1" i="1" dirty="0" smtClean="0">
                          <a:latin typeface="Cambria Math" panose="02040503050406030204" pitchFamily="18" charset="0"/>
                        </a:rPr>
                        <m:t>𝒔</m:t>
                      </m:r>
                      <m:r>
                        <a:rPr lang="tr-TR" i="1" dirty="0">
                          <a:latin typeface="Cambria Math" panose="02040503050406030204" pitchFamily="18" charset="0"/>
                        </a:rPr>
                        <m:t> + 3)(</m:t>
                      </m:r>
                      <m:r>
                        <a:rPr lang="tr-TR" i="1" dirty="0">
                          <a:latin typeface="Cambria Math" panose="02040503050406030204" pitchFamily="18" charset="0"/>
                        </a:rPr>
                        <m:t>𝑠</m:t>
                      </m:r>
                      <m:r>
                        <a:rPr lang="tr-TR" i="1" baseline="30000" dirty="0">
                          <a:latin typeface="Cambria Math" panose="02040503050406030204" pitchFamily="18" charset="0"/>
                        </a:rPr>
                        <m:t>2</m:t>
                      </m:r>
                      <m:r>
                        <a:rPr lang="tr-TR" i="1" dirty="0">
                          <a:latin typeface="Cambria Math" panose="02040503050406030204" pitchFamily="18" charset="0"/>
                        </a:rPr>
                        <m:t> + 2</m:t>
                      </m:r>
                      <m:r>
                        <a:rPr lang="tr-TR" b="0" i="1" dirty="0" smtClean="0">
                          <a:latin typeface="Cambria Math" panose="02040503050406030204" pitchFamily="18" charset="0"/>
                        </a:rPr>
                        <m:t>𝑠</m:t>
                      </m:r>
                      <m:r>
                        <a:rPr lang="tr-TR" i="1" dirty="0">
                          <a:latin typeface="Cambria Math" panose="02040503050406030204" pitchFamily="18" charset="0"/>
                        </a:rPr>
                        <m:t> + 2) − </m:t>
                      </m:r>
                      <m:r>
                        <a:rPr lang="tr-TR" i="1" dirty="0">
                          <a:latin typeface="Cambria Math" panose="02040503050406030204" pitchFamily="18" charset="0"/>
                        </a:rPr>
                        <m:t>𝐾</m:t>
                      </m:r>
                      <m:r>
                        <a:rPr lang="tr-TR" b="0" i="1" dirty="0" smtClean="0">
                          <a:latin typeface="Cambria Math" panose="02040503050406030204" pitchFamily="18" charset="0"/>
                        </a:rPr>
                        <m:t>(</m:t>
                      </m:r>
                      <m:r>
                        <a:rPr lang="tr-TR" i="1" dirty="0">
                          <a:latin typeface="Cambria Math" panose="02040503050406030204" pitchFamily="18" charset="0"/>
                        </a:rPr>
                        <m:t>𝑠</m:t>
                      </m:r>
                      <m:r>
                        <a:rPr lang="tr-TR" i="1" dirty="0">
                          <a:latin typeface="Cambria Math" panose="02040503050406030204" pitchFamily="18" charset="0"/>
                        </a:rPr>
                        <m:t> + 2) = 0</m:t>
                      </m:r>
                    </m:oMath>
                  </m:oMathPara>
                </a14:m>
                <a:endParaRPr lang="tr-TR" dirty="0"/>
              </a:p>
              <a:p>
                <a:pPr marL="45720" indent="0">
                  <a:buNone/>
                </a:pPr>
                <a:r>
                  <a:rPr lang="tr-TR" dirty="0"/>
                  <a:t>olduğu için</a:t>
                </a:r>
              </a:p>
              <a:p>
                <a:pPr marL="45720" indent="0">
                  <a:buNone/>
                </a:pPr>
                <a14:m>
                  <m:oMathPara xmlns:m="http://schemas.openxmlformats.org/officeDocument/2006/math">
                    <m:oMathParaPr>
                      <m:jc m:val="centerGroup"/>
                    </m:oMathParaPr>
                    <m:oMath xmlns:m="http://schemas.openxmlformats.org/officeDocument/2006/math">
                      <m:r>
                        <a:rPr lang="tr-TR" i="1" dirty="0" smtClean="0">
                          <a:latin typeface="Cambria Math" panose="02040503050406030204" pitchFamily="18" charset="0"/>
                        </a:rPr>
                        <m:t>𝐾</m:t>
                      </m:r>
                      <m:r>
                        <a:rPr lang="tr-TR" b="0" i="1" dirty="0" smtClean="0">
                          <a:latin typeface="Cambria Math" panose="02040503050406030204" pitchFamily="18" charset="0"/>
                        </a:rPr>
                        <m:t>=</m:t>
                      </m:r>
                      <m:f>
                        <m:fPr>
                          <m:ctrlPr>
                            <a:rPr lang="tr-TR" b="0" i="1" dirty="0" smtClean="0">
                              <a:latin typeface="Cambria Math" panose="02040503050406030204" pitchFamily="18" charset="0"/>
                            </a:rPr>
                          </m:ctrlPr>
                        </m:fPr>
                        <m:num>
                          <m:d>
                            <m:dPr>
                              <m:ctrlPr>
                                <a:rPr lang="tr-TR" b="1" i="1" dirty="0">
                                  <a:latin typeface="Cambria Math" panose="02040503050406030204" pitchFamily="18" charset="0"/>
                                </a:rPr>
                              </m:ctrlPr>
                            </m:dPr>
                            <m:e>
                              <m:r>
                                <a:rPr lang="tr-TR" b="1" i="1" dirty="0">
                                  <a:latin typeface="Cambria Math" panose="02040503050406030204" pitchFamily="18" charset="0"/>
                                </a:rPr>
                                <m:t>𝒔</m:t>
                              </m:r>
                              <m:r>
                                <a:rPr lang="tr-TR" i="1" dirty="0">
                                  <a:latin typeface="Cambria Math" panose="02040503050406030204" pitchFamily="18" charset="0"/>
                                </a:rPr>
                                <m:t> + 3</m:t>
                              </m:r>
                            </m:e>
                          </m:d>
                          <m:d>
                            <m:dPr>
                              <m:ctrlPr>
                                <a:rPr lang="tr-TR" i="1" dirty="0">
                                  <a:latin typeface="Cambria Math" panose="02040503050406030204" pitchFamily="18" charset="0"/>
                                </a:rPr>
                              </m:ctrlPr>
                            </m:dPr>
                            <m:e>
                              <m:r>
                                <a:rPr lang="tr-TR" i="1" dirty="0">
                                  <a:latin typeface="Cambria Math" panose="02040503050406030204" pitchFamily="18" charset="0"/>
                                </a:rPr>
                                <m:t>𝑠</m:t>
                              </m:r>
                              <m:r>
                                <a:rPr lang="tr-TR" i="1" baseline="30000" dirty="0">
                                  <a:latin typeface="Cambria Math" panose="02040503050406030204" pitchFamily="18" charset="0"/>
                                </a:rPr>
                                <m:t>2</m:t>
                              </m:r>
                              <m:r>
                                <a:rPr lang="tr-TR" i="1" dirty="0">
                                  <a:latin typeface="Cambria Math" panose="02040503050406030204" pitchFamily="18" charset="0"/>
                                </a:rPr>
                                <m:t> + 2</m:t>
                              </m:r>
                              <m:r>
                                <a:rPr lang="tr-TR" i="1" dirty="0">
                                  <a:latin typeface="Cambria Math" panose="02040503050406030204" pitchFamily="18" charset="0"/>
                                </a:rPr>
                                <m:t>𝑠</m:t>
                              </m:r>
                              <m:r>
                                <a:rPr lang="tr-TR" i="1" dirty="0">
                                  <a:latin typeface="Cambria Math" panose="02040503050406030204" pitchFamily="18" charset="0"/>
                                </a:rPr>
                                <m:t> + 2</m:t>
                              </m:r>
                            </m:e>
                          </m:d>
                        </m:num>
                        <m:den>
                          <m:r>
                            <a:rPr lang="tr-TR" i="1" dirty="0">
                              <a:latin typeface="Cambria Math" panose="02040503050406030204" pitchFamily="18" charset="0"/>
                            </a:rPr>
                            <m:t>(</m:t>
                          </m:r>
                          <m:r>
                            <a:rPr lang="tr-TR" i="1" dirty="0">
                              <a:latin typeface="Cambria Math" panose="02040503050406030204" pitchFamily="18" charset="0"/>
                            </a:rPr>
                            <m:t>𝑠</m:t>
                          </m:r>
                          <m:r>
                            <a:rPr lang="tr-TR" i="1" dirty="0">
                              <a:latin typeface="Cambria Math" panose="02040503050406030204" pitchFamily="18" charset="0"/>
                            </a:rPr>
                            <m:t> + 2)</m:t>
                          </m:r>
                        </m:den>
                      </m:f>
                    </m:oMath>
                  </m:oMathPara>
                </a14:m>
                <a:endParaRPr lang="tr-TR" b="0" i="1" dirty="0" smtClean="0">
                  <a:latin typeface="Cambria Math" panose="02040503050406030204" pitchFamily="18" charset="0"/>
                </a:endParaRPr>
              </a:p>
              <a:p>
                <a:pPr marL="45720" indent="0">
                  <a:buNone/>
                </a:pPr>
                <a:r>
                  <a:rPr lang="tr-TR" dirty="0" smtClean="0"/>
                  <a:t>ifadesini </a:t>
                </a:r>
                <a:r>
                  <a:rPr lang="tr-TR" dirty="0"/>
                  <a:t>elde ederiz. </a:t>
                </a:r>
                <a:r>
                  <a:rPr lang="tr-TR" i="1" dirty="0"/>
                  <a:t>K</a:t>
                </a:r>
                <a:r>
                  <a:rPr lang="tr-TR" dirty="0"/>
                  <a:t> </a:t>
                </a:r>
                <a:r>
                  <a:rPr lang="tr-TR" dirty="0" smtClean="0"/>
                  <a:t>teriminin </a:t>
                </a:r>
                <a14:m>
                  <m:oMath xmlns:m="http://schemas.openxmlformats.org/officeDocument/2006/math">
                    <m:r>
                      <a:rPr lang="tr-TR" i="1" dirty="0" smtClean="0">
                        <a:latin typeface="Cambria Math" panose="02040503050406030204" pitchFamily="18" charset="0"/>
                      </a:rPr>
                      <m:t>𝑠</m:t>
                    </m:r>
                  </m:oMath>
                </a14:m>
                <a:r>
                  <a:rPr lang="tr-TR" dirty="0" smtClean="0"/>
                  <a:t>’ye </a:t>
                </a:r>
                <a:r>
                  <a:rPr lang="tr-TR" dirty="0"/>
                  <a:t>göre türevini alırsak,</a:t>
                </a:r>
              </a:p>
              <a:p>
                <a:pPr marL="45720" indent="0">
                  <a:buNone/>
                </a:pPr>
                <a14:m>
                  <m:oMathPara xmlns:m="http://schemas.openxmlformats.org/officeDocument/2006/math">
                    <m:oMathParaPr>
                      <m:jc m:val="centerGroup"/>
                    </m:oMathParaPr>
                    <m:oMath xmlns:m="http://schemas.openxmlformats.org/officeDocument/2006/math">
                      <m:f>
                        <m:fPr>
                          <m:ctrlPr>
                            <a:rPr lang="tr-TR" i="1" dirty="0" smtClean="0">
                              <a:latin typeface="Cambria Math" panose="02040503050406030204" pitchFamily="18" charset="0"/>
                            </a:rPr>
                          </m:ctrlPr>
                        </m:fPr>
                        <m:num>
                          <m:r>
                            <a:rPr lang="tr-TR" b="0" i="1" dirty="0" smtClean="0">
                              <a:latin typeface="Cambria Math" panose="02040503050406030204" pitchFamily="18" charset="0"/>
                            </a:rPr>
                            <m:t>𝑑𝐾</m:t>
                          </m:r>
                        </m:num>
                        <m:den>
                          <m:r>
                            <a:rPr lang="tr-TR" b="0" i="1" dirty="0" smtClean="0">
                              <a:latin typeface="Cambria Math" panose="02040503050406030204" pitchFamily="18" charset="0"/>
                            </a:rPr>
                            <m:t>𝑑𝑠</m:t>
                          </m:r>
                        </m:den>
                      </m:f>
                      <m:r>
                        <a:rPr lang="tr-TR" b="0" i="1" dirty="0" smtClean="0">
                          <a:latin typeface="Cambria Math" panose="02040503050406030204" pitchFamily="18" charset="0"/>
                        </a:rPr>
                        <m:t>=</m:t>
                      </m:r>
                      <m:f>
                        <m:fPr>
                          <m:ctrlPr>
                            <a:rPr lang="tr-TR" i="1" dirty="0" smtClean="0">
                              <a:latin typeface="Cambria Math" panose="02040503050406030204" pitchFamily="18" charset="0"/>
                            </a:rPr>
                          </m:ctrlPr>
                        </m:fPr>
                        <m:num>
                          <m:r>
                            <a:rPr lang="tr-TR" b="0" i="1" dirty="0" smtClean="0">
                              <a:latin typeface="Cambria Math" panose="02040503050406030204" pitchFamily="18" charset="0"/>
                            </a:rPr>
                            <m:t>2</m:t>
                          </m:r>
                          <m:sSup>
                            <m:sSupPr>
                              <m:ctrlPr>
                                <a:rPr lang="tr-TR" i="1" dirty="0" smtClean="0">
                                  <a:latin typeface="Cambria Math" panose="02040503050406030204" pitchFamily="18" charset="0"/>
                                </a:rPr>
                              </m:ctrlPr>
                            </m:sSupPr>
                            <m:e>
                              <m:r>
                                <a:rPr lang="tr-TR" b="0" i="1" dirty="0" smtClean="0">
                                  <a:latin typeface="Cambria Math" panose="02040503050406030204" pitchFamily="18" charset="0"/>
                                </a:rPr>
                                <m:t>𝑠</m:t>
                              </m:r>
                            </m:e>
                            <m:sup>
                              <m:r>
                                <a:rPr lang="tr-TR" b="0" i="1" dirty="0" smtClean="0">
                                  <a:latin typeface="Cambria Math" panose="02040503050406030204" pitchFamily="18" charset="0"/>
                                </a:rPr>
                                <m:t>3</m:t>
                              </m:r>
                            </m:sup>
                          </m:sSup>
                          <m:r>
                            <a:rPr lang="tr-TR" b="0" i="1" dirty="0" smtClean="0">
                              <a:latin typeface="Cambria Math" panose="02040503050406030204" pitchFamily="18" charset="0"/>
                            </a:rPr>
                            <m:t>+11</m:t>
                          </m:r>
                          <m:sSup>
                            <m:sSupPr>
                              <m:ctrlPr>
                                <a:rPr lang="tr-TR" b="0" i="1" dirty="0" smtClean="0">
                                  <a:latin typeface="Cambria Math" panose="02040503050406030204" pitchFamily="18" charset="0"/>
                                </a:rPr>
                              </m:ctrlPr>
                            </m:sSupPr>
                            <m:e>
                              <m:r>
                                <a:rPr lang="tr-TR" b="0" i="1" dirty="0" smtClean="0">
                                  <a:latin typeface="Cambria Math" panose="02040503050406030204" pitchFamily="18" charset="0"/>
                                </a:rPr>
                                <m:t>𝑠</m:t>
                              </m:r>
                            </m:e>
                            <m:sup>
                              <m:r>
                                <a:rPr lang="tr-TR" b="0" i="1" dirty="0" smtClean="0">
                                  <a:latin typeface="Cambria Math" panose="02040503050406030204" pitchFamily="18" charset="0"/>
                                </a:rPr>
                                <m:t>2</m:t>
                              </m:r>
                            </m:sup>
                          </m:sSup>
                          <m:r>
                            <a:rPr lang="tr-TR" b="0" i="1" dirty="0" smtClean="0">
                              <a:latin typeface="Cambria Math" panose="02040503050406030204" pitchFamily="18" charset="0"/>
                            </a:rPr>
                            <m:t>+20</m:t>
                          </m:r>
                          <m:r>
                            <a:rPr lang="tr-TR" b="0" i="1" dirty="0" smtClean="0">
                              <a:latin typeface="Cambria Math" panose="02040503050406030204" pitchFamily="18" charset="0"/>
                            </a:rPr>
                            <m:t>𝑠</m:t>
                          </m:r>
                          <m:r>
                            <a:rPr lang="tr-TR" b="0" i="1" dirty="0" smtClean="0">
                              <a:latin typeface="Cambria Math" panose="02040503050406030204" pitchFamily="18" charset="0"/>
                            </a:rPr>
                            <m:t>+10</m:t>
                          </m:r>
                        </m:num>
                        <m:den>
                          <m:d>
                            <m:dPr>
                              <m:ctrlPr>
                                <a:rPr lang="tr-TR" i="1" dirty="0">
                                  <a:latin typeface="Cambria Math" panose="02040503050406030204" pitchFamily="18" charset="0"/>
                                </a:rPr>
                              </m:ctrlPr>
                            </m:dPr>
                            <m:e>
                              <m:r>
                                <a:rPr lang="tr-TR" b="0" i="1" dirty="0" smtClean="0">
                                  <a:latin typeface="Cambria Math" panose="02040503050406030204" pitchFamily="18" charset="0"/>
                                </a:rPr>
                                <m:t>𝑠</m:t>
                              </m:r>
                              <m:r>
                                <a:rPr lang="tr-TR" b="0" i="1" dirty="0">
                                  <a:latin typeface="Cambria Math" panose="02040503050406030204" pitchFamily="18" charset="0"/>
                                </a:rPr>
                                <m:t> + 2</m:t>
                              </m:r>
                            </m:e>
                          </m:d>
                          <m:r>
                            <a:rPr lang="tr-TR" b="0" i="1" baseline="30000" dirty="0">
                              <a:latin typeface="Cambria Math" panose="02040503050406030204" pitchFamily="18" charset="0"/>
                            </a:rPr>
                            <m:t>2</m:t>
                          </m:r>
                        </m:den>
                      </m:f>
                      <m:r>
                        <a:rPr lang="tr-TR" b="0" i="1" dirty="0" smtClean="0">
                          <a:latin typeface="Cambria Math" panose="02040503050406030204" pitchFamily="18" charset="0"/>
                        </a:rPr>
                        <m:t>=0</m:t>
                      </m:r>
                    </m:oMath>
                  </m:oMathPara>
                </a14:m>
                <a:endParaRPr lang="tr-TR" i="1" dirty="0"/>
              </a:p>
              <a:p>
                <a:pPr marL="45720" indent="0">
                  <a:buNone/>
                </a:pPr>
                <a:r>
                  <a:rPr lang="tr-TR" dirty="0"/>
                  <a:t>elde ederiz. </a:t>
                </a:r>
                <a:r>
                  <a:rPr lang="tr-TR" dirty="0" smtClean="0"/>
                  <a:t>Buradan denklemin kökleri </a:t>
                </a:r>
                <a14:m>
                  <m:oMath xmlns:m="http://schemas.openxmlformats.org/officeDocument/2006/math">
                    <m:r>
                      <a:rPr lang="tr-TR" b="0" i="1" smtClean="0">
                        <a:latin typeface="Cambria Math" panose="02040503050406030204" pitchFamily="18" charset="0"/>
                      </a:rPr>
                      <m:t>𝑠</m:t>
                    </m:r>
                    <m:r>
                      <a:rPr lang="tr-TR" b="0" i="1" smtClean="0">
                        <a:latin typeface="Cambria Math" panose="02040503050406030204" pitchFamily="18" charset="0"/>
                      </a:rPr>
                      <m:t>=−0.8 </m:t>
                    </m:r>
                    <m:r>
                      <a:rPr lang="tr-TR" b="0" i="1" smtClean="0">
                        <a:latin typeface="Cambria Math" panose="02040503050406030204" pitchFamily="18" charset="0"/>
                      </a:rPr>
                      <m:t>𝑣𝑒</m:t>
                    </m:r>
                    <m:r>
                      <a:rPr lang="tr-TR" b="0" i="1" smtClean="0">
                        <a:latin typeface="Cambria Math" panose="02040503050406030204" pitchFamily="18" charset="0"/>
                      </a:rPr>
                      <m:t> </m:t>
                    </m:r>
                    <m:r>
                      <a:rPr lang="tr-TR" b="0" i="1" smtClean="0">
                        <a:latin typeface="Cambria Math" panose="02040503050406030204" pitchFamily="18" charset="0"/>
                      </a:rPr>
                      <m:t>𝑠</m:t>
                    </m:r>
                    <m:r>
                      <a:rPr lang="tr-TR" b="0" i="1" smtClean="0">
                        <a:latin typeface="Cambria Math" panose="02040503050406030204" pitchFamily="18" charset="0"/>
                      </a:rPr>
                      <m:t>=−2.35±</m:t>
                    </m:r>
                    <m:r>
                      <a:rPr lang="tr-TR" b="0" i="1" smtClean="0">
                        <a:latin typeface="Cambria Math" panose="02040503050406030204" pitchFamily="18" charset="0"/>
                      </a:rPr>
                      <m:t>𝑗</m:t>
                    </m:r>
                    <m:r>
                      <a:rPr lang="tr-TR" b="0" i="1" smtClean="0">
                        <a:latin typeface="Cambria Math" panose="02040503050406030204" pitchFamily="18" charset="0"/>
                      </a:rPr>
                      <m:t>0.77</m:t>
                    </m:r>
                  </m:oMath>
                </a14:m>
                <a:r>
                  <a:rPr lang="tr-TR" dirty="0" smtClean="0"/>
                  <a:t> olarak bulunur.</a:t>
                </a:r>
                <a:endParaRPr lang="tr-TR" dirty="0"/>
              </a:p>
              <a:p>
                <a:pPr marL="45720" indent="0">
                  <a:buNone/>
                </a:pPr>
                <a14:m>
                  <m:oMath xmlns:m="http://schemas.openxmlformats.org/officeDocument/2006/math">
                    <m:r>
                      <a:rPr lang="tr-TR" i="1" dirty="0" smtClean="0">
                        <a:latin typeface="Cambria Math" panose="02040503050406030204" pitchFamily="18" charset="0"/>
                      </a:rPr>
                      <m:t>𝑠</m:t>
                    </m:r>
                    <m:r>
                      <a:rPr lang="tr-TR" i="1" dirty="0" smtClean="0">
                        <a:latin typeface="Cambria Math" panose="02040503050406030204" pitchFamily="18" charset="0"/>
                      </a:rPr>
                      <m:t> = −0.8 </m:t>
                    </m:r>
                  </m:oMath>
                </a14:m>
                <a:r>
                  <a:rPr lang="tr-TR" dirty="0"/>
                  <a:t>noktası kök-yer eğrisi üzerindedir. Bu nokta, iki sıfır (bir sonlu sıfır ve bir sonsuz sıfır) arasında olduğu için gerçekten bir­leşme noktasıdır, </a:t>
                </a:r>
                <a14:m>
                  <m:oMath xmlns:m="http://schemas.openxmlformats.org/officeDocument/2006/math">
                    <m:r>
                      <a:rPr lang="tr-TR" i="1">
                        <a:latin typeface="Cambria Math" panose="02040503050406030204" pitchFamily="18" charset="0"/>
                      </a:rPr>
                      <m:t>𝑠</m:t>
                    </m:r>
                    <m:r>
                      <a:rPr lang="tr-TR" i="1">
                        <a:latin typeface="Cambria Math" panose="02040503050406030204" pitchFamily="18" charset="0"/>
                      </a:rPr>
                      <m:t>=−2.35±</m:t>
                    </m:r>
                    <m:r>
                      <a:rPr lang="tr-TR" i="1">
                        <a:latin typeface="Cambria Math" panose="02040503050406030204" pitchFamily="18" charset="0"/>
                      </a:rPr>
                      <m:t>𝑗</m:t>
                    </m:r>
                    <m:r>
                      <a:rPr lang="tr-TR" i="1">
                        <a:latin typeface="Cambria Math" panose="02040503050406030204" pitchFamily="18" charset="0"/>
                      </a:rPr>
                      <m:t>0.77</m:t>
                    </m:r>
                  </m:oMath>
                </a14:m>
                <a:r>
                  <a:rPr lang="tr-TR" dirty="0"/>
                  <a:t> noktaları açı şartını sağlamamaktadır ve bu yüzden ne kopma ne de birleşme noktası olabilirler.</a:t>
                </a:r>
              </a:p>
              <a:p>
                <a:endParaRPr lang="tr-TR"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309" t="-1519" b="-234"/>
                </a:stretch>
              </a:blipFill>
            </p:spPr>
            <p:txBody>
              <a:bodyPr/>
              <a:lstStyle/>
              <a:p>
                <a:r>
                  <a:rPr lang="tr-TR">
                    <a:noFill/>
                  </a:rPr>
                  <a:t> </a:t>
                </a:r>
              </a:p>
            </p:txBody>
          </p:sp>
        </mc:Fallback>
      </mc:AlternateContent>
      <p:sp>
        <p:nvSpPr>
          <p:cNvPr id="4" name="Date Placeholder 3"/>
          <p:cNvSpPr>
            <a:spLocks noGrp="1"/>
          </p:cNvSpPr>
          <p:nvPr>
            <p:ph type="dt" sz="half" idx="10"/>
          </p:nvPr>
        </p:nvSpPr>
        <p:spPr/>
        <p:txBody>
          <a:bodyPr/>
          <a:lstStyle/>
          <a:p>
            <a:fld id="{9FFFCC66-3E33-42F1-912D-E1C6E45BE7D9}" type="datetime1">
              <a:rPr lang="tr-TR" smtClean="0"/>
              <a:t>11.03.2019</a:t>
            </a:fld>
            <a:endParaRPr lang="en-US" dirty="0"/>
          </a:p>
        </p:txBody>
      </p:sp>
      <p:sp>
        <p:nvSpPr>
          <p:cNvPr id="5" name="Footer Placeholder 4"/>
          <p:cNvSpPr>
            <a:spLocks noGrp="1"/>
          </p:cNvSpPr>
          <p:nvPr>
            <p:ph type="ftr" sz="quarter" idx="11"/>
          </p:nvPr>
        </p:nvSpPr>
        <p:spPr/>
        <p:txBody>
          <a:bodyPr/>
          <a:lstStyle/>
          <a:p>
            <a:r>
              <a:rPr lang="en-US" smtClean="0"/>
              <a:t>Dr. Nurdan Bilgin 2018-2019</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8</a:t>
            </a:fld>
            <a:endParaRPr lang="en-US" dirty="0"/>
          </a:p>
        </p:txBody>
      </p:sp>
    </p:spTree>
    <p:extLst>
      <p:ext uri="{BB962C8B-B14F-4D97-AF65-F5344CB8AC3E}">
        <p14:creationId xmlns:p14="http://schemas.microsoft.com/office/powerpoint/2010/main" val="5135326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Örnek Devam</a:t>
            </a:r>
          </a:p>
        </p:txBody>
      </p:sp>
      <p:sp>
        <p:nvSpPr>
          <p:cNvPr id="4" name="Date Placeholder 3"/>
          <p:cNvSpPr>
            <a:spLocks noGrp="1"/>
          </p:cNvSpPr>
          <p:nvPr>
            <p:ph type="dt" sz="half" idx="10"/>
          </p:nvPr>
        </p:nvSpPr>
        <p:spPr/>
        <p:txBody>
          <a:bodyPr/>
          <a:lstStyle/>
          <a:p>
            <a:fld id="{9FFFCC66-3E33-42F1-912D-E1C6E45BE7D9}" type="datetime1">
              <a:rPr lang="tr-TR" smtClean="0"/>
              <a:t>11.03.2019</a:t>
            </a:fld>
            <a:endParaRPr lang="en-US" dirty="0"/>
          </a:p>
        </p:txBody>
      </p:sp>
      <p:sp>
        <p:nvSpPr>
          <p:cNvPr id="5" name="Footer Placeholder 4"/>
          <p:cNvSpPr>
            <a:spLocks noGrp="1"/>
          </p:cNvSpPr>
          <p:nvPr>
            <p:ph type="ftr" sz="quarter" idx="11"/>
          </p:nvPr>
        </p:nvSpPr>
        <p:spPr/>
        <p:txBody>
          <a:bodyPr/>
          <a:lstStyle/>
          <a:p>
            <a:r>
              <a:rPr lang="en-US" smtClean="0"/>
              <a:t>Dr. Nurdan Bilgin 2018-2019</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9</a:t>
            </a:fld>
            <a:endParaRPr lang="en-US" dirty="0"/>
          </a:p>
        </p:txBody>
      </p:sp>
      <mc:AlternateContent xmlns:mc="http://schemas.openxmlformats.org/markup-compatibility/2006" xmlns:a14="http://schemas.microsoft.com/office/drawing/2010/main">
        <mc:Choice Requires="a14">
          <p:sp>
            <p:nvSpPr>
              <p:cNvPr id="8" name="Content Placeholder 7"/>
              <p:cNvSpPr>
                <a:spLocks noGrp="1"/>
              </p:cNvSpPr>
              <p:nvPr>
                <p:ph idx="1"/>
              </p:nvPr>
            </p:nvSpPr>
            <p:spPr/>
            <p:txBody>
              <a:bodyPr/>
              <a:lstStyle/>
              <a:p>
                <a:pPr marL="560070" lvl="0" indent="-514350">
                  <a:buFont typeface="+mj-lt"/>
                  <a:buAutoNum type="romanUcPeriod" startAt="5"/>
                </a:pPr>
                <a:r>
                  <a:rPr lang="tr-TR" dirty="0" smtClean="0"/>
                  <a:t>Kök-yer eğrisinin karmaşık kutuptan ayrılma açısını bulunuz,</a:t>
                </a:r>
              </a:p>
              <a:p>
                <a:pPr marL="45720" lvl="0" indent="0">
                  <a:buNone/>
                </a:pPr>
                <a:r>
                  <a:rPr lang="tr-TR" dirty="0" smtClean="0"/>
                  <a:t> </a:t>
                </a:r>
                <a14:m>
                  <m:oMath xmlns:m="http://schemas.openxmlformats.org/officeDocument/2006/math">
                    <m:r>
                      <a:rPr lang="tr-TR" i="1" dirty="0" smtClean="0">
                        <a:latin typeface="Cambria Math" panose="02040503050406030204" pitchFamily="18" charset="0"/>
                      </a:rPr>
                      <m:t>𝑠</m:t>
                    </m:r>
                    <m:r>
                      <a:rPr lang="tr-TR" i="1" dirty="0" smtClean="0">
                        <a:latin typeface="Cambria Math" panose="02040503050406030204" pitchFamily="18" charset="0"/>
                      </a:rPr>
                      <m:t> = −1 +</m:t>
                    </m:r>
                    <m:r>
                      <a:rPr lang="tr-TR" b="0" i="1" dirty="0" smtClean="0">
                        <a:latin typeface="Cambria Math" panose="02040503050406030204" pitchFamily="18" charset="0"/>
                      </a:rPr>
                      <m:t>𝑗</m:t>
                    </m:r>
                    <m:r>
                      <a:rPr lang="tr-TR" i="1" dirty="0" smtClean="0">
                        <a:latin typeface="Cambria Math" panose="02040503050406030204" pitchFamily="18" charset="0"/>
                      </a:rPr>
                      <m:t> </m:t>
                    </m:r>
                  </m:oMath>
                </a14:m>
                <a:r>
                  <a:rPr lang="tr-TR" dirty="0"/>
                  <a:t>nokta­sındaki karmaşık kutup için ayrılma açısı </a:t>
                </a:r>
                <a14:m>
                  <m:oMath xmlns:m="http://schemas.openxmlformats.org/officeDocument/2006/math">
                    <m:r>
                      <a:rPr lang="tr-TR" b="0" i="1" dirty="0" smtClean="0">
                        <a:latin typeface="Cambria Math" panose="02040503050406030204" pitchFamily="18" charset="0"/>
                      </a:rPr>
                      <m:t>𝜃</m:t>
                    </m:r>
                  </m:oMath>
                </a14:m>
                <a:endParaRPr lang="tr-TR" dirty="0"/>
              </a:p>
              <a:p>
                <a:pPr marL="45720" indent="0">
                  <a:buNone/>
                </a:pPr>
                <a14:m>
                  <m:oMathPara xmlns:m="http://schemas.openxmlformats.org/officeDocument/2006/math">
                    <m:oMathParaPr>
                      <m:jc m:val="centerGroup"/>
                    </m:oMathParaPr>
                    <m:oMath xmlns:m="http://schemas.openxmlformats.org/officeDocument/2006/math">
                      <m:r>
                        <a:rPr lang="tr-TR" b="0" i="1" dirty="0" smtClean="0">
                          <a:latin typeface="Cambria Math" panose="02040503050406030204" pitchFamily="18" charset="0"/>
                        </a:rPr>
                        <m:t>𝜃</m:t>
                      </m:r>
                      <m:r>
                        <a:rPr lang="tr-TR" i="1" dirty="0" smtClean="0">
                          <a:latin typeface="Cambria Math" panose="02040503050406030204" pitchFamily="18" charset="0"/>
                        </a:rPr>
                        <m:t> = 0° − 27° − 90° + 45°</m:t>
                      </m:r>
                    </m:oMath>
                  </m:oMathPara>
                </a14:m>
                <a:endParaRPr lang="tr-TR" dirty="0"/>
              </a:p>
              <a:p>
                <a:pPr marL="45720" indent="0">
                  <a:buNone/>
                </a:pPr>
                <a:r>
                  <a:rPr lang="tr-TR" dirty="0"/>
                  <a:t>veya</a:t>
                </a:r>
              </a:p>
              <a:p>
                <a:pPr marL="45720" indent="0">
                  <a:buNone/>
                </a:pPr>
                <a14:m>
                  <m:oMathPara xmlns:m="http://schemas.openxmlformats.org/officeDocument/2006/math">
                    <m:oMathParaPr>
                      <m:jc m:val="centerGroup"/>
                    </m:oMathParaPr>
                    <m:oMath xmlns:m="http://schemas.openxmlformats.org/officeDocument/2006/math">
                      <m:r>
                        <a:rPr lang="tr-TR" i="1" dirty="0">
                          <a:latin typeface="Cambria Math" panose="02040503050406030204" pitchFamily="18" charset="0"/>
                        </a:rPr>
                        <m:t>𝜃</m:t>
                      </m:r>
                      <m:r>
                        <a:rPr lang="tr-TR" b="0" i="1" dirty="0" smtClean="0">
                          <a:latin typeface="Cambria Math" panose="02040503050406030204" pitchFamily="18" charset="0"/>
                        </a:rPr>
                        <m:t>=</m:t>
                      </m:r>
                      <m:r>
                        <a:rPr lang="tr-TR" i="1" dirty="0">
                          <a:latin typeface="Cambria Math" panose="02040503050406030204" pitchFamily="18" charset="0"/>
                        </a:rPr>
                        <m:t> −</m:t>
                      </m:r>
                      <m:r>
                        <a:rPr lang="tr-TR" b="0" i="1" dirty="0" smtClean="0">
                          <a:latin typeface="Cambria Math" panose="02040503050406030204" pitchFamily="18" charset="0"/>
                        </a:rPr>
                        <m:t>72</m:t>
                      </m:r>
                      <m:r>
                        <a:rPr lang="tr-TR" i="1" dirty="0">
                          <a:latin typeface="Cambria Math" panose="02040503050406030204" pitchFamily="18" charset="0"/>
                        </a:rPr>
                        <m:t>° </m:t>
                      </m:r>
                    </m:oMath>
                  </m:oMathPara>
                </a14:m>
                <a:endParaRPr lang="tr-TR" dirty="0" smtClean="0"/>
              </a:p>
              <a:p>
                <a:pPr marL="45720" indent="0">
                  <a:buNone/>
                </a:pPr>
                <a:r>
                  <a:rPr lang="tr-TR" dirty="0" smtClean="0"/>
                  <a:t>olarak hesaplanır,</a:t>
                </a:r>
              </a:p>
              <a:p>
                <a:pPr marL="560070" indent="-514350">
                  <a:buFont typeface="+mj-lt"/>
                  <a:buAutoNum type="romanUcPeriod" startAt="6"/>
                </a:pPr>
                <a:r>
                  <a:rPr lang="tr-TR" dirty="0"/>
                  <a:t>ekseni ve orijinin yakın komşuluğunda bir test noktası seçiniz ve açı </a:t>
                </a:r>
                <a:r>
                  <a:rPr lang="tr-TR" dirty="0" smtClean="0"/>
                  <a:t>şartını uygulayınız</a:t>
                </a:r>
                <a:r>
                  <a:rPr lang="tr-TR" dirty="0"/>
                  <a:t>. Açı şartını sağlayan yeterli sayıda noktayı yerleştiriniz.</a:t>
                </a:r>
              </a:p>
              <a:p>
                <a:endParaRPr lang="tr-TR" dirty="0"/>
              </a:p>
            </p:txBody>
          </p:sp>
        </mc:Choice>
        <mc:Fallback xmlns="">
          <p:sp>
            <p:nvSpPr>
              <p:cNvPr id="8" name="Content Placeholder 7"/>
              <p:cNvSpPr>
                <a:spLocks noGrp="1" noRot="1" noChangeAspect="1" noMove="1" noResize="1" noEditPoints="1" noAdjustHandles="1" noChangeArrowheads="1" noChangeShapeType="1" noTextEdit="1"/>
              </p:cNvSpPr>
              <p:nvPr>
                <p:ph idx="1"/>
              </p:nvPr>
            </p:nvSpPr>
            <p:spPr>
              <a:blipFill>
                <a:blip r:embed="rId2"/>
                <a:stretch>
                  <a:fillRect l="-309" t="-1519"/>
                </a:stretch>
              </a:blipFill>
            </p:spPr>
            <p:txBody>
              <a:bodyPr/>
              <a:lstStyle/>
              <a:p>
                <a:r>
                  <a:rPr lang="tr-TR">
                    <a:noFill/>
                  </a:rPr>
                  <a:t> </a:t>
                </a:r>
              </a:p>
            </p:txBody>
          </p:sp>
        </mc:Fallback>
      </mc:AlternateContent>
    </p:spTree>
    <p:extLst>
      <p:ext uri="{BB962C8B-B14F-4D97-AF65-F5344CB8AC3E}">
        <p14:creationId xmlns:p14="http://schemas.microsoft.com/office/powerpoint/2010/main" val="1385546371"/>
      </p:ext>
    </p:extLst>
  </p:cSld>
  <p:clrMapOvr>
    <a:masterClrMapping/>
  </p:clrMapOvr>
</p:sld>
</file>

<file path=ppt/theme/theme1.xml><?xml version="1.0" encoding="utf-8"?>
<a:theme xmlns:a="http://schemas.openxmlformats.org/drawingml/2006/main" name="Temel">
  <a:themeElements>
    <a:clrScheme name="Bas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lnDef>
      <a:spPr>
        <a:ln w="12700">
          <a:solidFill>
            <a:schemeClr val="tx1"/>
          </a:solidFill>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Basis" id="{5665723A-49BA-4B57-8411-A56F8F207965}" vid="{ACC63D00-1EE0-4159-BF5A-6FF02000B710}"/>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TM03457444[[fn=Temel]]</Template>
  <TotalTime>4215</TotalTime>
  <Words>2509</Words>
  <Application>Microsoft Office PowerPoint</Application>
  <PresentationFormat>Widescreen</PresentationFormat>
  <Paragraphs>411</Paragraphs>
  <Slides>40</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40</vt:i4>
      </vt:variant>
    </vt:vector>
  </HeadingPairs>
  <TitlesOfParts>
    <vt:vector size="47" baseType="lpstr">
      <vt:lpstr>Arial</vt:lpstr>
      <vt:lpstr>Book Antiqua</vt:lpstr>
      <vt:lpstr>Calibri</vt:lpstr>
      <vt:lpstr>Cambria Math</vt:lpstr>
      <vt:lpstr>Corbel</vt:lpstr>
      <vt:lpstr>Courier New</vt:lpstr>
      <vt:lpstr>Temel</vt:lpstr>
      <vt:lpstr>Kontrol sistemleri tasarımı</vt:lpstr>
      <vt:lpstr>Pozitif geri beslemeli sistemlerin kök-yer eğrileri</vt:lpstr>
      <vt:lpstr>Pozitif Geribeslemeli Sistemler için Kök-yer Eğrisi</vt:lpstr>
      <vt:lpstr>Pozitif Geribeslemeli Sistemler için Kök-yer Eğrisi</vt:lpstr>
      <vt:lpstr>Örnek Devam</vt:lpstr>
      <vt:lpstr>Örnek</vt:lpstr>
      <vt:lpstr>Örnek Devam</vt:lpstr>
      <vt:lpstr>Örnek Devam</vt:lpstr>
      <vt:lpstr>Örnek Devam</vt:lpstr>
      <vt:lpstr>PowerPoint Presentation</vt:lpstr>
      <vt:lpstr>KONTROL SİSTEMLERİ TASARIMINA KÖK-YER EĞRİsi YAKLAŞIMI</vt:lpstr>
      <vt:lpstr>Kök-Yer Eğrisi Yöntemi ile Tasarımına Giriş</vt:lpstr>
      <vt:lpstr>Kompenzasyon</vt:lpstr>
      <vt:lpstr>Yaygın Kullanılan Kompansatörler</vt:lpstr>
      <vt:lpstr>Yaygın Kullanılan Kompansatörler</vt:lpstr>
      <vt:lpstr>Kutup Eklemenin Etkileri</vt:lpstr>
      <vt:lpstr>Sıfır Eklemenin Etkileri</vt:lpstr>
      <vt:lpstr>FAZ İLERLEMELİ KOMPENZASYON</vt:lpstr>
      <vt:lpstr>Faz İlerlemeli ve Faz Gerilemeli Kompenzatörler</vt:lpstr>
      <vt:lpstr>Kök-Yer Eğrisi Yaklaşımı Tabanlı Faz İlerlemeli Kompenzasyon Teknikleri</vt:lpstr>
      <vt:lpstr>Kök-Yer Eğrisi Yaklaşımı Tabanlı Faz İlerlemeli Kompenzasyon Teknikleri</vt:lpstr>
      <vt:lpstr>Kök-Yer Eğrisi Yaklaşımı Tabanlı Faz İlerlemeli Kompenzasyon Teknikleri</vt:lpstr>
      <vt:lpstr>Kök-Yer Eğrisi Yaklaşımı Tabanlı Faz İlerlemeli Kompenzasyon Teknikleri</vt:lpstr>
      <vt:lpstr>Yorumlar</vt:lpstr>
      <vt:lpstr>Örnek</vt:lpstr>
      <vt:lpstr>Örnek</vt:lpstr>
      <vt:lpstr>Örnek Çözüm</vt:lpstr>
      <vt:lpstr>Örnek Çözüm</vt:lpstr>
      <vt:lpstr>Örnek’in Metod 1 ile Çözüm</vt:lpstr>
      <vt:lpstr>Örnek’in Metod 1 ile Çözüm</vt:lpstr>
      <vt:lpstr>Örnek’in Metod 1 ile Çözüm</vt:lpstr>
      <vt:lpstr>Örnek’in Metod 1 ile Çözüm</vt:lpstr>
      <vt:lpstr>Örnek’in Metod 1 ile Çözüm</vt:lpstr>
      <vt:lpstr>Örnek’in Metod 1 ile Çözüm</vt:lpstr>
      <vt:lpstr>Örnek’in 2. Method ile Çözümü</vt:lpstr>
      <vt:lpstr>Örnek’in 2. Method ile Çözümü</vt:lpstr>
      <vt:lpstr>Kompenze edilmiş ve kompenze edilmemiş sistemlerin basamak ve rampa cevaplarının kar­şılaştırması.</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Kontrol sistemleri tasarımı</dc:title>
  <dc:creator>Nurdan Bilgin</dc:creator>
  <cp:lastModifiedBy>Nurdan Bilgin</cp:lastModifiedBy>
  <cp:revision>272</cp:revision>
  <dcterms:created xsi:type="dcterms:W3CDTF">2019-02-08T08:16:12Z</dcterms:created>
  <dcterms:modified xsi:type="dcterms:W3CDTF">2019-03-11T07:41:44Z</dcterms:modified>
</cp:coreProperties>
</file>