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7"/>
  </p:notesMasterIdLst>
  <p:sldIdLst>
    <p:sldId id="256" r:id="rId2"/>
    <p:sldId id="305" r:id="rId3"/>
    <p:sldId id="307" r:id="rId4"/>
    <p:sldId id="349" r:id="rId5"/>
    <p:sldId id="311"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65" r:id="rId21"/>
    <p:sldId id="366" r:id="rId22"/>
    <p:sldId id="367" r:id="rId23"/>
    <p:sldId id="368" r:id="rId24"/>
    <p:sldId id="369" r:id="rId25"/>
    <p:sldId id="3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F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5EAAD3-0E46-4F3F-82A9-C553D05150E2}" type="datetimeFigureOut">
              <a:rPr lang="tr-TR" smtClean="0"/>
              <a:t>3.03.2019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ED360-187F-46BB-96AC-384A82852C03}" type="slidenum">
              <a:rPr lang="tr-TR" smtClean="0"/>
              <a:t>‹#›</a:t>
            </a:fld>
            <a:endParaRPr lang="tr-TR"/>
          </a:p>
        </p:txBody>
      </p:sp>
    </p:spTree>
    <p:extLst>
      <p:ext uri="{BB962C8B-B14F-4D97-AF65-F5344CB8AC3E}">
        <p14:creationId xmlns:p14="http://schemas.microsoft.com/office/powerpoint/2010/main" val="301308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80ED360-187F-46BB-96AC-384A82852C03}" type="slidenum">
              <a:rPr lang="tr-TR" smtClean="0"/>
              <a:t>1</a:t>
            </a:fld>
            <a:endParaRPr lang="tr-TR"/>
          </a:p>
        </p:txBody>
      </p:sp>
    </p:spTree>
    <p:extLst>
      <p:ext uri="{BB962C8B-B14F-4D97-AF65-F5344CB8AC3E}">
        <p14:creationId xmlns:p14="http://schemas.microsoft.com/office/powerpoint/2010/main" val="2537116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userDrawn="1"/>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9B1A35F-9019-4DA8-9A82-2C70BD198728}" type="datetime1">
              <a:rPr lang="tr-TR" smtClean="0"/>
              <a:t>3.03.2019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tr-TR" dirty="0" smtClean="0"/>
              <a:t>Dr. Nurdan Bilgin</a:t>
            </a:r>
          </a:p>
          <a:p>
            <a:r>
              <a:rPr lang="tr-TR" dirty="0" smtClean="0"/>
              <a:t>2018-2019</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261620-04D6-4DCE-A096-6748E8CFEE4E}"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325B1ED-8B63-4EB0-A7C4-474D50C33EBD}"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412955"/>
          </a:xfrm>
        </p:spPr>
        <p:txBody>
          <a:bodyPr>
            <a:noAutofit/>
          </a:bodyPr>
          <a:lstStyle>
            <a:lvl1pPr>
              <a:defRPr sz="3600"/>
            </a:lvl1pPr>
          </a:lstStyle>
          <a:p>
            <a:r>
              <a:rPr lang="tr-TR" dirty="0" smtClean="0"/>
              <a:t>Asıl başlık stili için tıklatın</a:t>
            </a:r>
            <a:endParaRPr lang="en-US" dirty="0"/>
          </a:p>
        </p:txBody>
      </p:sp>
      <p:sp>
        <p:nvSpPr>
          <p:cNvPr id="3" name="Content Placeholder 2"/>
          <p:cNvSpPr>
            <a:spLocks noGrp="1"/>
          </p:cNvSpPr>
          <p:nvPr>
            <p:ph idx="1"/>
          </p:nvPr>
        </p:nvSpPr>
        <p:spPr>
          <a:xfrm>
            <a:off x="1143000" y="875071"/>
            <a:ext cx="9872871" cy="522092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742CFB-5412-426A-A8E8-570E5CDB440B}"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EACED95-133A-4CA7-A222-D05D0FC10722}" type="datetime1">
              <a:rPr lang="tr-TR" smtClean="0"/>
              <a:t>3.03.2019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CCAA0C4-A6FF-4F07-8D5B-25A7852DD734}" type="datetime1">
              <a:rPr lang="tr-TR" smtClean="0"/>
              <a:t>3.03.2019</a:t>
            </a:fld>
            <a:endParaRPr lang="en-US" dirty="0"/>
          </a:p>
        </p:txBody>
      </p:sp>
      <p:sp>
        <p:nvSpPr>
          <p:cNvPr id="8" name="Footer Placeholder 7"/>
          <p:cNvSpPr>
            <a:spLocks noGrp="1"/>
          </p:cNvSpPr>
          <p:nvPr>
            <p:ph type="ftr" sz="quarter" idx="11"/>
          </p:nvPr>
        </p:nvSpPr>
        <p:spPr/>
        <p:txBody>
          <a:bodyPr/>
          <a:lstStyle/>
          <a:p>
            <a:r>
              <a:rPr lang="en-US" smtClean="0"/>
              <a:t>Dr. Nurdan Bilgin 2018-2019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D5A21B83-440B-4A5F-9D50-E442B4D7F62D}" type="datetime1">
              <a:rPr lang="tr-TR" smtClean="0"/>
              <a:t>3.03.2019</a:t>
            </a:fld>
            <a:endParaRPr lang="en-US" dirty="0"/>
          </a:p>
        </p:txBody>
      </p:sp>
      <p:sp>
        <p:nvSpPr>
          <p:cNvPr id="4" name="Footer Placeholder 3"/>
          <p:cNvSpPr>
            <a:spLocks noGrp="1"/>
          </p:cNvSpPr>
          <p:nvPr>
            <p:ph type="ftr" sz="quarter" idx="11"/>
          </p:nvPr>
        </p:nvSpPr>
        <p:spPr/>
        <p:txBody>
          <a:bodyPr/>
          <a:lstStyle/>
          <a:p>
            <a:r>
              <a:rPr lang="en-US" smtClean="0"/>
              <a:t>Dr. Nurdan Bilgin 2018-2019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D8B22-BB95-40E1-8E1B-2040B73E45F0}" type="datetime1">
              <a:rPr lang="tr-TR" smtClean="0"/>
              <a:t>3.03.2019</a:t>
            </a:fld>
            <a:endParaRPr lang="en-US" dirty="0"/>
          </a:p>
        </p:txBody>
      </p:sp>
      <p:sp>
        <p:nvSpPr>
          <p:cNvPr id="3" name="Footer Placeholder 2"/>
          <p:cNvSpPr>
            <a:spLocks noGrp="1"/>
          </p:cNvSpPr>
          <p:nvPr>
            <p:ph type="ftr" sz="quarter" idx="11"/>
          </p:nvPr>
        </p:nvSpPr>
        <p:spPr/>
        <p:txBody>
          <a:bodyPr/>
          <a:lstStyle/>
          <a:p>
            <a:r>
              <a:rPr lang="en-US" smtClean="0"/>
              <a:t>Dr. Nurdan Bilgin 2018-2019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CEF0173-81BE-4608-9C67-B09998B9EC57}" type="datetime1">
              <a:rPr lang="tr-TR" smtClean="0"/>
              <a:t>3.03.2019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4C56628-0AEA-41A3-9113-444B99D94FA1}" type="datetime1">
              <a:rPr lang="tr-TR" smtClean="0"/>
              <a:t>3.03.2019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27E783E6-A645-48E9-BAD7-D9FCF9900AF7}" type="datetime1">
              <a:rPr lang="tr-TR" smtClean="0"/>
              <a:t>3.03.2019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t>Dr. Nurdan Bilgin 2018-2019</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 Id="rId6"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Kontrol sistemleri tasarımı</a:t>
            </a:r>
            <a:endParaRPr lang="tr-TR" dirty="0"/>
          </a:p>
        </p:txBody>
      </p:sp>
      <p:sp>
        <p:nvSpPr>
          <p:cNvPr id="3" name="Alt Başlık 2"/>
          <p:cNvSpPr>
            <a:spLocks noGrp="1"/>
          </p:cNvSpPr>
          <p:nvPr>
            <p:ph type="subTitle" idx="1"/>
          </p:nvPr>
        </p:nvSpPr>
        <p:spPr/>
        <p:txBody>
          <a:bodyPr>
            <a:normAutofit/>
          </a:bodyPr>
          <a:lstStyle/>
          <a:p>
            <a:r>
              <a:rPr lang="tr-TR" sz="2400" dirty="0" smtClean="0"/>
              <a:t>Matlab ile Kök-Yer Eğrilerinin Çizimi</a:t>
            </a:r>
            <a:endParaRPr lang="tr-TR" sz="2400" dirty="0"/>
          </a:p>
        </p:txBody>
      </p:sp>
      <p:sp>
        <p:nvSpPr>
          <p:cNvPr id="5" name="Veri Yer Tutucusu 4"/>
          <p:cNvSpPr>
            <a:spLocks noGrp="1"/>
          </p:cNvSpPr>
          <p:nvPr>
            <p:ph type="dt" sz="half" idx="10"/>
          </p:nvPr>
        </p:nvSpPr>
        <p:spPr/>
        <p:txBody>
          <a:bodyPr/>
          <a:lstStyle/>
          <a:p>
            <a:fld id="{CFDD9831-C068-46C0-9380-21BF25D38768}" type="datetime1">
              <a:rPr lang="tr-TR" smtClean="0"/>
              <a:t>3.03.2019</a:t>
            </a:fld>
            <a:endParaRPr lang="en-US" dirty="0"/>
          </a:p>
        </p:txBody>
      </p:sp>
      <p:sp>
        <p:nvSpPr>
          <p:cNvPr id="4" name="Altbilgi Yer Tutucusu 3"/>
          <p:cNvSpPr>
            <a:spLocks noGrp="1"/>
          </p:cNvSpPr>
          <p:nvPr>
            <p:ph type="ftr" sz="quarter" idx="11"/>
          </p:nvPr>
        </p:nvSpPr>
        <p:spPr/>
        <p:txBody>
          <a:bodyPr/>
          <a:lstStyle/>
          <a:p>
            <a:r>
              <a:rPr lang="tr-TR" smtClean="0"/>
              <a:t>Dr. Nurdan Bilgin</a:t>
            </a:r>
          </a:p>
          <a:p>
            <a:r>
              <a:rPr lang="tr-TR" smtClean="0"/>
              <a:t>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pPr/>
              <a:t>1</a:t>
            </a:fld>
            <a:endParaRPr lang="en-US" dirty="0"/>
          </a:p>
        </p:txBody>
      </p:sp>
    </p:spTree>
    <p:extLst>
      <p:ext uri="{BB962C8B-B14F-4D97-AF65-F5344CB8AC3E}">
        <p14:creationId xmlns:p14="http://schemas.microsoft.com/office/powerpoint/2010/main" val="1227841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2</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Açık Çevrim transfer fonksiyonu </a:t>
                </a:r>
                <a14:m>
                  <m:oMath xmlns:m="http://schemas.openxmlformats.org/officeDocument/2006/math">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𝐻</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m:t>
                    </m:r>
                  </m:oMath>
                </a14:m>
                <a:r>
                  <a:rPr lang="tr-TR" dirty="0" smtClean="0"/>
                  <a:t> şeklinde aşağıdaki gibi verilmiş negatif geri bildirimli sistemin kök yer eğrisini çiziniz.</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𝐾</m:t>
                          </m:r>
                        </m:num>
                        <m:den>
                          <m:r>
                            <a:rPr lang="tr-TR" b="0" i="1" smtClean="0">
                              <a:latin typeface="Cambria Math" panose="02040503050406030204" pitchFamily="18" charset="0"/>
                            </a:rPr>
                            <m:t>𝑠</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+0.5)(</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+0.6</m:t>
                          </m:r>
                          <m:r>
                            <a:rPr lang="tr-TR" b="0" i="1" smtClean="0">
                              <a:latin typeface="Cambria Math" panose="02040503050406030204" pitchFamily="18" charset="0"/>
                            </a:rPr>
                            <m:t>𝑠</m:t>
                          </m:r>
                          <m:r>
                            <a:rPr lang="tr-TR" b="0" i="1" smtClean="0">
                              <a:latin typeface="Cambria Math" panose="02040503050406030204" pitchFamily="18" charset="0"/>
                            </a:rPr>
                            <m:t>+10)</m:t>
                          </m:r>
                        </m:den>
                      </m:f>
                    </m:oMath>
                  </m:oMathPara>
                </a14:m>
                <a:endParaRPr lang="tr-TR" dirty="0" smtClean="0"/>
              </a:p>
              <a:p>
                <a:pPr marL="45720" indent="0">
                  <a:buNone/>
                </a:pPr>
                <a:r>
                  <a:rPr lang="tr-TR" dirty="0" smtClean="0"/>
                  <a:t>Sistemin açık çevrim sıfırları yoktur. Açık çevrim kutupları ise</a:t>
                </a:r>
              </a:p>
              <a:p>
                <a:pPr marL="45720" indent="0">
                  <a:buNone/>
                </a:pPr>
                <a:r>
                  <a:rPr lang="pt-BR" sz="2400" dirty="0">
                    <a:solidFill>
                      <a:srgbClr val="000000"/>
                    </a:solidFill>
                    <a:latin typeface="Courier New" panose="02070309020205020404" pitchFamily="49" charset="0"/>
                  </a:rPr>
                  <a:t>r=roots(conv([1 0.5 0],[1 0.6 10</a:t>
                </a:r>
                <a:r>
                  <a:rPr lang="pt-BR" sz="2400" dirty="0" smtClean="0">
                    <a:solidFill>
                      <a:srgbClr val="000000"/>
                    </a:solidFill>
                    <a:latin typeface="Courier New" panose="02070309020205020404" pitchFamily="49" charset="0"/>
                  </a:rPr>
                  <a:t>]))</a:t>
                </a:r>
                <a:endParaRPr lang="tr-TR" sz="2400" dirty="0" smtClean="0">
                  <a:solidFill>
                    <a:srgbClr val="000000"/>
                  </a:solidFill>
                  <a:latin typeface="Courier New" panose="02070309020205020404" pitchFamily="49" charset="0"/>
                </a:endParaRPr>
              </a:p>
              <a:p>
                <a:pPr marL="45720" indent="0">
                  <a:buNone/>
                </a:pPr>
                <a:r>
                  <a:rPr lang="tr-TR" dirty="0" smtClean="0"/>
                  <a:t>Komutuyla </a:t>
                </a:r>
                <a14:m>
                  <m:oMath xmlns:m="http://schemas.openxmlformats.org/officeDocument/2006/math">
                    <m:r>
                      <a:rPr lang="tr-TR" i="1" dirty="0" smtClean="0">
                        <a:latin typeface="Cambria Math" panose="02040503050406030204" pitchFamily="18" charset="0"/>
                      </a:rPr>
                      <m:t>𝑠</m:t>
                    </m:r>
                    <m:r>
                      <a:rPr lang="tr-TR" i="1" dirty="0" smtClean="0">
                        <a:latin typeface="Cambria Math" panose="02040503050406030204" pitchFamily="18" charset="0"/>
                      </a:rPr>
                      <m:t>=–0.3+</m:t>
                    </m:r>
                    <m:r>
                      <a:rPr lang="tr-TR" i="1" dirty="0" smtClean="0">
                        <a:latin typeface="Cambria Math" panose="02040503050406030204" pitchFamily="18" charset="0"/>
                      </a:rPr>
                      <m:t>𝑗</m:t>
                    </m:r>
                    <m:r>
                      <a:rPr lang="tr-TR" i="1" dirty="0" smtClean="0">
                        <a:latin typeface="Cambria Math" panose="02040503050406030204" pitchFamily="18" charset="0"/>
                      </a:rPr>
                      <m:t>3.1480, </m:t>
                    </m:r>
                    <m:r>
                      <a:rPr lang="en-US" i="1" dirty="0" smtClean="0">
                        <a:latin typeface="Cambria Math" panose="02040503050406030204" pitchFamily="18" charset="0"/>
                      </a:rPr>
                      <m:t>𝑠</m:t>
                    </m:r>
                    <m:r>
                      <a:rPr lang="en-US" i="1" dirty="0">
                        <a:latin typeface="Cambria Math" panose="02040503050406030204" pitchFamily="18" charset="0"/>
                      </a:rPr>
                      <m:t>=–0.3−</m:t>
                    </m:r>
                    <m:r>
                      <a:rPr lang="en-US" i="1" dirty="0">
                        <a:latin typeface="Cambria Math" panose="02040503050406030204" pitchFamily="18" charset="0"/>
                      </a:rPr>
                      <m:t>𝑗</m:t>
                    </m:r>
                    <m:r>
                      <a:rPr lang="en-US" i="1" dirty="0">
                        <a:latin typeface="Cambria Math" panose="02040503050406030204" pitchFamily="18" charset="0"/>
                      </a:rPr>
                      <m:t>3.1480, </m:t>
                    </m:r>
                    <m:r>
                      <a:rPr lang="en-US" i="1" dirty="0">
                        <a:latin typeface="Cambria Math" panose="02040503050406030204" pitchFamily="18" charset="0"/>
                      </a:rPr>
                      <m:t>𝑠</m:t>
                    </m:r>
                    <m:r>
                      <a:rPr lang="en-US" i="1" dirty="0">
                        <a:latin typeface="Cambria Math" panose="02040503050406030204" pitchFamily="18" charset="0"/>
                      </a:rPr>
                      <m:t>=–0.5, </m:t>
                    </m:r>
                    <m:r>
                      <m:rPr>
                        <m:nor/>
                      </m:rPr>
                      <a:rPr lang="tr-TR" b="0" i="0" dirty="0" smtClean="0">
                        <a:latin typeface="Cambria Math" panose="02040503050406030204" pitchFamily="18" charset="0"/>
                      </a:rPr>
                      <m:t>ve</m:t>
                    </m:r>
                    <m:r>
                      <a:rPr lang="en-US" i="1" dirty="0">
                        <a:latin typeface="Cambria Math" panose="02040503050406030204" pitchFamily="18" charset="0"/>
                      </a:rPr>
                      <m:t> </m:t>
                    </m:r>
                    <m:r>
                      <a:rPr lang="en-US" i="1" dirty="0">
                        <a:latin typeface="Cambria Math" panose="02040503050406030204" pitchFamily="18" charset="0"/>
                      </a:rPr>
                      <m:t>𝑠</m:t>
                    </m:r>
                    <m:r>
                      <a:rPr lang="en-US" i="1" dirty="0">
                        <a:latin typeface="Cambria Math" panose="02040503050406030204" pitchFamily="18" charset="0"/>
                      </a:rPr>
                      <m:t>=0</m:t>
                    </m:r>
                  </m:oMath>
                </a14:m>
                <a:r>
                  <a:rPr lang="tr-TR" dirty="0" smtClean="0"/>
                  <a:t> olarak bulunur</a:t>
                </a:r>
                <a:r>
                  <a:rPr lang="en-US" dirty="0" smtClean="0"/>
                  <a:t>.</a:t>
                </a:r>
                <a:endParaRPr lang="pt-B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494"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9493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2</a:t>
            </a:r>
            <a:endParaRPr lang="tr-TR" dirty="0"/>
          </a:p>
        </p:txBody>
      </p:sp>
      <p:sp>
        <p:nvSpPr>
          <p:cNvPr id="3" name="Content Placeholder 2"/>
          <p:cNvSpPr>
            <a:spLocks noGrp="1"/>
          </p:cNvSpPr>
          <p:nvPr>
            <p:ph idx="1"/>
          </p:nvPr>
        </p:nvSpPr>
        <p:spPr>
          <a:xfrm>
            <a:off x="5015346" y="875071"/>
            <a:ext cx="6761018" cy="5220929"/>
          </a:xfrm>
        </p:spPr>
        <p:txBody>
          <a:bodyPr>
            <a:normAutofit/>
          </a:bodyPr>
          <a:lstStyle/>
          <a:p>
            <a:pPr marL="45720" indent="0">
              <a:lnSpc>
                <a:spcPct val="100000"/>
              </a:lnSpc>
              <a:spcBef>
                <a:spcPts val="0"/>
              </a:spcBef>
              <a:buNone/>
            </a:pPr>
            <a:r>
              <a:rPr lang="pt-BR" sz="2400" dirty="0">
                <a:solidFill>
                  <a:srgbClr val="000000"/>
                </a:solidFill>
                <a:latin typeface="Courier New" panose="02070309020205020404" pitchFamily="49" charset="0"/>
              </a:rPr>
              <a:t>num = [1];den = [1 1.1 10.3 5 0];</a:t>
            </a:r>
          </a:p>
          <a:p>
            <a:pPr marL="45720" indent="0">
              <a:lnSpc>
                <a:spcPct val="100000"/>
              </a:lnSpc>
              <a:spcBef>
                <a:spcPts val="0"/>
              </a:spcBef>
              <a:buNone/>
            </a:pPr>
            <a:r>
              <a:rPr lang="tr-TR" sz="2400" dirty="0">
                <a:solidFill>
                  <a:srgbClr val="000000"/>
                </a:solidFill>
                <a:latin typeface="Courier New" panose="02070309020205020404" pitchFamily="49" charset="0"/>
              </a:rPr>
              <a:t>r = rlocus(num,den);</a:t>
            </a:r>
          </a:p>
          <a:p>
            <a:pPr marL="45720" indent="0">
              <a:lnSpc>
                <a:spcPct val="100000"/>
              </a:lnSpc>
              <a:spcBef>
                <a:spcPts val="0"/>
              </a:spcBef>
              <a:buNone/>
            </a:pPr>
            <a:r>
              <a:rPr lang="tr-TR" sz="2400" dirty="0">
                <a:solidFill>
                  <a:srgbClr val="000000"/>
                </a:solidFill>
                <a:latin typeface="Courier New" panose="02070309020205020404" pitchFamily="49" charset="0"/>
              </a:rPr>
              <a:t>figure;</a:t>
            </a:r>
          </a:p>
          <a:p>
            <a:pPr marL="45720" indent="0">
              <a:lnSpc>
                <a:spcPct val="100000"/>
              </a:lnSpc>
              <a:spcBef>
                <a:spcPts val="0"/>
              </a:spcBef>
              <a:buNone/>
            </a:pPr>
            <a:r>
              <a:rPr lang="pt-BR" sz="2400" dirty="0">
                <a:solidFill>
                  <a:srgbClr val="000000"/>
                </a:solidFill>
                <a:latin typeface="Courier New" panose="02070309020205020404" pitchFamily="49" charset="0"/>
              </a:rPr>
              <a:t>plot(r,</a:t>
            </a:r>
            <a:r>
              <a:rPr lang="pt-BR" sz="2400" dirty="0">
                <a:solidFill>
                  <a:srgbClr val="A020F0"/>
                </a:solidFill>
                <a:latin typeface="Courier New" panose="02070309020205020404" pitchFamily="49" charset="0"/>
              </a:rPr>
              <a:t>'o'</a:t>
            </a:r>
            <a:r>
              <a:rPr lang="pt-BR" sz="2400" dirty="0">
                <a:solidFill>
                  <a:srgbClr val="000000"/>
                </a:solidFill>
                <a:latin typeface="Courier New" panose="02070309020205020404" pitchFamily="49" charset="0"/>
              </a:rPr>
              <a:t>);v = [-6 6 -6 6]; axis(v)</a:t>
            </a:r>
          </a:p>
          <a:p>
            <a:pPr marL="45720" indent="0">
              <a:lnSpc>
                <a:spcPct val="100000"/>
              </a:lnSpc>
              <a:spcBef>
                <a:spcPts val="0"/>
              </a:spcBef>
              <a:buNone/>
            </a:pPr>
            <a:r>
              <a:rPr lang="tr-TR" sz="2400" dirty="0">
                <a:solidFill>
                  <a:srgbClr val="000000"/>
                </a:solidFill>
                <a:latin typeface="Courier New" panose="02070309020205020404" pitchFamily="49" charset="0"/>
              </a:rPr>
              <a:t>grid</a:t>
            </a:r>
          </a:p>
          <a:p>
            <a:pPr marL="45720" indent="0">
              <a:lnSpc>
                <a:spcPct val="100000"/>
              </a:lnSpc>
              <a:spcBef>
                <a:spcPts val="0"/>
              </a:spcBef>
              <a:buNone/>
            </a:pPr>
            <a:r>
              <a:rPr lang="tr-TR" sz="2400" dirty="0">
                <a:solidFill>
                  <a:srgbClr val="000000"/>
                </a:solidFill>
                <a:latin typeface="Courier New" panose="02070309020205020404" pitchFamily="49" charset="0"/>
              </a:rPr>
              <a:t>title ({</a:t>
            </a:r>
            <a:r>
              <a:rPr lang="tr-TR" sz="2400" dirty="0">
                <a:solidFill>
                  <a:srgbClr val="A020F0"/>
                </a:solidFill>
                <a:latin typeface="Courier New" panose="02070309020205020404" pitchFamily="49" charset="0"/>
              </a:rPr>
              <a:t>'Kök Yer Eðrisi Grafiði'</a:t>
            </a:r>
            <a:r>
              <a:rPr lang="tr-TR" sz="2400" dirty="0">
                <a:solidFill>
                  <a:srgbClr val="000000"/>
                </a:solidFill>
                <a:latin typeface="Courier New" panose="02070309020205020404" pitchFamily="49" charset="0"/>
              </a:rPr>
              <a:t>, </a:t>
            </a:r>
          </a:p>
          <a:p>
            <a:pPr marL="45720" indent="0">
              <a:lnSpc>
                <a:spcPct val="100000"/>
              </a:lnSpc>
              <a:spcBef>
                <a:spcPts val="0"/>
              </a:spcBef>
              <a:buNone/>
            </a:pPr>
            <a:r>
              <a:rPr lang="tr-TR" sz="2400" dirty="0">
                <a:solidFill>
                  <a:srgbClr val="000000"/>
                </a:solidFill>
                <a:latin typeface="Courier New" panose="02070309020205020404" pitchFamily="49" charset="0"/>
              </a:rPr>
              <a:t>    </a:t>
            </a:r>
            <a:r>
              <a:rPr lang="tr-TR" sz="2400" dirty="0">
                <a:solidFill>
                  <a:srgbClr val="A020F0"/>
                </a:solidFill>
                <a:latin typeface="Courier New" panose="02070309020205020404" pitchFamily="49" charset="0"/>
              </a:rPr>
              <a:t>'G(s) = K/[s(s + 0.5)(s^2 + 0.6s + 10)]'</a:t>
            </a:r>
            <a:r>
              <a:rPr lang="tr-TR" sz="2400" dirty="0">
                <a:solidFill>
                  <a:srgbClr val="000000"/>
                </a:solidFill>
                <a:latin typeface="Courier New" panose="02070309020205020404" pitchFamily="49" charset="0"/>
              </a:rPr>
              <a:t>})</a:t>
            </a:r>
          </a:p>
          <a:p>
            <a:pPr marL="45720" indent="0">
              <a:lnSpc>
                <a:spcPct val="100000"/>
              </a:lnSpc>
              <a:spcBef>
                <a:spcPts val="0"/>
              </a:spcBef>
              <a:buNone/>
            </a:pPr>
            <a:r>
              <a:rPr lang="tr-TR" sz="2400" dirty="0">
                <a:solidFill>
                  <a:srgbClr val="000000"/>
                </a:solidFill>
                <a:latin typeface="Courier New" panose="02070309020205020404" pitchFamily="49" charset="0"/>
              </a:rPr>
              <a:t>xlabel(</a:t>
            </a:r>
            <a:r>
              <a:rPr lang="tr-TR" sz="2400" dirty="0">
                <a:solidFill>
                  <a:srgbClr val="A020F0"/>
                </a:solidFill>
                <a:latin typeface="Courier New" panose="02070309020205020404" pitchFamily="49" charset="0"/>
              </a:rPr>
              <a:t>'Reel Eksen saniye^-^1'</a:t>
            </a:r>
            <a:r>
              <a:rPr lang="tr-TR" sz="2400" dirty="0">
                <a:solidFill>
                  <a:srgbClr val="000000"/>
                </a:solidFill>
                <a:latin typeface="Courier New" panose="02070309020205020404" pitchFamily="49" charset="0"/>
              </a:rPr>
              <a:t>)</a:t>
            </a:r>
          </a:p>
          <a:p>
            <a:pPr marL="45720" indent="0">
              <a:lnSpc>
                <a:spcPct val="100000"/>
              </a:lnSpc>
              <a:spcBef>
                <a:spcPts val="0"/>
              </a:spcBef>
              <a:buNone/>
            </a:pPr>
            <a:r>
              <a:rPr lang="da-DK" sz="2400" dirty="0">
                <a:solidFill>
                  <a:srgbClr val="000000"/>
                </a:solidFill>
                <a:latin typeface="Courier New" panose="02070309020205020404" pitchFamily="49" charset="0"/>
              </a:rPr>
              <a:t>ylabel(</a:t>
            </a:r>
            <a:r>
              <a:rPr lang="da-DK" sz="2400" dirty="0">
                <a:solidFill>
                  <a:srgbClr val="A020F0"/>
                </a:solidFill>
                <a:latin typeface="Courier New" panose="02070309020205020404" pitchFamily="49" charset="0"/>
              </a:rPr>
              <a:t>'Imaj. Eksen saniye^-^1'</a:t>
            </a:r>
            <a:r>
              <a:rPr lang="da-DK" sz="2400" dirty="0">
                <a:solidFill>
                  <a:srgbClr val="000000"/>
                </a:solidFill>
                <a:latin typeface="Courier New" panose="02070309020205020404" pitchFamily="49" charset="0"/>
              </a:rPr>
              <a:t>)</a:t>
            </a:r>
          </a:p>
          <a:p>
            <a:pPr marL="45720" indent="0">
              <a:buNone/>
            </a:pP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11</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4912" r="6943"/>
          <a:stretch/>
        </p:blipFill>
        <p:spPr>
          <a:xfrm>
            <a:off x="332510" y="776749"/>
            <a:ext cx="4793672" cy="4091342"/>
          </a:xfrm>
          <a:prstGeom prst="rect">
            <a:avLst/>
          </a:prstGeom>
        </p:spPr>
      </p:pic>
    </p:spTree>
    <p:extLst>
      <p:ext uri="{BB962C8B-B14F-4D97-AF65-F5344CB8AC3E}">
        <p14:creationId xmlns:p14="http://schemas.microsoft.com/office/powerpoint/2010/main" val="1196067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2 Devam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0" y="875072"/>
                <a:ext cx="9872871" cy="1424784"/>
              </a:xfrm>
            </p:spPr>
            <p:txBody>
              <a:bodyPr/>
              <a:lstStyle/>
              <a:p>
                <a:r>
                  <a:rPr lang="tr-TR" dirty="0" smtClean="0"/>
                  <a:t>Dikkat ederseniz </a:t>
                </a:r>
                <a14:m>
                  <m:oMath xmlns:m="http://schemas.openxmlformats.org/officeDocument/2006/math">
                    <m:r>
                      <a:rPr lang="es-ES" i="1" dirty="0" smtClean="0">
                        <a:latin typeface="Cambria Math" panose="02040503050406030204" pitchFamily="18" charset="0"/>
                      </a:rPr>
                      <m:t>𝑥</m:t>
                    </m:r>
                    <m:r>
                      <a:rPr lang="es-ES" i="1" dirty="0" smtClean="0">
                        <a:latin typeface="Cambria Math" panose="02040503050406030204" pitchFamily="18" charset="0"/>
                      </a:rPr>
                      <m:t>=–0.3, </m:t>
                    </m:r>
                    <m:r>
                      <a:rPr lang="es-ES" i="1" dirty="0" smtClean="0">
                        <a:latin typeface="Cambria Math" panose="02040503050406030204" pitchFamily="18" charset="0"/>
                      </a:rPr>
                      <m:t>𝑦</m:t>
                    </m:r>
                    <m:r>
                      <a:rPr lang="es-ES" i="1" dirty="0" smtClean="0">
                        <a:latin typeface="Cambria Math" panose="02040503050406030204" pitchFamily="18" charset="0"/>
                      </a:rPr>
                      <m:t>=2.3 </m:t>
                    </m:r>
                    <m:r>
                      <a:rPr lang="tr-TR" i="1" dirty="0" smtClean="0">
                        <a:latin typeface="Cambria Math" panose="02040503050406030204" pitchFamily="18" charset="0"/>
                      </a:rPr>
                      <m:t>𝑣𝑒</m:t>
                    </m:r>
                    <m:r>
                      <a:rPr lang="es-ES" i="1" dirty="0" smtClean="0">
                        <a:latin typeface="Cambria Math" panose="02040503050406030204" pitchFamily="18" charset="0"/>
                      </a:rPr>
                      <m:t> </m:t>
                    </m:r>
                    <m:r>
                      <a:rPr lang="es-ES" i="1" dirty="0">
                        <a:latin typeface="Cambria Math" panose="02040503050406030204" pitchFamily="18" charset="0"/>
                      </a:rPr>
                      <m:t>𝑥</m:t>
                    </m:r>
                    <m:r>
                      <a:rPr lang="es-ES" i="1" dirty="0">
                        <a:latin typeface="Cambria Math" panose="02040503050406030204" pitchFamily="18" charset="0"/>
                      </a:rPr>
                      <m:t>=–0.3, </m:t>
                    </m:r>
                    <m:r>
                      <a:rPr lang="es-ES" i="1" dirty="0">
                        <a:latin typeface="Cambria Math" panose="02040503050406030204" pitchFamily="18" charset="0"/>
                      </a:rPr>
                      <m:t>𝑦</m:t>
                    </m:r>
                    <m:r>
                      <a:rPr lang="es-ES" i="1" dirty="0">
                        <a:latin typeface="Cambria Math" panose="02040503050406030204" pitchFamily="18" charset="0"/>
                      </a:rPr>
                      <m:t>=–2.3</m:t>
                    </m:r>
                  </m:oMath>
                </a14:m>
                <a:r>
                  <a:rPr lang="tr-TR" dirty="0" smtClean="0"/>
                  <a:t> bölgesinde iki kök yer eğrisinin birbirine yaklaştığını görebilirsiniz.  Ancak bunların temas edip etmediğinden emin olmak için ilgili bölgede K için daha küçük artışlar vererek bu durumu araştırabiliriz.</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0" y="875072"/>
                <a:ext cx="9872871" cy="1424784"/>
              </a:xfrm>
              <a:blipFill>
                <a:blip r:embed="rId2"/>
                <a:stretch>
                  <a:fillRect t="-5150"/>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12</a:t>
            </a:fld>
            <a:endParaRPr lang="en-US" dirty="0"/>
          </a:p>
        </p:txBody>
      </p:sp>
      <p:pic>
        <p:nvPicPr>
          <p:cNvPr id="7" name="Picture 6"/>
          <p:cNvPicPr>
            <a:picLocks noChangeAspect="1"/>
          </p:cNvPicPr>
          <p:nvPr/>
        </p:nvPicPr>
        <p:blipFill>
          <a:blip r:embed="rId3"/>
          <a:stretch>
            <a:fillRect/>
          </a:stretch>
        </p:blipFill>
        <p:spPr>
          <a:xfrm>
            <a:off x="772787" y="2299856"/>
            <a:ext cx="5076897" cy="3819375"/>
          </a:xfrm>
          <a:prstGeom prst="rect">
            <a:avLst/>
          </a:prstGeom>
        </p:spPr>
      </p:pic>
      <p:sp>
        <p:nvSpPr>
          <p:cNvPr id="8" name="Rectangle 7"/>
          <p:cNvSpPr/>
          <p:nvPr/>
        </p:nvSpPr>
        <p:spPr>
          <a:xfrm>
            <a:off x="5527964" y="1871914"/>
            <a:ext cx="6968837" cy="3970318"/>
          </a:xfrm>
          <a:prstGeom prst="rect">
            <a:avLst/>
          </a:prstGeom>
        </p:spPr>
        <p:txBody>
          <a:bodyPr wrap="square">
            <a:spAutoFit/>
          </a:bodyPr>
          <a:lstStyle/>
          <a:p>
            <a:r>
              <a:rPr lang="tr-TR" dirty="0">
                <a:solidFill>
                  <a:srgbClr val="228B22"/>
                </a:solidFill>
                <a:latin typeface="Courier New" panose="02070309020205020404" pitchFamily="49" charset="0"/>
              </a:rPr>
              <a:t>% Belirli Kazanç Aralýðýnda </a:t>
            </a:r>
            <a:endParaRPr lang="tr-TR" dirty="0" smtClean="0">
              <a:solidFill>
                <a:srgbClr val="228B22"/>
              </a:solidFill>
              <a:latin typeface="Courier New" panose="02070309020205020404" pitchFamily="49" charset="0"/>
            </a:endParaRPr>
          </a:p>
          <a:p>
            <a:r>
              <a:rPr lang="tr-TR" dirty="0" smtClean="0">
                <a:solidFill>
                  <a:srgbClr val="228B22"/>
                </a:solidFill>
                <a:latin typeface="Courier New" panose="02070309020205020404" pitchFamily="49" charset="0"/>
              </a:rPr>
              <a:t>% Kök </a:t>
            </a:r>
            <a:r>
              <a:rPr lang="tr-TR" dirty="0">
                <a:solidFill>
                  <a:srgbClr val="228B22"/>
                </a:solidFill>
                <a:latin typeface="Courier New" panose="02070309020205020404" pitchFamily="49" charset="0"/>
              </a:rPr>
              <a:t>Yer Eðrisi Çizimi</a:t>
            </a:r>
          </a:p>
          <a:p>
            <a:r>
              <a:rPr lang="tr-TR" dirty="0">
                <a:solidFill>
                  <a:srgbClr val="000000"/>
                </a:solidFill>
                <a:latin typeface="Courier New" panose="02070309020205020404" pitchFamily="49" charset="0"/>
              </a:rPr>
              <a:t>num = [1</a:t>
            </a:r>
            <a:r>
              <a:rPr lang="tr-TR" dirty="0" smtClean="0">
                <a:solidFill>
                  <a:srgbClr val="000000"/>
                </a:solidFill>
                <a:latin typeface="Courier New" panose="02070309020205020404" pitchFamily="49" charset="0"/>
              </a:rPr>
              <a:t>];</a:t>
            </a:r>
            <a:r>
              <a:rPr lang="da-DK" dirty="0" smtClean="0">
                <a:solidFill>
                  <a:srgbClr val="000000"/>
                </a:solidFill>
                <a:latin typeface="Courier New" panose="02070309020205020404" pitchFamily="49" charset="0"/>
              </a:rPr>
              <a:t>den </a:t>
            </a:r>
            <a:r>
              <a:rPr lang="da-DK" dirty="0">
                <a:solidFill>
                  <a:srgbClr val="000000"/>
                </a:solidFill>
                <a:latin typeface="Courier New" panose="02070309020205020404" pitchFamily="49" charset="0"/>
              </a:rPr>
              <a:t>= [1 1.1 10.3 5 0];</a:t>
            </a:r>
          </a:p>
          <a:p>
            <a:r>
              <a:rPr lang="tr-TR" dirty="0">
                <a:solidFill>
                  <a:srgbClr val="000000"/>
                </a:solidFill>
                <a:latin typeface="Courier New" panose="02070309020205020404" pitchFamily="49" charset="0"/>
              </a:rPr>
              <a:t>K1 = 0:0.05:20;</a:t>
            </a:r>
          </a:p>
          <a:p>
            <a:r>
              <a:rPr lang="tr-TR" dirty="0">
                <a:solidFill>
                  <a:srgbClr val="000000"/>
                </a:solidFill>
                <a:latin typeface="Courier New" panose="02070309020205020404" pitchFamily="49" charset="0"/>
              </a:rPr>
              <a:t>K2 = 20:0.01:30;</a:t>
            </a:r>
          </a:p>
          <a:p>
            <a:r>
              <a:rPr lang="tr-TR" dirty="0">
                <a:solidFill>
                  <a:srgbClr val="000000"/>
                </a:solidFill>
                <a:latin typeface="Courier New" panose="02070309020205020404" pitchFamily="49" charset="0"/>
              </a:rPr>
              <a:t>K3 = 30:2:50;</a:t>
            </a:r>
          </a:p>
          <a:p>
            <a:r>
              <a:rPr lang="tr-TR" dirty="0">
                <a:solidFill>
                  <a:srgbClr val="000000"/>
                </a:solidFill>
                <a:latin typeface="Courier New" panose="02070309020205020404" pitchFamily="49" charset="0"/>
              </a:rPr>
              <a:t>K = [K1 K2 K3];</a:t>
            </a:r>
          </a:p>
          <a:p>
            <a:r>
              <a:rPr lang="tr-TR" dirty="0">
                <a:solidFill>
                  <a:srgbClr val="000000"/>
                </a:solidFill>
                <a:latin typeface="Courier New" panose="02070309020205020404" pitchFamily="49" charset="0"/>
              </a:rPr>
              <a:t>r = rlocus(num,den,K);</a:t>
            </a:r>
          </a:p>
          <a:p>
            <a:r>
              <a:rPr lang="tr-TR" dirty="0">
                <a:solidFill>
                  <a:srgbClr val="000000"/>
                </a:solidFill>
                <a:latin typeface="Courier New" panose="02070309020205020404" pitchFamily="49" charset="0"/>
              </a:rPr>
              <a:t>plot(r, </a:t>
            </a:r>
            <a:r>
              <a:rPr lang="tr-TR" dirty="0">
                <a:solidFill>
                  <a:srgbClr val="A020F0"/>
                </a:solidFill>
                <a:latin typeface="Courier New" panose="02070309020205020404" pitchFamily="49" charset="0"/>
              </a:rPr>
              <a:t>'o</a:t>
            </a:r>
            <a:r>
              <a:rPr lang="tr-TR" dirty="0" smtClean="0">
                <a:solidFill>
                  <a:srgbClr val="A020F0"/>
                </a:solidFill>
                <a:latin typeface="Courier New" panose="02070309020205020404" pitchFamily="49" charset="0"/>
              </a:rPr>
              <a:t>'</a:t>
            </a:r>
            <a:r>
              <a:rPr lang="tr-TR" dirty="0" smtClean="0">
                <a:solidFill>
                  <a:srgbClr val="000000"/>
                </a:solidFill>
                <a:latin typeface="Courier New" panose="02070309020205020404" pitchFamily="49" charset="0"/>
              </a:rPr>
              <a:t>);</a:t>
            </a:r>
            <a:r>
              <a:rPr lang="pt-BR" dirty="0" smtClean="0">
                <a:solidFill>
                  <a:srgbClr val="000000"/>
                </a:solidFill>
                <a:latin typeface="Courier New" panose="02070309020205020404" pitchFamily="49" charset="0"/>
              </a:rPr>
              <a:t>v </a:t>
            </a:r>
            <a:r>
              <a:rPr lang="pt-BR" dirty="0">
                <a:solidFill>
                  <a:srgbClr val="000000"/>
                </a:solidFill>
                <a:latin typeface="Courier New" panose="02070309020205020404" pitchFamily="49" charset="0"/>
              </a:rPr>
              <a:t>= [-1.5 1 -4 4]; axis(v)</a:t>
            </a:r>
          </a:p>
          <a:p>
            <a:r>
              <a:rPr lang="tr-TR" dirty="0">
                <a:solidFill>
                  <a:srgbClr val="000000"/>
                </a:solidFill>
                <a:latin typeface="Courier New" panose="02070309020205020404" pitchFamily="49" charset="0"/>
              </a:rPr>
              <a:t>grid</a:t>
            </a:r>
          </a:p>
          <a:p>
            <a:r>
              <a:rPr lang="tr-TR" dirty="0">
                <a:solidFill>
                  <a:srgbClr val="000000"/>
                </a:solidFill>
                <a:latin typeface="Courier New" panose="02070309020205020404" pitchFamily="49" charset="0"/>
              </a:rPr>
              <a:t>title ({</a:t>
            </a:r>
            <a:r>
              <a:rPr lang="tr-TR" dirty="0">
                <a:solidFill>
                  <a:srgbClr val="A020F0"/>
                </a:solidFill>
                <a:latin typeface="Courier New" panose="02070309020205020404" pitchFamily="49" charset="0"/>
              </a:rPr>
              <a:t>'Kök Yer Eðrisi Grafiði'</a:t>
            </a:r>
            <a:r>
              <a:rPr lang="tr-TR" dirty="0">
                <a:solidFill>
                  <a:srgbClr val="000000"/>
                </a:solidFill>
                <a:latin typeface="Courier New" panose="02070309020205020404" pitchFamily="49" charset="0"/>
              </a:rPr>
              <a:t>, </a:t>
            </a:r>
          </a:p>
          <a:p>
            <a:r>
              <a:rPr lang="tr-TR" dirty="0">
                <a:solidFill>
                  <a:srgbClr val="000000"/>
                </a:solidFill>
                <a:latin typeface="Courier New" panose="02070309020205020404" pitchFamily="49" charset="0"/>
              </a:rPr>
              <a:t>    </a:t>
            </a:r>
            <a:r>
              <a:rPr lang="tr-TR" dirty="0">
                <a:solidFill>
                  <a:srgbClr val="A020F0"/>
                </a:solidFill>
                <a:latin typeface="Courier New" panose="02070309020205020404" pitchFamily="49" charset="0"/>
              </a:rPr>
              <a:t>'G(s) = K/[s(s + 0.5)(s^2 + 0.6s + 10)]'</a:t>
            </a:r>
            <a:r>
              <a:rPr lang="tr-TR" dirty="0">
                <a:solidFill>
                  <a:srgbClr val="000000"/>
                </a:solidFill>
                <a:latin typeface="Courier New" panose="02070309020205020404" pitchFamily="49" charset="0"/>
              </a:rPr>
              <a:t>})</a:t>
            </a:r>
          </a:p>
          <a:p>
            <a:r>
              <a:rPr lang="tr-TR" dirty="0">
                <a:solidFill>
                  <a:srgbClr val="000000"/>
                </a:solidFill>
                <a:latin typeface="Courier New" panose="02070309020205020404" pitchFamily="49" charset="0"/>
              </a:rPr>
              <a:t>xlabel(</a:t>
            </a:r>
            <a:r>
              <a:rPr lang="tr-TR" dirty="0">
                <a:solidFill>
                  <a:srgbClr val="A020F0"/>
                </a:solidFill>
                <a:latin typeface="Courier New" panose="02070309020205020404" pitchFamily="49" charset="0"/>
              </a:rPr>
              <a:t>'Reel Eksen saniye^-^1'</a:t>
            </a:r>
            <a:r>
              <a:rPr lang="tr-TR" dirty="0">
                <a:solidFill>
                  <a:srgbClr val="000000"/>
                </a:solidFill>
                <a:latin typeface="Courier New" panose="02070309020205020404" pitchFamily="49" charset="0"/>
              </a:rPr>
              <a:t>)</a:t>
            </a:r>
          </a:p>
          <a:p>
            <a:r>
              <a:rPr lang="da-DK" dirty="0">
                <a:solidFill>
                  <a:srgbClr val="000000"/>
                </a:solidFill>
                <a:latin typeface="Courier New" panose="02070309020205020404" pitchFamily="49" charset="0"/>
              </a:rPr>
              <a:t>ylabel(</a:t>
            </a:r>
            <a:r>
              <a:rPr lang="da-DK" dirty="0">
                <a:solidFill>
                  <a:srgbClr val="A020F0"/>
                </a:solidFill>
                <a:latin typeface="Courier New" panose="02070309020205020404" pitchFamily="49" charset="0"/>
              </a:rPr>
              <a:t>'Imaj. Eksen saniye^-^1'</a:t>
            </a:r>
            <a:r>
              <a:rPr lang="da-DK"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3396034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Not:Durum Uzayı Formu</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0351" y="4374501"/>
                <a:ext cx="4880520" cy="1996851"/>
              </a:xfrm>
            </p:spPr>
            <p:txBody>
              <a:bodyPr>
                <a:normAutofit/>
              </a:bodyPr>
              <a:lstStyle/>
              <a:p>
                <a:pPr marL="45720" indent="0">
                  <a:lnSpc>
                    <a:spcPct val="120000"/>
                  </a:lnSpc>
                  <a:spcBef>
                    <a:spcPts val="0"/>
                  </a:spcBef>
                  <a:buNone/>
                </a:pPr>
                <a14:m>
                  <m:oMath xmlns:m="http://schemas.openxmlformats.org/officeDocument/2006/math">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𝑥</m:t>
                        </m:r>
                      </m:e>
                    </m:acc>
                    <m:r>
                      <a:rPr lang="tr-TR" b="0" i="1" smtClean="0">
                        <a:latin typeface="Cambria Math" panose="02040503050406030204" pitchFamily="18" charset="0"/>
                      </a:rPr>
                      <m:t>=</m:t>
                    </m:r>
                    <m:r>
                      <a:rPr lang="tr-TR" b="0" i="1" smtClean="0">
                        <a:latin typeface="Cambria Math" panose="02040503050406030204" pitchFamily="18" charset="0"/>
                      </a:rPr>
                      <m:t>𝐴𝑥</m:t>
                    </m:r>
                    <m:r>
                      <a:rPr lang="tr-TR" b="0" i="1" smtClean="0">
                        <a:latin typeface="Cambria Math" panose="02040503050406030204" pitchFamily="18" charset="0"/>
                      </a:rPr>
                      <m:t>+</m:t>
                    </m:r>
                    <m:r>
                      <a:rPr lang="tr-TR" b="0" i="1" smtClean="0">
                        <a:latin typeface="Cambria Math" panose="02040503050406030204" pitchFamily="18" charset="0"/>
                      </a:rPr>
                      <m:t>𝐵𝑢</m:t>
                    </m:r>
                    <m:r>
                      <a:rPr lang="tr-TR" b="0" i="1" smtClean="0">
                        <a:latin typeface="Cambria Math" panose="02040503050406030204" pitchFamily="18" charset="0"/>
                      </a:rPr>
                      <m:t>;</m:t>
                    </m:r>
                  </m:oMath>
                </a14:m>
                <a:r>
                  <a:rPr lang="tr-TR" b="0" dirty="0" smtClean="0"/>
                  <a:t> </a:t>
                </a:r>
                <a14:m>
                  <m:oMath xmlns:m="http://schemas.openxmlformats.org/officeDocument/2006/math">
                    <m:r>
                      <a:rPr lang="tr-TR" b="0" i="1" smtClean="0">
                        <a:latin typeface="Cambria Math" panose="02040503050406030204" pitchFamily="18" charset="0"/>
                      </a:rPr>
                      <m:t>𝑦</m:t>
                    </m:r>
                    <m:r>
                      <a:rPr lang="tr-TR" b="0" i="1" smtClean="0">
                        <a:latin typeface="Cambria Math" panose="02040503050406030204" pitchFamily="18" charset="0"/>
                      </a:rPr>
                      <m:t>=</m:t>
                    </m:r>
                    <m:r>
                      <a:rPr lang="tr-TR" b="0" i="1" smtClean="0">
                        <a:latin typeface="Cambria Math" panose="02040503050406030204" pitchFamily="18" charset="0"/>
                      </a:rPr>
                      <m:t>𝐶𝑥</m:t>
                    </m:r>
                    <m:r>
                      <a:rPr lang="tr-TR" b="0" i="1" smtClean="0">
                        <a:latin typeface="Cambria Math" panose="02040503050406030204" pitchFamily="18" charset="0"/>
                      </a:rPr>
                      <m:t>+</m:t>
                    </m:r>
                    <m:r>
                      <a:rPr lang="tr-TR" b="0" i="1" smtClean="0">
                        <a:latin typeface="Cambria Math" panose="02040503050406030204" pitchFamily="18" charset="0"/>
                      </a:rPr>
                      <m:t>𝐷</m:t>
                    </m:r>
                  </m:oMath>
                </a14:m>
                <a:r>
                  <a:rPr lang="tr-TR" b="0" dirty="0" smtClean="0"/>
                  <a:t>;</a:t>
                </a:r>
                <a14:m>
                  <m:oMath xmlns:m="http://schemas.openxmlformats.org/officeDocument/2006/math">
                    <m:r>
                      <a:rPr lang="tr-TR" b="0" i="1" smtClean="0">
                        <a:latin typeface="Cambria Math" panose="02040503050406030204" pitchFamily="18" charset="0"/>
                      </a:rPr>
                      <m:t>𝑢</m:t>
                    </m:r>
                    <m:r>
                      <a:rPr lang="tr-TR" b="0" i="1" smtClean="0">
                        <a:latin typeface="Cambria Math" panose="02040503050406030204" pitchFamily="18" charset="0"/>
                      </a:rPr>
                      <m:t>=</m:t>
                    </m:r>
                    <m:r>
                      <a:rPr lang="tr-TR" b="0" i="1" smtClean="0">
                        <a:latin typeface="Cambria Math" panose="02040503050406030204" pitchFamily="18" charset="0"/>
                      </a:rPr>
                      <m:t>𝑟</m:t>
                    </m:r>
                    <m:r>
                      <a:rPr lang="tr-TR" b="0" i="1" smtClean="0">
                        <a:latin typeface="Cambria Math" panose="02040503050406030204" pitchFamily="18" charset="0"/>
                      </a:rPr>
                      <m:t>−</m:t>
                    </m:r>
                    <m:r>
                      <a:rPr lang="tr-TR" b="0" i="1" smtClean="0">
                        <a:latin typeface="Cambria Math" panose="02040503050406030204" pitchFamily="18" charset="0"/>
                      </a:rPr>
                      <m:t>𝑦</m:t>
                    </m:r>
                    <m:r>
                      <a:rPr lang="tr-TR" b="0" i="1" smtClean="0">
                        <a:latin typeface="Cambria Math" panose="02040503050406030204" pitchFamily="18" charset="0"/>
                      </a:rPr>
                      <m:t>;</m:t>
                    </m:r>
                  </m:oMath>
                </a14:m>
                <a:endParaRPr lang="tr-TR" dirty="0" smtClean="0"/>
              </a:p>
              <a:p>
                <a:pPr marL="45720" indent="0">
                  <a:lnSpc>
                    <a:spcPct val="120000"/>
                  </a:lnSpc>
                  <a:spcBef>
                    <a:spcPts val="0"/>
                  </a:spcBef>
                  <a:buNone/>
                </a:pPr>
                <a14:m>
                  <m:oMathPara xmlns:m="http://schemas.openxmlformats.org/officeDocument/2006/math">
                    <m:oMathParaPr>
                      <m:jc m:val="left"/>
                    </m:oMathParaPr>
                    <m:oMath xmlns:m="http://schemas.openxmlformats.org/officeDocument/2006/math">
                      <m:r>
                        <a:rPr lang="tr-TR" i="1" dirty="0" smtClean="0">
                          <a:latin typeface="Cambria Math" panose="02040503050406030204" pitchFamily="18" charset="0"/>
                        </a:rPr>
                        <m:t>𝑟𝑙𝑜𝑐𝑢𝑠</m:t>
                      </m:r>
                      <m:r>
                        <a:rPr lang="tr-TR" i="1" dirty="0" smtClean="0">
                          <a:latin typeface="Cambria Math" panose="02040503050406030204" pitchFamily="18" charset="0"/>
                        </a:rPr>
                        <m:t>(</m:t>
                      </m:r>
                      <m:r>
                        <a:rPr lang="tr-TR" i="1" dirty="0" smtClean="0">
                          <a:latin typeface="Cambria Math" panose="02040503050406030204" pitchFamily="18" charset="0"/>
                        </a:rPr>
                        <m:t>𝐴</m:t>
                      </m:r>
                      <m:r>
                        <a:rPr lang="tr-TR" i="1" dirty="0" smtClean="0">
                          <a:latin typeface="Cambria Math" panose="02040503050406030204" pitchFamily="18" charset="0"/>
                        </a:rPr>
                        <m:t>,</m:t>
                      </m:r>
                      <m:r>
                        <a:rPr lang="tr-TR" i="1" dirty="0" smtClean="0">
                          <a:latin typeface="Cambria Math" panose="02040503050406030204" pitchFamily="18" charset="0"/>
                        </a:rPr>
                        <m:t>𝐵</m:t>
                      </m:r>
                      <m:r>
                        <a:rPr lang="tr-TR" i="1" dirty="0" smtClean="0">
                          <a:latin typeface="Cambria Math" panose="02040503050406030204" pitchFamily="18" charset="0"/>
                        </a:rPr>
                        <m:t>,</m:t>
                      </m:r>
                      <m:r>
                        <a:rPr lang="tr-TR" i="1" dirty="0" smtClean="0">
                          <a:latin typeface="Cambria Math" panose="02040503050406030204" pitchFamily="18" charset="0"/>
                        </a:rPr>
                        <m:t>𝐶</m:t>
                      </m:r>
                      <m:r>
                        <a:rPr lang="tr-TR" i="1" dirty="0" smtClean="0">
                          <a:latin typeface="Cambria Math" panose="02040503050406030204" pitchFamily="18" charset="0"/>
                        </a:rPr>
                        <m:t>,</m:t>
                      </m:r>
                      <m:r>
                        <a:rPr lang="tr-TR" i="1" dirty="0" smtClean="0">
                          <a:latin typeface="Cambria Math" panose="02040503050406030204" pitchFamily="18" charset="0"/>
                        </a:rPr>
                        <m:t>𝐷</m:t>
                      </m:r>
                      <m:r>
                        <a:rPr lang="tr-TR" i="1" dirty="0" smtClean="0">
                          <a:latin typeface="Cambria Math" panose="02040503050406030204" pitchFamily="18" charset="0"/>
                        </a:rPr>
                        <m:t>)</m:t>
                      </m:r>
                    </m:oMath>
                  </m:oMathPara>
                </a14:m>
                <a:endParaRPr lang="tr-TR" i="1" dirty="0" smtClean="0">
                  <a:latin typeface="Cambria Math" panose="02040503050406030204" pitchFamily="18" charset="0"/>
                </a:endParaRPr>
              </a:p>
              <a:p>
                <a:pPr marL="45720" indent="0">
                  <a:lnSpc>
                    <a:spcPct val="120000"/>
                  </a:lnSpc>
                  <a:spcBef>
                    <a:spcPts val="0"/>
                  </a:spcBef>
                  <a:buNone/>
                </a:pPr>
                <a14:m>
                  <m:oMathPara xmlns:m="http://schemas.openxmlformats.org/officeDocument/2006/math">
                    <m:oMathParaPr>
                      <m:jc m:val="centerGroup"/>
                    </m:oMathParaPr>
                    <m:oMath xmlns:m="http://schemas.openxmlformats.org/officeDocument/2006/math">
                      <m:r>
                        <a:rPr lang="tr-TR" sz="2400" i="1" dirty="0" smtClean="0">
                          <a:latin typeface="Cambria Math" panose="02040503050406030204" pitchFamily="18" charset="0"/>
                        </a:rPr>
                        <m:t>[</m:t>
                      </m:r>
                      <m:r>
                        <a:rPr lang="tr-TR" sz="2400" i="1" dirty="0" smtClean="0">
                          <a:latin typeface="Cambria Math" panose="02040503050406030204" pitchFamily="18" charset="0"/>
                        </a:rPr>
                        <m:t>𝑛𝑢𝑚</m:t>
                      </m:r>
                      <m:r>
                        <a:rPr lang="tr-TR" sz="2400" i="1" dirty="0" smtClean="0">
                          <a:latin typeface="Cambria Math" panose="02040503050406030204" pitchFamily="18" charset="0"/>
                        </a:rPr>
                        <m:t>,</m:t>
                      </m:r>
                      <m:r>
                        <a:rPr lang="tr-TR" sz="2400" i="1" dirty="0" smtClean="0">
                          <a:latin typeface="Cambria Math" panose="02040503050406030204" pitchFamily="18" charset="0"/>
                        </a:rPr>
                        <m:t>𝑑𝑒𝑛</m:t>
                      </m:r>
                      <m:r>
                        <a:rPr lang="tr-TR" sz="2400" i="1" dirty="0" smtClean="0">
                          <a:latin typeface="Cambria Math" panose="02040503050406030204" pitchFamily="18" charset="0"/>
                        </a:rPr>
                        <m:t>] = </m:t>
                      </m:r>
                      <m:r>
                        <a:rPr lang="tr-TR" sz="2400" i="1" dirty="0" smtClean="0">
                          <a:latin typeface="Cambria Math" panose="02040503050406030204" pitchFamily="18" charset="0"/>
                        </a:rPr>
                        <m:t>𝑠𝑠</m:t>
                      </m:r>
                      <m:r>
                        <a:rPr lang="tr-TR" sz="2400" i="1" dirty="0" smtClean="0">
                          <a:latin typeface="Cambria Math" panose="02040503050406030204" pitchFamily="18" charset="0"/>
                        </a:rPr>
                        <m:t>2</m:t>
                      </m:r>
                      <m:r>
                        <a:rPr lang="tr-TR" sz="2400" i="1" dirty="0" smtClean="0">
                          <a:latin typeface="Cambria Math" panose="02040503050406030204" pitchFamily="18" charset="0"/>
                        </a:rPr>
                        <m:t>𝑡𝑓</m:t>
                      </m:r>
                      <m:r>
                        <a:rPr lang="tr-TR" sz="2400" i="1" dirty="0" smtClean="0">
                          <a:latin typeface="Cambria Math" panose="02040503050406030204" pitchFamily="18" charset="0"/>
                        </a:rPr>
                        <m:t>(</m:t>
                      </m:r>
                      <m:r>
                        <a:rPr lang="tr-TR" sz="2400" i="1" dirty="0" smtClean="0">
                          <a:latin typeface="Cambria Math" panose="02040503050406030204" pitchFamily="18" charset="0"/>
                        </a:rPr>
                        <m:t>𝐴</m:t>
                      </m:r>
                      <m:r>
                        <a:rPr lang="tr-TR" sz="2400" i="1" dirty="0" smtClean="0">
                          <a:latin typeface="Cambria Math" panose="02040503050406030204" pitchFamily="18" charset="0"/>
                        </a:rPr>
                        <m:t>,</m:t>
                      </m:r>
                      <m:r>
                        <a:rPr lang="tr-TR" sz="2400" i="1" dirty="0" smtClean="0">
                          <a:latin typeface="Cambria Math" panose="02040503050406030204" pitchFamily="18" charset="0"/>
                        </a:rPr>
                        <m:t>𝐵</m:t>
                      </m:r>
                      <m:r>
                        <a:rPr lang="tr-TR" sz="2400" i="1" dirty="0" smtClean="0">
                          <a:latin typeface="Cambria Math" panose="02040503050406030204" pitchFamily="18" charset="0"/>
                        </a:rPr>
                        <m:t>,</m:t>
                      </m:r>
                      <m:r>
                        <a:rPr lang="tr-TR" sz="2400" i="1" dirty="0" smtClean="0">
                          <a:latin typeface="Cambria Math" panose="02040503050406030204" pitchFamily="18" charset="0"/>
                        </a:rPr>
                        <m:t>𝐶</m:t>
                      </m:r>
                      <m:r>
                        <a:rPr lang="tr-TR" sz="2400" i="1" dirty="0" smtClean="0">
                          <a:latin typeface="Cambria Math" panose="02040503050406030204" pitchFamily="18" charset="0"/>
                        </a:rPr>
                        <m:t>,</m:t>
                      </m:r>
                      <m:r>
                        <a:rPr lang="tr-TR" sz="2400" i="1" dirty="0" smtClean="0">
                          <a:latin typeface="Cambria Math" panose="02040503050406030204" pitchFamily="18" charset="0"/>
                        </a:rPr>
                        <m:t>𝐷</m:t>
                      </m:r>
                      <m:r>
                        <a:rPr lang="tr-TR" sz="2400" i="1" dirty="0" smtClean="0">
                          <a:latin typeface="Cambria Math" panose="02040503050406030204" pitchFamily="18" charset="0"/>
                        </a:rPr>
                        <m:t>)</m:t>
                      </m:r>
                    </m:oMath>
                  </m:oMathPara>
                </a14:m>
                <a:endParaRPr lang="tr-TR" sz="2400" dirty="0">
                  <a:latin typeface="Optima"/>
                </a:endParaRPr>
              </a:p>
              <a:p>
                <a:pPr marL="45720" indent="0">
                  <a:buNone/>
                </a:pPr>
                <a:endParaRPr lang="tr-TR" i="1" dirty="0">
                  <a:latin typeface="Cambria Math" panose="02040503050406030204" pitchFamily="18" charset="0"/>
                </a:endParaRP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0351" y="4374501"/>
                <a:ext cx="4880520" cy="1996851"/>
              </a:xfrm>
              <a:blipFill>
                <a:blip r:embed="rId2"/>
                <a:stretch>
                  <a:fillRect/>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13</a:t>
            </a:fld>
            <a:endParaRPr lang="en-US" dirty="0"/>
          </a:p>
        </p:txBody>
      </p:sp>
      <p:pic>
        <p:nvPicPr>
          <p:cNvPr id="7" name="Picture 6"/>
          <p:cNvPicPr>
            <a:picLocks noChangeAspect="1"/>
          </p:cNvPicPr>
          <p:nvPr/>
        </p:nvPicPr>
        <p:blipFill>
          <a:blip r:embed="rId3"/>
          <a:stretch>
            <a:fillRect/>
          </a:stretch>
        </p:blipFill>
        <p:spPr>
          <a:xfrm>
            <a:off x="801765" y="904577"/>
            <a:ext cx="10552692" cy="3637500"/>
          </a:xfrm>
          <a:prstGeom prst="rect">
            <a:avLst/>
          </a:prstGeom>
        </p:spPr>
      </p:pic>
      <p:pic>
        <p:nvPicPr>
          <p:cNvPr id="8" name="Picture 7"/>
          <p:cNvPicPr>
            <a:picLocks noChangeAspect="1"/>
          </p:cNvPicPr>
          <p:nvPr/>
        </p:nvPicPr>
        <p:blipFill>
          <a:blip r:embed="rId4"/>
          <a:stretch>
            <a:fillRect/>
          </a:stretch>
        </p:blipFill>
        <p:spPr>
          <a:xfrm>
            <a:off x="6020871" y="4339465"/>
            <a:ext cx="5572125" cy="2066925"/>
          </a:xfrm>
          <a:prstGeom prst="rect">
            <a:avLst/>
          </a:prstGeom>
        </p:spPr>
      </p:pic>
    </p:spTree>
    <p:extLst>
      <p:ext uri="{BB962C8B-B14F-4D97-AF65-F5344CB8AC3E}">
        <p14:creationId xmlns:p14="http://schemas.microsoft.com/office/powerpoint/2010/main" val="245051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tr-TR" sz="3200" dirty="0" smtClean="0"/>
                  <a:t>Sabit Sönüm Oranı </a:t>
                </a:r>
                <a14:m>
                  <m:oMath xmlns:m="http://schemas.openxmlformats.org/officeDocument/2006/math">
                    <m:r>
                      <a:rPr lang="tr-TR" sz="3200" b="0" i="1" smtClean="0">
                        <a:latin typeface="Cambria Math" panose="02040503050406030204" pitchFamily="18" charset="0"/>
                      </a:rPr>
                      <m:t>𝜉</m:t>
                    </m:r>
                  </m:oMath>
                </a14:m>
                <a:r>
                  <a:rPr lang="tr-TR" sz="3200" dirty="0" smtClean="0"/>
                  <a:t> Doğruları ve Sabit Doğal Frekans </a:t>
                </a:r>
                <a14:m>
                  <m:oMath xmlns:m="http://schemas.openxmlformats.org/officeDocument/2006/math">
                    <m:sSub>
                      <m:sSubPr>
                        <m:ctrlPr>
                          <a:rPr lang="tr-TR" sz="3200" b="0" i="1" smtClean="0">
                            <a:latin typeface="Cambria Math" panose="02040503050406030204" pitchFamily="18" charset="0"/>
                          </a:rPr>
                        </m:ctrlPr>
                      </m:sSubPr>
                      <m:e>
                        <m:r>
                          <a:rPr lang="tr-TR" sz="3200" b="0" i="1" smtClean="0">
                            <a:latin typeface="Cambria Math" panose="02040503050406030204" pitchFamily="18" charset="0"/>
                          </a:rPr>
                          <m:t>𝜔</m:t>
                        </m:r>
                      </m:e>
                      <m:sub>
                        <m:r>
                          <a:rPr lang="tr-TR" sz="3200" b="0" i="1" smtClean="0">
                            <a:latin typeface="Cambria Math" panose="02040503050406030204" pitchFamily="18" charset="0"/>
                          </a:rPr>
                          <m:t>𝑛</m:t>
                        </m:r>
                      </m:sub>
                    </m:sSub>
                  </m:oMath>
                </a14:m>
                <a:endParaRPr lang="tr-TR"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543" t="-44776" b="-6567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45720" indent="0">
                  <a:buNone/>
                </a:pPr>
                <a:r>
                  <a:rPr lang="tr-TR" dirty="0" smtClean="0"/>
                  <a:t>Karmaşık düzlemde, kompleks kutuplara ait sabit sönüm oranı </a:t>
                </a:r>
                <a14:m>
                  <m:oMath xmlns:m="http://schemas.openxmlformats.org/officeDocument/2006/math">
                    <m:r>
                      <a:rPr lang="tr-TR" i="1">
                        <a:latin typeface="Cambria Math" panose="02040503050406030204" pitchFamily="18" charset="0"/>
                      </a:rPr>
                      <m:t>𝜉</m:t>
                    </m:r>
                    <m:r>
                      <a:rPr lang="tr-TR" b="0" i="0" smtClean="0">
                        <a:latin typeface="Cambria Math" panose="02040503050406030204" pitchFamily="18" charset="0"/>
                      </a:rPr>
                      <m:t>,</m:t>
                    </m:r>
                  </m:oMath>
                </a14:m>
                <a:r>
                  <a:rPr lang="tr-TR" dirty="0" smtClean="0"/>
                  <a:t> orijinden köke çizilen doğrunun negatif reel eksenle yaptığı açının kosinüsüne eşittir.</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𝜉</m:t>
                      </m:r>
                      <m:r>
                        <a:rPr lang="tr-TR" b="0" i="1" smtClean="0">
                          <a:latin typeface="Cambria Math" panose="02040503050406030204" pitchFamily="18" charset="0"/>
                        </a:rPr>
                        <m:t>=</m:t>
                      </m:r>
                      <m:r>
                        <a:rPr lang="tr-TR" b="0" i="1" smtClean="0">
                          <a:latin typeface="Cambria Math" panose="02040503050406030204" pitchFamily="18" charset="0"/>
                        </a:rPr>
                        <m:t>𝑐𝑜𝑠</m:t>
                      </m:r>
                      <m:r>
                        <a:rPr lang="tr-TR" b="0" i="1" smtClean="0">
                          <a:latin typeface="Cambria Math" panose="02040503050406030204" pitchFamily="18" charset="0"/>
                        </a:rPr>
                        <m:t>𝜙</m:t>
                      </m:r>
                    </m:oMath>
                  </m:oMathPara>
                </a14:m>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309" t="-140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14</a:t>
            </a:fld>
            <a:endParaRPr lang="en-US" dirty="0"/>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5373"/>
          <a:stretch/>
        </p:blipFill>
        <p:spPr>
          <a:xfrm>
            <a:off x="2157413" y="1822453"/>
            <a:ext cx="7412138" cy="4401375"/>
          </a:xfrm>
          <a:prstGeom prst="rect">
            <a:avLst/>
          </a:prstGeom>
        </p:spPr>
      </p:pic>
    </p:spTree>
    <p:extLst>
      <p:ext uri="{BB962C8B-B14F-4D97-AF65-F5344CB8AC3E}">
        <p14:creationId xmlns:p14="http://schemas.microsoft.com/office/powerpoint/2010/main" val="135610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tr-TR" sz="3200" dirty="0"/>
                  <a:t>Sabit Sönüm Oranı </a:t>
                </a:r>
                <a14:m>
                  <m:oMath xmlns:m="http://schemas.openxmlformats.org/officeDocument/2006/math">
                    <m:r>
                      <a:rPr lang="tr-TR" sz="3200" i="1">
                        <a:latin typeface="Cambria Math" panose="02040503050406030204" pitchFamily="18" charset="0"/>
                      </a:rPr>
                      <m:t>𝜉</m:t>
                    </m:r>
                  </m:oMath>
                </a14:m>
                <a:r>
                  <a:rPr lang="tr-TR" sz="3200" dirty="0"/>
                  <a:t> Doğruları ve Sabit Doğal Frekans </a:t>
                </a:r>
                <a14:m>
                  <m:oMath xmlns:m="http://schemas.openxmlformats.org/officeDocument/2006/math">
                    <m:sSub>
                      <m:sSubPr>
                        <m:ctrlPr>
                          <a:rPr lang="tr-TR" sz="3200" i="1">
                            <a:latin typeface="Cambria Math" panose="02040503050406030204" pitchFamily="18" charset="0"/>
                          </a:rPr>
                        </m:ctrlPr>
                      </m:sSubPr>
                      <m:e>
                        <m:r>
                          <a:rPr lang="tr-TR" sz="3200" i="1">
                            <a:latin typeface="Cambria Math" panose="02040503050406030204" pitchFamily="18" charset="0"/>
                          </a:rPr>
                          <m:t>𝜔</m:t>
                        </m:r>
                      </m:e>
                      <m:sub>
                        <m:r>
                          <a:rPr lang="tr-TR" sz="3200" i="1">
                            <a:latin typeface="Cambria Math" panose="02040503050406030204" pitchFamily="18" charset="0"/>
                          </a:rPr>
                          <m:t>𝑛</m:t>
                        </m:r>
                      </m:sub>
                    </m:sSub>
                  </m:oMath>
                </a14:m>
                <a:endParaRPr lang="tr-TR"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543" t="-44776" b="-65672"/>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1" y="875071"/>
                <a:ext cx="6415088" cy="5220929"/>
              </a:xfrm>
            </p:spPr>
            <p:txBody>
              <a:bodyPr/>
              <a:lstStyle/>
              <a:p>
                <a:r>
                  <a:rPr lang="tr-TR" b="1" dirty="0" smtClean="0"/>
                  <a:t>Kök Yer Eğrisi Üzerine Radyal Izgaralar Çizilebilir:</a:t>
                </a:r>
              </a:p>
              <a:p>
                <a:r>
                  <a:rPr lang="tr-TR" dirty="0" smtClean="0"/>
                  <a:t>Bu komut sgrid olarak adlandırılır. Sönüm oranı, kutupların açısal konumlarını belirlerken; orijinden kutbun uzaklığı, sönümsüz doğal frekans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𝑛</m:t>
                        </m:r>
                      </m:sub>
                    </m:sSub>
                  </m:oMath>
                </a14:m>
                <a:r>
                  <a:rPr lang="tr-TR" dirty="0" smtClean="0"/>
                  <a:t> tarafından belirlenir. Sabit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𝑛</m:t>
                        </m:r>
                      </m:sub>
                    </m:sSub>
                  </m:oMath>
                </a14:m>
                <a:r>
                  <a:rPr lang="tr-TR" dirty="0" smtClean="0"/>
                  <a:t> eğrileri yarım çemberdir.</a:t>
                </a:r>
              </a:p>
              <a:p>
                <a:r>
                  <a:rPr lang="tr-TR" dirty="0" smtClean="0"/>
                  <a:t> (sgrid) komutu ile  </a:t>
                </a:r>
                <a14:m>
                  <m:oMath xmlns:m="http://schemas.openxmlformats.org/officeDocument/2006/math">
                    <m:r>
                      <a:rPr lang="tr-TR" b="0" i="1" smtClean="0">
                        <a:latin typeface="Cambria Math" panose="02040503050406030204" pitchFamily="18" charset="0"/>
                      </a:rPr>
                      <m:t>𝜉</m:t>
                    </m:r>
                  </m:oMath>
                </a14:m>
                <a:r>
                  <a:rPr lang="tr-TR" dirty="0" smtClean="0"/>
                  <a:t> doğruları ve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𝑛</m:t>
                        </m:r>
                      </m:sub>
                    </m:sSub>
                  </m:oMath>
                </a14:m>
                <a:r>
                  <a:rPr lang="tr-TR" dirty="0" smtClean="0"/>
                  <a:t> çemberleri çizilebilir.</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1" y="875071"/>
                <a:ext cx="6415088" cy="5220929"/>
              </a:xfrm>
              <a:blipFill>
                <a:blip r:embed="rId3"/>
                <a:stretch>
                  <a:fillRect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15</a:t>
            </a:fld>
            <a:endParaRPr lang="en-US" dirty="0"/>
          </a:p>
        </p:txBody>
      </p:sp>
      <p:pic>
        <p:nvPicPr>
          <p:cNvPr id="10" name="Picture 9"/>
          <p:cNvPicPr>
            <a:picLocks noChangeAspect="1"/>
          </p:cNvPicPr>
          <p:nvPr/>
        </p:nvPicPr>
        <p:blipFill>
          <a:blip r:embed="rId4"/>
          <a:stretch>
            <a:fillRect/>
          </a:stretch>
        </p:blipFill>
        <p:spPr>
          <a:xfrm>
            <a:off x="7029170" y="904577"/>
            <a:ext cx="5076897" cy="3819375"/>
          </a:xfrm>
          <a:prstGeom prst="rect">
            <a:avLst/>
          </a:prstGeom>
        </p:spPr>
      </p:pic>
      <p:sp>
        <p:nvSpPr>
          <p:cNvPr id="11" name="Rectangle 10"/>
          <p:cNvSpPr/>
          <p:nvPr/>
        </p:nvSpPr>
        <p:spPr>
          <a:xfrm>
            <a:off x="1466551" y="4340402"/>
            <a:ext cx="11125238" cy="1785104"/>
          </a:xfrm>
          <a:prstGeom prst="rect">
            <a:avLst/>
          </a:prstGeom>
        </p:spPr>
        <p:txBody>
          <a:bodyPr wrap="square">
            <a:spAutoFit/>
          </a:bodyPr>
          <a:lstStyle/>
          <a:p>
            <a:r>
              <a:rPr lang="tr-TR" sz="2200" dirty="0">
                <a:solidFill>
                  <a:srgbClr val="000000"/>
                </a:solidFill>
                <a:latin typeface="Courier New" panose="02070309020205020404" pitchFamily="49" charset="0"/>
              </a:rPr>
              <a:t>sgrid</a:t>
            </a:r>
          </a:p>
          <a:p>
            <a:r>
              <a:rPr lang="en-US" sz="2200" dirty="0">
                <a:solidFill>
                  <a:srgbClr val="000000"/>
                </a:solidFill>
                <a:latin typeface="Courier New" panose="02070309020205020404" pitchFamily="49" charset="0"/>
              </a:rPr>
              <a:t>v = [-2 2 -2 2]; axis(v); axis(</a:t>
            </a:r>
            <a:r>
              <a:rPr lang="en-US" sz="2200" dirty="0">
                <a:solidFill>
                  <a:srgbClr val="A020F0"/>
                </a:solidFill>
                <a:latin typeface="Courier New" panose="02070309020205020404" pitchFamily="49" charset="0"/>
              </a:rPr>
              <a:t>'square'</a:t>
            </a:r>
            <a:r>
              <a:rPr lang="en-US" sz="2200" dirty="0">
                <a:solidFill>
                  <a:srgbClr val="000000"/>
                </a:solidFill>
                <a:latin typeface="Courier New" panose="02070309020205020404" pitchFamily="49" charset="0"/>
              </a:rPr>
              <a:t>)</a:t>
            </a:r>
          </a:p>
          <a:p>
            <a:r>
              <a:rPr lang="tr-TR" sz="2200" dirty="0">
                <a:solidFill>
                  <a:srgbClr val="000000"/>
                </a:solidFill>
                <a:latin typeface="Courier New" panose="02070309020205020404" pitchFamily="49" charset="0"/>
              </a:rPr>
              <a:t>title(</a:t>
            </a:r>
            <a:r>
              <a:rPr lang="tr-TR" sz="2200" dirty="0">
                <a:solidFill>
                  <a:srgbClr val="A020F0"/>
                </a:solidFill>
                <a:latin typeface="Courier New" panose="02070309020205020404" pitchFamily="49" charset="0"/>
              </a:rPr>
              <a:t>'Sabit \xi Doðrularý and Sabit \omega_n Çemberleri'</a:t>
            </a:r>
            <a:r>
              <a:rPr lang="tr-TR" sz="2200" dirty="0">
                <a:solidFill>
                  <a:srgbClr val="000000"/>
                </a:solidFill>
                <a:latin typeface="Courier New" panose="02070309020205020404" pitchFamily="49" charset="0"/>
              </a:rPr>
              <a:t>)</a:t>
            </a:r>
          </a:p>
          <a:p>
            <a:r>
              <a:rPr lang="tr-TR" sz="2200" dirty="0">
                <a:solidFill>
                  <a:srgbClr val="000000"/>
                </a:solidFill>
                <a:latin typeface="Courier New" panose="02070309020205020404" pitchFamily="49" charset="0"/>
              </a:rPr>
              <a:t>xlabel(</a:t>
            </a:r>
            <a:r>
              <a:rPr lang="tr-TR" sz="2200" dirty="0">
                <a:solidFill>
                  <a:srgbClr val="A020F0"/>
                </a:solidFill>
                <a:latin typeface="Courier New" panose="02070309020205020404" pitchFamily="49" charset="0"/>
              </a:rPr>
              <a:t>'Gerçek Eksen'</a:t>
            </a:r>
            <a:r>
              <a:rPr lang="tr-TR" sz="2200" dirty="0">
                <a:solidFill>
                  <a:srgbClr val="000000"/>
                </a:solidFill>
                <a:latin typeface="Courier New" panose="02070309020205020404" pitchFamily="49" charset="0"/>
              </a:rPr>
              <a:t>)</a:t>
            </a:r>
          </a:p>
          <a:p>
            <a:r>
              <a:rPr lang="tr-TR" sz="2200" dirty="0">
                <a:solidFill>
                  <a:srgbClr val="000000"/>
                </a:solidFill>
                <a:latin typeface="Courier New" panose="02070309020205020404" pitchFamily="49" charset="0"/>
              </a:rPr>
              <a:t>ylabel(</a:t>
            </a:r>
            <a:r>
              <a:rPr lang="tr-TR" sz="2200" dirty="0">
                <a:solidFill>
                  <a:srgbClr val="A020F0"/>
                </a:solidFill>
                <a:latin typeface="Courier New" panose="02070309020205020404" pitchFamily="49" charset="0"/>
              </a:rPr>
              <a:t>'Ýmajiner Eksen'</a:t>
            </a:r>
            <a:r>
              <a:rPr lang="tr-TR" sz="22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106235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3</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45720" indent="0">
                  <a:lnSpc>
                    <a:spcPct val="100000"/>
                  </a:lnSpc>
                  <a:spcBef>
                    <a:spcPts val="0"/>
                  </a:spcBef>
                  <a:buNone/>
                </a:pPr>
                <a:r>
                  <a:rPr lang="tr-TR" dirty="0" smtClean="0"/>
                  <a:t>Açık çevrim sıfır ve kutupları</a:t>
                </a:r>
                <a:endParaRPr lang="tr-TR" i="1" dirty="0" smtClean="0">
                  <a:latin typeface="Cambria Math" panose="02040503050406030204" pitchFamily="18" charset="0"/>
                </a:endParaRPr>
              </a:p>
              <a:p>
                <a:pPr marL="45720" indent="0">
                  <a:lnSpc>
                    <a:spcPct val="100000"/>
                  </a:lnSpc>
                  <a:spcBef>
                    <a:spcPts val="0"/>
                  </a:spcBef>
                  <a:buNone/>
                </a:pPr>
                <a14:m>
                  <m:oMathPara xmlns:m="http://schemas.openxmlformats.org/officeDocument/2006/math">
                    <m:oMathParaPr>
                      <m:jc m:val="centerGroup"/>
                    </m:oMathParaPr>
                    <m:oMath xmlns:m="http://schemas.openxmlformats.org/officeDocument/2006/math">
                      <m:r>
                        <a:rPr lang="pt-BR" i="1" dirty="0">
                          <a:latin typeface="Cambria Math" panose="02040503050406030204" pitchFamily="18" charset="0"/>
                        </a:rPr>
                        <m:t>𝑛𝑢𝑚</m:t>
                      </m:r>
                      <m:r>
                        <a:rPr lang="pt-BR" i="1" dirty="0">
                          <a:latin typeface="Cambria Math" panose="02040503050406030204" pitchFamily="18" charset="0"/>
                        </a:rPr>
                        <m:t> = [0 0 0 1]</m:t>
                      </m:r>
                    </m:oMath>
                  </m:oMathPara>
                </a14:m>
                <a:endParaRPr lang="pt-BR" dirty="0"/>
              </a:p>
              <a:p>
                <a:pPr marL="45720" indent="0">
                  <a:lnSpc>
                    <a:spcPct val="100000"/>
                  </a:lnSpc>
                  <a:spcBef>
                    <a:spcPts val="0"/>
                  </a:spcBef>
                  <a:buNone/>
                </a:pPr>
                <a14:m>
                  <m:oMathPara xmlns:m="http://schemas.openxmlformats.org/officeDocument/2006/math">
                    <m:oMathParaPr>
                      <m:jc m:val="centerGroup"/>
                    </m:oMathParaPr>
                    <m:oMath xmlns:m="http://schemas.openxmlformats.org/officeDocument/2006/math">
                      <m:r>
                        <a:rPr lang="da-DK" i="1" dirty="0">
                          <a:latin typeface="Cambria Math" panose="02040503050406030204" pitchFamily="18" charset="0"/>
                        </a:rPr>
                        <m:t>𝑑𝑒𝑛</m:t>
                      </m:r>
                      <m:r>
                        <a:rPr lang="da-DK" i="1" dirty="0">
                          <a:latin typeface="Cambria Math" panose="02040503050406030204" pitchFamily="18" charset="0"/>
                        </a:rPr>
                        <m:t> = [1 4 5 0]</m:t>
                      </m:r>
                    </m:oMath>
                  </m:oMathPara>
                </a14:m>
                <a:endParaRPr lang="tr-TR" dirty="0"/>
              </a:p>
              <a:p>
                <a:pPr marL="45720" indent="0">
                  <a:lnSpc>
                    <a:spcPct val="100000"/>
                  </a:lnSpc>
                  <a:spcBef>
                    <a:spcPts val="0"/>
                  </a:spcBef>
                  <a:buNone/>
                </a:pPr>
                <a:r>
                  <a:rPr lang="tr-TR" dirty="0" smtClean="0"/>
                  <a:t>değerleri ile tanımlı kapalı çevrim bir sistemin belirli bir </a:t>
                </a:r>
                <a14:m>
                  <m:oMath xmlns:m="http://schemas.openxmlformats.org/officeDocument/2006/math">
                    <m:r>
                      <a:rPr lang="tr-TR" b="0" i="1" smtClean="0">
                        <a:latin typeface="Cambria Math" panose="02040503050406030204" pitchFamily="18" charset="0"/>
                      </a:rPr>
                      <m:t>𝜉</m:t>
                    </m:r>
                  </m:oMath>
                </a14:m>
                <a:r>
                  <a:rPr lang="tr-TR" dirty="0" smtClean="0"/>
                  <a:t> ve belirli bir </a:t>
                </a:r>
                <a14:m>
                  <m:oMath xmlns:m="http://schemas.openxmlformats.org/officeDocument/2006/math">
                    <m:sSub>
                      <m:sSubPr>
                        <m:ctrlPr>
                          <a:rPr lang="tr-TR" b="0" i="1" smtClean="0">
                            <a:latin typeface="Cambria Math" panose="02040503050406030204" pitchFamily="18" charset="0"/>
                          </a:rPr>
                        </m:ctrlPr>
                      </m:sSubPr>
                      <m:e>
                        <m:r>
                          <a:rPr lang="tr-TR" b="0" i="1" smtClean="0">
                            <a:latin typeface="Cambria Math" panose="02040503050406030204" pitchFamily="18" charset="0"/>
                          </a:rPr>
                          <m:t>𝜔</m:t>
                        </m:r>
                      </m:e>
                      <m:sub>
                        <m:r>
                          <a:rPr lang="tr-TR" b="0" i="1" smtClean="0">
                            <a:latin typeface="Cambria Math" panose="02040503050406030204" pitchFamily="18" charset="0"/>
                          </a:rPr>
                          <m:t>𝑛</m:t>
                        </m:r>
                      </m:sub>
                    </m:sSub>
                  </m:oMath>
                </a14:m>
                <a:r>
                  <a:rPr lang="tr-TR" dirty="0" smtClean="0"/>
                  <a:t> değerlerine sahip olmasını sağlayacak kazançları bulmak istiyorsak;</a:t>
                </a:r>
                <a:r>
                  <a:rPr lang="tr-TR" dirty="0"/>
                  <a:t> sgrid</a:t>
                </a:r>
                <a:r>
                  <a:rPr lang="tr-TR" dirty="0" smtClean="0"/>
                  <a:t> komutunu kullanabiliriz. </a:t>
                </a:r>
                <a:r>
                  <a:rPr lang="en-US" dirty="0" smtClean="0"/>
                  <a:t>(</a:t>
                </a:r>
                <a:r>
                  <a:rPr lang="tr-TR" dirty="0" smtClean="0"/>
                  <a:t>Örneğin </a:t>
                </a:r>
                <a14:m>
                  <m:oMath xmlns:m="http://schemas.openxmlformats.org/officeDocument/2006/math">
                    <m:r>
                      <a:rPr lang="tr-TR" b="0" i="1" dirty="0" smtClean="0">
                        <a:latin typeface="Cambria Math" panose="02040503050406030204" pitchFamily="18" charset="0"/>
                      </a:rPr>
                      <m:t>𝜉</m:t>
                    </m:r>
                    <m:r>
                      <a:rPr lang="en-US" i="1" dirty="0" smtClean="0">
                        <a:latin typeface="Cambria Math" panose="02040503050406030204" pitchFamily="18" charset="0"/>
                      </a:rPr>
                      <m:t>=0.5</m:t>
                    </m:r>
                  </m:oMath>
                </a14:m>
                <a:r>
                  <a:rPr lang="en-US" dirty="0"/>
                  <a:t> </a:t>
                </a:r>
                <a:r>
                  <a:rPr lang="tr-TR" dirty="0" smtClean="0"/>
                  <a:t>doğrusu ve </a:t>
                </a:r>
                <a14:m>
                  <m:oMath xmlns:m="http://schemas.openxmlformats.org/officeDocument/2006/math">
                    <m:r>
                      <a:rPr lang="tr-TR" b="0" i="1" dirty="0" smtClean="0">
                        <a:latin typeface="Cambria Math" panose="02040503050406030204" pitchFamily="18" charset="0"/>
                      </a:rPr>
                      <m:t>𝜉</m:t>
                    </m:r>
                    <m:r>
                      <a:rPr lang="en-US" i="1" dirty="0" smtClean="0">
                        <a:latin typeface="Cambria Math" panose="02040503050406030204" pitchFamily="18" charset="0"/>
                      </a:rPr>
                      <m:t>=0.707</m:t>
                    </m:r>
                  </m:oMath>
                </a14:m>
                <a:r>
                  <a:rPr lang="en-US" dirty="0"/>
                  <a:t> </a:t>
                </a:r>
                <a:r>
                  <a:rPr lang="tr-TR" dirty="0" smtClean="0"/>
                  <a:t>doğrusu ile ve </a:t>
                </a:r>
                <a14:m>
                  <m:oMath xmlns:m="http://schemas.openxmlformats.org/officeDocument/2006/math">
                    <m:sSub>
                      <m:sSubPr>
                        <m:ctrlPr>
                          <a:rPr lang="tr-TR" i="1">
                            <a:latin typeface="Cambria Math" panose="02040503050406030204" pitchFamily="18" charset="0"/>
                          </a:rPr>
                        </m:ctrlPr>
                      </m:sSubPr>
                      <m:e>
                        <m:r>
                          <a:rPr lang="tr-TR" i="1">
                            <a:latin typeface="Cambria Math" panose="02040503050406030204" pitchFamily="18" charset="0"/>
                          </a:rPr>
                          <m:t>𝜔</m:t>
                        </m:r>
                      </m:e>
                      <m:sub>
                        <m:r>
                          <a:rPr lang="tr-TR" i="1">
                            <a:latin typeface="Cambria Math" panose="02040503050406030204" pitchFamily="18" charset="0"/>
                          </a:rPr>
                          <m:t>𝑛</m:t>
                        </m:r>
                      </m:sub>
                    </m:sSub>
                    <m:r>
                      <a:rPr lang="tr-TR" b="0" i="0" smtClean="0">
                        <a:latin typeface="Cambria Math" panose="02040503050406030204" pitchFamily="18" charset="0"/>
                      </a:rPr>
                      <m:t>=0.5,1 </m:t>
                    </m:r>
                    <m:r>
                      <m:rPr>
                        <m:sty m:val="p"/>
                      </m:rPr>
                      <a:rPr lang="tr-TR" b="0" i="0" smtClean="0">
                        <a:latin typeface="Cambria Math" panose="02040503050406030204" pitchFamily="18" charset="0"/>
                      </a:rPr>
                      <m:t>ve</m:t>
                    </m:r>
                    <m:r>
                      <a:rPr lang="tr-TR" b="0" i="0" smtClean="0">
                        <a:latin typeface="Cambria Math" panose="02040503050406030204" pitchFamily="18" charset="0"/>
                      </a:rPr>
                      <m:t> 2</m:t>
                    </m:r>
                  </m:oMath>
                </a14:m>
                <a:r>
                  <a:rPr lang="tr-TR" dirty="0" smtClean="0"/>
                  <a:t> daireleri ile özel olarak ilgilendiğimizi varsayalım. </a:t>
                </a:r>
                <a:r>
                  <a:rPr lang="en-US" dirty="0" smtClean="0"/>
                  <a:t> </a:t>
                </a:r>
                <a:r>
                  <a:rPr lang="tr-TR" dirty="0" smtClean="0"/>
                  <a:t>Bu amaçla kök yer eğrisi grafiğini çizelim.</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09" t="-818" r="-1050"/>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4058732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3</a:t>
            </a:r>
          </a:p>
        </p:txBody>
      </p:sp>
      <p:sp>
        <p:nvSpPr>
          <p:cNvPr id="3" name="Content Placeholder 2"/>
          <p:cNvSpPr>
            <a:spLocks noGrp="1"/>
          </p:cNvSpPr>
          <p:nvPr>
            <p:ph idx="1"/>
          </p:nvPr>
        </p:nvSpPr>
        <p:spPr>
          <a:xfrm>
            <a:off x="870398" y="1117306"/>
            <a:ext cx="5577176" cy="4765964"/>
          </a:xfrm>
        </p:spPr>
        <p:txBody>
          <a:bodyPr>
            <a:normAutofit/>
          </a:bodyPr>
          <a:lstStyle/>
          <a:p>
            <a:pPr marL="45720" indent="0">
              <a:lnSpc>
                <a:spcPct val="100000"/>
              </a:lnSpc>
              <a:spcBef>
                <a:spcPts val="0"/>
              </a:spcBef>
              <a:buNone/>
            </a:pPr>
            <a:r>
              <a:rPr lang="da-DK" sz="1800" dirty="0">
                <a:solidFill>
                  <a:srgbClr val="000000"/>
                </a:solidFill>
                <a:latin typeface="Courier New" panose="02070309020205020404" pitchFamily="49" charset="0"/>
              </a:rPr>
              <a:t>num = [1];den = [1 4 5 0</a:t>
            </a:r>
            <a:r>
              <a:rPr lang="da-DK" sz="1800" dirty="0" smtClean="0">
                <a:solidFill>
                  <a:srgbClr val="000000"/>
                </a:solidFill>
                <a:latin typeface="Courier New" panose="02070309020205020404" pitchFamily="49" charset="0"/>
              </a:rPr>
              <a:t>];</a:t>
            </a:r>
            <a:endParaRPr lang="tr-TR" sz="1800" dirty="0" smtClean="0">
              <a:solidFill>
                <a:srgbClr val="000000"/>
              </a:solidFill>
              <a:latin typeface="Courier New" panose="02070309020205020404" pitchFamily="49" charset="0"/>
            </a:endParaRPr>
          </a:p>
          <a:p>
            <a:pPr marL="45720" indent="0">
              <a:lnSpc>
                <a:spcPct val="100000"/>
              </a:lnSpc>
              <a:spcBef>
                <a:spcPts val="0"/>
              </a:spcBef>
              <a:buNone/>
            </a:pPr>
            <a:r>
              <a:rPr lang="da-DK" sz="1800" dirty="0" smtClean="0">
                <a:solidFill>
                  <a:srgbClr val="000000"/>
                </a:solidFill>
                <a:latin typeface="Courier New" panose="02070309020205020404" pitchFamily="49" charset="0"/>
              </a:rPr>
              <a:t>K </a:t>
            </a:r>
            <a:r>
              <a:rPr lang="da-DK" sz="1800" dirty="0">
                <a:solidFill>
                  <a:srgbClr val="000000"/>
                </a:solidFill>
                <a:latin typeface="Courier New" panose="02070309020205020404" pitchFamily="49" charset="0"/>
              </a:rPr>
              <a:t>= 0:0.01:1000;</a:t>
            </a:r>
          </a:p>
          <a:p>
            <a:pPr marL="45720" indent="0">
              <a:lnSpc>
                <a:spcPct val="100000"/>
              </a:lnSpc>
              <a:spcBef>
                <a:spcPts val="0"/>
              </a:spcBef>
              <a:buNone/>
            </a:pPr>
            <a:r>
              <a:rPr lang="tr-TR" sz="1800" dirty="0">
                <a:solidFill>
                  <a:srgbClr val="000000"/>
                </a:solidFill>
                <a:latin typeface="Courier New" panose="02070309020205020404" pitchFamily="49" charset="0"/>
              </a:rPr>
              <a:t>r = rlocus(num,den,K);</a:t>
            </a:r>
          </a:p>
          <a:p>
            <a:pPr marL="45720" indent="0">
              <a:lnSpc>
                <a:spcPct val="100000"/>
              </a:lnSpc>
              <a:spcBef>
                <a:spcPts val="0"/>
              </a:spcBef>
              <a:buNone/>
            </a:pPr>
            <a:r>
              <a:rPr lang="tr-TR" sz="1800" dirty="0">
                <a:solidFill>
                  <a:srgbClr val="000000"/>
                </a:solidFill>
                <a:latin typeface="Courier New" panose="02070309020205020404" pitchFamily="49" charset="0"/>
              </a:rPr>
              <a:t>plot(r,</a:t>
            </a:r>
            <a:r>
              <a:rPr lang="tr-TR" sz="1800" dirty="0">
                <a:solidFill>
                  <a:srgbClr val="A020F0"/>
                </a:solidFill>
                <a:latin typeface="Courier New" panose="02070309020205020404" pitchFamily="49" charset="0"/>
              </a:rPr>
              <a:t>'-'</a:t>
            </a:r>
            <a:r>
              <a:rPr lang="tr-TR" sz="1800" dirty="0">
                <a:solidFill>
                  <a:srgbClr val="000000"/>
                </a:solidFill>
                <a:latin typeface="Courier New" panose="02070309020205020404" pitchFamily="49" charset="0"/>
              </a:rPr>
              <a:t>); v = [-3 1 -2 2]; </a:t>
            </a:r>
            <a:endParaRPr lang="tr-TR" sz="1800" dirty="0" smtClean="0">
              <a:solidFill>
                <a:srgbClr val="000000"/>
              </a:solidFill>
              <a:latin typeface="Courier New" panose="02070309020205020404" pitchFamily="49" charset="0"/>
            </a:endParaRPr>
          </a:p>
          <a:p>
            <a:pPr marL="45720" indent="0">
              <a:lnSpc>
                <a:spcPct val="100000"/>
              </a:lnSpc>
              <a:spcBef>
                <a:spcPts val="0"/>
              </a:spcBef>
              <a:buNone/>
            </a:pPr>
            <a:r>
              <a:rPr lang="tr-TR" sz="1800" dirty="0" smtClean="0">
                <a:solidFill>
                  <a:srgbClr val="000000"/>
                </a:solidFill>
                <a:latin typeface="Courier New" panose="02070309020205020404" pitchFamily="49" charset="0"/>
              </a:rPr>
              <a:t>axis(v</a:t>
            </a:r>
            <a:r>
              <a:rPr lang="tr-TR" sz="1800" dirty="0">
                <a:solidFill>
                  <a:srgbClr val="000000"/>
                </a:solidFill>
                <a:latin typeface="Courier New" panose="02070309020205020404" pitchFamily="49" charset="0"/>
              </a:rPr>
              <a:t>); axis(</a:t>
            </a:r>
            <a:r>
              <a:rPr lang="tr-TR" sz="1800" dirty="0">
                <a:solidFill>
                  <a:srgbClr val="A020F0"/>
                </a:solidFill>
                <a:latin typeface="Courier New" panose="02070309020205020404" pitchFamily="49" charset="0"/>
              </a:rPr>
              <a:t>'square'</a:t>
            </a:r>
            <a:r>
              <a:rPr lang="tr-TR" sz="1800" dirty="0">
                <a:solidFill>
                  <a:srgbClr val="000000"/>
                </a:solidFill>
                <a:latin typeface="Courier New" panose="02070309020205020404" pitchFamily="49" charset="0"/>
              </a:rPr>
              <a:t>)</a:t>
            </a:r>
          </a:p>
          <a:p>
            <a:pPr marL="45720" indent="0">
              <a:lnSpc>
                <a:spcPct val="100000"/>
              </a:lnSpc>
              <a:spcBef>
                <a:spcPts val="0"/>
              </a:spcBef>
              <a:buNone/>
            </a:pPr>
            <a:r>
              <a:rPr lang="tr-TR" sz="1800" dirty="0">
                <a:solidFill>
                  <a:srgbClr val="000000"/>
                </a:solidFill>
                <a:latin typeface="Courier New" panose="02070309020205020404" pitchFamily="49" charset="0"/>
              </a:rPr>
              <a:t>sgrid([0.5,0.707], [0.5,1,2]);grid</a:t>
            </a:r>
            <a:r>
              <a:rPr lang="tr-TR" sz="1800" dirty="0" smtClean="0">
                <a:solidFill>
                  <a:srgbClr val="000000"/>
                </a:solidFill>
                <a:latin typeface="Courier New" panose="02070309020205020404" pitchFamily="49" charset="0"/>
              </a:rPr>
              <a:t>;</a:t>
            </a:r>
            <a:endParaRPr lang="tr-TR" sz="1800" dirty="0">
              <a:solidFill>
                <a:srgbClr val="000000"/>
              </a:solidFill>
              <a:latin typeface="Courier New" panose="02070309020205020404" pitchFamily="49" charset="0"/>
            </a:endParaRPr>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17</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13348" r="13182"/>
          <a:stretch/>
        </p:blipFill>
        <p:spPr>
          <a:xfrm>
            <a:off x="6177621" y="776749"/>
            <a:ext cx="5641211" cy="5776380"/>
          </a:xfrm>
          <a:prstGeom prst="rect">
            <a:avLst/>
          </a:prstGeom>
        </p:spPr>
      </p:pic>
    </p:spTree>
    <p:extLst>
      <p:ext uri="{BB962C8B-B14F-4D97-AF65-F5344CB8AC3E}">
        <p14:creationId xmlns:p14="http://schemas.microsoft.com/office/powerpoint/2010/main" val="2783243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Koşula Bağlı Kararlı Sistemler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7031" y="889824"/>
                <a:ext cx="6236052" cy="5220929"/>
              </a:xfrm>
            </p:spPr>
            <p:txBody>
              <a:bodyPr/>
              <a:lstStyle/>
              <a:p>
                <a:pPr marL="45720" indent="0">
                  <a:buNone/>
                </a:pPr>
                <a:r>
                  <a:rPr lang="tr-TR" dirty="0" smtClean="0"/>
                  <a:t>Yanda blok diyagramı ve kök-yer eğrisi grafiği görünen sistem şekilde görüldüğü gibi K’nın belirli aralıklarında kararlı ve bazı aralıklarda kararsız olduğu için koşula bağlı kararlı sistem olarak adlandırılır.</a:t>
                </a:r>
              </a:p>
              <a:p>
                <a:pPr marL="45720" indent="0">
                  <a:buNone/>
                </a:pPr>
                <a:r>
                  <a:rPr lang="tr-TR" dirty="0" smtClean="0"/>
                  <a:t>Şöyleki sistem;</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0&lt;</m:t>
                      </m:r>
                      <m:r>
                        <a:rPr lang="tr-TR" b="0" i="1" smtClean="0">
                          <a:latin typeface="Cambria Math" panose="02040503050406030204" pitchFamily="18" charset="0"/>
                        </a:rPr>
                        <m:t>𝐾</m:t>
                      </m:r>
                      <m:r>
                        <a:rPr lang="tr-TR" b="0" i="1" smtClean="0">
                          <a:latin typeface="Cambria Math" panose="02040503050406030204" pitchFamily="18" charset="0"/>
                        </a:rPr>
                        <m:t>&lt;12 </m:t>
                      </m:r>
                      <m:r>
                        <m:rPr>
                          <m:nor/>
                        </m:rPr>
                        <a:rPr lang="tr-TR" b="0" i="0" smtClean="0">
                          <a:latin typeface="Cambria Math" panose="02040503050406030204" pitchFamily="18" charset="0"/>
                        </a:rPr>
                        <m:t>ve</m:t>
                      </m:r>
                      <m:r>
                        <a:rPr lang="tr-TR" b="0" i="1" smtClean="0">
                          <a:latin typeface="Cambria Math" panose="02040503050406030204" pitchFamily="18" charset="0"/>
                        </a:rPr>
                        <m:t> 73&lt;</m:t>
                      </m:r>
                      <m:r>
                        <a:rPr lang="tr-TR" b="0" i="1" smtClean="0">
                          <a:latin typeface="Cambria Math" panose="02040503050406030204" pitchFamily="18" charset="0"/>
                        </a:rPr>
                        <m:t>𝐾</m:t>
                      </m:r>
                      <m:r>
                        <a:rPr lang="tr-TR" b="0" i="1" smtClean="0">
                          <a:latin typeface="Cambria Math" panose="02040503050406030204" pitchFamily="18" charset="0"/>
                        </a:rPr>
                        <m:t>&lt;154</m:t>
                      </m:r>
                    </m:oMath>
                  </m:oMathPara>
                </a14:m>
                <a:endParaRPr lang="tr-TR" dirty="0" smtClean="0"/>
              </a:p>
              <a:p>
                <a:pPr marL="45720" indent="0">
                  <a:buNone/>
                </a:pPr>
                <a:r>
                  <a:rPr lang="tr-TR" dirty="0" smtClean="0"/>
                  <a:t>aralıklarında </a:t>
                </a:r>
                <a:r>
                  <a:rPr lang="tr-TR" b="1" dirty="0" smtClean="0"/>
                  <a:t>kararlı</a:t>
                </a:r>
                <a:r>
                  <a:rPr lang="tr-TR" dirty="0" smtClean="0"/>
                  <a:t> ancak;</a:t>
                </a:r>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12 </m:t>
                      </m:r>
                      <m:r>
                        <m:rPr>
                          <m:nor/>
                        </m:rPr>
                        <a:rPr lang="tr-TR" b="0" i="0" smtClean="0">
                          <a:latin typeface="Cambria Math" panose="02040503050406030204" pitchFamily="18" charset="0"/>
                        </a:rPr>
                        <m:t>&lt;</m:t>
                      </m:r>
                      <m:r>
                        <m:rPr>
                          <m:nor/>
                        </m:rPr>
                        <a:rPr lang="tr-TR" b="0" i="0" smtClean="0">
                          <a:latin typeface="Cambria Math" panose="02040503050406030204" pitchFamily="18" charset="0"/>
                        </a:rPr>
                        <m:t>K</m:t>
                      </m:r>
                      <m:r>
                        <m:rPr>
                          <m:nor/>
                        </m:rPr>
                        <a:rPr lang="tr-TR" b="0" i="0" smtClean="0">
                          <a:latin typeface="Cambria Math" panose="02040503050406030204" pitchFamily="18" charset="0"/>
                        </a:rPr>
                        <m:t>&lt;</m:t>
                      </m:r>
                      <m:r>
                        <a:rPr lang="tr-TR" i="1">
                          <a:latin typeface="Cambria Math" panose="02040503050406030204" pitchFamily="18" charset="0"/>
                        </a:rPr>
                        <m:t> 73</m:t>
                      </m:r>
                      <m:r>
                        <a:rPr lang="tr-TR" b="0" i="1" smtClean="0">
                          <a:latin typeface="Cambria Math" panose="02040503050406030204" pitchFamily="18" charset="0"/>
                        </a:rPr>
                        <m:t> </m:t>
                      </m:r>
                      <m:r>
                        <m:rPr>
                          <m:nor/>
                        </m:rPr>
                        <a:rPr lang="tr-TR" b="0" i="0" smtClean="0">
                          <a:latin typeface="Cambria Math" panose="02040503050406030204" pitchFamily="18" charset="0"/>
                        </a:rPr>
                        <m:t>ve</m:t>
                      </m:r>
                      <m:r>
                        <a:rPr lang="tr-TR" b="0" i="1" smtClean="0">
                          <a:latin typeface="Cambria Math" panose="02040503050406030204" pitchFamily="18" charset="0"/>
                        </a:rPr>
                        <m:t> 154&lt;</m:t>
                      </m:r>
                      <m:r>
                        <a:rPr lang="tr-TR" b="0" i="1" smtClean="0">
                          <a:latin typeface="Cambria Math" panose="02040503050406030204" pitchFamily="18" charset="0"/>
                        </a:rPr>
                        <m:t>𝐾</m:t>
                      </m:r>
                    </m:oMath>
                  </m:oMathPara>
                </a14:m>
                <a:endParaRPr lang="tr-TR" dirty="0" smtClean="0"/>
              </a:p>
              <a:p>
                <a:pPr marL="45720" indent="0">
                  <a:buNone/>
                </a:pPr>
                <a:r>
                  <a:rPr lang="tr-TR" dirty="0" smtClean="0"/>
                  <a:t>Aralıklarında </a:t>
                </a:r>
                <a:r>
                  <a:rPr lang="tr-TR" b="1" dirty="0" smtClean="0"/>
                  <a:t>kararsızdır</a:t>
                </a:r>
                <a:r>
                  <a:rPr lang="tr-TR" dirty="0" smtClean="0"/>
                  <a:t>.</a:t>
                </a:r>
              </a:p>
              <a:p>
                <a:pPr marL="45720" indent="0">
                  <a:buNone/>
                </a:pPr>
                <a:r>
                  <a:rPr lang="tr-TR" dirty="0" smtClean="0"/>
                  <a:t>Bu istenen bir durum değildir. Ancak zaman zaman ortaya çıkabilmektedir. İlerleyen derslerimizde bu tür durumlardan kurtulmak için yapmamız gereken işlemleride göreceğiz.</a:t>
                </a: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7031" y="889824"/>
                <a:ext cx="6236052" cy="5220929"/>
              </a:xfrm>
              <a:blipFill>
                <a:blip r:embed="rId2"/>
                <a:stretch>
                  <a:fillRect l="-489"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18</a:t>
            </a:fld>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l="7096" r="5851"/>
          <a:stretch/>
        </p:blipFill>
        <p:spPr>
          <a:xfrm>
            <a:off x="360219" y="2105479"/>
            <a:ext cx="4976812" cy="4300912"/>
          </a:xfrm>
          <a:prstGeom prst="rect">
            <a:avLst/>
          </a:prstGeom>
        </p:spPr>
      </p:pic>
      <p:pic>
        <p:nvPicPr>
          <p:cNvPr id="9" name="Picture 8"/>
          <p:cNvPicPr>
            <a:picLocks noChangeAspect="1"/>
          </p:cNvPicPr>
          <p:nvPr/>
        </p:nvPicPr>
        <p:blipFill>
          <a:blip r:embed="rId4"/>
          <a:stretch>
            <a:fillRect/>
          </a:stretch>
        </p:blipFill>
        <p:spPr>
          <a:xfrm>
            <a:off x="360219" y="889824"/>
            <a:ext cx="5039169" cy="1275739"/>
          </a:xfrm>
          <a:prstGeom prst="rect">
            <a:avLst/>
          </a:prstGeom>
        </p:spPr>
      </p:pic>
    </p:spTree>
    <p:extLst>
      <p:ext uri="{BB962C8B-B14F-4D97-AF65-F5344CB8AC3E}">
        <p14:creationId xmlns:p14="http://schemas.microsoft.com/office/powerpoint/2010/main" val="324545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Minimum Fazlı Olmayan Sistemler</a:t>
            </a:r>
            <a:endParaRPr lang="tr-TR" dirty="0"/>
          </a:p>
        </p:txBody>
      </p:sp>
      <p:sp>
        <p:nvSpPr>
          <p:cNvPr id="3" name="Content Placeholder 2"/>
          <p:cNvSpPr>
            <a:spLocks noGrp="1"/>
          </p:cNvSpPr>
          <p:nvPr>
            <p:ph idx="1"/>
          </p:nvPr>
        </p:nvSpPr>
        <p:spPr/>
        <p:txBody>
          <a:bodyPr/>
          <a:lstStyle/>
          <a:p>
            <a:r>
              <a:rPr lang="tr-TR" dirty="0" smtClean="0"/>
              <a:t>Eğer bir sistemin bütün kutup ve sıfırları sol yarı düzleminde ise, bu tür sistemlere </a:t>
            </a:r>
            <a:r>
              <a:rPr lang="tr-TR" b="1" dirty="0" smtClean="0"/>
              <a:t>minimum fazlı  </a:t>
            </a:r>
            <a:r>
              <a:rPr lang="tr-TR" dirty="0" smtClean="0"/>
              <a:t>denir.</a:t>
            </a:r>
          </a:p>
          <a:p>
            <a:r>
              <a:rPr lang="tr-TR" dirty="0" smtClean="0"/>
              <a:t>Eğer sistemin en az bir kutup veya sıfırı sağ yarım kürede ise bu tür sistemlere </a:t>
            </a:r>
            <a:r>
              <a:rPr lang="tr-TR" b="1" dirty="0" smtClean="0"/>
              <a:t>minimum fazlı olmayan </a:t>
            </a:r>
            <a:r>
              <a:rPr lang="tr-TR" dirty="0" smtClean="0"/>
              <a:t>sistemler denir.</a:t>
            </a:r>
          </a:p>
          <a:p>
            <a:r>
              <a:rPr lang="tr-TR" dirty="0" smtClean="0"/>
              <a:t>Minimum fazlı olmayan terim, sinusoidal girişlere maruz kalmış bir sistemin faz gecikme karakteristiklerinden gelmektedir.</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19</a:t>
            </a:fld>
            <a:endParaRPr lang="en-US" dirty="0"/>
          </a:p>
        </p:txBody>
      </p:sp>
      <p:pic>
        <p:nvPicPr>
          <p:cNvPr id="8" name="Picture 7"/>
          <p:cNvPicPr>
            <a:picLocks noChangeAspect="1"/>
          </p:cNvPicPr>
          <p:nvPr/>
        </p:nvPicPr>
        <p:blipFill>
          <a:blip r:embed="rId2"/>
          <a:stretch>
            <a:fillRect/>
          </a:stretch>
        </p:blipFill>
        <p:spPr>
          <a:xfrm>
            <a:off x="1440503" y="3161974"/>
            <a:ext cx="8438291" cy="3252681"/>
          </a:xfrm>
          <a:prstGeom prst="rect">
            <a:avLst/>
          </a:prstGeom>
        </p:spPr>
      </p:pic>
    </p:spTree>
    <p:extLst>
      <p:ext uri="{BB962C8B-B14F-4D97-AF65-F5344CB8AC3E}">
        <p14:creationId xmlns:p14="http://schemas.microsoft.com/office/powerpoint/2010/main" val="199384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600" dirty="0"/>
              <a:t>Matlab ile Kök-Yer Eğrilerinin Çizimi</a:t>
            </a:r>
          </a:p>
        </p:txBody>
      </p:sp>
      <p:sp>
        <p:nvSpPr>
          <p:cNvPr id="7" name="Metin Yer Tutucusu 6"/>
          <p:cNvSpPr>
            <a:spLocks noGrp="1"/>
          </p:cNvSpPr>
          <p:nvPr>
            <p:ph type="body" idx="1"/>
          </p:nvPr>
        </p:nvSpPr>
        <p:spPr/>
        <p:txBody>
          <a:bodyPr/>
          <a:lstStyle/>
          <a:p>
            <a:r>
              <a:rPr lang="tr-TR" dirty="0" smtClean="0"/>
              <a:t>Giriş</a:t>
            </a:r>
            <a:endParaRPr lang="tr-TR" dirty="0"/>
          </a:p>
        </p:txBody>
      </p:sp>
      <p:sp>
        <p:nvSpPr>
          <p:cNvPr id="4" name="Veri Yer Tutucusu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708893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Minimum Fazlı Olmayan Sistemler</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tr-TR" dirty="0" smtClean="0"/>
                  <a:t>Aşağıdaki sistemi ele alalım.</a:t>
                </a:r>
              </a:p>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𝐾</m:t>
                          </m:r>
                          <m:r>
                            <a:rPr lang="tr-TR" b="0" i="1" smtClean="0">
                              <a:latin typeface="Cambria Math" panose="02040503050406030204" pitchFamily="18" charset="0"/>
                            </a:rPr>
                            <m:t>(1−</m:t>
                          </m:r>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𝑎</m:t>
                              </m:r>
                            </m:sub>
                          </m:sSub>
                          <m:r>
                            <a:rPr lang="tr-TR" b="0" i="1" smtClean="0">
                              <a:latin typeface="Cambria Math" panose="02040503050406030204" pitchFamily="18" charset="0"/>
                            </a:rPr>
                            <m:t>𝑠</m:t>
                          </m:r>
                          <m:r>
                            <a:rPr lang="tr-TR" b="0" i="1" smtClean="0">
                              <a:latin typeface="Cambria Math" panose="02040503050406030204" pitchFamily="18" charset="0"/>
                            </a:rPr>
                            <m:t>)</m:t>
                          </m:r>
                        </m:num>
                        <m:den>
                          <m:r>
                            <a:rPr lang="tr-TR" b="0" i="1" smtClean="0">
                              <a:latin typeface="Cambria Math" panose="02040503050406030204" pitchFamily="18" charset="0"/>
                            </a:rPr>
                            <m:t>𝑠</m:t>
                          </m:r>
                          <m:r>
                            <a:rPr lang="tr-TR" b="0" i="1" smtClean="0">
                              <a:latin typeface="Cambria Math" panose="02040503050406030204" pitchFamily="18" charset="0"/>
                            </a:rPr>
                            <m:t>(</m:t>
                          </m:r>
                          <m:r>
                            <a:rPr lang="tr-TR" b="0" i="1" smtClean="0">
                              <a:latin typeface="Cambria Math" panose="02040503050406030204" pitchFamily="18" charset="0"/>
                            </a:rPr>
                            <m:t>𝑇𝑠</m:t>
                          </m:r>
                          <m:r>
                            <a:rPr lang="tr-TR" b="0" i="1" smtClean="0">
                              <a:latin typeface="Cambria Math" panose="02040503050406030204" pitchFamily="18" charset="0"/>
                            </a:rPr>
                            <m:t>+1)</m:t>
                          </m:r>
                        </m:den>
                      </m:f>
                      <m:r>
                        <a:rPr lang="tr-TR" b="0" i="1" smtClean="0">
                          <a:latin typeface="Cambria Math" panose="02040503050406030204" pitchFamily="18" charset="0"/>
                        </a:rPr>
                        <m:t>  </m:t>
                      </m:r>
                      <m:d>
                        <m:dPr>
                          <m:ctrlPr>
                            <a:rPr lang="tr-TR" b="0" i="1" smtClean="0">
                              <a:latin typeface="Cambria Math" panose="02040503050406030204" pitchFamily="18" charset="0"/>
                            </a:rPr>
                          </m:ctrlPr>
                        </m:dPr>
                        <m:e>
                          <m:sSub>
                            <m:sSubPr>
                              <m:ctrlPr>
                                <a:rPr lang="tr-TR" b="0" i="1" smtClean="0">
                                  <a:latin typeface="Cambria Math" panose="02040503050406030204" pitchFamily="18" charset="0"/>
                                </a:rPr>
                              </m:ctrlPr>
                            </m:sSubPr>
                            <m:e>
                              <m:r>
                                <a:rPr lang="tr-TR" b="0" i="1" smtClean="0">
                                  <a:latin typeface="Cambria Math" panose="02040503050406030204" pitchFamily="18" charset="0"/>
                                </a:rPr>
                                <m:t>𝑇</m:t>
                              </m:r>
                            </m:e>
                            <m:sub>
                              <m:r>
                                <a:rPr lang="tr-TR" b="0" i="1" smtClean="0">
                                  <a:latin typeface="Cambria Math" panose="02040503050406030204" pitchFamily="18" charset="0"/>
                                </a:rPr>
                                <m:t>𝑎</m:t>
                              </m:r>
                            </m:sub>
                          </m:sSub>
                          <m:r>
                            <a:rPr lang="tr-TR" b="0" i="1" smtClean="0">
                              <a:latin typeface="Cambria Math" panose="02040503050406030204" pitchFamily="18" charset="0"/>
                            </a:rPr>
                            <m:t>&gt;0</m:t>
                          </m:r>
                        </m:e>
                      </m:d>
                      <m:r>
                        <a:rPr lang="tr-TR" b="0" i="1" smtClean="0">
                          <a:latin typeface="Cambria Math" panose="02040503050406030204" pitchFamily="18" charset="0"/>
                        </a:rPr>
                        <m:t>,  </m:t>
                      </m:r>
                      <m:r>
                        <a:rPr lang="tr-TR" b="0" i="1" smtClean="0">
                          <a:latin typeface="Cambria Math" panose="02040503050406030204" pitchFamily="18" charset="0"/>
                        </a:rPr>
                        <m:t>𝐻</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=1;</m:t>
                      </m:r>
                    </m:oMath>
                  </m:oMathPara>
                </a14:m>
                <a:endParaRPr lang="tr-TR" b="0" dirty="0" smtClean="0"/>
              </a:p>
              <a:p>
                <a:r>
                  <a:rPr lang="tr-TR" b="0" dirty="0" smtClean="0"/>
                  <a:t>Bu sistem minimum fazlı olmayan bir sistemdir. Çünkü sağ yarı düzlemde bir sıfır vardır.</a:t>
                </a:r>
              </a:p>
              <a:p>
                <a:r>
                  <a:rPr lang="tr-TR" dirty="0" smtClean="0"/>
                  <a:t>Bu sistemin açı şartı</a:t>
                </a:r>
                <a:endParaRPr lang="tr-TR" b="0" dirty="0" smtClean="0"/>
              </a:p>
              <a:p>
                <a:endParaRPr lang="tr-TR" b="0" dirty="0" smtClean="0"/>
              </a:p>
              <a:p>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20</a:t>
            </a:fld>
            <a:endParaRPr lang="en-US" dirty="0"/>
          </a:p>
        </p:txBody>
      </p:sp>
      <p:pic>
        <p:nvPicPr>
          <p:cNvPr id="8" name="Picture 7"/>
          <p:cNvPicPr>
            <a:picLocks noChangeAspect="1"/>
          </p:cNvPicPr>
          <p:nvPr/>
        </p:nvPicPr>
        <p:blipFill>
          <a:blip r:embed="rId3"/>
          <a:stretch>
            <a:fillRect/>
          </a:stretch>
        </p:blipFill>
        <p:spPr>
          <a:xfrm>
            <a:off x="891239" y="3336272"/>
            <a:ext cx="8438291" cy="3252681"/>
          </a:xfrm>
          <a:prstGeom prst="rect">
            <a:avLst/>
          </a:prstGeom>
        </p:spPr>
      </p:pic>
      <p:pic>
        <p:nvPicPr>
          <p:cNvPr id="9" name="Picture 8"/>
          <p:cNvPicPr>
            <a:picLocks noChangeAspect="1"/>
          </p:cNvPicPr>
          <p:nvPr/>
        </p:nvPicPr>
        <p:blipFill>
          <a:blip r:embed="rId4"/>
          <a:stretch>
            <a:fillRect/>
          </a:stretch>
        </p:blipFill>
        <p:spPr>
          <a:xfrm>
            <a:off x="4192568" y="2612871"/>
            <a:ext cx="2115467" cy="749609"/>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7787127" y="3237950"/>
                <a:ext cx="3588327" cy="923330"/>
              </a:xfrm>
              <a:prstGeom prst="rect">
                <a:avLst/>
              </a:prstGeom>
              <a:noFill/>
            </p:spPr>
            <p:txBody>
              <a:bodyPr wrap="square" rtlCol="0">
                <a:spAutoFit/>
              </a:bodyPr>
              <a:lstStyle/>
              <a:p>
                <a:r>
                  <a:rPr lang="tr-TR" dirty="0"/>
                  <a:t>G</a:t>
                </a:r>
                <a:r>
                  <a:rPr lang="tr-TR" dirty="0" smtClean="0"/>
                  <a:t>rafikten, Ancak ve ancak eğer K kazancı </a:t>
                </a:r>
                <a14:m>
                  <m:oMath xmlns:m="http://schemas.openxmlformats.org/officeDocument/2006/math">
                    <m:r>
                      <a:rPr lang="tr-TR" i="1" dirty="0" smtClean="0">
                        <a:latin typeface="Cambria Math" panose="02040503050406030204" pitchFamily="18" charset="0"/>
                      </a:rPr>
                      <m:t>1/</m:t>
                    </m:r>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𝑇</m:t>
                        </m:r>
                      </m:e>
                      <m:sub>
                        <m:r>
                          <a:rPr lang="tr-TR" i="1" dirty="0" smtClean="0">
                            <a:latin typeface="Cambria Math" panose="02040503050406030204" pitchFamily="18" charset="0"/>
                          </a:rPr>
                          <m:t>𝑎</m:t>
                        </m:r>
                      </m:sub>
                    </m:sSub>
                  </m:oMath>
                </a14:m>
                <a:r>
                  <a:rPr lang="tr-TR" dirty="0" smtClean="0"/>
                  <a:t>’dan küçükse, sistemin kararlı olacağı görülmektedir.</a:t>
                </a:r>
                <a:endParaRPr lang="tr-TR" dirty="0"/>
              </a:p>
            </p:txBody>
          </p:sp>
        </mc:Choice>
        <mc:Fallback xmlns="">
          <p:sp>
            <p:nvSpPr>
              <p:cNvPr id="10" name="TextBox 9"/>
              <p:cNvSpPr txBox="1">
                <a:spLocks noRot="1" noChangeAspect="1" noMove="1" noResize="1" noEditPoints="1" noAdjustHandles="1" noChangeArrowheads="1" noChangeShapeType="1" noTextEdit="1"/>
              </p:cNvSpPr>
              <p:nvPr/>
            </p:nvSpPr>
            <p:spPr>
              <a:xfrm>
                <a:off x="7787127" y="3237950"/>
                <a:ext cx="3588327" cy="923330"/>
              </a:xfrm>
              <a:prstGeom prst="rect">
                <a:avLst/>
              </a:prstGeom>
              <a:blipFill>
                <a:blip r:embed="rId5"/>
                <a:stretch>
                  <a:fillRect l="-1358" t="-3289" r="-509" b="-9211"/>
                </a:stretch>
              </a:blipFill>
            </p:spPr>
            <p:txBody>
              <a:bodyPr/>
              <a:lstStyle/>
              <a:p>
                <a:r>
                  <a:rPr lang="tr-TR">
                    <a:noFill/>
                  </a:rPr>
                  <a:t> </a:t>
                </a:r>
              </a:p>
            </p:txBody>
          </p:sp>
        </mc:Fallback>
      </mc:AlternateContent>
    </p:spTree>
    <p:extLst>
      <p:ext uri="{BB962C8B-B14F-4D97-AF65-F5344CB8AC3E}">
        <p14:creationId xmlns:p14="http://schemas.microsoft.com/office/powerpoint/2010/main" val="2962954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0" y="875071"/>
                <a:ext cx="9872871" cy="1507911"/>
              </a:xfrm>
            </p:spPr>
            <p:txBody>
              <a:bodyPr/>
              <a:lstStyle/>
              <a:p>
                <a:pPr marL="45720" indent="0">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m:t>
                      </m:r>
                      <m:f>
                        <m:fPr>
                          <m:ctrlPr>
                            <a:rPr lang="tr-TR" i="1">
                              <a:latin typeface="Cambria Math" panose="02040503050406030204" pitchFamily="18" charset="0"/>
                            </a:rPr>
                          </m:ctrlPr>
                        </m:fPr>
                        <m:num>
                          <m:r>
                            <a:rPr lang="tr-TR" i="1">
                              <a:latin typeface="Cambria Math" panose="02040503050406030204" pitchFamily="18" charset="0"/>
                            </a:rPr>
                            <m:t>𝐾</m:t>
                          </m:r>
                          <m:r>
                            <a:rPr lang="tr-TR" i="1">
                              <a:latin typeface="Cambria Math" panose="02040503050406030204" pitchFamily="18" charset="0"/>
                            </a:rPr>
                            <m:t>(1−</m:t>
                          </m:r>
                          <m:sSub>
                            <m:sSubPr>
                              <m:ctrlPr>
                                <a:rPr lang="tr-TR" i="1">
                                  <a:latin typeface="Cambria Math" panose="02040503050406030204" pitchFamily="18" charset="0"/>
                                </a:rPr>
                              </m:ctrlPr>
                            </m:sSubPr>
                            <m:e>
                              <m:r>
                                <a:rPr lang="tr-TR" i="1">
                                  <a:latin typeface="Cambria Math" panose="02040503050406030204" pitchFamily="18" charset="0"/>
                                </a:rPr>
                                <m:t>𝑇</m:t>
                              </m:r>
                            </m:e>
                            <m:sub>
                              <m:r>
                                <a:rPr lang="tr-TR" i="1">
                                  <a:latin typeface="Cambria Math" panose="02040503050406030204" pitchFamily="18" charset="0"/>
                                </a:rPr>
                                <m:t>𝑎</m:t>
                              </m:r>
                            </m:sub>
                          </m:sSub>
                          <m:r>
                            <a:rPr lang="tr-TR" i="1">
                              <a:latin typeface="Cambria Math" panose="02040503050406030204" pitchFamily="18" charset="0"/>
                            </a:rPr>
                            <m:t>𝑠</m:t>
                          </m:r>
                          <m:r>
                            <a:rPr lang="tr-TR" i="1">
                              <a:latin typeface="Cambria Math" panose="02040503050406030204" pitchFamily="18" charset="0"/>
                            </a:rPr>
                            <m:t>)</m:t>
                          </m:r>
                        </m:num>
                        <m:den>
                          <m:r>
                            <a:rPr lang="tr-TR" i="1">
                              <a:latin typeface="Cambria Math" panose="02040503050406030204" pitchFamily="18" charset="0"/>
                            </a:rPr>
                            <m:t>𝑠</m:t>
                          </m:r>
                          <m:r>
                            <a:rPr lang="tr-TR" i="1">
                              <a:latin typeface="Cambria Math" panose="02040503050406030204" pitchFamily="18" charset="0"/>
                            </a:rPr>
                            <m:t>(</m:t>
                          </m:r>
                          <m:r>
                            <a:rPr lang="tr-TR" i="1">
                              <a:latin typeface="Cambria Math" panose="02040503050406030204" pitchFamily="18" charset="0"/>
                            </a:rPr>
                            <m:t>𝑇𝑠</m:t>
                          </m:r>
                          <m:r>
                            <a:rPr lang="tr-TR" i="1">
                              <a:latin typeface="Cambria Math" panose="02040503050406030204" pitchFamily="18" charset="0"/>
                            </a:rPr>
                            <m:t>+1)</m:t>
                          </m:r>
                        </m:den>
                      </m:f>
                    </m:oMath>
                  </m:oMathPara>
                </a14:m>
                <a:endParaRPr lang="tr-TR" dirty="0" smtClean="0"/>
              </a:p>
              <a:p>
                <a:pPr marL="45720" indent="0">
                  <a:buNone/>
                </a:pPr>
                <a:r>
                  <a:rPr lang="tr-TR" dirty="0" smtClean="0"/>
                  <a:t>Eğer yukarıdaki TF’ununda </a:t>
                </a:r>
                <a:r>
                  <a:rPr lang="en-US" dirty="0" smtClean="0"/>
                  <a:t> </a:t>
                </a:r>
                <a14:m>
                  <m:oMath xmlns:m="http://schemas.openxmlformats.org/officeDocument/2006/math">
                    <m:r>
                      <a:rPr lang="en-US" i="1" dirty="0" smtClean="0">
                        <a:latin typeface="Cambria Math" panose="02040503050406030204" pitchFamily="18" charset="0"/>
                      </a:rPr>
                      <m:t>𝑇</m:t>
                    </m:r>
                    <m:r>
                      <a:rPr lang="en-US" i="1" dirty="0" smtClean="0">
                        <a:latin typeface="Cambria Math" panose="02040503050406030204" pitchFamily="18" charset="0"/>
                      </a:rPr>
                      <m:t>=1 </m:t>
                    </m:r>
                    <m:r>
                      <a:rPr lang="en-US" i="1" dirty="0" smtClean="0">
                        <a:latin typeface="Cambria Math" panose="02040503050406030204" pitchFamily="18" charset="0"/>
                      </a:rPr>
                      <m:t>𝑠𝑛</m:t>
                    </m:r>
                    <m:r>
                      <a:rPr lang="tr-TR" i="1" dirty="0" smtClean="0">
                        <a:latin typeface="Cambria Math" panose="02040503050406030204" pitchFamily="18" charset="0"/>
                      </a:rPr>
                      <m:t>.</m:t>
                    </m:r>
                  </m:oMath>
                </a14:m>
                <a:r>
                  <a:rPr lang="en-US" dirty="0" smtClean="0"/>
                  <a:t> </a:t>
                </a:r>
                <a:r>
                  <a:rPr lang="tr-TR" dirty="0" smtClean="0"/>
                  <a:t>ve </a:t>
                </a:r>
                <a14:m>
                  <m:oMath xmlns:m="http://schemas.openxmlformats.org/officeDocument/2006/math">
                    <m:sSub>
                      <m:sSubPr>
                        <m:ctrlPr>
                          <a:rPr lang="tr-TR" b="0" i="1" dirty="0" smtClean="0">
                            <a:latin typeface="Cambria Math" panose="02040503050406030204" pitchFamily="18" charset="0"/>
                          </a:rPr>
                        </m:ctrlPr>
                      </m:sSubPr>
                      <m:e>
                        <m:r>
                          <a:rPr lang="en-US" i="1" dirty="0">
                            <a:latin typeface="Cambria Math" panose="02040503050406030204" pitchFamily="18" charset="0"/>
                          </a:rPr>
                          <m:t>𝑇</m:t>
                        </m:r>
                      </m:e>
                      <m:sub>
                        <m:r>
                          <a:rPr lang="tr-TR" b="0" i="1" dirty="0" smtClean="0">
                            <a:latin typeface="Cambria Math" panose="02040503050406030204" pitchFamily="18" charset="0"/>
                          </a:rPr>
                          <m:t>𝑎</m:t>
                        </m:r>
                      </m:sub>
                    </m:sSub>
                    <m:r>
                      <a:rPr lang="en-US" i="1" dirty="0">
                        <a:latin typeface="Cambria Math" panose="02040503050406030204" pitchFamily="18" charset="0"/>
                      </a:rPr>
                      <m:t>=</m:t>
                    </m:r>
                    <m:r>
                      <a:rPr lang="tr-TR" b="0" i="1" dirty="0" smtClean="0">
                        <a:latin typeface="Cambria Math" panose="02040503050406030204" pitchFamily="18" charset="0"/>
                      </a:rPr>
                      <m:t>0.5</m:t>
                    </m:r>
                    <m:r>
                      <a:rPr lang="en-US" i="1" dirty="0">
                        <a:latin typeface="Cambria Math" panose="02040503050406030204" pitchFamily="18" charset="0"/>
                      </a:rPr>
                      <m:t> </m:t>
                    </m:r>
                    <m:r>
                      <a:rPr lang="en-US" i="1" dirty="0">
                        <a:latin typeface="Cambria Math" panose="02040503050406030204" pitchFamily="18" charset="0"/>
                      </a:rPr>
                      <m:t>𝑠𝑛</m:t>
                    </m:r>
                    <m:r>
                      <a:rPr lang="en-US" i="1" dirty="0">
                        <a:latin typeface="Cambria Math" panose="02040503050406030204" pitchFamily="18" charset="0"/>
                      </a:rPr>
                      <m:t> </m:t>
                    </m:r>
                  </m:oMath>
                </a14:m>
                <a:r>
                  <a:rPr lang="tr-TR" dirty="0" smtClean="0"/>
                  <a:t>alınırsa bu durumda grafik aşağıdaki gibi elde edilir.</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0" y="875071"/>
                <a:ext cx="9872871" cy="1507911"/>
              </a:xfrm>
              <a:blipFill>
                <a:blip r:embed="rId2"/>
                <a:stretch>
                  <a:fillRect l="-309" b="-7692"/>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21</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042" y="1988955"/>
            <a:ext cx="6171867" cy="4628900"/>
          </a:xfrm>
          <a:prstGeom prst="rect">
            <a:avLst/>
          </a:prstGeom>
        </p:spPr>
      </p:pic>
      <p:sp>
        <p:nvSpPr>
          <p:cNvPr id="12" name="Rectangle 11"/>
          <p:cNvSpPr/>
          <p:nvPr/>
        </p:nvSpPr>
        <p:spPr>
          <a:xfrm>
            <a:off x="606386" y="2481304"/>
            <a:ext cx="5673271" cy="1569660"/>
          </a:xfrm>
          <a:prstGeom prst="rect">
            <a:avLst/>
          </a:prstGeom>
        </p:spPr>
        <p:txBody>
          <a:bodyPr wrap="square">
            <a:spAutoFit/>
          </a:bodyPr>
          <a:lstStyle/>
          <a:p>
            <a:r>
              <a:rPr lang="tr-TR" sz="1600" dirty="0">
                <a:solidFill>
                  <a:srgbClr val="000000"/>
                </a:solidFill>
                <a:latin typeface="Courier New" panose="02070309020205020404" pitchFamily="49" charset="0"/>
              </a:rPr>
              <a:t>num = [-0.5 1];</a:t>
            </a:r>
          </a:p>
          <a:p>
            <a:r>
              <a:rPr lang="tr-TR" sz="1600" dirty="0">
                <a:solidFill>
                  <a:srgbClr val="000000"/>
                </a:solidFill>
                <a:latin typeface="Courier New" panose="02070309020205020404" pitchFamily="49" charset="0"/>
              </a:rPr>
              <a:t>den = [1 1 0];</a:t>
            </a:r>
          </a:p>
          <a:p>
            <a:r>
              <a:rPr lang="tr-TR" sz="1600" dirty="0">
                <a:solidFill>
                  <a:srgbClr val="000000"/>
                </a:solidFill>
                <a:latin typeface="Courier New" panose="02070309020205020404" pitchFamily="49" charset="0"/>
              </a:rPr>
              <a:t>rlocus(num,den)</a:t>
            </a:r>
          </a:p>
          <a:p>
            <a:r>
              <a:rPr lang="en-US" sz="1600" dirty="0">
                <a:solidFill>
                  <a:srgbClr val="000000"/>
                </a:solidFill>
                <a:latin typeface="Courier New" panose="02070309020205020404" pitchFamily="49" charset="0"/>
              </a:rPr>
              <a:t>v = [-2 6 -4 4]; axis(v); axis(</a:t>
            </a:r>
            <a:r>
              <a:rPr lang="en-US" sz="1600" dirty="0">
                <a:solidFill>
                  <a:srgbClr val="A020F0"/>
                </a:solidFill>
                <a:latin typeface="Courier New" panose="02070309020205020404" pitchFamily="49" charset="0"/>
              </a:rPr>
              <a:t>'square'</a:t>
            </a:r>
            <a:r>
              <a:rPr lang="en-US" sz="1600" dirty="0">
                <a:solidFill>
                  <a:srgbClr val="000000"/>
                </a:solidFill>
                <a:latin typeface="Courier New" panose="02070309020205020404" pitchFamily="49" charset="0"/>
              </a:rPr>
              <a:t>)</a:t>
            </a:r>
          </a:p>
          <a:p>
            <a:r>
              <a:rPr lang="en-US" sz="1600" dirty="0">
                <a:solidFill>
                  <a:srgbClr val="000000"/>
                </a:solidFill>
                <a:latin typeface="Courier New" panose="02070309020205020404" pitchFamily="49" charset="0"/>
              </a:rPr>
              <a:t>title({</a:t>
            </a:r>
            <a:r>
              <a:rPr lang="en-US" sz="1600" dirty="0">
                <a:solidFill>
                  <a:srgbClr val="A020F0"/>
                </a:solidFill>
                <a:latin typeface="Courier New" panose="02070309020205020404" pitchFamily="49" charset="0"/>
              </a:rPr>
              <a:t>'G(s) = K(1 - 0.5s)/[s(s + 1</a:t>
            </a:r>
            <a:r>
              <a:rPr lang="en-US" sz="1600" dirty="0" smtClean="0">
                <a:solidFill>
                  <a:srgbClr val="A020F0"/>
                </a:solidFill>
                <a:latin typeface="Courier New" panose="02070309020205020404" pitchFamily="49" charset="0"/>
              </a:rPr>
              <a:t>)]'</a:t>
            </a:r>
            <a:r>
              <a:rPr lang="en-US" sz="1600" dirty="0" smtClean="0">
                <a:solidFill>
                  <a:srgbClr val="000000"/>
                </a:solidFill>
                <a:latin typeface="Courier New" panose="02070309020205020404" pitchFamily="49" charset="0"/>
              </a:rPr>
              <a:t>,</a:t>
            </a:r>
            <a:endParaRPr lang="tr-TR" sz="1600" dirty="0" smtClean="0">
              <a:solidFill>
                <a:srgbClr val="000000"/>
              </a:solidFill>
              <a:latin typeface="Courier New" panose="02070309020205020404" pitchFamily="49" charset="0"/>
            </a:endParaRPr>
          </a:p>
          <a:p>
            <a:r>
              <a:rPr lang="en-US" sz="1600" dirty="0" smtClean="0">
                <a:solidFill>
                  <a:srgbClr val="A020F0"/>
                </a:solidFill>
                <a:latin typeface="Courier New" panose="02070309020205020404" pitchFamily="49" charset="0"/>
              </a:rPr>
              <a:t>'</a:t>
            </a:r>
            <a:r>
              <a:rPr lang="en-US" sz="1600" dirty="0" err="1" smtClean="0">
                <a:solidFill>
                  <a:srgbClr val="A020F0"/>
                </a:solidFill>
                <a:latin typeface="Courier New" panose="02070309020205020404" pitchFamily="49" charset="0"/>
              </a:rPr>
              <a:t>için</a:t>
            </a:r>
            <a:r>
              <a:rPr lang="en-US" sz="1600" dirty="0" smtClean="0">
                <a:solidFill>
                  <a:srgbClr val="A020F0"/>
                </a:solidFill>
                <a:latin typeface="Courier New" panose="02070309020205020404" pitchFamily="49" charset="0"/>
              </a:rPr>
              <a:t> </a:t>
            </a:r>
            <a:r>
              <a:rPr lang="en-US" sz="1600" dirty="0" err="1">
                <a:solidFill>
                  <a:srgbClr val="A020F0"/>
                </a:solidFill>
                <a:latin typeface="Courier New" panose="02070309020205020404" pitchFamily="49" charset="0"/>
              </a:rPr>
              <a:t>Kök-Yer</a:t>
            </a:r>
            <a:r>
              <a:rPr lang="en-US" sz="1600" dirty="0">
                <a:solidFill>
                  <a:srgbClr val="A020F0"/>
                </a:solidFill>
                <a:latin typeface="Courier New" panose="02070309020205020404" pitchFamily="49" charset="0"/>
              </a:rPr>
              <a:t> </a:t>
            </a:r>
            <a:r>
              <a:rPr lang="en-US" sz="1600" dirty="0" err="1">
                <a:solidFill>
                  <a:srgbClr val="A020F0"/>
                </a:solidFill>
                <a:latin typeface="Courier New" panose="02070309020205020404" pitchFamily="49" charset="0"/>
              </a:rPr>
              <a:t>Eðrisi</a:t>
            </a:r>
            <a:r>
              <a:rPr lang="en-US" sz="1600" dirty="0" smtClean="0">
                <a:solidFill>
                  <a:srgbClr val="A020F0"/>
                </a:solidFill>
                <a:latin typeface="Courier New" panose="02070309020205020404" pitchFamily="49" charset="0"/>
              </a:rPr>
              <a:t>'</a:t>
            </a:r>
            <a:r>
              <a:rPr lang="en-US" sz="1600" dirty="0" smtClean="0">
                <a:solidFill>
                  <a:srgbClr val="000000"/>
                </a:solidFill>
                <a:latin typeface="Courier New" panose="02070309020205020404" pitchFamily="49" charset="0"/>
              </a:rPr>
              <a:t>})</a:t>
            </a:r>
            <a:endParaRPr lang="en-US" sz="1600" dirty="0">
              <a:solidFill>
                <a:srgbClr val="000000"/>
              </a:solidFill>
              <a:latin typeface="Courier New" panose="02070309020205020404" pitchFamily="49" charset="0"/>
            </a:endParaRPr>
          </a:p>
        </p:txBody>
      </p:sp>
    </p:spTree>
    <p:extLst>
      <p:ext uri="{BB962C8B-B14F-4D97-AF65-F5344CB8AC3E}">
        <p14:creationId xmlns:p14="http://schemas.microsoft.com/office/powerpoint/2010/main" val="3451425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t>Kök Yer Eğrileri ve Sabit Kazançlı Kök Yer Eğrilerinin Dikliği</a:t>
            </a:r>
            <a:endParaRPr lang="tr-TR"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10023764" cy="2297620"/>
              </a:xfrm>
            </p:spPr>
            <p:txBody>
              <a:bodyPr>
                <a:normAutofit/>
              </a:bodyPr>
              <a:lstStyle/>
              <a:p>
                <a:r>
                  <a:rPr lang="tr-TR" dirty="0" smtClean="0"/>
                  <a:t>Şekilde görüldüğü gibi, </a:t>
                </a:r>
                <a14:m>
                  <m:oMath xmlns:m="http://schemas.openxmlformats.org/officeDocument/2006/math">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𝐻</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r>
                      <a:rPr lang="tr-TR" b="0" i="1" smtClean="0">
                        <a:latin typeface="Cambria Math" panose="02040503050406030204" pitchFamily="18" charset="0"/>
                      </a:rPr>
                      <m:t>𝑠𝑎𝑏𝑖𝑡</m:t>
                    </m:r>
                  </m:oMath>
                </a14:m>
                <a:r>
                  <a:rPr lang="tr-TR" dirty="0" smtClean="0"/>
                  <a:t> ler </a:t>
                </a:r>
                <a14:m>
                  <m:oMath xmlns:m="http://schemas.openxmlformats.org/officeDocument/2006/math">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oMath>
                </a14:m>
                <a:r>
                  <a:rPr lang="tr-TR" dirty="0" smtClean="0"/>
                  <a:t> düzleminde çemberler ifade eder</a:t>
                </a:r>
              </a:p>
              <a:p>
                <a14:m>
                  <m:oMath xmlns:m="http://schemas.openxmlformats.org/officeDocument/2006/math">
                    <m:r>
                      <a:rPr lang="tr-TR" b="0" i="1" smtClean="0">
                        <a:latin typeface="Cambria Math" panose="02040503050406030204" pitchFamily="18" charset="0"/>
                      </a:rPr>
                      <m:t>∠</m:t>
                    </m:r>
                    <m:r>
                      <a:rPr lang="tr-TR" b="0" i="1" smtClean="0">
                        <a:latin typeface="Cambria Math" panose="02040503050406030204" pitchFamily="18" charset="0"/>
                      </a:rPr>
                      <m:t>𝐺</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𝐻</m:t>
                    </m:r>
                    <m:d>
                      <m:dPr>
                        <m:ctrlPr>
                          <a:rPr lang="tr-TR" b="0" i="1" smtClean="0">
                            <a:latin typeface="Cambria Math" panose="02040503050406030204" pitchFamily="18" charset="0"/>
                          </a:rPr>
                        </m:ctrlPr>
                      </m:dPr>
                      <m:e>
                        <m:r>
                          <a:rPr lang="tr-TR" b="0" i="1" smtClean="0">
                            <a:latin typeface="Cambria Math" panose="02040503050406030204" pitchFamily="18" charset="0"/>
                          </a:rPr>
                          <m:t>𝑠</m:t>
                        </m:r>
                      </m:e>
                    </m:d>
                    <m:r>
                      <a:rPr lang="tr-TR" b="0" i="1" smtClean="0">
                        <a:latin typeface="Cambria Math" panose="02040503050406030204" pitchFamily="18" charset="0"/>
                      </a:rPr>
                      <m:t>=±</m:t>
                    </m:r>
                    <m:sSup>
                      <m:sSupPr>
                        <m:ctrlPr>
                          <a:rPr lang="tr-TR" b="0" i="0" smtClean="0">
                            <a:latin typeface="Cambria Math" panose="02040503050406030204" pitchFamily="18" charset="0"/>
                          </a:rPr>
                        </m:ctrlPr>
                      </m:sSupPr>
                      <m:e>
                        <m:r>
                          <a:rPr lang="tr-TR" b="0" i="0" smtClean="0">
                            <a:latin typeface="Cambria Math" panose="02040503050406030204" pitchFamily="18" charset="0"/>
                          </a:rPr>
                          <m:t>180</m:t>
                        </m:r>
                      </m:e>
                      <m:sup>
                        <m:r>
                          <a:rPr lang="tr-TR" b="0" i="0" smtClean="0">
                            <a:latin typeface="Cambria Math" panose="02040503050406030204" pitchFamily="18" charset="0"/>
                          </a:rPr>
                          <m:t>0</m:t>
                        </m:r>
                      </m:sup>
                    </m:sSup>
                    <m:r>
                      <a:rPr lang="tr-TR" b="0" i="0" smtClean="0">
                        <a:latin typeface="Cambria Math" panose="02040503050406030204" pitchFamily="18" charset="0"/>
                      </a:rPr>
                      <m:t>(2</m:t>
                    </m:r>
                    <m:r>
                      <m:rPr>
                        <m:sty m:val="p"/>
                      </m:rPr>
                      <a:rPr lang="tr-TR" b="0" i="0" smtClean="0">
                        <a:latin typeface="Cambria Math" panose="02040503050406030204" pitchFamily="18" charset="0"/>
                      </a:rPr>
                      <m:t>k</m:t>
                    </m:r>
                    <m:r>
                      <a:rPr lang="tr-TR" b="0" i="0" smtClean="0">
                        <a:latin typeface="Cambria Math" panose="02040503050406030204" pitchFamily="18" charset="0"/>
                      </a:rPr>
                      <m:t>+1)</m:t>
                    </m:r>
                  </m:oMath>
                </a14:m>
                <a:r>
                  <a:rPr lang="tr-TR" dirty="0" smtClean="0"/>
                  <a:t> reel eksenin sol tarafında uzanır.</a:t>
                </a:r>
              </a:p>
              <a:p>
                <a14:m>
                  <m:oMath xmlns:m="http://schemas.openxmlformats.org/officeDocument/2006/math">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oMath>
                </a14:m>
                <a:r>
                  <a:rPr lang="tr-TR" dirty="0"/>
                  <a:t> </a:t>
                </a:r>
                <a:r>
                  <a:rPr lang="tr-TR" dirty="0" smtClean="0"/>
                  <a:t>düzleminde sabit-fazlı ve sabit-kazançlı kök yer eğrileri birbirine dik oldukları için, s düzleminde kök yer eğrisi ve sabit kazançlı kök yer eğrileri de birbirine diktir.</a:t>
                </a: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10023764" cy="2297620"/>
              </a:xfrm>
              <a:blipFill>
                <a:blip r:embed="rId2"/>
                <a:stretch>
                  <a:fillRect t="-3191" b="-3723"/>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22</a:t>
            </a:fld>
            <a:endParaRPr lang="en-US" dirty="0"/>
          </a:p>
        </p:txBody>
      </p:sp>
      <p:pic>
        <p:nvPicPr>
          <p:cNvPr id="7" name="Picture 6"/>
          <p:cNvPicPr>
            <a:picLocks noChangeAspect="1"/>
          </p:cNvPicPr>
          <p:nvPr/>
        </p:nvPicPr>
        <p:blipFill>
          <a:blip r:embed="rId3"/>
          <a:stretch>
            <a:fillRect/>
          </a:stretch>
        </p:blipFill>
        <p:spPr>
          <a:xfrm>
            <a:off x="2270186" y="3073770"/>
            <a:ext cx="7407181" cy="3240000"/>
          </a:xfrm>
          <a:prstGeom prst="rect">
            <a:avLst/>
          </a:prstGeom>
        </p:spPr>
      </p:pic>
    </p:spTree>
    <p:extLst>
      <p:ext uri="{BB962C8B-B14F-4D97-AF65-F5344CB8AC3E}">
        <p14:creationId xmlns:p14="http://schemas.microsoft.com/office/powerpoint/2010/main" val="1546313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200" dirty="0" smtClean="0"/>
              <a:t>Kök Yer Eğrileri ve Sabit Kazançlı Kök Yer Eğrilerinin Dikliği</a:t>
            </a:r>
            <a:endParaRPr lang="tr-TR" sz="32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43000" y="875071"/>
                <a:ext cx="10023764" cy="2297620"/>
              </a:xfrm>
            </p:spPr>
            <p:txBody>
              <a:bodyPr>
                <a:normAutofit lnSpcReduction="10000"/>
              </a:bodyPr>
              <a:lstStyle/>
              <a:p>
                <a14:m>
                  <m:oMath xmlns:m="http://schemas.openxmlformats.org/officeDocument/2006/math">
                    <m:r>
                      <a:rPr lang="tr-TR" i="1">
                        <a:latin typeface="Cambria Math" panose="02040503050406030204" pitchFamily="18" charset="0"/>
                      </a:rPr>
                      <m:t>𝐺</m:t>
                    </m:r>
                    <m:d>
                      <m:dPr>
                        <m:ctrlPr>
                          <a:rPr lang="tr-TR" i="1">
                            <a:latin typeface="Cambria Math" panose="02040503050406030204" pitchFamily="18" charset="0"/>
                          </a:rPr>
                        </m:ctrlPr>
                      </m:dPr>
                      <m:e>
                        <m:r>
                          <a:rPr lang="tr-TR" i="1">
                            <a:latin typeface="Cambria Math" panose="02040503050406030204" pitchFamily="18" charset="0"/>
                          </a:rPr>
                          <m:t>𝑠</m:t>
                        </m:r>
                      </m:e>
                    </m:d>
                    <m:r>
                      <a:rPr lang="tr-TR" i="1">
                        <a:latin typeface="Cambria Math" panose="02040503050406030204" pitchFamily="18" charset="0"/>
                      </a:rPr>
                      <m:t>𝐻</m:t>
                    </m:r>
                    <m:d>
                      <m:dPr>
                        <m:ctrlPr>
                          <a:rPr lang="tr-TR" i="1">
                            <a:latin typeface="Cambria Math" panose="02040503050406030204" pitchFamily="18" charset="0"/>
                          </a:rPr>
                        </m:ctrlPr>
                      </m:dPr>
                      <m:e>
                        <m:r>
                          <a:rPr lang="tr-TR" i="1">
                            <a:latin typeface="Cambria Math" panose="02040503050406030204" pitchFamily="18" charset="0"/>
                          </a:rPr>
                          <m:t>𝑠</m:t>
                        </m:r>
                      </m:e>
                    </m:d>
                  </m:oMath>
                </a14:m>
                <a:r>
                  <a:rPr lang="tr-TR" dirty="0"/>
                  <a:t> </a:t>
                </a:r>
                <a:r>
                  <a:rPr lang="tr-TR" dirty="0" smtClean="0"/>
                  <a:t>düzleminde sabit fazlı ve sabit kazançlı kök yer eğrileri birbirlerine dik oldukları için, s düzleminde  de kök yer eğrileri ve sabit kazançlı kök yer eğrileri birbirine diktir.</a:t>
                </a:r>
              </a:p>
              <a:p>
                <a:r>
                  <a:rPr lang="tr-TR" dirty="0" smtClean="0"/>
                  <a:t>Kök yer eğrisi çizildikten sonra, problem istenilen köke karşılık gelen kazancı veya seçilen kazanca bağlı kökü bulma problemine indirgenmiş olur. Bunun için grafik üzerinden işaretleme yapmaya yarayan </a:t>
                </a:r>
                <a:r>
                  <a:rPr lang="tr-TR" dirty="0"/>
                  <a:t>[K, r] = rlocfind(num, den</a:t>
                </a:r>
                <a:r>
                  <a:rPr lang="tr-TR" dirty="0" smtClean="0"/>
                  <a:t>) komutu önerilmektedir. Ancak çok pratik değildir.</a:t>
                </a:r>
                <a:endParaRPr lang="tr-TR"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43000" y="875071"/>
                <a:ext cx="10023764" cy="2297620"/>
              </a:xfrm>
              <a:blipFill>
                <a:blip r:embed="rId2"/>
                <a:stretch>
                  <a:fillRect t="-4521"/>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23</a:t>
            </a:fld>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t="2009"/>
          <a:stretch/>
        </p:blipFill>
        <p:spPr>
          <a:xfrm>
            <a:off x="2550407" y="3172691"/>
            <a:ext cx="7055407" cy="3600000"/>
          </a:xfrm>
          <a:prstGeom prst="rect">
            <a:avLst/>
          </a:prstGeom>
        </p:spPr>
      </p:pic>
    </p:spTree>
    <p:extLst>
      <p:ext uri="{BB962C8B-B14F-4D97-AF65-F5344CB8AC3E}">
        <p14:creationId xmlns:p14="http://schemas.microsoft.com/office/powerpoint/2010/main" val="226787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52269"/>
          </a:xfrm>
        </p:spPr>
        <p:txBody>
          <a:bodyPr/>
          <a:lstStyle/>
          <a:p>
            <a:r>
              <a:rPr lang="tr-TR" sz="2800" dirty="0" smtClean="0"/>
              <a:t>Kök-Yer Eğrisi Üzerinde Herhangi bir Noktanın </a:t>
            </a:r>
            <a:br>
              <a:rPr lang="tr-TR" sz="2800" dirty="0" smtClean="0"/>
            </a:br>
            <a:r>
              <a:rPr lang="tr-TR" sz="2800" dirty="0" smtClean="0"/>
              <a:t>K Kazanç Değerinin Bulunması</a:t>
            </a:r>
            <a:endParaRPr lang="tr-TR" sz="2800" dirty="0"/>
          </a:p>
        </p:txBody>
      </p:sp>
      <p:sp>
        <p:nvSpPr>
          <p:cNvPr id="3" name="Content Placeholder 2"/>
          <p:cNvSpPr>
            <a:spLocks noGrp="1"/>
          </p:cNvSpPr>
          <p:nvPr>
            <p:ph idx="1"/>
          </p:nvPr>
        </p:nvSpPr>
        <p:spPr>
          <a:xfrm>
            <a:off x="1143000" y="1343891"/>
            <a:ext cx="9872871" cy="4752109"/>
          </a:xfrm>
        </p:spPr>
        <p:txBody>
          <a:bodyPr/>
          <a:lstStyle/>
          <a:p>
            <a:r>
              <a:rPr lang="tr-TR" dirty="0" smtClean="0"/>
              <a:t>[</a:t>
            </a:r>
            <a:r>
              <a:rPr lang="tr-TR" dirty="0"/>
              <a:t>K, r] = rlocfind(num, den) </a:t>
            </a:r>
            <a:r>
              <a:rPr lang="tr-TR" dirty="0" smtClean="0"/>
              <a:t>komutunu kullanarak. Grafik üzerinde bir noktaya tıkladığınızda matlab komut ekranından size tıkladığınız noktanın K(Kazanç)  ve r (kutup) değerini döndürmektedir.</a:t>
            </a:r>
          </a:p>
          <a:p>
            <a:r>
              <a:rPr lang="tr-TR" dirty="0" smtClean="0"/>
              <a:t>Alternatif olarak, matlab’in grafik arayüzünden datatip seçeneğini de kullanabilirsiniz.</a:t>
            </a:r>
          </a:p>
          <a:p>
            <a:r>
              <a:rPr lang="tr-TR" dirty="0" smtClean="0"/>
              <a:t>Ancak, en pratiği buna ilişkin basit bir kod yazmaktır. Rlocus komutunun ürettiği r ve K değerleri arasında interpolasyon yaparak istediğiniz herhangi bir değer için sonuç üretebilirsiniz.</a:t>
            </a: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4027003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363794"/>
            <a:ext cx="9875520" cy="852269"/>
          </a:xfrm>
        </p:spPr>
        <p:txBody>
          <a:bodyPr/>
          <a:lstStyle/>
          <a:p>
            <a:r>
              <a:rPr lang="tr-TR" sz="2800" dirty="0" smtClean="0"/>
              <a:t>Kök-Yer Eğrisi Üzerinde Herhangi bir Noktanın </a:t>
            </a:r>
            <a:br>
              <a:rPr lang="tr-TR" sz="2800" dirty="0" smtClean="0"/>
            </a:br>
            <a:r>
              <a:rPr lang="tr-TR" sz="2800" dirty="0" smtClean="0"/>
              <a:t>K Kazanç Değerinin Bulunması</a:t>
            </a:r>
            <a:endParaRPr lang="tr-TR" sz="2800" dirty="0"/>
          </a:p>
        </p:txBody>
      </p:sp>
      <p:sp>
        <p:nvSpPr>
          <p:cNvPr id="3" name="Content Placeholder 2"/>
          <p:cNvSpPr>
            <a:spLocks noGrp="1"/>
          </p:cNvSpPr>
          <p:nvPr>
            <p:ph idx="1"/>
          </p:nvPr>
        </p:nvSpPr>
        <p:spPr>
          <a:xfrm>
            <a:off x="6078111" y="1091770"/>
            <a:ext cx="3621457" cy="4752109"/>
          </a:xfrm>
        </p:spPr>
        <p:txBody>
          <a:bodyPr>
            <a:normAutofit fontScale="85000" lnSpcReduction="20000"/>
          </a:bodyPr>
          <a:lstStyle/>
          <a:p>
            <a:pPr marL="45720" indent="0">
              <a:lnSpc>
                <a:spcPct val="120000"/>
              </a:lnSpc>
              <a:spcBef>
                <a:spcPts val="0"/>
              </a:spcBef>
              <a:buNone/>
            </a:pPr>
            <a:r>
              <a:rPr lang="tr-TR" dirty="0"/>
              <a:t>figure;</a:t>
            </a:r>
          </a:p>
          <a:p>
            <a:pPr marL="45720" indent="0">
              <a:lnSpc>
                <a:spcPct val="120000"/>
              </a:lnSpc>
              <a:spcBef>
                <a:spcPts val="0"/>
              </a:spcBef>
              <a:buNone/>
            </a:pPr>
            <a:r>
              <a:rPr lang="pt-BR" dirty="0"/>
              <a:t>rlocus([1 2],[1 2 3]);</a:t>
            </a:r>
          </a:p>
          <a:p>
            <a:pPr marL="45720" indent="0">
              <a:lnSpc>
                <a:spcPct val="120000"/>
              </a:lnSpc>
              <a:spcBef>
                <a:spcPts val="0"/>
              </a:spcBef>
              <a:buNone/>
            </a:pPr>
            <a:r>
              <a:rPr lang="pt-BR" dirty="0"/>
              <a:t>[r,k]=rlocus([1 2],[1 2 3]);</a:t>
            </a:r>
          </a:p>
          <a:p>
            <a:pPr marL="45720" indent="0">
              <a:lnSpc>
                <a:spcPct val="120000"/>
              </a:lnSpc>
              <a:spcBef>
                <a:spcPts val="0"/>
              </a:spcBef>
              <a:buNone/>
            </a:pPr>
            <a:r>
              <a:rPr lang="tr-TR" dirty="0"/>
              <a:t>Ka=2;</a:t>
            </a:r>
          </a:p>
          <a:p>
            <a:pPr marL="45720" indent="0">
              <a:lnSpc>
                <a:spcPct val="120000"/>
              </a:lnSpc>
              <a:spcBef>
                <a:spcPts val="0"/>
              </a:spcBef>
              <a:buNone/>
            </a:pPr>
            <a:r>
              <a:rPr lang="tr-TR" dirty="0"/>
              <a:t>[a,b]=min(abs(Ka-k'));</a:t>
            </a:r>
          </a:p>
          <a:p>
            <a:pPr marL="45720" indent="0">
              <a:lnSpc>
                <a:spcPct val="120000"/>
              </a:lnSpc>
              <a:spcBef>
                <a:spcPts val="0"/>
              </a:spcBef>
              <a:buNone/>
            </a:pPr>
            <a:r>
              <a:rPr lang="tr-TR" dirty="0"/>
              <a:t>if Ka&lt;k(b)</a:t>
            </a:r>
          </a:p>
          <a:p>
            <a:pPr marL="45720" indent="0">
              <a:lnSpc>
                <a:spcPct val="120000"/>
              </a:lnSpc>
              <a:spcBef>
                <a:spcPts val="0"/>
              </a:spcBef>
              <a:buNone/>
            </a:pPr>
            <a:r>
              <a:rPr lang="tr-TR" dirty="0"/>
              <a:t>    int=(k(b)-Ka)/(k(b)-k(b-1));</a:t>
            </a:r>
          </a:p>
          <a:p>
            <a:pPr marL="45720" indent="0">
              <a:lnSpc>
                <a:spcPct val="120000"/>
              </a:lnSpc>
              <a:spcBef>
                <a:spcPts val="0"/>
              </a:spcBef>
              <a:buNone/>
            </a:pPr>
            <a:r>
              <a:rPr lang="pt-BR" dirty="0"/>
              <a:t>    ra=r(b,:)-int*(r(b,:)-r((b-1),:))</a:t>
            </a:r>
          </a:p>
          <a:p>
            <a:pPr marL="45720" indent="0">
              <a:lnSpc>
                <a:spcPct val="120000"/>
              </a:lnSpc>
              <a:spcBef>
                <a:spcPts val="0"/>
              </a:spcBef>
              <a:buNone/>
            </a:pPr>
            <a:r>
              <a:rPr lang="tr-TR" dirty="0"/>
              <a:t>elseif Ka&gt;k(b)</a:t>
            </a:r>
          </a:p>
          <a:p>
            <a:pPr marL="45720" indent="0">
              <a:lnSpc>
                <a:spcPct val="120000"/>
              </a:lnSpc>
              <a:spcBef>
                <a:spcPts val="0"/>
              </a:spcBef>
              <a:buNone/>
            </a:pPr>
            <a:r>
              <a:rPr lang="tr-TR" dirty="0"/>
              <a:t>    int=(k(b)-Ka)/(k(b)-k(b+1));</a:t>
            </a:r>
          </a:p>
          <a:p>
            <a:pPr marL="45720" indent="0">
              <a:lnSpc>
                <a:spcPct val="120000"/>
              </a:lnSpc>
              <a:spcBef>
                <a:spcPts val="0"/>
              </a:spcBef>
              <a:buNone/>
            </a:pPr>
            <a:r>
              <a:rPr lang="pt-BR" dirty="0"/>
              <a:t>    ra=r(b,:)-int*(r(b,:)-r((b+1),:))</a:t>
            </a:r>
          </a:p>
          <a:p>
            <a:pPr marL="45720" indent="0">
              <a:lnSpc>
                <a:spcPct val="120000"/>
              </a:lnSpc>
              <a:spcBef>
                <a:spcPts val="0"/>
              </a:spcBef>
              <a:buNone/>
            </a:pPr>
            <a:r>
              <a:rPr lang="tr-TR" dirty="0"/>
              <a:t>else</a:t>
            </a:r>
          </a:p>
          <a:p>
            <a:pPr marL="45720" indent="0">
              <a:lnSpc>
                <a:spcPct val="120000"/>
              </a:lnSpc>
              <a:spcBef>
                <a:spcPts val="0"/>
              </a:spcBef>
              <a:buNone/>
            </a:pPr>
            <a:r>
              <a:rPr lang="tr-TR" dirty="0"/>
              <a:t>    ra=r(b,:)</a:t>
            </a:r>
          </a:p>
          <a:p>
            <a:pPr marL="45720" indent="0">
              <a:lnSpc>
                <a:spcPct val="120000"/>
              </a:lnSpc>
              <a:spcBef>
                <a:spcPts val="0"/>
              </a:spcBef>
              <a:buNone/>
            </a:pPr>
            <a:r>
              <a:rPr lang="tr-TR" dirty="0"/>
              <a:t>end</a:t>
            </a:r>
          </a:p>
          <a:p>
            <a:pPr marL="45720" indent="0">
              <a:lnSpc>
                <a:spcPct val="120000"/>
              </a:lnSpc>
              <a:spcBef>
                <a:spcPts val="0"/>
              </a:spcBef>
              <a:buNone/>
            </a:pPr>
            <a:r>
              <a:rPr lang="pt-BR" dirty="0"/>
              <a:t>[K,r]=rlocfind([1 2],[1 2 3]);</a:t>
            </a:r>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33" y="1216063"/>
            <a:ext cx="5333333" cy="4000000"/>
          </a:xfrm>
          <a:prstGeom prst="rect">
            <a:avLst/>
          </a:prstGeom>
        </p:spPr>
      </p:pic>
      <p:sp>
        <p:nvSpPr>
          <p:cNvPr id="9" name="Rectangle 8"/>
          <p:cNvSpPr/>
          <p:nvPr/>
        </p:nvSpPr>
        <p:spPr>
          <a:xfrm>
            <a:off x="7774996" y="5575395"/>
            <a:ext cx="4042931" cy="923330"/>
          </a:xfrm>
          <a:prstGeom prst="rect">
            <a:avLst/>
          </a:prstGeom>
        </p:spPr>
        <p:txBody>
          <a:bodyPr wrap="square">
            <a:spAutoFit/>
          </a:bodyPr>
          <a:lstStyle/>
          <a:p>
            <a:r>
              <a:rPr lang="tr-TR" dirty="0"/>
              <a:t>ra </a:t>
            </a:r>
            <a:r>
              <a:rPr lang="tr-TR" dirty="0" smtClean="0"/>
              <a:t>=  </a:t>
            </a:r>
            <a:r>
              <a:rPr lang="tr-TR" dirty="0"/>
              <a:t>-2.0000 + 1.7320i  -2.0000 - 1.7320i</a:t>
            </a:r>
          </a:p>
          <a:p>
            <a:r>
              <a:rPr lang="tr-TR" dirty="0" smtClean="0"/>
              <a:t>Select </a:t>
            </a:r>
            <a:r>
              <a:rPr lang="tr-TR" dirty="0"/>
              <a:t>a point in the graphics window</a:t>
            </a:r>
          </a:p>
          <a:p>
            <a:r>
              <a:rPr lang="tr-TR" dirty="0" smtClean="0"/>
              <a:t>selected_point =   </a:t>
            </a:r>
            <a:r>
              <a:rPr lang="tr-TR" dirty="0"/>
              <a:t>-1.9964 + 1.7337i</a:t>
            </a:r>
          </a:p>
        </p:txBody>
      </p:sp>
    </p:spTree>
    <p:extLst>
      <p:ext uri="{BB962C8B-B14F-4D97-AF65-F5344CB8AC3E}">
        <p14:creationId xmlns:p14="http://schemas.microsoft.com/office/powerpoint/2010/main" val="385503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r>
                  <a:rPr lang="tr-TR" dirty="0" smtClean="0"/>
                  <a:t>Kök-yer </a:t>
                </a:r>
                <a:r>
                  <a:rPr lang="tr-TR" dirty="0"/>
                  <a:t>eğrilerini MATLAB ile çizdirmek </a:t>
                </a:r>
                <a:r>
                  <a:rPr lang="tr-TR" dirty="0" smtClean="0"/>
                  <a:t>oldukça basittir,  matlab’in hazır komutu rlocus’un nasıl çalıştığını anlamak ve grafiği yorumlayabilmek önemlidir.</a:t>
                </a:r>
              </a:p>
              <a:p>
                <a:r>
                  <a:rPr lang="tr-TR" dirty="0" smtClean="0"/>
                  <a:t>Elle çizim yaparken karkteristik denklemi aşağıdaki formda yazıp ardından açık çevrimin sıfır ve kutuplarını bulduğumuzu hatırlayın.</a:t>
                </a:r>
              </a:p>
              <a:p>
                <a:pPr marL="45720"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1 +</m:t>
                      </m:r>
                      <m:f>
                        <m:fPr>
                          <m:ctrlPr>
                            <a:rPr lang="tr-TR" i="1" dirty="0">
                              <a:latin typeface="Cambria Math" panose="02040503050406030204" pitchFamily="18" charset="0"/>
                            </a:rPr>
                          </m:ctrlPr>
                        </m:fPr>
                        <m:num>
                          <m:r>
                            <a:rPr lang="tr-TR" i="1" dirty="0">
                              <a:latin typeface="Cambria Math" panose="02040503050406030204" pitchFamily="18" charset="0"/>
                            </a:rPr>
                            <m:t>𝐾</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𝑧</m:t>
                                  </m:r>
                                </m:e>
                                <m:sub>
                                  <m:r>
                                    <a:rPr lang="tr-TR" i="1" dirty="0">
                                      <a:latin typeface="Cambria Math" panose="02040503050406030204" pitchFamily="18" charset="0"/>
                                    </a:rPr>
                                    <m:t>1</m:t>
                                  </m:r>
                                </m:sub>
                              </m:sSub>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a:latin typeface="Cambria Math" panose="02040503050406030204" pitchFamily="18" charset="0"/>
                                    </a:rPr>
                                    <m:t>𝑧</m:t>
                                  </m:r>
                                </m:e>
                                <m:sub>
                                  <m:r>
                                    <a:rPr lang="tr-TR" i="1" dirty="0">
                                      <a:latin typeface="Cambria Math" panose="02040503050406030204" pitchFamily="18" charset="0"/>
                                    </a:rPr>
                                    <m:t>2</m:t>
                                  </m:r>
                                </m:sub>
                              </m:sSub>
                            </m:e>
                          </m:d>
                          <m:r>
                            <a:rPr lang="tr-TR" i="1" dirty="0">
                              <a:latin typeface="Cambria Math" panose="02040503050406030204" pitchFamily="18" charset="0"/>
                            </a:rPr>
                            <m:t>⋯</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a:latin typeface="Cambria Math" panose="02040503050406030204" pitchFamily="18" charset="0"/>
                                    </a:rPr>
                                    <m:t>𝑧</m:t>
                                  </m:r>
                                </m:e>
                                <m:sub>
                                  <m:r>
                                    <a:rPr lang="tr-TR" i="1" dirty="0">
                                      <a:latin typeface="Cambria Math" panose="02040503050406030204" pitchFamily="18" charset="0"/>
                                    </a:rPr>
                                    <m:t>𝑛</m:t>
                                  </m:r>
                                </m:sub>
                              </m:sSub>
                            </m:e>
                          </m:d>
                        </m:num>
                        <m:den>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err="1">
                                      <a:latin typeface="Cambria Math" panose="02040503050406030204" pitchFamily="18" charset="0"/>
                                    </a:rPr>
                                    <m:t>𝑝</m:t>
                                  </m:r>
                                </m:e>
                                <m:sub>
                                  <m:r>
                                    <a:rPr lang="tr-TR" i="1" dirty="0">
                                      <a:latin typeface="Cambria Math" panose="02040503050406030204" pitchFamily="18" charset="0"/>
                                    </a:rPr>
                                    <m:t>1</m:t>
                                  </m:r>
                                </m:sub>
                              </m:sSub>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err="1">
                                      <a:latin typeface="Cambria Math" panose="02040503050406030204" pitchFamily="18" charset="0"/>
                                    </a:rPr>
                                    <m:t>𝑃</m:t>
                                  </m:r>
                                </m:e>
                                <m:sub>
                                  <m:r>
                                    <a:rPr lang="tr-TR" i="1" dirty="0">
                                      <a:latin typeface="Cambria Math" panose="02040503050406030204" pitchFamily="18" charset="0"/>
                                    </a:rPr>
                                    <m:t>2</m:t>
                                  </m:r>
                                </m:sub>
                              </m:sSub>
                            </m:e>
                          </m:d>
                          <m:r>
                            <a:rPr lang="tr-TR" i="1" dirty="0">
                              <a:latin typeface="Cambria Math" panose="02040503050406030204" pitchFamily="18" charset="0"/>
                            </a:rPr>
                            <m:t>⋯</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a:latin typeface="Cambria Math" panose="02040503050406030204" pitchFamily="18" charset="0"/>
                                    </a:rPr>
                                    <m:t>𝑝</m:t>
                                  </m:r>
                                </m:e>
                                <m:sub>
                                  <m:r>
                                    <a:rPr lang="tr-TR" i="1" dirty="0">
                                      <a:latin typeface="Cambria Math" panose="02040503050406030204" pitchFamily="18" charset="0"/>
                                    </a:rPr>
                                    <m:t>𝑛</m:t>
                                  </m:r>
                                </m:sub>
                              </m:sSub>
                            </m:e>
                          </m:d>
                        </m:den>
                      </m:f>
                      <m:r>
                        <a:rPr lang="tr-TR" b="0" i="1" dirty="0" smtClean="0">
                          <a:latin typeface="Cambria Math" panose="02040503050406030204" pitchFamily="18" charset="0"/>
                        </a:rPr>
                        <m:t>=0</m:t>
                      </m:r>
                    </m:oMath>
                  </m:oMathPara>
                </a14:m>
                <a:endParaRPr lang="tr-TR" dirty="0" smtClean="0"/>
              </a:p>
              <a:p>
                <a:pPr marL="45720" indent="0">
                  <a:buNone/>
                </a:pPr>
                <a:r>
                  <a:rPr lang="tr-TR" dirty="0" smtClean="0"/>
                  <a:t>Sıfırlar:</a:t>
                </a:r>
                <a14:m>
                  <m:oMath xmlns:m="http://schemas.openxmlformats.org/officeDocument/2006/math">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i="1" dirty="0">
                                <a:latin typeface="Cambria Math" panose="02040503050406030204" pitchFamily="18" charset="0"/>
                              </a:rPr>
                              <m:t>𝑧</m:t>
                            </m:r>
                          </m:e>
                          <m:sub>
                            <m:r>
                              <a:rPr lang="tr-TR" i="1" dirty="0">
                                <a:latin typeface="Cambria Math" panose="02040503050406030204" pitchFamily="18" charset="0"/>
                              </a:rPr>
                              <m:t>1</m:t>
                            </m:r>
                          </m:sub>
                        </m:sSub>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a:latin typeface="Cambria Math" panose="02040503050406030204" pitchFamily="18" charset="0"/>
                              </a:rPr>
                              <m:t>𝑧</m:t>
                            </m:r>
                          </m:e>
                          <m:sub>
                            <m:r>
                              <a:rPr lang="tr-TR" i="1" dirty="0">
                                <a:latin typeface="Cambria Math" panose="02040503050406030204" pitchFamily="18" charset="0"/>
                              </a:rPr>
                              <m:t>2</m:t>
                            </m:r>
                          </m:sub>
                        </m:sSub>
                      </m:e>
                    </m:d>
                    <m:r>
                      <a:rPr lang="tr-TR" i="1" dirty="0">
                        <a:latin typeface="Cambria Math" panose="02040503050406030204" pitchFamily="18" charset="0"/>
                      </a:rPr>
                      <m:t>⋯</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a:latin typeface="Cambria Math" panose="02040503050406030204" pitchFamily="18" charset="0"/>
                              </a:rPr>
                              <m:t>𝑧</m:t>
                            </m:r>
                          </m:e>
                          <m:sub>
                            <m:r>
                              <a:rPr lang="tr-TR" i="1" dirty="0">
                                <a:latin typeface="Cambria Math" panose="02040503050406030204" pitchFamily="18" charset="0"/>
                              </a:rPr>
                              <m:t>𝑛</m:t>
                            </m:r>
                          </m:sub>
                        </m:sSub>
                      </m:e>
                    </m:d>
                  </m:oMath>
                </a14:m>
                <a:r>
                  <a:rPr lang="tr-TR" dirty="0" smtClean="0"/>
                  <a:t> ifadesi sıfıra eşitlenerek;</a:t>
                </a:r>
              </a:p>
              <a:p>
                <a:pPr marL="45720" indent="0">
                  <a:buNone/>
                </a:pPr>
                <a:r>
                  <a:rPr lang="tr-TR" dirty="0" smtClean="0"/>
                  <a:t>Kutuplar:</a:t>
                </a:r>
                <a14:m>
                  <m:oMath xmlns:m="http://schemas.openxmlformats.org/officeDocument/2006/math">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err="1">
                                <a:latin typeface="Cambria Math" panose="02040503050406030204" pitchFamily="18" charset="0"/>
                              </a:rPr>
                              <m:t>𝑝</m:t>
                            </m:r>
                          </m:e>
                          <m:sub>
                            <m:r>
                              <a:rPr lang="tr-TR" i="1" dirty="0">
                                <a:latin typeface="Cambria Math" panose="02040503050406030204" pitchFamily="18" charset="0"/>
                              </a:rPr>
                              <m:t>1</m:t>
                            </m:r>
                          </m:sub>
                        </m:sSub>
                      </m:e>
                    </m:d>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err="1">
                                <a:latin typeface="Cambria Math" panose="02040503050406030204" pitchFamily="18" charset="0"/>
                              </a:rPr>
                              <m:t>𝑃</m:t>
                            </m:r>
                          </m:e>
                          <m:sub>
                            <m:r>
                              <a:rPr lang="tr-TR" i="1" dirty="0">
                                <a:latin typeface="Cambria Math" panose="02040503050406030204" pitchFamily="18" charset="0"/>
                              </a:rPr>
                              <m:t>2</m:t>
                            </m:r>
                          </m:sub>
                        </m:sSub>
                      </m:e>
                    </m:d>
                    <m:r>
                      <a:rPr lang="tr-TR" i="1" dirty="0">
                        <a:latin typeface="Cambria Math" panose="02040503050406030204" pitchFamily="18" charset="0"/>
                      </a:rPr>
                      <m:t>⋯</m:t>
                    </m:r>
                    <m:d>
                      <m:dPr>
                        <m:ctrlPr>
                          <a:rPr lang="tr-TR" i="1" dirty="0">
                            <a:latin typeface="Cambria Math" panose="02040503050406030204" pitchFamily="18" charset="0"/>
                          </a:rPr>
                        </m:ctrlPr>
                      </m:dPr>
                      <m:e>
                        <m:r>
                          <a:rPr lang="tr-TR" i="1" dirty="0">
                            <a:latin typeface="Cambria Math" panose="02040503050406030204" pitchFamily="18" charset="0"/>
                          </a:rPr>
                          <m:t>𝑠</m:t>
                        </m:r>
                        <m:r>
                          <a:rPr lang="tr-TR" i="1" dirty="0">
                            <a:latin typeface="Cambria Math" panose="02040503050406030204" pitchFamily="18" charset="0"/>
                          </a:rPr>
                          <m:t> + </m:t>
                        </m:r>
                        <m:sSub>
                          <m:sSubPr>
                            <m:ctrlPr>
                              <a:rPr lang="tr-TR" i="1" dirty="0">
                                <a:latin typeface="Cambria Math" panose="02040503050406030204" pitchFamily="18" charset="0"/>
                              </a:rPr>
                            </m:ctrlPr>
                          </m:sSubPr>
                          <m:e>
                            <m:r>
                              <a:rPr lang="tr-TR" i="1" dirty="0">
                                <a:latin typeface="Cambria Math" panose="02040503050406030204" pitchFamily="18" charset="0"/>
                              </a:rPr>
                              <m:t>𝑝</m:t>
                            </m:r>
                          </m:e>
                          <m:sub>
                            <m:r>
                              <a:rPr lang="tr-TR" i="1" dirty="0">
                                <a:latin typeface="Cambria Math" panose="02040503050406030204" pitchFamily="18" charset="0"/>
                              </a:rPr>
                              <m:t>𝑛</m:t>
                            </m:r>
                          </m:sub>
                        </m:sSub>
                      </m:e>
                    </m:d>
                  </m:oMath>
                </a14:m>
                <a:r>
                  <a:rPr lang="tr-TR" dirty="0" smtClean="0"/>
                  <a:t> ifadesi sıfıra eşitlenerek bulunur.</a:t>
                </a:r>
              </a:p>
              <a:p>
                <a:r>
                  <a:rPr lang="tr-TR" dirty="0" smtClean="0"/>
                  <a:t>Çoğunlukla sıfırları ve kutupları içeren ifadeler polinom şeklinde s değişkeninin üs değeri ile bir katsayının çarpılması şeklinde ve s’in azalan üst değerleri sırasıyla verilmektedir. şöyleki</a:t>
                </a:r>
              </a:p>
              <a:p>
                <a:pPr marL="45720"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1 +</m:t>
                      </m:r>
                      <m:r>
                        <a:rPr lang="tr-TR" b="0" i="1" dirty="0" smtClean="0">
                          <a:latin typeface="Cambria Math" panose="02040503050406030204" pitchFamily="18" charset="0"/>
                        </a:rPr>
                        <m:t>𝐾</m:t>
                      </m:r>
                      <m:f>
                        <m:fPr>
                          <m:ctrlPr>
                            <a:rPr lang="tr-TR" i="1" dirty="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2</m:t>
                              </m:r>
                            </m:sub>
                          </m:sSub>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𝑠</m:t>
                              </m:r>
                            </m:e>
                            <m:sup>
                              <m:r>
                                <a:rPr lang="tr-TR" b="0" i="1" dirty="0" smtClean="0">
                                  <a:latin typeface="Cambria Math" panose="02040503050406030204" pitchFamily="18" charset="0"/>
                                </a:rPr>
                                <m:t>2</m:t>
                              </m:r>
                            </m:sup>
                          </m:sSup>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1</m:t>
                              </m:r>
                            </m:sub>
                          </m:sSub>
                          <m:r>
                            <a:rPr lang="tr-TR" b="0" i="1" dirty="0" smtClean="0">
                              <a:latin typeface="Cambria Math" panose="02040503050406030204" pitchFamily="18" charset="0"/>
                            </a:rPr>
                            <m:t>𝑠</m:t>
                          </m:r>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0</m:t>
                              </m:r>
                            </m:sub>
                          </m:sSub>
                        </m:num>
                        <m:den>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b="0" i="1" dirty="0" smtClean="0">
                                  <a:latin typeface="Cambria Math" panose="02040503050406030204" pitchFamily="18" charset="0"/>
                                </a:rPr>
                                <m:t>3</m:t>
                              </m:r>
                            </m:sub>
                          </m:sSub>
                          <m:sSup>
                            <m:sSupPr>
                              <m:ctrlPr>
                                <a:rPr lang="tr-TR" i="1" dirty="0">
                                  <a:latin typeface="Cambria Math" panose="02040503050406030204" pitchFamily="18" charset="0"/>
                                </a:rPr>
                              </m:ctrlPr>
                            </m:sSupPr>
                            <m:e>
                              <m:r>
                                <a:rPr lang="tr-TR" i="1" dirty="0">
                                  <a:latin typeface="Cambria Math" panose="02040503050406030204" pitchFamily="18" charset="0"/>
                                </a:rPr>
                                <m:t>𝑠</m:t>
                              </m:r>
                            </m:e>
                            <m:sup>
                              <m:r>
                                <a:rPr lang="tr-TR" b="0" i="1" dirty="0" smtClean="0">
                                  <a:latin typeface="Cambria Math" panose="02040503050406030204" pitchFamily="18" charset="0"/>
                                </a:rPr>
                                <m:t>3</m:t>
                              </m:r>
                            </m:sup>
                          </m:sSup>
                          <m:r>
                            <a:rPr lang="tr-TR" b="0" i="1" dirty="0" smtClean="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2</m:t>
                              </m:r>
                            </m:sub>
                          </m:sSub>
                          <m:sSup>
                            <m:sSupPr>
                              <m:ctrlPr>
                                <a:rPr lang="tr-TR" i="1" dirty="0">
                                  <a:latin typeface="Cambria Math" panose="02040503050406030204" pitchFamily="18" charset="0"/>
                                </a:rPr>
                              </m:ctrlPr>
                            </m:sSupPr>
                            <m:e>
                              <m:r>
                                <a:rPr lang="tr-TR" i="1" dirty="0">
                                  <a:latin typeface="Cambria Math" panose="02040503050406030204" pitchFamily="18" charset="0"/>
                                </a:rPr>
                                <m:t>𝑠</m:t>
                              </m:r>
                            </m:e>
                            <m:sup>
                              <m:r>
                                <a:rPr lang="tr-TR" i="1" dirty="0">
                                  <a:latin typeface="Cambria Math" panose="02040503050406030204" pitchFamily="18" charset="0"/>
                                </a:rPr>
                                <m:t>2</m:t>
                              </m:r>
                            </m:sup>
                          </m:sSup>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1</m:t>
                              </m:r>
                            </m:sub>
                          </m:sSub>
                          <m:r>
                            <a:rPr lang="tr-TR" i="1" dirty="0">
                              <a:latin typeface="Cambria Math" panose="02040503050406030204" pitchFamily="18" charset="0"/>
                            </a:rPr>
                            <m:t>𝑠</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0</m:t>
                              </m:r>
                            </m:sub>
                          </m:sSub>
                        </m:den>
                      </m:f>
                      <m:r>
                        <a:rPr lang="tr-TR" i="1" dirty="0">
                          <a:latin typeface="Cambria Math" panose="02040503050406030204" pitchFamily="18" charset="0"/>
                        </a:rPr>
                        <m:t>=0</m:t>
                      </m:r>
                    </m:oMath>
                  </m:oMathPara>
                </a14:m>
                <a:endParaRPr lang="tr-TR" dirty="0"/>
              </a:p>
              <a:p>
                <a:pPr marL="4572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4"/>
                <a:stretch>
                  <a:fillRect l="-309" t="-1519"/>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664090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Giriş</a:t>
            </a:r>
            <a:endParaRPr lang="tr-TR" dirty="0"/>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1 +</m:t>
                      </m:r>
                      <m:r>
                        <a:rPr lang="tr-TR" b="0" i="1" dirty="0" smtClean="0">
                          <a:latin typeface="Cambria Math" panose="02040503050406030204" pitchFamily="18" charset="0"/>
                        </a:rPr>
                        <m:t>𝐾</m:t>
                      </m:r>
                      <m:f>
                        <m:fPr>
                          <m:ctrlPr>
                            <a:rPr lang="tr-TR" i="1" dirty="0">
                              <a:latin typeface="Cambria Math" panose="02040503050406030204" pitchFamily="18" charset="0"/>
                            </a:rPr>
                          </m:ctrlPr>
                        </m:fPr>
                        <m:num>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2</m:t>
                              </m:r>
                            </m:sub>
                          </m:sSub>
                          <m:sSup>
                            <m:sSupPr>
                              <m:ctrlPr>
                                <a:rPr lang="tr-TR" b="0" i="1" dirty="0" smtClean="0">
                                  <a:latin typeface="Cambria Math" panose="02040503050406030204" pitchFamily="18" charset="0"/>
                                </a:rPr>
                              </m:ctrlPr>
                            </m:sSupPr>
                            <m:e>
                              <m:r>
                                <a:rPr lang="tr-TR" b="0" i="1" dirty="0" smtClean="0">
                                  <a:latin typeface="Cambria Math" panose="02040503050406030204" pitchFamily="18" charset="0"/>
                                </a:rPr>
                                <m:t>𝑠</m:t>
                              </m:r>
                            </m:e>
                            <m:sup>
                              <m:r>
                                <a:rPr lang="tr-TR" b="0" i="1" dirty="0" smtClean="0">
                                  <a:latin typeface="Cambria Math" panose="02040503050406030204" pitchFamily="18" charset="0"/>
                                </a:rPr>
                                <m:t>2</m:t>
                              </m:r>
                            </m:sup>
                          </m:sSup>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1</m:t>
                              </m:r>
                            </m:sub>
                          </m:sSub>
                          <m:r>
                            <a:rPr lang="tr-TR" b="0" i="1" dirty="0" smtClean="0">
                              <a:latin typeface="Cambria Math" panose="02040503050406030204" pitchFamily="18" charset="0"/>
                            </a:rPr>
                            <m:t>𝑠</m:t>
                          </m:r>
                          <m:r>
                            <a:rPr lang="tr-TR" b="0" i="1" dirty="0" smtClean="0">
                              <a:latin typeface="Cambria Math" panose="02040503050406030204" pitchFamily="18" charset="0"/>
                            </a:rPr>
                            <m:t>+</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0</m:t>
                              </m:r>
                            </m:sub>
                          </m:sSub>
                        </m:num>
                        <m:den>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b="0" i="1" dirty="0" smtClean="0">
                                  <a:latin typeface="Cambria Math" panose="02040503050406030204" pitchFamily="18" charset="0"/>
                                </a:rPr>
                                <m:t>3</m:t>
                              </m:r>
                            </m:sub>
                          </m:sSub>
                          <m:sSup>
                            <m:sSupPr>
                              <m:ctrlPr>
                                <a:rPr lang="tr-TR" i="1" dirty="0">
                                  <a:latin typeface="Cambria Math" panose="02040503050406030204" pitchFamily="18" charset="0"/>
                                </a:rPr>
                              </m:ctrlPr>
                            </m:sSupPr>
                            <m:e>
                              <m:r>
                                <a:rPr lang="tr-TR" i="1" dirty="0">
                                  <a:latin typeface="Cambria Math" panose="02040503050406030204" pitchFamily="18" charset="0"/>
                                </a:rPr>
                                <m:t>𝑠</m:t>
                              </m:r>
                            </m:e>
                            <m:sup>
                              <m:r>
                                <a:rPr lang="tr-TR" b="0" i="1" dirty="0" smtClean="0">
                                  <a:latin typeface="Cambria Math" panose="02040503050406030204" pitchFamily="18" charset="0"/>
                                </a:rPr>
                                <m:t>3</m:t>
                              </m:r>
                            </m:sup>
                          </m:sSup>
                          <m:r>
                            <a:rPr lang="tr-TR" b="0" i="1" dirty="0" smtClean="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2</m:t>
                              </m:r>
                            </m:sub>
                          </m:sSub>
                          <m:sSup>
                            <m:sSupPr>
                              <m:ctrlPr>
                                <a:rPr lang="tr-TR" i="1" dirty="0">
                                  <a:latin typeface="Cambria Math" panose="02040503050406030204" pitchFamily="18" charset="0"/>
                                </a:rPr>
                              </m:ctrlPr>
                            </m:sSupPr>
                            <m:e>
                              <m:r>
                                <a:rPr lang="tr-TR" i="1" dirty="0">
                                  <a:latin typeface="Cambria Math" panose="02040503050406030204" pitchFamily="18" charset="0"/>
                                </a:rPr>
                                <m:t>𝑠</m:t>
                              </m:r>
                            </m:e>
                            <m:sup>
                              <m:r>
                                <a:rPr lang="tr-TR" i="1" dirty="0">
                                  <a:latin typeface="Cambria Math" panose="02040503050406030204" pitchFamily="18" charset="0"/>
                                </a:rPr>
                                <m:t>2</m:t>
                              </m:r>
                            </m:sup>
                          </m:sSup>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1</m:t>
                              </m:r>
                            </m:sub>
                          </m:sSub>
                          <m:r>
                            <a:rPr lang="tr-TR" i="1" dirty="0">
                              <a:latin typeface="Cambria Math" panose="02040503050406030204" pitchFamily="18" charset="0"/>
                            </a:rPr>
                            <m:t>𝑠</m:t>
                          </m:r>
                          <m:r>
                            <a:rPr lang="tr-TR" i="1" dirty="0">
                              <a:latin typeface="Cambria Math" panose="02040503050406030204" pitchFamily="18" charset="0"/>
                            </a:rPr>
                            <m:t>+</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0</m:t>
                              </m:r>
                            </m:sub>
                          </m:sSub>
                        </m:den>
                      </m:f>
                      <m:r>
                        <a:rPr lang="tr-TR" i="1" dirty="0">
                          <a:latin typeface="Cambria Math" panose="02040503050406030204" pitchFamily="18" charset="0"/>
                        </a:rPr>
                        <m:t>=0</m:t>
                      </m:r>
                    </m:oMath>
                  </m:oMathPara>
                </a14:m>
                <a:endParaRPr lang="tr-TR" dirty="0" smtClean="0"/>
              </a:p>
              <a:p>
                <a:pPr marL="45720" indent="0">
                  <a:buNone/>
                </a:pPr>
                <a:r>
                  <a:rPr lang="tr-TR" dirty="0" smtClean="0"/>
                  <a:t>Şeklinde bir sistemin kök yer eğrisini matlab ile çizdirmek istediğimizde;</a:t>
                </a:r>
              </a:p>
              <a:p>
                <a:r>
                  <a:rPr lang="tr-TR" dirty="0" smtClean="0"/>
                  <a:t>Sıfırlar için </a:t>
                </a:r>
                <a14:m>
                  <m:oMath xmlns:m="http://schemas.openxmlformats.org/officeDocument/2006/math">
                    <m:r>
                      <a:rPr lang="tr-TR" i="1" dirty="0" smtClean="0">
                        <a:latin typeface="Cambria Math" panose="02040503050406030204" pitchFamily="18" charset="0"/>
                      </a:rPr>
                      <m:t>𝑛𝑢𝑚</m:t>
                    </m:r>
                    <m:r>
                      <a:rPr lang="tr-TR" i="1" dirty="0" smtClean="0">
                        <a:latin typeface="Cambria Math" panose="02040503050406030204" pitchFamily="18" charset="0"/>
                      </a:rPr>
                      <m:t>=</m:t>
                    </m:r>
                    <m:d>
                      <m:dPr>
                        <m:begChr m:val="["/>
                        <m:endChr m:val="]"/>
                        <m:ctrlPr>
                          <a:rPr lang="tr-TR" i="1" dirty="0" smtClean="0">
                            <a:latin typeface="Cambria Math" panose="02040503050406030204" pitchFamily="18" charset="0"/>
                          </a:rPr>
                        </m:ctrlPr>
                      </m:dPr>
                      <m:e>
                        <m:sSub>
                          <m:sSubPr>
                            <m:ctrlPr>
                              <a:rPr lang="tr-TR" i="1" dirty="0" smtClean="0">
                                <a:latin typeface="Cambria Math" panose="02040503050406030204" pitchFamily="18" charset="0"/>
                              </a:rPr>
                            </m:ctrlPr>
                          </m:sSubPr>
                          <m:e>
                            <m:r>
                              <a:rPr lang="tr-TR" i="1" dirty="0" smtClean="0">
                                <a:latin typeface="Cambria Math" panose="02040503050406030204" pitchFamily="18" charset="0"/>
                              </a:rPr>
                              <m:t>𝑏</m:t>
                            </m:r>
                          </m:e>
                          <m:sub>
                            <m:r>
                              <a:rPr lang="tr-TR" i="1" dirty="0" smtClean="0">
                                <a:latin typeface="Cambria Math" panose="02040503050406030204" pitchFamily="18" charset="0"/>
                              </a:rPr>
                              <m:t>2</m:t>
                            </m:r>
                          </m:sub>
                        </m:sSub>
                        <m:r>
                          <a:rPr lang="tr-TR" b="0" i="1" dirty="0" smtClean="0">
                            <a:latin typeface="Cambria Math" panose="02040503050406030204" pitchFamily="18" charset="0"/>
                          </a:rPr>
                          <m:t> </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1</m:t>
                            </m:r>
                          </m:sub>
                        </m:sSub>
                        <m:r>
                          <a:rPr lang="tr-TR" b="0" i="1" dirty="0" smtClean="0">
                            <a:latin typeface="Cambria Math" panose="02040503050406030204" pitchFamily="18" charset="0"/>
                          </a:rPr>
                          <m:t> </m:t>
                        </m:r>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𝑏</m:t>
                            </m:r>
                          </m:e>
                          <m:sub>
                            <m:r>
                              <a:rPr lang="tr-TR" b="0" i="1" dirty="0" smtClean="0">
                                <a:latin typeface="Cambria Math" panose="02040503050406030204" pitchFamily="18" charset="0"/>
                              </a:rPr>
                              <m:t>0</m:t>
                            </m:r>
                          </m:sub>
                        </m:sSub>
                      </m:e>
                    </m:d>
                    <m:r>
                      <a:rPr lang="tr-TR" b="0" i="1" dirty="0" smtClean="0">
                        <a:latin typeface="Cambria Math" panose="02040503050406030204" pitchFamily="18" charset="0"/>
                      </a:rPr>
                      <m:t>;</m:t>
                    </m:r>
                    <m:r>
                      <a:rPr lang="tr-TR" i="1" dirty="0" smtClean="0">
                        <a:latin typeface="Cambria Math" panose="02040503050406030204" pitchFamily="18" charset="0"/>
                      </a:rPr>
                      <m:t> </m:t>
                    </m:r>
                  </m:oMath>
                </a14:m>
                <a:r>
                  <a:rPr lang="tr-TR" dirty="0" smtClean="0"/>
                  <a:t>Kutuplar </a:t>
                </a:r>
                <a:r>
                  <a:rPr lang="tr-TR" dirty="0"/>
                  <a:t>için </a:t>
                </a:r>
                <a14:m>
                  <m:oMath xmlns:m="http://schemas.openxmlformats.org/officeDocument/2006/math">
                    <m:r>
                      <a:rPr lang="tr-TR" b="0" i="1" dirty="0" smtClean="0">
                        <a:latin typeface="Cambria Math" panose="02040503050406030204" pitchFamily="18" charset="0"/>
                      </a:rPr>
                      <m:t>𝑑𝑒𝑛</m:t>
                    </m:r>
                    <m:r>
                      <a:rPr lang="tr-TR" i="1" dirty="0">
                        <a:latin typeface="Cambria Math" panose="02040503050406030204" pitchFamily="18" charset="0"/>
                      </a:rPr>
                      <m:t>=</m:t>
                    </m:r>
                    <m:d>
                      <m:dPr>
                        <m:begChr m:val="["/>
                        <m:endChr m:val="]"/>
                        <m:ctrlPr>
                          <a:rPr lang="tr-TR" i="1" dirty="0">
                            <a:latin typeface="Cambria Math" panose="02040503050406030204" pitchFamily="18" charset="0"/>
                          </a:rPr>
                        </m:ctrlPr>
                      </m:dPr>
                      <m:e>
                        <m:sSub>
                          <m:sSubPr>
                            <m:ctrlPr>
                              <a:rPr lang="tr-TR" b="0" i="1" dirty="0" smtClean="0">
                                <a:latin typeface="Cambria Math" panose="02040503050406030204" pitchFamily="18" charset="0"/>
                              </a:rPr>
                            </m:ctrlPr>
                          </m:sSubPr>
                          <m:e>
                            <m:r>
                              <a:rPr lang="tr-TR" b="0" i="1" dirty="0" smtClean="0">
                                <a:latin typeface="Cambria Math" panose="02040503050406030204" pitchFamily="18" charset="0"/>
                              </a:rPr>
                              <m:t>𝑎</m:t>
                            </m:r>
                          </m:e>
                          <m:sub>
                            <m:r>
                              <a:rPr lang="tr-TR" b="0" i="1" dirty="0" smtClean="0">
                                <a:latin typeface="Cambria Math" panose="02040503050406030204" pitchFamily="18" charset="0"/>
                              </a:rPr>
                              <m:t>3</m:t>
                            </m:r>
                          </m:sub>
                        </m:sSub>
                        <m:r>
                          <a:rPr lang="tr-TR" b="0" i="1" dirty="0" smtClean="0">
                            <a:latin typeface="Cambria Math" panose="02040503050406030204" pitchFamily="18" charset="0"/>
                          </a:rPr>
                          <m:t> </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2</m:t>
                            </m:r>
                          </m:sub>
                        </m:sSub>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1</m:t>
                            </m:r>
                          </m:sub>
                        </m:sSub>
                        <m:r>
                          <a:rPr lang="tr-TR" i="1" dirty="0">
                            <a:latin typeface="Cambria Math" panose="02040503050406030204" pitchFamily="18" charset="0"/>
                          </a:rPr>
                          <m:t> </m:t>
                        </m:r>
                        <m:sSub>
                          <m:sSubPr>
                            <m:ctrlPr>
                              <a:rPr lang="tr-TR" i="1" dirty="0">
                                <a:latin typeface="Cambria Math" panose="02040503050406030204" pitchFamily="18" charset="0"/>
                              </a:rPr>
                            </m:ctrlPr>
                          </m:sSubPr>
                          <m:e>
                            <m:r>
                              <a:rPr lang="tr-TR" b="0" i="1" dirty="0" smtClean="0">
                                <a:latin typeface="Cambria Math" panose="02040503050406030204" pitchFamily="18" charset="0"/>
                              </a:rPr>
                              <m:t>𝑎</m:t>
                            </m:r>
                          </m:e>
                          <m:sub>
                            <m:r>
                              <a:rPr lang="tr-TR" i="1" dirty="0">
                                <a:latin typeface="Cambria Math" panose="02040503050406030204" pitchFamily="18" charset="0"/>
                              </a:rPr>
                              <m:t>0</m:t>
                            </m:r>
                          </m:sub>
                        </m:sSub>
                      </m:e>
                    </m:d>
                    <m:r>
                      <a:rPr lang="tr-TR" i="1" dirty="0">
                        <a:latin typeface="Cambria Math" panose="02040503050406030204" pitchFamily="18" charset="0"/>
                      </a:rPr>
                      <m:t>; </m:t>
                    </m:r>
                  </m:oMath>
                </a14:m>
                <a:r>
                  <a:rPr lang="tr-TR" dirty="0" smtClean="0"/>
                  <a:t> sıra dizilerini tanımlamamız gerekir. </a:t>
                </a:r>
              </a:p>
              <a:p>
                <a:r>
                  <a:rPr lang="tr-TR" dirty="0" smtClean="0"/>
                  <a:t>Kitapla bütünlük sağlamak amacıyla </a:t>
                </a:r>
                <a14:m>
                  <m:oMath xmlns:m="http://schemas.openxmlformats.org/officeDocument/2006/math">
                    <m:r>
                      <a:rPr lang="tr-TR" i="1" dirty="0" smtClean="0">
                        <a:latin typeface="Cambria Math" panose="02040503050406030204" pitchFamily="18" charset="0"/>
                      </a:rPr>
                      <m:t>𝑛𝑢𝑚</m:t>
                    </m:r>
                  </m:oMath>
                </a14:m>
                <a:r>
                  <a:rPr lang="tr-TR" dirty="0" smtClean="0"/>
                  <a:t> ingilizcedeki </a:t>
                </a:r>
                <a14:m>
                  <m:oMath xmlns:m="http://schemas.openxmlformats.org/officeDocument/2006/math">
                    <m:r>
                      <a:rPr lang="tr-TR" i="1" dirty="0" smtClean="0">
                        <a:latin typeface="Cambria Math" panose="02040503050406030204" pitchFamily="18" charset="0"/>
                      </a:rPr>
                      <m:t>𝑝𝑎𝑦</m:t>
                    </m:r>
                    <m:r>
                      <a:rPr lang="tr-TR" i="1" dirty="0" smtClean="0">
                        <a:latin typeface="Cambria Math" panose="02040503050406030204" pitchFamily="18" charset="0"/>
                      </a:rPr>
                      <m:t> (</m:t>
                    </m:r>
                    <m:r>
                      <a:rPr lang="tr-TR" i="1" dirty="0" smtClean="0">
                        <a:latin typeface="Cambria Math" panose="02040503050406030204" pitchFamily="18" charset="0"/>
                      </a:rPr>
                      <m:t>𝑛𝑢𝑚𝑒𝑟𝑎𝑡𝑜𝑟</m:t>
                    </m:r>
                    <m:r>
                      <a:rPr lang="tr-TR" i="1" dirty="0" smtClean="0">
                        <a:latin typeface="Cambria Math" panose="02040503050406030204" pitchFamily="18" charset="0"/>
                      </a:rPr>
                      <m:t>)</m:t>
                    </m:r>
                  </m:oMath>
                </a14:m>
                <a:r>
                  <a:rPr lang="tr-TR" dirty="0" smtClean="0"/>
                  <a:t>; </a:t>
                </a:r>
                <a14:m>
                  <m:oMath xmlns:m="http://schemas.openxmlformats.org/officeDocument/2006/math">
                    <m:r>
                      <a:rPr lang="tr-TR" b="0" i="1" dirty="0" smtClean="0">
                        <a:latin typeface="Cambria Math" panose="02040503050406030204" pitchFamily="18" charset="0"/>
                      </a:rPr>
                      <m:t>𝑑𝑒𝑛</m:t>
                    </m:r>
                  </m:oMath>
                </a14:m>
                <a:r>
                  <a:rPr lang="tr-TR" dirty="0"/>
                  <a:t> </a:t>
                </a:r>
                <a:r>
                  <a:rPr lang="tr-TR" dirty="0" smtClean="0"/>
                  <a:t>ise </a:t>
                </a:r>
                <a14:m>
                  <m:oMath xmlns:m="http://schemas.openxmlformats.org/officeDocument/2006/math">
                    <m:r>
                      <a:rPr lang="tr-TR" i="1" dirty="0">
                        <a:latin typeface="Cambria Math" panose="02040503050406030204" pitchFamily="18" charset="0"/>
                      </a:rPr>
                      <m:t>𝑝𝑎𝑦𝑑𝑎</m:t>
                    </m:r>
                    <m:r>
                      <a:rPr lang="tr-TR" i="1" dirty="0">
                        <a:latin typeface="Cambria Math" panose="02040503050406030204" pitchFamily="18" charset="0"/>
                      </a:rPr>
                      <m:t> (</m:t>
                    </m:r>
                    <m:r>
                      <m:rPr>
                        <m:nor/>
                      </m:rPr>
                      <a:rPr lang="tr-TR" i="1">
                        <a:latin typeface="Cambria Math" panose="02040503050406030204" pitchFamily="18" charset="0"/>
                      </a:rPr>
                      <m:t>denominator</m:t>
                    </m:r>
                    <m:r>
                      <a:rPr lang="tr-TR" i="1" dirty="0">
                        <a:latin typeface="Cambria Math" panose="02040503050406030204" pitchFamily="18" charset="0"/>
                      </a:rPr>
                      <m:t>)</m:t>
                    </m:r>
                  </m:oMath>
                </a14:m>
                <a:r>
                  <a:rPr lang="tr-TR" dirty="0"/>
                  <a:t>; </a:t>
                </a:r>
                <a:r>
                  <a:rPr lang="tr-TR" dirty="0" smtClean="0"/>
                  <a:t>ifadelerinin kısaltmalarını kullandık. Oysa bu değişkenleri herhangi bir adla adlandırabilirdik.</a:t>
                </a:r>
              </a:p>
              <a:p>
                <a:r>
                  <a:rPr lang="tr-TR" dirty="0" smtClean="0"/>
                  <a:t>Yukarıdaki gibi Tranfer Fonksiyonu formundaki sistemlerle çalışılırken matlab ile kök yer eğrisi </a:t>
                </a:r>
              </a:p>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𝑟𝑙𝑜𝑐𝑢𝑠</m:t>
                      </m:r>
                      <m:r>
                        <a:rPr lang="tr-TR" i="1" dirty="0" smtClean="0">
                          <a:latin typeface="Cambria Math" panose="02040503050406030204" pitchFamily="18" charset="0"/>
                        </a:rPr>
                        <m:t>(</m:t>
                      </m:r>
                      <m:r>
                        <a:rPr lang="tr-TR" i="1" dirty="0" smtClean="0">
                          <a:latin typeface="Cambria Math" panose="02040503050406030204" pitchFamily="18" charset="0"/>
                        </a:rPr>
                        <m:t>𝑛𝑢𝑚</m:t>
                      </m:r>
                      <m:r>
                        <a:rPr lang="tr-TR" i="1" dirty="0" smtClean="0">
                          <a:latin typeface="Cambria Math" panose="02040503050406030204" pitchFamily="18" charset="0"/>
                        </a:rPr>
                        <m:t>,</m:t>
                      </m:r>
                      <m:r>
                        <a:rPr lang="tr-TR" i="1" dirty="0" smtClean="0">
                          <a:latin typeface="Cambria Math" panose="02040503050406030204" pitchFamily="18" charset="0"/>
                        </a:rPr>
                        <m:t>𝑑𝑒𝑛</m:t>
                      </m:r>
                      <m:r>
                        <a:rPr lang="tr-TR" i="1" dirty="0" smtClean="0">
                          <a:latin typeface="Cambria Math" panose="02040503050406030204" pitchFamily="18" charset="0"/>
                        </a:rPr>
                        <m:t>)</m:t>
                      </m:r>
                    </m:oMath>
                  </m:oMathPara>
                </a14:m>
                <a:endParaRPr lang="tr-TR" dirty="0" smtClean="0"/>
              </a:p>
              <a:p>
                <a:r>
                  <a:rPr lang="tr-TR" dirty="0" smtClean="0"/>
                  <a:t>Ek Açıklama: Durum uzayı formunda gösterilen sistemlerde </a:t>
                </a:r>
                <a14:m>
                  <m:oMath xmlns:m="http://schemas.openxmlformats.org/officeDocument/2006/math">
                    <m:r>
                      <a:rPr lang="tr-TR" i="1" dirty="0" smtClean="0">
                        <a:latin typeface="Cambria Math" panose="02040503050406030204" pitchFamily="18" charset="0"/>
                      </a:rPr>
                      <m:t>𝑟𝑙𝑜𝑐𝑢𝑠</m:t>
                    </m:r>
                    <m:r>
                      <a:rPr lang="tr-TR" i="1" dirty="0" smtClean="0">
                        <a:latin typeface="Cambria Math" panose="02040503050406030204" pitchFamily="18" charset="0"/>
                      </a:rPr>
                      <m:t>(</m:t>
                    </m:r>
                    <m:r>
                      <a:rPr lang="tr-TR" i="1" dirty="0" smtClean="0">
                        <a:latin typeface="Cambria Math" panose="02040503050406030204" pitchFamily="18" charset="0"/>
                      </a:rPr>
                      <m:t>𝐴</m:t>
                    </m:r>
                    <m:r>
                      <a:rPr lang="tr-TR" i="1" dirty="0" smtClean="0">
                        <a:latin typeface="Cambria Math" panose="02040503050406030204" pitchFamily="18" charset="0"/>
                      </a:rPr>
                      <m:t>,</m:t>
                    </m:r>
                    <m:r>
                      <a:rPr lang="tr-TR" i="1" dirty="0" smtClean="0">
                        <a:latin typeface="Cambria Math" panose="02040503050406030204" pitchFamily="18" charset="0"/>
                      </a:rPr>
                      <m:t>𝐵</m:t>
                    </m:r>
                    <m:r>
                      <a:rPr lang="tr-TR" i="1" dirty="0" smtClean="0">
                        <a:latin typeface="Cambria Math" panose="02040503050406030204" pitchFamily="18" charset="0"/>
                      </a:rPr>
                      <m:t>,</m:t>
                    </m:r>
                    <m:r>
                      <a:rPr lang="tr-TR" i="1" dirty="0" smtClean="0">
                        <a:latin typeface="Cambria Math" panose="02040503050406030204" pitchFamily="18" charset="0"/>
                      </a:rPr>
                      <m:t>𝐶</m:t>
                    </m:r>
                    <m:r>
                      <a:rPr lang="tr-TR" i="1" dirty="0" smtClean="0">
                        <a:latin typeface="Cambria Math" panose="02040503050406030204" pitchFamily="18" charset="0"/>
                      </a:rPr>
                      <m:t>,</m:t>
                    </m:r>
                    <m:r>
                      <a:rPr lang="tr-TR" i="1" dirty="0" smtClean="0">
                        <a:latin typeface="Cambria Math" panose="02040503050406030204" pitchFamily="18" charset="0"/>
                      </a:rPr>
                      <m:t>𝐷</m:t>
                    </m:r>
                    <m:r>
                      <a:rPr lang="tr-TR" i="1" dirty="0" smtClean="0">
                        <a:latin typeface="Cambria Math" panose="02040503050406030204" pitchFamily="18" charset="0"/>
                      </a:rPr>
                      <m:t>)</m:t>
                    </m:r>
                  </m:oMath>
                </a14:m>
                <a:r>
                  <a:rPr lang="tr-TR" dirty="0" smtClean="0"/>
                  <a:t> şeklinde çizilir.</a:t>
                </a:r>
                <a:endParaRPr lang="tr-TR" dirty="0"/>
              </a:p>
              <a:p>
                <a:endParaRPr lang="tr-TR" dirty="0"/>
              </a:p>
              <a:p>
                <a:pPr marL="45720" indent="0">
                  <a:buNone/>
                </a:pPr>
                <a:endParaRPr lang="tr-TR" dirty="0"/>
              </a:p>
              <a:p>
                <a:pPr marL="4572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a:blip r:embed="rId4"/>
                <a:stretch>
                  <a:fillRect l="-309" r="-865"/>
                </a:stretch>
              </a:blipFill>
            </p:spPr>
            <p:txBody>
              <a:bodyPr/>
              <a:lstStyle/>
              <a:p>
                <a:r>
                  <a:rPr lang="tr-TR">
                    <a:noFill/>
                  </a:rPr>
                  <a:t> </a:t>
                </a:r>
              </a:p>
            </p:txBody>
          </p:sp>
        </mc:Fallback>
      </mc:AlternateContent>
      <p:sp>
        <p:nvSpPr>
          <p:cNvPr id="4" name="Veri Yer Tutucusu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9138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143000" y="609600"/>
            <a:ext cx="9875520" cy="584200"/>
          </a:xfrm>
        </p:spPr>
        <p:txBody>
          <a:bodyPr>
            <a:normAutofit fontScale="90000"/>
          </a:bodyPr>
          <a:lstStyle/>
          <a:p>
            <a:r>
              <a:rPr lang="tr-TR" sz="3600" dirty="0" smtClean="0"/>
              <a:t>Örnek 1</a:t>
            </a:r>
            <a:endParaRPr lang="tr-TR" sz="3600" dirty="0"/>
          </a:p>
        </p:txBody>
      </p:sp>
      <p:sp>
        <p:nvSpPr>
          <p:cNvPr id="10" name="İçerik Yer Tutucusu 9"/>
          <p:cNvSpPr>
            <a:spLocks noGrp="1"/>
          </p:cNvSpPr>
          <p:nvPr>
            <p:ph sz="half" idx="2"/>
          </p:nvPr>
        </p:nvSpPr>
        <p:spPr>
          <a:xfrm>
            <a:off x="7896491" y="1463715"/>
            <a:ext cx="3505800" cy="1798782"/>
          </a:xfrm>
        </p:spPr>
        <p:txBody>
          <a:bodyPr>
            <a:normAutofit/>
          </a:bodyPr>
          <a:lstStyle/>
          <a:p>
            <a:pPr marL="45720" indent="0">
              <a:buNone/>
            </a:pPr>
            <a:r>
              <a:rPr lang="tr-TR" dirty="0" smtClean="0"/>
              <a:t>Şekilde verilen kapalı çevrim sistemin kök yer eğrisini çiziniz.</a:t>
            </a:r>
            <a:endParaRPr lang="tr-TR" b="1" dirty="0"/>
          </a:p>
          <a:p>
            <a:pPr marL="45720" indent="0">
              <a:buNone/>
            </a:pPr>
            <a:endParaRPr lang="tr-TR" b="0" dirty="0" smtClean="0"/>
          </a:p>
          <a:p>
            <a:pPr marL="45720" indent="0">
              <a:buNone/>
            </a:pPr>
            <a:endParaRPr lang="tr-TR" dirty="0"/>
          </a:p>
        </p:txBody>
      </p:sp>
      <p:sp>
        <p:nvSpPr>
          <p:cNvPr id="4" name="Veri Yer Tutucusu 3"/>
          <p:cNvSpPr>
            <a:spLocks noGrp="1"/>
          </p:cNvSpPr>
          <p:nvPr>
            <p:ph type="dt" sz="half" idx="10"/>
          </p:nvPr>
        </p:nvSpPr>
        <p:spPr/>
        <p:txBody>
          <a:bodyPr/>
          <a:lstStyle/>
          <a:p>
            <a:fld id="{E8742CFB-5412-426A-A8E8-570E5CDB440B}" type="datetime1">
              <a:rPr lang="tr-TR" smtClean="0"/>
              <a:t>3.03.2019</a:t>
            </a:fld>
            <a:endParaRPr lang="en-US" dirty="0"/>
          </a:p>
        </p:txBody>
      </p:sp>
      <p:sp>
        <p:nvSpPr>
          <p:cNvPr id="5" name="Altbilgi Yer Tutucusu 4"/>
          <p:cNvSpPr>
            <a:spLocks noGrp="1"/>
          </p:cNvSpPr>
          <p:nvPr>
            <p:ph type="ftr" sz="quarter" idx="11"/>
          </p:nvPr>
        </p:nvSpPr>
        <p:spPr/>
        <p:txBody>
          <a:bodyPr/>
          <a:lstStyle/>
          <a:p>
            <a:r>
              <a:rPr lang="en-US" smtClean="0"/>
              <a:t>Dr. Nurdan Bilgin 2018-2019</a:t>
            </a:r>
            <a:endParaRPr lang="en-US" dirty="0"/>
          </a:p>
        </p:txBody>
      </p:sp>
      <p:sp>
        <p:nvSpPr>
          <p:cNvPr id="6" name="Slayt Numarası Yer Tutucusu 5"/>
          <p:cNvSpPr>
            <a:spLocks noGrp="1"/>
          </p:cNvSpPr>
          <p:nvPr>
            <p:ph type="sldNum" sz="quarter" idx="12"/>
          </p:nvPr>
        </p:nvSpPr>
        <p:spPr/>
        <p:txBody>
          <a:bodyPr/>
          <a:lstStyle/>
          <a:p>
            <a:fld id="{4FAB73BC-B049-4115-A692-8D63A059BFB8}" type="slidenum">
              <a:rPr lang="en-US" smtClean="0"/>
              <a:t>5</a:t>
            </a:fld>
            <a:endParaRPr lang="en-US" dirty="0"/>
          </a:p>
        </p:txBody>
      </p:sp>
      <p:pic>
        <p:nvPicPr>
          <p:cNvPr id="3" name="Content Placeholder 2"/>
          <p:cNvPicPr>
            <a:picLocks noGrp="1" noChangeAspect="1"/>
          </p:cNvPicPr>
          <p:nvPr>
            <p:ph sz="half" idx="1"/>
          </p:nvPr>
        </p:nvPicPr>
        <p:blipFill>
          <a:blip r:embed="rId2"/>
          <a:stretch>
            <a:fillRect/>
          </a:stretch>
        </p:blipFill>
        <p:spPr>
          <a:xfrm>
            <a:off x="416044" y="1050732"/>
            <a:ext cx="7463220" cy="2209456"/>
          </a:xfrm>
          <a:prstGeom prst="rect">
            <a:avLst/>
          </a:prstGeom>
        </p:spPr>
      </p:pic>
      <mc:AlternateContent xmlns:mc="http://schemas.openxmlformats.org/markup-compatibility/2006" xmlns:a14="http://schemas.microsoft.com/office/drawing/2010/main">
        <mc:Choice Requires="a14">
          <p:sp>
            <p:nvSpPr>
              <p:cNvPr id="12" name="İçerik Yer Tutucusu 9"/>
              <p:cNvSpPr txBox="1">
                <a:spLocks/>
              </p:cNvSpPr>
              <p:nvPr/>
            </p:nvSpPr>
            <p:spPr>
              <a:xfrm>
                <a:off x="1142996" y="3255739"/>
                <a:ext cx="9875524" cy="2604733"/>
              </a:xfrm>
              <a:prstGeom prst="rect">
                <a:avLst/>
              </a:prstGeom>
            </p:spPr>
            <p:txBody>
              <a:bodyPr vert="horz" lIns="91440" tIns="45720" rIns="91440" bIns="45720" rtlCol="0">
                <a:normAutofit lnSpcReduction="10000"/>
              </a:bodyPr>
              <a:lst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a:lstStyle>
              <a:p>
                <a:pPr marL="45720" indent="0">
                  <a:buNone/>
                </a:pPr>
                <a14:m>
                  <m:oMathPara xmlns:m="http://schemas.openxmlformats.org/officeDocument/2006/math">
                    <m:oMathParaPr>
                      <m:jc m:val="centerGroup"/>
                    </m:oMathParaPr>
                    <m:oMath xmlns:m="http://schemas.openxmlformats.org/officeDocument/2006/math">
                      <m:r>
                        <a:rPr lang="tr-TR" b="0" i="1" smtClean="0">
                          <a:latin typeface="Cambria Math" panose="02040503050406030204" pitchFamily="18" charset="0"/>
                        </a:rPr>
                        <m:t>1+</m:t>
                      </m:r>
                      <m:r>
                        <a:rPr lang="tr-TR" b="0" i="1" smtClean="0">
                          <a:latin typeface="Cambria Math" panose="02040503050406030204" pitchFamily="18" charset="0"/>
                        </a:rPr>
                        <m:t>𝐾</m:t>
                      </m:r>
                      <m:f>
                        <m:fPr>
                          <m:ctrlPr>
                            <a:rPr lang="tr-TR" i="1" smtClean="0">
                              <a:latin typeface="Cambria Math" panose="02040503050406030204" pitchFamily="18" charset="0"/>
                            </a:rPr>
                          </m:ctrlPr>
                        </m:fPr>
                        <m:num>
                          <m:r>
                            <a:rPr lang="tr-TR" b="0" i="1" smtClean="0">
                              <a:latin typeface="Cambria Math" panose="02040503050406030204" pitchFamily="18" charset="0"/>
                            </a:rPr>
                            <m:t>𝑠</m:t>
                          </m:r>
                          <m:r>
                            <a:rPr lang="tr-TR" b="0" i="1" smtClean="0">
                              <a:latin typeface="Cambria Math" panose="02040503050406030204" pitchFamily="18" charset="0"/>
                            </a:rPr>
                            <m:t>+3</m:t>
                          </m:r>
                        </m:num>
                        <m:den>
                          <m:r>
                            <a:rPr lang="tr-TR" b="0" i="1" smtClean="0">
                              <a:latin typeface="Cambria Math" panose="02040503050406030204" pitchFamily="18" charset="0"/>
                            </a:rPr>
                            <m:t>𝑠</m:t>
                          </m:r>
                          <m:r>
                            <a:rPr lang="tr-TR" b="0" i="1" smtClean="0">
                              <a:latin typeface="Cambria Math" panose="02040503050406030204" pitchFamily="18" charset="0"/>
                            </a:rPr>
                            <m:t>(</m:t>
                          </m:r>
                          <m:r>
                            <a:rPr lang="tr-TR" b="0" i="1" smtClean="0">
                              <a:latin typeface="Cambria Math" panose="02040503050406030204" pitchFamily="18" charset="0"/>
                            </a:rPr>
                            <m:t>𝑠</m:t>
                          </m:r>
                          <m:r>
                            <a:rPr lang="tr-TR" b="0" i="1" smtClean="0">
                              <a:latin typeface="Cambria Math" panose="02040503050406030204" pitchFamily="18" charset="0"/>
                            </a:rPr>
                            <m:t>+1)(</m:t>
                          </m:r>
                          <m:sSup>
                            <m:sSupPr>
                              <m:ctrlPr>
                                <a:rPr lang="tr-TR"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2</m:t>
                              </m:r>
                            </m:sup>
                          </m:sSup>
                          <m:r>
                            <a:rPr lang="tr-TR" b="0" i="1" smtClean="0">
                              <a:latin typeface="Cambria Math" panose="02040503050406030204" pitchFamily="18" charset="0"/>
                            </a:rPr>
                            <m:t>+4</m:t>
                          </m:r>
                          <m:r>
                            <a:rPr lang="tr-TR" b="0" i="1" smtClean="0">
                              <a:latin typeface="Cambria Math" panose="02040503050406030204" pitchFamily="18" charset="0"/>
                            </a:rPr>
                            <m:t>𝑠</m:t>
                          </m:r>
                          <m:r>
                            <a:rPr lang="tr-TR" b="0" i="1" smtClean="0">
                              <a:latin typeface="Cambria Math" panose="02040503050406030204" pitchFamily="18" charset="0"/>
                            </a:rPr>
                            <m:t>+16)</m:t>
                          </m:r>
                        </m:den>
                      </m:f>
                      <m:r>
                        <a:rPr lang="tr-TR" b="0" i="1" smtClean="0">
                          <a:latin typeface="Cambria Math" panose="02040503050406030204" pitchFamily="18" charset="0"/>
                        </a:rPr>
                        <m:t>=</m:t>
                      </m:r>
                      <m:r>
                        <a:rPr lang="tr-TR" i="1">
                          <a:latin typeface="Cambria Math" panose="02040503050406030204" pitchFamily="18" charset="0"/>
                        </a:rPr>
                        <m:t>1+</m:t>
                      </m:r>
                      <m:r>
                        <a:rPr lang="tr-TR" i="1">
                          <a:latin typeface="Cambria Math" panose="02040503050406030204" pitchFamily="18" charset="0"/>
                        </a:rPr>
                        <m:t>𝐾</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+3</m:t>
                          </m:r>
                        </m:num>
                        <m:den>
                          <m:r>
                            <a:rPr lang="tr-TR" i="1" smtClean="0">
                              <a:latin typeface="Cambria Math" panose="02040503050406030204" pitchFamily="18" charset="0"/>
                            </a:rPr>
                            <m:t> </m:t>
                          </m:r>
                          <m:r>
                            <a:rPr lang="tr-TR" i="1">
                              <a:latin typeface="Cambria Math" panose="02040503050406030204" pitchFamily="18" charset="0"/>
                            </a:rPr>
                            <m:t>(</m:t>
                          </m:r>
                          <m:sSup>
                            <m:sSupPr>
                              <m:ctrlPr>
                                <a:rPr lang="tr-TR" b="0" i="1" smtClean="0">
                                  <a:latin typeface="Cambria Math" panose="02040503050406030204" pitchFamily="18" charset="0"/>
                                </a:rPr>
                              </m:ctrlPr>
                            </m:sSupPr>
                            <m:e>
                              <m:r>
                                <a:rPr lang="tr-TR" i="1">
                                  <a:latin typeface="Cambria Math" panose="02040503050406030204" pitchFamily="18" charset="0"/>
                                </a:rPr>
                                <m:t>𝑠</m:t>
                              </m:r>
                            </m:e>
                            <m:sup>
                              <m:r>
                                <a:rPr lang="tr-TR" b="0" i="1" smtClean="0">
                                  <a:latin typeface="Cambria Math" panose="02040503050406030204" pitchFamily="18" charset="0"/>
                                </a:rPr>
                                <m:t>2</m:t>
                              </m:r>
                            </m:sup>
                          </m:sSup>
                          <m:r>
                            <a:rPr lang="tr-TR" i="1">
                              <a:latin typeface="Cambria Math" panose="02040503050406030204" pitchFamily="18" charset="0"/>
                            </a:rPr>
                            <m:t>+</m:t>
                          </m:r>
                          <m:r>
                            <a:rPr lang="tr-TR" b="0" i="1" smtClean="0">
                              <a:latin typeface="Cambria Math" panose="02040503050406030204" pitchFamily="18" charset="0"/>
                            </a:rPr>
                            <m:t>𝑠</m:t>
                          </m:r>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𝑠</m:t>
                              </m:r>
                            </m:e>
                            <m:sup>
                              <m:r>
                                <a:rPr lang="tr-TR" i="1">
                                  <a:latin typeface="Cambria Math" panose="02040503050406030204" pitchFamily="18" charset="0"/>
                                </a:rPr>
                                <m:t>2</m:t>
                              </m:r>
                            </m:sup>
                          </m:sSup>
                          <m:r>
                            <a:rPr lang="tr-TR" i="1">
                              <a:latin typeface="Cambria Math" panose="02040503050406030204" pitchFamily="18" charset="0"/>
                            </a:rPr>
                            <m:t>+4</m:t>
                          </m:r>
                          <m:r>
                            <a:rPr lang="tr-TR" i="1">
                              <a:latin typeface="Cambria Math" panose="02040503050406030204" pitchFamily="18" charset="0"/>
                            </a:rPr>
                            <m:t>𝑠</m:t>
                          </m:r>
                          <m:r>
                            <a:rPr lang="tr-TR" i="1">
                              <a:latin typeface="Cambria Math" panose="02040503050406030204" pitchFamily="18" charset="0"/>
                            </a:rPr>
                            <m:t>+16)</m:t>
                          </m:r>
                        </m:den>
                      </m:f>
                      <m:r>
                        <a:rPr lang="tr-TR" b="0" i="1" smtClean="0">
                          <a:latin typeface="Cambria Math" panose="02040503050406030204" pitchFamily="18" charset="0"/>
                        </a:rPr>
                        <m:t>=0</m:t>
                      </m:r>
                    </m:oMath>
                  </m:oMathPara>
                </a14:m>
                <a:endParaRPr lang="tr-TR" b="0" dirty="0" smtClean="0"/>
              </a:p>
              <a:p>
                <a:pPr marL="4572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1+</m:t>
                      </m:r>
                      <m:r>
                        <a:rPr lang="tr-TR" i="1">
                          <a:latin typeface="Cambria Math" panose="02040503050406030204" pitchFamily="18" charset="0"/>
                        </a:rPr>
                        <m:t>𝐾</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+3</m:t>
                          </m:r>
                        </m:num>
                        <m:den>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𝑠</m:t>
                              </m:r>
                            </m:e>
                            <m:sup>
                              <m:r>
                                <a:rPr lang="tr-TR" b="0" i="1" smtClean="0">
                                  <a:latin typeface="Cambria Math" panose="02040503050406030204" pitchFamily="18" charset="0"/>
                                </a:rPr>
                                <m:t>4</m:t>
                              </m:r>
                            </m:sup>
                          </m:sSup>
                          <m:r>
                            <a:rPr lang="tr-TR" i="1">
                              <a:latin typeface="Cambria Math" panose="02040503050406030204" pitchFamily="18" charset="0"/>
                            </a:rPr>
                            <m:t>+</m:t>
                          </m:r>
                          <m:r>
                            <a:rPr lang="tr-TR" b="0" i="1" smtClean="0">
                              <a:latin typeface="Cambria Math" panose="02040503050406030204" pitchFamily="18" charset="0"/>
                            </a:rPr>
                            <m:t>5</m:t>
                          </m:r>
                          <m:sSup>
                            <m:sSupPr>
                              <m:ctrlPr>
                                <a:rPr lang="tr-TR" b="0" i="1" smtClean="0">
                                  <a:latin typeface="Cambria Math" panose="02040503050406030204" pitchFamily="18" charset="0"/>
                                </a:rPr>
                              </m:ctrlPr>
                            </m:sSupPr>
                            <m:e>
                              <m:r>
                                <a:rPr lang="tr-TR" b="0" i="1" smtClean="0">
                                  <a:latin typeface="Cambria Math" panose="02040503050406030204" pitchFamily="18" charset="0"/>
                                </a:rPr>
                                <m:t>𝑠</m:t>
                              </m:r>
                            </m:e>
                            <m:sup>
                              <m:r>
                                <a:rPr lang="tr-TR" b="0" i="1" smtClean="0">
                                  <a:latin typeface="Cambria Math" panose="02040503050406030204" pitchFamily="18" charset="0"/>
                                </a:rPr>
                                <m:t>3</m:t>
                              </m:r>
                            </m:sup>
                          </m:sSup>
                          <m:r>
                            <a:rPr lang="tr-TR" b="0" i="1" smtClean="0">
                              <a:latin typeface="Cambria Math" panose="02040503050406030204" pitchFamily="18" charset="0"/>
                            </a:rPr>
                            <m:t>+20</m:t>
                          </m:r>
                          <m:sSup>
                            <m:sSupPr>
                              <m:ctrlPr>
                                <a:rPr lang="tr-TR" b="0" i="1" smtClean="0">
                                  <a:latin typeface="Cambria Math" panose="02040503050406030204" pitchFamily="18" charset="0"/>
                                </a:rPr>
                              </m:ctrlPr>
                            </m:sSupPr>
                            <m:e>
                              <m:r>
                                <a:rPr lang="tr-TR" i="1">
                                  <a:latin typeface="Cambria Math" panose="02040503050406030204" pitchFamily="18" charset="0"/>
                                </a:rPr>
                                <m:t>𝑠</m:t>
                              </m:r>
                            </m:e>
                            <m:sup>
                              <m:r>
                                <a:rPr lang="tr-TR" b="0" i="1" smtClean="0">
                                  <a:latin typeface="Cambria Math" panose="02040503050406030204" pitchFamily="18" charset="0"/>
                                </a:rPr>
                                <m:t>2</m:t>
                              </m:r>
                            </m:sup>
                          </m:sSup>
                          <m:r>
                            <a:rPr lang="tr-TR" i="1">
                              <a:latin typeface="Cambria Math" panose="02040503050406030204" pitchFamily="18" charset="0"/>
                            </a:rPr>
                            <m:t>+16</m:t>
                          </m:r>
                          <m:r>
                            <a:rPr lang="tr-TR" b="0" i="1" smtClean="0">
                              <a:latin typeface="Cambria Math" panose="02040503050406030204" pitchFamily="18" charset="0"/>
                            </a:rPr>
                            <m:t>𝑠</m:t>
                          </m:r>
                        </m:den>
                      </m:f>
                      <m:r>
                        <a:rPr lang="tr-TR" i="1">
                          <a:latin typeface="Cambria Math" panose="02040503050406030204" pitchFamily="18" charset="0"/>
                        </a:rPr>
                        <m:t>=0</m:t>
                      </m:r>
                    </m:oMath>
                  </m:oMathPara>
                </a14:m>
                <a:endParaRPr lang="tr-TR" dirty="0"/>
              </a:p>
              <a:p>
                <a:pPr marL="45720" indent="0">
                  <a:buNone/>
                </a:pPr>
                <a14:m>
                  <m:oMath xmlns:m="http://schemas.openxmlformats.org/officeDocument/2006/math">
                    <m:r>
                      <a:rPr lang="tr-TR" b="0" i="1" dirty="0" smtClean="0">
                        <a:latin typeface="Cambria Math" panose="02040503050406030204" pitchFamily="18" charset="0"/>
                      </a:rPr>
                      <m:t>𝑛</m:t>
                    </m:r>
                    <m:r>
                      <a:rPr lang="tr-TR" i="1" dirty="0" smtClean="0">
                        <a:latin typeface="Cambria Math" panose="02040503050406030204" pitchFamily="18" charset="0"/>
                      </a:rPr>
                      <m:t>𝑢𝑚</m:t>
                    </m:r>
                    <m:r>
                      <a:rPr lang="tr-TR" i="1" dirty="0" smtClean="0">
                        <a:latin typeface="Cambria Math" panose="02040503050406030204" pitchFamily="18" charset="0"/>
                      </a:rPr>
                      <m:t>=[1 3]</m:t>
                    </m:r>
                  </m:oMath>
                </a14:m>
                <a:r>
                  <a:rPr lang="tr-TR" dirty="0" smtClean="0"/>
                  <a:t> ve </a:t>
                </a:r>
                <a14:m>
                  <m:oMath xmlns:m="http://schemas.openxmlformats.org/officeDocument/2006/math">
                    <m:r>
                      <a:rPr lang="tr-TR" b="0" i="1" dirty="0" smtClean="0">
                        <a:latin typeface="Cambria Math" panose="02040503050406030204" pitchFamily="18" charset="0"/>
                      </a:rPr>
                      <m:t>𝑑𝑒𝑛</m:t>
                    </m:r>
                    <m:r>
                      <a:rPr lang="tr-TR" i="1" dirty="0">
                        <a:latin typeface="Cambria Math" panose="02040503050406030204" pitchFamily="18" charset="0"/>
                      </a:rPr>
                      <m:t>=[1 </m:t>
                    </m:r>
                    <m:r>
                      <a:rPr lang="tr-TR" b="0" i="1" dirty="0" smtClean="0">
                        <a:latin typeface="Cambria Math" panose="02040503050406030204" pitchFamily="18" charset="0"/>
                      </a:rPr>
                      <m:t>5 20 16 0</m:t>
                    </m:r>
                    <m:r>
                      <a:rPr lang="tr-TR" i="1" dirty="0">
                        <a:latin typeface="Cambria Math" panose="02040503050406030204" pitchFamily="18" charset="0"/>
                      </a:rPr>
                      <m:t>]</m:t>
                    </m:r>
                  </m:oMath>
                </a14:m>
                <a:r>
                  <a:rPr lang="tr-TR" dirty="0"/>
                  <a:t> </a:t>
                </a:r>
                <a:r>
                  <a:rPr lang="tr-TR" dirty="0" smtClean="0"/>
                  <a:t>şeklinde yazılabilir. Yukarıda yaptığımız polinom çarpımını düşük dereceli sistemlerde el ile kolayca yaparken yüksek dereceli sistemelerde bu iş biraz daha külfetlidir. Bu amaçla yine matlabin hazır komutlarından yararlanarak, polinom çarpımını gerçekleştirebiliriz.</a:t>
                </a:r>
              </a:p>
              <a:p>
                <a:pPr marL="45720" indent="0">
                  <a:buFont typeface="Corbel" pitchFamily="34" charset="0"/>
                  <a:buNone/>
                </a:pPr>
                <a:endParaRPr lang="tr-TR" dirty="0"/>
              </a:p>
            </p:txBody>
          </p:sp>
        </mc:Choice>
        <mc:Fallback xmlns="">
          <p:sp>
            <p:nvSpPr>
              <p:cNvPr id="12" name="İçerik Yer Tutucusu 9"/>
              <p:cNvSpPr txBox="1">
                <a:spLocks noRot="1" noChangeAspect="1" noMove="1" noResize="1" noEditPoints="1" noAdjustHandles="1" noChangeArrowheads="1" noChangeShapeType="1" noTextEdit="1"/>
              </p:cNvSpPr>
              <p:nvPr/>
            </p:nvSpPr>
            <p:spPr>
              <a:xfrm>
                <a:off x="1142996" y="3255739"/>
                <a:ext cx="9875524" cy="2604733"/>
              </a:xfrm>
              <a:prstGeom prst="rect">
                <a:avLst/>
              </a:prstGeom>
              <a:blipFill>
                <a:blip r:embed="rId6"/>
                <a:stretch>
                  <a:fillRect l="-247" b="-2576"/>
                </a:stretch>
              </a:blipFill>
            </p:spPr>
            <p:txBody>
              <a:bodyPr/>
              <a:lstStyle/>
              <a:p>
                <a:r>
                  <a:rPr lang="tr-TR">
                    <a:noFill/>
                  </a:rPr>
                  <a:t> </a:t>
                </a:r>
              </a:p>
            </p:txBody>
          </p:sp>
        </mc:Fallback>
      </mc:AlternateContent>
    </p:spTree>
    <p:extLst>
      <p:ext uri="{BB962C8B-B14F-4D97-AF65-F5344CB8AC3E}">
        <p14:creationId xmlns:p14="http://schemas.microsoft.com/office/powerpoint/2010/main" val="42792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dirty="0" smtClean="0"/>
              <a:t>Örnek 1 devam</a:t>
            </a:r>
            <a:endParaRPr lang="tr-TR" dirty="0"/>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a:xfrm>
                <a:off x="1143000" y="875071"/>
                <a:ext cx="9872871" cy="5220929"/>
              </a:xfrm>
            </p:spPr>
            <p:txBody>
              <a:bodyPr/>
              <a:lstStyle/>
              <a:p>
                <a:pPr marL="45720" indent="0">
                  <a:buNone/>
                </a:pPr>
                <a14:m>
                  <m:oMathPara xmlns:m="http://schemas.openxmlformats.org/officeDocument/2006/math">
                    <m:oMathParaPr>
                      <m:jc m:val="centerGroup"/>
                    </m:oMathParaPr>
                    <m:oMath xmlns:m="http://schemas.openxmlformats.org/officeDocument/2006/math">
                      <m:r>
                        <a:rPr lang="tr-TR" i="1" smtClean="0">
                          <a:latin typeface="Cambria Math" panose="02040503050406030204" pitchFamily="18" charset="0"/>
                        </a:rPr>
                        <m:t>1+</m:t>
                      </m:r>
                      <m:r>
                        <a:rPr lang="tr-TR" i="1" smtClean="0">
                          <a:latin typeface="Cambria Math" panose="02040503050406030204" pitchFamily="18" charset="0"/>
                        </a:rPr>
                        <m:t>𝐾</m:t>
                      </m:r>
                      <m:f>
                        <m:fPr>
                          <m:ctrlPr>
                            <a:rPr lang="tr-TR" i="1">
                              <a:latin typeface="Cambria Math" panose="02040503050406030204" pitchFamily="18" charset="0"/>
                            </a:rPr>
                          </m:ctrlPr>
                        </m:fPr>
                        <m:num>
                          <m:r>
                            <a:rPr lang="tr-TR" i="1">
                              <a:latin typeface="Cambria Math" panose="02040503050406030204" pitchFamily="18" charset="0"/>
                            </a:rPr>
                            <m:t>𝑠</m:t>
                          </m:r>
                          <m:r>
                            <a:rPr lang="tr-TR" i="1">
                              <a:latin typeface="Cambria Math" panose="02040503050406030204" pitchFamily="18" charset="0"/>
                            </a:rPr>
                            <m:t>+3</m:t>
                          </m:r>
                        </m:num>
                        <m:den>
                          <m:r>
                            <a:rPr lang="tr-TR" i="1">
                              <a:latin typeface="Cambria Math" panose="02040503050406030204" pitchFamily="18" charset="0"/>
                            </a:rPr>
                            <m:t> (</m:t>
                          </m:r>
                          <m:sSup>
                            <m:sSupPr>
                              <m:ctrlPr>
                                <a:rPr lang="tr-TR" i="1">
                                  <a:latin typeface="Cambria Math" panose="02040503050406030204" pitchFamily="18" charset="0"/>
                                </a:rPr>
                              </m:ctrlPr>
                            </m:sSupPr>
                            <m:e>
                              <m:r>
                                <a:rPr lang="tr-TR" i="1">
                                  <a:latin typeface="Cambria Math" panose="02040503050406030204" pitchFamily="18" charset="0"/>
                                </a:rPr>
                                <m:t>𝑠</m:t>
                              </m:r>
                            </m:e>
                            <m:sup>
                              <m:r>
                                <a:rPr lang="tr-TR" i="1">
                                  <a:latin typeface="Cambria Math" panose="02040503050406030204" pitchFamily="18" charset="0"/>
                                </a:rPr>
                                <m:t>2</m:t>
                              </m:r>
                            </m:sup>
                          </m:sSup>
                          <m:r>
                            <a:rPr lang="tr-TR" i="1">
                              <a:latin typeface="Cambria Math" panose="02040503050406030204" pitchFamily="18" charset="0"/>
                            </a:rPr>
                            <m:t>+</m:t>
                          </m:r>
                          <m:r>
                            <a:rPr lang="tr-TR" i="1">
                              <a:latin typeface="Cambria Math" panose="02040503050406030204" pitchFamily="18" charset="0"/>
                            </a:rPr>
                            <m:t>𝑠</m:t>
                          </m:r>
                          <m:r>
                            <a:rPr lang="tr-TR" i="1">
                              <a:latin typeface="Cambria Math" panose="02040503050406030204" pitchFamily="18" charset="0"/>
                            </a:rPr>
                            <m:t>)(</m:t>
                          </m:r>
                          <m:sSup>
                            <m:sSupPr>
                              <m:ctrlPr>
                                <a:rPr lang="tr-TR" i="1">
                                  <a:latin typeface="Cambria Math" panose="02040503050406030204" pitchFamily="18" charset="0"/>
                                </a:rPr>
                              </m:ctrlPr>
                            </m:sSupPr>
                            <m:e>
                              <m:r>
                                <a:rPr lang="tr-TR" i="1">
                                  <a:latin typeface="Cambria Math" panose="02040503050406030204" pitchFamily="18" charset="0"/>
                                </a:rPr>
                                <m:t>𝑠</m:t>
                              </m:r>
                            </m:e>
                            <m:sup>
                              <m:r>
                                <a:rPr lang="tr-TR" i="1">
                                  <a:latin typeface="Cambria Math" panose="02040503050406030204" pitchFamily="18" charset="0"/>
                                </a:rPr>
                                <m:t>2</m:t>
                              </m:r>
                            </m:sup>
                          </m:sSup>
                          <m:r>
                            <a:rPr lang="tr-TR" i="1">
                              <a:latin typeface="Cambria Math" panose="02040503050406030204" pitchFamily="18" charset="0"/>
                            </a:rPr>
                            <m:t>+4</m:t>
                          </m:r>
                          <m:r>
                            <a:rPr lang="tr-TR" i="1">
                              <a:latin typeface="Cambria Math" panose="02040503050406030204" pitchFamily="18" charset="0"/>
                            </a:rPr>
                            <m:t>𝑠</m:t>
                          </m:r>
                          <m:r>
                            <a:rPr lang="tr-TR" i="1">
                              <a:latin typeface="Cambria Math" panose="02040503050406030204" pitchFamily="18" charset="0"/>
                            </a:rPr>
                            <m:t>+16)</m:t>
                          </m:r>
                        </m:den>
                      </m:f>
                      <m:r>
                        <a:rPr lang="tr-TR" i="1">
                          <a:latin typeface="Cambria Math" panose="02040503050406030204" pitchFamily="18" charset="0"/>
                        </a:rPr>
                        <m:t>=0</m:t>
                      </m:r>
                    </m:oMath>
                  </m:oMathPara>
                </a14:m>
                <a:endParaRPr lang="tr-TR" dirty="0"/>
              </a:p>
              <a:p>
                <a:pPr marL="45720" indent="0">
                  <a:buNone/>
                </a:pPr>
                <a:r>
                  <a:rPr lang="tr-TR" dirty="0" smtClean="0"/>
                  <a:t>Fonksiyonunun paydasındaki polinom çarpımı için, bu iki polinomu aşağıdaki gibi katsayılar dizi oluşturacak şekilde yazalım</a:t>
                </a:r>
              </a:p>
              <a:p>
                <a:pPr marL="45720" indent="0">
                  <a:buNone/>
                </a:pPr>
                <a14:m>
                  <m:oMathPara xmlns:m="http://schemas.openxmlformats.org/officeDocument/2006/math">
                    <m:oMathParaPr>
                      <m:jc m:val="centerGroup"/>
                    </m:oMathParaPr>
                    <m:oMath xmlns:m="http://schemas.openxmlformats.org/officeDocument/2006/math">
                      <m:r>
                        <a:rPr lang="pt-BR" i="1" dirty="0" smtClean="0">
                          <a:latin typeface="Cambria Math" panose="02040503050406030204" pitchFamily="18" charset="0"/>
                        </a:rPr>
                        <m:t>𝑎</m:t>
                      </m:r>
                      <m:r>
                        <a:rPr lang="pt-BR" i="1" dirty="0" smtClean="0">
                          <a:latin typeface="Cambria Math" panose="02040503050406030204" pitchFamily="18" charset="0"/>
                        </a:rPr>
                        <m:t> = </m:t>
                      </m:r>
                      <m:r>
                        <a:rPr lang="pt-BR" i="1" dirty="0" smtClean="0">
                          <a:latin typeface="Cambria Math" panose="02040503050406030204" pitchFamily="18" charset="0"/>
                        </a:rPr>
                        <m:t>𝑠</m:t>
                      </m:r>
                      <m:r>
                        <a:rPr lang="pt-BR" i="1" dirty="0" smtClean="0">
                          <a:latin typeface="Cambria Math" panose="02040503050406030204" pitchFamily="18" charset="0"/>
                        </a:rPr>
                        <m:t> (</m:t>
                      </m:r>
                      <m:r>
                        <a:rPr lang="pt-BR" i="1" dirty="0" smtClean="0">
                          <a:latin typeface="Cambria Math" panose="02040503050406030204" pitchFamily="18" charset="0"/>
                        </a:rPr>
                        <m:t>𝑠</m:t>
                      </m:r>
                      <m:r>
                        <a:rPr lang="pt-BR" i="1" dirty="0" smtClean="0">
                          <a:latin typeface="Cambria Math" panose="02040503050406030204" pitchFamily="18" charset="0"/>
                        </a:rPr>
                        <m:t> + 1): </m:t>
                      </m:r>
                      <m:r>
                        <a:rPr lang="pt-BR" i="1" dirty="0" smtClean="0">
                          <a:latin typeface="Cambria Math" panose="02040503050406030204" pitchFamily="18" charset="0"/>
                        </a:rPr>
                        <m:t>𝑎</m:t>
                      </m:r>
                      <m:r>
                        <a:rPr lang="pt-BR" i="1" dirty="0" smtClean="0">
                          <a:latin typeface="Cambria Math" panose="02040503050406030204" pitchFamily="18" charset="0"/>
                        </a:rPr>
                        <m:t> = [</m:t>
                      </m:r>
                      <m:m>
                        <m:mPr>
                          <m:mcs>
                            <m:mc>
                              <m:mcPr>
                                <m:count m:val="3"/>
                                <m:mcJc m:val="center"/>
                              </m:mcPr>
                            </m:mc>
                          </m:mcs>
                          <m:ctrlPr>
                            <a:rPr lang="pt-BR" i="1" dirty="0" smtClean="0">
                              <a:latin typeface="Cambria Math" panose="02040503050406030204" pitchFamily="18" charset="0"/>
                            </a:rPr>
                          </m:ctrlPr>
                        </m:mPr>
                        <m:mr>
                          <m:e>
                            <m:r>
                              <m:rPr>
                                <m:brk m:alnAt="7"/>
                              </m:rPr>
                              <a:rPr lang="tr-TR" b="0" i="1" dirty="0" smtClean="0">
                                <a:latin typeface="Cambria Math" panose="02040503050406030204" pitchFamily="18" charset="0"/>
                              </a:rPr>
                              <m:t>1</m:t>
                            </m:r>
                          </m:e>
                          <m:e>
                            <m:r>
                              <a:rPr lang="tr-TR" b="0" i="1" dirty="0" smtClean="0">
                                <a:latin typeface="Cambria Math" panose="02040503050406030204" pitchFamily="18" charset="0"/>
                              </a:rPr>
                              <m:t>1</m:t>
                            </m:r>
                          </m:e>
                          <m:e>
                            <m:r>
                              <a:rPr lang="tr-TR" b="0" i="1" dirty="0" smtClean="0">
                                <a:latin typeface="Cambria Math" panose="02040503050406030204" pitchFamily="18" charset="0"/>
                              </a:rPr>
                              <m:t>0</m:t>
                            </m:r>
                          </m:e>
                        </m:mr>
                      </m:m>
                      <m:r>
                        <a:rPr lang="pt-BR" i="1" dirty="0" smtClean="0">
                          <a:latin typeface="Cambria Math" panose="02040503050406030204" pitchFamily="18" charset="0"/>
                        </a:rPr>
                        <m:t>]</m:t>
                      </m:r>
                    </m:oMath>
                  </m:oMathPara>
                </a14:m>
                <a:endParaRPr lang="pt-BR" dirty="0"/>
              </a:p>
              <a:p>
                <a:pPr marL="45720" indent="0">
                  <a:buNone/>
                </a:pPr>
                <a14:m>
                  <m:oMathPara xmlns:m="http://schemas.openxmlformats.org/officeDocument/2006/math">
                    <m:oMathParaPr>
                      <m:jc m:val="centerGroup"/>
                    </m:oMathParaPr>
                    <m:oMath xmlns:m="http://schemas.openxmlformats.org/officeDocument/2006/math">
                      <m:r>
                        <a:rPr lang="tr-TR" i="1" dirty="0" smtClean="0">
                          <a:latin typeface="Cambria Math" panose="02040503050406030204" pitchFamily="18" charset="0"/>
                        </a:rPr>
                        <m:t>𝑏</m:t>
                      </m:r>
                      <m:r>
                        <a:rPr lang="tr-TR" i="1" dirty="0" smtClean="0">
                          <a:latin typeface="Cambria Math" panose="02040503050406030204" pitchFamily="18" charset="0"/>
                        </a:rPr>
                        <m:t> = </m:t>
                      </m:r>
                      <m:sSup>
                        <m:sSupPr>
                          <m:ctrlPr>
                            <a:rPr lang="tr-TR" b="0" i="1" dirty="0" smtClean="0">
                              <a:latin typeface="Cambria Math" panose="02040503050406030204" pitchFamily="18" charset="0"/>
                            </a:rPr>
                          </m:ctrlPr>
                        </m:sSupPr>
                        <m:e>
                          <m:r>
                            <a:rPr lang="tr-TR" i="1" dirty="0" smtClean="0">
                              <a:latin typeface="Cambria Math" panose="02040503050406030204" pitchFamily="18" charset="0"/>
                            </a:rPr>
                            <m:t>𝑠</m:t>
                          </m:r>
                        </m:e>
                        <m:sup>
                          <m:r>
                            <a:rPr lang="tr-TR" i="1" dirty="0" smtClean="0">
                              <a:latin typeface="Cambria Math" panose="02040503050406030204" pitchFamily="18" charset="0"/>
                            </a:rPr>
                            <m:t>2</m:t>
                          </m:r>
                        </m:sup>
                      </m:sSup>
                      <m:r>
                        <a:rPr lang="tr-TR" i="1" dirty="0" smtClean="0">
                          <a:latin typeface="Cambria Math" panose="02040503050406030204" pitchFamily="18" charset="0"/>
                        </a:rPr>
                        <m:t> + 4</m:t>
                      </m:r>
                      <m:r>
                        <a:rPr lang="tr-TR" i="1" dirty="0" smtClean="0">
                          <a:latin typeface="Cambria Math" panose="02040503050406030204" pitchFamily="18" charset="0"/>
                        </a:rPr>
                        <m:t>𝑠</m:t>
                      </m:r>
                      <m:r>
                        <a:rPr lang="tr-TR" i="1" dirty="0" smtClean="0">
                          <a:latin typeface="Cambria Math" panose="02040503050406030204" pitchFamily="18" charset="0"/>
                        </a:rPr>
                        <m:t> + 16: </m:t>
                      </m:r>
                      <m:r>
                        <a:rPr lang="tr-TR" i="1" dirty="0" smtClean="0">
                          <a:latin typeface="Cambria Math" panose="02040503050406030204" pitchFamily="18" charset="0"/>
                        </a:rPr>
                        <m:t>𝑏</m:t>
                      </m:r>
                      <m:r>
                        <a:rPr lang="tr-TR" i="1" dirty="0" smtClean="0">
                          <a:latin typeface="Cambria Math" panose="02040503050406030204" pitchFamily="18" charset="0"/>
                        </a:rPr>
                        <m:t> = [</m:t>
                      </m:r>
                      <m:m>
                        <m:mPr>
                          <m:mcs>
                            <m:mc>
                              <m:mcPr>
                                <m:count m:val="3"/>
                                <m:mcJc m:val="center"/>
                              </m:mcPr>
                            </m:mc>
                          </m:mcs>
                          <m:ctrlPr>
                            <a:rPr lang="tr-TR" i="1" dirty="0" smtClean="0">
                              <a:latin typeface="Cambria Math" panose="02040503050406030204" pitchFamily="18" charset="0"/>
                            </a:rPr>
                          </m:ctrlPr>
                        </m:mPr>
                        <m:mr>
                          <m:e>
                            <m:r>
                              <m:rPr>
                                <m:brk m:alnAt="7"/>
                              </m:rPr>
                              <a:rPr lang="tr-TR" b="0" i="1" dirty="0" smtClean="0">
                                <a:latin typeface="Cambria Math" panose="02040503050406030204" pitchFamily="18" charset="0"/>
                              </a:rPr>
                              <m:t>1</m:t>
                            </m:r>
                          </m:e>
                          <m:e>
                            <m:r>
                              <a:rPr lang="tr-TR" b="0" i="1" dirty="0" smtClean="0">
                                <a:latin typeface="Cambria Math" panose="02040503050406030204" pitchFamily="18" charset="0"/>
                              </a:rPr>
                              <m:t>4</m:t>
                            </m:r>
                          </m:e>
                          <m:e>
                            <m:r>
                              <a:rPr lang="tr-TR" b="0" i="1" dirty="0" smtClean="0">
                                <a:latin typeface="Cambria Math" panose="02040503050406030204" pitchFamily="18" charset="0"/>
                              </a:rPr>
                              <m:t>16</m:t>
                            </m:r>
                          </m:e>
                        </m:mr>
                      </m:m>
                      <m:r>
                        <a:rPr lang="tr-TR" i="1" dirty="0" smtClean="0">
                          <a:latin typeface="Cambria Math" panose="02040503050406030204" pitchFamily="18" charset="0"/>
                        </a:rPr>
                        <m:t>]</m:t>
                      </m:r>
                    </m:oMath>
                  </m:oMathPara>
                </a14:m>
                <a:endParaRPr lang="tr-TR" dirty="0"/>
              </a:p>
              <a:p>
                <a:pPr marL="45720" indent="0">
                  <a:buNone/>
                </a:pPr>
                <a:r>
                  <a:rPr lang="tr-TR" dirty="0" smtClean="0"/>
                  <a:t>Sonra sözünü ettiğimi hazır matlab komutu </a:t>
                </a:r>
                <a14:m>
                  <m:oMath xmlns:m="http://schemas.openxmlformats.org/officeDocument/2006/math">
                    <m:r>
                      <a:rPr lang="tr-TR" i="1" dirty="0" smtClean="0">
                        <a:latin typeface="Cambria Math" panose="02040503050406030204" pitchFamily="18" charset="0"/>
                      </a:rPr>
                      <m:t>𝑐𝑜𝑛𝑣</m:t>
                    </m:r>
                  </m:oMath>
                </a14:m>
                <a:r>
                  <a:rPr lang="tr-TR" dirty="0" smtClean="0"/>
                  <a:t> ile polinomu aşağıdaki gibi buluruz.</a:t>
                </a:r>
                <a:endParaRPr lang="en-US" dirty="0"/>
              </a:p>
              <a:p>
                <a:pPr marL="45720" indent="0">
                  <a:buNone/>
                </a:pPr>
                <a14:m>
                  <m:oMathPara xmlns:m="http://schemas.openxmlformats.org/officeDocument/2006/math">
                    <m:oMathParaPr>
                      <m:jc m:val="centerGroup"/>
                    </m:oMathParaPr>
                    <m:oMath xmlns:m="http://schemas.openxmlformats.org/officeDocument/2006/math">
                      <m:r>
                        <a:rPr lang="tr-TR" b="0" i="1" dirty="0" smtClean="0">
                          <a:latin typeface="Cambria Math" panose="02040503050406030204" pitchFamily="18" charset="0"/>
                        </a:rPr>
                        <m:t>𝑑𝑒𝑛</m:t>
                      </m:r>
                      <m:r>
                        <a:rPr lang="tr-TR" i="1" dirty="0" smtClean="0">
                          <a:latin typeface="Cambria Math" panose="02040503050406030204" pitchFamily="18" charset="0"/>
                        </a:rPr>
                        <m:t> = </m:t>
                      </m:r>
                      <m:r>
                        <a:rPr lang="tr-TR" i="1" dirty="0" smtClean="0">
                          <a:latin typeface="Cambria Math" panose="02040503050406030204" pitchFamily="18" charset="0"/>
                        </a:rPr>
                        <m:t>𝑐𝑜𝑛𝑣</m:t>
                      </m:r>
                      <m:r>
                        <a:rPr lang="tr-TR" i="1" dirty="0" smtClean="0">
                          <a:latin typeface="Cambria Math" panose="02040503050406030204" pitchFamily="18" charset="0"/>
                        </a:rPr>
                        <m:t>(</m:t>
                      </m:r>
                      <m:r>
                        <a:rPr lang="tr-TR" i="1" dirty="0" smtClean="0">
                          <a:latin typeface="Cambria Math" panose="02040503050406030204" pitchFamily="18" charset="0"/>
                        </a:rPr>
                        <m:t>𝑎</m:t>
                      </m:r>
                      <m:r>
                        <a:rPr lang="tr-TR" i="1" dirty="0" smtClean="0">
                          <a:latin typeface="Cambria Math" panose="02040503050406030204" pitchFamily="18" charset="0"/>
                        </a:rPr>
                        <m:t>, </m:t>
                      </m:r>
                      <m:r>
                        <a:rPr lang="tr-TR" i="1" dirty="0" smtClean="0">
                          <a:latin typeface="Cambria Math" panose="02040503050406030204" pitchFamily="18" charset="0"/>
                        </a:rPr>
                        <m:t>𝑏</m:t>
                      </m:r>
                      <m:r>
                        <a:rPr lang="tr-TR" i="1" dirty="0" smtClean="0">
                          <a:latin typeface="Cambria Math" panose="02040503050406030204" pitchFamily="18" charset="0"/>
                        </a:rPr>
                        <m:t>)</m:t>
                      </m:r>
                    </m:oMath>
                  </m:oMathPara>
                </a14:m>
                <a:endParaRPr lang="tr-TR" dirty="0" smtClean="0"/>
              </a:p>
              <a:p>
                <a:pPr marL="45720" indent="0">
                  <a:buNone/>
                </a:pPr>
                <a14:m>
                  <m:oMath xmlns:m="http://schemas.openxmlformats.org/officeDocument/2006/math">
                    <m:r>
                      <a:rPr lang="tr-TR" i="1" dirty="0">
                        <a:latin typeface="Cambria Math" panose="02040503050406030204" pitchFamily="18" charset="0"/>
                      </a:rPr>
                      <m:t>𝑐𝑜𝑛𝑣</m:t>
                    </m:r>
                  </m:oMath>
                </a14:m>
                <a:r>
                  <a:rPr lang="tr-TR" dirty="0" smtClean="0"/>
                  <a:t> komutu a ve b dizisi ile tanımlı polinomları birbiri ile çarparak sonuçta oluşacak polinomun katsayılarını verir.</a:t>
                </a:r>
                <a:endParaRPr lang="tr-TR"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xfrm>
                <a:off x="1143000" y="875071"/>
                <a:ext cx="9872871" cy="5220929"/>
              </a:xfrm>
              <a:blipFill>
                <a:blip r:embed="rId4"/>
                <a:stretch>
                  <a:fillRect l="-309" r="-1050"/>
                </a:stretch>
              </a:blipFill>
            </p:spPr>
            <p:txBody>
              <a:bodyPr/>
              <a:lstStyle/>
              <a:p>
                <a:r>
                  <a:rPr lang="tr-TR">
                    <a:noFill/>
                  </a:rPr>
                  <a:t> </a:t>
                </a:r>
              </a:p>
            </p:txBody>
          </p:sp>
        </mc:Fallback>
      </mc:AlternateContent>
      <p:sp>
        <p:nvSpPr>
          <p:cNvPr id="5" name="Date Placeholder 4"/>
          <p:cNvSpPr>
            <a:spLocks noGrp="1"/>
          </p:cNvSpPr>
          <p:nvPr>
            <p:ph type="dt" sz="half" idx="10"/>
          </p:nvPr>
        </p:nvSpPr>
        <p:spPr/>
        <p:txBody>
          <a:bodyPr/>
          <a:lstStyle/>
          <a:p>
            <a:fld id="{8EACED95-133A-4CA7-A222-D05D0FC10722}" type="datetime1">
              <a:rPr lang="tr-TR" smtClean="0"/>
              <a:t>3.03.2019</a:t>
            </a:fld>
            <a:endParaRPr lang="en-US" dirty="0"/>
          </a:p>
        </p:txBody>
      </p:sp>
      <p:sp>
        <p:nvSpPr>
          <p:cNvPr id="6" name="Footer Placeholder 5"/>
          <p:cNvSpPr>
            <a:spLocks noGrp="1"/>
          </p:cNvSpPr>
          <p:nvPr>
            <p:ph type="ftr" sz="quarter" idx="11"/>
          </p:nvPr>
        </p:nvSpPr>
        <p:spPr/>
        <p:txBody>
          <a:bodyPr/>
          <a:lstStyle/>
          <a:p>
            <a:r>
              <a:rPr lang="en-US" smtClean="0"/>
              <a:t>Dr. Nurdan Bilgin 2018-2019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51712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1 devam</a:t>
            </a:r>
            <a:endParaRPr lang="tr-T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32074" y="875071"/>
                <a:ext cx="4059382" cy="5220929"/>
              </a:xfrm>
            </p:spPr>
            <p:txBody>
              <a:bodyPr/>
              <a:lstStyle/>
              <a:p>
                <a:pPr marL="45720" indent="0">
                  <a:buNone/>
                </a:pPr>
                <a:r>
                  <a:rPr lang="tr-TR" dirty="0" smtClean="0"/>
                  <a:t>Kök yer eğrisi çizmek için kullanacağımız</a:t>
                </a:r>
              </a:p>
              <a:p>
                <a:pPr marL="45720" indent="0">
                  <a:buNone/>
                </a:pPr>
                <a14:m>
                  <m:oMathPara xmlns:m="http://schemas.openxmlformats.org/officeDocument/2006/math">
                    <m:oMathParaPr>
                      <m:jc m:val="centerGroup"/>
                    </m:oMathParaPr>
                    <m:oMath xmlns:m="http://schemas.openxmlformats.org/officeDocument/2006/math">
                      <m:r>
                        <a:rPr lang="tr-TR" i="1" dirty="0">
                          <a:latin typeface="Cambria Math" panose="02040503050406030204" pitchFamily="18" charset="0"/>
                        </a:rPr>
                        <m:t>𝑟𝑙𝑜𝑐𝑢𝑠</m:t>
                      </m:r>
                      <m:r>
                        <a:rPr lang="tr-TR" i="1" dirty="0">
                          <a:latin typeface="Cambria Math" panose="02040503050406030204" pitchFamily="18" charset="0"/>
                        </a:rPr>
                        <m:t>(</m:t>
                      </m:r>
                      <m:r>
                        <a:rPr lang="tr-TR" i="1" dirty="0">
                          <a:latin typeface="Cambria Math" panose="02040503050406030204" pitchFamily="18" charset="0"/>
                        </a:rPr>
                        <m:t>𝑛𝑢𝑚</m:t>
                      </m:r>
                      <m:r>
                        <a:rPr lang="tr-TR" i="1" dirty="0">
                          <a:latin typeface="Cambria Math" panose="02040503050406030204" pitchFamily="18" charset="0"/>
                        </a:rPr>
                        <m:t>,</m:t>
                      </m:r>
                      <m:r>
                        <a:rPr lang="tr-TR" i="1" dirty="0">
                          <a:latin typeface="Cambria Math" panose="02040503050406030204" pitchFamily="18" charset="0"/>
                        </a:rPr>
                        <m:t>𝑑𝑒𝑛</m:t>
                      </m:r>
                      <m:r>
                        <a:rPr lang="tr-TR" i="1" dirty="0">
                          <a:latin typeface="Cambria Math" panose="02040503050406030204" pitchFamily="18" charset="0"/>
                        </a:rPr>
                        <m:t>)</m:t>
                      </m:r>
                    </m:oMath>
                  </m:oMathPara>
                </a14:m>
                <a:endParaRPr lang="tr-TR" dirty="0"/>
              </a:p>
              <a:p>
                <a:pPr marL="45720" indent="0">
                  <a:buNone/>
                </a:pPr>
                <a:r>
                  <a:rPr lang="tr-TR" dirty="0" smtClean="0"/>
                  <a:t>Fonksiyonunda </a:t>
                </a:r>
                <a14:m>
                  <m:oMath xmlns:m="http://schemas.openxmlformats.org/officeDocument/2006/math">
                    <m:r>
                      <a:rPr lang="tr-TR" i="1" dirty="0">
                        <a:latin typeface="Cambria Math" panose="02040503050406030204" pitchFamily="18" charset="0"/>
                      </a:rPr>
                      <m:t>𝑛𝑢𝑚</m:t>
                    </m:r>
                    <m:r>
                      <a:rPr lang="tr-TR" b="0" i="1" dirty="0" smtClean="0">
                        <a:latin typeface="Cambria Math" panose="02040503050406030204" pitchFamily="18" charset="0"/>
                      </a:rPr>
                      <m:t> </m:t>
                    </m:r>
                    <m:r>
                      <m:rPr>
                        <m:nor/>
                      </m:rPr>
                      <a:rPr lang="tr-TR" b="0" i="0" dirty="0" smtClean="0">
                        <a:latin typeface="Cambria Math" panose="02040503050406030204" pitchFamily="18" charset="0"/>
                      </a:rPr>
                      <m:t>ve</m:t>
                    </m:r>
                    <m:r>
                      <a:rPr lang="tr-TR" b="0" i="1" dirty="0" smtClean="0">
                        <a:latin typeface="Cambria Math" panose="02040503050406030204" pitchFamily="18" charset="0"/>
                      </a:rPr>
                      <m:t> </m:t>
                    </m:r>
                    <m:r>
                      <a:rPr lang="tr-TR" i="1" dirty="0">
                        <a:latin typeface="Cambria Math" panose="02040503050406030204" pitchFamily="18" charset="0"/>
                      </a:rPr>
                      <m:t>𝑑𝑒𝑛</m:t>
                    </m:r>
                  </m:oMath>
                </a14:m>
                <a:r>
                  <a:rPr lang="tr-TR" dirty="0" smtClean="0"/>
                  <a:t> ifadelerini </a:t>
                </a:r>
              </a:p>
              <a:p>
                <a:pPr marL="45720" indent="0">
                  <a:buNone/>
                </a:pPr>
                <a14:m>
                  <m:oMath xmlns:m="http://schemas.openxmlformats.org/officeDocument/2006/math">
                    <m:r>
                      <a:rPr lang="tr-TR" i="1" dirty="0">
                        <a:latin typeface="Cambria Math" panose="02040503050406030204" pitchFamily="18" charset="0"/>
                      </a:rPr>
                      <m:t>𝑛𝑢𝑚</m:t>
                    </m:r>
                    <m:r>
                      <a:rPr lang="tr-TR" i="1" dirty="0">
                        <a:latin typeface="Cambria Math" panose="02040503050406030204" pitchFamily="18" charset="0"/>
                      </a:rPr>
                      <m:t>=[1 3]</m:t>
                    </m:r>
                  </m:oMath>
                </a14:m>
                <a:r>
                  <a:rPr lang="tr-TR" dirty="0"/>
                  <a:t> ve </a:t>
                </a:r>
                <a:endParaRPr lang="tr-TR" i="1" dirty="0" smtClean="0">
                  <a:latin typeface="Cambria Math" panose="02040503050406030204" pitchFamily="18" charset="0"/>
                </a:endParaRPr>
              </a:p>
              <a:p>
                <a:pPr marL="45720" indent="0">
                  <a:buNone/>
                </a:pPr>
                <a14:m>
                  <m:oMath xmlns:m="http://schemas.openxmlformats.org/officeDocument/2006/math">
                    <m:r>
                      <a:rPr lang="tr-TR" i="1" dirty="0">
                        <a:latin typeface="Cambria Math" panose="02040503050406030204" pitchFamily="18" charset="0"/>
                      </a:rPr>
                      <m:t>𝑑𝑒𝑛</m:t>
                    </m:r>
                    <m:r>
                      <a:rPr lang="tr-TR" i="1" dirty="0">
                        <a:latin typeface="Cambria Math" panose="02040503050406030204" pitchFamily="18" charset="0"/>
                      </a:rPr>
                      <m:t>=[1 5 20 16 0]</m:t>
                    </m:r>
                  </m:oMath>
                </a14:m>
                <a:r>
                  <a:rPr lang="tr-TR" dirty="0" smtClean="0"/>
                  <a:t> </a:t>
                </a:r>
              </a:p>
              <a:p>
                <a:pPr marL="45720" indent="0">
                  <a:buNone/>
                </a:pPr>
                <a:r>
                  <a:rPr lang="tr-TR" dirty="0" smtClean="0"/>
                  <a:t>şeklinde tanımladıktan sonra çizime geçebiliriz.</a:t>
                </a:r>
              </a:p>
              <a:p>
                <a:pPr marL="45720" indent="0">
                  <a:buNone/>
                </a:pPr>
                <a:endParaRPr lang="tr-T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32074" y="875071"/>
                <a:ext cx="4059382" cy="5220929"/>
              </a:xfrm>
              <a:blipFill>
                <a:blip r:embed="rId3"/>
                <a:stretch>
                  <a:fillRect l="-751" t="-1519"/>
                </a:stretch>
              </a:blipFill>
            </p:spPr>
            <p:txBody>
              <a:bodyPr/>
              <a:lstStyle/>
              <a:p>
                <a:r>
                  <a:rPr lang="tr-TR">
                    <a:noFill/>
                  </a:rPr>
                  <a:t> </a:t>
                </a:r>
              </a:p>
            </p:txBody>
          </p:sp>
        </mc:Fallback>
      </mc:AlternateContent>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7</a:t>
            </a:fld>
            <a:endParaRPr lang="en-US" dirty="0"/>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l="6525" t="5907" r="7029"/>
          <a:stretch/>
        </p:blipFill>
        <p:spPr>
          <a:xfrm>
            <a:off x="267321" y="767251"/>
            <a:ext cx="6886576" cy="5639139"/>
          </a:xfrm>
          <a:prstGeom prst="rect">
            <a:avLst/>
          </a:prstGeom>
        </p:spPr>
      </p:pic>
    </p:spTree>
    <p:extLst>
      <p:ext uri="{BB962C8B-B14F-4D97-AF65-F5344CB8AC3E}">
        <p14:creationId xmlns:p14="http://schemas.microsoft.com/office/powerpoint/2010/main" val="3030760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1 Devam</a:t>
            </a:r>
            <a:endParaRPr lang="tr-TR" dirty="0"/>
          </a:p>
        </p:txBody>
      </p:sp>
      <p:sp>
        <p:nvSpPr>
          <p:cNvPr id="3" name="Content Placeholder 2"/>
          <p:cNvSpPr>
            <a:spLocks noGrp="1"/>
          </p:cNvSpPr>
          <p:nvPr>
            <p:ph idx="1"/>
          </p:nvPr>
        </p:nvSpPr>
        <p:spPr>
          <a:xfrm>
            <a:off x="5715000" y="875071"/>
            <a:ext cx="5915025" cy="5220929"/>
          </a:xfrm>
        </p:spPr>
        <p:txBody>
          <a:bodyPr/>
          <a:lstStyle/>
          <a:p>
            <a:pPr marL="45720" indent="0">
              <a:buNone/>
            </a:pPr>
            <a:r>
              <a:rPr lang="tr-TR" dirty="0" smtClean="0"/>
              <a:t>Matlab, kök yer eğrisinde köklerin yerini hesaplayabilmek için </a:t>
            </a:r>
            <a:r>
              <a:rPr lang="tr-TR" b="1" dirty="0" smtClean="0"/>
              <a:t>kendi kazanç kümesini sağlar. </a:t>
            </a:r>
          </a:p>
          <a:p>
            <a:pPr marL="45720" indent="0">
              <a:buNone/>
            </a:pPr>
            <a:r>
              <a:rPr lang="tr-TR" dirty="0" smtClean="0"/>
              <a:t>Bu işlemi, kendi içinde </a:t>
            </a:r>
            <a:r>
              <a:rPr lang="tr-TR" b="1" dirty="0" smtClean="0"/>
              <a:t>uyarlamalı adım aralığı yordamı</a:t>
            </a:r>
            <a:r>
              <a:rPr lang="tr-TR" dirty="0" smtClean="0"/>
              <a:t> ile yapar. </a:t>
            </a:r>
          </a:p>
          <a:p>
            <a:pPr marL="45720" indent="0">
              <a:buNone/>
            </a:pPr>
            <a:r>
              <a:rPr lang="tr-TR" dirty="0" smtClean="0"/>
              <a:t>Aynı zamanda, Matlab plot komutunun otomatik eksen ölçekleme özelliğini kullanır. </a:t>
            </a:r>
          </a:p>
          <a:p>
            <a:pPr marL="45720" indent="0">
              <a:buNone/>
            </a:pPr>
            <a:r>
              <a:rPr lang="tr-TR" dirty="0" smtClean="0"/>
              <a:t>Kullanıcı isterse, eksen aralıklarını kendi istediği biçimde değiştirebilir.</a:t>
            </a:r>
          </a:p>
          <a:p>
            <a:pPr marL="45720" indent="0">
              <a:buNone/>
            </a:pPr>
            <a:endParaRPr lang="tr-TR" dirty="0" smtClean="0"/>
          </a:p>
          <a:p>
            <a:pPr marL="45720" indent="0">
              <a:lnSpc>
                <a:spcPct val="100000"/>
              </a:lnSpc>
              <a:spcBef>
                <a:spcPts val="0"/>
              </a:spcBef>
              <a:buNone/>
            </a:pPr>
            <a:r>
              <a:rPr lang="tr-TR" dirty="0" smtClean="0">
                <a:latin typeface="Cambria" panose="02040503050406030204" pitchFamily="18" charset="0"/>
                <a:ea typeface="Cambria" panose="02040503050406030204" pitchFamily="18" charset="0"/>
              </a:rPr>
              <a:t>[r,k]=rlocus(num,den);</a:t>
            </a:r>
            <a:endParaRPr lang="tr-TR" dirty="0">
              <a:latin typeface="Cambria" panose="02040503050406030204" pitchFamily="18" charset="0"/>
              <a:ea typeface="Cambria" panose="02040503050406030204" pitchFamily="18" charset="0"/>
            </a:endParaRPr>
          </a:p>
          <a:p>
            <a:pPr marL="45720" indent="0">
              <a:lnSpc>
                <a:spcPct val="100000"/>
              </a:lnSpc>
              <a:spcBef>
                <a:spcPts val="0"/>
              </a:spcBef>
              <a:buNone/>
            </a:pPr>
            <a:r>
              <a:rPr lang="tr-TR" dirty="0" smtClean="0">
                <a:latin typeface="Cambria" panose="02040503050406030204" pitchFamily="18" charset="0"/>
                <a:ea typeface="Cambria" panose="02040503050406030204" pitchFamily="18" charset="0"/>
              </a:rPr>
              <a:t>figure;</a:t>
            </a:r>
            <a:endParaRPr lang="tr-TR" dirty="0">
              <a:latin typeface="Cambria" panose="02040503050406030204" pitchFamily="18" charset="0"/>
              <a:ea typeface="Cambria" panose="02040503050406030204" pitchFamily="18" charset="0"/>
            </a:endParaRPr>
          </a:p>
          <a:p>
            <a:pPr marL="45720" indent="0">
              <a:lnSpc>
                <a:spcPct val="100000"/>
              </a:lnSpc>
              <a:spcBef>
                <a:spcPts val="0"/>
              </a:spcBef>
              <a:buNone/>
            </a:pPr>
            <a:r>
              <a:rPr lang="pt-BR" dirty="0" smtClean="0">
                <a:latin typeface="Cambria" panose="02040503050406030204" pitchFamily="18" charset="0"/>
                <a:ea typeface="Cambria" panose="02040503050406030204" pitchFamily="18" charset="0"/>
              </a:rPr>
              <a:t>plot(r,'o');v = [-1</a:t>
            </a:r>
            <a:r>
              <a:rPr lang="tr-TR" dirty="0" smtClean="0">
                <a:latin typeface="Cambria" panose="02040503050406030204" pitchFamily="18" charset="0"/>
                <a:ea typeface="Cambria" panose="02040503050406030204" pitchFamily="18" charset="0"/>
              </a:rPr>
              <a:t> </a:t>
            </a:r>
            <a:r>
              <a:rPr lang="pt-BR" dirty="0" smtClean="0">
                <a:latin typeface="Cambria" panose="02040503050406030204" pitchFamily="18" charset="0"/>
                <a:ea typeface="Cambria" panose="02040503050406030204" pitchFamily="18" charset="0"/>
              </a:rPr>
              <a:t>1 </a:t>
            </a:r>
            <a:r>
              <a:rPr lang="tr-TR" dirty="0" smtClean="0">
                <a:latin typeface="Cambria" panose="02040503050406030204" pitchFamily="18" charset="0"/>
                <a:ea typeface="Cambria" panose="02040503050406030204" pitchFamily="18" charset="0"/>
              </a:rPr>
              <a:t> </a:t>
            </a:r>
            <a:r>
              <a:rPr lang="pt-BR" dirty="0" smtClean="0">
                <a:latin typeface="Cambria" panose="02040503050406030204" pitchFamily="18" charset="0"/>
                <a:ea typeface="Cambria" panose="02040503050406030204" pitchFamily="18" charset="0"/>
              </a:rPr>
              <a:t>1 -6 6]; axis (v);</a:t>
            </a:r>
            <a:endParaRPr lang="pt-BR" dirty="0">
              <a:latin typeface="Cambria" panose="02040503050406030204" pitchFamily="18" charset="0"/>
              <a:ea typeface="Cambria" panose="02040503050406030204" pitchFamily="18" charset="0"/>
            </a:endParaRPr>
          </a:p>
          <a:p>
            <a:pPr marL="45720" indent="0">
              <a:buNone/>
            </a:pPr>
            <a:endParaRPr lang="tr-TR" dirty="0"/>
          </a:p>
        </p:txBody>
      </p:sp>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8</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l="15700" t="4598" r="15053" b="3927"/>
          <a:stretch/>
        </p:blipFill>
        <p:spPr>
          <a:xfrm>
            <a:off x="328613" y="800100"/>
            <a:ext cx="5443537" cy="5409726"/>
          </a:xfrm>
          <a:prstGeom prst="rect">
            <a:avLst/>
          </a:prstGeom>
        </p:spPr>
      </p:pic>
    </p:spTree>
    <p:extLst>
      <p:ext uri="{BB962C8B-B14F-4D97-AF65-F5344CB8AC3E}">
        <p14:creationId xmlns:p14="http://schemas.microsoft.com/office/powerpoint/2010/main" val="4239164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Örnek 1 Devam</a:t>
            </a:r>
            <a:endParaRPr lang="tr-TR" dirty="0"/>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7081" r="5959"/>
          <a:stretch/>
        </p:blipFill>
        <p:spPr>
          <a:xfrm>
            <a:off x="328613" y="670283"/>
            <a:ext cx="4460472" cy="3858855"/>
          </a:xfrm>
          <a:prstGeom prst="rect">
            <a:avLst/>
          </a:prstGeom>
        </p:spPr>
      </p:pic>
      <p:sp>
        <p:nvSpPr>
          <p:cNvPr id="4" name="Date Placeholder 3"/>
          <p:cNvSpPr>
            <a:spLocks noGrp="1"/>
          </p:cNvSpPr>
          <p:nvPr>
            <p:ph type="dt" sz="half" idx="10"/>
          </p:nvPr>
        </p:nvSpPr>
        <p:spPr/>
        <p:txBody>
          <a:bodyPr/>
          <a:lstStyle/>
          <a:p>
            <a:fld id="{9FFFCC66-3E33-42F1-912D-E1C6E45BE7D9}" type="datetime1">
              <a:rPr lang="tr-TR" smtClean="0"/>
              <a:t>3.03.2019</a:t>
            </a:fld>
            <a:endParaRPr lang="en-US" dirty="0"/>
          </a:p>
        </p:txBody>
      </p:sp>
      <p:sp>
        <p:nvSpPr>
          <p:cNvPr id="5" name="Footer Placeholder 4"/>
          <p:cNvSpPr>
            <a:spLocks noGrp="1"/>
          </p:cNvSpPr>
          <p:nvPr>
            <p:ph type="ftr" sz="quarter" idx="11"/>
          </p:nvPr>
        </p:nvSpPr>
        <p:spPr/>
        <p:txBody>
          <a:bodyPr/>
          <a:lstStyle/>
          <a:p>
            <a:r>
              <a:rPr lang="en-US" smtClean="0"/>
              <a:t>Dr. Nurdan Bilgin 2018-2019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9</a:t>
            </a:fld>
            <a:endParaRPr lang="en-US" dirty="0"/>
          </a:p>
        </p:txBody>
      </p:sp>
      <p:sp>
        <p:nvSpPr>
          <p:cNvPr id="8" name="Rectangle 7"/>
          <p:cNvSpPr/>
          <p:nvPr/>
        </p:nvSpPr>
        <p:spPr>
          <a:xfrm>
            <a:off x="577089" y="4529138"/>
            <a:ext cx="11224386" cy="1815882"/>
          </a:xfrm>
          <a:prstGeom prst="rect">
            <a:avLst/>
          </a:prstGeom>
        </p:spPr>
        <p:txBody>
          <a:bodyPr wrap="square">
            <a:spAutoFit/>
          </a:bodyPr>
          <a:lstStyle/>
          <a:p>
            <a:r>
              <a:rPr lang="tr-TR" sz="1600" dirty="0">
                <a:solidFill>
                  <a:srgbClr val="000000"/>
                </a:solidFill>
                <a:latin typeface="Courier New" panose="02070309020205020404" pitchFamily="49" charset="0"/>
              </a:rPr>
              <a:t>figure</a:t>
            </a:r>
          </a:p>
          <a:p>
            <a:r>
              <a:rPr lang="pt-BR" sz="1600" dirty="0">
                <a:solidFill>
                  <a:srgbClr val="000000"/>
                </a:solidFill>
                <a:latin typeface="Courier New" panose="02070309020205020404" pitchFamily="49" charset="0"/>
              </a:rPr>
              <a:t>rlocus([1 3],conv([1 1 0],[1 4 16]));v = [-6 1 -3.5 3.5]; axis (v);</a:t>
            </a:r>
          </a:p>
          <a:p>
            <a:r>
              <a:rPr lang="en-US" sz="1600" dirty="0">
                <a:solidFill>
                  <a:srgbClr val="000000"/>
                </a:solidFill>
                <a:latin typeface="Courier New" panose="02070309020205020404" pitchFamily="49" charset="0"/>
              </a:rPr>
              <a:t>title (</a:t>
            </a:r>
            <a:r>
              <a:rPr lang="en-US" sz="1600" dirty="0">
                <a:solidFill>
                  <a:srgbClr val="A020F0"/>
                </a:solidFill>
                <a:latin typeface="Courier New" panose="02070309020205020404" pitchFamily="49" charset="0"/>
              </a:rPr>
              <a:t>'</a:t>
            </a:r>
            <a:r>
              <a:rPr lang="en-US" sz="1600" dirty="0" err="1">
                <a:solidFill>
                  <a:srgbClr val="A020F0"/>
                </a:solidFill>
                <a:latin typeface="Courier New" panose="02070309020205020404" pitchFamily="49" charset="0"/>
              </a:rPr>
              <a:t>Kök</a:t>
            </a:r>
            <a:r>
              <a:rPr lang="en-US" sz="1600" dirty="0">
                <a:solidFill>
                  <a:srgbClr val="A020F0"/>
                </a:solidFill>
                <a:latin typeface="Courier New" panose="02070309020205020404" pitchFamily="49" charset="0"/>
              </a:rPr>
              <a:t> </a:t>
            </a:r>
            <a:r>
              <a:rPr lang="en-US" sz="1600" dirty="0" err="1">
                <a:solidFill>
                  <a:srgbClr val="A020F0"/>
                </a:solidFill>
                <a:latin typeface="Courier New" panose="02070309020205020404" pitchFamily="49" charset="0"/>
              </a:rPr>
              <a:t>Yer</a:t>
            </a:r>
            <a:r>
              <a:rPr lang="en-US" sz="1600" dirty="0">
                <a:solidFill>
                  <a:srgbClr val="A020F0"/>
                </a:solidFill>
                <a:latin typeface="Courier New" panose="02070309020205020404" pitchFamily="49" charset="0"/>
              </a:rPr>
              <a:t> </a:t>
            </a:r>
            <a:r>
              <a:rPr lang="en-US" sz="1600" dirty="0" err="1">
                <a:solidFill>
                  <a:srgbClr val="A020F0"/>
                </a:solidFill>
                <a:latin typeface="Courier New" panose="02070309020205020404" pitchFamily="49" charset="0"/>
              </a:rPr>
              <a:t>Eðrisi</a:t>
            </a:r>
            <a:r>
              <a:rPr lang="en-US" sz="1600" dirty="0">
                <a:solidFill>
                  <a:srgbClr val="A020F0"/>
                </a:solidFill>
                <a:latin typeface="Courier New" panose="02070309020205020404" pitchFamily="49" charset="0"/>
              </a:rPr>
              <a:t> </a:t>
            </a:r>
            <a:r>
              <a:rPr lang="en-US" sz="1600" dirty="0" err="1">
                <a:solidFill>
                  <a:srgbClr val="A020F0"/>
                </a:solidFill>
                <a:latin typeface="Courier New" panose="02070309020205020404" pitchFamily="49" charset="0"/>
              </a:rPr>
              <a:t>Grafiði</a:t>
            </a:r>
            <a:r>
              <a:rPr lang="en-US" sz="1600" dirty="0">
                <a:solidFill>
                  <a:srgbClr val="A020F0"/>
                </a:solidFill>
                <a:latin typeface="Courier New" panose="02070309020205020404" pitchFamily="49" charset="0"/>
              </a:rPr>
              <a:t> G(s) = K(s + 3)/[s(s + 1)(s^2 + 4s + 16)]'</a:t>
            </a:r>
            <a:r>
              <a:rPr lang="en-US" sz="1600" dirty="0">
                <a:solidFill>
                  <a:srgbClr val="000000"/>
                </a:solidFill>
                <a:latin typeface="Courier New" panose="02070309020205020404" pitchFamily="49" charset="0"/>
              </a:rPr>
              <a:t>);</a:t>
            </a:r>
          </a:p>
          <a:p>
            <a:r>
              <a:rPr lang="en-US" sz="1600" dirty="0" err="1">
                <a:solidFill>
                  <a:srgbClr val="000000"/>
                </a:solidFill>
                <a:latin typeface="Courier New" panose="02070309020205020404" pitchFamily="49" charset="0"/>
              </a:rPr>
              <a:t>axIm</a:t>
            </a:r>
            <a:r>
              <a:rPr lang="en-US" sz="1600" dirty="0">
                <a:solidFill>
                  <a:srgbClr val="000000"/>
                </a:solidFill>
                <a:latin typeface="Courier New" panose="02070309020205020404" pitchFamily="49" charset="0"/>
              </a:rPr>
              <a:t> = </a:t>
            </a:r>
            <a:r>
              <a:rPr lang="en-US" sz="1600" dirty="0" err="1">
                <a:solidFill>
                  <a:srgbClr val="000000"/>
                </a:solidFill>
                <a:latin typeface="Courier New" panose="02070309020205020404" pitchFamily="49" charset="0"/>
              </a:rPr>
              <a:t>findall</a:t>
            </a:r>
            <a:r>
              <a:rPr lang="en-US" sz="1600" dirty="0">
                <a:solidFill>
                  <a:srgbClr val="000000"/>
                </a:solidFill>
                <a:latin typeface="Courier New" panose="02070309020205020404" pitchFamily="49" charset="0"/>
              </a:rPr>
              <a:t>(</a:t>
            </a:r>
            <a:r>
              <a:rPr lang="en-US" sz="1600" dirty="0" err="1">
                <a:solidFill>
                  <a:srgbClr val="000000"/>
                </a:solidFill>
                <a:latin typeface="Courier New" panose="02070309020205020404" pitchFamily="49" charset="0"/>
              </a:rPr>
              <a:t>gcf</a:t>
            </a:r>
            <a:r>
              <a:rPr lang="en-US" sz="1600" dirty="0">
                <a:solidFill>
                  <a:srgbClr val="000000"/>
                </a:solidFill>
                <a:latin typeface="Courier New" panose="02070309020205020404" pitchFamily="49" charset="0"/>
              </a:rPr>
              <a:t>,</a:t>
            </a:r>
            <a:r>
              <a:rPr lang="en-US" sz="1600" dirty="0">
                <a:solidFill>
                  <a:srgbClr val="A020F0"/>
                </a:solidFill>
                <a:latin typeface="Courier New" panose="02070309020205020404" pitchFamily="49" charset="0"/>
              </a:rPr>
              <a:t>'</a:t>
            </a:r>
            <a:r>
              <a:rPr lang="en-US" sz="1600" dirty="0" err="1">
                <a:solidFill>
                  <a:srgbClr val="A020F0"/>
                </a:solidFill>
                <a:latin typeface="Courier New" panose="02070309020205020404" pitchFamily="49" charset="0"/>
              </a:rPr>
              <a:t>String'</a:t>
            </a:r>
            <a:r>
              <a:rPr lang="en-US" sz="1600" dirty="0" err="1">
                <a:solidFill>
                  <a:srgbClr val="000000"/>
                </a:solidFill>
                <a:latin typeface="Courier New" panose="02070309020205020404" pitchFamily="49" charset="0"/>
              </a:rPr>
              <a:t>,</a:t>
            </a:r>
            <a:r>
              <a:rPr lang="en-US" sz="1600" dirty="0" err="1">
                <a:solidFill>
                  <a:srgbClr val="A020F0"/>
                </a:solidFill>
                <a:latin typeface="Courier New" panose="02070309020205020404" pitchFamily="49" charset="0"/>
              </a:rPr>
              <a:t>'Imaginary</a:t>
            </a:r>
            <a:r>
              <a:rPr lang="en-US" sz="1600" dirty="0">
                <a:solidFill>
                  <a:srgbClr val="A020F0"/>
                </a:solidFill>
                <a:latin typeface="Courier New" panose="02070309020205020404" pitchFamily="49" charset="0"/>
              </a:rPr>
              <a:t> Axis (seconds^{-1})'</a:t>
            </a:r>
            <a:r>
              <a:rPr lang="en-US" sz="1600" dirty="0">
                <a:solidFill>
                  <a:srgbClr val="000000"/>
                </a:solidFill>
                <a:latin typeface="Courier New" panose="02070309020205020404" pitchFamily="49" charset="0"/>
              </a:rPr>
              <a:t>);</a:t>
            </a:r>
          </a:p>
          <a:p>
            <a:r>
              <a:rPr lang="en-US" sz="1600" dirty="0" err="1">
                <a:solidFill>
                  <a:srgbClr val="000000"/>
                </a:solidFill>
                <a:latin typeface="Courier New" panose="02070309020205020404" pitchFamily="49" charset="0"/>
              </a:rPr>
              <a:t>axRe</a:t>
            </a:r>
            <a:r>
              <a:rPr lang="en-US" sz="1600" dirty="0">
                <a:solidFill>
                  <a:srgbClr val="000000"/>
                </a:solidFill>
                <a:latin typeface="Courier New" panose="02070309020205020404" pitchFamily="49" charset="0"/>
              </a:rPr>
              <a:t> = </a:t>
            </a:r>
            <a:r>
              <a:rPr lang="en-US" sz="1600" dirty="0" err="1">
                <a:solidFill>
                  <a:srgbClr val="000000"/>
                </a:solidFill>
                <a:latin typeface="Courier New" panose="02070309020205020404" pitchFamily="49" charset="0"/>
              </a:rPr>
              <a:t>findall</a:t>
            </a:r>
            <a:r>
              <a:rPr lang="en-US" sz="1600" dirty="0">
                <a:solidFill>
                  <a:srgbClr val="000000"/>
                </a:solidFill>
                <a:latin typeface="Courier New" panose="02070309020205020404" pitchFamily="49" charset="0"/>
              </a:rPr>
              <a:t>(</a:t>
            </a:r>
            <a:r>
              <a:rPr lang="en-US" sz="1600" dirty="0" err="1">
                <a:solidFill>
                  <a:srgbClr val="000000"/>
                </a:solidFill>
                <a:latin typeface="Courier New" panose="02070309020205020404" pitchFamily="49" charset="0"/>
              </a:rPr>
              <a:t>gcf</a:t>
            </a:r>
            <a:r>
              <a:rPr lang="en-US" sz="1600" dirty="0">
                <a:solidFill>
                  <a:srgbClr val="000000"/>
                </a:solidFill>
                <a:latin typeface="Courier New" panose="02070309020205020404" pitchFamily="49" charset="0"/>
              </a:rPr>
              <a:t>,</a:t>
            </a:r>
            <a:r>
              <a:rPr lang="en-US" sz="1600" dirty="0">
                <a:solidFill>
                  <a:srgbClr val="A020F0"/>
                </a:solidFill>
                <a:latin typeface="Courier New" panose="02070309020205020404" pitchFamily="49" charset="0"/>
              </a:rPr>
              <a:t>'</a:t>
            </a:r>
            <a:r>
              <a:rPr lang="en-US" sz="1600" dirty="0" err="1">
                <a:solidFill>
                  <a:srgbClr val="A020F0"/>
                </a:solidFill>
                <a:latin typeface="Courier New" panose="02070309020205020404" pitchFamily="49" charset="0"/>
              </a:rPr>
              <a:t>String'</a:t>
            </a:r>
            <a:r>
              <a:rPr lang="en-US" sz="1600" dirty="0" err="1">
                <a:solidFill>
                  <a:srgbClr val="000000"/>
                </a:solidFill>
                <a:latin typeface="Courier New" panose="02070309020205020404" pitchFamily="49" charset="0"/>
              </a:rPr>
              <a:t>,</a:t>
            </a:r>
            <a:r>
              <a:rPr lang="en-US" sz="1600" dirty="0" err="1">
                <a:solidFill>
                  <a:srgbClr val="A020F0"/>
                </a:solidFill>
                <a:latin typeface="Courier New" panose="02070309020205020404" pitchFamily="49" charset="0"/>
              </a:rPr>
              <a:t>'Real</a:t>
            </a:r>
            <a:r>
              <a:rPr lang="en-US" sz="1600" dirty="0">
                <a:solidFill>
                  <a:srgbClr val="A020F0"/>
                </a:solidFill>
                <a:latin typeface="Courier New" panose="02070309020205020404" pitchFamily="49" charset="0"/>
              </a:rPr>
              <a:t> Axis (seconds^{-1})'</a:t>
            </a:r>
            <a:r>
              <a:rPr lang="en-US" sz="1600" dirty="0">
                <a:solidFill>
                  <a:srgbClr val="000000"/>
                </a:solidFill>
                <a:latin typeface="Courier New" panose="02070309020205020404" pitchFamily="49" charset="0"/>
              </a:rPr>
              <a:t>);</a:t>
            </a:r>
          </a:p>
          <a:p>
            <a:r>
              <a:rPr lang="tr-TR" sz="1600" dirty="0">
                <a:solidFill>
                  <a:srgbClr val="000000"/>
                </a:solidFill>
                <a:latin typeface="Courier New" panose="02070309020205020404" pitchFamily="49" charset="0"/>
              </a:rPr>
              <a:t>set(axIm,</a:t>
            </a:r>
            <a:r>
              <a:rPr lang="tr-TR" sz="1600" dirty="0">
                <a:solidFill>
                  <a:srgbClr val="A020F0"/>
                </a:solidFill>
                <a:latin typeface="Courier New" panose="02070309020205020404" pitchFamily="49" charset="0"/>
              </a:rPr>
              <a:t>'String'</a:t>
            </a:r>
            <a:r>
              <a:rPr lang="tr-TR" sz="1600" dirty="0">
                <a:solidFill>
                  <a:srgbClr val="000000"/>
                </a:solidFill>
                <a:latin typeface="Courier New" panose="02070309020205020404" pitchFamily="49" charset="0"/>
              </a:rPr>
              <a:t>,</a:t>
            </a:r>
            <a:r>
              <a:rPr lang="tr-TR" sz="1600" dirty="0">
                <a:solidFill>
                  <a:srgbClr val="A020F0"/>
                </a:solidFill>
                <a:latin typeface="Courier New" panose="02070309020205020404" pitchFamily="49" charset="0"/>
              </a:rPr>
              <a:t>'Ýmajiner Eksen saniye^-^1'</a:t>
            </a:r>
            <a:r>
              <a:rPr lang="tr-TR" sz="1600" dirty="0">
                <a:solidFill>
                  <a:srgbClr val="000000"/>
                </a:solidFill>
                <a:latin typeface="Courier New" panose="02070309020205020404" pitchFamily="49" charset="0"/>
              </a:rPr>
              <a:t>);</a:t>
            </a:r>
          </a:p>
          <a:p>
            <a:r>
              <a:rPr lang="da-DK" sz="1600" dirty="0">
                <a:solidFill>
                  <a:srgbClr val="000000"/>
                </a:solidFill>
                <a:latin typeface="Courier New" panose="02070309020205020404" pitchFamily="49" charset="0"/>
              </a:rPr>
              <a:t>set(axRe,</a:t>
            </a:r>
            <a:r>
              <a:rPr lang="da-DK" sz="1600" dirty="0">
                <a:solidFill>
                  <a:srgbClr val="A020F0"/>
                </a:solidFill>
                <a:latin typeface="Courier New" panose="02070309020205020404" pitchFamily="49" charset="0"/>
              </a:rPr>
              <a:t>'String'</a:t>
            </a:r>
            <a:r>
              <a:rPr lang="da-DK" sz="1600" dirty="0">
                <a:solidFill>
                  <a:srgbClr val="000000"/>
                </a:solidFill>
                <a:latin typeface="Courier New" panose="02070309020205020404" pitchFamily="49" charset="0"/>
              </a:rPr>
              <a:t>,</a:t>
            </a:r>
            <a:r>
              <a:rPr lang="da-DK" sz="1600" dirty="0">
                <a:solidFill>
                  <a:srgbClr val="A020F0"/>
                </a:solidFill>
                <a:latin typeface="Courier New" panose="02070309020205020404" pitchFamily="49" charset="0"/>
              </a:rPr>
              <a:t>'Reel Eksen saniye^-^1'</a:t>
            </a:r>
            <a:r>
              <a:rPr lang="da-DK" sz="1600" dirty="0">
                <a:solidFill>
                  <a:srgbClr val="000000"/>
                </a:solidFill>
                <a:latin typeface="Courier New" panose="02070309020205020404" pitchFamily="49" charset="0"/>
              </a:rPr>
              <a:t>);</a:t>
            </a:r>
          </a:p>
        </p:txBody>
      </p:sp>
      <p:sp>
        <p:nvSpPr>
          <p:cNvPr id="9" name="Rectangle 8"/>
          <p:cNvSpPr/>
          <p:nvPr/>
        </p:nvSpPr>
        <p:spPr>
          <a:xfrm>
            <a:off x="4789085" y="957970"/>
            <a:ext cx="6226786" cy="1446550"/>
          </a:xfrm>
          <a:prstGeom prst="rect">
            <a:avLst/>
          </a:prstGeom>
        </p:spPr>
        <p:txBody>
          <a:bodyPr wrap="square">
            <a:spAutoFit/>
          </a:bodyPr>
          <a:lstStyle/>
          <a:p>
            <a:r>
              <a:rPr lang="tr-TR" sz="2200" dirty="0" smtClean="0">
                <a:solidFill>
                  <a:srgbClr val="000000"/>
                </a:solidFill>
              </a:rPr>
              <a:t>İstersek, grafik başlıklarını Türkçeleştirebiliriz.</a:t>
            </a:r>
          </a:p>
          <a:p>
            <a:r>
              <a:rPr lang="tr-TR" sz="2200" dirty="0" smtClean="0">
                <a:solidFill>
                  <a:srgbClr val="000000"/>
                </a:solidFill>
              </a:rPr>
              <a:t>Açık çevrim transfer fonksiyonunun pay ve payda değerlerini bir dizi olarak ve/veya çarpım işlemi olarak yazabiliriz. </a:t>
            </a:r>
            <a:endParaRPr lang="da-DK" sz="2200" dirty="0">
              <a:solidFill>
                <a:srgbClr val="000000"/>
              </a:solidFill>
            </a:endParaRPr>
          </a:p>
        </p:txBody>
      </p:sp>
    </p:spTree>
    <p:extLst>
      <p:ext uri="{BB962C8B-B14F-4D97-AF65-F5344CB8AC3E}">
        <p14:creationId xmlns:p14="http://schemas.microsoft.com/office/powerpoint/2010/main" val="63070213"/>
      </p:ext>
    </p:extLst>
  </p:cSld>
  <p:clrMapOvr>
    <a:masterClrMapping/>
  </p:clrMapOvr>
</p:sld>
</file>

<file path=ppt/theme/theme1.xml><?xml version="1.0" encoding="utf-8"?>
<a:theme xmlns:a="http://schemas.openxmlformats.org/drawingml/2006/main" name="Temel">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TM03457444[[fn=Temel]]</Template>
  <TotalTime>3138</TotalTime>
  <Words>1381</Words>
  <Application>Microsoft Office PowerPoint</Application>
  <PresentationFormat>Widescreen</PresentationFormat>
  <Paragraphs>253</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Cambria</vt:lpstr>
      <vt:lpstr>Cambria Math</vt:lpstr>
      <vt:lpstr>Corbel</vt:lpstr>
      <vt:lpstr>Courier New</vt:lpstr>
      <vt:lpstr>Optima</vt:lpstr>
      <vt:lpstr>Temel</vt:lpstr>
      <vt:lpstr>Kontrol sistemleri tasarımı</vt:lpstr>
      <vt:lpstr>Matlab ile Kök-Yer Eğrilerinin Çizimi</vt:lpstr>
      <vt:lpstr>Giriş</vt:lpstr>
      <vt:lpstr>Giriş</vt:lpstr>
      <vt:lpstr>Örnek 1</vt:lpstr>
      <vt:lpstr>Örnek 1 devam</vt:lpstr>
      <vt:lpstr>Örnek 1 devam</vt:lpstr>
      <vt:lpstr>Örnek 1 Devam</vt:lpstr>
      <vt:lpstr>Örnek 1 Devam</vt:lpstr>
      <vt:lpstr>Örnek 2</vt:lpstr>
      <vt:lpstr>Örnek 2</vt:lpstr>
      <vt:lpstr>Örnek 2 Devam</vt:lpstr>
      <vt:lpstr>Not:Durum Uzayı Formu</vt:lpstr>
      <vt:lpstr>Sabit Sönüm Oranı ξ Doğruları ve Sabit Doğal Frekans ω_n</vt:lpstr>
      <vt:lpstr>Sabit Sönüm Oranı ξ Doğruları ve Sabit Doğal Frekans ω_n</vt:lpstr>
      <vt:lpstr>Örnek 3</vt:lpstr>
      <vt:lpstr>Örnek 3</vt:lpstr>
      <vt:lpstr>Koşula Bağlı Kararlı Sistemler</vt:lpstr>
      <vt:lpstr>Minimum Fazlı Olmayan Sistemler</vt:lpstr>
      <vt:lpstr>Minimum Fazlı Olmayan Sistemler</vt:lpstr>
      <vt:lpstr>Örnek</vt:lpstr>
      <vt:lpstr>Kök Yer Eğrileri ve Sabit Kazançlı Kök Yer Eğrilerinin Dikliği</vt:lpstr>
      <vt:lpstr>Kök Yer Eğrileri ve Sabit Kazançlı Kök Yer Eğrilerinin Dikliği</vt:lpstr>
      <vt:lpstr>Kök-Yer Eğrisi Üzerinde Herhangi bir Noktanın  K Kazanç Değerinin Bulunması</vt:lpstr>
      <vt:lpstr>Kök-Yer Eğrisi Üzerinde Herhangi bir Noktanın  K Kazanç Değerinin Bulunması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Kontrol sistemleri tasarımı</dc:title>
  <dc:creator>Nurdan Bilgin</dc:creator>
  <cp:lastModifiedBy>Nurdan Bilgin</cp:lastModifiedBy>
  <cp:revision>203</cp:revision>
  <dcterms:created xsi:type="dcterms:W3CDTF">2019-02-08T08:16:12Z</dcterms:created>
  <dcterms:modified xsi:type="dcterms:W3CDTF">2019-03-03T09:13:34Z</dcterms:modified>
</cp:coreProperties>
</file>