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7"/>
  </p:notesMasterIdLst>
  <p:sldIdLst>
    <p:sldId id="256" r:id="rId2"/>
    <p:sldId id="305" r:id="rId3"/>
    <p:sldId id="306" r:id="rId4"/>
    <p:sldId id="308" r:id="rId5"/>
    <p:sldId id="307" r:id="rId6"/>
    <p:sldId id="310" r:id="rId7"/>
    <p:sldId id="311" r:id="rId8"/>
    <p:sldId id="312" r:id="rId9"/>
    <p:sldId id="309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3" r:id="rId40"/>
    <p:sldId id="344" r:id="rId41"/>
    <p:sldId id="342" r:id="rId42"/>
    <p:sldId id="345" r:id="rId43"/>
    <p:sldId id="346" r:id="rId44"/>
    <p:sldId id="347" r:id="rId45"/>
    <p:sldId id="34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23.02.2019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Dr. Nurdan 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Kök-Yer Eğrileri Yöntemi ile Kontrol Sistemlerinin Analizi ve Tasarımı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KÖK-YER EĞRİ GRAFİKLERİ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49" y="2385961"/>
            <a:ext cx="4902953" cy="416786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8" y="1207252"/>
            <a:ext cx="4936951" cy="5395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953000" y="875071"/>
                <a:ext cx="6774071" cy="146172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Önemli Notların </a:t>
                </a:r>
                <a:r>
                  <a:rPr lang="tr-TR" dirty="0" smtClean="0"/>
                  <a:t>gerçekte ne anlama geldiğini anlamak üzere aşağıdaki örneği ele alalım.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 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0" y="875071"/>
                <a:ext cx="6774071" cy="1461729"/>
              </a:xfrm>
              <a:blipFill rotWithShape="0">
                <a:blip r:embed="rId4"/>
                <a:stretch>
                  <a:fillRect t="-5439" r="-7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9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KÖK-YER EĞRİ GRAFİKLERİ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tr-TR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1" dirty="0">
                    <a:solidFill>
                      <a:schemeClr val="tx1"/>
                    </a:solidFill>
                  </a:rPr>
                  <a:t> Teriminin Açısı</a:t>
                </a:r>
              </a:p>
              <a:p>
                <a:pPr marL="45720" indent="0">
                  <a:buNone/>
                </a:pPr>
                <a:r>
                  <a:rPr lang="tr-TR" u="sng" dirty="0" smtClean="0"/>
                  <a:t>/</a:t>
                </a:r>
                <a:r>
                  <a:rPr lang="tr-TR" u="sng" dirty="0"/>
                  <a:t>G(s)H(s)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tr-TR" u="sng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1" dirty="0"/>
                  <a:t> Teriminin </a:t>
                </a:r>
                <a:r>
                  <a:rPr lang="tr-TR" b="1" dirty="0" smtClean="0"/>
                  <a:t>Genliği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sırasıyla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karmaşık değerlerinin genlikleridir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/>
                  <a:t>Açık çevrim karmaşık </a:t>
                </a:r>
                <a:r>
                  <a:rPr lang="tr-TR" dirty="0" err="1"/>
                  <a:t>eşlenikli</a:t>
                </a:r>
                <a:r>
                  <a:rPr lang="tr-TR" dirty="0"/>
                  <a:t> kutup ve karmaşık </a:t>
                </a:r>
                <a:r>
                  <a:rPr lang="tr-TR" dirty="0" err="1"/>
                  <a:t>eşlenikli</a:t>
                </a:r>
                <a:r>
                  <a:rPr lang="tr-TR" dirty="0"/>
                  <a:t> sıfırlar her zaman reel eksene göre </a:t>
                </a:r>
                <a:r>
                  <a:rPr lang="tr-TR" dirty="0" smtClean="0"/>
                  <a:t>simetriktirler (örneğin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=2±2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dirty="0" smtClean="0"/>
                  <a:t> gibi).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Bu nedenle kök-yer </a:t>
                </a:r>
                <a:r>
                  <a:rPr lang="tr-TR" dirty="0"/>
                  <a:t>eğrisi de her zaman </a:t>
                </a:r>
                <a:r>
                  <a:rPr lang="tr-TR" dirty="0" smtClean="0"/>
                  <a:t>reel eksene </a:t>
                </a:r>
                <a:r>
                  <a:rPr lang="tr-TR" dirty="0"/>
                  <a:t>göre </a:t>
                </a:r>
                <a:r>
                  <a:rPr lang="tr-TR" dirty="0" smtClean="0"/>
                  <a:t>simetriktir.</a:t>
                </a:r>
              </a:p>
              <a:p>
                <a:pPr marL="45720" indent="0">
                  <a:buNone/>
                </a:pPr>
                <a:r>
                  <a:rPr lang="tr-TR" b="1" dirty="0" smtClean="0"/>
                  <a:t>Bu </a:t>
                </a:r>
                <a:r>
                  <a:rPr lang="tr-TR" b="1" dirty="0"/>
                  <a:t>yüzden, kök-yer </a:t>
                </a:r>
                <a:r>
                  <a:rPr lang="tr-TR" b="1" dirty="0" smtClean="0"/>
                  <a:t>eğrisi </a:t>
                </a:r>
                <a:r>
                  <a:rPr lang="tr-TR" b="1" i="1" dirty="0"/>
                  <a:t>s</a:t>
                </a:r>
                <a:r>
                  <a:rPr lang="tr-TR" b="1" dirty="0"/>
                  <a:t> düzleminde </a:t>
                </a:r>
                <a:r>
                  <a:rPr lang="tr-TR" b="1" dirty="0" smtClean="0"/>
                  <a:t>üst yarıda oluşturulup daha sonra aşağıyı oluşturmak için ayna görüntüsü alınır. </a:t>
                </a:r>
                <a:endParaRPr lang="tr-TR" b="1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u="sng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" indent="0">
                  <a:buNone/>
                </a:pPr>
                <a:r>
                  <a:rPr lang="tr-TR" b="1" dirty="0" smtClean="0"/>
                  <a:t>Örnek 1: </a:t>
                </a:r>
                <a:r>
                  <a:rPr lang="tr-TR" dirty="0" smtClean="0"/>
                  <a:t>Kapalı çevrim bir sistem için, </a:t>
                </a:r>
                <a:r>
                  <a:rPr lang="tr-TR" i="1" dirty="0"/>
                  <a:t>K</a:t>
                </a:r>
                <a:r>
                  <a:rPr lang="tr-TR" dirty="0"/>
                  <a:t> </a:t>
                </a:r>
                <a:r>
                  <a:rPr lang="tr-TR" dirty="0" smtClean="0"/>
                  <a:t>(kazanç değeri) pozitif olmak koşuluyla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+2</m:t>
                              </m:r>
                            </m:e>
                          </m:d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olarak verilmektedir. </a:t>
                </a:r>
                <a:r>
                  <a:rPr lang="tr-TR" dirty="0"/>
                  <a:t>Bu sistemin kök-yer eğrisini </a:t>
                </a:r>
                <a:r>
                  <a:rPr lang="tr-TR" dirty="0" smtClean="0"/>
                  <a:t>çiziniz </a:t>
                </a:r>
                <a:r>
                  <a:rPr lang="tr-TR" dirty="0"/>
                  <a:t>ve sonra karmaşık eşlenik çift durumundaki kapalı çevrim </a:t>
                </a:r>
                <a:r>
                  <a:rPr lang="tr-TR" dirty="0" smtClean="0"/>
                  <a:t>kutuplarına </a:t>
                </a:r>
                <a:r>
                  <a:rPr lang="tr-TR" dirty="0"/>
                  <a:t>ilişkin sönümleme oranı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0.5 </m:t>
                    </m:r>
                  </m:oMath>
                </a14:m>
                <a:r>
                  <a:rPr lang="tr-TR" dirty="0"/>
                  <a:t>olacak şekilde </a:t>
                </a:r>
                <a:r>
                  <a:rPr lang="tr-TR" i="1" dirty="0"/>
                  <a:t>K</a:t>
                </a:r>
                <a:r>
                  <a:rPr lang="tr-TR" dirty="0"/>
                  <a:t> değerini </a:t>
                </a:r>
                <a:r>
                  <a:rPr lang="tr-TR" dirty="0" smtClean="0"/>
                  <a:t>belirleyiniz.</a:t>
                </a:r>
              </a:p>
              <a:p>
                <a:pPr marL="45720" indent="0">
                  <a:buNone/>
                </a:pPr>
                <a:r>
                  <a:rPr lang="tr-TR" b="1" dirty="0" smtClean="0"/>
                  <a:t>Çözüm:</a:t>
                </a:r>
              </a:p>
              <a:p>
                <a:pPr marL="45720" indent="0">
                  <a:buNone/>
                </a:pPr>
                <a:r>
                  <a:rPr lang="tr-TR" b="1" dirty="0"/>
                  <a:t>Açı Şartı:</a:t>
                </a:r>
              </a:p>
              <a:p>
                <a:pPr marL="45720" indent="0">
                  <a:buNone/>
                </a:pPr>
                <a:r>
                  <a:rPr lang="tr-TR" u="sng" dirty="0"/>
                  <a:t>/G(s)H(s)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=0,1,2,…</m:t>
                        </m:r>
                      </m:e>
                    </m:d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u="sng" dirty="0"/>
                  <a:t>/</a:t>
                </a:r>
                <a:r>
                  <a:rPr lang="tr-TR" u="sng" dirty="0" smtClean="0"/>
                  <a:t>G(s)H(s)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=−∠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+1−∠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 </a:t>
                </a:r>
                <a:r>
                  <a:rPr lang="tr-TR" b="1" dirty="0" smtClean="0"/>
                  <a:t>Genlik </a:t>
                </a:r>
                <a:r>
                  <a:rPr lang="tr-TR" b="1" dirty="0"/>
                  <a:t>Şartı: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 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 +2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45720" indent="0">
                  <a:buNone/>
                </a:pPr>
                <a:endParaRPr lang="tr-TR" b="1" dirty="0"/>
              </a:p>
              <a:p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" t="-1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8648476" cy="5220929"/>
              </a:xfrm>
            </p:spPr>
            <p:txBody>
              <a:bodyPr/>
              <a:lstStyle/>
              <a:p>
                <a:r>
                  <a:rPr lang="tr-TR" dirty="0" smtClean="0"/>
                  <a:t>Tipik bir kök-yer eğrisi 7 adımlık bir prosedür ile çizilir.</a:t>
                </a:r>
              </a:p>
              <a:p>
                <a:pPr marL="502920" indent="-457200">
                  <a:buAutoNum type="arabicPeriod"/>
                </a:pPr>
                <a:r>
                  <a:rPr lang="tr-TR" i="1" dirty="0" smtClean="0">
                    <a:solidFill>
                      <a:srgbClr val="FF0000"/>
                    </a:solidFill>
                  </a:rPr>
                  <a:t>Reel </a:t>
                </a:r>
                <a:r>
                  <a:rPr lang="tr-TR" i="1" dirty="0">
                    <a:solidFill>
                      <a:srgbClr val="FF0000"/>
                    </a:solidFill>
                  </a:rPr>
                  <a:t>eksen üzerindeki kök yerlerini belirleyiniz.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Kök-yer eğrisini oluşturmak için ilk adım, karmaşık düzlemde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0,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−1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−2 </m:t>
                    </m:r>
                  </m:oMath>
                </a14:m>
                <a:r>
                  <a:rPr lang="tr-TR" dirty="0"/>
                  <a:t>noktalarına kutupları yerleştirmektir.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Not: Bu </a:t>
                </a:r>
                <a:r>
                  <a:rPr lang="tr-TR" dirty="0"/>
                  <a:t>sistemde açık çevrim sıfırları yoktur</a:t>
                </a:r>
                <a:r>
                  <a:rPr lang="tr-TR" dirty="0" smtClean="0"/>
                  <a:t>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Açık </a:t>
                </a:r>
                <a:r>
                  <a:rPr lang="tr-TR" dirty="0"/>
                  <a:t>çevrimin kutuplarının yerleri çarpı (</a:t>
                </a:r>
                <a:r>
                  <a:rPr lang="tr-TR" dirty="0" smtClean="0"/>
                  <a:t>x), sıfırlarının </a:t>
                </a:r>
                <a:r>
                  <a:rPr lang="tr-TR" dirty="0"/>
                  <a:t>yerleri </a:t>
                </a:r>
                <a:r>
                  <a:rPr lang="tr-TR" dirty="0" smtClean="0"/>
                  <a:t>ise (o) işareti ile  gösterilir.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Kök </a:t>
                </a:r>
                <a:r>
                  <a:rPr lang="tr-TR" dirty="0"/>
                  <a:t>yer­lerinin başlama noktalarının, </a:t>
                </a:r>
                <a:r>
                  <a:rPr lang="tr-TR" dirty="0" smtClean="0"/>
                  <a:t>bu </a:t>
                </a:r>
                <a:r>
                  <a:rPr lang="tr-TR" dirty="0"/>
                  <a:t>noktalar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dirty="0"/>
                  <a:t>durumuna karşılık gelmektedir, açık çevrimin </a:t>
                </a:r>
                <a:r>
                  <a:rPr lang="tr-TR" dirty="0" smtClean="0"/>
                  <a:t>kutupları </a:t>
                </a:r>
                <a:r>
                  <a:rPr lang="tr-TR" dirty="0"/>
                  <a:t>olduğuna dikkat ediniz. 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8648476" cy="5220929"/>
              </a:xfrm>
              <a:blipFill rotWithShape="0">
                <a:blip r:embed="rId2"/>
                <a:stretch>
                  <a:fillRect l="-353" t="-1519" r="-3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4" name="Grup 13"/>
          <p:cNvGrpSpPr/>
          <p:nvPr/>
        </p:nvGrpSpPr>
        <p:grpSpPr>
          <a:xfrm>
            <a:off x="7662333" y="1591733"/>
            <a:ext cx="3903134" cy="4055533"/>
            <a:chOff x="7662333" y="1591733"/>
            <a:chExt cx="3903134" cy="4055533"/>
          </a:xfrm>
        </p:grpSpPr>
        <p:cxnSp>
          <p:nvCxnSpPr>
            <p:cNvPr id="8" name="Düz Ok Bağlayıcısı 7"/>
            <p:cNvCxnSpPr/>
            <p:nvPr/>
          </p:nvCxnSpPr>
          <p:spPr>
            <a:xfrm>
              <a:off x="7662333" y="3479800"/>
              <a:ext cx="39031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Ok Bağlayıcısı 9"/>
            <p:cNvCxnSpPr/>
            <p:nvPr/>
          </p:nvCxnSpPr>
          <p:spPr>
            <a:xfrm flipH="1" flipV="1">
              <a:off x="10956604" y="1591733"/>
              <a:ext cx="0" cy="40555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10835128" y="3275568"/>
              <a:ext cx="15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10476000" y="3276000"/>
              <a:ext cx="15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10116000" y="3273096"/>
              <a:ext cx="15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64880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4180457" y="177383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" indent="0">
                  <a:buNone/>
                </a:pPr>
                <a:r>
                  <a:rPr lang="tr-TR" b="1" dirty="0"/>
                  <a:t>Açı Şartı:</a:t>
                </a:r>
              </a:p>
              <a:p>
                <a:pPr marL="45720" indent="0">
                  <a:buNone/>
                </a:pPr>
                <a:r>
                  <a:rPr lang="tr-TR" u="sng" dirty="0"/>
                  <a:t>/G(s)H(s)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=0,1,2,…</m:t>
                        </m:r>
                      </m:e>
                    </m:d>
                  </m:oMath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u="sng" dirty="0"/>
                  <a:t>/G(s)H(s)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=−∠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+1−∠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+2=±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57" y="177383"/>
                <a:ext cx="609600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00" t="-3289"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406190" y="4344934"/>
                <a:ext cx="29108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Şartı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Sağlamıyor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0" y="4344934"/>
                <a:ext cx="2910861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 22"/>
          <p:cNvGrpSpPr/>
          <p:nvPr/>
        </p:nvGrpSpPr>
        <p:grpSpPr>
          <a:xfrm>
            <a:off x="447361" y="1529286"/>
            <a:ext cx="3000355" cy="2749030"/>
            <a:chOff x="2518170" y="1183873"/>
            <a:chExt cx="3000355" cy="2749030"/>
          </a:xfrm>
        </p:grpSpPr>
        <p:grpSp>
          <p:nvGrpSpPr>
            <p:cNvPr id="7" name="Grup 6"/>
            <p:cNvGrpSpPr/>
            <p:nvPr/>
          </p:nvGrpSpPr>
          <p:grpSpPr>
            <a:xfrm>
              <a:off x="2585884" y="1183873"/>
              <a:ext cx="2224872" cy="2749030"/>
              <a:chOff x="9340595" y="1591734"/>
              <a:chExt cx="2224872" cy="2749030"/>
            </a:xfrm>
          </p:grpSpPr>
          <p:cxnSp>
            <p:nvCxnSpPr>
              <p:cNvPr id="8" name="Düz Ok Bağlayıcısı 7"/>
              <p:cNvCxnSpPr/>
              <p:nvPr/>
            </p:nvCxnSpPr>
            <p:spPr>
              <a:xfrm flipV="1">
                <a:off x="9340595" y="3479800"/>
                <a:ext cx="2224872" cy="121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Düz Ok Bağlayıcısı 8"/>
              <p:cNvCxnSpPr/>
              <p:nvPr/>
            </p:nvCxnSpPr>
            <p:spPr>
              <a:xfrm flipV="1">
                <a:off x="10935168" y="1591734"/>
                <a:ext cx="0" cy="27490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Metin kutusu 9"/>
              <p:cNvSpPr txBox="1"/>
              <p:nvPr/>
            </p:nvSpPr>
            <p:spPr>
              <a:xfrm>
                <a:off x="10835128" y="3275568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11" name="Metin kutusu 10"/>
              <p:cNvSpPr txBox="1"/>
              <p:nvPr/>
            </p:nvSpPr>
            <p:spPr>
              <a:xfrm>
                <a:off x="10066488" y="3276000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12" name="Metin kutusu 11"/>
              <p:cNvSpPr txBox="1"/>
              <p:nvPr/>
            </p:nvSpPr>
            <p:spPr>
              <a:xfrm>
                <a:off x="9346488" y="3273096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3949148" y="2899470"/>
                  <a:ext cx="114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Metin kutusu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148" y="2899470"/>
                  <a:ext cx="114054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Metin kutusu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Satır Belirtme Çizgisi 1 (Kenarlık Yok) 19"/>
            <p:cNvSpPr/>
            <p:nvPr/>
          </p:nvSpPr>
          <p:spPr>
            <a:xfrm>
              <a:off x="4482706" y="2559351"/>
              <a:ext cx="1035819" cy="282955"/>
            </a:xfrm>
            <a:prstGeom prst="callout1">
              <a:avLst>
                <a:gd name="adj1" fmla="val 116046"/>
                <a:gd name="adj2" fmla="val 14448"/>
                <a:gd name="adj3" fmla="val 171653"/>
                <a:gd name="adj4" fmla="val -3256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Test Noktası</a:t>
              </a:r>
              <a:endParaRPr lang="tr-TR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3317051" y="4344934"/>
                <a:ext cx="34462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=180;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Şartı 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Sağlıyor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51" y="4344934"/>
                <a:ext cx="3446264" cy="646331"/>
              </a:xfrm>
              <a:prstGeom prst="rect">
                <a:avLst/>
              </a:prstGeom>
              <a:blipFill rotWithShape="0">
                <a:blip r:embed="rId8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Dikdörtgen 36"/>
              <p:cNvSpPr/>
              <p:nvPr/>
            </p:nvSpPr>
            <p:spPr>
              <a:xfrm>
                <a:off x="6605816" y="4344934"/>
                <a:ext cx="34462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+1=180; 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Şartı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Sağlamıyor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Dikdörtgen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16" y="4344934"/>
                <a:ext cx="344626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7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 49"/>
          <p:cNvGrpSpPr/>
          <p:nvPr/>
        </p:nvGrpSpPr>
        <p:grpSpPr>
          <a:xfrm>
            <a:off x="3675977" y="1529286"/>
            <a:ext cx="2527305" cy="2749030"/>
            <a:chOff x="2518170" y="1183873"/>
            <a:chExt cx="2527305" cy="2749030"/>
          </a:xfrm>
        </p:grpSpPr>
        <p:grpSp>
          <p:nvGrpSpPr>
            <p:cNvPr id="51" name="Grup 50"/>
            <p:cNvGrpSpPr/>
            <p:nvPr/>
          </p:nvGrpSpPr>
          <p:grpSpPr>
            <a:xfrm>
              <a:off x="2585884" y="1183873"/>
              <a:ext cx="2224872" cy="2749030"/>
              <a:chOff x="9340595" y="1591734"/>
              <a:chExt cx="2224872" cy="2749030"/>
            </a:xfrm>
          </p:grpSpPr>
          <p:cxnSp>
            <p:nvCxnSpPr>
              <p:cNvPr id="57" name="Düz Ok Bağlayıcısı 56"/>
              <p:cNvCxnSpPr/>
              <p:nvPr/>
            </p:nvCxnSpPr>
            <p:spPr>
              <a:xfrm flipV="1">
                <a:off x="9340595" y="3479800"/>
                <a:ext cx="2224872" cy="121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Düz Ok Bağlayıcısı 57"/>
              <p:cNvCxnSpPr/>
              <p:nvPr/>
            </p:nvCxnSpPr>
            <p:spPr>
              <a:xfrm flipV="1">
                <a:off x="10935168" y="1591734"/>
                <a:ext cx="0" cy="27490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Metin kutusu 58"/>
              <p:cNvSpPr txBox="1"/>
              <p:nvPr/>
            </p:nvSpPr>
            <p:spPr>
              <a:xfrm>
                <a:off x="10835128" y="3275568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60" name="Metin kutusu 59"/>
              <p:cNvSpPr txBox="1"/>
              <p:nvPr/>
            </p:nvSpPr>
            <p:spPr>
              <a:xfrm>
                <a:off x="10066488" y="3276000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61" name="Metin kutusu 60"/>
              <p:cNvSpPr txBox="1"/>
              <p:nvPr/>
            </p:nvSpPr>
            <p:spPr>
              <a:xfrm>
                <a:off x="9346488" y="3273096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Metin kutusu 51"/>
                <p:cNvSpPr txBox="1"/>
                <p:nvPr/>
              </p:nvSpPr>
              <p:spPr>
                <a:xfrm>
                  <a:off x="3339674" y="2865473"/>
                  <a:ext cx="114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Metin kutusu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9674" y="2865473"/>
                  <a:ext cx="114054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Metin kutusu 52"/>
                <p:cNvSpPr txBox="1"/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Metin kutusu 54"/>
                <p:cNvSpPr txBox="1"/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Metin kutusu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Satır Belirtme Çizgisi 1 (Kenarlık Yok) 55"/>
            <p:cNvSpPr/>
            <p:nvPr/>
          </p:nvSpPr>
          <p:spPr>
            <a:xfrm>
              <a:off x="4009656" y="2226754"/>
              <a:ext cx="1035819" cy="282955"/>
            </a:xfrm>
            <a:prstGeom prst="callout1">
              <a:avLst>
                <a:gd name="adj1" fmla="val 116046"/>
                <a:gd name="adj2" fmla="val 14448"/>
                <a:gd name="adj3" fmla="val 286323"/>
                <a:gd name="adj4" fmla="val -15596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Test Noktası</a:t>
              </a:r>
              <a:endParaRPr lang="tr-T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6441953" y="1529286"/>
            <a:ext cx="2304802" cy="2749030"/>
            <a:chOff x="2505954" y="1183873"/>
            <a:chExt cx="2304802" cy="2749030"/>
          </a:xfrm>
        </p:grpSpPr>
        <p:grpSp>
          <p:nvGrpSpPr>
            <p:cNvPr id="63" name="Grup 62"/>
            <p:cNvGrpSpPr/>
            <p:nvPr/>
          </p:nvGrpSpPr>
          <p:grpSpPr>
            <a:xfrm>
              <a:off x="2585884" y="1183873"/>
              <a:ext cx="2224872" cy="2749030"/>
              <a:chOff x="9340595" y="1591734"/>
              <a:chExt cx="2224872" cy="2749030"/>
            </a:xfrm>
          </p:grpSpPr>
          <p:cxnSp>
            <p:nvCxnSpPr>
              <p:cNvPr id="69" name="Düz Ok Bağlayıcısı 68"/>
              <p:cNvCxnSpPr/>
              <p:nvPr/>
            </p:nvCxnSpPr>
            <p:spPr>
              <a:xfrm flipV="1">
                <a:off x="9340595" y="3479800"/>
                <a:ext cx="2224872" cy="121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Düz Ok Bağlayıcısı 69"/>
              <p:cNvCxnSpPr/>
              <p:nvPr/>
            </p:nvCxnSpPr>
            <p:spPr>
              <a:xfrm flipV="1">
                <a:off x="10935168" y="1591734"/>
                <a:ext cx="0" cy="27490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Metin kutusu 70"/>
              <p:cNvSpPr txBox="1"/>
              <p:nvPr/>
            </p:nvSpPr>
            <p:spPr>
              <a:xfrm>
                <a:off x="10835128" y="3275568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72" name="Metin kutusu 71"/>
              <p:cNvSpPr txBox="1"/>
              <p:nvPr/>
            </p:nvSpPr>
            <p:spPr>
              <a:xfrm>
                <a:off x="10066488" y="3276000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73" name="Metin kutusu 72"/>
              <p:cNvSpPr txBox="1"/>
              <p:nvPr/>
            </p:nvSpPr>
            <p:spPr>
              <a:xfrm>
                <a:off x="9346488" y="3273096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Metin kutusu 63"/>
                <p:cNvSpPr txBox="1"/>
                <p:nvPr/>
              </p:nvSpPr>
              <p:spPr>
                <a:xfrm>
                  <a:off x="2505954" y="2879622"/>
                  <a:ext cx="114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Metin kutusu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954" y="2879622"/>
                  <a:ext cx="114054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Metin kutusu 64"/>
                <p:cNvSpPr txBox="1"/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Metin kutusu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Metin kutusu 65"/>
                <p:cNvSpPr txBox="1"/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6" name="Metin kutusu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Metin kutusu 66"/>
                <p:cNvSpPr txBox="1"/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7" name="Metin kutusu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Satır Belirtme Çizgisi 1 (Kenarlık Yok) 67"/>
            <p:cNvSpPr/>
            <p:nvPr/>
          </p:nvSpPr>
          <p:spPr>
            <a:xfrm>
              <a:off x="3017646" y="2410488"/>
              <a:ext cx="1035819" cy="282955"/>
            </a:xfrm>
            <a:prstGeom prst="callout1">
              <a:avLst>
                <a:gd name="adj1" fmla="val 116046"/>
                <a:gd name="adj2" fmla="val 14448"/>
                <a:gd name="adj3" fmla="val 223776"/>
                <a:gd name="adj4" fmla="val -1357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Test Noktası</a:t>
              </a:r>
              <a:endParaRPr lang="tr-T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 73"/>
          <p:cNvGrpSpPr/>
          <p:nvPr/>
        </p:nvGrpSpPr>
        <p:grpSpPr>
          <a:xfrm>
            <a:off x="8589495" y="1562595"/>
            <a:ext cx="3000510" cy="2749030"/>
            <a:chOff x="1810246" y="1183873"/>
            <a:chExt cx="3000510" cy="2749030"/>
          </a:xfrm>
        </p:grpSpPr>
        <p:grpSp>
          <p:nvGrpSpPr>
            <p:cNvPr id="75" name="Grup 74"/>
            <p:cNvGrpSpPr/>
            <p:nvPr/>
          </p:nvGrpSpPr>
          <p:grpSpPr>
            <a:xfrm>
              <a:off x="2585884" y="1183873"/>
              <a:ext cx="2224872" cy="2749030"/>
              <a:chOff x="9340595" y="1591734"/>
              <a:chExt cx="2224872" cy="2749030"/>
            </a:xfrm>
          </p:grpSpPr>
          <p:cxnSp>
            <p:nvCxnSpPr>
              <p:cNvPr id="81" name="Düz Ok Bağlayıcısı 80"/>
              <p:cNvCxnSpPr/>
              <p:nvPr/>
            </p:nvCxnSpPr>
            <p:spPr>
              <a:xfrm flipV="1">
                <a:off x="9340595" y="3479800"/>
                <a:ext cx="2224872" cy="121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Düz Ok Bağlayıcısı 81"/>
              <p:cNvCxnSpPr/>
              <p:nvPr/>
            </p:nvCxnSpPr>
            <p:spPr>
              <a:xfrm flipV="1">
                <a:off x="10935168" y="1591734"/>
                <a:ext cx="0" cy="27490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Metin kutusu 82"/>
              <p:cNvSpPr txBox="1"/>
              <p:nvPr/>
            </p:nvSpPr>
            <p:spPr>
              <a:xfrm>
                <a:off x="10835128" y="3275568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84" name="Metin kutusu 83"/>
              <p:cNvSpPr txBox="1"/>
              <p:nvPr/>
            </p:nvSpPr>
            <p:spPr>
              <a:xfrm>
                <a:off x="10066488" y="3276000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sp>
            <p:nvSpPr>
              <p:cNvPr id="85" name="Metin kutusu 84"/>
              <p:cNvSpPr txBox="1"/>
              <p:nvPr/>
            </p:nvSpPr>
            <p:spPr>
              <a:xfrm>
                <a:off x="9346488" y="3273096"/>
                <a:ext cx="1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Metin kutusu 75"/>
                <p:cNvSpPr txBox="1"/>
                <p:nvPr/>
              </p:nvSpPr>
              <p:spPr>
                <a:xfrm>
                  <a:off x="1810246" y="2885495"/>
                  <a:ext cx="114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Metin kutusu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246" y="2885495"/>
                  <a:ext cx="114054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Metin kutusu 76"/>
                <p:cNvSpPr txBox="1"/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7" name="Metin kutusu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380" y="2700829"/>
                  <a:ext cx="432619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Metin kutusu 77"/>
                <p:cNvSpPr txBox="1"/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8" name="Metin kutusu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517" y="2682755"/>
                  <a:ext cx="432619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Metin kutusu 78"/>
                <p:cNvSpPr txBox="1"/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9" name="Metin kutusu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170" y="2664681"/>
                  <a:ext cx="432619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Satır Belirtme Çizgisi 1 (Kenarlık Yok) 79"/>
            <p:cNvSpPr/>
            <p:nvPr/>
          </p:nvSpPr>
          <p:spPr>
            <a:xfrm>
              <a:off x="2321458" y="1955966"/>
              <a:ext cx="990319" cy="499691"/>
            </a:xfrm>
            <a:prstGeom prst="callout1">
              <a:avLst>
                <a:gd name="adj1" fmla="val 116046"/>
                <a:gd name="adj2" fmla="val 14448"/>
                <a:gd name="adj3" fmla="val 223776"/>
                <a:gd name="adj4" fmla="val -1357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Test Noktası</a:t>
              </a:r>
              <a:endParaRPr lang="tr-TR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Dikdörtgen 85"/>
              <p:cNvSpPr/>
              <p:nvPr/>
            </p:nvSpPr>
            <p:spPr>
              <a:xfrm>
                <a:off x="8332271" y="1362786"/>
                <a:ext cx="32955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+2=180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Şartı 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Sağlıyor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Dikdörtgen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71" y="1362786"/>
                <a:ext cx="3295582" cy="646331"/>
              </a:xfrm>
              <a:prstGeom prst="rect">
                <a:avLst/>
              </a:prstGeom>
              <a:blipFill rotWithShape="0">
                <a:blip r:embed="rId22"/>
                <a:stretch>
                  <a:fillRect l="-185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2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9872871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i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tr-TR" i="1" dirty="0">
                    <a:solidFill>
                      <a:srgbClr val="FF0000"/>
                    </a:solidFill>
                  </a:rPr>
                  <a:t>Kök-yerlerinin </a:t>
                </a:r>
                <a:r>
                  <a:rPr lang="tr-TR" i="1" dirty="0" smtClean="0">
                    <a:solidFill>
                      <a:srgbClr val="FF0000"/>
                    </a:solidFill>
                  </a:rPr>
                  <a:t>asimptotlarını </a:t>
                </a:r>
                <a:r>
                  <a:rPr lang="tr-TR" i="1" dirty="0">
                    <a:solidFill>
                      <a:srgbClr val="FF0000"/>
                    </a:solidFill>
                  </a:rPr>
                  <a:t>belirleyiniz. </a:t>
                </a:r>
                <a:r>
                  <a:rPr lang="tr-TR" dirty="0"/>
                  <a:t>s sonsuza yakınsarken kök yerlerinin </a:t>
                </a:r>
                <a:r>
                  <a:rPr lang="tr-TR" dirty="0" smtClean="0"/>
                  <a:t>asimptotları </a:t>
                </a:r>
                <a:r>
                  <a:rPr lang="tr-TR" dirty="0"/>
                  <a:t>şöyle belirlenebilir: Eğer bir test noktası orijinden çok uzakta seçilirse, o </a:t>
                </a:r>
                <a:r>
                  <a:rPr lang="tr-TR" dirty="0" smtClean="0"/>
                  <a:t>zaman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den>
                          </m:f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ve açı şartı ise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−3 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±180°(2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+ 1) 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0,1,2,…)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veya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dirty="0"/>
                        <m:t>Asimptot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r>
                        <m:rPr>
                          <m:nor/>
                        </m:rPr>
                        <a:rPr lang="tr-TR" dirty="0"/>
                        <m:t>a</m:t>
                      </m:r>
                      <m:r>
                        <m:rPr>
                          <m:nor/>
                        </m:rPr>
                        <a:rPr lang="tr-TR" dirty="0"/>
                        <m:t>çı</m:t>
                      </m:r>
                      <m:r>
                        <m:rPr>
                          <m:nor/>
                        </m:rPr>
                        <a:rPr lang="tr-TR" dirty="0"/>
                        <m:t>lar</m:t>
                      </m:r>
                      <m:r>
                        <m:rPr>
                          <m:nor/>
                        </m:rPr>
                        <a:rPr lang="tr-TR" b="0" i="0" dirty="0" smtClean="0"/>
                        <m:t>ı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±180°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0,1, 2,… 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olur. Son denklemde k değişkeni değişirken açılar kendisini tekrar ettiği için, asimptotlara ait </a:t>
                </a:r>
                <a:r>
                  <a:rPr lang="tr-TR" dirty="0" smtClean="0"/>
                  <a:t>ayrık </a:t>
                </a:r>
                <a:r>
                  <a:rPr lang="tr-TR" dirty="0"/>
                  <a:t>açılar, 60°, -60° ve 180° olarak belirlenir.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180</a:t>
                </a:r>
                <a:r>
                  <a:rPr lang="tr-TR" dirty="0"/>
                  <a:t>° açıya sahip olan asimptot ise negatif reel eksendir.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9872871" cy="5220929"/>
              </a:xfrm>
              <a:blipFill>
                <a:blip r:embed="rId2"/>
                <a:stretch>
                  <a:fillRect l="-309" t="-1519" r="-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6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Bulduğumuz asimptotları </a:t>
                </a:r>
                <a:r>
                  <a:rPr lang="tr-TR" dirty="0"/>
                  <a:t>karmaşık düzlemde çizmeden önce bunların reel eksen üzerinde kesişme noktalannı bulmamız gerekir. Verilen sistem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olduğu </a:t>
                </a:r>
                <a:r>
                  <a:rPr lang="tr-TR" dirty="0"/>
                  <a:t>için ve test noktası orijinden çok uzakta seçildiğinden dolayı, G(s) aşağıdaki </a:t>
                </a:r>
                <a:r>
                  <a:rPr lang="tr-TR" dirty="0" smtClean="0"/>
                  <a:t>gibi, </a:t>
                </a:r>
                <a:r>
                  <a:rPr lang="tr-TR" dirty="0"/>
                  <a:t>s değişkenin büyük değerleri için son denklemin aşağıdaki gibi yaklaşımı </a:t>
                </a:r>
                <a:r>
                  <a:rPr lang="tr-TR" dirty="0" smtClean="0"/>
                  <a:t>alınarak yazılabilir.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Yukarıdaki denklem ile verilen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’ye ait kök-yer eğrisi, üç düz doğrudan oluşmaktadır. Kök-yer eğrisinin </a:t>
                </a:r>
                <a:r>
                  <a:rPr lang="tr-TR" dirty="0" smtClean="0"/>
                  <a:t>denklemi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veya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−3 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 = ±180°(2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+ 1)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olur. Son denklem aşağıdaki gibi yazılabilir: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+1 = ±60°(2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+ 1)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1285" b="-10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9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625355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+1 = ±60°(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+ 1)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Denkleminde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 smtClean="0"/>
                  <a:t> yazarsak;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+1 = ±60°(2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+ 1)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, −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r>
                  <a:rPr lang="tr-TR" dirty="0"/>
                  <a:t>Şekilde gösterilen düz doğrular asimptotlardır, </a:t>
                </a:r>
                <a:r>
                  <a:rPr lang="tr-TR" i="1" dirty="0"/>
                  <a:t>s</a:t>
                </a:r>
                <a:r>
                  <a:rPr lang="tr-TR" dirty="0"/>
                  <a:t> = -1 noktasında </a:t>
                </a:r>
                <a:r>
                  <a:rPr lang="tr-TR" dirty="0" smtClean="0"/>
                  <a:t>kesişirler.</a:t>
                </a:r>
              </a:p>
              <a:p>
                <a:r>
                  <a:rPr lang="tr-TR" dirty="0" smtClean="0"/>
                  <a:t>Asimptotlar </a:t>
                </a:r>
                <a:r>
                  <a:rPr lang="tr-TR" dirty="0"/>
                  <a:t>yaklaşık olarak kök yer eğrilerinin orijinden çok uzaktaki parçalarıdır.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625355" cy="5220929"/>
              </a:xfrm>
              <a:blipFill>
                <a:blip r:embed="rId2"/>
                <a:stretch>
                  <a:fillRect l="-542" r="-7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08035" y="776749"/>
            <a:ext cx="4881016" cy="4543396"/>
            <a:chOff x="8080832" y="2201692"/>
            <a:chExt cx="3404917" cy="3776321"/>
          </a:xfrm>
        </p:grpSpPr>
        <p:grpSp>
          <p:nvGrpSpPr>
            <p:cNvPr id="8" name="Grup 18"/>
            <p:cNvGrpSpPr/>
            <p:nvPr/>
          </p:nvGrpSpPr>
          <p:grpSpPr>
            <a:xfrm>
              <a:off x="8080832" y="2201692"/>
              <a:ext cx="3404917" cy="3776321"/>
              <a:chOff x="1405839" y="1183873"/>
              <a:chExt cx="3404917" cy="3776321"/>
            </a:xfrm>
          </p:grpSpPr>
          <p:grpSp>
            <p:nvGrpSpPr>
              <p:cNvPr id="12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18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Metin kutusu 27"/>
                <p:cNvSpPr txBox="1"/>
                <p:nvPr/>
              </p:nvSpPr>
              <p:spPr>
                <a:xfrm>
                  <a:off x="10815464" y="3275568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  <p:sp>
              <p:nvSpPr>
                <p:cNvPr id="21" name="Metin kutusu 28"/>
                <p:cNvSpPr txBox="1"/>
                <p:nvPr/>
              </p:nvSpPr>
              <p:spPr>
                <a:xfrm>
                  <a:off x="10066488" y="3276000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  <p:sp>
              <p:nvSpPr>
                <p:cNvPr id="22" name="Metin kutusu 29"/>
                <p:cNvSpPr txBox="1"/>
                <p:nvPr/>
              </p:nvSpPr>
              <p:spPr>
                <a:xfrm>
                  <a:off x="9346488" y="3273096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Metin kutusu 20"/>
                  <p:cNvSpPr txBox="1"/>
                  <p:nvPr/>
                </p:nvSpPr>
                <p:spPr>
                  <a:xfrm>
                    <a:off x="1405839" y="2893504"/>
                    <a:ext cx="11405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Metin kutusu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839" y="2893504"/>
                    <a:ext cx="1140542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Metin kutusu 21"/>
                  <p:cNvSpPr txBox="1"/>
                  <p:nvPr/>
                </p:nvSpPr>
                <p:spPr>
                  <a:xfrm>
                    <a:off x="4113380" y="2700829"/>
                    <a:ext cx="4326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2" name="Metin kutusu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3380" y="2700829"/>
                    <a:ext cx="43261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Metin kutusu 22"/>
                  <p:cNvSpPr txBox="1"/>
                  <p:nvPr/>
                </p:nvSpPr>
                <p:spPr>
                  <a:xfrm>
                    <a:off x="2969806" y="3034013"/>
                    <a:ext cx="4326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3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806" y="3034013"/>
                    <a:ext cx="43261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985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23"/>
                  <p:cNvSpPr txBox="1"/>
                  <p:nvPr/>
                </p:nvSpPr>
                <p:spPr>
                  <a:xfrm>
                    <a:off x="2449776" y="3103270"/>
                    <a:ext cx="4326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Metin kutusu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776" y="3103270"/>
                    <a:ext cx="43261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Satır Belirtme Çizgisi 1 (Kenarlık Yok) 24"/>
              <p:cNvSpPr/>
              <p:nvPr/>
            </p:nvSpPr>
            <p:spPr>
              <a:xfrm>
                <a:off x="2399498" y="1817076"/>
                <a:ext cx="990319" cy="499691"/>
              </a:xfrm>
              <a:prstGeom prst="callout1">
                <a:avLst>
                  <a:gd name="adj1" fmla="val 63042"/>
                  <a:gd name="adj2" fmla="val 15424"/>
                  <a:gd name="adj3" fmla="val 225744"/>
                  <a:gd name="adj4" fmla="val -44049"/>
                </a:avLst>
              </a:pr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chemeClr val="tx1"/>
                    </a:solidFill>
                  </a:rPr>
                  <a:t>Test Noktası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Düz Ok Bağlayıcısı 31"/>
            <p:cNvCxnSpPr/>
            <p:nvPr/>
          </p:nvCxnSpPr>
          <p:spPr>
            <a:xfrm flipV="1">
              <a:off x="8809703" y="4100120"/>
              <a:ext cx="13331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Ok Bağlayıcısı 33"/>
            <p:cNvCxnSpPr/>
            <p:nvPr/>
          </p:nvCxnSpPr>
          <p:spPr>
            <a:xfrm flipV="1">
              <a:off x="10103637" y="2579413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34"/>
            <p:cNvCxnSpPr/>
            <p:nvPr/>
          </p:nvCxnSpPr>
          <p:spPr>
            <a:xfrm>
              <a:off x="10098235" y="4095856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atır Belirtme Çizgisi 1 (Kenarlık Yok) 24"/>
              <p:cNvSpPr/>
              <p:nvPr/>
            </p:nvSpPr>
            <p:spPr>
              <a:xfrm>
                <a:off x="7789882" y="2274877"/>
                <a:ext cx="1419642" cy="601192"/>
              </a:xfrm>
              <a:prstGeom prst="callout1">
                <a:avLst>
                  <a:gd name="adj1" fmla="val 63042"/>
                  <a:gd name="adj2" fmla="val 15424"/>
                  <a:gd name="adj3" fmla="val 126650"/>
                  <a:gd name="adj4" fmla="val -15747"/>
                </a:avLst>
              </a:pr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atır Belirtme Çizgisi 1 (Kenarlık Yok)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82" y="2274877"/>
                <a:ext cx="1419642" cy="601192"/>
              </a:xfrm>
              <a:prstGeom prst="callout1">
                <a:avLst>
                  <a:gd name="adj1" fmla="val 63042"/>
                  <a:gd name="adj2" fmla="val 15424"/>
                  <a:gd name="adj3" fmla="val 126650"/>
                  <a:gd name="adj4" fmla="val -15747"/>
                </a:avLst>
              </a:prstGeom>
              <a:blipFill>
                <a:blip r:embed="rId7"/>
                <a:stretch>
                  <a:fillRect t="-41026" r="-157471"/>
                </a:stretch>
              </a:blipFill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atır Belirtme Çizgisi 1 (Kenarlık Yok) 24"/>
              <p:cNvSpPr/>
              <p:nvPr/>
            </p:nvSpPr>
            <p:spPr>
              <a:xfrm>
                <a:off x="8059458" y="762062"/>
                <a:ext cx="1961554" cy="601192"/>
              </a:xfrm>
              <a:prstGeom prst="callout1">
                <a:avLst>
                  <a:gd name="adj1" fmla="val 83782"/>
                  <a:gd name="adj2" fmla="val 76535"/>
                  <a:gd name="adj3" fmla="val 218830"/>
                  <a:gd name="adj4" fmla="val 93556"/>
                </a:avLst>
              </a:pr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atır Belirtme Çizgisi 1 (Kenarlık Yok)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58" y="762062"/>
                <a:ext cx="1961554" cy="601192"/>
              </a:xfrm>
              <a:prstGeom prst="callout1">
                <a:avLst>
                  <a:gd name="adj1" fmla="val 83782"/>
                  <a:gd name="adj2" fmla="val 76535"/>
                  <a:gd name="adj3" fmla="val 218830"/>
                  <a:gd name="adj4" fmla="val 93556"/>
                </a:avLst>
              </a:prstGeom>
              <a:blipFill>
                <a:blip r:embed="rId8"/>
                <a:stretch>
                  <a:fillRect l="-300000" t="-47973"/>
                </a:stretch>
              </a:blipFill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atır Belirtme Çizgisi 1 (Kenarlık Yok) 24"/>
              <p:cNvSpPr/>
              <p:nvPr/>
            </p:nvSpPr>
            <p:spPr>
              <a:xfrm>
                <a:off x="8091345" y="4130650"/>
                <a:ext cx="1961554" cy="601192"/>
              </a:xfrm>
              <a:prstGeom prst="callout1">
                <a:avLst>
                  <a:gd name="adj1" fmla="val 12342"/>
                  <a:gd name="adj2" fmla="val 70178"/>
                  <a:gd name="adj3" fmla="val -48493"/>
                  <a:gd name="adj4" fmla="val 81549"/>
                </a:avLst>
              </a:pr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atır Belirtme Çizgisi 1 (Kenarlık Yok)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345" y="4130650"/>
                <a:ext cx="1961554" cy="601192"/>
              </a:xfrm>
              <a:prstGeom prst="callout1">
                <a:avLst>
                  <a:gd name="adj1" fmla="val 12342"/>
                  <a:gd name="adj2" fmla="val 70178"/>
                  <a:gd name="adj3" fmla="val -48493"/>
                  <a:gd name="adj4" fmla="val 81549"/>
                </a:avLst>
              </a:prstGeom>
              <a:blipFill>
                <a:blip r:embed="rId9"/>
                <a:stretch>
                  <a:fillRect l="-372549" r="-7843" b="-105405"/>
                </a:stretch>
              </a:blipFill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85505" y="556372"/>
                <a:ext cx="491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505" y="556372"/>
                <a:ext cx="491096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121308" y="2844278"/>
                <a:ext cx="3714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308" y="2844278"/>
                <a:ext cx="3714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222922" y="1480881"/>
                <a:ext cx="418633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922" y="1480881"/>
                <a:ext cx="418633" cy="401970"/>
              </a:xfrm>
              <a:prstGeom prst="rect">
                <a:avLst/>
              </a:prstGeom>
              <a:blipFill>
                <a:blip r:embed="rId12"/>
                <a:stretch>
                  <a:fillRect l="-2899" r="-28986" b="-9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22922" y="4340799"/>
                <a:ext cx="736050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0" dirty="0" smtClean="0"/>
                  <a:t>-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𝐽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922" y="4340799"/>
                <a:ext cx="736050" cy="395429"/>
              </a:xfrm>
              <a:prstGeom prst="rect">
                <a:avLst/>
              </a:prstGeom>
              <a:blipFill>
                <a:blip r:embed="rId13"/>
                <a:stretch>
                  <a:fillRect l="-7438" b="-246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3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3. </a:t>
                </a:r>
                <a:r>
                  <a:rPr lang="tr-TR" i="1" dirty="0">
                    <a:solidFill>
                      <a:srgbClr val="FF0000"/>
                    </a:solidFill>
                  </a:rPr>
                  <a:t>Ayrılma noktasını belirleyiniz. </a:t>
                </a:r>
                <a:r>
                  <a:rPr lang="tr-TR" dirty="0"/>
                  <a:t>Kök-yer eğrilerini tam doğru olarak çizebilmek için,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’deki kutuplardan başlayan kök-yer eğri dallarının </a:t>
                </a:r>
                <a:r>
                  <a:rPr lang="tr-TR" i="1" dirty="0"/>
                  <a:t>(K</a:t>
                </a:r>
                <a:r>
                  <a:rPr lang="tr-TR" dirty="0"/>
                  <a:t> değeri artarken) reel eksenden çıka­rak karmaşık düzleme doğru yöneldiği ayrılma noktalarını bulmamız gerekir. </a:t>
                </a:r>
                <a:endParaRPr lang="tr-TR" dirty="0" smtClean="0"/>
              </a:p>
              <a:p>
                <a:r>
                  <a:rPr lang="tr-TR" dirty="0" smtClean="0"/>
                  <a:t>Ayrılma noktaları </a:t>
                </a:r>
                <a:r>
                  <a:rPr lang="tr-TR" dirty="0"/>
                  <a:t>karakteristik denklemin </a:t>
                </a:r>
                <a:r>
                  <a:rPr lang="tr-TR" i="1" dirty="0"/>
                  <a:t>s</a:t>
                </a:r>
                <a:r>
                  <a:rPr lang="tr-TR" dirty="0"/>
                  <a:t> düzlemi üzerinde katlı (çoklu) köklerinin meydana geldiği noktalara karşılık gelmektedir.</a:t>
                </a:r>
              </a:p>
              <a:p>
                <a:r>
                  <a:rPr lang="tr-TR" dirty="0" smtClean="0"/>
                  <a:t>Ayrılma </a:t>
                </a:r>
                <a:r>
                  <a:rPr lang="tr-TR" dirty="0"/>
                  <a:t>noktalarını bulmak için basit bir yöntem bulunmaktadır. Bu yöntemi şöyle izah edebiliriz: Karakteristik denklemi aşağıdaki gibi </a:t>
                </a:r>
                <a:r>
                  <a:rPr lang="tr-TR" dirty="0" smtClean="0"/>
                  <a:t>yazalım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𝐾𝐴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ifadesinin türevi sıfıra eşitlenerek katlı kökler bulunur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4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ifadesinin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≥2 </m:t>
                    </m:r>
                  </m:oMath>
                </a14:m>
                <a:r>
                  <a:rPr lang="tr-TR" dirty="0"/>
                  <a:t>olmak üzere </a:t>
                </a:r>
                <a:r>
                  <a:rPr lang="tr-TR" i="1" dirty="0"/>
                  <a:t>r</a:t>
                </a:r>
                <a:r>
                  <a:rPr lang="tr-TR" dirty="0"/>
                  <a:t> dereceden katlı köklerinin olduğunu varsayalım. O halde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aşağıdaki gibi yazılabilir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)=0⟹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bulunur. Eğer </a:t>
                </a:r>
                <a:r>
                  <a:rPr lang="tr-TR" dirty="0" smtClean="0"/>
                  <a:t>bu denklem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için çözülürse, katlı köklerin oluştuğu noktalar elde edilebilir. Diğer taraftan,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𝐾𝐴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denkleminden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çekilirse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Kök-Yer Eğrileri Yöntemi ile Kontrol Sistemlerinin Analizi ve Tasarımı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Ö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zetle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ayr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ı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lma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noktalar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ı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𝚤𝑛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çö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ü 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ile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bulunur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𝚤𝑛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tüm çözümleri gerçekten ayrılma noktasına karşılık </a:t>
                </a:r>
                <a:r>
                  <a:rPr lang="tr-TR" dirty="0" smtClean="0"/>
                  <a:t>gelmeyebilir.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tr-TR" i="1" dirty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çözümünü sağlayan bir nokta kök-yer eğrisi üze­rinde ise gerçekten eğriden ayrılma veya eğriyle birleşme noktasıdır. Farklı bir ifadeyle, eğer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tr-TR" i="1" dirty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çözümünü sağlayan bir noktada, </a:t>
                </a:r>
                <a:r>
                  <a:rPr lang="tr-TR" i="1" dirty="0"/>
                  <a:t>K</a:t>
                </a:r>
                <a:r>
                  <a:rPr lang="tr-TR" dirty="0"/>
                  <a:t> değeri gerçek pozitif bir değer alıyorsa, o zaman o nokta gerçekten eğriden ayrılma veya eğriyle birleşme noktasıdır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Üzerinde çalıştığımız örnekte; Karakteristik denklem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İki tane kök bulunur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=−0.4226,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=−1.5774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Bulunan iki tane kökten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=−0.4226,  0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tr-TR" dirty="0"/>
                  <a:t> arasındaki kök-yer eğrisi üzerinde </a:t>
                </a:r>
                <a:r>
                  <a:rPr lang="tr-TR" dirty="0" smtClean="0"/>
                  <a:t>bulunduğu için gerçekten </a:t>
                </a:r>
                <a:r>
                  <a:rPr lang="tr-TR" dirty="0"/>
                  <a:t>ayrılma </a:t>
                </a:r>
                <a:r>
                  <a:rPr lang="tr-TR" dirty="0" smtClean="0"/>
                  <a:t>noktası olduğunu söyleyebiliriz. 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=−1.5774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ise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/>
                  <a:t> kök-yer </a:t>
                </a:r>
                <a:r>
                  <a:rPr lang="tr-TR" dirty="0"/>
                  <a:t>eğrisi üzerinde değildir. Bundan dolayı, bu nokta </a:t>
                </a:r>
                <a:r>
                  <a:rPr lang="tr-TR" dirty="0" smtClean="0"/>
                  <a:t>geçerli bir </a:t>
                </a:r>
                <a:r>
                  <a:rPr lang="tr-TR" dirty="0"/>
                  <a:t>ayrılma ya da birleşme noktasına karşılık gelmemektedir.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Gerçekten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=−0.4226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=−1.5774</m:t>
                    </m:r>
                  </m:oMath>
                </a14:m>
                <a:r>
                  <a:rPr lang="tr-TR" dirty="0" smtClean="0"/>
                  <a:t> noktalarına </a:t>
                </a:r>
                <a:r>
                  <a:rPr lang="tr-TR" dirty="0"/>
                  <a:t>ilişkin </a:t>
                </a:r>
                <a:r>
                  <a:rPr lang="tr-TR" i="1" dirty="0"/>
                  <a:t>K </a:t>
                </a:r>
                <a:r>
                  <a:rPr lang="tr-TR" dirty="0"/>
                  <a:t>değerleri bulunduğunda aşağıdaki sonuçları vermektedir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=−0.4226⟹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=0.3849</m:t>
                      </m:r>
                    </m:oMath>
                  </m:oMathPara>
                </a14:m>
                <a:endParaRPr lang="tr-TR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=−1.5774⟹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=−0.3849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8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10501313" cy="5454292"/>
              </a:xfrm>
              <a:noFill/>
            </p:spPr>
            <p:txBody>
              <a:bodyPr>
                <a:normAutofit fontScale="92500"/>
              </a:bodyPr>
              <a:lstStyle/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4. Kök-yer eğrisinin sanal eksenden geçiş noktalarını belirleyiniz. </a:t>
                </a:r>
                <a:r>
                  <a:rPr lang="tr-TR" dirty="0" smtClean="0"/>
                  <a:t>Bu noktalar Routh kararlılık </a:t>
                </a:r>
                <a:r>
                  <a:rPr lang="tr-TR" dirty="0"/>
                  <a:t>kriteri kullanılarak şöyle bulunabilir: Örnekle verilen sistem için karakteristik denklem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+ 3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/>
                  <a:t>olduğu için Routh tablosu aşağıdaki gibi </a:t>
                </a:r>
                <a:r>
                  <a:rPr lang="tr-TR" dirty="0" smtClean="0"/>
                  <a:t>oluşturulur.</a:t>
                </a:r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>
                    <a:latin typeface="+mj-lt"/>
                  </a:rPr>
                  <a:t>İlk sütundaki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tr-TR" dirty="0">
                    <a:latin typeface="+mj-lt"/>
                  </a:rPr>
                  <a:t> terimini sıfıra eşitleyen K değeri 6’dır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6). </m:t>
                    </m:r>
                  </m:oMath>
                </a14:m>
                <a:r>
                  <a:rPr lang="tr-TR" dirty="0">
                    <a:latin typeface="+mj-lt"/>
                  </a:rPr>
                  <a:t>Sanal eksendeki geçiş </a:t>
                </a:r>
                <a:r>
                  <a:rPr lang="tr-TR" dirty="0" smtClean="0">
                    <a:latin typeface="+mj-lt"/>
                  </a:rPr>
                  <a:t>noktaları, </a:t>
                </a:r>
                <a:r>
                  <a:rPr lang="tr-TR" dirty="0">
                    <a:latin typeface="+mj-lt"/>
                  </a:rPr>
                  <a:t>tablonun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>
                    <a:latin typeface="+mj-lt"/>
                  </a:rPr>
                  <a:t> </a:t>
                </a:r>
                <a:r>
                  <a:rPr lang="tr-TR" dirty="0">
                    <a:latin typeface="+mj-lt"/>
                  </a:rPr>
                  <a:t>satırından elde edilen yardımcı denklem çözülerek bulunabilir; şöyle ki,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3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+ 6 = 0</m:t>
                      </m:r>
                    </m:oMath>
                  </m:oMathPara>
                </a14:m>
                <a:endParaRPr lang="tr-TR" dirty="0" smtClean="0">
                  <a:latin typeface="+mj-lt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>
                    <a:latin typeface="+mj-lt"/>
                  </a:rPr>
                  <a:t>Bu denklemden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tr-TR" dirty="0" smtClean="0">
                    <a:latin typeface="+mj-lt"/>
                  </a:rPr>
                  <a:t> elde edilir. </a:t>
                </a:r>
                <a:r>
                  <a:rPr lang="tr-TR" dirty="0"/>
                  <a:t>Sanal eksen üzerindeki geçiş </a:t>
                </a:r>
                <a:r>
                  <a:rPr lang="tr-TR" dirty="0" smtClean="0"/>
                  <a:t>noktalarına </a:t>
                </a:r>
                <a:r>
                  <a:rPr lang="tr-TR" dirty="0"/>
                  <a:t>ilişkin frekanslar böylece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tr-TR" dirty="0" smtClean="0"/>
                  <a:t> olarak </a:t>
                </a:r>
                <a:r>
                  <a:rPr lang="tr-TR" dirty="0"/>
                  <a:t>hesaplanır. Geçiş noktalanna ilişkin kazanç değeri ise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tr-TR" dirty="0"/>
                  <a:t>’dır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10501313" cy="5454292"/>
              </a:xfrm>
              <a:blipFill>
                <a:blip r:embed="rId2"/>
                <a:stretch>
                  <a:fillRect l="-174" r="-10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Kök-yer eğrisinin sanal eksenden geçiş noktalarını belirlemek için alternatif bir yaklaşım ise </a:t>
                </a:r>
                <a:r>
                  <a:rPr lang="tr-TR" dirty="0"/>
                  <a:t>karakteristik denklemde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koyarak, hem reel hem de sanal kısımlannı sıfıra </a:t>
                </a:r>
                <a:r>
                  <a:rPr lang="tr-TR" dirty="0" smtClean="0"/>
                  <a:t>eşitlemek </a:t>
                </a:r>
                <a:r>
                  <a:rPr lang="tr-TR" dirty="0"/>
                  <a:t>ve daha sonra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için denklemi çözmektir. Örnekte verilen sis­tem için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konularak elde edilen karakteristik denklem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+ 3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+ 2(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veya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olarak </a:t>
                </a:r>
                <a:r>
                  <a:rPr lang="tr-TR" dirty="0"/>
                  <a:t>bulunur. Verilen son denklemin hem reel hem de sanal kısımlannı, sırasıyla sıfıra eşitle­yerek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/>
                  <a:t>böylece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tr-TR" dirty="0"/>
                  <a:t> olarak hesaplanır. Geçiş noktalanna ilişkin kazanç değeri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tr-TR" dirty="0"/>
                  <a:t>’dır</a:t>
                </a:r>
                <a:r>
                  <a:rPr lang="tr-TR" dirty="0" smtClean="0"/>
                  <a:t>. </a:t>
                </a:r>
                <a:r>
                  <a:rPr lang="tr-TR" dirty="0"/>
                  <a:t>Aynı zamanda, </a:t>
                </a:r>
                <a:r>
                  <a:rPr lang="tr-TR" dirty="0" smtClean="0"/>
                  <a:t>reel </a:t>
                </a:r>
                <a:r>
                  <a:rPr lang="tr-TR" dirty="0"/>
                  <a:t>eksen üzerindeki kök-yer eğri parçalan sanal eksene </a:t>
                </a:r>
                <a14:m>
                  <m:oMath xmlns:m="http://schemas.openxmlformats.org/officeDocument/2006/math">
                    <m:r>
                      <a:rPr lang="tr-TR" b="0" i="1" cap="small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’da temas etmektedir. Bu noktadaki </a:t>
                </a:r>
                <a:r>
                  <a:rPr lang="tr-TR" i="1" dirty="0"/>
                  <a:t>K</a:t>
                </a:r>
                <a:r>
                  <a:rPr lang="tr-TR" dirty="0"/>
                  <a:t> değeri sıfırdır.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529263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5. Şekil’de </a:t>
                </a:r>
                <a:r>
                  <a:rPr lang="tr-TR" dirty="0"/>
                  <a:t>gösterildiği gibi,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ekseni ve orijine yakın bir noktada bir test noktası seçiniz ve açı şartını uygulayınız</a:t>
                </a:r>
                <a:r>
                  <a:rPr lang="tr-TR" dirty="0"/>
                  <a:t>. Eğer bir test noktası kök-yer eğrisi üzerinde ise, o zaman üç açının toplamı,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, 180° </m:t>
                    </m:r>
                  </m:oMath>
                </a14:m>
                <a:r>
                  <a:rPr lang="tr-TR" dirty="0"/>
                  <a:t>olmalıdır.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Eğer </a:t>
                </a:r>
                <a:r>
                  <a:rPr lang="tr-TR" dirty="0"/>
                  <a:t>test noktası açı şartını sağlamıyorsa, gerekli şartı </a:t>
                </a:r>
                <a:r>
                  <a:rPr lang="tr-TR" dirty="0" smtClean="0"/>
                  <a:t>sağlayıncaya </a:t>
                </a:r>
                <a:r>
                  <a:rPr lang="tr-TR" dirty="0"/>
                  <a:t>kadar başka bir test noktası seçilir. (Test noktasındaki açı derecelerinin toplamı test noktalarının hareket etmesi gereken yönü göstermektedir.)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işleme devam edilir ve açı şartını sağlayan yeterli sayıda noktalar yerleştirilir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529263" cy="5220929"/>
              </a:xfrm>
              <a:blipFill>
                <a:blip r:embed="rId2"/>
                <a:stretch>
                  <a:fillRect l="-551" t="-1402" r="-1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50" y="875071"/>
            <a:ext cx="5113160" cy="49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4143375" cy="5220929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6. Önceki </a:t>
            </a:r>
            <a:r>
              <a:rPr lang="tr-TR" dirty="0"/>
              <a:t>adımlarda elde edilen bilgilere dayalı olarak </a:t>
            </a:r>
            <a:r>
              <a:rPr lang="tr-TR" dirty="0" smtClean="0"/>
              <a:t>Şekil’de </a:t>
            </a:r>
            <a:r>
              <a:rPr lang="tr-TR" dirty="0"/>
              <a:t>gösterildiği gibi </a:t>
            </a:r>
            <a:r>
              <a:rPr lang="tr-TR" i="1" dirty="0">
                <a:solidFill>
                  <a:srgbClr val="FF0000"/>
                </a:solidFill>
              </a:rPr>
              <a:t>kök-yer eğrisini çiziniz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52886" y="776749"/>
            <a:ext cx="3836165" cy="4543396"/>
            <a:chOff x="8809703" y="2201692"/>
            <a:chExt cx="2676046" cy="3776321"/>
          </a:xfrm>
        </p:grpSpPr>
        <p:grpSp>
          <p:nvGrpSpPr>
            <p:cNvPr id="9" name="Grup 18"/>
            <p:cNvGrpSpPr/>
            <p:nvPr/>
          </p:nvGrpSpPr>
          <p:grpSpPr>
            <a:xfrm>
              <a:off x="9124769" y="2201692"/>
              <a:ext cx="2360980" cy="3776321"/>
              <a:chOff x="2449776" y="1183873"/>
              <a:chExt cx="2360980" cy="3776321"/>
            </a:xfrm>
          </p:grpSpPr>
          <p:grpSp>
            <p:nvGrpSpPr>
              <p:cNvPr id="13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19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Metin kutusu 27"/>
                <p:cNvSpPr txBox="1"/>
                <p:nvPr/>
              </p:nvSpPr>
              <p:spPr>
                <a:xfrm>
                  <a:off x="10815464" y="3275568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  <p:sp>
              <p:nvSpPr>
                <p:cNvPr id="22" name="Metin kutusu 28"/>
                <p:cNvSpPr txBox="1"/>
                <p:nvPr/>
              </p:nvSpPr>
              <p:spPr>
                <a:xfrm>
                  <a:off x="10066488" y="3276000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  <p:sp>
              <p:nvSpPr>
                <p:cNvPr id="23" name="Metin kutusu 29"/>
                <p:cNvSpPr txBox="1"/>
                <p:nvPr/>
              </p:nvSpPr>
              <p:spPr>
                <a:xfrm>
                  <a:off x="9346488" y="3273096"/>
                  <a:ext cx="15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Metin kutusu 21"/>
                  <p:cNvSpPr txBox="1"/>
                  <p:nvPr/>
                </p:nvSpPr>
                <p:spPr>
                  <a:xfrm>
                    <a:off x="4113380" y="2700829"/>
                    <a:ext cx="4326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2" name="Metin kutusu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3380" y="2700829"/>
                    <a:ext cx="43261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22"/>
                  <p:cNvSpPr txBox="1"/>
                  <p:nvPr/>
                </p:nvSpPr>
                <p:spPr>
                  <a:xfrm>
                    <a:off x="2969806" y="3034013"/>
                    <a:ext cx="4326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3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806" y="3034013"/>
                    <a:ext cx="43261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985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Metin kutusu 23"/>
                  <p:cNvSpPr txBox="1"/>
                  <p:nvPr/>
                </p:nvSpPr>
                <p:spPr>
                  <a:xfrm>
                    <a:off x="2449776" y="3103270"/>
                    <a:ext cx="432619" cy="306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7" name="Metin kutusu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776" y="3103270"/>
                    <a:ext cx="432619" cy="3069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Düz Ok Bağlayıcısı 31"/>
            <p:cNvCxnSpPr/>
            <p:nvPr/>
          </p:nvCxnSpPr>
          <p:spPr>
            <a:xfrm flipV="1">
              <a:off x="8809703" y="4100120"/>
              <a:ext cx="13331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33"/>
            <p:cNvCxnSpPr/>
            <p:nvPr/>
          </p:nvCxnSpPr>
          <p:spPr>
            <a:xfrm flipV="1">
              <a:off x="10103637" y="2579413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Ok Bağlayıcısı 34"/>
            <p:cNvCxnSpPr/>
            <p:nvPr/>
          </p:nvCxnSpPr>
          <p:spPr>
            <a:xfrm>
              <a:off x="10098235" y="4095856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 flipV="1">
            <a:off x="9822871" y="2930638"/>
            <a:ext cx="13854" cy="25237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67185" y="1842654"/>
            <a:ext cx="3409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67185" y="4336472"/>
            <a:ext cx="3409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835425" y="1399309"/>
            <a:ext cx="707884" cy="3325091"/>
          </a:xfrm>
          <a:custGeom>
            <a:avLst/>
            <a:gdLst>
              <a:gd name="connsiteX0" fmla="*/ 638611 w 707884"/>
              <a:gd name="connsiteY0" fmla="*/ 3325091 h 3325091"/>
              <a:gd name="connsiteX1" fmla="*/ 319957 w 707884"/>
              <a:gd name="connsiteY1" fmla="*/ 2632364 h 3325091"/>
              <a:gd name="connsiteX2" fmla="*/ 1302 w 707884"/>
              <a:gd name="connsiteY2" fmla="*/ 1648691 h 3325091"/>
              <a:gd name="connsiteX3" fmla="*/ 444648 w 707884"/>
              <a:gd name="connsiteY3" fmla="*/ 429491 h 3325091"/>
              <a:gd name="connsiteX4" fmla="*/ 707884 w 707884"/>
              <a:gd name="connsiteY4" fmla="*/ 0 h 332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884" h="3325091">
                <a:moveTo>
                  <a:pt x="638611" y="3325091"/>
                </a:moveTo>
                <a:cubicBezTo>
                  <a:pt x="532393" y="3118427"/>
                  <a:pt x="426175" y="2911764"/>
                  <a:pt x="319957" y="2632364"/>
                </a:cubicBezTo>
                <a:cubicBezTo>
                  <a:pt x="213739" y="2352964"/>
                  <a:pt x="-19480" y="2015836"/>
                  <a:pt x="1302" y="1648691"/>
                </a:cubicBezTo>
                <a:cubicBezTo>
                  <a:pt x="22084" y="1281546"/>
                  <a:pt x="326884" y="704273"/>
                  <a:pt x="444648" y="429491"/>
                </a:cubicBezTo>
                <a:cubicBezTo>
                  <a:pt x="562412" y="154709"/>
                  <a:pt x="635148" y="77354"/>
                  <a:pt x="707884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9233097" y="3077996"/>
                <a:ext cx="10935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−0.4226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97" y="3077996"/>
                <a:ext cx="10935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335321" y="1711432"/>
                <a:ext cx="3263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321" y="1711432"/>
                <a:ext cx="326308" cy="309637"/>
              </a:xfrm>
              <a:prstGeom prst="rect">
                <a:avLst/>
              </a:prstGeom>
              <a:blipFill>
                <a:blip r:embed="rId8"/>
                <a:stretch>
                  <a:fillRect r="-18519" b="-58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323153" y="4012224"/>
                <a:ext cx="49943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153" y="4012224"/>
                <a:ext cx="499432" cy="309637"/>
              </a:xfrm>
              <a:prstGeom prst="rect">
                <a:avLst/>
              </a:prstGeom>
              <a:blipFill>
                <a:blip r:embed="rId9"/>
                <a:stretch>
                  <a:fillRect l="-2439" r="-12195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6502853" y="3063764"/>
            <a:ext cx="1700066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63979" y="3053023"/>
            <a:ext cx="1071342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0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2530" y="776749"/>
            <a:ext cx="4960222" cy="52212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4069" y="765773"/>
                <a:ext cx="6821857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dirty="0" smtClean="0"/>
                  <a:t>7. </a:t>
                </a:r>
                <a:r>
                  <a:rPr lang="tr-TR" sz="2200" dirty="0" smtClean="0">
                    <a:solidFill>
                      <a:srgbClr val="FF0000"/>
                    </a:solidFill>
                  </a:rPr>
                  <a:t>Sönüm </a:t>
                </a:r>
                <a:r>
                  <a:rPr lang="tr-TR" sz="2200" dirty="0">
                    <a:solidFill>
                      <a:srgbClr val="FF0000"/>
                    </a:solidFill>
                  </a:rPr>
                  <a:t>oranı </a:t>
                </a:r>
                <a14:m>
                  <m:oMath xmlns:m="http://schemas.openxmlformats.org/officeDocument/2006/math">
                    <m:r>
                      <a:rPr lang="tr-TR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0.5</m:t>
                    </m:r>
                    <m:r>
                      <a:rPr lang="tr-TR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 smtClean="0">
                    <a:solidFill>
                      <a:srgbClr val="FF0000"/>
                    </a:solidFill>
                  </a:rPr>
                  <a:t>değerinde </a:t>
                </a:r>
                <a:r>
                  <a:rPr lang="tr-TR" sz="2200" dirty="0">
                    <a:solidFill>
                      <a:srgbClr val="FF0000"/>
                    </a:solidFill>
                  </a:rPr>
                  <a:t>olmak </a:t>
                </a:r>
                <a:r>
                  <a:rPr lang="tr-TR" sz="2200" dirty="0" smtClean="0">
                    <a:solidFill>
                      <a:srgbClr val="FF0000"/>
                    </a:solidFill>
                  </a:rPr>
                  <a:t>üzere</a:t>
                </a:r>
                <a:r>
                  <a:rPr lang="tr-TR" sz="2200" dirty="0">
                    <a:solidFill>
                      <a:srgbClr val="FF0000"/>
                    </a:solidFill>
                  </a:rPr>
                  <a:t>, kapalı çevrim baskın kutuplarından </a:t>
                </a:r>
                <a:r>
                  <a:rPr lang="tr-TR" sz="2200" dirty="0" smtClean="0">
                    <a:solidFill>
                      <a:srgbClr val="FF0000"/>
                    </a:solidFill>
                  </a:rPr>
                  <a:t>karmaşık-eşlenik </a:t>
                </a:r>
                <a:r>
                  <a:rPr lang="tr-TR" sz="2200" dirty="0">
                    <a:solidFill>
                      <a:srgbClr val="FF0000"/>
                    </a:solidFill>
                  </a:rPr>
                  <a:t>bir çift belirleyiniz</a:t>
                </a:r>
                <a:r>
                  <a:rPr lang="tr-TR" sz="2200" dirty="0"/>
                  <a:t>. </a:t>
                </a:r>
                <a:endParaRPr lang="tr-TR" sz="22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0.5 </m:t>
                    </m:r>
                  </m:oMath>
                </a14:m>
                <a:r>
                  <a:rPr lang="tr-TR" sz="2200" dirty="0"/>
                  <a:t>olan kapalı çevrim </a:t>
                </a:r>
                <a:r>
                  <a:rPr lang="tr-TR" sz="2200" dirty="0" smtClean="0"/>
                  <a:t>kutupları, </a:t>
                </a:r>
                <a:r>
                  <a:rPr lang="tr-TR" sz="2200" dirty="0"/>
                  <a:t>orijinden geçen ve negatif </a:t>
                </a:r>
                <a:r>
                  <a:rPr lang="tr-TR" sz="2200" dirty="0" smtClean="0"/>
                  <a:t>reel </a:t>
                </a:r>
                <a:r>
                  <a:rPr lang="tr-TR" sz="2200" dirty="0"/>
                  <a:t>eksenle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2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⁡= ±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2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0.5 = ±60° </m:t>
                    </m:r>
                  </m:oMath>
                </a14:m>
                <a:r>
                  <a:rPr lang="tr-TR" sz="2200" dirty="0"/>
                  <a:t>açı yapan doğrular üzerindedir. </a:t>
                </a:r>
                <a:r>
                  <a:rPr lang="tr-TR" sz="2200" dirty="0" smtClean="0"/>
                  <a:t>Şekilden </a:t>
                </a:r>
                <a14:m>
                  <m:oMath xmlns:m="http://schemas.openxmlformats.org/officeDocument/2006/math">
                    <m:r>
                      <a:rPr lang="tr-TR" sz="2200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200" i="1" dirty="0">
                        <a:latin typeface="Cambria Math" panose="02040503050406030204" pitchFamily="18" charset="0"/>
                      </a:rPr>
                      <m:t>= 0.5 </m:t>
                    </m:r>
                  </m:oMath>
                </a14:m>
                <a:r>
                  <a:rPr lang="tr-TR" sz="2200" dirty="0"/>
                  <a:t>olmak üzere kapalı çevrim kutupları aşağıdaki gibi elde edilir: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−0.3337 +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0.5780</m:t>
                      </m:r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−0.3337 −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0.578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200" dirty="0"/>
              </a:p>
              <a:p>
                <a:r>
                  <a:rPr lang="tr-TR" sz="2200" dirty="0"/>
                  <a:t>Bu kutupları üretecek K </a:t>
                </a:r>
                <a:r>
                  <a:rPr lang="tr-TR" sz="2200" dirty="0" smtClean="0"/>
                  <a:t>değerleri </a:t>
                </a:r>
                <a:r>
                  <a:rPr lang="tr-TR" sz="2200" dirty="0"/>
                  <a:t>genlik şartından aşağıdaki gibi bulunur: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200" i="1" dirty="0" smtClean="0">
                                      <a:latin typeface="Cambria Math" panose="02040503050406030204" pitchFamily="18" charset="0"/>
                                    </a:rPr>
                                    <m:t>+ 1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tr-TR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200" b="0" i="1" dirty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=−0.3</m:t>
                          </m:r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337 +</m:t>
                          </m:r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0.5780</m:t>
                          </m:r>
                        </m:sub>
                      </m:sSub>
                    </m:oMath>
                  </m:oMathPara>
                </a14:m>
                <a:endParaRPr lang="tr-TR" sz="22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=1.03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83</m:t>
                      </m:r>
                    </m:oMath>
                  </m:oMathPara>
                </a14:m>
                <a:endParaRPr lang="tr-TR" sz="2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𝑛𝚤𝑛</m:t>
                    </m:r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bu defterini kullanarak, üçüncü kutup </a:t>
                </a:r>
                <a:endParaRPr lang="tr-TR" sz="2200" dirty="0" smtClean="0"/>
              </a:p>
              <a:p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2.3326</m:t>
                    </m:r>
                  </m:oMath>
                </a14:m>
                <a:r>
                  <a:rPr lang="tr-TR" sz="2200" dirty="0"/>
                  <a:t>’da bulunur.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9" y="765773"/>
                <a:ext cx="6821857" cy="5170646"/>
              </a:xfrm>
              <a:prstGeom prst="rect">
                <a:avLst/>
              </a:prstGeom>
              <a:blipFill>
                <a:blip r:embed="rId3"/>
                <a:stretch>
                  <a:fillRect l="-1162" t="-825" r="-983" b="-18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36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Çözümün Kontrolü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875071"/>
            <a:ext cx="11152909" cy="5220929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K=[0,0.3849,1.0383, 2, 6, 10];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tr-TR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i=K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nl-NL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kok=roots</a:t>
            </a:r>
            <a:r>
              <a:rPr lang="nl-NL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([1 3 2 i]);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Aci=angle(kok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)*180/pi;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'kökler= [%5f,%5f,%5f] </a:t>
            </a:r>
            <a:r>
              <a:rPr lang="tr-TR" sz="20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Açılar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=[%5f,%5f,%5f]\n'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,kok(:),Aci(:)')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tr-TR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45720" indent="0">
              <a:buNone/>
            </a:pPr>
            <a:r>
              <a:rPr lang="tr-TR" dirty="0"/>
              <a:t>kökler= [0.000000,-2.000000,-1.000000] Açılar=[0.000000,180.000000,180.000000]</a:t>
            </a:r>
          </a:p>
          <a:p>
            <a:pPr marL="45720" indent="0">
              <a:buNone/>
            </a:pPr>
            <a:r>
              <a:rPr lang="tr-TR" dirty="0"/>
              <a:t>kökler= [-2.154700,-0.422972,-0.422328] Açılar=[180.000000,180.000000,180.000000]</a:t>
            </a:r>
          </a:p>
          <a:p>
            <a:pPr marL="45720" indent="0">
              <a:buNone/>
            </a:pPr>
            <a:r>
              <a:rPr lang="tr-TR" dirty="0"/>
              <a:t>kökler= [-2.333625,-0.333188,-0.333188] Açılar=[180.000000,119.967495,-119.967495]</a:t>
            </a:r>
          </a:p>
          <a:p>
            <a:pPr marL="45720" indent="0">
              <a:buNone/>
            </a:pPr>
            <a:r>
              <a:rPr lang="tr-TR" dirty="0"/>
              <a:t>kökler= [-2.521380,-0.239310,-0.239310] Açılar=[180.000000,105.586835,-105.586835]</a:t>
            </a:r>
          </a:p>
          <a:p>
            <a:pPr marL="45720" indent="0">
              <a:buNone/>
            </a:pPr>
            <a:r>
              <a:rPr lang="tr-TR" dirty="0"/>
              <a:t>kökler= [-3.000000,0.000000,0.000000] Açılar=[180.000000,90.000000,-90.000000]</a:t>
            </a:r>
          </a:p>
          <a:p>
            <a:pPr marL="45720" indent="0">
              <a:buNone/>
            </a:pPr>
            <a:r>
              <a:rPr lang="tr-TR" dirty="0"/>
              <a:t>kökler= [-3.308907,0.154454,0.154454] Açılar=[180.000000,84.902747,-84.902747]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5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Örnek</a:t>
            </a:r>
            <a:endParaRPr lang="tr-T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5987" y="2068684"/>
            <a:ext cx="5841625" cy="20262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Açık </a:t>
                </a:r>
                <a:r>
                  <a:rPr lang="tr-TR" dirty="0"/>
                  <a:t>çevrim </a:t>
                </a:r>
                <a:r>
                  <a:rPr lang="tr-TR" dirty="0" smtClean="0"/>
                  <a:t>kutupları kompleks sayı olan yandaki sistemin kök-yer eğrisi grafiğini çiziniz</a:t>
                </a:r>
                <a:r>
                  <a:rPr lang="tr-TR" dirty="0"/>
                  <a:t>. </a:t>
                </a:r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</a:t>
            </a:r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2"/>
                <a:ext cx="9872871" cy="2311474"/>
              </a:xfrm>
            </p:spPr>
            <p:txBody>
              <a:bodyPr/>
              <a:lstStyle/>
              <a:p>
                <a:pPr marL="502920" indent="-457200">
                  <a:buAutoNum type="arabicPeriod"/>
                </a:pPr>
                <a:r>
                  <a:rPr lang="tr-TR" dirty="0" smtClean="0">
                    <a:solidFill>
                      <a:srgbClr val="FF0000"/>
                    </a:solidFill>
                  </a:rPr>
                  <a:t>Reel </a:t>
                </a:r>
                <a:r>
                  <a:rPr lang="tr-TR" dirty="0">
                    <a:solidFill>
                      <a:srgbClr val="FF0000"/>
                    </a:solidFill>
                  </a:rPr>
                  <a:t>eksen üzerindeki kök yerlerini belirleyiniz</a:t>
                </a:r>
                <a:r>
                  <a:rPr lang="tr-TR" dirty="0"/>
                  <a:t>. </a:t>
                </a:r>
                <a:r>
                  <a:rPr lang="tr-TR" dirty="0" smtClean="0"/>
                  <a:t>Reel </a:t>
                </a:r>
                <a:r>
                  <a:rPr lang="tr-TR" dirty="0"/>
                  <a:t>eksen üzerindeki herhangi bir test noktası için, şekilde gösterildiği gibi </a:t>
                </a:r>
                <a:r>
                  <a:rPr lang="tr-TR" dirty="0" smtClean="0"/>
                  <a:t>kompleks kutupların açı </a:t>
                </a:r>
                <a:r>
                  <a:rPr lang="tr-TR" dirty="0"/>
                  <a:t>katkılarının toplamı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’dir.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Reel </a:t>
                </a:r>
                <a:r>
                  <a:rPr lang="tr-TR" dirty="0"/>
                  <a:t>eksen üzerindeki kök yerleri, negatif </a:t>
                </a:r>
                <a:r>
                  <a:rPr lang="tr-TR" dirty="0" smtClean="0"/>
                  <a:t>reel </a:t>
                </a:r>
                <a:r>
                  <a:rPr lang="tr-TR" dirty="0"/>
                  <a:t>eksen üzerindeki açık çevrim sıfırlarından </a:t>
                </a:r>
                <a:r>
                  <a:rPr lang="tr-TR" dirty="0" smtClean="0"/>
                  <a:t>belirlenir</a:t>
                </a:r>
                <a:r>
                  <a:rPr lang="tr-TR" dirty="0"/>
                  <a:t>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𝑖𝑙𝑒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arasındaki negatif </a:t>
                </a:r>
                <a:r>
                  <a:rPr lang="tr-TR" dirty="0" smtClean="0"/>
                  <a:t>reel </a:t>
                </a:r>
                <a:r>
                  <a:rPr lang="tr-TR" dirty="0"/>
                  <a:t>eksenin kök-yer </a:t>
                </a:r>
                <a:r>
                  <a:rPr lang="tr-TR" dirty="0" smtClean="0"/>
                  <a:t>eğrisinin </a:t>
                </a:r>
                <a:r>
                  <a:rPr lang="tr-TR" dirty="0"/>
                  <a:t>bir parçası olduğunu basit bir test ile görülebilir. </a:t>
                </a:r>
                <a:endParaRPr lang="tr-TR" dirty="0" smtClean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2"/>
                <a:ext cx="9872871" cy="2311474"/>
              </a:xfrm>
              <a:blipFill>
                <a:blip r:embed="rId2"/>
                <a:stretch>
                  <a:fillRect l="-309" t="-3430" r="-1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75" y="2588062"/>
            <a:ext cx="3940867" cy="36357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0762" y="3186546"/>
            <a:ext cx="8068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Bef>
                <a:spcPts val="1400"/>
              </a:spcBef>
            </a:pPr>
            <a:r>
              <a:rPr lang="tr-TR" sz="2200" dirty="0" smtClean="0">
                <a:ea typeface="Times New Roman" panose="02020603050405020304" pitchFamily="18" charset="0"/>
              </a:rPr>
              <a:t>iki </a:t>
            </a:r>
            <a:r>
              <a:rPr lang="tr-TR" sz="2200" dirty="0">
                <a:ea typeface="Times New Roman" panose="02020603050405020304" pitchFamily="18" charset="0"/>
              </a:rPr>
              <a:t>adet </a:t>
            </a:r>
            <a:r>
              <a:rPr lang="tr-TR" sz="2200" dirty="0" smtClean="0">
                <a:ea typeface="Times New Roman" panose="02020603050405020304" pitchFamily="18" charset="0"/>
              </a:rPr>
              <a:t>açık-çevrim </a:t>
            </a:r>
            <a:r>
              <a:rPr lang="tr-TR" sz="2200" dirty="0">
                <a:ea typeface="Times New Roman" panose="02020603050405020304" pitchFamily="18" charset="0"/>
              </a:rPr>
              <a:t>kutbu ve bir adet sıfır olduğu </a:t>
            </a:r>
            <a:r>
              <a:rPr lang="tr-TR" sz="2200" dirty="0" smtClean="0">
                <a:ea typeface="Times New Roman" panose="02020603050405020304" pitchFamily="18" charset="0"/>
              </a:rPr>
              <a:t>için </a:t>
            </a:r>
            <a:r>
              <a:rPr lang="tr-TR" sz="2200" dirty="0">
                <a:ea typeface="Times New Roman" panose="02020603050405020304" pitchFamily="18" charset="0"/>
              </a:rPr>
              <a:t>negatif </a:t>
            </a:r>
            <a:r>
              <a:rPr lang="tr-TR" sz="2200" dirty="0" smtClean="0">
                <a:ea typeface="Times New Roman" panose="02020603050405020304" pitchFamily="18" charset="0"/>
              </a:rPr>
              <a:t>reel </a:t>
            </a:r>
            <a:r>
              <a:rPr lang="tr-TR" sz="2200" dirty="0">
                <a:ea typeface="Times New Roman" panose="02020603050405020304" pitchFamily="18" charset="0"/>
              </a:rPr>
              <a:t>eksene denk </a:t>
            </a:r>
            <a:r>
              <a:rPr lang="tr-TR" sz="2200" dirty="0"/>
              <a:t>gelen</a:t>
            </a:r>
            <a:r>
              <a:rPr lang="tr-TR" sz="2200" dirty="0">
                <a:ea typeface="Times New Roman" panose="02020603050405020304" pitchFamily="18" charset="0"/>
              </a:rPr>
              <a:t> bir adet asimptot vardır.</a:t>
            </a:r>
          </a:p>
        </p:txBody>
      </p:sp>
    </p:spTree>
    <p:extLst>
      <p:ext uri="{BB962C8B-B14F-4D97-AF65-F5344CB8AC3E}">
        <p14:creationId xmlns:p14="http://schemas.microsoft.com/office/powerpoint/2010/main" val="40390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Yüksek </a:t>
            </a:r>
            <a:r>
              <a:rPr lang="tr-TR" dirty="0"/>
              <a:t>dereceli sistemler için </a:t>
            </a:r>
            <a:r>
              <a:rPr lang="tr-TR" dirty="0" smtClean="0"/>
              <a:t>kapalı </a:t>
            </a:r>
            <a:r>
              <a:rPr lang="tr-TR" dirty="0"/>
              <a:t>çevrimin </a:t>
            </a:r>
            <a:r>
              <a:rPr lang="tr-TR" dirty="0" smtClean="0"/>
              <a:t>kutuplarını (karakteristik </a:t>
            </a:r>
            <a:r>
              <a:rPr lang="tr-TR" dirty="0"/>
              <a:t>denklemin </a:t>
            </a:r>
            <a:r>
              <a:rPr lang="tr-TR" dirty="0" smtClean="0"/>
              <a:t>köklerini) bilgisayar yardımı olmadan bulmak oldukça zordur. </a:t>
            </a:r>
          </a:p>
          <a:p>
            <a:r>
              <a:rPr lang="tr-TR" dirty="0" smtClean="0"/>
              <a:t>Tasarım yaparken parametreler değişimleri ve birbirleriyle ilişkilerine göre düşünmek çoğunlukla bir zorunluluktur. </a:t>
            </a:r>
          </a:p>
          <a:p>
            <a:r>
              <a:rPr lang="tr-TR" dirty="0" smtClean="0"/>
              <a:t>Parametrelerin birbirine etkisine örnek olması açısından </a:t>
            </a:r>
            <a:r>
              <a:rPr lang="tr-TR" dirty="0"/>
              <a:t>açık çevrim transfer </a:t>
            </a:r>
            <a:r>
              <a:rPr lang="tr-TR" dirty="0" smtClean="0"/>
              <a:t>fonksi­yonunun kazancı değiştiğinde, karakteristik denklemin, dolayısıyla kök yerlerinin değiştiği hatırlanabilir. </a:t>
            </a:r>
          </a:p>
          <a:p>
            <a:r>
              <a:rPr lang="tr-TR" dirty="0" smtClean="0"/>
              <a:t>Karakteristik </a:t>
            </a:r>
            <a:r>
              <a:rPr lang="tr-TR" dirty="0"/>
              <a:t>denklemin köklerini bulmak için </a:t>
            </a:r>
            <a:r>
              <a:rPr lang="tr-TR" dirty="0" smtClean="0"/>
              <a:t>W.R</a:t>
            </a:r>
            <a:r>
              <a:rPr lang="tr-TR" dirty="0"/>
              <a:t>. </a:t>
            </a:r>
            <a:r>
              <a:rPr lang="tr-TR" dirty="0" err="1"/>
              <a:t>Evans</a:t>
            </a:r>
            <a:r>
              <a:rPr lang="tr-TR" dirty="0"/>
              <a:t> tara­fından </a:t>
            </a:r>
            <a:r>
              <a:rPr lang="tr-TR" i="1" dirty="0" smtClean="0"/>
              <a:t>Kök- </a:t>
            </a:r>
            <a:r>
              <a:rPr lang="tr-TR" i="1" dirty="0"/>
              <a:t>yer </a:t>
            </a:r>
            <a:r>
              <a:rPr lang="tr-TR" i="1" dirty="0" smtClean="0"/>
              <a:t>eğrisi </a:t>
            </a:r>
            <a:r>
              <a:rPr lang="tr-TR" i="1" dirty="0"/>
              <a:t>yöntemi</a:t>
            </a:r>
            <a:r>
              <a:rPr lang="tr-TR" dirty="0"/>
              <a:t> </a:t>
            </a:r>
            <a:r>
              <a:rPr lang="tr-TR" dirty="0" smtClean="0"/>
              <a:t>geliştirilmiştir.</a:t>
            </a:r>
          </a:p>
          <a:p>
            <a:r>
              <a:rPr lang="tr-TR" dirty="0" smtClean="0"/>
              <a:t>Bu </a:t>
            </a:r>
            <a:r>
              <a:rPr lang="tr-TR" dirty="0"/>
              <a:t>yöntem, karakteristik denklemin </a:t>
            </a:r>
            <a:r>
              <a:rPr lang="tr-TR" dirty="0" smtClean="0"/>
              <a:t>köklerinin </a:t>
            </a:r>
            <a:r>
              <a:rPr lang="tr-TR" dirty="0"/>
              <a:t>bir sistem parametresinin tüm değerleri için çizilmesidir.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Örnek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490855" cy="5220929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2. Karmaşık eşlenikli açık-çevrim kutuplarından ayrılma açılarını belirleyiniz. </a:t>
                </a:r>
                <a:r>
                  <a:rPr lang="tr-TR" dirty="0" smtClean="0"/>
                  <a:t>Kompleks açık-çevrim </a:t>
                </a:r>
                <a:r>
                  <a:rPr lang="tr-TR" dirty="0"/>
                  <a:t>kutup </a:t>
                </a:r>
                <a:r>
                  <a:rPr lang="tr-TR" dirty="0" smtClean="0"/>
                  <a:t>çiftinin </a:t>
                </a:r>
                <a:r>
                  <a:rPr lang="tr-TR" dirty="0"/>
                  <a:t>varlığı, bu kutuplardan ayrılma açısının belirlenmesini gerektirir. Karmaşık kutuptan başlayan eğrinin reel eksene doğru mu yönleneceği yoksa asimptot </a:t>
                </a:r>
                <a:r>
                  <a:rPr lang="tr-TR" dirty="0" smtClean="0"/>
                  <a:t>üzerinden </a:t>
                </a:r>
                <a:r>
                  <a:rPr lang="tr-TR" dirty="0"/>
                  <a:t>mi uzanacağının bilinmesi için bu </a:t>
                </a:r>
                <a:r>
                  <a:rPr lang="tr-TR" dirty="0" smtClean="0"/>
                  <a:t>açının </a:t>
                </a:r>
                <a:r>
                  <a:rPr lang="tr-TR" dirty="0"/>
                  <a:t>belirlenmesi önemlidir.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deki karmaşık </a:t>
                </a:r>
                <a:r>
                  <a:rPr lang="tr-TR" dirty="0" smtClean="0"/>
                  <a:t>açık-çevrim </a:t>
                </a:r>
                <a:r>
                  <a:rPr lang="tr-TR" dirty="0"/>
                  <a:t>kutbunun </a:t>
                </a:r>
                <a:r>
                  <a:rPr lang="tr-TR" dirty="0" smtClean="0"/>
                  <a:t>çok </a:t>
                </a:r>
                <a:r>
                  <a:rPr lang="tr-TR" dirty="0"/>
                  <a:t>yakınında bir test noktası seçip hareket ettirirsek, .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deki</a:t>
                </a:r>
                <a:r>
                  <a:rPr lang="tr-TR" dirty="0"/>
                  <a:t> kutuptan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deki </a:t>
                </a:r>
                <a:r>
                  <a:rPr lang="tr-TR" dirty="0"/>
                  <a:t>sıfırdan test noktasına açı katkılarının toplamının hemen hemen aynı </a:t>
                </a:r>
                <a:r>
                  <a:rPr lang="tr-TR" dirty="0" smtClean="0"/>
                  <a:t>kalacağına  dikkat ediniz. </a:t>
                </a:r>
              </a:p>
              <a:p>
                <a:r>
                  <a:rPr lang="tr-TR" dirty="0" smtClean="0"/>
                  <a:t>Eğer </a:t>
                </a:r>
                <a:r>
                  <a:rPr lang="tr-TR" dirty="0"/>
                  <a:t>bu test noktası, kök-yer eğrisi üzerinde ise o zaman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±180°(2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)  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0,1,2,…)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55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155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Not: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490855" cy="5220929"/>
              </a:xfrm>
              <a:blipFill>
                <a:blip r:embed="rId2"/>
                <a:stretch>
                  <a:fillRect l="-282" t="-1285" r="-1786" b="-3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72" y="875071"/>
            <a:ext cx="4028257" cy="5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3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Örnek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3. </a:t>
                </a:r>
                <a:r>
                  <a:rPr lang="tr-TR" i="1" dirty="0">
                    <a:solidFill>
                      <a:srgbClr val="FF0000"/>
                    </a:solidFill>
                  </a:rPr>
                  <a:t>Birleşme noktasını belirleyiniz.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Birleşme noktası, </a:t>
                </a:r>
                <a:r>
                  <a:rPr lang="tr-TR" i="1" dirty="0"/>
                  <a:t>K</a:t>
                </a:r>
                <a:r>
                  <a:rPr lang="tr-TR" dirty="0"/>
                  <a:t> değeri artarken kök-yer eğri dal çift­lerinin karşılaşıp kaynaştığı noktalarda ortaya çıkar. Bu problem için birleşme noktası şöyle bu­lunabilir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:r>
                  <a:rPr lang="tr-TR" dirty="0"/>
                  <a:t> Karakteristik denklem 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İki tane kök bulunur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=−3.73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20, 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=−0.2680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=−3.7320⟹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=5.464∴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Birle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me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Noktas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ı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=−0.268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−1.4341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4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Örnek Çözüm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91" y="875070"/>
            <a:ext cx="5375564" cy="48632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5645727" cy="522092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4. </a:t>
            </a:r>
            <a:r>
              <a:rPr lang="tr-TR" i="1" dirty="0">
                <a:solidFill>
                  <a:srgbClr val="FF0000"/>
                </a:solidFill>
              </a:rPr>
              <a:t>önceki adımlarda elde edilen bilgilere göre kök -yer eğrisini çiziniz</a:t>
            </a:r>
            <a:r>
              <a:rPr lang="tr-TR" dirty="0"/>
              <a:t>. Kök yerlerini tam olarak belirleyebilmek için birleşme noktası ile açık çevrim karmaşık </a:t>
            </a:r>
            <a:r>
              <a:rPr lang="tr-TR" dirty="0" smtClean="0"/>
              <a:t>kutupları </a:t>
            </a:r>
            <a:r>
              <a:rPr lang="tr-TR" dirty="0"/>
              <a:t>arasında deneme yanılma yolu ile bir kaç nokta bulunmalıdır. (Kök-yer eğrisi çizimini kolaylaştırmak için, kutup ve sıfır açılarındaki değişimi zihinsel toplayıp test noktasının izleyeceği yönü bulmalıyız.) </a:t>
            </a:r>
            <a:r>
              <a:rPr lang="tr-TR" dirty="0" smtClean="0"/>
              <a:t>Yandaki şekil üzerinde çalışılan sistem </a:t>
            </a:r>
            <a:r>
              <a:rPr lang="tr-TR" dirty="0"/>
              <a:t>için eksiksiz olarak çizilmiş kök-yer eğrisini </a:t>
            </a:r>
            <a:r>
              <a:rPr lang="tr-TR" dirty="0" smtClean="0"/>
              <a:t>göstermektedir.</a:t>
            </a: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618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Örnek Çözüm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91" y="875070"/>
            <a:ext cx="5375564" cy="4863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645727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Kök-yer </a:t>
                </a:r>
                <a:r>
                  <a:rPr lang="tr-TR" dirty="0"/>
                  <a:t>eğrisi üzerindeki herhangi bir noktadaki K kazancının değeri genlik </a:t>
                </a:r>
                <a:r>
                  <a:rPr lang="tr-TR" dirty="0" smtClean="0"/>
                  <a:t>şartının sağlanmasıyla </a:t>
                </a:r>
                <a:r>
                  <a:rPr lang="tr-TR" dirty="0"/>
                  <a:t>veya MATLAB kullanılarak </a:t>
                </a:r>
                <a:r>
                  <a:rPr lang="tr-TR" dirty="0" smtClean="0"/>
                  <a:t>bulunabilir. Şekildeki grafikten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 smtClean="0"/>
                  <a:t>yi sağlayan değerler okunarak ve K değerini verecek ifadeye yerleştirilerek bulunabilir.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=−1.67+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1.70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=1.34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 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645727" cy="5220929"/>
              </a:xfrm>
              <a:blipFill>
                <a:blip r:embed="rId3"/>
                <a:stretch>
                  <a:fillRect l="-540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62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Kök Yer Eğrilerini Çizmek İçin Genel Kurallar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Kural </a:t>
                </a:r>
                <a:r>
                  <a:rPr lang="tr-TR" dirty="0">
                    <a:solidFill>
                      <a:srgbClr val="FF0000"/>
                    </a:solidFill>
                    <a:latin typeface="+mj-lt"/>
                  </a:rPr>
                  <a:t>1</a:t>
                </a:r>
                <a:r>
                  <a:rPr lang="tr-TR" dirty="0" smtClean="0">
                    <a:solidFill>
                      <a:srgbClr val="FF0000"/>
                    </a:solidFill>
                    <a:latin typeface="+mj-lt"/>
                  </a:rPr>
                  <a:t>:</a:t>
                </a:r>
                <a:r>
                  <a:rPr lang="tr-TR" dirty="0" smtClean="0">
                    <a:latin typeface="+mj-lt"/>
                  </a:rPr>
                  <a:t> Kök-Yer </a:t>
                </a:r>
                <a:r>
                  <a:rPr lang="tr-TR" dirty="0">
                    <a:latin typeface="+mj-lt"/>
                  </a:rPr>
                  <a:t>Eğrisinin </a:t>
                </a:r>
                <a:r>
                  <a:rPr lang="tr-TR" dirty="0">
                    <a:latin typeface="+mj-lt"/>
                  </a:rPr>
                  <a:t>karakteristik denklemin derecesi kadar kolu vardır</a:t>
                </a:r>
                <a:r>
                  <a:rPr lang="tr-TR" dirty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1" i="0" dirty="0" smtClean="0">
                          <a:latin typeface="Cambria Math" panose="02040503050406030204" pitchFamily="18" charset="0"/>
                        </a:rPr>
                        <m:t>ya</m:t>
                      </m:r>
                      <m:r>
                        <m:rPr>
                          <m:nor/>
                        </m:rPr>
                        <a:rPr lang="tr-TR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1" i="0" dirty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pt-B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1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b="0" i="0" dirty="0" smtClean="0">
                    <a:latin typeface="+mj-lt"/>
                  </a:rPr>
                  <a:t>Başka bir ifade ile karakteristik denklemin derecesi, kol sayısını belirler ve gösterir.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Kural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2:</a:t>
                </a:r>
                <a:r>
                  <a:rPr lang="tr-TR" dirty="0" smtClean="0"/>
                  <a:t> Kök-Yer Eğrisinin n </a:t>
                </a:r>
                <a:r>
                  <a:rPr lang="tr-TR" dirty="0"/>
                  <a:t>adet kolu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için </a:t>
                </a:r>
                <a:r>
                  <a:rPr lang="tr-TR" dirty="0" smtClean="0"/>
                  <a:t>Açık Çevrim Kutuplarından </a:t>
                </a:r>
                <a:r>
                  <a:rPr lang="tr-TR" dirty="0"/>
                  <a:t>başlar</a:t>
                </a:r>
                <a:r>
                  <a:rPr lang="tr-TR" dirty="0" smtClean="0"/>
                  <a:t>. Fiziksel </a:t>
                </a:r>
                <a:r>
                  <a:rPr lang="tr-TR" dirty="0"/>
                  <a:t>gerçekleştirilebilir sistemlerde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 smtClean="0"/>
                  <a:t>’dir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tr-TR" dirty="0" smtClean="0"/>
                  <a:t>Tüm </a:t>
                </a:r>
                <a:r>
                  <a:rPr lang="tr-TR" dirty="0"/>
                  <a:t>kollar </a:t>
                </a:r>
                <a:r>
                  <a:rPr lang="tr-TR" dirty="0"/>
                  <a:t>Açık Çevrim </a:t>
                </a:r>
                <a:r>
                  <a:rPr lang="tr-TR" dirty="0" smtClean="0"/>
                  <a:t>Kutuplarından </a:t>
                </a:r>
                <a:r>
                  <a:rPr lang="tr-TR" dirty="0"/>
                  <a:t>başlar.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ise, kol sayısı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/>
                  <a:t>’dir. Bunlardan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tr-TR" dirty="0"/>
                  <a:t> adeti </a:t>
                </a:r>
                <a:r>
                  <a:rPr lang="tr-TR" dirty="0"/>
                  <a:t>Açık Çevrim Kutuplarından </a:t>
                </a:r>
                <a:r>
                  <a:rPr lang="tr-TR" dirty="0" smtClean="0"/>
                  <a:t>, </a:t>
                </a:r>
                <a:r>
                  <a:rPr lang="tr-TR" dirty="0"/>
                  <a:t>geri kalanlar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ise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dirty="0" smtClean="0"/>
                  <a:t>’dan </a:t>
                </a:r>
                <a:r>
                  <a:rPr lang="tr-TR" dirty="0"/>
                  <a:t>başlar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Kural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3:</a:t>
                </a:r>
                <a:r>
                  <a:rPr lang="tr-TR" dirty="0" smtClean="0"/>
                  <a:t> </a:t>
                </a:r>
                <a:r>
                  <a:rPr lang="tr-TR" dirty="0"/>
                  <a:t>Kök-Yer Eğrisinin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/>
                  <a:t> adet kolu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=∞</m:t>
                    </m:r>
                    <m:r>
                      <a:rPr lang="tr-TR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için </a:t>
                </a:r>
                <a:r>
                  <a:rPr lang="tr-TR" dirty="0" smtClean="0"/>
                  <a:t>Açık </a:t>
                </a:r>
                <a:r>
                  <a:rPr lang="tr-TR" dirty="0"/>
                  <a:t>Çevrim Sıfırlarında</a:t>
                </a:r>
                <a:r>
                  <a:rPr lang="tr-TR" dirty="0" smtClean="0"/>
                  <a:t> </a:t>
                </a:r>
                <a:r>
                  <a:rPr lang="tr-TR" dirty="0"/>
                  <a:t>biter.</a:t>
                </a:r>
              </a:p>
              <a:p>
                <a:r>
                  <a:rPr lang="tr-TR" dirty="0"/>
                  <a:t>Fiziksel gerçekleştirilebilir sistemlerde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/>
                  <a:t>’dir. </a:t>
                </a:r>
                <a:r>
                  <a:rPr lang="tr-TR" dirty="0" smtClean="0"/>
                  <a:t>Bunlardan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/>
                  <a:t> adeti </a:t>
                </a:r>
                <a:r>
                  <a:rPr lang="tr-TR" dirty="0" smtClean="0"/>
                  <a:t>Açık Çevrim Sıfırlarında, geri </a:t>
                </a:r>
                <a:r>
                  <a:rPr lang="tr-TR" dirty="0"/>
                  <a:t>kalanı </a:t>
                </a:r>
                <a:r>
                  <a:rPr lang="tr-TR" b="1" dirty="0"/>
                  <a:t>(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b="1" dirty="0"/>
                  <a:t>)</a:t>
                </a:r>
                <a:r>
                  <a:rPr lang="tr-TR" dirty="0"/>
                  <a:t> ise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dirty="0"/>
                  <a:t>’da biter.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ise, tüm kollar </a:t>
                </a:r>
                <a:r>
                  <a:rPr lang="tr-TR" dirty="0"/>
                  <a:t>Açık Çevrim Sıfırlarında </a:t>
                </a:r>
                <a:r>
                  <a:rPr lang="tr-TR" dirty="0" smtClean="0"/>
                  <a:t> </a:t>
                </a:r>
                <a:r>
                  <a:rPr lang="tr-TR" dirty="0"/>
                  <a:t>biter.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1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9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189622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Kural </a:t>
            </a:r>
            <a:r>
              <a:rPr lang="tr-TR" dirty="0" smtClean="0">
                <a:solidFill>
                  <a:srgbClr val="FF0000"/>
                </a:solidFill>
              </a:rPr>
              <a:t>4:</a:t>
            </a:r>
            <a:r>
              <a:rPr lang="tr-TR" dirty="0" smtClean="0"/>
              <a:t> </a:t>
            </a:r>
            <a:r>
              <a:rPr lang="tr-TR" dirty="0"/>
              <a:t>Gerçek eksenin, sağındaki </a:t>
            </a:r>
            <a:r>
              <a:rPr lang="tr-TR" dirty="0"/>
              <a:t>Açık Çevrim </a:t>
            </a:r>
            <a:r>
              <a:rPr lang="tr-TR" dirty="0" smtClean="0"/>
              <a:t>Kutupları </a:t>
            </a:r>
            <a:r>
              <a:rPr lang="tr-TR" dirty="0"/>
              <a:t>ve </a:t>
            </a:r>
            <a:r>
              <a:rPr lang="tr-TR" dirty="0"/>
              <a:t>Açık Çevrim Sıfırları</a:t>
            </a:r>
            <a:r>
              <a:rPr lang="tr-TR" dirty="0" smtClean="0"/>
              <a:t> </a:t>
            </a:r>
            <a:r>
              <a:rPr lang="tr-TR" dirty="0"/>
              <a:t>sayıları toplamı tek olan </a:t>
            </a:r>
            <a:r>
              <a:rPr lang="tr-TR" dirty="0" smtClean="0"/>
              <a:t>bölümleri </a:t>
            </a:r>
            <a:r>
              <a:rPr lang="tr-TR" dirty="0"/>
              <a:t>Kök-Yer </a:t>
            </a:r>
            <a:r>
              <a:rPr lang="tr-TR" dirty="0" smtClean="0"/>
              <a:t>Eğrisine aittir.</a:t>
            </a:r>
            <a:endParaRPr lang="tr-TR" dirty="0"/>
          </a:p>
          <a:p>
            <a:r>
              <a:rPr lang="tr-TR" dirty="0" smtClean="0"/>
              <a:t>Karmaşık </a:t>
            </a:r>
            <a:r>
              <a:rPr lang="tr-TR" dirty="0"/>
              <a:t>Açık Çevrim Kutupları ve Açık Çevrim </a:t>
            </a:r>
            <a:r>
              <a:rPr lang="tr-TR" dirty="0" smtClean="0"/>
              <a:t>Sıfırlarının gerçek </a:t>
            </a:r>
            <a:r>
              <a:rPr lang="tr-TR" dirty="0"/>
              <a:t>eksen üzerindeki </a:t>
            </a:r>
            <a:r>
              <a:rPr lang="tr-TR" dirty="0"/>
              <a:t>Kök-Yer Eğrisi</a:t>
            </a:r>
            <a:r>
              <a:rPr lang="tr-TR" dirty="0" smtClean="0"/>
              <a:t> </a:t>
            </a:r>
            <a:r>
              <a:rPr lang="tr-TR" dirty="0"/>
              <a:t>kollarının </a:t>
            </a:r>
            <a:r>
              <a:rPr lang="tr-TR" dirty="0" smtClean="0"/>
              <a:t>konumuna herhangi </a:t>
            </a:r>
            <a:r>
              <a:rPr lang="tr-TR" dirty="0"/>
              <a:t>bir katkısı yoktur</a:t>
            </a:r>
            <a:r>
              <a:rPr lang="tr-TR" dirty="0" smtClean="0"/>
              <a:t>.</a:t>
            </a:r>
          </a:p>
          <a:p>
            <a:pPr marL="45720" indent="0">
              <a:buNone/>
            </a:pPr>
            <a:r>
              <a:rPr lang="tr-TR" b="1" dirty="0" smtClean="0"/>
              <a:t>ÖRNEKLER</a:t>
            </a:r>
            <a:endParaRPr lang="tr-T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23708" y="2752309"/>
            <a:ext cx="3457903" cy="1805854"/>
            <a:chOff x="367716" y="2156546"/>
            <a:chExt cx="3457903" cy="180585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40351" y="3287486"/>
              <a:ext cx="25172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525486" y="2329544"/>
              <a:ext cx="21771" cy="16328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37418" y="3093667"/>
              <a:ext cx="37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1140351" y="3278333"/>
              <a:ext cx="982124" cy="915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937418" y="2852057"/>
                  <a:ext cx="588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418" y="2852057"/>
                  <a:ext cx="58806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7716" y="2360192"/>
                  <a:ext cx="2179541" cy="657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16" y="2360192"/>
                  <a:ext cx="2179541" cy="6575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23221" y="2752309"/>
            <a:ext cx="3887958" cy="1805854"/>
            <a:chOff x="3067229" y="2156546"/>
            <a:chExt cx="3887958" cy="1805854"/>
          </a:xfrm>
        </p:grpSpPr>
        <p:grpSp>
          <p:nvGrpSpPr>
            <p:cNvPr id="21" name="Group 20"/>
            <p:cNvGrpSpPr/>
            <p:nvPr/>
          </p:nvGrpSpPr>
          <p:grpSpPr>
            <a:xfrm>
              <a:off x="3067229" y="2156546"/>
              <a:ext cx="3887958" cy="1805854"/>
              <a:chOff x="-62339" y="2156546"/>
              <a:chExt cx="3887958" cy="180585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140351" y="3287486"/>
                <a:ext cx="251724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525486" y="2329544"/>
                <a:ext cx="21771" cy="16328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937418" y="3093667"/>
                <a:ext cx="370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cxnSp>
            <p:nvCxnSpPr>
              <p:cNvPr id="25" name="Straight Arrow Connector 24"/>
              <p:cNvCxnSpPr>
                <a:endCxn id="30" idx="6"/>
              </p:cNvCxnSpPr>
              <p:nvPr/>
            </p:nvCxnSpPr>
            <p:spPr>
              <a:xfrm flipH="1" flipV="1">
                <a:off x="1680110" y="3281468"/>
                <a:ext cx="442365" cy="60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398975" y="2156546"/>
                    <a:ext cx="7070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975" y="2156546"/>
                    <a:ext cx="7070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118520" y="3278333"/>
                    <a:ext cx="7070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8520" y="3278333"/>
                    <a:ext cx="70709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968101" y="2961306"/>
                    <a:ext cx="5880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8101" y="2961306"/>
                    <a:ext cx="58806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-62339" y="2333173"/>
                    <a:ext cx="2848098" cy="666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2339" y="2333173"/>
                    <a:ext cx="2848098" cy="6665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Oval 29"/>
            <p:cNvSpPr/>
            <p:nvPr/>
          </p:nvSpPr>
          <p:spPr>
            <a:xfrm>
              <a:off x="4701678" y="32274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53951" y="3275785"/>
                  <a:ext cx="588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951" y="3275785"/>
                  <a:ext cx="5880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6929488" y="2737836"/>
            <a:ext cx="3887958" cy="1805854"/>
            <a:chOff x="3067229" y="2156546"/>
            <a:chExt cx="3887958" cy="1805854"/>
          </a:xfrm>
        </p:grpSpPr>
        <p:grpSp>
          <p:nvGrpSpPr>
            <p:cNvPr id="35" name="Group 34"/>
            <p:cNvGrpSpPr/>
            <p:nvPr/>
          </p:nvGrpSpPr>
          <p:grpSpPr>
            <a:xfrm>
              <a:off x="3067229" y="2156546"/>
              <a:ext cx="3887958" cy="1805854"/>
              <a:chOff x="-62339" y="2156546"/>
              <a:chExt cx="3887958" cy="1805854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1140351" y="3287486"/>
                <a:ext cx="251724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2525486" y="2329544"/>
                <a:ext cx="21771" cy="16328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493612" y="3093667"/>
                <a:ext cx="370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endParaRPr lang="tr-TR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637824" y="3281467"/>
                <a:ext cx="442365" cy="60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398975" y="2156546"/>
                    <a:ext cx="7070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975" y="2156546"/>
                    <a:ext cx="70709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118520" y="3278333"/>
                    <a:ext cx="7070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8520" y="3278333"/>
                    <a:ext cx="7070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55376" y="2939651"/>
                    <a:ext cx="5880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5376" y="2939651"/>
                    <a:ext cx="58806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-62339" y="2333173"/>
                    <a:ext cx="2848098" cy="666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2339" y="2333173"/>
                    <a:ext cx="2848098" cy="66659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Oval 35"/>
            <p:cNvSpPr/>
            <p:nvPr/>
          </p:nvSpPr>
          <p:spPr>
            <a:xfrm>
              <a:off x="5158875" y="32274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061784" y="2928951"/>
                  <a:ext cx="588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784" y="2928951"/>
                  <a:ext cx="58806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1029283" y="4539596"/>
            <a:ext cx="3752323" cy="1805854"/>
            <a:chOff x="73296" y="2156546"/>
            <a:chExt cx="3752323" cy="1805854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140351" y="3287486"/>
              <a:ext cx="25172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525486" y="2329544"/>
              <a:ext cx="21771" cy="16328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937418" y="3093667"/>
              <a:ext cx="37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937418" y="2852057"/>
                  <a:ext cx="588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418" y="2852057"/>
                  <a:ext cx="588068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3296" y="2360192"/>
                  <a:ext cx="2473961" cy="657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6" y="2360192"/>
                  <a:ext cx="2473961" cy="6575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6929483" y="4525123"/>
            <a:ext cx="3887958" cy="1805854"/>
            <a:chOff x="-62339" y="2156546"/>
            <a:chExt cx="3887958" cy="1805854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1140351" y="3287486"/>
              <a:ext cx="25172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525486" y="2329544"/>
              <a:ext cx="21771" cy="16328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409394" y="2525877"/>
              <a:ext cx="37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975" y="2156546"/>
                  <a:ext cx="70709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20" y="3278333"/>
                  <a:ext cx="70709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-62339" y="2333173"/>
                  <a:ext cx="2848098" cy="615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2339" y="2333173"/>
                  <a:ext cx="2848098" cy="61549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TextBox 78"/>
          <p:cNvSpPr txBox="1"/>
          <p:nvPr/>
        </p:nvSpPr>
        <p:spPr>
          <a:xfrm>
            <a:off x="2921110" y="5490567"/>
            <a:ext cx="37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</a:t>
            </a:r>
            <a:endParaRPr lang="tr-TR" dirty="0"/>
          </a:p>
        </p:txBody>
      </p:sp>
      <p:sp>
        <p:nvSpPr>
          <p:cNvPr id="80" name="TextBox 79"/>
          <p:cNvSpPr txBox="1"/>
          <p:nvPr/>
        </p:nvSpPr>
        <p:spPr>
          <a:xfrm>
            <a:off x="9387361" y="5893306"/>
            <a:ext cx="37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</a:t>
            </a:r>
            <a:endParaRPr lang="tr-TR" dirty="0"/>
          </a:p>
        </p:txBody>
      </p:sp>
      <p:sp>
        <p:nvSpPr>
          <p:cNvPr id="81" name="Rectangle 80"/>
          <p:cNvSpPr/>
          <p:nvPr/>
        </p:nvSpPr>
        <p:spPr>
          <a:xfrm>
            <a:off x="4963097" y="4808644"/>
            <a:ext cx="2365488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Gerçek eksenin hiç</a:t>
            </a:r>
          </a:p>
          <a:p>
            <a:r>
              <a:rPr lang="tr-TR" dirty="0">
                <a:solidFill>
                  <a:srgbClr val="FF0000"/>
                </a:solidFill>
              </a:rPr>
              <a:t>bir parçası KYE kolu</a:t>
            </a:r>
          </a:p>
          <a:p>
            <a:r>
              <a:rPr lang="tr-TR" dirty="0">
                <a:solidFill>
                  <a:srgbClr val="FF0000"/>
                </a:solidFill>
              </a:rPr>
              <a:t>değildir.</a:t>
            </a:r>
          </a:p>
        </p:txBody>
      </p:sp>
      <p:sp>
        <p:nvSpPr>
          <p:cNvPr id="82" name="Freeform 81"/>
          <p:cNvSpPr/>
          <p:nvPr/>
        </p:nvSpPr>
        <p:spPr>
          <a:xfrm>
            <a:off x="2346389" y="4432246"/>
            <a:ext cx="3264702" cy="563086"/>
          </a:xfrm>
          <a:custGeom>
            <a:avLst/>
            <a:gdLst>
              <a:gd name="connsiteX0" fmla="*/ 3264702 w 3264702"/>
              <a:gd name="connsiteY0" fmla="*/ 375281 h 563086"/>
              <a:gd name="connsiteX1" fmla="*/ 2003938 w 3264702"/>
              <a:gd name="connsiteY1" fmla="*/ 1209 h 563086"/>
              <a:gd name="connsiteX2" fmla="*/ 202847 w 3264702"/>
              <a:gd name="connsiteY2" fmla="*/ 486118 h 563086"/>
              <a:gd name="connsiteX3" fmla="*/ 119720 w 3264702"/>
              <a:gd name="connsiteY3" fmla="*/ 555390 h 56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702" h="563086">
                <a:moveTo>
                  <a:pt x="3264702" y="375281"/>
                </a:moveTo>
                <a:cubicBezTo>
                  <a:pt x="2889474" y="179008"/>
                  <a:pt x="2514247" y="-17264"/>
                  <a:pt x="2003938" y="1209"/>
                </a:cubicBezTo>
                <a:cubicBezTo>
                  <a:pt x="1493629" y="19682"/>
                  <a:pt x="516883" y="393755"/>
                  <a:pt x="202847" y="486118"/>
                </a:cubicBezTo>
                <a:cubicBezTo>
                  <a:pt x="-111189" y="578481"/>
                  <a:pt x="4265" y="566935"/>
                  <a:pt x="119720" y="55539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Freeform 83"/>
          <p:cNvSpPr/>
          <p:nvPr/>
        </p:nvSpPr>
        <p:spPr>
          <a:xfrm>
            <a:off x="5735782" y="4211770"/>
            <a:ext cx="3048000" cy="651175"/>
          </a:xfrm>
          <a:custGeom>
            <a:avLst/>
            <a:gdLst>
              <a:gd name="connsiteX0" fmla="*/ 3048000 w 3048000"/>
              <a:gd name="connsiteY0" fmla="*/ 651175 h 651175"/>
              <a:gd name="connsiteX1" fmla="*/ 1454727 w 3048000"/>
              <a:gd name="connsiteY1" fmla="*/ 12 h 651175"/>
              <a:gd name="connsiteX2" fmla="*/ 0 w 3048000"/>
              <a:gd name="connsiteY2" fmla="*/ 637321 h 6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651175">
                <a:moveTo>
                  <a:pt x="3048000" y="651175"/>
                </a:moveTo>
                <a:cubicBezTo>
                  <a:pt x="2505363" y="326748"/>
                  <a:pt x="1962727" y="2321"/>
                  <a:pt x="1454727" y="12"/>
                </a:cubicBezTo>
                <a:cubicBezTo>
                  <a:pt x="946727" y="-2297"/>
                  <a:pt x="473363" y="317512"/>
                  <a:pt x="0" y="63732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9872871" cy="3653385"/>
              </a:xfrm>
            </p:spPr>
            <p:txBody>
              <a:bodyPr>
                <a:normAutofit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Kural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5:</a:t>
                </a:r>
                <a:r>
                  <a:rPr lang="tr-TR" dirty="0" smtClean="0"/>
                  <a:t> </a:t>
                </a:r>
                <a:r>
                  <a:rPr lang="tr-TR" dirty="0"/>
                  <a:t>Kök-Yer </a:t>
                </a:r>
                <a:r>
                  <a:rPr lang="tr-TR" dirty="0" smtClean="0"/>
                  <a:t>Eğrisi </a:t>
                </a:r>
                <a:r>
                  <a:rPr lang="tr-TR" dirty="0"/>
                  <a:t>üzerinde iki ya da daha fazla kolun birleştiği ve/veya ayrıldığı </a:t>
                </a:r>
                <a:r>
                  <a:rPr lang="tr-TR" dirty="0" smtClean="0"/>
                  <a:t>özel noktalar </a:t>
                </a:r>
                <a:r>
                  <a:rPr lang="tr-TR" dirty="0"/>
                  <a:t>bulunabilir. Bunlara eyer noktası denir. Eyer noktaları katlı </a:t>
                </a:r>
                <a:r>
                  <a:rPr lang="tr-TR" dirty="0" smtClean="0"/>
                  <a:t>kapalı çevrim kutuplarına karşılık </a:t>
                </a:r>
                <a:r>
                  <a:rPr lang="tr-TR" dirty="0"/>
                  <a:t>gelirler.</a:t>
                </a:r>
              </a:p>
              <a:p>
                <a:r>
                  <a:rPr lang="tr-TR" dirty="0"/>
                  <a:t>Eyer noktaları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dirty="0"/>
                  <a:t>çözümlerinden açı koşulunu sağlayanlardır.</a:t>
                </a:r>
              </a:p>
              <a:p>
                <a:r>
                  <a:rPr lang="tr-TR" dirty="0"/>
                  <a:t>Eyer noktalarında, q adet kol birbirine göre 360°/q açı ile bu noktalarda </a:t>
                </a:r>
                <a:r>
                  <a:rPr lang="tr-TR" dirty="0" smtClean="0"/>
                  <a:t>birleşirler ve/veya </a:t>
                </a:r>
                <a:r>
                  <a:rPr lang="tr-TR" dirty="0"/>
                  <a:t>ayrılırlar. Birleşen ve ayrılan kolların açısal oluşumları birbirine göre 180°/</a:t>
                </a:r>
                <a:r>
                  <a:rPr lang="tr-TR" dirty="0" smtClean="0"/>
                  <a:t>q kayıktır</a:t>
                </a:r>
                <a:r>
                  <a:rPr lang="tr-TR" dirty="0"/>
                  <a:t>.</a:t>
                </a:r>
              </a:p>
              <a:p>
                <a:r>
                  <a:rPr lang="tr-TR" b="1" dirty="0"/>
                  <a:t>Dikkat: Eyer noktaları gerçek eksen üzerinde olmak zorunda değildir</a:t>
                </a:r>
                <a:r>
                  <a:rPr lang="tr-TR" b="1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</a:rPr>
                  <a:t>ÖRNEK:</a:t>
                </a:r>
                <a:endParaRPr lang="tr-T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9872871" cy="3653385"/>
              </a:xfrm>
              <a:blipFill>
                <a:blip r:embed="rId2"/>
                <a:stretch>
                  <a:fillRect l="-309" t="-2170" r="-3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711568" y="4265736"/>
            <a:ext cx="4813821" cy="2067314"/>
            <a:chOff x="3207859" y="4154899"/>
            <a:chExt cx="4813821" cy="2067314"/>
          </a:xfrm>
        </p:grpSpPr>
        <p:grpSp>
          <p:nvGrpSpPr>
            <p:cNvPr id="7" name="Group 6"/>
            <p:cNvGrpSpPr/>
            <p:nvPr/>
          </p:nvGrpSpPr>
          <p:grpSpPr>
            <a:xfrm>
              <a:off x="3207859" y="4154899"/>
              <a:ext cx="4813821" cy="1993078"/>
              <a:chOff x="4269919" y="1969322"/>
              <a:chExt cx="4813821" cy="199307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269919" y="1969322"/>
                <a:ext cx="4813821" cy="1993078"/>
                <a:chOff x="1140351" y="1969322"/>
                <a:chExt cx="4813821" cy="1993078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140351" y="3287486"/>
                  <a:ext cx="251724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2525486" y="2329544"/>
                  <a:ext cx="21771" cy="163285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479253" y="3093666"/>
                  <a:ext cx="3013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endParaRPr lang="tr-TR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1637824" y="3281467"/>
                  <a:ext cx="442365" cy="601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398975" y="2156546"/>
                      <a:ext cx="7070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𝐼𝑚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8975" y="2156546"/>
                      <a:ext cx="707099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118520" y="3278333"/>
                      <a:ext cx="7070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18520" y="3278333"/>
                      <a:ext cx="707099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255376" y="2939651"/>
                      <a:ext cx="5880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55376" y="2939651"/>
                      <a:ext cx="588068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106074" y="1969322"/>
                      <a:ext cx="2848098" cy="7863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200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den>
                            </m:f>
                          </m:oMath>
                        </m:oMathPara>
                      </a14:m>
                      <a:endParaRPr lang="tr-TR" sz="2200" dirty="0"/>
                    </a:p>
                  </p:txBody>
                </p:sp>
              </mc:Choice>
              <mc:Fallback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6074" y="1969322"/>
                      <a:ext cx="2848098" cy="78630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Oval 8"/>
              <p:cNvSpPr/>
              <p:nvPr/>
            </p:nvSpPr>
            <p:spPr>
              <a:xfrm>
                <a:off x="5158875" y="322746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61784" y="2928951"/>
                    <a:ext cx="5880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1784" y="2928951"/>
                    <a:ext cx="58806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Arrow Connector 18"/>
            <p:cNvCxnSpPr/>
            <p:nvPr/>
          </p:nvCxnSpPr>
          <p:spPr>
            <a:xfrm flipH="1" flipV="1">
              <a:off x="4204815" y="5467043"/>
              <a:ext cx="442365" cy="60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459338" y="5153328"/>
                  <a:ext cx="588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338" y="5153328"/>
                  <a:ext cx="58806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4518688" y="5294448"/>
              <a:ext cx="301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147697" y="4821492"/>
              <a:ext cx="0" cy="6424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52884" y="5521045"/>
              <a:ext cx="0" cy="6424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207859" y="5852881"/>
                  <a:ext cx="9818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859" y="5852881"/>
                  <a:ext cx="9818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886105" y="4877821"/>
                <a:ext cx="5658793" cy="130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tr-TR" sz="2200" b="0" dirty="0" smtClean="0"/>
              </a:p>
              <a:p>
                <a14:m>
                  <m:oMath xmlns:m="http://schemas.openxmlformats.org/officeDocument/2006/math"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Ayr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ı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lma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çı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ı:</m:t>
                    </m:r>
                    <m:f>
                      <m:f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200" dirty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tr-TR" sz="2200" b="0" i="0" dirty="0" smtClean="0">
                        <a:latin typeface="Cambria Math" panose="02040503050406030204" pitchFamily="18" charset="0"/>
                      </a:rPr>
                      <m:t>ay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çı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200">
                        <a:latin typeface="Cambria Math" panose="02040503050406030204" pitchFamily="18" charset="0"/>
                      </a:rPr>
                      <m:t>ı:</m:t>
                    </m:r>
                    <m:f>
                      <m:f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sz="22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05" y="4877821"/>
                <a:ext cx="5658793" cy="13006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228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Kural 6:</a:t>
                </a:r>
                <a:r>
                  <a:rPr lang="tr-TR" b="1" dirty="0"/>
                  <a:t> </a:t>
                </a: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ise, büyük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 için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tr-TR" dirty="0"/>
                  <a:t>sayıda kol sonsuza </a:t>
                </a:r>
                <a:r>
                  <a:rPr lang="tr-TR" dirty="0" smtClean="0"/>
                  <a:t>gider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ya da sonsuzdan gelir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kolların sonsuza gidişleri ya </a:t>
                </a:r>
                <a:r>
                  <a:rPr lang="tr-TR" dirty="0" smtClean="0"/>
                  <a:t>da sonsuzdan </a:t>
                </a:r>
                <a:r>
                  <a:rPr lang="tr-TR" dirty="0"/>
                  <a:t>gelişleri gerçel eksenle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açısı yapan ve merkez diye </a:t>
                </a:r>
                <a:r>
                  <a:rPr lang="tr-TR" dirty="0" smtClean="0"/>
                  <a:t>adlandırılan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noktasından geçen doğrulara asimtotiktir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±180°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= 0,1, 2,…,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pt-BR" dirty="0" smtClean="0"/>
                  <a:t>n </a:t>
                </a:r>
                <a:r>
                  <a:rPr lang="pt-BR" dirty="0"/>
                  <a:t>= m olası durumunda, asimtot yoktur.</a:t>
                </a:r>
              </a:p>
              <a:p>
                <a:r>
                  <a:rPr lang="tr-TR" dirty="0"/>
                  <a:t>Karmaşık AÇK ve AÇS’ların yalnızca gerçel kısımları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’ya </a:t>
                </a:r>
                <a:r>
                  <a:rPr lang="tr-TR" dirty="0"/>
                  <a:t>katkıda bulunur</a:t>
                </a:r>
                <a:r>
                  <a:rPr lang="tr-TR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8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43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Kural 6 Örnek:</a:t>
            </a:r>
            <a:r>
              <a:rPr lang="tr-TR" b="1" dirty="0" smtClean="0"/>
              <a:t> </a:t>
            </a:r>
            <a:r>
              <a:rPr lang="tr-TR" dirty="0" smtClean="0"/>
              <a:t>İlk 4 n-m değeri için asimtot yerleşimleri aşağıda verilmiştir. Eksi değerler için oklar ters yönde olacaktır.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23174" y="2736495"/>
            <a:ext cx="1853934" cy="2382981"/>
            <a:chOff x="8809703" y="2201692"/>
            <a:chExt cx="2676046" cy="3776321"/>
          </a:xfrm>
        </p:grpSpPr>
        <p:grpSp>
          <p:nvGrpSpPr>
            <p:cNvPr id="9" name="Grup 18"/>
            <p:cNvGrpSpPr/>
            <p:nvPr/>
          </p:nvGrpSpPr>
          <p:grpSpPr>
            <a:xfrm>
              <a:off x="9260877" y="2201692"/>
              <a:ext cx="2224872" cy="3776321"/>
              <a:chOff x="2585884" y="1183873"/>
              <a:chExt cx="2224872" cy="3776321"/>
            </a:xfrm>
          </p:grpSpPr>
          <p:grpSp>
            <p:nvGrpSpPr>
              <p:cNvPr id="13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19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Metin kutusu 22"/>
                  <p:cNvSpPr txBox="1"/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16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Düz Ok Bağlayıcısı 31"/>
            <p:cNvCxnSpPr/>
            <p:nvPr/>
          </p:nvCxnSpPr>
          <p:spPr>
            <a:xfrm flipH="1" flipV="1">
              <a:off x="8809703" y="4100121"/>
              <a:ext cx="13331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33"/>
            <p:cNvCxnSpPr/>
            <p:nvPr/>
          </p:nvCxnSpPr>
          <p:spPr>
            <a:xfrm flipV="1">
              <a:off x="10103637" y="2579413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Ok Bağlayıcısı 34"/>
            <p:cNvCxnSpPr/>
            <p:nvPr/>
          </p:nvCxnSpPr>
          <p:spPr>
            <a:xfrm>
              <a:off x="10075335" y="4071699"/>
              <a:ext cx="914075" cy="15346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898965" y="2688227"/>
            <a:ext cx="1541366" cy="2382981"/>
            <a:chOff x="9260877" y="2201692"/>
            <a:chExt cx="2224872" cy="3776321"/>
          </a:xfrm>
        </p:grpSpPr>
        <p:grpSp>
          <p:nvGrpSpPr>
            <p:cNvPr id="25" name="Grup 18"/>
            <p:cNvGrpSpPr/>
            <p:nvPr/>
          </p:nvGrpSpPr>
          <p:grpSpPr>
            <a:xfrm>
              <a:off x="9260877" y="2201692"/>
              <a:ext cx="2224872" cy="3776321"/>
              <a:chOff x="2585884" y="1183873"/>
              <a:chExt cx="2224872" cy="3776321"/>
            </a:xfrm>
          </p:grpSpPr>
          <p:grpSp>
            <p:nvGrpSpPr>
              <p:cNvPr id="29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31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Metin kutusu 22"/>
                  <p:cNvSpPr txBox="1"/>
                  <p:nvPr/>
                </p:nvSpPr>
                <p:spPr>
                  <a:xfrm>
                    <a:off x="3155729" y="3850121"/>
                    <a:ext cx="432620" cy="585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30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5729" y="3850121"/>
                    <a:ext cx="432620" cy="58528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Düz Ok Bağlayıcısı 33"/>
            <p:cNvCxnSpPr/>
            <p:nvPr/>
          </p:nvCxnSpPr>
          <p:spPr>
            <a:xfrm flipV="1">
              <a:off x="10103637" y="2579413"/>
              <a:ext cx="914076" cy="15346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34"/>
            <p:cNvCxnSpPr/>
            <p:nvPr/>
          </p:nvCxnSpPr>
          <p:spPr>
            <a:xfrm>
              <a:off x="10075335" y="4071699"/>
              <a:ext cx="914075" cy="15346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Düz Ok Bağlayıcısı 33"/>
          <p:cNvCxnSpPr/>
          <p:nvPr/>
        </p:nvCxnSpPr>
        <p:spPr>
          <a:xfrm flipH="1" flipV="1">
            <a:off x="8859354" y="2954286"/>
            <a:ext cx="633261" cy="9684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4"/>
          <p:cNvCxnSpPr/>
          <p:nvPr/>
        </p:nvCxnSpPr>
        <p:spPr>
          <a:xfrm flipH="1">
            <a:off x="8839746" y="3895967"/>
            <a:ext cx="633261" cy="9684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15769" y="2772507"/>
            <a:ext cx="1853934" cy="2382981"/>
            <a:chOff x="8809703" y="2201692"/>
            <a:chExt cx="2676046" cy="3776321"/>
          </a:xfrm>
        </p:grpSpPr>
        <p:grpSp>
          <p:nvGrpSpPr>
            <p:cNvPr id="36" name="Grup 18"/>
            <p:cNvGrpSpPr/>
            <p:nvPr/>
          </p:nvGrpSpPr>
          <p:grpSpPr>
            <a:xfrm>
              <a:off x="9260877" y="2201692"/>
              <a:ext cx="2224872" cy="3776321"/>
              <a:chOff x="2585884" y="1183873"/>
              <a:chExt cx="2224872" cy="3776321"/>
            </a:xfrm>
          </p:grpSpPr>
          <p:grpSp>
            <p:nvGrpSpPr>
              <p:cNvPr id="40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42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Metin kutusu 22"/>
                  <p:cNvSpPr txBox="1"/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1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Düz Ok Bağlayıcısı 31"/>
            <p:cNvCxnSpPr/>
            <p:nvPr/>
          </p:nvCxnSpPr>
          <p:spPr>
            <a:xfrm flipH="1" flipV="1">
              <a:off x="8809703" y="4100121"/>
              <a:ext cx="13331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029146" y="2733548"/>
            <a:ext cx="1541366" cy="2382981"/>
            <a:chOff x="9260877" y="2201692"/>
            <a:chExt cx="2224872" cy="3776321"/>
          </a:xfrm>
        </p:grpSpPr>
        <p:grpSp>
          <p:nvGrpSpPr>
            <p:cNvPr id="45" name="Grup 18"/>
            <p:cNvGrpSpPr/>
            <p:nvPr/>
          </p:nvGrpSpPr>
          <p:grpSpPr>
            <a:xfrm>
              <a:off x="9260877" y="2201692"/>
              <a:ext cx="2224872" cy="3776321"/>
              <a:chOff x="2585884" y="1183873"/>
              <a:chExt cx="2224872" cy="3776321"/>
            </a:xfrm>
          </p:grpSpPr>
          <p:grpSp>
            <p:nvGrpSpPr>
              <p:cNvPr id="47" name="Grup 19"/>
              <p:cNvGrpSpPr/>
              <p:nvPr/>
            </p:nvGrpSpPr>
            <p:grpSpPr>
              <a:xfrm>
                <a:off x="2585884" y="1183873"/>
                <a:ext cx="2224872" cy="3776321"/>
                <a:chOff x="9340595" y="1591734"/>
                <a:chExt cx="2224872" cy="3776321"/>
              </a:xfrm>
            </p:grpSpPr>
            <p:cxnSp>
              <p:nvCxnSpPr>
                <p:cNvPr id="49" name="Düz Ok Bağlayıcısı 25"/>
                <p:cNvCxnSpPr/>
                <p:nvPr/>
              </p:nvCxnSpPr>
              <p:spPr>
                <a:xfrm flipV="1">
                  <a:off x="9340595" y="3479800"/>
                  <a:ext cx="2224872" cy="121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Düz Ok Bağlayıcısı 26"/>
                <p:cNvCxnSpPr/>
                <p:nvPr/>
              </p:nvCxnSpPr>
              <p:spPr>
                <a:xfrm flipH="1" flipV="1">
                  <a:off x="10935168" y="1591734"/>
                  <a:ext cx="0" cy="37763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Metin kutusu 22"/>
                  <p:cNvSpPr txBox="1"/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48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4949" y="3845380"/>
                    <a:ext cx="432620" cy="58528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6" name="Düz Ok Bağlayıcısı 31"/>
            <p:cNvCxnSpPr/>
            <p:nvPr/>
          </p:nvCxnSpPr>
          <p:spPr>
            <a:xfrm rot="5400000" flipH="1" flipV="1">
              <a:off x="9278183" y="3368719"/>
              <a:ext cx="14636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Düz Ok Bağlayıcısı 31"/>
          <p:cNvCxnSpPr/>
          <p:nvPr/>
        </p:nvCxnSpPr>
        <p:spPr>
          <a:xfrm rot="16200000" flipH="1">
            <a:off x="4086328" y="4400748"/>
            <a:ext cx="92358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48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Kural 7:</a:t>
                </a:r>
                <a:r>
                  <a:rPr lang="tr-TR" b="1" dirty="0" smtClean="0"/>
                  <a:t> </a:t>
                </a:r>
                <a:r>
                  <a:rPr lang="tr-TR" dirty="0" smtClean="0"/>
                  <a:t>Kök yer eğrisi </a:t>
                </a:r>
                <a:r>
                  <a:rPr lang="tr-TR" dirty="0"/>
                  <a:t>gerçel eksene göre simetriktir</a:t>
                </a:r>
                <a:r>
                  <a:rPr lang="tr-TR" dirty="0" smtClean="0"/>
                  <a:t>. Temel </a:t>
                </a:r>
                <a:r>
                  <a:rPr lang="tr-TR" dirty="0"/>
                  <a:t>neden </a:t>
                </a:r>
                <a:r>
                  <a:rPr lang="tr-TR" dirty="0" smtClean="0"/>
                  <a:t>kapalı çevrim kutuplarının </a:t>
                </a:r>
                <a:r>
                  <a:rPr lang="tr-TR" dirty="0"/>
                  <a:t>ya gerçel ve/veya karmaşık eşlenik olmasıdır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Kural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8:</a:t>
                </a:r>
                <a:r>
                  <a:rPr lang="tr-TR" b="1" dirty="0" smtClean="0"/>
                  <a:t> </a:t>
                </a:r>
                <a:r>
                  <a:rPr lang="tr-TR" dirty="0" smtClean="0"/>
                  <a:t>Açık çevrimin kutuplarından </a:t>
                </a:r>
                <a:r>
                  <a:rPr lang="tr-TR" dirty="0"/>
                  <a:t>ayrılış ve </a:t>
                </a:r>
                <a:r>
                  <a:rPr lang="tr-TR" dirty="0" smtClean="0"/>
                  <a:t>Açık çevrim sıfırlara </a:t>
                </a:r>
                <a:r>
                  <a:rPr lang="tr-TR" dirty="0"/>
                  <a:t>varış açıları aşağıdaki gibidir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180°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)/(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/>
                  <a:t>AÇK’ların ve/veya AÇS’ların q adet katlı olması durumunda, bu ifadeler </a:t>
                </a:r>
                <a:r>
                  <a:rPr lang="tr-TR" dirty="0" smtClean="0"/>
                  <a:t>aşağıdaki şekilde </a:t>
                </a:r>
                <a:r>
                  <a:rPr lang="tr-TR" dirty="0"/>
                  <a:t>kullanılmalıdır.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180°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=0,1,…,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+1)180°−</m:t>
                      </m:r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=0,1,…,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35287" y="2115868"/>
            <a:ext cx="2311228" cy="1687950"/>
            <a:chOff x="8661039" y="2102013"/>
            <a:chExt cx="2311228" cy="1687950"/>
          </a:xfrm>
        </p:grpSpPr>
        <p:grpSp>
          <p:nvGrpSpPr>
            <p:cNvPr id="24" name="Group 23"/>
            <p:cNvGrpSpPr/>
            <p:nvPr/>
          </p:nvGrpSpPr>
          <p:grpSpPr>
            <a:xfrm>
              <a:off x="9430901" y="2102013"/>
              <a:ext cx="1541366" cy="1417974"/>
              <a:chOff x="9430901" y="2102013"/>
              <a:chExt cx="1541366" cy="141797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430901" y="2102013"/>
                <a:ext cx="1541366" cy="1368781"/>
                <a:chOff x="9260877" y="2579413"/>
                <a:chExt cx="2224872" cy="2169113"/>
              </a:xfrm>
            </p:grpSpPr>
            <p:grpSp>
              <p:nvGrpSpPr>
                <p:cNvPr id="11" name="Grup 18"/>
                <p:cNvGrpSpPr/>
                <p:nvPr/>
              </p:nvGrpSpPr>
              <p:grpSpPr>
                <a:xfrm>
                  <a:off x="9260877" y="4089758"/>
                  <a:ext cx="2224872" cy="658768"/>
                  <a:chOff x="2585884" y="3071939"/>
                  <a:chExt cx="2224872" cy="658768"/>
                </a:xfrm>
              </p:grpSpPr>
              <p:cxnSp>
                <p:nvCxnSpPr>
                  <p:cNvPr id="17" name="Düz Ok Bağlayıcısı 25"/>
                  <p:cNvCxnSpPr/>
                  <p:nvPr/>
                </p:nvCxnSpPr>
                <p:spPr>
                  <a:xfrm flipV="1">
                    <a:off x="2585884" y="3071939"/>
                    <a:ext cx="2224872" cy="1219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6" name="Metin kutusu 22"/>
                      <p:cNvSpPr txBox="1"/>
                      <p:nvPr/>
                    </p:nvSpPr>
                    <p:spPr>
                      <a:xfrm>
                        <a:off x="3238353" y="3145425"/>
                        <a:ext cx="432620" cy="585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>
                  <p:sp>
                    <p:nvSpPr>
                      <p:cNvPr id="16" name="Metin kutusu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38353" y="3145425"/>
                        <a:ext cx="432620" cy="58528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r="-2041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3" name="Düz Ok Bağlayıcısı 33"/>
                <p:cNvCxnSpPr/>
                <p:nvPr/>
              </p:nvCxnSpPr>
              <p:spPr>
                <a:xfrm flipV="1">
                  <a:off x="10103637" y="2579413"/>
                  <a:ext cx="914076" cy="1534686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Arc 19"/>
              <p:cNvSpPr/>
              <p:nvPr/>
            </p:nvSpPr>
            <p:spPr>
              <a:xfrm>
                <a:off x="9735329" y="2605587"/>
                <a:ext cx="914400" cy="914400"/>
              </a:xfrm>
              <a:prstGeom prst="arc">
                <a:avLst>
                  <a:gd name="adj1" fmla="val 17211508"/>
                  <a:gd name="adj2" fmla="val 0"/>
                </a:avLst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Metin kutusu 22"/>
                  <p:cNvSpPr txBox="1"/>
                  <p:nvPr/>
                </p:nvSpPr>
                <p:spPr>
                  <a:xfrm>
                    <a:off x="10181529" y="2712793"/>
                    <a:ext cx="2997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1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1529" y="2712793"/>
                    <a:ext cx="2997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653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Metin kutusu 22"/>
                  <p:cNvSpPr txBox="1"/>
                  <p:nvPr/>
                </p:nvSpPr>
                <p:spPr>
                  <a:xfrm>
                    <a:off x="9863186" y="2852882"/>
                    <a:ext cx="2997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22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63186" y="2852882"/>
                    <a:ext cx="29971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16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Arc 22"/>
            <p:cNvSpPr/>
            <p:nvPr/>
          </p:nvSpPr>
          <p:spPr>
            <a:xfrm>
              <a:off x="8661039" y="2357541"/>
              <a:ext cx="1365859" cy="1432422"/>
            </a:xfrm>
            <a:prstGeom prst="arc">
              <a:avLst>
                <a:gd name="adj1" fmla="val 16760680"/>
                <a:gd name="adj2" fmla="val 0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13640" y="2048039"/>
            <a:ext cx="2075826" cy="1689778"/>
            <a:chOff x="9322845" y="2058353"/>
            <a:chExt cx="2075826" cy="1689778"/>
          </a:xfrm>
        </p:grpSpPr>
        <p:grpSp>
          <p:nvGrpSpPr>
            <p:cNvPr id="27" name="Group 26"/>
            <p:cNvGrpSpPr/>
            <p:nvPr/>
          </p:nvGrpSpPr>
          <p:grpSpPr>
            <a:xfrm>
              <a:off x="9322845" y="2058353"/>
              <a:ext cx="1649422" cy="1452250"/>
              <a:chOff x="9322845" y="2058353"/>
              <a:chExt cx="1649422" cy="145225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9430901" y="2058353"/>
                <a:ext cx="1541366" cy="1412441"/>
                <a:chOff x="9260877" y="2510225"/>
                <a:chExt cx="2224872" cy="2238301"/>
              </a:xfrm>
            </p:grpSpPr>
            <p:grpSp>
              <p:nvGrpSpPr>
                <p:cNvPr id="33" name="Grup 18"/>
                <p:cNvGrpSpPr/>
                <p:nvPr/>
              </p:nvGrpSpPr>
              <p:grpSpPr>
                <a:xfrm>
                  <a:off x="9260877" y="4089758"/>
                  <a:ext cx="2224872" cy="658768"/>
                  <a:chOff x="2585884" y="3071939"/>
                  <a:chExt cx="2224872" cy="658768"/>
                </a:xfrm>
              </p:grpSpPr>
              <p:cxnSp>
                <p:nvCxnSpPr>
                  <p:cNvPr id="35" name="Düz Ok Bağlayıcısı 25"/>
                  <p:cNvCxnSpPr/>
                  <p:nvPr/>
                </p:nvCxnSpPr>
                <p:spPr>
                  <a:xfrm flipV="1">
                    <a:off x="2585884" y="3071939"/>
                    <a:ext cx="2224872" cy="1219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6" name="Metin kutusu 22"/>
                      <p:cNvSpPr txBox="1"/>
                      <p:nvPr/>
                    </p:nvSpPr>
                    <p:spPr>
                      <a:xfrm>
                        <a:off x="3238353" y="3145425"/>
                        <a:ext cx="432620" cy="585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>
                  <p:sp>
                    <p:nvSpPr>
                      <p:cNvPr id="36" name="Metin kutusu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38353" y="3145425"/>
                        <a:ext cx="432620" cy="58528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4" name="Düz Ok Bağlayıcısı 33"/>
                <p:cNvCxnSpPr/>
                <p:nvPr/>
              </p:nvCxnSpPr>
              <p:spPr>
                <a:xfrm flipH="1" flipV="1">
                  <a:off x="9320874" y="2510225"/>
                  <a:ext cx="842761" cy="158192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Arc 29"/>
              <p:cNvSpPr/>
              <p:nvPr/>
            </p:nvSpPr>
            <p:spPr>
              <a:xfrm>
                <a:off x="9322845" y="2596203"/>
                <a:ext cx="914400" cy="914400"/>
              </a:xfrm>
              <a:prstGeom prst="arc">
                <a:avLst>
                  <a:gd name="adj1" fmla="val 16153231"/>
                  <a:gd name="adj2" fmla="val 0"/>
                </a:avLst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Metin kutusu 22"/>
                  <p:cNvSpPr txBox="1"/>
                  <p:nvPr/>
                </p:nvSpPr>
                <p:spPr>
                  <a:xfrm>
                    <a:off x="10181529" y="2712793"/>
                    <a:ext cx="2997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31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1529" y="2712793"/>
                    <a:ext cx="29971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6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Metin kutusu 22"/>
                  <p:cNvSpPr txBox="1"/>
                  <p:nvPr/>
                </p:nvSpPr>
                <p:spPr>
                  <a:xfrm>
                    <a:off x="9877041" y="2908302"/>
                    <a:ext cx="2997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>
              <p:sp>
                <p:nvSpPr>
                  <p:cNvPr id="32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7041" y="2908302"/>
                    <a:ext cx="29971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Arc 27"/>
            <p:cNvSpPr/>
            <p:nvPr/>
          </p:nvSpPr>
          <p:spPr>
            <a:xfrm flipH="1">
              <a:off x="10032812" y="2315709"/>
              <a:ext cx="1365859" cy="1432422"/>
            </a:xfrm>
            <a:prstGeom prst="arc">
              <a:avLst>
                <a:gd name="adj1" fmla="val 17441990"/>
                <a:gd name="adj2" fmla="val 0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65151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Kök- yer eğrisi </a:t>
            </a:r>
            <a:r>
              <a:rPr lang="tr-TR" i="1" dirty="0" smtClean="0"/>
              <a:t>yönteminde,</a:t>
            </a:r>
            <a:r>
              <a:rPr lang="tr-TR" dirty="0" smtClean="0"/>
              <a:t> aksi belirtilmediği sürece </a:t>
            </a:r>
            <a:r>
              <a:rPr lang="tr-TR" dirty="0"/>
              <a:t>sıfır ile sonsuz arasında tüm değerleri alabilen açık çevrim transfer </a:t>
            </a:r>
            <a:r>
              <a:rPr lang="tr-TR" dirty="0" smtClean="0"/>
              <a:t>fonksiyonunun kazancı, </a:t>
            </a:r>
            <a:r>
              <a:rPr lang="tr-TR" dirty="0"/>
              <a:t>parametre değeri olarak kabul </a:t>
            </a:r>
            <a:r>
              <a:rPr lang="tr-TR" dirty="0" smtClean="0"/>
              <a:t>edilir.</a:t>
            </a:r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parametrenin belirli bir değerine ilişkin kökler, sonuç grafik üzerine </a:t>
            </a:r>
            <a:r>
              <a:rPr lang="tr-TR" dirty="0" smtClean="0"/>
              <a:t>konumlandırılır. </a:t>
            </a:r>
          </a:p>
          <a:p>
            <a:r>
              <a:rPr lang="tr-TR" dirty="0"/>
              <a:t>Kök-yer eğrileri </a:t>
            </a:r>
            <a:r>
              <a:rPr lang="tr-TR" dirty="0" smtClean="0"/>
              <a:t>yöntemi kullanılarak</a:t>
            </a:r>
            <a:r>
              <a:rPr lang="tr-TR" dirty="0"/>
              <a:t>, </a:t>
            </a:r>
            <a:r>
              <a:rPr lang="tr-TR" dirty="0" smtClean="0"/>
              <a:t>sistemin </a:t>
            </a:r>
            <a:r>
              <a:rPr lang="tr-TR" dirty="0"/>
              <a:t>kazanç de­ğerinin </a:t>
            </a:r>
            <a:r>
              <a:rPr lang="tr-TR" dirty="0" smtClean="0"/>
              <a:t>değişiminin </a:t>
            </a:r>
            <a:r>
              <a:rPr lang="tr-TR" dirty="0"/>
              <a:t>veya sisteme açık çevrim kutup </a:t>
            </a:r>
            <a:r>
              <a:rPr lang="tr-TR" dirty="0" smtClean="0"/>
              <a:t>ve </a:t>
            </a:r>
            <a:r>
              <a:rPr lang="tr-TR" dirty="0"/>
              <a:t>sıfırlarının eklenmesinin </a:t>
            </a:r>
            <a:r>
              <a:rPr lang="tr-TR" dirty="0" smtClean="0"/>
              <a:t>etkileri öngörebilir/tahmin edebilir hale gelir.</a:t>
            </a:r>
          </a:p>
          <a:p>
            <a:r>
              <a:rPr lang="tr-TR" dirty="0" smtClean="0"/>
              <a:t>Not: Paramet­re genellikle </a:t>
            </a:r>
            <a:r>
              <a:rPr lang="tr-TR" dirty="0"/>
              <a:t>kazanç </a:t>
            </a:r>
            <a:r>
              <a:rPr lang="tr-TR" dirty="0" smtClean="0"/>
              <a:t>değeri olarak alınır ancak </a:t>
            </a:r>
            <a:r>
              <a:rPr lang="tr-TR" dirty="0"/>
              <a:t>açık-çevrim transfer fonksiyonun herhangi bir </a:t>
            </a:r>
            <a:r>
              <a:rPr lang="tr-TR" dirty="0" smtClean="0"/>
              <a:t>başka değişkeni de parametrik olarak değerlendirilebilir.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 Yer Eğrilerini Çizmek İçin Genel Kurallar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Kural 9:</a:t>
                </a:r>
                <a:r>
                  <a:rPr lang="tr-TR" b="1" dirty="0" smtClean="0"/>
                  <a:t> </a:t>
                </a:r>
                <a:r>
                  <a:rPr lang="tr-TR" dirty="0" smtClean="0"/>
                  <a:t>Kök-yer eğrisinin </a:t>
                </a:r>
                <a:r>
                  <a:rPr lang="tr-TR" dirty="0"/>
                  <a:t>kollarının sanal ekseni kestiği noktalara karşın gelen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 aşağıdaki </a:t>
                </a:r>
                <a:r>
                  <a:rPr lang="tr-TR" dirty="0"/>
                  <a:t>iki yöntemden biri kullanılarak elde edilir.</a:t>
                </a:r>
              </a:p>
              <a:p>
                <a:pPr marL="45720" indent="0">
                  <a:buNone/>
                </a:pPr>
                <a:r>
                  <a:rPr lang="tr-TR" dirty="0"/>
                  <a:t>1. Routh-Hurwitz ölçütünde marjinal kararlılık koşulu kullanılır.</a:t>
                </a:r>
              </a:p>
              <a:p>
                <a:pPr marL="45720" indent="0">
                  <a:buNone/>
                </a:pPr>
                <a:r>
                  <a:rPr lang="tr-TR" dirty="0"/>
                  <a:t>2. Karakteristik denklemde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kullanılarak bulunan karmaşık denklem çözülür.</a:t>
                </a:r>
                <a:endParaRPr lang="tr-TR" b="1" dirty="0" smtClean="0"/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Kural 10: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tr-TR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dirty="0">
                        <a:latin typeface="Cambria Math" panose="02040503050406030204" pitchFamily="18" charset="0"/>
                      </a:rPr>
                      <m:t> + 2 </m:t>
                    </m:r>
                  </m:oMath>
                </a14:m>
                <a:r>
                  <a:rPr lang="tr-TR" dirty="0"/>
                  <a:t>olması durumunda sistem kutuplarının toplamının korunumu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r>
                  <a:rPr lang="tr-TR" dirty="0"/>
                  <a:t>Bu kural,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değiştikçe bazı kollar sağa doğru gidiyorsa, diğer bazı kolların </a:t>
                </a:r>
                <a:r>
                  <a:rPr lang="tr-TR" dirty="0" smtClean="0"/>
                  <a:t>sağa doğru </a:t>
                </a:r>
                <a:r>
                  <a:rPr lang="tr-TR" dirty="0"/>
                  <a:t>giden bu kolları dengeleyecek şekilde sola doğru gideceğini </a:t>
                </a:r>
                <a:r>
                  <a:rPr lang="tr-TR" dirty="0" smtClean="0"/>
                  <a:t>işaret etmektedir</a:t>
                </a:r>
                <a:r>
                  <a:rPr lang="tr-TR" dirty="0"/>
                  <a:t>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 r="-4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86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İlk Çözdüğümüz Örneği Bu Kurallar Çerçevesinde Yeniden Değerlendirelim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+2</m:t>
                              </m:r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0,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–1,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–2) &amp;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𝑦𝑜𝑘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1. Kök-Yer </a:t>
                </a:r>
                <a:r>
                  <a:rPr lang="tr-TR" dirty="0">
                    <a:solidFill>
                      <a:srgbClr val="FF0000"/>
                    </a:solidFill>
                  </a:rPr>
                  <a:t>Eğrisinin karakteristik denklemin derecesi kadar kolu vardır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= 3,</m:t>
                    </m:r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= 0,  </m:t>
                    </m:r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Karakteristik</m:t>
                    </m:r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denklemin</m:t>
                    </m:r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derecesi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sv-SE" dirty="0"/>
                  <a:t>kol bulunmakta</a:t>
                </a:r>
                <a:r>
                  <a:rPr lang="sv-SE" dirty="0" smtClean="0"/>
                  <a:t>.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</a:t>
                </a:r>
                <a:r>
                  <a:rPr lang="tr-TR" dirty="0">
                    <a:solidFill>
                      <a:srgbClr val="FF0000"/>
                    </a:solidFill>
                  </a:rPr>
                  <a:t>2: Kök-Yer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Eğrisinin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adet kolu </a:t>
                </a:r>
                <a14:m>
                  <m:oMath xmlns:m="http://schemas.openxmlformats.org/officeDocument/2006/math">
                    <m:r>
                      <a:rPr lang="tr-T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için </a:t>
                </a:r>
                <a:r>
                  <a:rPr lang="tr-TR" dirty="0">
                    <a:solidFill>
                      <a:srgbClr val="FF0000"/>
                    </a:solidFill>
                  </a:rPr>
                  <a:t>Açık Çevrim Kutuplarından </a:t>
                </a:r>
                <a:r>
                  <a:rPr lang="tr-TR" dirty="0">
                    <a:solidFill>
                      <a:srgbClr val="FF0000"/>
                    </a:solidFill>
                  </a:rPr>
                  <a:t>başlar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Kollar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 = 0,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2 = –1,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 = –2 </m:t>
                    </m:r>
                  </m:oMath>
                </a14:m>
                <a:r>
                  <a:rPr lang="tr-TR" dirty="0"/>
                  <a:t>noktalarından başlamakta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3: </a:t>
                </a:r>
                <a:r>
                  <a:rPr lang="tr-TR" dirty="0">
                    <a:solidFill>
                      <a:srgbClr val="FF0000"/>
                    </a:solidFill>
                  </a:rPr>
                  <a:t>Kök-Yer Eğrisinin </a:t>
                </a:r>
                <a14:m>
                  <m:oMath xmlns:m="http://schemas.openxmlformats.org/officeDocument/2006/math">
                    <m:r>
                      <a:rPr lang="tr-T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adet kolu </a:t>
                </a:r>
                <a14:m>
                  <m:oMath xmlns:m="http://schemas.openxmlformats.org/officeDocument/2006/math">
                    <m:r>
                      <a:rPr lang="tr-T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tr-T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=∞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için </a:t>
                </a:r>
                <a:r>
                  <a:rPr lang="tr-TR" dirty="0">
                    <a:solidFill>
                      <a:srgbClr val="FF0000"/>
                    </a:solidFill>
                  </a:rPr>
                  <a:t>Açık </a:t>
                </a:r>
                <a:r>
                  <a:rPr lang="tr-TR" dirty="0">
                    <a:solidFill>
                      <a:srgbClr val="FF0000"/>
                    </a:solidFill>
                  </a:rPr>
                  <a:t>Çevrim Sıfırlarında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biter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dirty="0"/>
                  <a:t>olduğu için tüm kollar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dirty="0"/>
                  <a:t>’da sonlanmakta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>
                    <a:solidFill>
                      <a:srgbClr val="FF0000"/>
                    </a:solidFill>
                  </a:rPr>
                  <a:t>Kural 4: Gerçek eksenin, sağındaki Açık Çevrim Kutupları ve Açık Çevrim Sıfırları sayıları toplamı tek olan bölümleri Kök-Yer Eğrisine aittir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tr-TR" dirty="0"/>
                  <a:t>Gerçel eksenin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 , –2</m:t>
                        </m:r>
                      </m:e>
                    </m:d>
                    <m:r>
                      <m:rPr>
                        <m:nor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[–1 , 0] </m:t>
                    </m:r>
                  </m:oMath>
                </a14:m>
                <a:r>
                  <a:rPr lang="tr-TR" dirty="0"/>
                  <a:t>bölümleri KYE kollarına ait.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b="-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7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İlk Çözdüğümüz Örneği Bu Kurallar Çerçevesinde Yeniden Değerlendirelim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5. Kök-Yer </a:t>
                </a:r>
                <a:r>
                  <a:rPr lang="tr-TR" dirty="0">
                    <a:solidFill>
                      <a:srgbClr val="FF0000"/>
                    </a:solidFill>
                  </a:rPr>
                  <a:t>Eğrisi üzerinde iki ya da daha fazla kolun birleştiği ve/veya ayrıldığı özel noktalar bulunabilir. Bunlara eyer noktası denir. Eyer noktaları katlı kapalı çevrim kutuplarına karşılık gelirler.</a:t>
                </a:r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yr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ı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lma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noktalar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ı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𝚤𝑛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çö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ü 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ile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bulunur</m:t>
                      </m:r>
                      <m:r>
                        <a:rPr lang="tr-T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Karakteristik </a:t>
                </a:r>
                <a:r>
                  <a:rPr lang="tr-TR" dirty="0"/>
                  <a:t>denklem 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+1=0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İki tane kök bulunur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=−0.4226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𝐾𝑌𝐸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𝑧𝑒𝑟𝑖𝑛𝑑𝑒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=−1.5774(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𝐾𝑌𝐸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𝑧𝑒𝑟𝑖𝑛𝑑𝑒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sv-SE" dirty="0"/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2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İlk Çözdüğümüz Örneği Bu Kurallar Çerçevesinde Yeniden Değerlendirelim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</a:t>
                </a:r>
                <a:r>
                  <a:rPr lang="tr-TR" dirty="0">
                    <a:solidFill>
                      <a:srgbClr val="FF0000"/>
                    </a:solidFill>
                  </a:rPr>
                  <a:t>6: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ise, büyük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değerleri için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sayıda kol sonsuza gider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= 3 – 0 = 3 </m:t>
                    </m:r>
                  </m:oMath>
                </a14:m>
                <a:r>
                  <a:rPr lang="sv-SE" dirty="0"/>
                  <a:t>adet asimtot var.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𝚤𝑙𝑎𝑟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: 60°, 180°, 300° (–60°)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𝑀𝑒𝑟𝑘𝑒𝑧𝑖𝑛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𝑘𝑜𝑛𝑢𝑚𝑢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 smtClean="0">
                                      <a:latin typeface="Cambria Math" panose="02040503050406030204" pitchFamily="18" charset="0"/>
                                    </a:rPr>
                                    <m:t>0 −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 dirty="0" smtClean="0"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 0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7.</a:t>
                </a:r>
                <a:r>
                  <a:rPr lang="tr-TR" dirty="0">
                    <a:solidFill>
                      <a:srgbClr val="FF0000"/>
                    </a:solidFill>
                  </a:rPr>
                  <a:t> Kök yer eğrisi gerçel eksene göre simetriktir.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√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8</a:t>
                </a:r>
                <a:r>
                  <a:rPr lang="tr-TR" dirty="0">
                    <a:solidFill>
                      <a:srgbClr val="FF0000"/>
                    </a:solidFill>
                  </a:rPr>
                  <a:t>. </a:t>
                </a:r>
                <a:r>
                  <a:rPr lang="tr-TR" dirty="0">
                    <a:solidFill>
                      <a:srgbClr val="FF0000"/>
                    </a:solidFill>
                  </a:rPr>
                  <a:t>Açık çevrimin kutuplarından </a:t>
                </a:r>
                <a:r>
                  <a:rPr lang="tr-TR" dirty="0">
                    <a:solidFill>
                      <a:srgbClr val="FF0000"/>
                    </a:solidFill>
                  </a:rPr>
                  <a:t>ayrılış ve </a:t>
                </a:r>
                <a:r>
                  <a:rPr lang="tr-TR" dirty="0">
                    <a:solidFill>
                      <a:srgbClr val="FF0000"/>
                    </a:solidFill>
                  </a:rPr>
                  <a:t>Açık çevrim sıfırlara </a:t>
                </a:r>
                <a:r>
                  <a:rPr lang="tr-TR" dirty="0">
                    <a:solidFill>
                      <a:srgbClr val="FF0000"/>
                    </a:solidFill>
                  </a:rPr>
                  <a:t>varış açıları aşağıdaki gibidir</a:t>
                </a:r>
                <a:r>
                  <a:rPr lang="tr-TR" dirty="0">
                    <a:solidFill>
                      <a:srgbClr val="FF0000"/>
                    </a:solidFill>
                  </a:rPr>
                  <a:t>.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)/(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Ayrılış </a:t>
                </a:r>
                <a:r>
                  <a:rPr lang="tr-TR" dirty="0"/>
                  <a:t>ve varış açılarını hesaplamaya gerek yok.</a:t>
                </a:r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0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İlk Çözdüğümüz Örneği Bu Kurallar Çerçevesinde Yeniden Değerlendirelim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spcBef>
                    <a:spcPts val="600"/>
                  </a:spcBef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9</a:t>
                </a:r>
                <a:r>
                  <a:rPr lang="tr-TR" dirty="0">
                    <a:solidFill>
                      <a:srgbClr val="FF0000"/>
                    </a:solidFill>
                  </a:rPr>
                  <a:t>.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Kök-yer eğrisinin </a:t>
                </a:r>
                <a:r>
                  <a:rPr lang="tr-TR" dirty="0">
                    <a:solidFill>
                      <a:srgbClr val="FF0000"/>
                    </a:solidFill>
                  </a:rPr>
                  <a:t>kollarının sanal ekseni kestiği noktalara karşın gelen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değerleri aşağıdaki </a:t>
                </a:r>
                <a:r>
                  <a:rPr lang="tr-TR" dirty="0">
                    <a:solidFill>
                      <a:srgbClr val="FF0000"/>
                    </a:solidFill>
                  </a:rPr>
                  <a:t>iki yöntemden biri kullanılarak elde edilir.</a:t>
                </a:r>
              </a:p>
              <a:p>
                <a:pPr marL="45720" indent="0">
                  <a:spcBef>
                    <a:spcPts val="600"/>
                  </a:spcBef>
                  <a:buNone/>
                </a:pPr>
                <a:r>
                  <a:rPr lang="tr-TR" dirty="0">
                    <a:solidFill>
                      <a:srgbClr val="FF0000"/>
                    </a:solidFill>
                  </a:rPr>
                  <a:t>1. Routh-Hurwitz ölçütünde marjinal kararlılık koşulu kullanılır.</a:t>
                </a:r>
              </a:p>
              <a:p>
                <a:pPr marL="45720" indent="0">
                  <a:spcBef>
                    <a:spcPts val="600"/>
                  </a:spcBef>
                  <a:buNone/>
                </a:pPr>
                <a:r>
                  <a:rPr lang="tr-TR" dirty="0">
                    <a:solidFill>
                      <a:srgbClr val="FF0000"/>
                    </a:solidFill>
                  </a:rPr>
                  <a:t>2. Karakteristik denklemde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kullanılarak bulunan karmaşık denklem çözülür.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Kolların </a:t>
                </a:r>
                <a:r>
                  <a:rPr lang="tr-TR" dirty="0"/>
                  <a:t>sanal ekseni kestiği noktalar için karakteristik denklemi kullanalım.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1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= 0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+ 3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karakteristik denklemde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koyalım,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+ 3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+ 2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=0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veya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olarak </a:t>
                </a:r>
                <a:r>
                  <a:rPr lang="tr-TR" dirty="0"/>
                  <a:t>bulunur. </a:t>
                </a:r>
                <a:r>
                  <a:rPr lang="tr-TR" dirty="0"/>
                  <a:t>Verilen son denklemin hem reel hem de sanal </a:t>
                </a:r>
                <a:r>
                  <a:rPr lang="tr-TR" dirty="0" smtClean="0"/>
                  <a:t>kısımlarını</a:t>
                </a:r>
                <a:r>
                  <a:rPr lang="tr-TR" dirty="0"/>
                  <a:t>, sırasıyla sıfıra eşitle­yerek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/>
                  <a:t>böylece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tr-TR" dirty="0"/>
                  <a:t> olarak hesaplanır. </a:t>
                </a:r>
                <a:r>
                  <a:rPr lang="tr-TR" dirty="0"/>
                  <a:t>Geçiş </a:t>
                </a:r>
                <a:r>
                  <a:rPr lang="tr-TR" dirty="0" smtClean="0"/>
                  <a:t>noktalarına </a:t>
                </a:r>
                <a:r>
                  <a:rPr lang="tr-TR" dirty="0"/>
                  <a:t>ilişkin kazanç değeri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tr-TR" dirty="0"/>
                  <a:t>’dır</a:t>
                </a:r>
                <a:r>
                  <a:rPr lang="tr-TR" dirty="0"/>
                  <a:t>.</a:t>
                </a:r>
                <a:endParaRPr lang="sv-SE" dirty="0"/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986" r="-4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63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/>
          <a:lstStyle/>
          <a:p>
            <a:r>
              <a:rPr lang="tr-TR" sz="2400" dirty="0"/>
              <a:t>İlk Çözdüğümüz Örneği Bu Kurallar Çerçevesinde Yeniden Değerlendirelim.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8942" y="776749"/>
                <a:ext cx="9872871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Kural 10: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+ 2 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olması durumunda sistem kutuplarının toplamının korunumu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0 –1 –2 =– 3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942" y="776749"/>
                <a:ext cx="9872871" cy="5220929"/>
              </a:xfrm>
              <a:blipFill>
                <a:blip r:embed="rId2"/>
                <a:stretch>
                  <a:fillRect l="-309" t="-1284" r="-4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439" y="6110591"/>
            <a:ext cx="1561257" cy="343979"/>
          </a:xfrm>
        </p:spPr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41" y="1361908"/>
            <a:ext cx="5679179" cy="4272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0891" y="1189704"/>
            <a:ext cx="10831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num = [1];</a:t>
            </a:r>
          </a:p>
          <a:p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den = [1 3 2 0];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numa = [1];</a:t>
            </a:r>
          </a:p>
          <a:p>
            <a:r>
              <a:rPr lang="sv-SE" dirty="0">
                <a:solidFill>
                  <a:srgbClr val="000000"/>
                </a:solidFill>
                <a:latin typeface="Courier New" panose="02070309020205020404" pitchFamily="49" charset="0"/>
              </a:rPr>
              <a:t>dena = [1 3 3 1];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K1 = 0:0.1:0.3;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K2 = 0.3:0.005:0.5;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K3 = 0.5:0.5:10;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K4 = 10:5:100;</a:t>
            </a:r>
          </a:p>
          <a:p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K = [K1 K2 K3 K4];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r = rlocus(num,den,K);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 = rlocus(numa,dena,K);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plot(r,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'ko'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);hold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plot(a,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v = [-3 1 -2 2]; axis(v)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</a:p>
          <a:p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'G(s) = K/[s(s + 1)(s + 2)] AÇTF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Kök-Yer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Eðrisi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ve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Asimptotlar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'Gerçel Eksen'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'Sanal Eksen'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03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Kök-yer </a:t>
            </a:r>
            <a:r>
              <a:rPr lang="tr-TR" dirty="0"/>
              <a:t>eğrilerini MATLAB ile çizdirmek çok basit olduğu için, elle kök-yer eğri­lerini çizmenin boş yere zaman </a:t>
            </a:r>
            <a:r>
              <a:rPr lang="tr-TR" dirty="0" smtClean="0"/>
              <a:t>ve </a:t>
            </a:r>
            <a:r>
              <a:rPr lang="tr-TR" dirty="0"/>
              <a:t>emek harcamayı gerektirdiği akla </a:t>
            </a:r>
            <a:r>
              <a:rPr lang="tr-TR" dirty="0" smtClean="0"/>
              <a:t>gelebilir.</a:t>
            </a:r>
          </a:p>
          <a:p>
            <a:r>
              <a:rPr lang="tr-TR" dirty="0" smtClean="0"/>
              <a:t>Ancak</a:t>
            </a:r>
            <a:r>
              <a:rPr lang="tr-TR" dirty="0"/>
              <a:t>, kök-yer eğrilerini elle çizmek için gereken beceriyi ve tecrübeyi elde etmek ise bilgi­sayar tarafından üretilen kök-yer eğrilerini anlamlandırmak ve aynı zamanda kök-yer eğrileri hakkında hızlıca yüzeysel bir fikir edinmek adına çok değerli bir kazanımdır.</a:t>
            </a: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Kök-Yer Eğrileri Yöntemi ile Kontrol Sistemlerinin Analizi ve Tasarımı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KÖK-YER EĞRİ GRAFİKLERİ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42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KÖK-YER EĞRİ GRAFİKLERİ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96" y="2083628"/>
            <a:ext cx="4330436" cy="217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707193" y="1193800"/>
                <a:ext cx="5315299" cy="4886960"/>
              </a:xfrm>
            </p:spPr>
            <p:txBody>
              <a:bodyPr/>
              <a:lstStyle/>
              <a:p>
                <a:r>
                  <a:rPr lang="tr-TR" dirty="0" smtClean="0"/>
                  <a:t>Şekildeki gibi en temel kapalı çevrim bir sistemin transfer 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Karakteristik denklem: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b="0" dirty="0" smtClean="0"/>
                  <a:t>Veya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Not: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terimi karmaşık bir büyüklük olduğu </a:t>
                </a:r>
                <a:r>
                  <a:rPr lang="tr-TR" dirty="0" smtClean="0"/>
                  <a:t>için, denklemin her </a:t>
                </a:r>
                <a:r>
                  <a:rPr lang="tr-TR" dirty="0"/>
                  <a:t>iki </a:t>
                </a:r>
                <a:r>
                  <a:rPr lang="tr-TR" dirty="0" smtClean="0"/>
                  <a:t>tarafının </a:t>
                </a:r>
                <a:r>
                  <a:rPr lang="tr-TR" dirty="0"/>
                  <a:t>açı ve </a:t>
                </a:r>
                <a:r>
                  <a:rPr lang="tr-TR" dirty="0" smtClean="0"/>
                  <a:t>genlikleri eşitlenerek </a:t>
                </a:r>
                <a:r>
                  <a:rPr lang="tr-TR" dirty="0"/>
                  <a:t>iki denkleme ayrılabilir</a:t>
                </a:r>
                <a:r>
                  <a:rPr lang="tr-TR" dirty="0" smtClean="0"/>
                  <a:t>. Bu durumda iki şart ortaya çıkar </a:t>
                </a:r>
                <a:r>
                  <a:rPr lang="tr-TR" b="1" dirty="0" smtClean="0"/>
                  <a:t>Açı Şartı </a:t>
                </a:r>
                <a:r>
                  <a:rPr lang="tr-TR" dirty="0" smtClean="0"/>
                  <a:t>ve </a:t>
                </a:r>
                <a:r>
                  <a:rPr lang="tr-TR" b="1" dirty="0" smtClean="0"/>
                  <a:t>Genlik Şartı</a:t>
                </a:r>
                <a:endParaRPr lang="tr-TR" b="1" dirty="0"/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10" name="İçerik Yer Tutucus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07193" y="1193800"/>
                <a:ext cx="5315299" cy="4886960"/>
              </a:xfrm>
              <a:blipFill rotWithShape="0">
                <a:blip r:embed="rId3"/>
                <a:stretch>
                  <a:fillRect l="-573" t="-1621" r="-14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KÖK-YER EĞRİ GRAFİKLERİ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İçerik Yer Tutucusu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b="1" dirty="0" smtClean="0"/>
                  <a:t>Açı Şartı:</a:t>
                </a:r>
              </a:p>
              <a:p>
                <a:pPr marL="45720" indent="0">
                  <a:buNone/>
                </a:pPr>
                <a:r>
                  <a:rPr lang="tr-TR" u="sng" dirty="0" smtClean="0"/>
                  <a:t>/G(s)H(s)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=0,1,2,…)</m:t>
                    </m:r>
                  </m:oMath>
                </a14:m>
                <a:r>
                  <a:rPr lang="tr-TR" u="sng" dirty="0" smtClean="0"/>
                  <a:t> </a:t>
                </a:r>
              </a:p>
              <a:p>
                <a:pPr marL="45720" indent="0">
                  <a:buNone/>
                </a:pPr>
                <a:r>
                  <a:rPr lang="tr-TR" b="1" dirty="0" smtClean="0"/>
                  <a:t>Genlik Şartı: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r>
                  <a:rPr lang="tr-TR" dirty="0"/>
                  <a:t>Her bir açı ve genlik şartlarında yer alan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değişkenin değerleri, karakteristik denkle­min kökleridir veya kapalı çevrimin kutuplarıdır. </a:t>
                </a:r>
                <a:endParaRPr lang="tr-TR" dirty="0" smtClean="0"/>
              </a:p>
              <a:p>
                <a:r>
                  <a:rPr lang="tr-TR" dirty="0" smtClean="0"/>
                  <a:t>Karmaşık </a:t>
                </a:r>
                <a:r>
                  <a:rPr lang="tr-TR" dirty="0"/>
                  <a:t>düzlemde açı şartını sağla­yan noktaların konumu, kök-yer eğrisini oluşturur. </a:t>
                </a:r>
                <a:endParaRPr lang="tr-TR" dirty="0" smtClean="0"/>
              </a:p>
              <a:p>
                <a:r>
                  <a:rPr lang="tr-TR" dirty="0" smtClean="0"/>
                  <a:t>Verilen </a:t>
                </a:r>
                <a:r>
                  <a:rPr lang="tr-TR" dirty="0"/>
                  <a:t>bir kazanç değerine ilişkin olarak elde edilen karakteristik denklemin kökleri (kapalı çevrimin </a:t>
                </a:r>
                <a:r>
                  <a:rPr lang="tr-TR" dirty="0" smtClean="0"/>
                  <a:t>kutupları) </a:t>
                </a:r>
                <a:r>
                  <a:rPr lang="tr-TR" dirty="0"/>
                  <a:t>genlik şartından belirlenebilir. </a:t>
                </a:r>
                <a:r>
                  <a:rPr lang="tr-TR" dirty="0" smtClean="0"/>
                  <a:t> 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9" name="İçerik Yer Tutucus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9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KÖK-YER EĞRİ GRAFİKLERİ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Karakteristik denklemi </a:t>
                </a:r>
                <a:r>
                  <a:rPr lang="tr-TR" dirty="0"/>
                  <a:t>aşağıdaki gibi </a:t>
                </a:r>
                <a:r>
                  <a:rPr lang="tr-TR" dirty="0" smtClean="0"/>
                  <a:t>yazabiliriz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 err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i="1" dirty="0"/>
              </a:p>
              <a:p>
                <a:r>
                  <a:rPr lang="tr-TR" dirty="0"/>
                  <a:t>Bu durumda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kazancı sıfırdan sonsuza doğru değişirken çalışılan sistem için </a:t>
                </a:r>
                <a:r>
                  <a:rPr lang="tr-TR" dirty="0" smtClean="0"/>
                  <a:t>köklerin </a:t>
                </a:r>
                <a:r>
                  <a:rPr lang="tr-TR" dirty="0"/>
                  <a:t>yerleri, kapalı çevrim </a:t>
                </a:r>
                <a:r>
                  <a:rPr lang="tr-TR" dirty="0" smtClean="0"/>
                  <a:t>kutuplarının </a:t>
                </a:r>
                <a:r>
                  <a:rPr lang="tr-TR" dirty="0"/>
                  <a:t>yerlerine karşılık gelmektedir.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Önemli Notlar:</a:t>
                </a:r>
              </a:p>
              <a:p>
                <a:r>
                  <a:rPr lang="tr-TR" dirty="0"/>
                  <a:t>Kök-yer eğrileri yöntemi ile bir sistemin köklerinin konumunu çizmeye başlamak için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teriminin kutup ve sıfırlarının konumlarını bilmemiz </a:t>
                </a:r>
                <a:r>
                  <a:rPr lang="tr-TR" dirty="0" smtClean="0"/>
                  <a:t>gerekmektedir.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Aynı zamanda açık çevrim kutup ve açık çevrim sıfırlarından test noktası </a:t>
                </a:r>
                <a:r>
                  <a:rPr lang="tr-TR" i="1" dirty="0"/>
                  <a:t>s</a:t>
                </a:r>
                <a:r>
                  <a:rPr lang="tr-TR" dirty="0"/>
                  <a:t>'ye çizilen karmaşık </a:t>
                </a:r>
                <a:r>
                  <a:rPr lang="tr-TR" dirty="0" smtClean="0"/>
                  <a:t>büyüklüklerin açıları her zaman </a:t>
                </a:r>
                <a:r>
                  <a:rPr lang="tr-TR" b="1" dirty="0"/>
                  <a:t>saatin ters dönüş yönüne </a:t>
                </a:r>
                <a:r>
                  <a:rPr lang="tr-TR" dirty="0"/>
                  <a:t>doğru </a:t>
                </a:r>
                <a:r>
                  <a:rPr lang="tr-TR" dirty="0" smtClean="0"/>
                  <a:t>ölçülmelidir.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43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2112</TotalTime>
  <Words>2486</Words>
  <Application>Microsoft Office PowerPoint</Application>
  <PresentationFormat>Widescreen</PresentationFormat>
  <Paragraphs>585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Corbel</vt:lpstr>
      <vt:lpstr>Courier New</vt:lpstr>
      <vt:lpstr>Times New Roman</vt:lpstr>
      <vt:lpstr>Temel</vt:lpstr>
      <vt:lpstr>Kontrol sistemleri tasarımı</vt:lpstr>
      <vt:lpstr>Kök-Yer Eğrileri Yöntemi ile Kontrol Sistemlerinin Analizi ve Tasarımı</vt:lpstr>
      <vt:lpstr>Giriş</vt:lpstr>
      <vt:lpstr>Giriş</vt:lpstr>
      <vt:lpstr>Giriş</vt:lpstr>
      <vt:lpstr>Kök-Yer Eğrileri Yöntemi ile Kontrol Sistemlerinin Analizi ve Tasarımı</vt:lpstr>
      <vt:lpstr>KÖK-YER EĞRİ GRAFİKLERİ</vt:lpstr>
      <vt:lpstr>KÖK-YER EĞRİ GRAFİKLERİ</vt:lpstr>
      <vt:lpstr>KÖK-YER EĞRİ GRAFİKLERİ</vt:lpstr>
      <vt:lpstr>KÖK-YER EĞRİ GRAFİKLERİ</vt:lpstr>
      <vt:lpstr>KÖK-YER EĞRİ GRAFİKLERİ</vt:lpstr>
      <vt:lpstr>Örnek Çözümü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Örnek Devam</vt:lpstr>
      <vt:lpstr>Çözümün Kontrolü</vt:lpstr>
      <vt:lpstr>İkinci Örnek</vt:lpstr>
      <vt:lpstr>İkinci Örnek Çözüm</vt:lpstr>
      <vt:lpstr>İkinci Örnek Çözüm</vt:lpstr>
      <vt:lpstr>İkinci Örnek Çözüm</vt:lpstr>
      <vt:lpstr>İkinci Örnek Çözüm</vt:lpstr>
      <vt:lpstr>İkinci Örnek Çözüm</vt:lpstr>
      <vt:lpstr>Kök Yer Eğrilerini Çizmek İçin Genel Kurallar</vt:lpstr>
      <vt:lpstr>Kök Yer Eğrilerini Çizmek İçin Genel Kurallar</vt:lpstr>
      <vt:lpstr>Kök Yer Eğrilerini Çizmek İçin Genel Kurallar</vt:lpstr>
      <vt:lpstr>Kök Yer Eğrilerini Çizmek İçin Genel Kurallar</vt:lpstr>
      <vt:lpstr>Kök Yer Eğrilerini Çizmek İçin Genel Kurallar</vt:lpstr>
      <vt:lpstr>Kök Yer Eğrilerini Çizmek İçin Genel Kurallar</vt:lpstr>
      <vt:lpstr>Kök Yer Eğrilerini Çizmek İçin Genel Kurallar</vt:lpstr>
      <vt:lpstr>İlk Çözdüğümüz Örneği Bu Kurallar Çerçevesinde Yeniden Değerlendirelim.</vt:lpstr>
      <vt:lpstr>İlk Çözdüğümüz Örneği Bu Kurallar Çerçevesinde Yeniden Değerlendirelim.</vt:lpstr>
      <vt:lpstr>İlk Çözdüğümüz Örneği Bu Kurallar Çerçevesinde Yeniden Değerlendirelim.</vt:lpstr>
      <vt:lpstr>İlk Çözdüğümüz Örneği Bu Kurallar Çerçevesinde Yeniden Değerlendirelim.</vt:lpstr>
      <vt:lpstr>İlk Çözdüğümüz Örneği Bu Kurallar Çerçevesinde Yeniden Değerlendirelim.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146</cp:revision>
  <dcterms:created xsi:type="dcterms:W3CDTF">2019-02-08T08:16:12Z</dcterms:created>
  <dcterms:modified xsi:type="dcterms:W3CDTF">2019-02-23T15:02:40Z</dcterms:modified>
</cp:coreProperties>
</file>