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47"/>
  </p:notesMasterIdLst>
  <p:sldIdLst>
    <p:sldId id="256" r:id="rId2"/>
    <p:sldId id="305" r:id="rId3"/>
    <p:sldId id="257" r:id="rId4"/>
    <p:sldId id="306" r:id="rId5"/>
    <p:sldId id="262" r:id="rId6"/>
    <p:sldId id="259" r:id="rId7"/>
    <p:sldId id="260" r:id="rId8"/>
    <p:sldId id="258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5" r:id="rId32"/>
    <p:sldId id="288" r:id="rId33"/>
    <p:sldId id="289" r:id="rId34"/>
    <p:sldId id="290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7" r:id="rId44"/>
    <p:sldId id="308" r:id="rId45"/>
    <p:sldId id="309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EAAD3-0E46-4F3F-82A9-C553D05150E2}" type="datetimeFigureOut">
              <a:rPr lang="tr-TR" smtClean="0"/>
              <a:t>11.02.2019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ED360-187F-46BB-96AC-384A82852C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3085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ED360-187F-46BB-96AC-384A82852C03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7116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2869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2362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024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1643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>
                <a:solidFill>
                  <a:prstClr val="black"/>
                </a:solidFill>
              </a:rPr>
              <a:pPr/>
              <a:t>23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95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>
                <a:solidFill>
                  <a:prstClr val="black"/>
                </a:solidFill>
              </a:rPr>
              <a:pPr/>
              <a:t>24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341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7924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0345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B1A35F-9019-4DA8-9A82-2C70BD198728}" type="datetime1">
              <a:rPr lang="tr-TR" smtClean="0"/>
              <a:t>11.02.2019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tr-TR" dirty="0" smtClean="0"/>
              <a:t>Dr. Nurdan Bilgin</a:t>
            </a:r>
          </a:p>
          <a:p>
            <a:r>
              <a:rPr lang="tr-TR" dirty="0" smtClean="0"/>
              <a:t>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1620-04D6-4DCE-A096-6748E8CFEE4E}" type="datetime1">
              <a:rPr lang="tr-TR" smtClean="0"/>
              <a:t>11.02.2019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B1ED-8B63-4EB0-A7C4-474D50C33EBD}" type="datetime1">
              <a:rPr lang="tr-TR" smtClean="0"/>
              <a:t>11.02.2019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51" y="363794"/>
            <a:ext cx="9875520" cy="41295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75071"/>
            <a:ext cx="9872871" cy="522092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11.02.2019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2CFB-5412-426A-A8E8-570E5CDB440B}" type="datetime1">
              <a:rPr lang="tr-TR" smtClean="0"/>
              <a:t>11.02.2019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ED95-133A-4CA7-A222-D05D0FC10722}" type="datetime1">
              <a:rPr lang="tr-TR" smtClean="0"/>
              <a:t>11.02.2019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A0C4-A6FF-4F07-8D5B-25A7852DD734}" type="datetime1">
              <a:rPr lang="tr-TR" smtClean="0"/>
              <a:t>11.02.2019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1B83-440B-4A5F-9D50-E442B4D7F62D}" type="datetime1">
              <a:rPr lang="tr-TR" smtClean="0"/>
              <a:t>11.02.2019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D8B22-BB95-40E1-8E1B-2040B73E45F0}" type="datetime1">
              <a:rPr lang="tr-TR" smtClean="0"/>
              <a:t>11.02.2019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0173-81BE-4608-9C67-B09998B9EC57}" type="datetime1">
              <a:rPr lang="tr-TR" smtClean="0"/>
              <a:t>11.02.2019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6628-0AEA-41A3-9113-444B99D94FA1}" type="datetime1">
              <a:rPr lang="tr-TR" smtClean="0"/>
              <a:t>11.02.2019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7E783E6-A645-48E9-BAD7-D9FCF9900AF7}" type="datetime1">
              <a:rPr lang="tr-TR" smtClean="0"/>
              <a:t>11.02.2019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image" Target="../media/image3.png"/><Relationship Id="rId21" Type="http://schemas.openxmlformats.org/officeDocument/2006/relationships/image" Target="../media/image76.png"/><Relationship Id="rId7" Type="http://schemas.openxmlformats.org/officeDocument/2006/relationships/image" Target="../media/image7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16" Type="http://schemas.openxmlformats.org/officeDocument/2006/relationships/image" Target="../media/image71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66.png"/><Relationship Id="rId5" Type="http://schemas.openxmlformats.org/officeDocument/2006/relationships/image" Target="../media/image5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4" Type="http://schemas.openxmlformats.org/officeDocument/2006/relationships/image" Target="../media/image4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18" Type="http://schemas.openxmlformats.org/officeDocument/2006/relationships/image" Target="../media/image90.png"/><Relationship Id="rId3" Type="http://schemas.openxmlformats.org/officeDocument/2006/relationships/image" Target="../media/image35.png"/><Relationship Id="rId21" Type="http://schemas.openxmlformats.org/officeDocument/2006/relationships/image" Target="../media/image93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8.png"/><Relationship Id="rId20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24" Type="http://schemas.openxmlformats.org/officeDocument/2006/relationships/image" Target="../media/image96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23" Type="http://schemas.openxmlformats.org/officeDocument/2006/relationships/image" Target="../media/image95.png"/><Relationship Id="rId10" Type="http://schemas.openxmlformats.org/officeDocument/2006/relationships/image" Target="../media/image82.png"/><Relationship Id="rId19" Type="http://schemas.openxmlformats.org/officeDocument/2006/relationships/image" Target="../media/image91.png"/><Relationship Id="rId4" Type="http://schemas.openxmlformats.org/officeDocument/2006/relationships/image" Target="../media/image3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Relationship Id="rId22" Type="http://schemas.openxmlformats.org/officeDocument/2006/relationships/image" Target="../media/image9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37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6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4.xml"/><Relationship Id="rId5" Type="http://schemas.openxmlformats.org/officeDocument/2006/relationships/image" Target="NULL"/><Relationship Id="rId15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1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360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png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18" Type="http://schemas.openxmlformats.org/officeDocument/2006/relationships/image" Target="../media/image124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17" Type="http://schemas.openxmlformats.org/officeDocument/2006/relationships/image" Target="../media/image123.png"/><Relationship Id="rId16" Type="http://schemas.openxmlformats.org/officeDocument/2006/relationships/image" Target="../media/image122.png"/><Relationship Id="rId20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5" Type="http://schemas.openxmlformats.org/officeDocument/2006/relationships/image" Target="../media/image121.png"/><Relationship Id="rId10" Type="http://schemas.openxmlformats.org/officeDocument/2006/relationships/image" Target="../media/image115.png"/><Relationship Id="rId19" Type="http://schemas.openxmlformats.org/officeDocument/2006/relationships/image" Target="../media/image125.png"/><Relationship Id="rId4" Type="http://schemas.openxmlformats.org/officeDocument/2006/relationships/image" Target="../media/image530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tel:1536" TargetMode="External"/><Relationship Id="rId2" Type="http://schemas.openxmlformats.org/officeDocument/2006/relationships/hyperlink" Target="http://otomatikkontrol.omu.edu.tr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610.png"/><Relationship Id="rId7" Type="http://schemas.openxmlformats.org/officeDocument/2006/relationships/image" Target="../media/image1110.png"/><Relationship Id="rId12" Type="http://schemas.openxmlformats.org/officeDocument/2006/relationships/image" Target="../media/image20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17.png"/><Relationship Id="rId4" Type="http://schemas.openxmlformats.org/officeDocument/2006/relationships/image" Target="../media/image72.png"/><Relationship Id="rId9" Type="http://schemas.openxmlformats.org/officeDocument/2006/relationships/image" Target="../media/image14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Kontrol sistemleri tasarımı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tr-TR" sz="2400" dirty="0">
                <a:latin typeface="+mj-lt"/>
              </a:rPr>
              <a:t>Ders işleyiş kurallarının </a:t>
            </a:r>
            <a:r>
              <a:rPr lang="tr-TR" sz="2400" dirty="0" smtClean="0">
                <a:latin typeface="+mj-lt"/>
              </a:rPr>
              <a:t>tartışılması</a:t>
            </a:r>
          </a:p>
          <a:p>
            <a:r>
              <a:rPr lang="tr-TR" sz="2400" dirty="0" smtClean="0">
                <a:latin typeface="+mj-lt"/>
              </a:rPr>
              <a:t>Genel </a:t>
            </a:r>
            <a:r>
              <a:rPr lang="tr-TR" sz="2400" dirty="0">
                <a:latin typeface="+mj-lt"/>
              </a:rPr>
              <a:t>geri bildirimli kontrol bilgisinin </a:t>
            </a:r>
            <a:r>
              <a:rPr lang="tr-TR" sz="2400" dirty="0" smtClean="0">
                <a:latin typeface="+mj-lt"/>
              </a:rPr>
              <a:t>hatırlanması</a:t>
            </a:r>
          </a:p>
          <a:p>
            <a:r>
              <a:rPr lang="tr-TR" sz="2400" dirty="0" smtClean="0">
                <a:latin typeface="+mj-lt"/>
              </a:rPr>
              <a:t> “</a:t>
            </a:r>
            <a:r>
              <a:rPr lang="tr-TR" sz="2400" dirty="0">
                <a:latin typeface="+mj-lt"/>
              </a:rPr>
              <a:t>Kök Yer Eğrisi (KYE)” ve “Frekans Yanıtı (FY)” kavramlarının </a:t>
            </a:r>
            <a:r>
              <a:rPr lang="tr-TR" sz="2400" dirty="0" smtClean="0">
                <a:latin typeface="+mj-lt"/>
              </a:rPr>
              <a:t>açıklanması</a:t>
            </a:r>
          </a:p>
          <a:p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9831-C068-46C0-9380-21BF25D38768}" type="datetime1">
              <a:rPr lang="tr-TR" smtClean="0"/>
              <a:t>11.02.2019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</a:t>
            </a:r>
          </a:p>
          <a:p>
            <a:r>
              <a:rPr lang="tr-TR" smtClean="0"/>
              <a:t>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84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Genel geri bildirimli kontrol bilgisinin </a:t>
            </a:r>
            <a:r>
              <a:rPr lang="tr-TR" sz="3600" dirty="0" smtClean="0"/>
              <a:t>hatırlanması</a:t>
            </a:r>
            <a:endParaRPr lang="tr-TR" sz="3600" dirty="0"/>
          </a:p>
        </p:txBody>
      </p:sp>
      <p:sp>
        <p:nvSpPr>
          <p:cNvPr id="7" name="Metin Yer Tutucus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Kapalı Çevrim Kontrol Sistemin </a:t>
            </a:r>
            <a:r>
              <a:rPr lang="tr-TR" dirty="0" smtClean="0"/>
              <a:t>Davranışını, İstenilen Genel Gereklilikler Karşılayacak Şekilde Belirlemek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11.02.2019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8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Kapalı Çevrim Kontrol</a:t>
            </a:r>
            <a:r>
              <a:rPr lang="tr-TR" sz="2800" b="1" dirty="0">
                <a:solidFill>
                  <a:schemeClr val="accent1"/>
                </a:solidFill>
              </a:rPr>
              <a:t/>
            </a:r>
            <a:br>
              <a:rPr lang="tr-TR" sz="2800" b="1" dirty="0">
                <a:solidFill>
                  <a:schemeClr val="accent1"/>
                </a:solidFill>
              </a:rPr>
            </a:br>
            <a:r>
              <a:rPr lang="tr-TR" sz="2000" b="1" dirty="0" smtClean="0">
                <a:solidFill>
                  <a:schemeClr val="accent1"/>
                </a:solidFill>
              </a:rPr>
              <a:t>Kapalı Çevrim Kontrol Sisteminin Tipik Mimarisi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1193898" y="989152"/>
            <a:ext cx="7545048" cy="4022437"/>
            <a:chOff x="4009288" y="1638858"/>
            <a:chExt cx="7545048" cy="4022437"/>
          </a:xfrm>
        </p:grpSpPr>
        <p:grpSp>
          <p:nvGrpSpPr>
            <p:cNvPr id="5" name="Group 4"/>
            <p:cNvGrpSpPr/>
            <p:nvPr/>
          </p:nvGrpSpPr>
          <p:grpSpPr>
            <a:xfrm>
              <a:off x="7796083" y="1638858"/>
              <a:ext cx="3758253" cy="2679032"/>
              <a:chOff x="2791326" y="1684421"/>
              <a:chExt cx="3758253" cy="2679032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424990" y="2023364"/>
                <a:ext cx="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tr-TR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791326" y="2023364"/>
                <a:ext cx="3144253" cy="234008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7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prstDash val="lgDash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tr-TR" dirty="0" smtClean="0"/>
              </a:p>
              <a:p>
                <a:r>
                  <a:rPr lang="tr-TR" dirty="0" smtClean="0"/>
                  <a:t>Kontrol Edilecek</a:t>
                </a:r>
              </a:p>
              <a:p>
                <a:r>
                  <a:rPr lang="tr-TR" dirty="0" smtClean="0"/>
                  <a:t> </a:t>
                </a:r>
                <a:r>
                  <a:rPr lang="tr-TR" dirty="0"/>
                  <a:t>Sistem</a:t>
                </a:r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5006405" y="2300363"/>
                    <a:ext cx="6858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Rectangle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06405" y="2300363"/>
                    <a:ext cx="685800" cy="45720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6087" r="-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/>
                  <p:cNvSpPr/>
                  <p:nvPr/>
                </p:nvSpPr>
                <p:spPr>
                  <a:xfrm>
                    <a:off x="3424990" y="3657600"/>
                    <a:ext cx="6858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4990" y="3657600"/>
                    <a:ext cx="685800" cy="45720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5172" r="-862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9"/>
                  <p:cNvSpPr/>
                  <p:nvPr/>
                </p:nvSpPr>
                <p:spPr>
                  <a:xfrm>
                    <a:off x="5129784" y="3657600"/>
                    <a:ext cx="457200" cy="4572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tr-TR" sz="12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tr-TR" sz="1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oMath>
                      </m:oMathPara>
                    </a14:m>
                    <a:endParaRPr lang="tr-TR" sz="1200" dirty="0"/>
                  </a:p>
                </p:txBody>
              </p:sp>
            </mc:Choice>
            <mc:Fallback xmlns="">
              <p:sp>
                <p:nvSpPr>
                  <p:cNvPr id="12" name="Oval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29784" y="3657600"/>
                    <a:ext cx="457200" cy="457200"/>
                  </a:xfrm>
                  <a:prstGeom prst="ellipse">
                    <a:avLst/>
                  </a:prstGeom>
                  <a:blipFill rotWithShape="0">
                    <a:blip r:embed="rId5"/>
                    <a:stretch>
                      <a:fillRect l="-105128" t="-138462" r="-71795" b="-193590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Connector 10"/>
              <p:cNvCxnSpPr>
                <a:stCxn id="8" idx="0"/>
              </p:cNvCxnSpPr>
              <p:nvPr/>
            </p:nvCxnSpPr>
            <p:spPr>
              <a:xfrm flipV="1">
                <a:off x="5349305" y="1684421"/>
                <a:ext cx="0" cy="615942"/>
              </a:xfrm>
              <a:prstGeom prst="line">
                <a:avLst/>
              </a:prstGeom>
              <a:ln>
                <a:head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endCxn id="10" idx="0"/>
              </p:cNvCxnSpPr>
              <p:nvPr/>
            </p:nvCxnSpPr>
            <p:spPr>
              <a:xfrm>
                <a:off x="5358384" y="2757563"/>
                <a:ext cx="0" cy="9000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9" idx="3"/>
                <a:endCxn id="10" idx="2"/>
              </p:cNvCxnSpPr>
              <p:nvPr/>
            </p:nvCxnSpPr>
            <p:spPr>
              <a:xfrm>
                <a:off x="4110790" y="3886200"/>
                <a:ext cx="1018994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10" idx="6"/>
              </p:cNvCxnSpPr>
              <p:nvPr/>
            </p:nvCxnSpPr>
            <p:spPr>
              <a:xfrm>
                <a:off x="5586984" y="3886200"/>
                <a:ext cx="68547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6044184" y="3609201"/>
                    <a:ext cx="50539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4184" y="3609201"/>
                    <a:ext cx="505395" cy="27699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0843" t="-2174" r="-16867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5334286" y="1740436"/>
                    <a:ext cx="5244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34286" y="1740436"/>
                    <a:ext cx="524439" cy="2769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9302" t="-2222" r="-16279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2791946" y="3567023"/>
                    <a:ext cx="5244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91946" y="3567023"/>
                    <a:ext cx="524439" cy="276999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9302" t="-2174" r="-15116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5569903" y="1991973"/>
              <a:ext cx="2158511" cy="2340089"/>
              <a:chOff x="3144093" y="2023364"/>
              <a:chExt cx="2158511" cy="234008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3424990" y="2023364"/>
                <a:ext cx="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tr-TR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144093" y="2023364"/>
                <a:ext cx="2158511" cy="234008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7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prstDash val="lgDash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tr-TR" dirty="0" smtClean="0"/>
              </a:p>
              <a:p>
                <a:r>
                  <a:rPr lang="tr-TR" dirty="0" smtClean="0"/>
                  <a:t>Kontrolcü &amp;</a:t>
                </a:r>
              </a:p>
              <a:p>
                <a:r>
                  <a:rPr lang="tr-TR" dirty="0" err="1" smtClean="0"/>
                  <a:t>Eyletici</a:t>
                </a:r>
                <a:endParaRPr lang="tr-TR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/>
                  <p:cNvSpPr/>
                  <p:nvPr/>
                </p:nvSpPr>
                <p:spPr>
                  <a:xfrm>
                    <a:off x="4531186" y="3657600"/>
                    <a:ext cx="6858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Rectangle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31186" y="3657600"/>
                    <a:ext cx="685800" cy="457200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/>
                  <p:cNvSpPr/>
                  <p:nvPr/>
                </p:nvSpPr>
                <p:spPr>
                  <a:xfrm>
                    <a:off x="3424990" y="3657600"/>
                    <a:ext cx="6858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Rectangle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4990" y="3657600"/>
                    <a:ext cx="685800" cy="457200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347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" name="Straight Connector 27"/>
              <p:cNvCxnSpPr>
                <a:stCxn id="23" idx="3"/>
              </p:cNvCxnSpPr>
              <p:nvPr/>
            </p:nvCxnSpPr>
            <p:spPr>
              <a:xfrm>
                <a:off x="4110790" y="3886200"/>
                <a:ext cx="429574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 flipH="1">
              <a:off x="7640440" y="3840637"/>
              <a:ext cx="810127" cy="0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0128039" y="3286639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8039" y="3286639"/>
                  <a:ext cx="226023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4324" r="-18919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9920326" y="3792419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0326" y="3792419"/>
                  <a:ext cx="226023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4324" r="-18919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7" name="Group 56"/>
            <p:cNvGrpSpPr/>
            <p:nvPr/>
          </p:nvGrpSpPr>
          <p:grpSpPr>
            <a:xfrm>
              <a:off x="4009288" y="1991973"/>
              <a:ext cx="1841202" cy="2340089"/>
              <a:chOff x="3354638" y="1955815"/>
              <a:chExt cx="1841202" cy="2340089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3354638" y="1955815"/>
                <a:ext cx="1504628" cy="2340089"/>
                <a:chOff x="2622432" y="1972275"/>
                <a:chExt cx="1504628" cy="2340089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2622432" y="1972275"/>
                  <a:ext cx="1504628" cy="2340089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>
                        <a:lumMod val="5000"/>
                        <a:lumOff val="95000"/>
                      </a:schemeClr>
                    </a:gs>
                    <a:gs pos="74000">
                      <a:schemeClr val="accent5">
                        <a:lumMod val="45000"/>
                        <a:lumOff val="55000"/>
                      </a:schemeClr>
                    </a:gs>
                    <a:gs pos="83000">
                      <a:schemeClr val="accent5">
                        <a:lumMod val="45000"/>
                        <a:lumOff val="55000"/>
                      </a:scheme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n>
                  <a:prstDash val="lgDash"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r-TR" dirty="0" smtClean="0"/>
                    <a:t>Hata </a:t>
                  </a:r>
                </a:p>
                <a:p>
                  <a:pPr algn="ctr"/>
                  <a:r>
                    <a:rPr lang="tr-TR" dirty="0" smtClean="0"/>
                    <a:t>Bulucu</a:t>
                  </a:r>
                </a:p>
                <a:p>
                  <a:pPr algn="ctr"/>
                  <a:endParaRPr lang="tr-TR" dirty="0" smtClean="0"/>
                </a:p>
                <a:p>
                  <a:pPr algn="ctr"/>
                  <a:endParaRPr lang="tr-TR" dirty="0"/>
                </a:p>
                <a:p>
                  <a:pPr algn="ctr"/>
                  <a:endParaRPr lang="tr-TR" dirty="0" smtClean="0"/>
                </a:p>
                <a:p>
                  <a:pPr algn="ctr"/>
                  <a:endParaRPr lang="tr-TR" dirty="0"/>
                </a:p>
                <a:p>
                  <a:pPr algn="ctr"/>
                  <a:endParaRPr lang="tr-TR" dirty="0"/>
                </a:p>
                <a:p>
                  <a:pPr algn="ctr"/>
                  <a:endParaRPr lang="tr-TR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Oval 42"/>
                    <p:cNvSpPr/>
                    <p:nvPr/>
                  </p:nvSpPr>
                  <p:spPr>
                    <a:xfrm>
                      <a:off x="3194979" y="3592339"/>
                      <a:ext cx="459962" cy="4572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tr-T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tr-TR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nary>
                          </m:oMath>
                        </m:oMathPara>
                      </a14:m>
                      <a:endParaRPr lang="tr-TR" sz="1200" dirty="0"/>
                    </a:p>
                  </p:txBody>
                </p:sp>
              </mc:Choice>
              <mc:Fallback xmlns="">
                <p:sp>
                  <p:nvSpPr>
                    <p:cNvPr id="43" name="Oval 4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94979" y="3592339"/>
                      <a:ext cx="459962" cy="457200"/>
                    </a:xfrm>
                    <a:prstGeom prst="ellipse">
                      <a:avLst/>
                    </a:prstGeom>
                    <a:blipFill rotWithShape="0">
                      <a:blip r:embed="rId13"/>
                      <a:stretch>
                        <a:fillRect l="-105128" t="-138462" r="-71795" b="-193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6" name="Straight Connector 45"/>
                <p:cNvCxnSpPr>
                  <a:endCxn id="43" idx="2"/>
                </p:cNvCxnSpPr>
                <p:nvPr/>
              </p:nvCxnSpPr>
              <p:spPr>
                <a:xfrm>
                  <a:off x="2759782" y="3820939"/>
                  <a:ext cx="435198" cy="0"/>
                </a:xfrm>
                <a:prstGeom prst="line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TextBox 49"/>
                    <p:cNvSpPr txBox="1"/>
                    <p:nvPr/>
                  </p:nvSpPr>
                  <p:spPr>
                    <a:xfrm>
                      <a:off x="2622432" y="3495278"/>
                      <a:ext cx="52760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50" name="TextBox 4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2432" y="3495278"/>
                      <a:ext cx="527608" cy="276999"/>
                    </a:xfrm>
                    <a:prstGeom prst="rect">
                      <a:avLst/>
                    </a:prstGeom>
                    <a:blipFill rotWithShape="0">
                      <a:blip r:embed="rId14"/>
                      <a:stretch>
                        <a:fillRect l="-9302" t="-2222" r="-15116" b="-3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53" name="Straight Connector 52"/>
              <p:cNvCxnSpPr/>
              <p:nvPr/>
            </p:nvCxnSpPr>
            <p:spPr>
              <a:xfrm flipH="1">
                <a:off x="4399094" y="3837563"/>
                <a:ext cx="796746" cy="3744"/>
              </a:xfrm>
              <a:prstGeom prst="line">
                <a:avLst/>
              </a:prstGeom>
              <a:ln>
                <a:head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4426930" y="3503587"/>
                    <a:ext cx="5244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26930" y="3503587"/>
                    <a:ext cx="524439" cy="276999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l="-9302" t="-2174" r="-15116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807021" y="3464645"/>
                    <a:ext cx="2260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07021" y="3464645"/>
                    <a:ext cx="226023" cy="276999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l="-21622" r="-21622" b="-666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4319008" y="3987992"/>
                    <a:ext cx="2260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9008" y="3987992"/>
                    <a:ext cx="226023" cy="276999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l="-5405" r="-5405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3" name="TextBox 62"/>
            <p:cNvSpPr txBox="1"/>
            <p:nvPr/>
          </p:nvSpPr>
          <p:spPr>
            <a:xfrm>
              <a:off x="6762550" y="3147845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tr-TR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459578" y="4464441"/>
              <a:ext cx="2551583" cy="102349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prstDash val="lg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 smtClean="0"/>
            </a:p>
            <a:p>
              <a:pPr algn="ctr"/>
              <a:endParaRPr lang="tr-TR" dirty="0"/>
            </a:p>
            <a:p>
              <a:pPr algn="ctr"/>
              <a:endParaRPr lang="tr-T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>
                <a:xfrm>
                  <a:off x="8716024" y="4782081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6024" y="4782081"/>
                  <a:ext cx="685800" cy="457200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Oval 66"/>
                <p:cNvSpPr/>
                <p:nvPr/>
              </p:nvSpPr>
              <p:spPr>
                <a:xfrm>
                  <a:off x="7674055" y="4782081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tr-TR" sz="12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tr-TR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tr-TR" sz="1200" dirty="0"/>
                </a:p>
              </p:txBody>
            </p:sp>
          </mc:Choice>
          <mc:Fallback xmlns="">
            <p:sp>
              <p:nvSpPr>
                <p:cNvPr id="67" name="Oval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055" y="4782081"/>
                  <a:ext cx="457200" cy="457200"/>
                </a:xfrm>
                <a:prstGeom prst="ellipse">
                  <a:avLst/>
                </a:prstGeom>
                <a:blipFill rotWithShape="0">
                  <a:blip r:embed="rId13"/>
                  <a:stretch>
                    <a:fillRect l="-105128" t="-138462" r="-71795" b="-19359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Straight Arrow Connector 68"/>
            <p:cNvCxnSpPr/>
            <p:nvPr/>
          </p:nvCxnSpPr>
          <p:spPr>
            <a:xfrm>
              <a:off x="11048941" y="3840637"/>
              <a:ext cx="0" cy="1170044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9381540" y="5010681"/>
              <a:ext cx="1667401" cy="0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7368190" y="5384296"/>
                  <a:ext cx="58605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8190" y="5384296"/>
                  <a:ext cx="586058" cy="276999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9375" t="-4444" r="-14583" b="-3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2" name="Straight Connector 81"/>
            <p:cNvCxnSpPr/>
            <p:nvPr/>
          </p:nvCxnSpPr>
          <p:spPr>
            <a:xfrm>
              <a:off x="7968534" y="5239281"/>
              <a:ext cx="0" cy="422014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66" idx="1"/>
              <a:endCxn id="67" idx="6"/>
            </p:cNvCxnSpPr>
            <p:nvPr/>
          </p:nvCxnSpPr>
          <p:spPr>
            <a:xfrm flipH="1">
              <a:off x="8131255" y="5010681"/>
              <a:ext cx="5847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67" idx="2"/>
            </p:cNvCxnSpPr>
            <p:nvPr/>
          </p:nvCxnSpPr>
          <p:spPr>
            <a:xfrm flipH="1">
              <a:off x="4811816" y="5010681"/>
              <a:ext cx="286223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43" idx="4"/>
            </p:cNvCxnSpPr>
            <p:nvPr/>
          </p:nvCxnSpPr>
          <p:spPr>
            <a:xfrm>
              <a:off x="4811816" y="4069237"/>
              <a:ext cx="0" cy="941444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8187252" y="4705155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7252" y="4705155"/>
                  <a:ext cx="226023" cy="276999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21622" r="-21622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7979539" y="5210935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9539" y="5210935"/>
                  <a:ext cx="226023" cy="276999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21622" r="-21622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4287377" y="4387937"/>
                  <a:ext cx="5244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7377" y="4387937"/>
                  <a:ext cx="524439" cy="276999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9302" t="-2174" r="-15116" b="-3260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TextBox 92"/>
            <p:cNvSpPr txBox="1"/>
            <p:nvPr/>
          </p:nvSpPr>
          <p:spPr>
            <a:xfrm>
              <a:off x="8865021" y="4398576"/>
              <a:ext cx="1463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Algılayıcı</a:t>
              </a:r>
              <a:endParaRPr lang="tr-TR" dirty="0"/>
            </a:p>
          </p:txBody>
        </p:sp>
      </p:grpSp>
      <p:sp>
        <p:nvSpPr>
          <p:cNvPr id="95" name="Rectangle 94"/>
          <p:cNvSpPr/>
          <p:nvPr/>
        </p:nvSpPr>
        <p:spPr>
          <a:xfrm>
            <a:off x="1289726" y="5109507"/>
            <a:ext cx="3623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B(s) : Geri </a:t>
            </a:r>
            <a:r>
              <a:rPr lang="en-US" dirty="0" err="1"/>
              <a:t>besleme</a:t>
            </a:r>
            <a:r>
              <a:rPr lang="en-US" dirty="0"/>
              <a:t> </a:t>
            </a:r>
            <a:r>
              <a:rPr lang="en-US" dirty="0" err="1"/>
              <a:t>bilgisi</a:t>
            </a:r>
            <a:r>
              <a:rPr lang="en-US" dirty="0"/>
              <a:t> </a:t>
            </a:r>
            <a:endParaRPr lang="tr-TR" dirty="0" smtClean="0"/>
          </a:p>
          <a:p>
            <a:r>
              <a:rPr lang="en-US" dirty="0" smtClean="0"/>
              <a:t>E(s</a:t>
            </a:r>
            <a:r>
              <a:rPr lang="en-US" dirty="0"/>
              <a:t>) : </a:t>
            </a:r>
            <a:r>
              <a:rPr lang="en-US" dirty="0" err="1"/>
              <a:t>Hata</a:t>
            </a:r>
            <a:r>
              <a:rPr lang="en-US" dirty="0"/>
              <a:t> </a:t>
            </a:r>
            <a:endParaRPr lang="tr-TR" dirty="0" smtClean="0"/>
          </a:p>
          <a:p>
            <a:r>
              <a:rPr lang="en-US" dirty="0" err="1" smtClean="0"/>
              <a:t>G</a:t>
            </a:r>
            <a:r>
              <a:rPr lang="en-US" baseline="-25000" dirty="0" err="1" smtClean="0"/>
              <a:t>c</a:t>
            </a:r>
            <a:r>
              <a:rPr lang="en-US" dirty="0" smtClean="0"/>
              <a:t>(s</a:t>
            </a:r>
            <a:r>
              <a:rPr lang="en-US" dirty="0"/>
              <a:t>) : </a:t>
            </a:r>
            <a:r>
              <a:rPr lang="en-US" dirty="0" err="1"/>
              <a:t>Kontrolcü</a:t>
            </a:r>
            <a:r>
              <a:rPr lang="en-US" dirty="0"/>
              <a:t> transfer </a:t>
            </a:r>
            <a:r>
              <a:rPr lang="en-US" dirty="0" err="1"/>
              <a:t>fonksiyonu</a:t>
            </a:r>
            <a:r>
              <a:rPr lang="en-US" dirty="0"/>
              <a:t> </a:t>
            </a:r>
            <a:endParaRPr lang="tr-TR" dirty="0" smtClean="0"/>
          </a:p>
          <a:p>
            <a:r>
              <a:rPr lang="en-US" dirty="0" smtClean="0"/>
              <a:t>K </a:t>
            </a:r>
            <a:r>
              <a:rPr lang="en-US" dirty="0"/>
              <a:t>: </a:t>
            </a:r>
            <a:r>
              <a:rPr lang="en-US" dirty="0" err="1"/>
              <a:t>Kontrolcü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eyleyici</a:t>
            </a:r>
            <a:r>
              <a:rPr lang="en-US" dirty="0"/>
              <a:t> </a:t>
            </a:r>
            <a:r>
              <a:rPr lang="en-US" dirty="0" err="1"/>
              <a:t>kazancı</a:t>
            </a:r>
            <a:r>
              <a:rPr lang="en-US" dirty="0"/>
              <a:t> </a:t>
            </a:r>
            <a:endParaRPr lang="tr-TR" dirty="0" smtClean="0"/>
          </a:p>
        </p:txBody>
      </p:sp>
      <p:sp>
        <p:nvSpPr>
          <p:cNvPr id="96" name="Rectangle 95"/>
          <p:cNvSpPr/>
          <p:nvPr/>
        </p:nvSpPr>
        <p:spPr>
          <a:xfrm>
            <a:off x="4825050" y="5107837"/>
            <a:ext cx="4351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H(s) : </a:t>
            </a:r>
            <a:r>
              <a:rPr lang="en-US" dirty="0" err="1"/>
              <a:t>Algılayıcı</a:t>
            </a:r>
            <a:r>
              <a:rPr lang="en-US" dirty="0"/>
              <a:t> transfer </a:t>
            </a:r>
            <a:r>
              <a:rPr lang="en-US" dirty="0" err="1"/>
              <a:t>fonksiyonu</a:t>
            </a:r>
            <a:r>
              <a:rPr lang="en-US" dirty="0"/>
              <a:t> </a:t>
            </a:r>
            <a:endParaRPr lang="tr-TR" dirty="0"/>
          </a:p>
          <a:p>
            <a:r>
              <a:rPr lang="en-US" dirty="0"/>
              <a:t>W(s): </a:t>
            </a:r>
            <a:r>
              <a:rPr lang="en-US" dirty="0" err="1"/>
              <a:t>Algılayıcı</a:t>
            </a:r>
            <a:r>
              <a:rPr lang="en-US" dirty="0"/>
              <a:t> </a:t>
            </a:r>
            <a:r>
              <a:rPr lang="en-US" dirty="0" err="1"/>
              <a:t>gürültüsü</a:t>
            </a:r>
            <a:r>
              <a:rPr lang="en-US" dirty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3393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Kapalı Çevrim Kontrol</a:t>
            </a:r>
            <a:r>
              <a:rPr lang="tr-TR" sz="2800" b="1" dirty="0">
                <a:solidFill>
                  <a:schemeClr val="accent1"/>
                </a:solidFill>
              </a:rPr>
              <a:t/>
            </a:r>
            <a:br>
              <a:rPr lang="tr-TR" sz="2800" b="1" dirty="0">
                <a:solidFill>
                  <a:schemeClr val="accent1"/>
                </a:solidFill>
              </a:rPr>
            </a:br>
            <a:r>
              <a:rPr lang="tr-TR" sz="2000" b="1" dirty="0" smtClean="0">
                <a:solidFill>
                  <a:schemeClr val="accent1"/>
                </a:solidFill>
              </a:rPr>
              <a:t>Kapalı Çevrim Kontrol Sisteminde Kontrol </a:t>
            </a:r>
            <a:r>
              <a:rPr lang="tr-TR" sz="2000" b="1" dirty="0">
                <a:solidFill>
                  <a:schemeClr val="accent1"/>
                </a:solidFill>
              </a:rPr>
              <a:t>E</a:t>
            </a:r>
            <a:r>
              <a:rPr lang="tr-TR" sz="2000" b="1" dirty="0" smtClean="0">
                <a:solidFill>
                  <a:schemeClr val="accent1"/>
                </a:solidFill>
              </a:rPr>
              <a:t>ylemi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4357" y="132809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/>
          </a:p>
        </p:txBody>
      </p:sp>
      <p:sp>
        <p:nvSpPr>
          <p:cNvPr id="20" name="TextBox 19"/>
          <p:cNvSpPr txBox="1"/>
          <p:nvPr/>
        </p:nvSpPr>
        <p:spPr>
          <a:xfrm>
            <a:off x="3035410" y="134226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/>
          </a:p>
        </p:txBody>
      </p:sp>
      <p:sp>
        <p:nvSpPr>
          <p:cNvPr id="95" name="Rectangle 94"/>
          <p:cNvSpPr/>
          <p:nvPr/>
        </p:nvSpPr>
        <p:spPr>
          <a:xfrm>
            <a:off x="1275609" y="5907099"/>
            <a:ext cx="886492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/>
              <a:t>Hedef</a:t>
            </a:r>
            <a:r>
              <a:rPr lang="en-US" dirty="0"/>
              <a:t>, </a:t>
            </a:r>
            <a:r>
              <a:rPr lang="en-US" b="1" dirty="0"/>
              <a:t>R(s), D(s) </a:t>
            </a:r>
            <a:r>
              <a:rPr lang="en-US" b="1" dirty="0" err="1"/>
              <a:t>ve</a:t>
            </a:r>
            <a:r>
              <a:rPr lang="en-US" b="1" dirty="0"/>
              <a:t> W(s) </a:t>
            </a:r>
            <a:r>
              <a:rPr lang="en-US" dirty="0"/>
              <a:t>ne </a:t>
            </a:r>
            <a:r>
              <a:rPr lang="en-US" dirty="0" err="1"/>
              <a:t>olursa</a:t>
            </a:r>
            <a:r>
              <a:rPr lang="en-US" dirty="0"/>
              <a:t> </a:t>
            </a:r>
            <a:r>
              <a:rPr lang="en-US" dirty="0" err="1"/>
              <a:t>olsun</a:t>
            </a:r>
            <a:r>
              <a:rPr lang="en-US" dirty="0"/>
              <a:t> </a:t>
            </a:r>
            <a:r>
              <a:rPr lang="en-US" b="1" dirty="0"/>
              <a:t>C = R </a:t>
            </a:r>
            <a:r>
              <a:rPr lang="en-US" dirty="0" err="1"/>
              <a:t>olacak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b="1" dirty="0"/>
              <a:t>K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G</a:t>
            </a:r>
            <a:r>
              <a:rPr lang="en-US" b="1" baseline="-25000" dirty="0" err="1"/>
              <a:t>c</a:t>
            </a:r>
            <a:r>
              <a:rPr lang="en-US" b="1" dirty="0"/>
              <a:t>(s)</a:t>
            </a:r>
            <a:r>
              <a:rPr lang="en-US" dirty="0"/>
              <a:t>’</a:t>
            </a:r>
            <a:r>
              <a:rPr lang="en-US" dirty="0" err="1"/>
              <a:t>yi</a:t>
            </a:r>
            <a:r>
              <a:rPr lang="en-US" dirty="0"/>
              <a:t> </a:t>
            </a:r>
            <a:r>
              <a:rPr lang="en-US" dirty="0" err="1"/>
              <a:t>bulmaktır</a:t>
            </a:r>
            <a:r>
              <a:rPr lang="en-US" dirty="0"/>
              <a:t>.</a:t>
            </a:r>
            <a:endParaRPr lang="tr-TR" dirty="0" smtClean="0"/>
          </a:p>
        </p:txBody>
      </p:sp>
      <p:grpSp>
        <p:nvGrpSpPr>
          <p:cNvPr id="25" name="Group 24"/>
          <p:cNvGrpSpPr/>
          <p:nvPr/>
        </p:nvGrpSpPr>
        <p:grpSpPr>
          <a:xfrm>
            <a:off x="1834825" y="4665069"/>
            <a:ext cx="1273157" cy="646331"/>
            <a:chOff x="1855054" y="4511842"/>
            <a:chExt cx="1273157" cy="646331"/>
          </a:xfrm>
        </p:grpSpPr>
        <p:sp>
          <p:nvSpPr>
            <p:cNvPr id="13" name="TextBox 12"/>
            <p:cNvSpPr txBox="1"/>
            <p:nvPr/>
          </p:nvSpPr>
          <p:spPr>
            <a:xfrm>
              <a:off x="1855054" y="4511842"/>
              <a:ext cx="12731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Kontrol		</a:t>
              </a:r>
              <a:endParaRPr lang="tr-TR" dirty="0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2649257" y="4644722"/>
              <a:ext cx="386153" cy="12900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855054" y="5291053"/>
            <a:ext cx="1273157" cy="646331"/>
            <a:chOff x="1855054" y="4511842"/>
            <a:chExt cx="1273157" cy="646331"/>
          </a:xfrm>
        </p:grpSpPr>
        <p:sp>
          <p:nvSpPr>
            <p:cNvPr id="59" name="TextBox 58"/>
            <p:cNvSpPr txBox="1"/>
            <p:nvPr/>
          </p:nvSpPr>
          <p:spPr>
            <a:xfrm>
              <a:off x="1855054" y="4511842"/>
              <a:ext cx="12731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Hata		</a:t>
              </a:r>
              <a:endParaRPr lang="tr-TR" dirty="0"/>
            </a:p>
          </p:txBody>
        </p:sp>
        <p:sp>
          <p:nvSpPr>
            <p:cNvPr id="60" name="Right Arrow 59"/>
            <p:cNvSpPr/>
            <p:nvPr/>
          </p:nvSpPr>
          <p:spPr>
            <a:xfrm>
              <a:off x="2649257" y="4644722"/>
              <a:ext cx="386153" cy="12900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090391" y="4548498"/>
                <a:ext cx="5420586" cy="567207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path path="circle">
                  <a:fillToRect l="100000" t="100000" r="100000" b="100000"/>
                </a:path>
              </a:gra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391" y="4548498"/>
                <a:ext cx="5420586" cy="5672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093029" y="5194829"/>
                <a:ext cx="5420586" cy="567207"/>
              </a:xfrm>
              <a:prstGeom prst="rect">
                <a:avLst/>
              </a:prstGeom>
              <a:gradFill>
                <a:gsLst>
                  <a:gs pos="45128">
                    <a:schemeClr val="tx1">
                      <a:lumMod val="50000"/>
                      <a:lumOff val="50000"/>
                    </a:schemeClr>
                  </a:gs>
                  <a:gs pos="100000">
                    <a:schemeClr val="bg2"/>
                  </a:gs>
                </a:gsLst>
                <a:path path="circle">
                  <a:fillToRect l="100000" t="100000" r="100000" b="100000"/>
                </a:path>
              </a:gra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029" y="5194829"/>
                <a:ext cx="5420586" cy="5672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 4"/>
          <p:cNvGrpSpPr/>
          <p:nvPr/>
        </p:nvGrpSpPr>
        <p:grpSpPr>
          <a:xfrm>
            <a:off x="1052526" y="743803"/>
            <a:ext cx="7545048" cy="3553195"/>
            <a:chOff x="1052526" y="743803"/>
            <a:chExt cx="7545048" cy="3553195"/>
          </a:xfrm>
        </p:grpSpPr>
        <p:grpSp>
          <p:nvGrpSpPr>
            <p:cNvPr id="3" name="Group 2"/>
            <p:cNvGrpSpPr/>
            <p:nvPr/>
          </p:nvGrpSpPr>
          <p:grpSpPr>
            <a:xfrm>
              <a:off x="1052526" y="743803"/>
              <a:ext cx="7545048" cy="3553195"/>
              <a:chOff x="1193898" y="1458394"/>
              <a:chExt cx="7545048" cy="355319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7195772" y="2074336"/>
                    <a:ext cx="6858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95772" y="2074336"/>
                    <a:ext cx="685800" cy="45720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5172" r="-1724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/>
                  <p:cNvSpPr/>
                  <p:nvPr/>
                </p:nvSpPr>
                <p:spPr>
                  <a:xfrm>
                    <a:off x="5614357" y="2962331"/>
                    <a:ext cx="6858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Rectangle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14357" y="2962331"/>
                    <a:ext cx="685800" cy="45720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5217" r="-870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9"/>
                  <p:cNvSpPr/>
                  <p:nvPr/>
                </p:nvSpPr>
                <p:spPr>
                  <a:xfrm>
                    <a:off x="7319151" y="2962331"/>
                    <a:ext cx="457200" cy="4572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tr-TR" sz="12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tr-TR" sz="1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oMath>
                      </m:oMathPara>
                    </a14:m>
                    <a:endParaRPr lang="tr-TR" sz="1200" dirty="0"/>
                  </a:p>
                </p:txBody>
              </p:sp>
            </mc:Choice>
            <mc:Fallback xmlns="">
              <p:sp>
                <p:nvSpPr>
                  <p:cNvPr id="10" name="Oval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19151" y="2962331"/>
                    <a:ext cx="457200" cy="457200"/>
                  </a:xfrm>
                  <a:prstGeom prst="ellipse">
                    <a:avLst/>
                  </a:prstGeom>
                  <a:blipFill rotWithShape="0">
                    <a:blip r:embed="rId7"/>
                    <a:stretch>
                      <a:fillRect l="-105128" t="-139744" r="-71795" b="-19230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Connector 10"/>
              <p:cNvCxnSpPr>
                <a:stCxn id="8" idx="0"/>
              </p:cNvCxnSpPr>
              <p:nvPr/>
            </p:nvCxnSpPr>
            <p:spPr>
              <a:xfrm flipV="1">
                <a:off x="7538672" y="1458394"/>
                <a:ext cx="0" cy="615942"/>
              </a:xfrm>
              <a:prstGeom prst="line">
                <a:avLst/>
              </a:prstGeom>
              <a:ln>
                <a:head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7547751" y="2531539"/>
                <a:ext cx="0" cy="457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9" idx="3"/>
                <a:endCxn id="10" idx="2"/>
              </p:cNvCxnSpPr>
              <p:nvPr/>
            </p:nvCxnSpPr>
            <p:spPr>
              <a:xfrm>
                <a:off x="6300157" y="3190931"/>
                <a:ext cx="1018994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10" idx="6"/>
              </p:cNvCxnSpPr>
              <p:nvPr/>
            </p:nvCxnSpPr>
            <p:spPr>
              <a:xfrm>
                <a:off x="7776351" y="3190931"/>
                <a:ext cx="68547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8233551" y="2913932"/>
                    <a:ext cx="50539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33551" y="2913932"/>
                    <a:ext cx="505395" cy="276999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9639" t="-2222" r="-16867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7562507" y="1742567"/>
                    <a:ext cx="5244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62507" y="1742567"/>
                    <a:ext cx="524439" cy="276999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9302" t="-4444" r="-16279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4981313" y="2871754"/>
                    <a:ext cx="5244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81313" y="2871754"/>
                    <a:ext cx="524439" cy="276999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10465" t="-2222" r="-15116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/>
                  <p:cNvSpPr/>
                  <p:nvPr/>
                </p:nvSpPr>
                <p:spPr>
                  <a:xfrm>
                    <a:off x="4141606" y="2976503"/>
                    <a:ext cx="6858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Rectangle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41606" y="2976503"/>
                    <a:ext cx="685800" cy="457200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/>
                  <p:cNvSpPr/>
                  <p:nvPr/>
                </p:nvSpPr>
                <p:spPr>
                  <a:xfrm>
                    <a:off x="3035410" y="2976503"/>
                    <a:ext cx="6858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Rectangle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35410" y="2976503"/>
                    <a:ext cx="685800" cy="457200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347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" name="Straight Connector 27"/>
              <p:cNvCxnSpPr>
                <a:stCxn id="23" idx="3"/>
              </p:cNvCxnSpPr>
              <p:nvPr/>
            </p:nvCxnSpPr>
            <p:spPr>
              <a:xfrm>
                <a:off x="3721210" y="3205103"/>
                <a:ext cx="429574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4825050" y="3190931"/>
                <a:ext cx="810127" cy="0"/>
              </a:xfrm>
              <a:prstGeom prst="line">
                <a:avLst/>
              </a:prstGeom>
              <a:ln>
                <a:head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7312649" y="2636933"/>
                    <a:ext cx="2260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12649" y="2636933"/>
                    <a:ext cx="226023" cy="276999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21622" r="-21622" b="-6522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7104936" y="3142713"/>
                    <a:ext cx="2260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04936" y="3142713"/>
                    <a:ext cx="226023" cy="276999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l="-21622" r="-21622" b="-6522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2" name="Group 51"/>
              <p:cNvGrpSpPr/>
              <p:nvPr/>
            </p:nvGrpSpPr>
            <p:grpSpPr>
              <a:xfrm>
                <a:off x="1193898" y="2865270"/>
                <a:ext cx="1032509" cy="554261"/>
                <a:chOff x="2622432" y="3495278"/>
                <a:chExt cx="1032509" cy="55426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Oval 42"/>
                    <p:cNvSpPr/>
                    <p:nvPr/>
                  </p:nvSpPr>
                  <p:spPr>
                    <a:xfrm>
                      <a:off x="3194979" y="3592339"/>
                      <a:ext cx="459962" cy="4572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tr-T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tr-TR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nary>
                          </m:oMath>
                        </m:oMathPara>
                      </a14:m>
                      <a:endParaRPr lang="tr-TR" sz="1200" dirty="0"/>
                    </a:p>
                  </p:txBody>
                </p:sp>
              </mc:Choice>
              <mc:Fallback xmlns="">
                <p:sp>
                  <p:nvSpPr>
                    <p:cNvPr id="43" name="Oval 4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94979" y="3592339"/>
                      <a:ext cx="459962" cy="457200"/>
                    </a:xfrm>
                    <a:prstGeom prst="ellipse">
                      <a:avLst/>
                    </a:prstGeom>
                    <a:blipFill rotWithShape="0">
                      <a:blip r:embed="rId15"/>
                      <a:stretch>
                        <a:fillRect l="-105128" t="-139744" r="-71795" b="-19230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6" name="Straight Connector 45"/>
                <p:cNvCxnSpPr>
                  <a:endCxn id="43" idx="2"/>
                </p:cNvCxnSpPr>
                <p:nvPr/>
              </p:nvCxnSpPr>
              <p:spPr>
                <a:xfrm>
                  <a:off x="2759782" y="3820939"/>
                  <a:ext cx="435198" cy="0"/>
                </a:xfrm>
                <a:prstGeom prst="line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TextBox 49"/>
                    <p:cNvSpPr txBox="1"/>
                    <p:nvPr/>
                  </p:nvSpPr>
                  <p:spPr>
                    <a:xfrm>
                      <a:off x="2622432" y="3495278"/>
                      <a:ext cx="52760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50" name="TextBox 4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2432" y="3495278"/>
                      <a:ext cx="527608" cy="276999"/>
                    </a:xfrm>
                    <a:prstGeom prst="rect">
                      <a:avLst/>
                    </a:prstGeom>
                    <a:blipFill rotWithShape="0">
                      <a:blip r:embed="rId16"/>
                      <a:stretch>
                        <a:fillRect l="-9302" t="-2222" r="-15116" b="-3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53" name="Straight Connector 52"/>
              <p:cNvCxnSpPr/>
              <p:nvPr/>
            </p:nvCxnSpPr>
            <p:spPr>
              <a:xfrm flipH="1">
                <a:off x="2238354" y="3224015"/>
                <a:ext cx="796746" cy="3744"/>
              </a:xfrm>
              <a:prstGeom prst="line">
                <a:avLst/>
              </a:prstGeom>
              <a:ln>
                <a:head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2266190" y="2890039"/>
                    <a:ext cx="5244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66190" y="2890039"/>
                    <a:ext cx="524439" cy="276999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l="-9302" t="-2222" r="-15116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1646281" y="2851097"/>
                    <a:ext cx="2260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46281" y="2851097"/>
                    <a:ext cx="226023" cy="276999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 l="-24324" r="-18919" b="-6522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2158268" y="3374444"/>
                    <a:ext cx="2260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58268" y="3374444"/>
                    <a:ext cx="226023" cy="276999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 l="-8108" r="-2703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Rectangle 65"/>
                  <p:cNvSpPr/>
                  <p:nvPr/>
                </p:nvSpPr>
                <p:spPr>
                  <a:xfrm>
                    <a:off x="5900634" y="4132375"/>
                    <a:ext cx="6858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6" name="Rectangle 6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00634" y="4132375"/>
                    <a:ext cx="685800" cy="457200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Oval 66"/>
                  <p:cNvSpPr/>
                  <p:nvPr/>
                </p:nvSpPr>
                <p:spPr>
                  <a:xfrm>
                    <a:off x="4858665" y="4132375"/>
                    <a:ext cx="457200" cy="4572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tr-TR" sz="12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tr-TR" sz="1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oMath>
                      </m:oMathPara>
                    </a14:m>
                    <a:endParaRPr lang="tr-TR" sz="1200" dirty="0"/>
                  </a:p>
                </p:txBody>
              </p:sp>
            </mc:Choice>
            <mc:Fallback xmlns="">
              <p:sp>
                <p:nvSpPr>
                  <p:cNvPr id="67" name="Oval 6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58665" y="4132375"/>
                    <a:ext cx="457200" cy="457200"/>
                  </a:xfrm>
                  <a:prstGeom prst="ellipse">
                    <a:avLst/>
                  </a:prstGeom>
                  <a:blipFill rotWithShape="0">
                    <a:blip r:embed="rId15"/>
                    <a:stretch>
                      <a:fillRect l="-105128" t="-139744" r="-71795" b="-19230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9" name="Straight Arrow Connector 68"/>
              <p:cNvCxnSpPr/>
              <p:nvPr/>
            </p:nvCxnSpPr>
            <p:spPr>
              <a:xfrm>
                <a:off x="8233551" y="3190931"/>
                <a:ext cx="0" cy="1170044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H="1">
                <a:off x="6566150" y="4360975"/>
                <a:ext cx="1667401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4552800" y="4734590"/>
                    <a:ext cx="58605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52800" y="4734590"/>
                    <a:ext cx="586058" cy="276999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 l="-9375" t="-2174" r="-14583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2" name="Straight Connector 81"/>
              <p:cNvCxnSpPr/>
              <p:nvPr/>
            </p:nvCxnSpPr>
            <p:spPr>
              <a:xfrm>
                <a:off x="5153144" y="4589575"/>
                <a:ext cx="0" cy="422014"/>
              </a:xfrm>
              <a:prstGeom prst="line">
                <a:avLst/>
              </a:prstGeom>
              <a:ln>
                <a:head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>
                <a:stCxn id="66" idx="1"/>
                <a:endCxn id="67" idx="6"/>
              </p:cNvCxnSpPr>
              <p:nvPr/>
            </p:nvCxnSpPr>
            <p:spPr>
              <a:xfrm flipH="1">
                <a:off x="5315865" y="4360975"/>
                <a:ext cx="58476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67" idx="2"/>
              </p:cNvCxnSpPr>
              <p:nvPr/>
            </p:nvCxnSpPr>
            <p:spPr>
              <a:xfrm flipH="1">
                <a:off x="1996426" y="4360975"/>
                <a:ext cx="286223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>
                <a:stCxn id="43" idx="4"/>
              </p:cNvCxnSpPr>
              <p:nvPr/>
            </p:nvCxnSpPr>
            <p:spPr>
              <a:xfrm>
                <a:off x="1996426" y="3419531"/>
                <a:ext cx="0" cy="941444"/>
              </a:xfrm>
              <a:prstGeom prst="line">
                <a:avLst/>
              </a:prstGeom>
              <a:ln>
                <a:head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5371862" y="4055449"/>
                    <a:ext cx="2260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90" name="TextBox 8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71862" y="4055449"/>
                    <a:ext cx="226023" cy="276999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 l="-21622" r="-21622" b="-888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5164149" y="4561229"/>
                    <a:ext cx="2260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91" name="TextBox 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64149" y="4561229"/>
                    <a:ext cx="226023" cy="276999"/>
                  </a:xfrm>
                  <a:prstGeom prst="rect">
                    <a:avLst/>
                  </a:prstGeom>
                  <a:blipFill rotWithShape="0">
                    <a:blip r:embed="rId23"/>
                    <a:stretch>
                      <a:fillRect l="-24324" r="-18919" b="-888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TextBox 91"/>
                  <p:cNvSpPr txBox="1"/>
                  <p:nvPr/>
                </p:nvSpPr>
                <p:spPr>
                  <a:xfrm>
                    <a:off x="1471987" y="3738231"/>
                    <a:ext cx="5244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92" name="TextBox 9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71987" y="3738231"/>
                    <a:ext cx="524439" cy="276999"/>
                  </a:xfrm>
                  <a:prstGeom prst="rect">
                    <a:avLst/>
                  </a:prstGeom>
                  <a:blipFill rotWithShape="0">
                    <a:blip r:embed="rId24"/>
                    <a:stretch>
                      <a:fillRect l="-9302" t="-2222" r="-15116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3" name="TextBox 92"/>
              <p:cNvSpPr txBox="1"/>
              <p:nvPr/>
            </p:nvSpPr>
            <p:spPr>
              <a:xfrm>
                <a:off x="6049631" y="3748870"/>
                <a:ext cx="14636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Algılayıcı</a:t>
                </a:r>
                <a:endParaRPr lang="tr-TR" dirty="0"/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2629028" y="1619266"/>
              <a:ext cx="2382744" cy="186009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77326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Kapalı Çevrim Kontrol</a:t>
            </a:r>
            <a:r>
              <a:rPr lang="tr-TR" sz="2800" b="1" dirty="0">
                <a:solidFill>
                  <a:schemeClr val="accent1"/>
                </a:solidFill>
              </a:rPr>
              <a:t/>
            </a:r>
            <a:br>
              <a:rPr lang="tr-TR" sz="2800" b="1" dirty="0">
                <a:solidFill>
                  <a:schemeClr val="accent1"/>
                </a:solidFill>
              </a:rPr>
            </a:br>
            <a:r>
              <a:rPr lang="tr-TR" sz="2000" b="1" dirty="0" smtClean="0">
                <a:solidFill>
                  <a:schemeClr val="accent1"/>
                </a:solidFill>
              </a:rPr>
              <a:t>Kapalı Çevrim Kontrol Sisteminde Kontrol </a:t>
            </a:r>
            <a:r>
              <a:rPr lang="tr-TR" sz="2000" b="1" dirty="0">
                <a:solidFill>
                  <a:schemeClr val="accent1"/>
                </a:solidFill>
              </a:rPr>
              <a:t>E</a:t>
            </a:r>
            <a:r>
              <a:rPr lang="tr-TR" sz="2000" b="1" dirty="0" smtClean="0">
                <a:solidFill>
                  <a:schemeClr val="accent1"/>
                </a:solidFill>
              </a:rPr>
              <a:t>ylemi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45958" y="3085590"/>
                <a:ext cx="10240392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tr-TR" dirty="0" smtClean="0"/>
                  <a:t>K</a:t>
                </a:r>
                <a:r>
                  <a:rPr lang="en-US" dirty="0" err="1" smtClean="0"/>
                  <a:t>ontrol</a:t>
                </a:r>
                <a:r>
                  <a:rPr lang="en-US" dirty="0" smtClean="0"/>
                  <a:t> </a:t>
                </a:r>
                <a:r>
                  <a:rPr lang="en-US" dirty="0" err="1"/>
                  <a:t>kazancı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tr-TR" dirty="0" smtClean="0"/>
                  <a:t> büyük seçilirse</a:t>
                </a:r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tr-TR" dirty="0" smtClean="0"/>
                  <a:t>B</a:t>
                </a:r>
                <a:r>
                  <a:rPr lang="en-US" dirty="0" err="1" smtClean="0"/>
                  <a:t>ozucu</a:t>
                </a:r>
                <a:r>
                  <a:rPr lang="en-US" dirty="0" smtClean="0"/>
                  <a:t> </a:t>
                </a:r>
                <a:r>
                  <a:rPr lang="tr-TR" dirty="0" smtClean="0"/>
                  <a:t>girdi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’</a:t>
                </a:r>
                <a:r>
                  <a:rPr lang="en-US" dirty="0" err="1"/>
                  <a:t>nin</a:t>
                </a:r>
                <a:r>
                  <a:rPr lang="en-US" dirty="0"/>
                  <a:t> </a:t>
                </a:r>
                <a:r>
                  <a:rPr lang="en-US" dirty="0" err="1" smtClean="0"/>
                  <a:t>etkisi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azalır</a:t>
                </a:r>
                <a:r>
                  <a:rPr lang="en-US" dirty="0"/>
                  <a:t>, </a:t>
                </a:r>
                <a:endParaRPr lang="tr-TR" dirty="0" smtClean="0"/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tr-TR" dirty="0" smtClean="0"/>
                  <a:t>A</a:t>
                </a:r>
                <a:r>
                  <a:rPr lang="en-US" dirty="0" err="1" smtClean="0"/>
                  <a:t>lgılayıcı</a:t>
                </a:r>
                <a:r>
                  <a:rPr lang="en-US" dirty="0" smtClean="0"/>
                  <a:t> </a:t>
                </a:r>
                <a:r>
                  <a:rPr lang="en-US" dirty="0" err="1"/>
                  <a:t>gürültüsü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/>
                  <a:t>’n</a:t>
                </a:r>
                <a:r>
                  <a:rPr lang="tr-TR" dirty="0" smtClean="0"/>
                  <a:t>i</a:t>
                </a:r>
                <a:r>
                  <a:rPr lang="en-US" dirty="0" smtClean="0"/>
                  <a:t>n </a:t>
                </a:r>
                <a:r>
                  <a:rPr lang="en-US" dirty="0" err="1" smtClean="0"/>
                  <a:t>etkisi</a:t>
                </a:r>
                <a:r>
                  <a:rPr lang="tr-TR" dirty="0" smtClean="0"/>
                  <a:t> artar</a:t>
                </a:r>
                <a:r>
                  <a:rPr lang="en-US" dirty="0" smtClean="0"/>
                  <a:t>, </a:t>
                </a:r>
                <a:endParaRPr lang="tr-TR" dirty="0" smtClean="0"/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’deki </a:t>
                </a:r>
                <a:r>
                  <a:rPr lang="en-US" dirty="0" err="1"/>
                  <a:t>modelleme</a:t>
                </a:r>
                <a:r>
                  <a:rPr lang="en-US" dirty="0"/>
                  <a:t> </a:t>
                </a:r>
                <a:r>
                  <a:rPr lang="en-US" dirty="0" err="1"/>
                  <a:t>ve</a:t>
                </a:r>
                <a:r>
                  <a:rPr lang="en-US" dirty="0"/>
                  <a:t> </a:t>
                </a:r>
                <a:r>
                  <a:rPr lang="en-US" dirty="0" err="1"/>
                  <a:t>parametre</a:t>
                </a:r>
                <a:r>
                  <a:rPr lang="en-US" dirty="0"/>
                  <a:t> </a:t>
                </a:r>
                <a:r>
                  <a:rPr lang="en-US" dirty="0" err="1"/>
                  <a:t>belirsizliklerinin</a:t>
                </a:r>
                <a:r>
                  <a:rPr lang="en-US" dirty="0"/>
                  <a:t> </a:t>
                </a:r>
                <a:r>
                  <a:rPr lang="en-US" dirty="0" err="1"/>
                  <a:t>etkisini</a:t>
                </a:r>
                <a:r>
                  <a:rPr lang="en-US" dirty="0"/>
                  <a:t> </a:t>
                </a:r>
                <a:r>
                  <a:rPr lang="en-US" dirty="0" err="1"/>
                  <a:t>azaltır</a:t>
                </a:r>
                <a:r>
                  <a:rPr lang="en-US" dirty="0"/>
                  <a:t> </a:t>
                </a:r>
                <a:endParaRPr lang="tr-TR" dirty="0" smtClean="0"/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tr-TR" dirty="0" smtClean="0"/>
                  <a:t>A</a:t>
                </a:r>
                <a:r>
                  <a:rPr lang="en-US" dirty="0" err="1" smtClean="0"/>
                  <a:t>lgılayıcı</a:t>
                </a:r>
                <a:r>
                  <a:rPr lang="en-US" dirty="0" smtClean="0"/>
                  <a:t> </a:t>
                </a:r>
                <a:r>
                  <a:rPr lang="en-US" dirty="0"/>
                  <a:t>transfer </a:t>
                </a:r>
                <a:r>
                  <a:rPr lang="en-US" dirty="0" err="1"/>
                  <a:t>fonksiyonunun</a:t>
                </a:r>
                <a:r>
                  <a:rPr lang="en-US" dirty="0"/>
                  <a:t> </a:t>
                </a:r>
                <a:r>
                  <a:rPr lang="en-US" dirty="0" err="1"/>
                  <a:t>etkisini</a:t>
                </a:r>
                <a:r>
                  <a:rPr lang="en-US" dirty="0"/>
                  <a:t> </a:t>
                </a:r>
                <a:r>
                  <a:rPr lang="en-US" dirty="0" err="1"/>
                  <a:t>öne</a:t>
                </a:r>
                <a:r>
                  <a:rPr lang="en-US" dirty="0"/>
                  <a:t> </a:t>
                </a:r>
                <a:r>
                  <a:rPr lang="en-US" dirty="0" err="1"/>
                  <a:t>çıkarır</a:t>
                </a:r>
                <a:r>
                  <a:rPr lang="en-US" dirty="0"/>
                  <a:t>. </a:t>
                </a:r>
                <a:endParaRPr lang="tr-TR" dirty="0" smtClean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tr-TR" dirty="0" smtClean="0"/>
                  <a:t>İdeal Algılayıcı</a:t>
                </a:r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en-US" dirty="0"/>
                  <a:t>H(s) = 1 </a:t>
                </a:r>
                <a:r>
                  <a:rPr lang="tr-TR" dirty="0" smtClean="0"/>
                  <a:t>algılayıcının </a:t>
                </a:r>
                <a:r>
                  <a:rPr lang="en-US" dirty="0" smtClean="0"/>
                  <a:t>ideal </a:t>
                </a:r>
                <a:r>
                  <a:rPr lang="en-US" dirty="0" err="1"/>
                  <a:t>kalibre</a:t>
                </a:r>
                <a:r>
                  <a:rPr lang="en-US" dirty="0"/>
                  <a:t> </a:t>
                </a:r>
                <a:r>
                  <a:rPr lang="en-US" dirty="0" err="1" smtClean="0"/>
                  <a:t>edil</a:t>
                </a:r>
                <a:r>
                  <a:rPr lang="tr-TR" dirty="0" err="1" smtClean="0"/>
                  <a:t>diği</a:t>
                </a:r>
                <a:r>
                  <a:rPr lang="tr-TR" dirty="0" smtClean="0"/>
                  <a:t> anlamına gelir</a:t>
                </a:r>
                <a:r>
                  <a:rPr lang="en-US" dirty="0" smtClean="0"/>
                  <a:t> </a:t>
                </a:r>
                <a:endParaRPr lang="tr-TR" dirty="0"/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en-US" dirty="0"/>
                  <a:t>W(s) = </a:t>
                </a:r>
                <a:r>
                  <a:rPr lang="tr-TR" dirty="0" smtClean="0"/>
                  <a:t>0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çok</a:t>
                </a:r>
                <a:r>
                  <a:rPr lang="tr-TR" dirty="0" smtClean="0"/>
                  <a:t> çok</a:t>
                </a:r>
                <a:r>
                  <a:rPr lang="en-US" dirty="0" smtClean="0"/>
                  <a:t> </a:t>
                </a:r>
                <a:r>
                  <a:rPr lang="en-US" dirty="0" err="1"/>
                  <a:t>kaliteli</a:t>
                </a:r>
                <a:r>
                  <a:rPr lang="en-US" dirty="0"/>
                  <a:t> </a:t>
                </a:r>
                <a:r>
                  <a:rPr lang="en-US" dirty="0" err="1"/>
                  <a:t>bir</a:t>
                </a:r>
                <a:r>
                  <a:rPr lang="en-US" dirty="0"/>
                  <a:t> </a:t>
                </a:r>
                <a:r>
                  <a:rPr lang="en-US" dirty="0" err="1"/>
                  <a:t>algılayıcı</a:t>
                </a:r>
                <a:r>
                  <a:rPr lang="en-US" dirty="0"/>
                  <a:t> </a:t>
                </a:r>
                <a:r>
                  <a:rPr lang="en-US" dirty="0" err="1" smtClean="0"/>
                  <a:t>kullanı</a:t>
                </a:r>
                <a:r>
                  <a:rPr lang="tr-TR" dirty="0" err="1" smtClean="0"/>
                  <a:t>ldığı</a:t>
                </a:r>
                <a:r>
                  <a:rPr lang="en-US" dirty="0" smtClean="0"/>
                  <a:t> </a:t>
                </a:r>
                <a:r>
                  <a:rPr lang="en-US" dirty="0" err="1"/>
                  <a:t>anlamına</a:t>
                </a:r>
                <a:r>
                  <a:rPr lang="en-US" dirty="0"/>
                  <a:t> </a:t>
                </a:r>
                <a:r>
                  <a:rPr lang="en-US" dirty="0" err="1"/>
                  <a:t>gelir</a:t>
                </a:r>
                <a:r>
                  <a:rPr lang="en-US" dirty="0"/>
                  <a:t>. </a:t>
                </a:r>
                <a:endParaRPr lang="tr-TR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tr-TR" dirty="0" smtClean="0"/>
                  <a:t> </a:t>
                </a:r>
                <a:r>
                  <a:rPr lang="en-US" dirty="0" smtClean="0"/>
                  <a:t>kontrol </a:t>
                </a:r>
                <a:r>
                  <a:rPr lang="en-US" dirty="0" err="1"/>
                  <a:t>sisteminin</a:t>
                </a:r>
                <a:r>
                  <a:rPr lang="en-US" dirty="0"/>
                  <a:t> </a:t>
                </a:r>
                <a:endParaRPr lang="tr-TR" dirty="0" smtClean="0"/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en-US" dirty="0" err="1" smtClean="0"/>
                  <a:t>kararlılığı</a:t>
                </a:r>
                <a:r>
                  <a:rPr lang="tr-TR" dirty="0" err="1" smtClean="0"/>
                  <a:t>nı</a:t>
                </a:r>
                <a:r>
                  <a:rPr lang="en-US" dirty="0" smtClean="0"/>
                  <a:t>, </a:t>
                </a:r>
                <a:endParaRPr lang="tr-TR" dirty="0" smtClean="0"/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en-US" dirty="0" err="1" smtClean="0"/>
                  <a:t>sürekli</a:t>
                </a:r>
                <a:r>
                  <a:rPr lang="en-US" dirty="0" smtClean="0"/>
                  <a:t> </a:t>
                </a:r>
                <a:r>
                  <a:rPr lang="en-US" dirty="0" err="1"/>
                  <a:t>rejimdeki</a:t>
                </a:r>
                <a:r>
                  <a:rPr lang="en-US" dirty="0"/>
                  <a:t> </a:t>
                </a:r>
                <a:r>
                  <a:rPr lang="en-US" dirty="0" err="1" smtClean="0"/>
                  <a:t>hatası</a:t>
                </a:r>
                <a:r>
                  <a:rPr lang="tr-TR" dirty="0" err="1" smtClean="0"/>
                  <a:t>nı</a:t>
                </a:r>
                <a:r>
                  <a:rPr lang="en-US" dirty="0" smtClean="0"/>
                  <a:t> </a:t>
                </a:r>
                <a:r>
                  <a:rPr lang="en-US" dirty="0" err="1"/>
                  <a:t>ve</a:t>
                </a:r>
                <a:r>
                  <a:rPr lang="en-US" dirty="0"/>
                  <a:t> </a:t>
                </a:r>
                <a:endParaRPr lang="tr-TR" dirty="0" smtClean="0"/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tr-TR" dirty="0" smtClean="0"/>
                  <a:t>D</a:t>
                </a:r>
                <a:r>
                  <a:rPr lang="en-US" dirty="0" err="1" smtClean="0"/>
                  <a:t>inamik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davranışı</a:t>
                </a:r>
                <a:r>
                  <a:rPr lang="en-US" dirty="0" smtClean="0"/>
                  <a:t> </a:t>
                </a:r>
                <a:r>
                  <a:rPr lang="en-US" dirty="0" err="1"/>
                  <a:t>göz</a:t>
                </a:r>
                <a:r>
                  <a:rPr lang="en-US" dirty="0"/>
                  <a:t> </a:t>
                </a:r>
                <a:r>
                  <a:rPr lang="en-US" dirty="0" err="1" smtClean="0"/>
                  <a:t>önün</a:t>
                </a:r>
                <a:r>
                  <a:rPr lang="tr-TR" dirty="0" smtClean="0"/>
                  <a:t>e alınarak tasarlanır.</a:t>
                </a:r>
                <a:endParaRPr lang="tr-T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58" y="3085590"/>
                <a:ext cx="10240392" cy="3416320"/>
              </a:xfrm>
              <a:prstGeom prst="rect">
                <a:avLst/>
              </a:prstGeom>
              <a:blipFill rotWithShape="0">
                <a:blip r:embed="rId3"/>
                <a:stretch>
                  <a:fillRect l="-357" t="-891" b="-178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1258338" y="1053411"/>
            <a:ext cx="8225264" cy="1755517"/>
            <a:chOff x="1140351" y="1328095"/>
            <a:chExt cx="8225264" cy="1755517"/>
          </a:xfrm>
        </p:grpSpPr>
        <p:sp>
          <p:nvSpPr>
            <p:cNvPr id="6" name="TextBox 5"/>
            <p:cNvSpPr txBox="1"/>
            <p:nvPr/>
          </p:nvSpPr>
          <p:spPr>
            <a:xfrm>
              <a:off x="5614357" y="1328095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tr-TR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35410" y="1342267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tr-T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026180" y="2163469"/>
                  <a:ext cx="2793051" cy="421206"/>
                </a:xfrm>
                <a:prstGeom prst="rect">
                  <a:avLst/>
                </a:prstGeom>
                <a:solidFill>
                  <a:schemeClr val="bg2"/>
                </a:solidFill>
                <a:ln w="349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tr-TR" b="0" dirty="0" smtClean="0"/>
                    <a:t>C(s)</a:t>
                  </a:r>
                  <a14:m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)−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6180" y="2163469"/>
                  <a:ext cx="2793051" cy="42120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526" b="-8000"/>
                  </a:stretch>
                </a:blipFill>
                <a:ln w="349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1140351" y="1475780"/>
              <a:ext cx="82252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K </a:t>
              </a:r>
              <a:r>
                <a:rPr lang="tr-TR" dirty="0" smtClean="0"/>
                <a:t>kazancı yeterince büyük seçilirse,                                           ve                                        olur.</a:t>
              </a:r>
              <a:endParaRPr lang="tr-T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1312026" y="2708132"/>
                  <a:ext cx="467596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İdeal </a:t>
                  </a:r>
                  <a:r>
                    <a:rPr lang="en-US" dirty="0" err="1"/>
                    <a:t>algılayıcı</a:t>
                  </a:r>
                  <a:r>
                    <a:rPr lang="en-US" dirty="0"/>
                    <a:t> [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)=1 &amp;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en-US" dirty="0"/>
                    <a:t>] </a:t>
                  </a:r>
                  <a:r>
                    <a:rPr lang="en-US" dirty="0" err="1" smtClean="0"/>
                    <a:t>kullanılırsa</a:t>
                  </a:r>
                  <a:r>
                    <a:rPr lang="tr-TR" dirty="0" smtClean="0"/>
                    <a:t>,</a:t>
                  </a:r>
                  <a:r>
                    <a:rPr lang="en-US" dirty="0" smtClean="0"/>
                    <a:t> 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2026" y="2708132"/>
                  <a:ext cx="467596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043" t="-8197" b="-2459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696721" y="1349561"/>
                  <a:ext cx="1725985" cy="659540"/>
                </a:xfrm>
                <a:prstGeom prst="rect">
                  <a:avLst/>
                </a:prstGeom>
                <a:solidFill>
                  <a:schemeClr val="bg2"/>
                </a:solidFill>
                <a:ln w="349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  <m:r>
                          <a:rPr lang="tr-TR" i="1">
                            <a:latin typeface="Cambria Math" panose="02040503050406030204" pitchFamily="18" charset="0"/>
                          </a:rPr>
                          <m:t>≅1</m:t>
                        </m:r>
                      </m:oMath>
                    </m:oMathPara>
                  </a14:m>
                  <a:endParaRPr lang="tr-TR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6721" y="1349561"/>
                  <a:ext cx="1725985" cy="65954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349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/>
            <p:cNvSpPr/>
            <p:nvPr/>
          </p:nvSpPr>
          <p:spPr>
            <a:xfrm>
              <a:off x="3621333" y="2154586"/>
              <a:ext cx="1404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dirty="0"/>
                <a:t>Bu durumda,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6792088" y="1343081"/>
                  <a:ext cx="1725985" cy="659540"/>
                </a:xfrm>
                <a:prstGeom prst="rect">
                  <a:avLst/>
                </a:prstGeom>
                <a:solidFill>
                  <a:schemeClr val="bg2"/>
                </a:solidFill>
                <a:ln w="349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num>
                          <m:den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  <m:r>
                          <a:rPr lang="tr-TR" i="1">
                            <a:latin typeface="Cambria Math" panose="02040503050406030204" pitchFamily="18" charset="0"/>
                          </a:rPr>
                          <m:t>≅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tr-TR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2088" y="1343081"/>
                  <a:ext cx="1725985" cy="65954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349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7173405" y="2714281"/>
                  <a:ext cx="1065815" cy="285882"/>
                </a:xfrm>
                <a:prstGeom prst="rect">
                  <a:avLst/>
                </a:prstGeom>
                <a:solidFill>
                  <a:schemeClr val="bg2"/>
                </a:solidFill>
                <a:ln w="349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tr-TR" b="0" dirty="0" smtClean="0"/>
                    <a:t>C(s)</a:t>
                  </a:r>
                  <a14:m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3405" y="2714281"/>
                  <a:ext cx="1065815" cy="28588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1602" t="-18868" r="-6630" b="-35849"/>
                  </a:stretch>
                </a:blipFill>
                <a:ln w="349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Rectangle 63"/>
            <p:cNvSpPr/>
            <p:nvPr/>
          </p:nvSpPr>
          <p:spPr>
            <a:xfrm>
              <a:off x="5768558" y="2714280"/>
              <a:ext cx="1404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dirty="0" smtClean="0"/>
                <a:t>bu </a:t>
              </a:r>
              <a:r>
                <a:rPr lang="tr-TR" dirty="0"/>
                <a:t>durumda,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023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Kapalı Çevrim Kontrol</a:t>
            </a:r>
            <a:r>
              <a:rPr lang="tr-TR" sz="2800" b="1" dirty="0">
                <a:solidFill>
                  <a:schemeClr val="accent1"/>
                </a:solidFill>
              </a:rPr>
              <a:t/>
            </a:r>
            <a:br>
              <a:rPr lang="tr-TR" sz="2800" b="1" dirty="0">
                <a:solidFill>
                  <a:schemeClr val="accent1"/>
                </a:solidFill>
              </a:rPr>
            </a:br>
            <a:r>
              <a:rPr lang="tr-TR" sz="2000" b="1" dirty="0" smtClean="0">
                <a:solidFill>
                  <a:schemeClr val="accent1"/>
                </a:solidFill>
              </a:rPr>
              <a:t>Kapalı Çevrim Kontrol Sisteminde Kontrol </a:t>
            </a:r>
            <a:r>
              <a:rPr lang="tr-TR" sz="2000" b="1" dirty="0">
                <a:solidFill>
                  <a:schemeClr val="accent1"/>
                </a:solidFill>
              </a:rPr>
              <a:t>E</a:t>
            </a:r>
            <a:r>
              <a:rPr lang="tr-TR" sz="2000" b="1" dirty="0" smtClean="0">
                <a:solidFill>
                  <a:schemeClr val="accent1"/>
                </a:solidFill>
              </a:rPr>
              <a:t>ylemi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97280" y="1523376"/>
            <a:ext cx="9992351" cy="2793542"/>
            <a:chOff x="1097280" y="1523376"/>
            <a:chExt cx="9992351" cy="2793542"/>
          </a:xfrm>
        </p:grpSpPr>
        <p:sp>
          <p:nvSpPr>
            <p:cNvPr id="6" name="TextBox 5"/>
            <p:cNvSpPr txBox="1"/>
            <p:nvPr/>
          </p:nvSpPr>
          <p:spPr>
            <a:xfrm>
              <a:off x="6997989" y="2627506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tr-TR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19042" y="2641678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tr-T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783318" y="2941687"/>
                  <a:ext cx="2793051" cy="421206"/>
                </a:xfrm>
                <a:prstGeom prst="rect">
                  <a:avLst/>
                </a:prstGeom>
                <a:solidFill>
                  <a:schemeClr val="bg2"/>
                </a:solidFill>
                <a:ln w="349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tr-TR" b="0" dirty="0" smtClean="0"/>
                    <a:t>C(s)</a:t>
                  </a:r>
                  <a14:m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)−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3318" y="2941687"/>
                  <a:ext cx="2793051" cy="42120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4526" b="-8000"/>
                  </a:stretch>
                </a:blipFill>
                <a:ln w="349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1097280" y="1523376"/>
                  <a:ext cx="999235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tr-TR" dirty="0" smtClean="0"/>
                    <a:t>Gerçekte,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a14:m>
                  <a:r>
                    <a:rPr lang="en-US" dirty="0" smtClean="0"/>
                    <a:t> </a:t>
                  </a:r>
                  <a:r>
                    <a:rPr lang="tr-TR" dirty="0" smtClean="0"/>
                    <a:t>kazancı; sistemin kararlılığına yapacağı negatif etki ve fiziksel olanaksızlıklar düşünüldüğünde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280" y="1523376"/>
                  <a:ext cx="9992351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88" t="-10000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1234419" y="3539838"/>
                  <a:ext cx="902952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tr-TR" dirty="0" smtClean="0"/>
                    <a:t>Gerçekte, i</a:t>
                  </a:r>
                  <a:r>
                    <a:rPr lang="en-US" dirty="0" smtClean="0"/>
                    <a:t>deal </a:t>
                  </a:r>
                  <a:r>
                    <a:rPr lang="en-US" dirty="0" err="1" smtClean="0"/>
                    <a:t>algılayıcı</a:t>
                  </a:r>
                  <a:r>
                    <a:rPr lang="tr-TR" dirty="0" smtClean="0"/>
                    <a:t> da</a:t>
                  </a:r>
                  <a:r>
                    <a:rPr lang="en-US" dirty="0" smtClean="0"/>
                    <a:t> </a:t>
                  </a:r>
                  <a:r>
                    <a:rPr lang="tr-TR" dirty="0" smtClean="0"/>
                    <a:t>yoktur. Ancak yaklaşık olarak </a:t>
                  </a:r>
                  <a:r>
                    <a:rPr lang="en-US" dirty="0" smtClean="0"/>
                    <a:t>[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)→1 &amp;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dirty="0"/>
                    <a:t>] </a:t>
                  </a:r>
                  <a:r>
                    <a:rPr lang="en-US" dirty="0" smtClean="0"/>
                    <a:t>k</a:t>
                  </a:r>
                  <a:r>
                    <a:rPr lang="tr-TR" dirty="0" err="1" smtClean="0"/>
                    <a:t>abul</a:t>
                  </a:r>
                  <a:r>
                    <a:rPr lang="tr-TR" dirty="0" smtClean="0"/>
                    <a:t> edilebilir,</a:t>
                  </a:r>
                  <a:r>
                    <a:rPr lang="en-US" dirty="0" smtClean="0"/>
                    <a:t> 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4419" y="3539838"/>
                  <a:ext cx="902952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40" t="-10000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1783318" y="1931218"/>
                  <a:ext cx="1725985" cy="659540"/>
                </a:xfrm>
                <a:prstGeom prst="rect">
                  <a:avLst/>
                </a:prstGeom>
                <a:solidFill>
                  <a:schemeClr val="bg2"/>
                </a:solidFill>
                <a:ln w="349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  <m:r>
                          <a:rPr lang="tr-TR" i="1">
                            <a:latin typeface="Cambria Math" panose="02040503050406030204" pitchFamily="18" charset="0"/>
                          </a:rPr>
                          <m:t>≅1</m:t>
                        </m:r>
                      </m:oMath>
                    </m:oMathPara>
                  </a14:m>
                  <a:endParaRPr lang="tr-TR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3318" y="1931218"/>
                  <a:ext cx="1725985" cy="65954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349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3485221" y="3988306"/>
                  <a:ext cx="1065815" cy="285882"/>
                </a:xfrm>
                <a:prstGeom prst="rect">
                  <a:avLst/>
                </a:prstGeom>
                <a:solidFill>
                  <a:schemeClr val="bg2"/>
                </a:solidFill>
                <a:ln w="349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tr-TR" b="0" dirty="0" smtClean="0"/>
                    <a:t>C(s)</a:t>
                  </a:r>
                  <a14:m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5221" y="3988306"/>
                  <a:ext cx="1065815" cy="28588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1602" t="-18868" r="-6630" b="-35849"/>
                  </a:stretch>
                </a:blipFill>
                <a:ln w="349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Rectangle 63"/>
            <p:cNvSpPr/>
            <p:nvPr/>
          </p:nvSpPr>
          <p:spPr>
            <a:xfrm>
              <a:off x="2080374" y="3928145"/>
              <a:ext cx="1404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dirty="0" smtClean="0"/>
                <a:t>bu durumda</a:t>
              </a:r>
              <a:r>
                <a:rPr lang="tr-TR" dirty="0"/>
                <a:t>,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72399" y="2074275"/>
              <a:ext cx="34893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dirty="0" smtClean="0"/>
                <a:t>sağlayacak şekilde büyük seçilemez</a:t>
              </a:r>
              <a:endParaRPr lang="tr-TR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51036" y="2969914"/>
              <a:ext cx="9444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dirty="0" smtClean="0"/>
                <a:t>olamaz.</a:t>
              </a:r>
              <a:endParaRPr lang="tr-TR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76369" y="3947586"/>
              <a:ext cx="41426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dirty="0"/>
                <a:t>a</a:t>
              </a:r>
              <a:r>
                <a:rPr lang="tr-TR" dirty="0" smtClean="0"/>
                <a:t>ncak ve ancak yaklaşık olarak sağlanabilir.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00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79" y="412955"/>
            <a:ext cx="9875520" cy="501445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Bazı Doğrusal Kontrolcüler</a:t>
            </a:r>
            <a:endParaRPr lang="tr-TR" sz="28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97279" y="914400"/>
                <a:ext cx="9610049" cy="562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b="1" dirty="0" smtClean="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Orantısal</a:t>
                </a:r>
                <a:r>
                  <a:rPr lang="en-US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Kontrolcü</a:t>
                </a:r>
                <a:r>
                  <a:rPr lang="en-US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(P-</a:t>
                </a:r>
                <a:r>
                  <a:rPr lang="en-US" sz="2400" b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Kontrolcü</a:t>
                </a:r>
                <a:r>
                  <a:rPr lang="en-US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</m:t>
                    </m:r>
                    <m:r>
                      <a:rPr lang="tr-TR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tr-TR" sz="2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𝑜</m:t>
                    </m:r>
                  </m:oMath>
                </a14:m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rantısal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kazanç</a:t>
                </a:r>
                <a:endParaRPr lang="tr-TR" sz="24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400" b="1" dirty="0" err="1" smtClean="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Orantısal+Türevsel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Kontrolcü</a:t>
                </a:r>
                <a:r>
                  <a:rPr lang="en-US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(PD-</a:t>
                </a:r>
                <a:r>
                  <a:rPr lang="en-US" sz="2400" b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Kontrolcü</a:t>
                </a:r>
                <a:r>
                  <a:rPr lang="en-US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):</a:t>
                </a: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2400" i="1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tr-TR" sz="2400" i="1" dirty="0" smtClean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2400" i="1" dirty="0" smtClean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en-US" sz="24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türevsel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zaman</a:t>
                </a:r>
                <a:r>
                  <a:rPr lang="tr-T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en-US" sz="24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türevsel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kazanç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Orantısal+Integral</a:t>
                </a:r>
                <a:r>
                  <a:rPr lang="en-US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Kontrolcü</a:t>
                </a:r>
                <a:r>
                  <a:rPr lang="en-US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(PI-</a:t>
                </a:r>
                <a:r>
                  <a:rPr lang="en-US" sz="2400" b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Kontrolcü</a:t>
                </a:r>
                <a:r>
                  <a:rPr lang="en-US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):</a:t>
                </a:r>
              </a:p>
              <a:p>
                <a:pPr>
                  <a:lnSpc>
                    <a:spcPct val="107000"/>
                  </a:lnSpc>
                </a:pPr>
                <a:r>
                  <a:rPr lang="en-US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2400" i="1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endParaRPr lang="tr-TR" sz="2400" i="1" dirty="0" smtClean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400" i="1" dirty="0" smtClean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integral </a:t>
                </a:r>
                <a:r>
                  <a:rPr lang="en-US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zaman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sıfırlama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hızı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integral </a:t>
                </a:r>
                <a:r>
                  <a:rPr lang="en-US" sz="24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kazanç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Orantısal+Integral+Türevsel</a:t>
                </a:r>
                <a:r>
                  <a:rPr lang="en-US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Kontrolcü</a:t>
                </a:r>
                <a:r>
                  <a:rPr lang="en-US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(PID-</a:t>
                </a:r>
                <a:r>
                  <a:rPr lang="en-US" sz="2400" b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Kontrolcü</a:t>
                </a:r>
                <a:r>
                  <a:rPr lang="en-US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):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1+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U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en-U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den>
                        </m:f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en-U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2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den>
                        </m:f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79" y="914400"/>
                <a:ext cx="9610049" cy="5620000"/>
              </a:xfrm>
              <a:prstGeom prst="rect">
                <a:avLst/>
              </a:prstGeom>
              <a:blipFill rotWithShape="0">
                <a:blip r:embed="rId2"/>
                <a:stretch>
                  <a:fillRect l="-887" t="-64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011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51" y="363794"/>
            <a:ext cx="9875520" cy="707922"/>
          </a:xfrm>
        </p:spPr>
        <p:txBody>
          <a:bodyPr>
            <a:normAutofit fontScale="90000"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Kapalı Çevrim Kontrol</a:t>
            </a:r>
            <a:r>
              <a:rPr lang="tr-TR" sz="2800" b="1" dirty="0">
                <a:solidFill>
                  <a:schemeClr val="accent1"/>
                </a:solidFill>
              </a:rPr>
              <a:t/>
            </a:r>
            <a:br>
              <a:rPr lang="tr-TR" sz="2800" b="1" dirty="0">
                <a:solidFill>
                  <a:schemeClr val="accent1"/>
                </a:solidFill>
              </a:rPr>
            </a:br>
            <a:r>
              <a:rPr lang="tr-TR" sz="2000" b="1" dirty="0" smtClean="0">
                <a:solidFill>
                  <a:schemeClr val="accent1"/>
                </a:solidFill>
              </a:rPr>
              <a:t>Kapalı Çevrim Kontrol Sisteminde Kontrol Eyleminin Gerçekleştirilmesi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158414" y="120100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/>
          </a:p>
        </p:txBody>
      </p:sp>
      <p:sp>
        <p:nvSpPr>
          <p:cNvPr id="132" name="TextBox 131"/>
          <p:cNvSpPr txBox="1"/>
          <p:nvPr/>
        </p:nvSpPr>
        <p:spPr>
          <a:xfrm>
            <a:off x="1140351" y="1026370"/>
            <a:ext cx="9600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Bazen referans giriş elektriksel niceliğe dönüştürülmek için bir </a:t>
            </a:r>
            <a:r>
              <a:rPr lang="tr-TR" sz="2000" b="1" dirty="0" smtClean="0"/>
              <a:t>filtreden</a:t>
            </a:r>
            <a:r>
              <a:rPr lang="tr-TR" sz="2000" dirty="0" smtClean="0"/>
              <a:t> geçirilerek şekillendirilir.</a:t>
            </a:r>
            <a:endParaRPr lang="tr-T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093263" y="1864884"/>
                <a:ext cx="9092955" cy="2610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Tipik Algılayıcılar:</a:t>
                </a:r>
              </a:p>
              <a:p>
                <a:endParaRPr lang="tr-TR" dirty="0" smtClean="0"/>
              </a:p>
              <a:p>
                <a:r>
                  <a:rPr lang="tr-TR" dirty="0" err="1" smtClean="0"/>
                  <a:t>Potansiyometre</a:t>
                </a:r>
                <a:r>
                  <a:rPr lang="tr-TR" dirty="0" smtClean="0"/>
                  <a:t> (</a:t>
                </a:r>
                <a:r>
                  <a:rPr lang="tr-TR" dirty="0" err="1" smtClean="0"/>
                  <a:t>Potentiometer</a:t>
                </a:r>
                <a:r>
                  <a:rPr lang="tr-TR" dirty="0" smtClean="0"/>
                  <a:t>)				: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(=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𝑉𝑜𝑙𝑡𝑎𝑗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 smtClean="0"/>
              </a:p>
              <a:p>
                <a:r>
                  <a:rPr lang="tr-TR" dirty="0" err="1" smtClean="0"/>
                  <a:t>Enkoder</a:t>
                </a:r>
                <a:r>
                  <a:rPr lang="tr-TR" dirty="0" smtClean="0"/>
                  <a:t> (Encoder)							: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tr-TR" dirty="0" smtClean="0"/>
              </a:p>
              <a:p>
                <a:r>
                  <a:rPr lang="tr-TR" dirty="0" smtClean="0"/>
                  <a:t>Doğrusal Cetvel (LVDT)						: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tr-TR" dirty="0" smtClean="0"/>
              </a:p>
              <a:p>
                <a:r>
                  <a:rPr lang="tr-TR" dirty="0" smtClean="0"/>
                  <a:t>Takometre (</a:t>
                </a:r>
                <a:r>
                  <a:rPr lang="tr-TR" dirty="0" err="1" smtClean="0"/>
                  <a:t>Tachometer</a:t>
                </a:r>
                <a:r>
                  <a:rPr lang="tr-TR" dirty="0" smtClean="0"/>
                  <a:t>)					: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tr-TR" dirty="0" smtClean="0"/>
              </a:p>
              <a:p>
                <a:r>
                  <a:rPr lang="tr-TR" dirty="0" smtClean="0"/>
                  <a:t>Çözücü (</a:t>
                </a:r>
                <a:r>
                  <a:rPr lang="tr-TR" dirty="0" err="1" smtClean="0"/>
                  <a:t>Resolver</a:t>
                </a:r>
                <a:r>
                  <a:rPr lang="tr-TR" dirty="0" smtClean="0"/>
                  <a:t>)							: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tr-TR" dirty="0" smtClean="0"/>
              </a:p>
              <a:p>
                <a:r>
                  <a:rPr lang="tr-TR" dirty="0" err="1" smtClean="0"/>
                  <a:t>Isılçift</a:t>
                </a:r>
                <a:r>
                  <a:rPr lang="tr-TR" dirty="0" smtClean="0"/>
                  <a:t> (</a:t>
                </a:r>
                <a:r>
                  <a:rPr lang="tr-TR" dirty="0" err="1" smtClean="0"/>
                  <a:t>Thermocouple</a:t>
                </a:r>
                <a:r>
                  <a:rPr lang="tr-TR" dirty="0" smtClean="0"/>
                  <a:t>)						: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tr-TR" dirty="0" smtClean="0"/>
              </a:p>
              <a:p>
                <a:r>
                  <a:rPr lang="tr-TR" dirty="0" smtClean="0"/>
                  <a:t>Basınç Dönüştürücüsü (</a:t>
                </a:r>
                <a:r>
                  <a:rPr lang="tr-TR" dirty="0" err="1" smtClean="0"/>
                  <a:t>Pressure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Transducer</a:t>
                </a:r>
                <a:r>
                  <a:rPr lang="tr-TR" dirty="0" smtClean="0"/>
                  <a:t>)	: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263" y="1864884"/>
                <a:ext cx="9092955" cy="2610971"/>
              </a:xfrm>
              <a:prstGeom prst="rect">
                <a:avLst/>
              </a:prstGeom>
              <a:blipFill rotWithShape="0">
                <a:blip r:embed="rId3"/>
                <a:stretch>
                  <a:fillRect l="-536" t="-1402" b="-280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92879" y="4706401"/>
                <a:ext cx="6570463" cy="1125244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Tipik birinci derece algılayıcı </a:t>
                </a:r>
                <a:r>
                  <a:rPr lang="tr-TR" dirty="0" err="1" smtClean="0"/>
                  <a:t>tranfer</a:t>
                </a:r>
                <a:r>
                  <a:rPr lang="tr-TR" dirty="0" smtClean="0"/>
                  <a:t> fonksiyonu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b="0" dirty="0" smtClean="0"/>
              </a:p>
              <a:p>
                <a:r>
                  <a:rPr lang="tr-TR" dirty="0" smtClean="0"/>
                  <a:t> Eğer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879" y="4706401"/>
                <a:ext cx="6570463" cy="1125244"/>
              </a:xfrm>
              <a:prstGeom prst="rect">
                <a:avLst/>
              </a:prstGeom>
              <a:blipFill rotWithShape="0">
                <a:blip r:embed="rId4"/>
                <a:stretch>
                  <a:fillRect l="-742" t="-2703" b="-756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85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100" b="1" dirty="0" smtClean="0">
                <a:solidFill>
                  <a:schemeClr val="accent1"/>
                </a:solidFill>
              </a:rPr>
              <a:t>Kapalı Çevrim Kontrol</a:t>
            </a:r>
            <a:r>
              <a:rPr lang="tr-TR" sz="4400" b="1" dirty="0" smtClean="0">
                <a:solidFill>
                  <a:schemeClr val="accent1"/>
                </a:solidFill>
              </a:rPr>
              <a:t/>
            </a:r>
            <a:br>
              <a:rPr lang="tr-TR" sz="4400" b="1" dirty="0" smtClean="0">
                <a:solidFill>
                  <a:schemeClr val="accent1"/>
                </a:solidFill>
              </a:rPr>
            </a:br>
            <a:r>
              <a:rPr lang="tr-TR" sz="2000" b="1" dirty="0" smtClean="0">
                <a:solidFill>
                  <a:schemeClr val="accent1"/>
                </a:solidFill>
              </a:rPr>
              <a:t>Kapalı Çevrim Kontrol </a:t>
            </a:r>
            <a:r>
              <a:rPr lang="tr-TR" sz="2000" b="1" dirty="0">
                <a:solidFill>
                  <a:schemeClr val="accent1"/>
                </a:solidFill>
              </a:rPr>
              <a:t>Sistemin G</a:t>
            </a:r>
            <a:r>
              <a:rPr lang="tr-TR" sz="2000" b="1" dirty="0" smtClean="0">
                <a:solidFill>
                  <a:schemeClr val="accent1"/>
                </a:solidFill>
              </a:rPr>
              <a:t>enel Gereklilikleri 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dirty="0" smtClean="0"/>
                  <a:t>Kapalı </a:t>
                </a:r>
                <a:r>
                  <a:rPr lang="tr-TR" dirty="0"/>
                  <a:t>Çevrim Kontrol Sistemin </a:t>
                </a:r>
                <a:r>
                  <a:rPr lang="tr-TR" dirty="0" smtClean="0"/>
                  <a:t>davranışını belirlemek üzere kazançların </a:t>
                </a:r>
                <a:r>
                  <a:rPr lang="tr-TR" dirty="0"/>
                  <a:t>seçimi </a:t>
                </a:r>
                <a:r>
                  <a:rPr lang="tr-TR" dirty="0" smtClean="0"/>
                  <a:t>ve uygun kontrol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tr-TR" dirty="0"/>
                  <a:t> </a:t>
                </a:r>
                <a:r>
                  <a:rPr lang="en-US" dirty="0"/>
                  <a:t>kontrol </a:t>
                </a:r>
                <a:r>
                  <a:rPr lang="en-US" dirty="0" err="1"/>
                  <a:t>sisteminin</a:t>
                </a:r>
                <a:r>
                  <a:rPr lang="en-US" dirty="0"/>
                  <a:t> </a:t>
                </a:r>
                <a:endParaRPr lang="tr-TR" dirty="0"/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tr-TR" dirty="0" smtClean="0"/>
                  <a:t>K</a:t>
                </a:r>
                <a:r>
                  <a:rPr lang="en-US" dirty="0" err="1" smtClean="0"/>
                  <a:t>ararlılığı</a:t>
                </a:r>
                <a:r>
                  <a:rPr lang="en-US" dirty="0" smtClean="0"/>
                  <a:t>, </a:t>
                </a:r>
                <a:endParaRPr lang="tr-TR" dirty="0"/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tr-TR" dirty="0" smtClean="0"/>
                  <a:t>Sistemin Kalıcı Durumda İstenen Davranışı (İzin verilen </a:t>
                </a:r>
                <a:r>
                  <a:rPr lang="tr-TR" dirty="0" err="1" smtClean="0"/>
                  <a:t>Max</a:t>
                </a:r>
                <a:r>
                  <a:rPr lang="tr-TR" dirty="0" smtClean="0"/>
                  <a:t>. Hata ve Yerleşme Zamanı)</a:t>
                </a:r>
                <a:endParaRPr lang="tr-TR" dirty="0"/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tr-TR" dirty="0"/>
                  <a:t>Sistemin </a:t>
                </a:r>
                <a:r>
                  <a:rPr lang="tr-TR" dirty="0" smtClean="0"/>
                  <a:t>Geçici </a:t>
                </a:r>
                <a:r>
                  <a:rPr lang="tr-TR" dirty="0"/>
                  <a:t>Durumda İstenen </a:t>
                </a:r>
                <a:r>
                  <a:rPr lang="tr-TR" dirty="0" smtClean="0"/>
                  <a:t>Davranışını </a:t>
                </a:r>
                <a:r>
                  <a:rPr lang="tr-TR" dirty="0"/>
                  <a:t>(İzin verilen </a:t>
                </a:r>
                <a:r>
                  <a:rPr lang="tr-TR" dirty="0" err="1"/>
                  <a:t>Max</a:t>
                </a:r>
                <a:r>
                  <a:rPr lang="tr-TR" dirty="0"/>
                  <a:t>. </a:t>
                </a:r>
                <a:r>
                  <a:rPr lang="tr-TR" dirty="0" smtClean="0"/>
                  <a:t>Aşma ,Aşma Zamanı, Yükselme Zamanı, Gecikme Zamanı) </a:t>
                </a:r>
                <a:r>
                  <a:rPr lang="en-US" dirty="0" err="1" smtClean="0"/>
                  <a:t>göz</a:t>
                </a:r>
                <a:r>
                  <a:rPr lang="en-US" dirty="0" smtClean="0"/>
                  <a:t> </a:t>
                </a:r>
                <a:r>
                  <a:rPr lang="en-US" dirty="0" err="1"/>
                  <a:t>önün</a:t>
                </a:r>
                <a:r>
                  <a:rPr lang="tr-TR" dirty="0"/>
                  <a:t>e alınarak </a:t>
                </a:r>
                <a:r>
                  <a:rPr lang="tr-TR" dirty="0" smtClean="0"/>
                  <a:t>tasarlanacağını.</a:t>
                </a:r>
                <a:endParaRPr lang="tr-TR" dirty="0"/>
              </a:p>
              <a:p>
                <a:pPr marL="0" indent="0">
                  <a:buNone/>
                </a:pPr>
                <a:r>
                  <a:rPr lang="tr-TR" dirty="0" smtClean="0"/>
                  <a:t>Tüm uygulamalar için bu </a:t>
                </a:r>
                <a:r>
                  <a:rPr lang="tr-TR" dirty="0"/>
                  <a:t>genel </a:t>
                </a:r>
                <a:r>
                  <a:rPr lang="tr-TR" dirty="0" smtClean="0"/>
                  <a:t>gereklilikler karşılanmaksızın bir </a:t>
                </a:r>
                <a:r>
                  <a:rPr lang="tr-TR" dirty="0"/>
                  <a:t>kontrol sisteminin genel performansı tatmin edici </a:t>
                </a:r>
                <a:r>
                  <a:rPr lang="tr-TR" dirty="0" smtClean="0"/>
                  <a:t>olmayacağını öğrenmiştik.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03" t="-15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451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Kapalı </a:t>
            </a:r>
            <a:r>
              <a:rPr lang="tr-TR" sz="2800" b="1" dirty="0">
                <a:solidFill>
                  <a:schemeClr val="accent1"/>
                </a:solidFill>
              </a:rPr>
              <a:t>Çevrim Kontrol Sistemin Genel Gereklilikleri </a:t>
            </a:r>
            <a:r>
              <a:rPr lang="tr-TR" sz="2200" b="1" dirty="0" smtClean="0">
                <a:solidFill>
                  <a:schemeClr val="accent1"/>
                </a:solidFill>
              </a:rPr>
              <a:t/>
            </a:r>
            <a:br>
              <a:rPr lang="tr-TR" sz="2200" b="1" dirty="0" smtClean="0">
                <a:solidFill>
                  <a:schemeClr val="accent1"/>
                </a:solidFill>
              </a:rPr>
            </a:br>
            <a:r>
              <a:rPr lang="tr-TR" sz="2200" b="1" dirty="0" smtClean="0">
                <a:solidFill>
                  <a:schemeClr val="accent1"/>
                </a:solidFill>
              </a:rPr>
              <a:t>Kararlılık Analizi</a:t>
            </a:r>
            <a:endParaRPr lang="tr-T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13321" y="2045550"/>
                <a:ext cx="6875647" cy="422691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tr-TR" dirty="0" smtClean="0"/>
                  <a:t>gibi doğrusal zamanla değişen bir sistemi ele alalım. Burada</a:t>
                </a:r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=1,2,3….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tr-TR" dirty="0" smtClean="0"/>
                  <a:t>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=1,2,3,…..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tr-TR" dirty="0" smtClean="0"/>
                  <a:t>olmak üzere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dirty="0" smtClean="0"/>
                  <a:t>’</a:t>
                </a:r>
                <a:r>
                  <a:rPr lang="tr-TR" dirty="0" err="1" smtClean="0"/>
                  <a:t>ler</a:t>
                </a:r>
                <a:r>
                  <a:rPr lang="tr-TR" dirty="0" smtClean="0"/>
                  <a:t> sistemin kutupları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tr-TR" dirty="0"/>
                  <a:t>’</a:t>
                </a:r>
                <a:r>
                  <a:rPr lang="tr-TR" dirty="0" err="1"/>
                  <a:t>ler</a:t>
                </a:r>
                <a:r>
                  <a:rPr lang="tr-TR" dirty="0"/>
                  <a:t> sistemin </a:t>
                </a:r>
                <a:r>
                  <a:rPr lang="tr-TR" dirty="0" smtClean="0"/>
                  <a:t>sıfırlarıdır. Eğer kutup/sıfır sadeleşmesi yoksa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tr-TR" dirty="0" smtClean="0"/>
                  <a:t>sistemin derecesi ve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tr-TR" dirty="0" smtClean="0"/>
                  <a:t>Giriş etkisi dinamiklerin derecesi olarak adlandırılır.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𝑘𝑢𝑡𝑢𝑝</m:t>
                      </m:r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unc>
                        <m:func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𝑠𝚤𝑓𝚤𝑟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Sistemin kutup ve sıfırlarının kompleks düzlemde gösterimi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3321" y="2045550"/>
                <a:ext cx="6875647" cy="4226913"/>
              </a:xfrm>
              <a:blipFill rotWithShape="0">
                <a:blip r:embed="rId2"/>
                <a:stretch>
                  <a:fillRect l="-1152" t="-2453" b="-101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170947" y="1427747"/>
            <a:ext cx="625642" cy="433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G(s)</a:t>
            </a:r>
            <a:endParaRPr lang="tr-TR" dirty="0"/>
          </a:p>
        </p:txBody>
      </p:sp>
      <p:cxnSp>
        <p:nvCxnSpPr>
          <p:cNvPr id="6" name="Straight Connector 5"/>
          <p:cNvCxnSpPr>
            <a:stCxn id="4" idx="1"/>
          </p:cNvCxnSpPr>
          <p:nvPr/>
        </p:nvCxnSpPr>
        <p:spPr>
          <a:xfrm flipH="1" flipV="1">
            <a:off x="3641558" y="1636295"/>
            <a:ext cx="529389" cy="8021"/>
          </a:xfrm>
          <a:prstGeom prst="line">
            <a:avLst/>
          </a:prstGeom>
          <a:ln>
            <a:head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3"/>
          </p:cNvCxnSpPr>
          <p:nvPr/>
        </p:nvCxnSpPr>
        <p:spPr>
          <a:xfrm>
            <a:off x="4796589" y="1644316"/>
            <a:ext cx="433137" cy="80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25516" y="1243081"/>
            <a:ext cx="545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X(s)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4828673" y="1266963"/>
            <a:ext cx="77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Y(s)</a:t>
            </a:r>
            <a:endParaRPr lang="tr-TR" dirty="0"/>
          </a:p>
        </p:txBody>
      </p:sp>
      <p:grpSp>
        <p:nvGrpSpPr>
          <p:cNvPr id="34" name="Group 33"/>
          <p:cNvGrpSpPr/>
          <p:nvPr/>
        </p:nvGrpSpPr>
        <p:grpSpPr>
          <a:xfrm>
            <a:off x="7093590" y="1451630"/>
            <a:ext cx="5098410" cy="4259359"/>
            <a:chOff x="7093590" y="1451630"/>
            <a:chExt cx="5098410" cy="4259359"/>
          </a:xfrm>
        </p:grpSpPr>
        <p:sp>
          <p:nvSpPr>
            <p:cNvPr id="21" name="Rectangle 20"/>
            <p:cNvSpPr/>
            <p:nvPr/>
          </p:nvSpPr>
          <p:spPr>
            <a:xfrm>
              <a:off x="8053137" y="2268699"/>
              <a:ext cx="1892969" cy="31695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Tüm </a:t>
              </a:r>
            </a:p>
            <a:p>
              <a:pPr algn="ctr"/>
              <a:r>
                <a:rPr lang="tr-TR" dirty="0" smtClean="0"/>
                <a:t>Kutupların </a:t>
              </a:r>
            </a:p>
            <a:p>
              <a:pPr algn="ctr"/>
              <a:r>
                <a:rPr lang="tr-TR" dirty="0" smtClean="0"/>
                <a:t>Bölgesi</a:t>
              </a:r>
              <a:endParaRPr lang="tr-TR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7828547" y="3718836"/>
              <a:ext cx="4106779" cy="1897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0299032" y="4159006"/>
              <a:ext cx="1604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Karmaşık </a:t>
              </a:r>
            </a:p>
            <a:p>
              <a:r>
                <a:rPr lang="tr-TR" dirty="0" smtClean="0"/>
                <a:t>s-düzlemi</a:t>
              </a:r>
              <a:endParaRPr lang="tr-TR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922041" y="1899367"/>
              <a:ext cx="689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err="1" smtClean="0"/>
                <a:t>Im</a:t>
              </a:r>
              <a:r>
                <a:rPr lang="tr-TR" b="1" dirty="0" smtClean="0"/>
                <a:t>(s)</a:t>
              </a:r>
              <a:endParaRPr lang="tr-TR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502189" y="3397630"/>
              <a:ext cx="689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Re(s)</a:t>
              </a:r>
              <a:endParaRPr lang="tr-TR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978190" y="3444952"/>
              <a:ext cx="689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0</a:t>
              </a:r>
              <a:endParaRPr lang="tr-TR" b="1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9978190" y="1451630"/>
              <a:ext cx="0" cy="425935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Flowchart: Connector 25"/>
            <p:cNvSpPr/>
            <p:nvPr/>
          </p:nvSpPr>
          <p:spPr>
            <a:xfrm>
              <a:off x="8341894" y="3663077"/>
              <a:ext cx="137160" cy="13716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567111" y="3488003"/>
              <a:ext cx="1804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 smtClean="0"/>
                <a:t>x</a:t>
              </a:r>
              <a:endParaRPr lang="tr-TR" sz="2400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9793705" y="2967063"/>
              <a:ext cx="611666" cy="662555"/>
            </a:xfrm>
            <a:prstGeom prst="line">
              <a:avLst/>
            </a:prstGeom>
            <a:ln>
              <a:head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7491663" y="3814284"/>
              <a:ext cx="850231" cy="667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0325161" y="2714190"/>
              <a:ext cx="1096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Kutup</a:t>
              </a:r>
              <a:endParaRPr lang="tr-TR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093590" y="4397692"/>
              <a:ext cx="1096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Sıfır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50682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737" y="302749"/>
            <a:ext cx="10058400" cy="914400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Kapalı </a:t>
            </a:r>
            <a:r>
              <a:rPr lang="tr-TR" sz="2800" b="1" dirty="0">
                <a:solidFill>
                  <a:schemeClr val="accent1"/>
                </a:solidFill>
              </a:rPr>
              <a:t>Çevrim Kontrol Sistemin Genel Gereklilikleri </a:t>
            </a:r>
            <a:r>
              <a:rPr lang="tr-TR" sz="2200" b="1" dirty="0" smtClean="0">
                <a:solidFill>
                  <a:schemeClr val="accent1"/>
                </a:solidFill>
              </a:rPr>
              <a:t/>
            </a:r>
            <a:br>
              <a:rPr lang="tr-TR" sz="2200" b="1" dirty="0" smtClean="0">
                <a:solidFill>
                  <a:schemeClr val="accent1"/>
                </a:solidFill>
              </a:rPr>
            </a:br>
            <a:r>
              <a:rPr lang="tr-TR" sz="2200" b="1" dirty="0" smtClean="0">
                <a:solidFill>
                  <a:schemeClr val="accent1"/>
                </a:solidFill>
              </a:rPr>
              <a:t>Kararlılık Analizi</a:t>
            </a:r>
            <a:endParaRPr lang="tr-TR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573" y="1387824"/>
            <a:ext cx="9891564" cy="4708176"/>
          </a:xfrm>
        </p:spPr>
        <p:txBody>
          <a:bodyPr>
            <a:normAutofit/>
          </a:bodyPr>
          <a:lstStyle/>
          <a:p>
            <a:r>
              <a:rPr lang="en-US" b="1" dirty="0" err="1"/>
              <a:t>Kararlı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dirty="0"/>
              <a:t>Bu </a:t>
            </a:r>
            <a:r>
              <a:rPr lang="en-US" dirty="0" err="1"/>
              <a:t>sistemlerin</a:t>
            </a:r>
            <a:r>
              <a:rPr lang="en-US" dirty="0"/>
              <a:t> </a:t>
            </a:r>
            <a:r>
              <a:rPr lang="en-US" dirty="0" err="1"/>
              <a:t>girişine</a:t>
            </a:r>
            <a:r>
              <a:rPr lang="en-US" dirty="0"/>
              <a:t> </a:t>
            </a:r>
            <a:r>
              <a:rPr lang="en-US" b="1" dirty="0" err="1"/>
              <a:t>ani</a:t>
            </a:r>
            <a:r>
              <a:rPr lang="en-US" b="1" dirty="0"/>
              <a:t> </a:t>
            </a:r>
            <a:r>
              <a:rPr lang="en-US" b="1" dirty="0" err="1"/>
              <a:t>bir</a:t>
            </a:r>
            <a:r>
              <a:rPr lang="en-US" b="1" dirty="0"/>
              <a:t> </a:t>
            </a:r>
            <a:r>
              <a:rPr lang="en-US" b="1" dirty="0" err="1"/>
              <a:t>darbe</a:t>
            </a:r>
            <a:r>
              <a:rPr lang="en-US" b="1" dirty="0"/>
              <a:t> </a:t>
            </a:r>
            <a:r>
              <a:rPr lang="en-US" dirty="0" err="1"/>
              <a:t>uygulandığında</a:t>
            </a:r>
            <a:r>
              <a:rPr lang="en-US" dirty="0"/>
              <a:t>, </a:t>
            </a:r>
            <a:r>
              <a:rPr lang="en-US" dirty="0" err="1"/>
              <a:t>sistemin</a:t>
            </a:r>
            <a:r>
              <a:rPr lang="en-US" dirty="0"/>
              <a:t> </a:t>
            </a:r>
            <a:r>
              <a:rPr lang="en-US" dirty="0" err="1"/>
              <a:t>çıktısı</a:t>
            </a:r>
            <a:r>
              <a:rPr lang="en-US" dirty="0"/>
              <a:t> ilk </a:t>
            </a:r>
            <a:r>
              <a:rPr lang="en-US" dirty="0" err="1"/>
              <a:t>değerine</a:t>
            </a:r>
            <a:r>
              <a:rPr lang="en-US" dirty="0"/>
              <a:t> 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/>
              <a:t>döner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err="1"/>
              <a:t>Kararlılığın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/>
              <a:t>tanımıda</a:t>
            </a:r>
            <a:r>
              <a:rPr lang="en-US" dirty="0" smtClean="0"/>
              <a:t>;</a:t>
            </a:r>
            <a:r>
              <a:rPr lang="tr-TR" dirty="0" smtClean="0"/>
              <a:t> </a:t>
            </a:r>
            <a:r>
              <a:rPr lang="en-US" dirty="0" err="1" smtClean="0"/>
              <a:t>sistemin</a:t>
            </a:r>
            <a:r>
              <a:rPr lang="en-US" dirty="0" smtClean="0"/>
              <a:t> </a:t>
            </a:r>
            <a:r>
              <a:rPr lang="en-US" dirty="0" err="1" smtClean="0"/>
              <a:t>girişine</a:t>
            </a:r>
            <a:r>
              <a:rPr lang="en-US" dirty="0" smtClean="0"/>
              <a:t> </a:t>
            </a:r>
            <a:r>
              <a:rPr lang="en-US" dirty="0" err="1"/>
              <a:t>uygulanan</a:t>
            </a:r>
            <a:r>
              <a:rPr lang="en-US" dirty="0"/>
              <a:t> </a:t>
            </a:r>
            <a:r>
              <a:rPr lang="en-US" dirty="0" err="1"/>
              <a:t>bütün</a:t>
            </a:r>
            <a:r>
              <a:rPr lang="en-US" dirty="0"/>
              <a:t> </a:t>
            </a:r>
            <a:r>
              <a:rPr lang="en-US" dirty="0" err="1"/>
              <a:t>sınırlı</a:t>
            </a:r>
            <a:r>
              <a:rPr lang="en-US" dirty="0"/>
              <a:t> </a:t>
            </a:r>
            <a:r>
              <a:rPr lang="en-US" dirty="0" err="1" smtClean="0"/>
              <a:t>giriş</a:t>
            </a:r>
            <a:r>
              <a:rPr lang="en-US" dirty="0" smtClean="0"/>
              <a:t> </a:t>
            </a:r>
            <a:r>
              <a:rPr lang="en-US" dirty="0" err="1"/>
              <a:t>işaretleri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çıkışta</a:t>
            </a:r>
            <a:r>
              <a:rPr lang="en-US" dirty="0"/>
              <a:t> </a:t>
            </a:r>
            <a:r>
              <a:rPr lang="en-US" dirty="0" err="1"/>
              <a:t>sınırlı</a:t>
            </a:r>
            <a:r>
              <a:rPr lang="en-US" dirty="0"/>
              <a:t> </a:t>
            </a:r>
            <a:r>
              <a:rPr lang="en-US" dirty="0" err="1"/>
              <a:t>kalıyorsa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kararlıdır</a:t>
            </a:r>
            <a:r>
              <a:rPr lang="en-US" dirty="0"/>
              <a:t> </a:t>
            </a:r>
            <a:r>
              <a:rPr lang="en-US" dirty="0" err="1"/>
              <a:t>denir</a:t>
            </a:r>
            <a:r>
              <a:rPr lang="en-US" dirty="0"/>
              <a:t>.(BIBO)</a:t>
            </a:r>
            <a:endParaRPr lang="tr-TR" dirty="0"/>
          </a:p>
          <a:p>
            <a:r>
              <a:rPr lang="en-US" b="1" dirty="0" err="1"/>
              <a:t>Teorem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kutuplarının</a:t>
            </a:r>
            <a:r>
              <a:rPr lang="en-US" dirty="0"/>
              <a:t> </a:t>
            </a:r>
            <a:r>
              <a:rPr lang="en-US" dirty="0" err="1"/>
              <a:t>gerçek</a:t>
            </a:r>
            <a:r>
              <a:rPr lang="en-US" dirty="0"/>
              <a:t> </a:t>
            </a:r>
            <a:r>
              <a:rPr lang="en-US" dirty="0" err="1"/>
              <a:t>kısımları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kararlıdır</a:t>
            </a:r>
            <a:r>
              <a:rPr lang="en-US" dirty="0"/>
              <a:t>.</a:t>
            </a: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630" y="3408355"/>
            <a:ext cx="4322109" cy="247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5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Ders işleyiş kurallarının tartışılması</a:t>
            </a:r>
          </a:p>
        </p:txBody>
      </p:sp>
      <p:sp>
        <p:nvSpPr>
          <p:cNvPr id="7" name="Metin Yer Tutucus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Dersin Amacı, İletişim Kanalları, Haftalık Ders Programları, Kazançlarımız ve Değerlendirme Kuralları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11.02.2019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89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737" y="302749"/>
            <a:ext cx="10058400" cy="914400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Kapalı </a:t>
            </a:r>
            <a:r>
              <a:rPr lang="tr-TR" sz="2800" b="1" dirty="0">
                <a:solidFill>
                  <a:schemeClr val="accent1"/>
                </a:solidFill>
              </a:rPr>
              <a:t>Çevrim Kontrol Sistemin Genel Gereklilikleri </a:t>
            </a:r>
            <a:r>
              <a:rPr lang="tr-TR" sz="2200" b="1" dirty="0" smtClean="0">
                <a:solidFill>
                  <a:schemeClr val="accent1"/>
                </a:solidFill>
              </a:rPr>
              <a:t/>
            </a:r>
            <a:br>
              <a:rPr lang="tr-TR" sz="2200" b="1" dirty="0" smtClean="0">
                <a:solidFill>
                  <a:schemeClr val="accent1"/>
                </a:solidFill>
              </a:rPr>
            </a:br>
            <a:r>
              <a:rPr lang="tr-TR" sz="2200" b="1" dirty="0" smtClean="0">
                <a:solidFill>
                  <a:schemeClr val="accent1"/>
                </a:solidFill>
              </a:rPr>
              <a:t>Kararlılık Analizi</a:t>
            </a:r>
            <a:endParaRPr lang="tr-TR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573" y="1387824"/>
            <a:ext cx="9891564" cy="4708176"/>
          </a:xfrm>
        </p:spPr>
        <p:txBody>
          <a:bodyPr>
            <a:normAutofit/>
          </a:bodyPr>
          <a:lstStyle/>
          <a:p>
            <a:r>
              <a:rPr lang="tr-TR" b="1" dirty="0" smtClean="0"/>
              <a:t>Marjinal </a:t>
            </a:r>
            <a:r>
              <a:rPr lang="en-US" b="1" dirty="0" err="1" smtClean="0"/>
              <a:t>Kararlı</a:t>
            </a:r>
            <a:r>
              <a:rPr lang="en-US" b="1" dirty="0" smtClean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dirty="0"/>
              <a:t>Bu </a:t>
            </a:r>
            <a:r>
              <a:rPr lang="en-US" dirty="0" err="1"/>
              <a:t>sistemlerin</a:t>
            </a:r>
            <a:r>
              <a:rPr lang="en-US" dirty="0"/>
              <a:t> </a:t>
            </a:r>
            <a:r>
              <a:rPr lang="en-US" dirty="0" err="1"/>
              <a:t>girişine</a:t>
            </a:r>
            <a:r>
              <a:rPr lang="en-US" dirty="0"/>
              <a:t> </a:t>
            </a:r>
            <a:r>
              <a:rPr lang="en-US" dirty="0" err="1"/>
              <a:t>ani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darbe</a:t>
            </a:r>
            <a:r>
              <a:rPr lang="en-US" dirty="0"/>
              <a:t> </a:t>
            </a:r>
            <a:r>
              <a:rPr lang="en-US" dirty="0" err="1"/>
              <a:t>uygulandığında</a:t>
            </a:r>
            <a:r>
              <a:rPr lang="en-US" dirty="0"/>
              <a:t>, </a:t>
            </a:r>
            <a:r>
              <a:rPr lang="en-US" dirty="0" err="1"/>
              <a:t>sistemin</a:t>
            </a:r>
            <a:r>
              <a:rPr lang="en-US" dirty="0"/>
              <a:t> </a:t>
            </a:r>
            <a:r>
              <a:rPr lang="en-US" dirty="0" err="1"/>
              <a:t>çıktısı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ilk </a:t>
            </a:r>
            <a:r>
              <a:rPr lang="en-US" dirty="0" err="1"/>
              <a:t>değerinden</a:t>
            </a:r>
            <a:r>
              <a:rPr lang="en-US" dirty="0"/>
              <a:t> </a:t>
            </a:r>
            <a:r>
              <a:rPr lang="en-US" dirty="0" err="1"/>
              <a:t>başka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sonlu</a:t>
            </a:r>
            <a:r>
              <a:rPr lang="en-US" dirty="0"/>
              <a:t> </a:t>
            </a:r>
            <a:r>
              <a:rPr lang="en-US" dirty="0" err="1"/>
              <a:t>değere</a:t>
            </a:r>
            <a:r>
              <a:rPr lang="en-US" dirty="0"/>
              <a:t> </a:t>
            </a:r>
            <a:r>
              <a:rPr lang="en-US" dirty="0" err="1"/>
              <a:t>oturur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sonlu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değer</a:t>
            </a:r>
            <a:r>
              <a:rPr lang="en-US" dirty="0"/>
              <a:t> </a:t>
            </a:r>
            <a:r>
              <a:rPr lang="en-US" dirty="0" err="1"/>
              <a:t>etrafında</a:t>
            </a:r>
            <a:r>
              <a:rPr lang="en-US" dirty="0"/>
              <a:t> </a:t>
            </a:r>
            <a:r>
              <a:rPr lang="en-US" dirty="0" err="1"/>
              <a:t>sonlu</a:t>
            </a:r>
            <a:r>
              <a:rPr lang="en-US" dirty="0"/>
              <a:t> </a:t>
            </a:r>
            <a:r>
              <a:rPr lang="en-US" dirty="0" err="1"/>
              <a:t>genlikte</a:t>
            </a:r>
            <a:r>
              <a:rPr lang="en-US" dirty="0"/>
              <a:t> </a:t>
            </a:r>
            <a:r>
              <a:rPr lang="en-US" dirty="0" err="1"/>
              <a:t>sürekli</a:t>
            </a:r>
            <a:r>
              <a:rPr lang="en-US" dirty="0"/>
              <a:t> </a:t>
            </a:r>
            <a:r>
              <a:rPr lang="en-US" dirty="0" err="1"/>
              <a:t>salınır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b="1" dirty="0" err="1" smtClean="0"/>
              <a:t>Teorem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Sanal</a:t>
            </a:r>
            <a:r>
              <a:rPr lang="en-US" dirty="0"/>
              <a:t> </a:t>
            </a:r>
            <a:r>
              <a:rPr lang="en-US" dirty="0" err="1"/>
              <a:t>eksen</a:t>
            </a:r>
            <a:r>
              <a:rPr lang="en-US" dirty="0"/>
              <a:t> </a:t>
            </a:r>
            <a:r>
              <a:rPr lang="en-US" dirty="0" err="1"/>
              <a:t>üzerinde</a:t>
            </a:r>
            <a:r>
              <a:rPr lang="en-US" dirty="0"/>
              <a:t> </a:t>
            </a:r>
            <a:r>
              <a:rPr lang="en-US" dirty="0" err="1"/>
              <a:t>bazı</a:t>
            </a:r>
            <a:r>
              <a:rPr lang="en-US" dirty="0"/>
              <a:t> </a:t>
            </a:r>
            <a:r>
              <a:rPr lang="en-US" dirty="0" err="1"/>
              <a:t>katlı</a:t>
            </a:r>
            <a:r>
              <a:rPr lang="en-US" dirty="0"/>
              <a:t> </a:t>
            </a:r>
            <a:r>
              <a:rPr lang="en-US" dirty="0" err="1"/>
              <a:t>olmayan</a:t>
            </a:r>
            <a:r>
              <a:rPr lang="en-US" dirty="0"/>
              <a:t> </a:t>
            </a:r>
            <a:r>
              <a:rPr lang="en-US" dirty="0" err="1"/>
              <a:t>kutupları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/>
              <a:t>kalan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kutuplarının</a:t>
            </a:r>
            <a:r>
              <a:rPr lang="en-US" dirty="0"/>
              <a:t> </a:t>
            </a:r>
            <a:r>
              <a:rPr lang="en-US" dirty="0" err="1"/>
              <a:t>gerçek</a:t>
            </a:r>
            <a:r>
              <a:rPr lang="en-US" dirty="0"/>
              <a:t> </a:t>
            </a:r>
            <a:r>
              <a:rPr lang="en-US" dirty="0" err="1"/>
              <a:t>kısımları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marjinal</a:t>
            </a:r>
            <a:r>
              <a:rPr lang="en-US" dirty="0"/>
              <a:t> </a:t>
            </a:r>
            <a:r>
              <a:rPr lang="en-US" dirty="0" err="1"/>
              <a:t>kararlıdır</a:t>
            </a:r>
            <a:r>
              <a:rPr lang="en-US" dirty="0"/>
              <a:t>.</a:t>
            </a:r>
            <a:endParaRPr lang="tr-TR" dirty="0"/>
          </a:p>
        </p:txBody>
      </p:sp>
      <p:sp>
        <p:nvSpPr>
          <p:cNvPr id="4" name="Rectangle 3"/>
          <p:cNvSpPr/>
          <p:nvPr/>
        </p:nvSpPr>
        <p:spPr>
          <a:xfrm>
            <a:off x="1209573" y="3051829"/>
            <a:ext cx="3048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Marjinal </a:t>
            </a:r>
            <a:r>
              <a:rPr lang="en-US" b="1" dirty="0" err="1" smtClean="0"/>
              <a:t>Kararlı</a:t>
            </a:r>
            <a:r>
              <a:rPr lang="en-US" b="1" dirty="0" smtClean="0"/>
              <a:t> </a:t>
            </a:r>
            <a:r>
              <a:rPr lang="en-US" b="1" dirty="0" err="1"/>
              <a:t>Sistem</a:t>
            </a:r>
            <a:r>
              <a:rPr lang="tr-TR" b="1" dirty="0"/>
              <a:t> </a:t>
            </a:r>
            <a:r>
              <a:rPr lang="tr-TR" b="1" dirty="0" smtClean="0"/>
              <a:t>Örnek</a:t>
            </a:r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1209573" y="374191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/>
              <a:t>sys</a:t>
            </a:r>
            <a:r>
              <a:rPr lang="tr-TR" dirty="0"/>
              <a:t> =</a:t>
            </a:r>
          </a:p>
          <a:p>
            <a:r>
              <a:rPr lang="tr-TR" dirty="0"/>
              <a:t> </a:t>
            </a:r>
          </a:p>
          <a:p>
            <a:r>
              <a:rPr lang="tr-TR" dirty="0"/>
              <a:t>     1</a:t>
            </a:r>
          </a:p>
          <a:p>
            <a:r>
              <a:rPr lang="tr-TR" dirty="0"/>
              <a:t>  -------</a:t>
            </a:r>
          </a:p>
          <a:p>
            <a:r>
              <a:rPr lang="tr-TR" dirty="0"/>
              <a:t>  s^2 + 1</a:t>
            </a:r>
          </a:p>
          <a:p>
            <a:r>
              <a:rPr lang="tr-TR" dirty="0"/>
              <a:t> </a:t>
            </a:r>
          </a:p>
          <a:p>
            <a:r>
              <a:rPr lang="tr-TR" dirty="0" err="1"/>
              <a:t>Continuous</a:t>
            </a:r>
            <a:r>
              <a:rPr lang="tr-TR" dirty="0"/>
              <a:t>-time transfer </a:t>
            </a:r>
            <a:r>
              <a:rPr lang="tr-TR" dirty="0" err="1"/>
              <a:t>function</a:t>
            </a:r>
            <a:r>
              <a:rPr lang="tr-TR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894" y="3199731"/>
            <a:ext cx="3431341" cy="25735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6955" y="2983650"/>
            <a:ext cx="3717013" cy="295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1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737" y="302749"/>
            <a:ext cx="10058400" cy="914400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Kapalı </a:t>
            </a:r>
            <a:r>
              <a:rPr lang="tr-TR" sz="2800" b="1" dirty="0">
                <a:solidFill>
                  <a:schemeClr val="accent1"/>
                </a:solidFill>
              </a:rPr>
              <a:t>Çevrim Kontrol Sistemin Genel Gereklilikleri </a:t>
            </a:r>
            <a:r>
              <a:rPr lang="tr-TR" sz="2200" b="1" dirty="0" smtClean="0">
                <a:solidFill>
                  <a:schemeClr val="accent1"/>
                </a:solidFill>
              </a:rPr>
              <a:t/>
            </a:r>
            <a:br>
              <a:rPr lang="tr-TR" sz="2200" b="1" dirty="0" smtClean="0">
                <a:solidFill>
                  <a:schemeClr val="accent1"/>
                </a:solidFill>
              </a:rPr>
            </a:br>
            <a:r>
              <a:rPr lang="tr-TR" sz="2200" b="1" dirty="0" smtClean="0">
                <a:solidFill>
                  <a:schemeClr val="accent1"/>
                </a:solidFill>
              </a:rPr>
              <a:t>Kararlılık Analizi</a:t>
            </a:r>
            <a:endParaRPr lang="tr-TR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573" y="1387824"/>
            <a:ext cx="9891564" cy="4708176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Karar</a:t>
            </a:r>
            <a:r>
              <a:rPr lang="tr-TR" b="1" dirty="0" smtClean="0"/>
              <a:t>sız</a:t>
            </a:r>
            <a:r>
              <a:rPr lang="en-US" b="1" dirty="0" smtClean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dirty="0"/>
              <a:t>Bu </a:t>
            </a:r>
            <a:r>
              <a:rPr lang="en-US" dirty="0" err="1"/>
              <a:t>sistemlerin</a:t>
            </a:r>
            <a:r>
              <a:rPr lang="en-US" dirty="0"/>
              <a:t> </a:t>
            </a:r>
            <a:r>
              <a:rPr lang="en-US" dirty="0" err="1"/>
              <a:t>girişine</a:t>
            </a:r>
            <a:r>
              <a:rPr lang="en-US" dirty="0"/>
              <a:t> </a:t>
            </a:r>
            <a:r>
              <a:rPr lang="en-US" dirty="0" err="1"/>
              <a:t>ani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darbe</a:t>
            </a:r>
            <a:r>
              <a:rPr lang="en-US" dirty="0"/>
              <a:t> </a:t>
            </a:r>
            <a:r>
              <a:rPr lang="en-US" dirty="0" err="1"/>
              <a:t>uygulandığında</a:t>
            </a:r>
            <a:r>
              <a:rPr lang="en-US" dirty="0"/>
              <a:t>, </a:t>
            </a:r>
            <a:r>
              <a:rPr lang="en-US" dirty="0" err="1"/>
              <a:t>sistemin</a:t>
            </a:r>
            <a:r>
              <a:rPr lang="en-US" dirty="0"/>
              <a:t> </a:t>
            </a:r>
            <a:r>
              <a:rPr lang="en-US" dirty="0" err="1"/>
              <a:t>çıktısı</a:t>
            </a:r>
            <a:r>
              <a:rPr lang="en-US" dirty="0"/>
              <a:t> </a:t>
            </a:r>
            <a:r>
              <a:rPr lang="en-US" dirty="0" err="1"/>
              <a:t>herhangi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sınır</a:t>
            </a:r>
            <a:r>
              <a:rPr lang="en-US" dirty="0"/>
              <a:t> </a:t>
            </a:r>
            <a:r>
              <a:rPr lang="en-US" dirty="0" err="1"/>
              <a:t>olmadan</a:t>
            </a:r>
            <a:r>
              <a:rPr lang="en-US" dirty="0"/>
              <a:t> </a:t>
            </a:r>
            <a:r>
              <a:rPr lang="en-US" dirty="0" err="1"/>
              <a:t>büyür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b="1" dirty="0" err="1" smtClean="0"/>
              <a:t>Teorem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Bazı</a:t>
            </a:r>
            <a:r>
              <a:rPr lang="en-US" dirty="0"/>
              <a:t> </a:t>
            </a:r>
            <a:r>
              <a:rPr lang="en-US" dirty="0" err="1"/>
              <a:t>kutuplarının</a:t>
            </a:r>
            <a:r>
              <a:rPr lang="en-US" dirty="0"/>
              <a:t> </a:t>
            </a:r>
            <a:r>
              <a:rPr lang="en-US" dirty="0" err="1"/>
              <a:t>gerçek</a:t>
            </a:r>
            <a:r>
              <a:rPr lang="en-US" dirty="0"/>
              <a:t> </a:t>
            </a:r>
            <a:r>
              <a:rPr lang="en-US" dirty="0" err="1"/>
              <a:t>kısımları</a:t>
            </a:r>
            <a:r>
              <a:rPr lang="en-US" dirty="0"/>
              <a:t> </a:t>
            </a:r>
            <a:r>
              <a:rPr lang="en-US" dirty="0" err="1"/>
              <a:t>pozitif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/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sanal</a:t>
            </a:r>
            <a:r>
              <a:rPr lang="en-US" dirty="0"/>
              <a:t> </a:t>
            </a:r>
            <a:r>
              <a:rPr lang="en-US" dirty="0" err="1"/>
              <a:t>eksen</a:t>
            </a:r>
            <a:r>
              <a:rPr lang="en-US" dirty="0"/>
              <a:t> </a:t>
            </a:r>
            <a:r>
              <a:rPr lang="en-US" dirty="0" err="1"/>
              <a:t>üzerinde</a:t>
            </a:r>
            <a:r>
              <a:rPr lang="en-US" dirty="0"/>
              <a:t> </a:t>
            </a:r>
            <a:r>
              <a:rPr lang="en-US" dirty="0" err="1"/>
              <a:t>bazı</a:t>
            </a:r>
            <a:r>
              <a:rPr lang="en-US" dirty="0"/>
              <a:t> </a:t>
            </a:r>
            <a:r>
              <a:rPr lang="en-US" dirty="0" err="1"/>
              <a:t>katlı</a:t>
            </a:r>
            <a:r>
              <a:rPr lang="en-US" dirty="0"/>
              <a:t> </a:t>
            </a:r>
            <a:r>
              <a:rPr lang="en-US" dirty="0" err="1"/>
              <a:t>kutupları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b="1" dirty="0" err="1"/>
              <a:t>kararsızdır</a:t>
            </a:r>
            <a:r>
              <a:rPr lang="en-US" b="1" dirty="0"/>
              <a:t>.</a:t>
            </a:r>
            <a:endParaRPr lang="tr-TR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787" y="2624310"/>
            <a:ext cx="4192445" cy="33098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09573" y="2763071"/>
            <a:ext cx="2510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Karar</a:t>
            </a:r>
            <a:r>
              <a:rPr lang="tr-TR" b="1" dirty="0" smtClean="0"/>
              <a:t>sız</a:t>
            </a:r>
            <a:r>
              <a:rPr lang="en-US" b="1" dirty="0" smtClean="0"/>
              <a:t> </a:t>
            </a:r>
            <a:r>
              <a:rPr lang="en-US" b="1" dirty="0" err="1"/>
              <a:t>Sistem</a:t>
            </a:r>
            <a:r>
              <a:rPr lang="tr-TR" b="1" dirty="0"/>
              <a:t> Örnekler</a:t>
            </a:r>
            <a:endParaRPr lang="tr-TR" dirty="0"/>
          </a:p>
        </p:txBody>
      </p:sp>
      <p:sp>
        <p:nvSpPr>
          <p:cNvPr id="10" name="Rectangle 9"/>
          <p:cNvSpPr/>
          <p:nvPr/>
        </p:nvSpPr>
        <p:spPr>
          <a:xfrm>
            <a:off x="548188" y="349198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/>
              <a:t>sys</a:t>
            </a:r>
            <a:r>
              <a:rPr lang="tr-TR" dirty="0"/>
              <a:t> =</a:t>
            </a:r>
          </a:p>
          <a:p>
            <a:r>
              <a:rPr lang="tr-TR" dirty="0"/>
              <a:t> </a:t>
            </a:r>
          </a:p>
          <a:p>
            <a:r>
              <a:rPr lang="tr-TR" dirty="0"/>
              <a:t>            7</a:t>
            </a:r>
          </a:p>
          <a:p>
            <a:r>
              <a:rPr lang="tr-TR" dirty="0"/>
              <a:t>  ---------------------</a:t>
            </a:r>
          </a:p>
          <a:p>
            <a:r>
              <a:rPr lang="tr-TR" dirty="0"/>
              <a:t>  s^3 + 3 s^2 + 2 s + 7</a:t>
            </a:r>
          </a:p>
          <a:p>
            <a:r>
              <a:rPr lang="tr-TR" dirty="0"/>
              <a:t> </a:t>
            </a:r>
          </a:p>
          <a:p>
            <a:r>
              <a:rPr lang="tr-TR" dirty="0" err="1"/>
              <a:t>Continuous</a:t>
            </a:r>
            <a:r>
              <a:rPr lang="tr-TR" dirty="0"/>
              <a:t>-time transfer </a:t>
            </a:r>
            <a:r>
              <a:rPr lang="tr-TR" dirty="0" err="1"/>
              <a:t>function</a:t>
            </a:r>
            <a:r>
              <a:rPr lang="tr-TR" dirty="0"/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098" y="2974472"/>
            <a:ext cx="3648690" cy="273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0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Sistem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Kutuplarının</a:t>
            </a:r>
            <a:r>
              <a:rPr lang="en-US" sz="2400" b="1" dirty="0">
                <a:solidFill>
                  <a:srgbClr val="0070C0"/>
                </a:solidFill>
              </a:rPr>
              <a:t> s-</a:t>
            </a:r>
            <a:r>
              <a:rPr lang="en-US" sz="2400" b="1" dirty="0" err="1">
                <a:solidFill>
                  <a:srgbClr val="0070C0"/>
                </a:solidFill>
              </a:rPr>
              <a:t>düzlemindeki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Yerleri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ile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İlişki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endParaRPr lang="tr-TR" sz="24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586" y="1487077"/>
            <a:ext cx="6656047" cy="420468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138863" y="2486526"/>
            <a:ext cx="160421" cy="417095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416968" y="4090737"/>
            <a:ext cx="176464" cy="336884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572000" y="4523874"/>
            <a:ext cx="160421" cy="368968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566609" y="4427621"/>
            <a:ext cx="559871" cy="497305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882063" y="3914274"/>
            <a:ext cx="78605" cy="60960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764379" y="4523874"/>
            <a:ext cx="128337" cy="401052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046044" y="3400926"/>
            <a:ext cx="441960" cy="320842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566609" y="2277979"/>
            <a:ext cx="559871" cy="417094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090611" y="2486526"/>
            <a:ext cx="385010" cy="417095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2716" y="5918190"/>
            <a:ext cx="10996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Resim </a:t>
            </a:r>
            <a:r>
              <a:rPr lang="en-US" sz="1200" dirty="0" smtClean="0"/>
              <a:t>Prof</a:t>
            </a:r>
            <a:r>
              <a:rPr lang="en-US" sz="1200" dirty="0"/>
              <a:t>. Dr. </a:t>
            </a:r>
            <a:r>
              <a:rPr lang="en-US" sz="1200" dirty="0" err="1"/>
              <a:t>Bülent</a:t>
            </a:r>
            <a:r>
              <a:rPr lang="en-US" sz="1200" dirty="0"/>
              <a:t> E. </a:t>
            </a:r>
            <a:r>
              <a:rPr lang="en-US" sz="1200" dirty="0" err="1"/>
              <a:t>Platin</a:t>
            </a:r>
            <a:r>
              <a:rPr lang="en-US" sz="1200" dirty="0"/>
              <a:t> </a:t>
            </a:r>
            <a:r>
              <a:rPr lang="tr-TR" sz="1200" dirty="0" err="1" smtClean="0"/>
              <a:t>çalıştay</a:t>
            </a:r>
            <a:r>
              <a:rPr lang="tr-TR" sz="1200" dirty="0" smtClean="0"/>
              <a:t> notlarından alınmıştır. </a:t>
            </a:r>
          </a:p>
          <a:p>
            <a:r>
              <a:rPr lang="tr-TR" sz="1200" dirty="0" smtClean="0"/>
              <a:t>Orijinal Kaynak: </a:t>
            </a:r>
            <a:r>
              <a:rPr lang="en-US" sz="1200" dirty="0"/>
              <a:t>G. F. Franklin, J. D. Powell, A. </a:t>
            </a:r>
            <a:r>
              <a:rPr lang="en-US" sz="1200" dirty="0" err="1"/>
              <a:t>Emami-Naeini</a:t>
            </a:r>
            <a:r>
              <a:rPr lang="en-US" sz="1200" dirty="0"/>
              <a:t>, Feedback Control of Dynamic Systems, 7e, Global Ed., Pearson Education, Ltd., </a:t>
            </a:r>
            <a:r>
              <a:rPr lang="en-US" sz="1200" dirty="0" smtClean="0"/>
              <a:t>2015</a:t>
            </a:r>
            <a:r>
              <a:rPr lang="tr-TR" sz="1200" dirty="0" smtClean="0"/>
              <a:t> olarak belirtilmiştir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2060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8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0459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Kapalı Çevrim Kontrol</a:t>
            </a:r>
            <a:r>
              <a:rPr lang="tr-TR" sz="8800" b="1" dirty="0">
                <a:solidFill>
                  <a:schemeClr val="accent1"/>
                </a:solidFill>
              </a:rPr>
              <a:t/>
            </a:r>
            <a:br>
              <a:rPr lang="tr-TR" sz="8800" b="1" dirty="0">
                <a:solidFill>
                  <a:schemeClr val="accent1"/>
                </a:solidFill>
              </a:rPr>
            </a:br>
            <a:r>
              <a:rPr lang="tr-TR" sz="2200" b="1" dirty="0" smtClean="0">
                <a:solidFill>
                  <a:schemeClr val="accent1"/>
                </a:solidFill>
              </a:rPr>
              <a:t>Durgun Durum Hatası</a:t>
            </a:r>
            <a:endParaRPr lang="tr-TR" sz="2200" dirty="0"/>
          </a:p>
        </p:txBody>
      </p:sp>
      <p:sp>
        <p:nvSpPr>
          <p:cNvPr id="91" name="Content Placeholder 90"/>
          <p:cNvSpPr>
            <a:spLocks noGrp="1"/>
          </p:cNvSpPr>
          <p:nvPr>
            <p:ph sz="half" idx="1"/>
          </p:nvPr>
        </p:nvSpPr>
        <p:spPr>
          <a:xfrm>
            <a:off x="1161448" y="1246200"/>
            <a:ext cx="10789921" cy="6948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dirty="0" smtClean="0"/>
              <a:t>1G1Ç’lı temel biçimi (</a:t>
            </a:r>
            <a:r>
              <a:rPr lang="tr-TR" sz="2400" dirty="0" err="1" smtClean="0"/>
              <a:t>canonical</a:t>
            </a:r>
            <a:r>
              <a:rPr lang="tr-TR" sz="2400" dirty="0" smtClean="0"/>
              <a:t> form) </a:t>
            </a:r>
            <a:r>
              <a:rPr lang="tr-TR" sz="2400" dirty="0"/>
              <a:t>aşağıdaki gibi olan bir </a:t>
            </a:r>
            <a:r>
              <a:rPr lang="tr-TR" sz="2400" dirty="0" smtClean="0"/>
              <a:t>sistem düşünelim.</a:t>
            </a:r>
            <a:endParaRPr lang="tr-TR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067082" y="359652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64469" y="361069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pSp>
        <p:nvGrpSpPr>
          <p:cNvPr id="96" name="Group 95"/>
          <p:cNvGrpSpPr>
            <a:grpSpLocks noChangeAspect="1"/>
          </p:cNvGrpSpPr>
          <p:nvPr/>
        </p:nvGrpSpPr>
        <p:grpSpPr>
          <a:xfrm>
            <a:off x="1052937" y="2175700"/>
            <a:ext cx="5053692" cy="2520000"/>
            <a:chOff x="1822957" y="5119522"/>
            <a:chExt cx="3486402" cy="17384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3664469" y="5244928"/>
                  <a:ext cx="6858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tr-T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4469" y="5244928"/>
                  <a:ext cx="685800" cy="4572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5" name="Group 94"/>
            <p:cNvGrpSpPr/>
            <p:nvPr/>
          </p:nvGrpSpPr>
          <p:grpSpPr>
            <a:xfrm>
              <a:off x="1822957" y="5119522"/>
              <a:ext cx="3486402" cy="1738478"/>
              <a:chOff x="1822957" y="5119522"/>
              <a:chExt cx="3486402" cy="1738478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>
                <a:off x="4346764" y="5459356"/>
                <a:ext cx="68547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4803964" y="5182357"/>
                    <a:ext cx="50539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tr-T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03964" y="5182357"/>
                    <a:ext cx="505395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0843" t="-2174" r="-16867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1" name="Group 10"/>
              <p:cNvGrpSpPr/>
              <p:nvPr/>
            </p:nvGrpSpPr>
            <p:grpSpPr>
              <a:xfrm>
                <a:off x="1822957" y="5119522"/>
                <a:ext cx="1841202" cy="800346"/>
                <a:chOff x="3354638" y="3464645"/>
                <a:chExt cx="1841202" cy="800346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3354638" y="3478818"/>
                  <a:ext cx="1032509" cy="554261"/>
                  <a:chOff x="2622432" y="3495278"/>
                  <a:chExt cx="1032509" cy="554261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3" name="Oval 32"/>
                      <p:cNvSpPr/>
                      <p:nvPr/>
                    </p:nvSpPr>
                    <p:spPr>
                      <a:xfrm>
                        <a:off x="3194979" y="3592339"/>
                        <a:ext cx="459962" cy="45720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tr-TR" sz="1200" i="1" smtClean="0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tr-TR" sz="1200" i="1" smtClean="0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</m:oMath>
                          </m:oMathPara>
                        </a14:m>
                        <a:endParaRPr lang="tr-TR" sz="1200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3" name="Oval 42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94979" y="3592339"/>
                        <a:ext cx="459962" cy="457200"/>
                      </a:xfrm>
                      <a:prstGeom prst="ellipse">
                        <a:avLst/>
                      </a:prstGeom>
                      <a:blipFill rotWithShape="0">
                        <a:blip r:embed="rId13"/>
                        <a:stretch>
                          <a:fillRect l="-105128" t="-138462" r="-71795" b="-19359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tr-T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34" name="Straight Connector 33"/>
                  <p:cNvCxnSpPr>
                    <a:endCxn id="33" idx="2"/>
                  </p:cNvCxnSpPr>
                  <p:nvPr/>
                </p:nvCxnSpPr>
                <p:spPr>
                  <a:xfrm>
                    <a:off x="2759782" y="3820939"/>
                    <a:ext cx="435198" cy="0"/>
                  </a:xfrm>
                  <a:prstGeom prst="line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5" name="TextBox 34"/>
                      <p:cNvSpPr txBox="1"/>
                      <p:nvPr/>
                    </p:nvSpPr>
                    <p:spPr>
                      <a:xfrm>
                        <a:off x="2622432" y="3495278"/>
                        <a:ext cx="52760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tr-T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tr-T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tr-TR" dirty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0" name="TextBox 4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22432" y="3495278"/>
                        <a:ext cx="527608" cy="276999"/>
                      </a:xfrm>
                      <a:prstGeom prst="rect">
                        <a:avLst/>
                      </a:prstGeom>
                      <a:blipFill rotWithShape="0">
                        <a:blip r:embed="rId14"/>
                        <a:stretch>
                          <a:fillRect l="-9302" t="-2222" r="-15116" b="-3555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tr-T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4399094" y="3837563"/>
                  <a:ext cx="796746" cy="3744"/>
                </a:xfrm>
                <a:prstGeom prst="line">
                  <a:avLst/>
                </a:prstGeom>
                <a:ln>
                  <a:head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8"/>
                    <p:cNvSpPr txBox="1"/>
                    <p:nvPr/>
                  </p:nvSpPr>
                  <p:spPr>
                    <a:xfrm>
                      <a:off x="4426930" y="3503587"/>
                      <a:ext cx="52443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tr-TR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tr-TR" dirty="0">
                        <a:solidFill>
                          <a:srgbClr val="0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TextBox 5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26930" y="3503587"/>
                      <a:ext cx="524439" cy="276999"/>
                    </a:xfrm>
                    <a:prstGeom prst="rect">
                      <a:avLst/>
                    </a:prstGeom>
                    <a:blipFill rotWithShape="0">
                      <a:blip r:embed="rId15"/>
                      <a:stretch>
                        <a:fillRect l="-9302" t="-2174" r="-15116" b="-326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/>
                    <p:cNvSpPr txBox="1"/>
                    <p:nvPr/>
                  </p:nvSpPr>
                  <p:spPr>
                    <a:xfrm>
                      <a:off x="3807021" y="3464645"/>
                      <a:ext cx="22602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tr-TR" dirty="0">
                        <a:solidFill>
                          <a:srgbClr val="0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TextBox 5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07021" y="3464645"/>
                      <a:ext cx="226023" cy="276999"/>
                    </a:xfrm>
                    <a:prstGeom prst="rect">
                      <a:avLst/>
                    </a:prstGeom>
                    <a:blipFill rotWithShape="0">
                      <a:blip r:embed="rId16"/>
                      <a:stretch>
                        <a:fillRect l="-21622" r="-21622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4319008" y="3987992"/>
                      <a:ext cx="22602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tr-TR" dirty="0">
                        <a:solidFill>
                          <a:srgbClr val="0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TextBox 5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19008" y="3987992"/>
                      <a:ext cx="226023" cy="276999"/>
                    </a:xfrm>
                    <a:prstGeom prst="rect">
                      <a:avLst/>
                    </a:prstGeom>
                    <a:blipFill rotWithShape="0">
                      <a:blip r:embed="rId17"/>
                      <a:stretch>
                        <a:fillRect l="-5405" r="-54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/>
                  <p:cNvSpPr/>
                  <p:nvPr/>
                </p:nvSpPr>
                <p:spPr>
                  <a:xfrm>
                    <a:off x="3353359" y="6400800"/>
                    <a:ext cx="6858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Rectangle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53359" y="6400800"/>
                    <a:ext cx="685800" cy="457200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Arrow Connector 15"/>
              <p:cNvCxnSpPr/>
              <p:nvPr/>
            </p:nvCxnSpPr>
            <p:spPr>
              <a:xfrm>
                <a:off x="4803964" y="5459356"/>
                <a:ext cx="0" cy="1170044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4018876" y="6629400"/>
                <a:ext cx="785088" cy="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33" idx="4"/>
              </p:cNvCxnSpPr>
              <p:nvPr/>
            </p:nvCxnSpPr>
            <p:spPr>
              <a:xfrm>
                <a:off x="2625485" y="5687956"/>
                <a:ext cx="0" cy="941444"/>
              </a:xfrm>
              <a:prstGeom prst="line">
                <a:avLst/>
              </a:prstGeom>
              <a:ln>
                <a:head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2101046" y="6006656"/>
                    <a:ext cx="5244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tr-T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1046" y="6006656"/>
                    <a:ext cx="524439" cy="276999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 l="-9302" t="-2174" r="-15116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4" name="Straight Connector 53"/>
              <p:cNvCxnSpPr>
                <a:endCxn id="14" idx="1"/>
              </p:cNvCxnSpPr>
              <p:nvPr/>
            </p:nvCxnSpPr>
            <p:spPr>
              <a:xfrm>
                <a:off x="2625485" y="6629400"/>
                <a:ext cx="72787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6235429" y="1730381"/>
                <a:ext cx="4945920" cy="3876639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accent4"/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tr-TR" sz="2400" dirty="0" smtClean="0">
                    <a:solidFill>
                      <a:srgbClr val="000000"/>
                    </a:solidFill>
                  </a:rPr>
                  <a:t>Açık Çevrim TF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tr-T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tr-T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sz="24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tr-T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 smtClean="0">
                  <a:solidFill>
                    <a:srgbClr val="000000"/>
                  </a:solidFill>
                </a:endParaRPr>
              </a:p>
              <a:p>
                <a:r>
                  <a:rPr lang="tr-TR" sz="2400" dirty="0" smtClean="0">
                    <a:solidFill>
                      <a:srgbClr val="000000"/>
                    </a:solidFill>
                  </a:rPr>
                  <a:t>Kapalı Çevrim TF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4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tr-TR" sz="24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tr-TR" sz="24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tr-TR" sz="24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tr-T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tr-TR" sz="2400" dirty="0">
                              <a:solidFill>
                                <a:srgbClr val="00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tr-T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tr-TR" sz="2400" dirty="0">
                              <a:solidFill>
                                <a:srgbClr val="000000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tr-TR" sz="2400" dirty="0">
                  <a:solidFill>
                    <a:srgbClr val="000000"/>
                  </a:solidFill>
                </a:endParaRPr>
              </a:p>
              <a:p>
                <a:r>
                  <a:rPr lang="tr-TR" sz="2400" dirty="0" smtClean="0">
                    <a:solidFill>
                      <a:srgbClr val="000000"/>
                    </a:solidFill>
                  </a:rPr>
                  <a:t>Hata </a:t>
                </a:r>
                <a:r>
                  <a:rPr lang="tr-TR" sz="2400" dirty="0">
                    <a:solidFill>
                      <a:srgbClr val="000000"/>
                    </a:solidFill>
                  </a:rPr>
                  <a:t>TF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𝐸𝑅</m:t>
                          </m:r>
                        </m:sub>
                      </m:sSub>
                      <m:r>
                        <a:rPr lang="tr-T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)≡</m:t>
                      </m:r>
                      <m:f>
                        <m:fPr>
                          <m:ctrlP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tr-TR" sz="2400" dirty="0">
                              <a:solidFill>
                                <a:srgbClr val="000000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tr-TR" sz="2400" dirty="0">
                  <a:solidFill>
                    <a:srgbClr val="000000"/>
                  </a:solidFill>
                </a:endParaRPr>
              </a:p>
              <a:p>
                <a:endParaRPr lang="tr-TR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429" y="1730381"/>
                <a:ext cx="4945920" cy="3876639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effectLst>
                <a:outerShdw blurRad="50800" dist="50800" dir="5400000" algn="ctr" rotWithShape="0">
                  <a:schemeClr val="accent4"/>
                </a:outerShdw>
              </a:effec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032595" y="5442103"/>
            <a:ext cx="5442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AÇTF </a:t>
            </a:r>
            <a:r>
              <a:rPr lang="en-US" dirty="0" err="1">
                <a:latin typeface="Arial" panose="020B0604020202020204" pitchFamily="34" charset="0"/>
              </a:rPr>
              <a:t>aşağıdaki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normalleştirilmiş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biçimde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yazılabilir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8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8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0459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Kapalı Çevrim Kontrol</a:t>
            </a:r>
            <a:r>
              <a:rPr lang="tr-TR" sz="8800" b="1" dirty="0">
                <a:solidFill>
                  <a:schemeClr val="accent1"/>
                </a:solidFill>
              </a:rPr>
              <a:t/>
            </a:r>
            <a:br>
              <a:rPr lang="tr-TR" sz="8800" b="1" dirty="0">
                <a:solidFill>
                  <a:schemeClr val="accent1"/>
                </a:solidFill>
              </a:rPr>
            </a:br>
            <a:r>
              <a:rPr lang="tr-TR" sz="2200" b="1" dirty="0">
                <a:solidFill>
                  <a:schemeClr val="accent1"/>
                </a:solidFill>
              </a:rPr>
              <a:t>Durgun Durum Hatası</a:t>
            </a:r>
            <a:endParaRPr lang="tr-TR" sz="2200" dirty="0"/>
          </a:p>
        </p:txBody>
      </p:sp>
      <p:sp>
        <p:nvSpPr>
          <p:cNvPr id="91" name="Content Placeholder 90"/>
          <p:cNvSpPr>
            <a:spLocks noGrp="1"/>
          </p:cNvSpPr>
          <p:nvPr>
            <p:ph sz="half" idx="1"/>
          </p:nvPr>
        </p:nvSpPr>
        <p:spPr>
          <a:xfrm>
            <a:off x="1161448" y="1246200"/>
            <a:ext cx="10789921" cy="6948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 smtClean="0"/>
              <a:t>A</a:t>
            </a:r>
            <a:r>
              <a:rPr lang="tr-TR" sz="2400" dirty="0" smtClean="0"/>
              <a:t>çık </a:t>
            </a:r>
            <a:r>
              <a:rPr lang="en-US" sz="2400" dirty="0" smtClean="0"/>
              <a:t>Ç</a:t>
            </a:r>
            <a:r>
              <a:rPr lang="tr-TR" sz="2400" dirty="0" smtClean="0"/>
              <a:t>evrim </a:t>
            </a:r>
            <a:r>
              <a:rPr lang="en-US" sz="2400" dirty="0" smtClean="0"/>
              <a:t>TF </a:t>
            </a:r>
            <a:r>
              <a:rPr lang="en-US" sz="2400" dirty="0" err="1"/>
              <a:t>aşağıdaki</a:t>
            </a:r>
            <a:r>
              <a:rPr lang="en-US" sz="2400" dirty="0"/>
              <a:t> </a:t>
            </a:r>
            <a:r>
              <a:rPr lang="en-US" sz="2400" dirty="0" err="1"/>
              <a:t>normalleştirilmiş</a:t>
            </a:r>
            <a:r>
              <a:rPr lang="en-US" sz="2400" dirty="0"/>
              <a:t> </a:t>
            </a:r>
            <a:r>
              <a:rPr lang="en-US" sz="2400" dirty="0" err="1"/>
              <a:t>biçimde</a:t>
            </a:r>
            <a:r>
              <a:rPr lang="en-US" sz="2400" dirty="0"/>
              <a:t> </a:t>
            </a:r>
            <a:r>
              <a:rPr lang="en-US" sz="2400" dirty="0" err="1" smtClean="0"/>
              <a:t>yazılabilir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067082" y="359652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64469" y="361069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310502" y="1714339"/>
                <a:ext cx="9951055" cy="3209918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accent4"/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tr-TR" sz="2400" dirty="0" smtClean="0">
                    <a:solidFill>
                      <a:srgbClr val="000000"/>
                    </a:solidFill>
                  </a:rPr>
                  <a:t>Açık Çevrim TF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tr-T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tr-T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sz="24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𝑂𝐿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tr-T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tr-T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+⋯+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tr-T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tr-TR" sz="2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tr-T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  <m:r>
                            <a:rPr lang="tr-T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tr-T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+⋯+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tr-T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tr-T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tr-TR" sz="2400" b="0" dirty="0" smtClean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𝑂𝐿</m:t>
                        </m:r>
                      </m:sub>
                    </m:sSub>
                  </m:oMath>
                </a14:m>
                <a:r>
                  <a:rPr lang="tr-TR" sz="2400" dirty="0" smtClean="0">
                    <a:solidFill>
                      <a:srgbClr val="000000"/>
                    </a:solidFill>
                  </a:rPr>
                  <a:t>: Açık çevrim kazancı (Kalıcı Durum  Kazancı, yada DC kazanç)</a:t>
                </a:r>
              </a:p>
              <a:p>
                <a14:m>
                  <m:oMath xmlns:m="http://schemas.openxmlformats.org/officeDocument/2006/math">
                    <m:r>
                      <a:rPr lang="tr-TR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tr-TR" sz="2400" dirty="0" smtClean="0">
                    <a:solidFill>
                      <a:srgbClr val="000000"/>
                    </a:solidFill>
                  </a:rPr>
                  <a:t>: Sistemin tip numarası (Açık çevrim </a:t>
                </a:r>
                <a:r>
                  <a:rPr lang="tr-TR" sz="2400" dirty="0" err="1" smtClean="0">
                    <a:solidFill>
                      <a:srgbClr val="000000"/>
                    </a:solidFill>
                  </a:rPr>
                  <a:t>TF’nda</a:t>
                </a:r>
                <a:r>
                  <a:rPr lang="tr-TR" sz="2400" dirty="0" smtClean="0">
                    <a:solidFill>
                      <a:srgbClr val="000000"/>
                    </a:solidFill>
                  </a:rPr>
                  <a:t> serbest  </a:t>
                </a:r>
                <a:r>
                  <a:rPr lang="tr-TR" sz="2400" dirty="0" err="1" smtClean="0">
                    <a:solidFill>
                      <a:srgbClr val="000000"/>
                    </a:solidFill>
                  </a:rPr>
                  <a:t>s’in</a:t>
                </a:r>
                <a:r>
                  <a:rPr lang="tr-TR" sz="2400" dirty="0" smtClean="0">
                    <a:solidFill>
                      <a:srgbClr val="000000"/>
                    </a:solidFill>
                  </a:rPr>
                  <a:t> </a:t>
                </a:r>
                <a:r>
                  <a:rPr lang="tr-TR" sz="2400" dirty="0" err="1" smtClean="0">
                    <a:solidFill>
                      <a:srgbClr val="000000"/>
                    </a:solidFill>
                  </a:rPr>
                  <a:t>üssel</a:t>
                </a:r>
                <a:r>
                  <a:rPr lang="tr-TR" sz="2400" dirty="0" smtClean="0">
                    <a:solidFill>
                      <a:srgbClr val="000000"/>
                    </a:solidFill>
                  </a:rPr>
                  <a:t> kuvveti)</a:t>
                </a:r>
              </a:p>
              <a:p>
                <a14:m>
                  <m:oMath xmlns:m="http://schemas.openxmlformats.org/officeDocument/2006/math">
                    <m:r>
                      <a:rPr lang="tr-TR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tr-TR" sz="2400" dirty="0" smtClean="0">
                    <a:solidFill>
                      <a:srgbClr val="000000"/>
                    </a:solidFill>
                  </a:rPr>
                  <a:t> tamsayıdır ve </a:t>
                </a:r>
                <a14:m>
                  <m:oMath xmlns:m="http://schemas.openxmlformats.org/officeDocument/2006/math">
                    <m:r>
                      <a:rPr lang="tr-TR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tr-TR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tr-TR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tr-TR" sz="2400" dirty="0" smtClean="0">
                  <a:solidFill>
                    <a:srgbClr val="000000"/>
                  </a:solidFill>
                </a:endParaRPr>
              </a:p>
              <a:p>
                <a:endParaRPr lang="tr-TR" sz="2400" dirty="0">
                  <a:solidFill>
                    <a:srgbClr val="000000"/>
                  </a:solidFill>
                </a:endParaRPr>
              </a:p>
              <a:p>
                <a:endParaRPr lang="tr-TR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502" y="1714339"/>
                <a:ext cx="9951055" cy="32099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50800" dist="50800" dir="5400000" algn="ctr" rotWithShape="0">
                  <a:schemeClr val="accent4"/>
                </a:outerShdw>
              </a:effec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08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14661" y="317488"/>
                <a:ext cx="2939903" cy="48109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sz="2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sz="240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sz="2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𝑠𝐹</m:t>
                          </m:r>
                          <m:d>
                            <m:d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61" y="317488"/>
                <a:ext cx="2939903" cy="481094"/>
              </a:xfrm>
              <a:prstGeom prst="rect">
                <a:avLst/>
              </a:prstGeom>
              <a:blipFill rotWithShape="0">
                <a:blip r:embed="rId2"/>
                <a:stretch>
                  <a:fillRect l="-1240" r="-3719" b="-12346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4"/>
          <p:cNvSpPr txBox="1">
            <a:spLocks/>
          </p:cNvSpPr>
          <p:nvPr/>
        </p:nvSpPr>
        <p:spPr>
          <a:xfrm>
            <a:off x="980322" y="286731"/>
            <a:ext cx="10058400" cy="5426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>
                <a:solidFill>
                  <a:schemeClr val="accent1"/>
                </a:solidFill>
              </a:rPr>
              <a:t>Son Değer Teoremi</a:t>
            </a:r>
            <a:endParaRPr lang="tr-TR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83885" y="1581148"/>
                <a:ext cx="11217615" cy="4501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𝑠𝐹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 smtClean="0"/>
                  <a:t>’in kutuplarının tümünün gerçek kısımları negatif ise geçerlidir. Dolayısıyla, sadece kararlı sistemlere uygulanabilir.</a:t>
                </a:r>
              </a:p>
              <a:p>
                <a:r>
                  <a:rPr lang="tr-TR" sz="3200" dirty="0" smtClean="0">
                    <a:solidFill>
                      <a:schemeClr val="accent1"/>
                    </a:solidFill>
                  </a:rPr>
                  <a:t>Hatanın kalıcı rejimdeki değeri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𝑠𝑠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tr-TR" sz="2000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sz="20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𝑠𝐸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</m:func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sSub>
                                        <m:sSubPr>
                                          <m:ctrlPr>
                                            <a:rPr lang="tr-TR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tr-T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tr-TR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tr-T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tr-TR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𝑠𝑠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num>
                                    <m:den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tr-TR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tr-TR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𝑂𝐿</m:t>
                                              </m:r>
                                            </m:sub>
                                          </m:sSub>
                                          <m:r>
                                            <a:rPr lang="tr-T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(1+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tr-T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  <m:r>
                                            <a:rPr lang="tr-T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+…+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  <m:sSup>
                                            <m:sSupPr>
                                              <m:ctrlPr>
                                                <a:rPr lang="tr-TR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tr-TR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p>
                                              <m:r>
                                                <a:rPr lang="tr-TR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p>
                                          </m:sSup>
                                          <m:r>
                                            <a:rPr lang="tr-T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tr-TR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tr-TR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p>
                                              <m:r>
                                                <a:rPr lang="tr-TR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sup>
                                          </m:sSup>
                                          <m:r>
                                            <a:rPr lang="tr-T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(1+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tr-T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  <m:r>
                                            <a:rPr lang="tr-T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+…+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sub>
                                          </m:sSub>
                                          <m:sSup>
                                            <m:sSupPr>
                                              <m:ctrlPr>
                                                <a:rPr lang="tr-TR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tr-TR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p>
                                              <m:r>
                                                <a:rPr lang="tr-TR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sup>
                                          </m:sSup>
                                          <m:r>
                                            <a:rPr lang="tr-T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den>
                                      </m:f>
                                    </m:den>
                                  </m:f>
                                </m:e>
                              </m:d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num>
                                    <m:den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tr-T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tr-TR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2000" i="1"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2000" i="1">
                                                  <a:latin typeface="Cambria Math" panose="02040503050406030204" pitchFamily="18" charset="0"/>
                                                </a:rPr>
                                                <m:t>𝑂𝐿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tr-TR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tr-TR" sz="2000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p>
                                              <m:r>
                                                <a:rPr lang="tr-TR" sz="2000" i="1"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den>
                                  </m:f>
                                </m:e>
                              </m:d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num>
                                    <m:den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sSub>
                                        <m:sSubPr>
                                          <m:ctrlPr>
                                            <a:rPr lang="tr-T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000" i="1"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tr-TR" sz="2000" i="1">
                                              <a:latin typeface="Cambria Math" panose="02040503050406030204" pitchFamily="18" charset="0"/>
                                            </a:rPr>
                                            <m:t>𝑂𝐿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tr-T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tr-TR" sz="20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tr-TR" sz="20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tr-TR" sz="200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tr-TR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𝑠𝑠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num>
                                    <m:den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sSub>
                                        <m:sSubPr>
                                          <m:ctrlPr>
                                            <a:rPr lang="tr-T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000" i="1"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tr-TR" sz="2000" i="1">
                                              <a:latin typeface="Cambria Math" panose="02040503050406030204" pitchFamily="18" charset="0"/>
                                            </a:rPr>
                                            <m:t>𝑂𝐿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tr-T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tr-TR" sz="20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tr-TR" sz="20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tr-TR" sz="200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tr-TR" sz="2000" dirty="0" smtClean="0"/>
              </a:p>
              <a:p>
                <a:r>
                  <a:rPr lang="tr-TR" sz="2400" dirty="0" smtClean="0"/>
                  <a:t>Kalıcı durum hatası, Tip numarasına (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tr-TR" sz="2400" dirty="0" smtClean="0"/>
                  <a:t>), Açık çevrimin kazancına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𝑂𝐿</m:t>
                        </m:r>
                      </m:sub>
                    </m:sSub>
                  </m:oMath>
                </a14:m>
                <a:r>
                  <a:rPr lang="tr-TR" sz="2400" dirty="0" smtClean="0"/>
                  <a:t>) ve sistemin girişine bağlıdır.</a:t>
                </a:r>
                <a:endParaRPr lang="tr-TR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85" y="1581148"/>
                <a:ext cx="11217615" cy="4501938"/>
              </a:xfrm>
              <a:prstGeom prst="rect">
                <a:avLst/>
              </a:prstGeom>
              <a:blipFill rotWithShape="0">
                <a:blip r:embed="rId3"/>
                <a:stretch>
                  <a:fillRect l="-1413" t="-1083" r="-761" b="-203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123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79" y="808074"/>
            <a:ext cx="10058400" cy="450821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2">
                    <a:lumMod val="50000"/>
                  </a:schemeClr>
                </a:solidFill>
              </a:rPr>
              <a:t>Birim Adım Giriş</a:t>
            </a:r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265274" y="1956391"/>
                <a:ext cx="5975498" cy="3110882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tr-T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tr-TR" sz="2400" b="0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num>
                                  <m:den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𝑂𝐿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tr-T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endParaRPr lang="tr-TR" sz="2400" b="0" dirty="0" smtClean="0"/>
              </a:p>
              <a:p>
                <a:r>
                  <a:rPr lang="tr-TR" sz="2400" b="0" dirty="0" smtClean="0"/>
                  <a:t>Burada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tr-TR" sz="2400" dirty="0"/>
                  <a:t> </a:t>
                </a:r>
                <a:r>
                  <a:rPr lang="tr-TR" sz="2400" dirty="0" smtClean="0"/>
                  <a:t>konum hata katsayısı ve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𝑂𝐿</m:t>
                        </m:r>
                      </m:sub>
                    </m:sSub>
                    <m:limLow>
                      <m:limLow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d>
                      <m:d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e>
                    </m:d>
                  </m:oMath>
                </a14:m>
                <a:endParaRPr lang="tr-TR" sz="2400" b="0" dirty="0" smtClean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265274" y="1956391"/>
                <a:ext cx="5975498" cy="3110882"/>
              </a:xfrm>
              <a:blipFill rotWithShape="0">
                <a:blip r:embed="rId2"/>
                <a:stretch>
                  <a:fillRect l="-16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İçerik Yer Tutucusu 4"/>
              <p:cNvGraphicFramePr>
                <a:graphicFrameLocks noGrp="1"/>
              </p:cNvGraphicFramePr>
              <p:nvPr>
                <p:ph sz="half" idx="2"/>
                <p:extLst/>
              </p:nvPr>
            </p:nvGraphicFramePr>
            <p:xfrm>
              <a:off x="7540610" y="2561968"/>
              <a:ext cx="3615069" cy="13955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502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050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0502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N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 dirty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tr-TR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tr-TR" i="1" baseline="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1" i="1" smtClean="0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tr-TR" b="1" i="1" smtClean="0">
                                        <a:latin typeface="Cambria Math" panose="02040503050406030204" pitchFamily="18" charset="0"/>
                                      </a:rPr>
                                      <m:t>𝒔𝒔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0</a:t>
                          </a:r>
                          <a:endParaRPr lang="tr-T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 dirty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𝑂𝐿</m:t>
                                    </m:r>
                                  </m:sub>
                                </m:sSub>
                                <m:r>
                                  <a:rPr lang="tr-TR" i="1" baseline="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sSub>
                                      <m:sSub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≥1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0</a:t>
                          </a:r>
                          <a:endParaRPr lang="tr-TR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İçerik Yer Tutucusu 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2145800930"/>
                  </p:ext>
                </p:extLst>
              </p:nvPr>
            </p:nvGraphicFramePr>
            <p:xfrm>
              <a:off x="7540610" y="2561968"/>
              <a:ext cx="3615069" cy="13955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5023"/>
                    <a:gridCol w="1205023"/>
                    <a:gridCol w="1205023"/>
                  </a:tblGrid>
                  <a:tr h="3869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N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505" t="-7813" r="-102525" b="-282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505" t="-7813" r="-2525" b="-282813"/>
                          </a:stretch>
                        </a:blipFill>
                      </a:tcPr>
                    </a:tc>
                  </a:tr>
                  <a:tr h="6377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0</a:t>
                          </a:r>
                          <a:endParaRPr lang="tr-T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505" t="-65714" r="-102525" b="-7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505" t="-65714" r="-2525" b="-7238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05" t="-285246" r="-20252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505" t="-285246" r="-10252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0</a:t>
                          </a:r>
                          <a:endParaRPr lang="tr-TR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1639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79" y="808074"/>
            <a:ext cx="10058400" cy="450821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1"/>
                </a:solidFill>
              </a:rPr>
              <a:t>Birim Adım Giriş</a:t>
            </a:r>
            <a:endParaRPr lang="tr-TR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212110" y="3320452"/>
                <a:ext cx="6453963" cy="3110882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Ç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𝑇𝐹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</m:oMath>
                </a14:m>
                <a:endParaRPr lang="tr-TR" sz="2400" b="0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tr-T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m:rPr>
                        <m:sty m:val="p"/>
                      </m:rPr>
                      <a:rPr lang="tr-TR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tr-TR" sz="2400" b="0" dirty="0" smtClean="0"/>
                  <a:t> tip numarası 0 (sıfır),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𝑂𝐿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tr-TR" sz="2400" b="0" dirty="0" smtClean="0"/>
              </a:p>
              <a:p>
                <a:r>
                  <a:rPr lang="tr-TR" sz="2400" b="0" dirty="0" smtClean="0"/>
                  <a:t>Burada Karakteristik Denklem</a:t>
                </a:r>
              </a:p>
              <a:p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tr-TR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tr-TR" sz="24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&gt;−1</m:t>
                    </m:r>
                  </m:oMath>
                </a14:m>
                <a:r>
                  <a:rPr lang="tr-TR" sz="2400" b="0" dirty="0" smtClean="0"/>
                  <a:t> için kararlı;  Varsayalım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tr-TR" sz="2400" b="0" dirty="0" smtClean="0"/>
                  <a:t>olsun</a:t>
                </a:r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212110" y="3320452"/>
                <a:ext cx="6453963" cy="3110882"/>
              </a:xfrm>
              <a:blipFill rotWithShape="0">
                <a:blip r:embed="rId3"/>
                <a:stretch>
                  <a:fillRect l="-292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725" y="1552349"/>
            <a:ext cx="5474225" cy="1800000"/>
          </a:xfrm>
          <a:prstGeom prst="rect">
            <a:avLst/>
          </a:prstGeom>
        </p:spPr>
      </p:pic>
      <p:pic>
        <p:nvPicPr>
          <p:cNvPr id="11" name="İçerik Yer Tutucusu 10"/>
          <p:cNvPicPr>
            <a:picLocks noGrp="1" noChangeAspect="1"/>
          </p:cNvPicPr>
          <p:nvPr>
            <p:ph sz="half" idx="2"/>
          </p:nvPr>
        </p:nvPicPr>
        <p:blipFill>
          <a:blip r:embed="rId5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3931" y="1342186"/>
            <a:ext cx="5786669" cy="4020326"/>
          </a:xfrm>
          <a:prstGeom prst="rect">
            <a:avLst/>
          </a:prstGeom>
        </p:spPr>
      </p:pic>
      <p:cxnSp>
        <p:nvCxnSpPr>
          <p:cNvPr id="13" name="Düz Bağlayıcı 12"/>
          <p:cNvCxnSpPr/>
          <p:nvPr/>
        </p:nvCxnSpPr>
        <p:spPr>
          <a:xfrm flipH="1" flipV="1">
            <a:off x="6687879" y="5050465"/>
            <a:ext cx="5199321" cy="106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Dikdörtgen Belirtme Çizgisi 13"/>
              <p:cNvSpPr/>
              <p:nvPr/>
            </p:nvSpPr>
            <p:spPr>
              <a:xfrm>
                <a:off x="9404497" y="3856153"/>
                <a:ext cx="1600201" cy="903768"/>
              </a:xfrm>
              <a:prstGeom prst="wedgeRectCallout">
                <a:avLst>
                  <a:gd name="adj1" fmla="val -23491"/>
                  <a:gd name="adj2" fmla="val 82500"/>
                </a:avLst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𝑠𝑠</m:t>
                          </m:r>
                        </m:sub>
                      </m:sSub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4" name="Dikdörtgen Belirtme Çizgisi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4497" y="3856153"/>
                <a:ext cx="1600201" cy="903768"/>
              </a:xfrm>
              <a:prstGeom prst="wedgeRectCallout">
                <a:avLst>
                  <a:gd name="adj1" fmla="val -23491"/>
                  <a:gd name="adj2" fmla="val 82500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  <a:prstDash val="dash"/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Düz Bağlayıcı 16"/>
          <p:cNvCxnSpPr/>
          <p:nvPr/>
        </p:nvCxnSpPr>
        <p:spPr>
          <a:xfrm flipH="1">
            <a:off x="6686335" y="1701209"/>
            <a:ext cx="5126437" cy="106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Dikdörtgen Belirtme Çizgisi 17"/>
              <p:cNvSpPr/>
              <p:nvPr/>
            </p:nvSpPr>
            <p:spPr>
              <a:xfrm>
                <a:off x="9025269" y="506897"/>
                <a:ext cx="1600201" cy="903768"/>
              </a:xfrm>
              <a:prstGeom prst="wedgeRectCallout">
                <a:avLst>
                  <a:gd name="adj1" fmla="val -23491"/>
                  <a:gd name="adj2" fmla="val 82500"/>
                </a:avLst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𝑠𝑠</m:t>
                          </m:r>
                        </m:sub>
                      </m:sSub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8" name="Dikdörtgen Belirtme Çizgisi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269" y="506897"/>
                <a:ext cx="1600201" cy="903768"/>
              </a:xfrm>
              <a:prstGeom prst="wedgeRectCallout">
                <a:avLst>
                  <a:gd name="adj1" fmla="val -23491"/>
                  <a:gd name="adj2" fmla="val 82500"/>
                </a:avLst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  <a:prstDash val="dash"/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490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o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90319" y="1187026"/>
              <a:ext cx="8280000" cy="40673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2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800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800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8000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704105">
                    <a:tc>
                      <a:txBody>
                        <a:bodyPr/>
                        <a:lstStyle/>
                        <a:p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ADIM (Basamak)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d>
                                  <m:dPr>
                                    <m:ctrlPr>
                                      <a:rPr lang="tr-T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b="1" i="1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</m:d>
                                <m:r>
                                  <a:rPr lang="tr-TR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tr-T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tr-TR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tr-TR" b="1" i="1" smtClean="0"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  <m:r>
                                  <a:rPr lang="tr-TR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tr-TR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RAMPA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d>
                                  <m:dPr>
                                    <m:ctrlPr>
                                      <a:rPr lang="tr-T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b="1" i="1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</m:d>
                                <m:r>
                                  <a:rPr lang="tr-TR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tr-T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tr-TR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tr-TR" b="1" i="1" smtClean="0">
                                    <a:latin typeface="Cambria Math" panose="02040503050406030204" pitchFamily="18" charset="0"/>
                                  </a:rPr>
                                  <m:t>𝒕𝒉</m:t>
                                </m:r>
                                <m:r>
                                  <a:rPr lang="tr-TR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tr-TR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İVME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d>
                                  <m:dPr>
                                    <m:ctrlPr>
                                      <a:rPr lang="tr-T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b="1" i="1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</m:d>
                                <m:r>
                                  <a:rPr lang="tr-TR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tr-T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tr-TR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b="1" i="1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p>
                                    <m:r>
                                      <a:rPr lang="tr-TR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tr-TR" b="1" i="1" smtClean="0"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  <m:r>
                                  <a:rPr lang="tr-TR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tr-TR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4869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tr-TR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</a:t>
                          </a:r>
                          <a:endParaRPr lang="tr-TR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tr-TR" sz="1800" b="1" kern="1200" dirty="0" err="1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Kp</a:t>
                          </a:r>
                          <a:endParaRPr lang="tr-TR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tr-TR" sz="1800" b="1" kern="1200" dirty="0" err="1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Kv</a:t>
                          </a:r>
                          <a:endParaRPr lang="tr-TR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tr-TR" sz="1800" b="1" kern="1200" dirty="0" err="1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Ka</a:t>
                          </a:r>
                          <a:endParaRPr lang="tr-TR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tr-TR" sz="1800" b="1" kern="1200" dirty="0" err="1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ess</a:t>
                          </a:r>
                          <a:endParaRPr lang="tr-TR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800" b="1" kern="1200" dirty="0" err="1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ess</a:t>
                          </a:r>
                          <a:endParaRPr lang="tr-TR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tr-TR" sz="1800" b="1" kern="1200" dirty="0" err="1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ess</a:t>
                          </a:r>
                          <a:endParaRPr lang="tr-TR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58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800" dirty="0" smtClean="0"/>
                            <a:t>0</a:t>
                          </a:r>
                          <a:endParaRPr lang="tr-T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8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tr-TR" sz="1800" b="0" i="1" smtClean="0">
                                        <a:latin typeface="Cambria Math" panose="02040503050406030204" pitchFamily="18" charset="0"/>
                                      </a:rPr>
                                      <m:t>𝑂𝐿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800" dirty="0" smtClean="0"/>
                            <a:t>0</a:t>
                          </a:r>
                          <a:endParaRPr lang="tr-T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800" dirty="0" smtClean="0"/>
                            <a:t>0</a:t>
                          </a:r>
                          <a:endParaRPr lang="tr-T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tr-TR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tr-TR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8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tr-TR" sz="18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tr-TR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sz="1800" b="0" i="1" smtClean="0">
                                            <a:latin typeface="Cambria Math" panose="02040503050406030204" pitchFamily="18" charset="0"/>
                                          </a:rPr>
                                          <m:t>1+</m:t>
                                        </m:r>
                                        <m:sSub>
                                          <m:sSubPr>
                                            <m:ctrlPr>
                                              <a:rPr lang="tr-TR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𝐾</m:t>
                                            </m:r>
                                          </m:e>
                                          <m:sub>
                                            <m:r>
                                              <a:rPr lang="tr-TR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𝑂𝐿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tr-T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  <a:p>
                          <a:pPr algn="ctr"/>
                          <a:endParaRPr lang="tr-T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04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1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  <a:p>
                          <a:pPr algn="ctr"/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8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tr-TR" sz="1800" b="0" i="1" smtClean="0">
                                        <a:latin typeface="Cambria Math" panose="02040503050406030204" pitchFamily="18" charset="0"/>
                                      </a:rPr>
                                      <m:t>𝑂𝐿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0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0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tr-TR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tr-TR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8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tr-TR" sz="1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tr-TR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800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tr-TR" sz="1800" b="0" i="1" smtClean="0">
                                            <a:latin typeface="Cambria Math" panose="02040503050406030204" pitchFamily="18" charset="0"/>
                                          </a:rPr>
                                          <m:t>𝑂𝐿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  <a:p>
                          <a:pPr algn="ctr"/>
                          <a:endParaRPr lang="tr-T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04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2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  <a:p>
                          <a:pPr algn="ctr"/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  <a:p>
                          <a:pPr algn="ctr"/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8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tr-TR" sz="1800" b="0" i="1" smtClean="0">
                                        <a:latin typeface="Cambria Math" panose="02040503050406030204" pitchFamily="18" charset="0"/>
                                      </a:rPr>
                                      <m:t>𝑂𝐿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0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0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tr-TR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tr-TR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8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tr-TR" sz="1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tr-TR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800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tr-TR" sz="1800" b="0" i="1" smtClean="0">
                                            <a:latin typeface="Cambria Math" panose="02040503050406030204" pitchFamily="18" charset="0"/>
                                          </a:rPr>
                                          <m:t>𝑂𝐿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0410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  <a:p>
                          <a:pPr algn="ctr"/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  <a:p>
                          <a:pPr algn="ctr"/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  <a:p>
                          <a:pPr algn="ctr"/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0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0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0</a:t>
                          </a:r>
                          <a:endParaRPr lang="tr-T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o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4127335"/>
                  </p:ext>
                </p:extLst>
              </p:nvPr>
            </p:nvGraphicFramePr>
            <p:xfrm>
              <a:off x="1290319" y="1187026"/>
              <a:ext cx="8280000" cy="38570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200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18000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  <a:gridCol w="18000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5"/>
                        </a:ext>
                      </a:extLst>
                    </a:gridCol>
                    <a:gridCol w="18000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6"/>
                        </a:ext>
                      </a:extLst>
                    </a:gridCol>
                  </a:tblGrid>
                  <a:tr h="704105">
                    <a:tc>
                      <a:txBody>
                        <a:bodyPr/>
                        <a:lstStyle/>
                        <a:p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b">
                        <a:blipFill rotWithShape="0">
                          <a:blip r:embed="rId2"/>
                          <a:stretch>
                            <a:fillRect l="-160678" t="-862" r="-202034" b="-4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b">
                        <a:blipFill rotWithShape="0">
                          <a:blip r:embed="rId2"/>
                          <a:stretch>
                            <a:fillRect l="-259797" t="-862" r="-101351" b="-4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b">
                        <a:blipFill rotWithShape="0">
                          <a:blip r:embed="rId2"/>
                          <a:stretch>
                            <a:fillRect l="-361017" t="-862" r="-1695" b="-4482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394869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tr-TR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</a:t>
                          </a:r>
                          <a:endParaRPr lang="tr-TR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tr-TR" sz="1800" b="1" kern="1200" dirty="0" err="1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Kp</a:t>
                          </a:r>
                          <a:endParaRPr lang="tr-TR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tr-TR" sz="1800" b="1" kern="1200" dirty="0" err="1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Kv</a:t>
                          </a:r>
                          <a:endParaRPr lang="tr-TR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tr-TR" sz="1800" b="1" kern="1200" dirty="0" err="1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Ka</a:t>
                          </a:r>
                          <a:endParaRPr lang="tr-TR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tr-TR" sz="1800" b="1" kern="1200" dirty="0" err="1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ess</a:t>
                          </a:r>
                          <a:endParaRPr lang="tr-TR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800" b="1" kern="1200" dirty="0" err="1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ess</a:t>
                          </a:r>
                          <a:endParaRPr lang="tr-TR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tr-TR" sz="1800" b="1" kern="1200" dirty="0" err="1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ess</a:t>
                          </a:r>
                          <a:endParaRPr lang="tr-TR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6458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800" dirty="0" smtClean="0"/>
                            <a:t>0</a:t>
                          </a:r>
                          <a:endParaRPr lang="tr-T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847" t="-171698" r="-955932" b="-3292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800" dirty="0" smtClean="0"/>
                            <a:t>0</a:t>
                          </a:r>
                          <a:endParaRPr lang="tr-T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800" dirty="0" smtClean="0"/>
                            <a:t>0</a:t>
                          </a:r>
                          <a:endParaRPr lang="tr-T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60678" t="-171698" r="-202034" b="-3292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59797" t="-171698" r="-101351" b="-3292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61017" t="-171698" r="-1695" b="-3292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704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1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847" t="-248276" r="-955932" b="-2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99160" t="-248276" r="-847899" b="-2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0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0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59797" t="-248276" r="-101351" b="-2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61017" t="-248276" r="-1695" b="-2008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  <a:tr h="704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2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847" t="-351304" r="-955932" b="-1026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99160" t="-351304" r="-847899" b="-1026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1695" t="-351304" r="-755085" b="-1026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0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0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61017" t="-351304" r="-1695" b="-1026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4"/>
                      </a:ext>
                    </a:extLst>
                  </a:tr>
                  <a:tr h="704105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847" t="-447414" r="-1055932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847" t="-447414" r="-955932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99160" t="-447414" r="-847899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1695" t="-447414" r="-755085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0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0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0</a:t>
                          </a:r>
                          <a:endParaRPr lang="tr-T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Metin kutusu 2"/>
          <p:cNvSpPr txBox="1"/>
          <p:nvPr/>
        </p:nvSpPr>
        <p:spPr>
          <a:xfrm>
            <a:off x="1290319" y="5199321"/>
            <a:ext cx="9065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/>
              <a:t>Tip numarası (N) arttıkça, kalıcı rejim başarımı düzelmekte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/>
              <a:t>Açık çevrim kazancı arttıkça kalıcı rejim hatası azalmaktadır.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91076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9587" y="273742"/>
            <a:ext cx="10449177" cy="973686"/>
          </a:xfrm>
        </p:spPr>
        <p:txBody>
          <a:bodyPr>
            <a:normAutofit fontScale="90000"/>
          </a:bodyPr>
          <a:lstStyle/>
          <a:p>
            <a:r>
              <a:rPr lang="tr-TR" sz="4000" b="1" dirty="0">
                <a:solidFill>
                  <a:schemeClr val="accent1"/>
                </a:solidFill>
              </a:rPr>
              <a:t>Kapalı Çevrim Kontrol Sistemin Genel Gereklilikleri </a:t>
            </a:r>
            <a:r>
              <a:rPr lang="tr-TR" sz="3200" b="1" dirty="0">
                <a:solidFill>
                  <a:schemeClr val="accent1"/>
                </a:solidFill>
              </a:rPr>
              <a:t/>
            </a:r>
            <a:br>
              <a:rPr lang="tr-TR" sz="3200" b="1" dirty="0">
                <a:solidFill>
                  <a:schemeClr val="accent1"/>
                </a:solidFill>
              </a:rPr>
            </a:br>
            <a:r>
              <a:rPr lang="tr-TR" sz="3200" b="1" dirty="0">
                <a:solidFill>
                  <a:schemeClr val="accent1"/>
                </a:solidFill>
              </a:rPr>
              <a:t>İkinci Derece Sistemlerin Adım Girişe Cevabı</a:t>
            </a:r>
            <a:endParaRPr lang="tr-TR" dirty="0"/>
          </a:p>
        </p:txBody>
      </p:sp>
      <p:grpSp>
        <p:nvGrpSpPr>
          <p:cNvPr id="5" name="Group 4"/>
          <p:cNvGrpSpPr/>
          <p:nvPr/>
        </p:nvGrpSpPr>
        <p:grpSpPr>
          <a:xfrm>
            <a:off x="3640347" y="1388670"/>
            <a:ext cx="3260785" cy="1043978"/>
            <a:chOff x="3625516" y="1243081"/>
            <a:chExt cx="1748588" cy="617803"/>
          </a:xfrm>
        </p:grpSpPr>
        <p:sp>
          <p:nvSpPr>
            <p:cNvPr id="6" name="Rectangle 5"/>
            <p:cNvSpPr/>
            <p:nvPr/>
          </p:nvSpPr>
          <p:spPr>
            <a:xfrm>
              <a:off x="4170947" y="1427747"/>
              <a:ext cx="625642" cy="4331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dirty="0" smtClean="0"/>
                <a:t>G(s)</a:t>
              </a:r>
              <a:endParaRPr lang="tr-TR" sz="2800" dirty="0"/>
            </a:p>
          </p:txBody>
        </p:sp>
        <p:cxnSp>
          <p:nvCxnSpPr>
            <p:cNvPr id="7" name="Straight Connector 6"/>
            <p:cNvCxnSpPr>
              <a:stCxn id="6" idx="1"/>
            </p:cNvCxnSpPr>
            <p:nvPr/>
          </p:nvCxnSpPr>
          <p:spPr>
            <a:xfrm flipH="1" flipV="1">
              <a:off x="3641558" y="1636295"/>
              <a:ext cx="529389" cy="8021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6" idx="3"/>
            </p:cNvCxnSpPr>
            <p:nvPr/>
          </p:nvCxnSpPr>
          <p:spPr>
            <a:xfrm>
              <a:off x="4796589" y="1644316"/>
              <a:ext cx="433137" cy="802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625516" y="1243081"/>
              <a:ext cx="545431" cy="309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 smtClean="0"/>
                <a:t>X(s)</a:t>
              </a:r>
              <a:endParaRPr lang="tr-TR" sz="2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28673" y="1266963"/>
              <a:ext cx="545431" cy="309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 smtClean="0"/>
                <a:t>Y(s)</a:t>
              </a:r>
              <a:endParaRPr lang="tr-TR" sz="28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569343" y="2449901"/>
            <a:ext cx="108175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gibi doğrusal zamanla değişmeyen bir sistemi ele alalım</a:t>
            </a:r>
            <a:r>
              <a:rPr lang="tr-TR" sz="2800" dirty="0" smtClean="0"/>
              <a:t>. </a:t>
            </a:r>
            <a:r>
              <a:rPr lang="tr-TR" sz="2800" dirty="0"/>
              <a:t>Bu sistemin adım girişe cevabıyla ilgileniyoruz; </a:t>
            </a:r>
            <a:endParaRPr lang="tr-TR" sz="280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582768" y="4146432"/>
                <a:ext cx="34319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r-TR" sz="2800" dirty="0"/>
                  <a:t>Adım, </a:t>
                </a:r>
                <a14:m>
                  <m:oMath xmlns:m="http://schemas.openxmlformats.org/officeDocument/2006/math">
                    <m:r>
                      <a:rPr lang="tr-TR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8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800" i="1" dirty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tr-TR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800" i="1" dirty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tr-TR" sz="28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8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800" dirty="0"/>
                  <a:t>;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768" y="4146432"/>
                <a:ext cx="3431965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3730" t="-10465" r="-2487" b="-3255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721585" y="3508719"/>
                <a:ext cx="3055195" cy="52322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8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8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tr-TR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8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585" y="3508719"/>
                <a:ext cx="3055195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410707" y="4732882"/>
                <a:ext cx="1805559" cy="8304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800" i="1" dirty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707" y="4732882"/>
                <a:ext cx="1805559" cy="8304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690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Ders işleyiş kurallarının </a:t>
            </a:r>
            <a:r>
              <a:rPr lang="tr-TR" dirty="0" smtClean="0"/>
              <a:t>tartışılması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tr-TR" b="1" dirty="0"/>
              <a:t>Dersin </a:t>
            </a:r>
            <a:r>
              <a:rPr lang="tr-TR" b="1" dirty="0" smtClean="0"/>
              <a:t>Amacı:</a:t>
            </a:r>
          </a:p>
          <a:p>
            <a:pPr marL="45720" indent="0">
              <a:buNone/>
            </a:pPr>
            <a:r>
              <a:rPr lang="tr-TR" dirty="0" smtClean="0"/>
              <a:t>Bu </a:t>
            </a:r>
            <a:r>
              <a:rPr lang="tr-TR" dirty="0"/>
              <a:t>dersin amacı, öğrencilerin geri bildirimli kontrol sistemleri temel tasarım metotlarından, “Kök Yer Eğrisi” ile kontrolcü tasarımı ve “Frekans Yanıtı” kullanarak kontrolcü tasarımı yöntemlerini öğrenmeleri ve tasarımlarında kullanabilmelerini sağlamaktır. </a:t>
            </a:r>
            <a:endParaRPr lang="tr-TR" dirty="0" smtClean="0"/>
          </a:p>
          <a:p>
            <a:pPr marL="45720" indent="0">
              <a:buNone/>
            </a:pPr>
            <a:r>
              <a:rPr lang="tr-TR" b="1" dirty="0" smtClean="0"/>
              <a:t>Öğrenme Çıktıları:</a:t>
            </a:r>
          </a:p>
          <a:p>
            <a:pPr marL="502920" indent="-457200">
              <a:buFont typeface="+mj-lt"/>
              <a:buAutoNum type="arabicPeriod"/>
            </a:pPr>
            <a:r>
              <a:rPr lang="tr-TR" dirty="0" smtClean="0"/>
              <a:t> Öğrenci</a:t>
            </a:r>
            <a:r>
              <a:rPr lang="tr-TR" dirty="0"/>
              <a:t>, kontrol sisteminin temel özelliklerini belirten kök yer eğrisinin elle ve MATLAB ile çizimini öğrenir. </a:t>
            </a:r>
            <a:endParaRPr lang="tr-TR" dirty="0" smtClean="0"/>
          </a:p>
          <a:p>
            <a:pPr marL="502920" indent="-457200">
              <a:buFont typeface="+mj-lt"/>
              <a:buAutoNum type="arabicPeriod"/>
            </a:pPr>
            <a:r>
              <a:rPr lang="tr-TR" dirty="0" smtClean="0"/>
              <a:t>Öğrenci</a:t>
            </a:r>
            <a:r>
              <a:rPr lang="tr-TR" dirty="0"/>
              <a:t>, geri bildirim kontrol sisteminin kararlılık ve zaman etki kümesindeki cevap karakteristiği ile </a:t>
            </a:r>
            <a:r>
              <a:rPr lang="tr-TR" dirty="0" err="1"/>
              <a:t>KYE’ni</a:t>
            </a:r>
            <a:r>
              <a:rPr lang="tr-TR" dirty="0"/>
              <a:t> ilişkilendirmeyi öğrenir. Öğrenci, geri bildirimli kontrol sistemleri temel tasarım metotlarından, “Kök Yer Eğrisi” ile kontrolcü parametrelerini belirlemeyi ve kontrolcü tasarımını öğrenir. </a:t>
            </a:r>
            <a:endParaRPr lang="tr-TR" dirty="0" smtClean="0"/>
          </a:p>
          <a:p>
            <a:pPr marL="502920" indent="-457200">
              <a:buFont typeface="+mj-lt"/>
              <a:buAutoNum type="arabicPeriod"/>
            </a:pPr>
            <a:r>
              <a:rPr lang="tr-TR" dirty="0" smtClean="0"/>
              <a:t>Öğrenci</a:t>
            </a:r>
            <a:r>
              <a:rPr lang="tr-TR" dirty="0"/>
              <a:t>, sinüzoidal transfer fonksiyonunu elle ve MATLAB ile çizmeyi öğrenir. </a:t>
            </a:r>
            <a:endParaRPr lang="tr-TR" dirty="0" smtClean="0"/>
          </a:p>
          <a:p>
            <a:pPr marL="502920" indent="-457200">
              <a:buFont typeface="+mj-lt"/>
              <a:buAutoNum type="arabicPeriod"/>
            </a:pPr>
            <a:r>
              <a:rPr lang="tr-TR" dirty="0" smtClean="0"/>
              <a:t>Öğrenci</a:t>
            </a:r>
            <a:r>
              <a:rPr lang="tr-TR" dirty="0"/>
              <a:t>, geri bildirim kontrol sisteminin kararlılık ve frekans etki kümesindeki cevap karakteristiğini kutup çizgileri ile ilişkilendirmeyi öğrenir. </a:t>
            </a:r>
            <a:endParaRPr lang="tr-TR" dirty="0" smtClean="0"/>
          </a:p>
          <a:p>
            <a:pPr marL="502920" indent="-457200">
              <a:buFont typeface="+mj-lt"/>
              <a:buAutoNum type="arabicPeriod"/>
            </a:pPr>
            <a:r>
              <a:rPr lang="tr-TR" dirty="0" smtClean="0"/>
              <a:t>Öğrenci</a:t>
            </a:r>
            <a:r>
              <a:rPr lang="tr-TR" dirty="0"/>
              <a:t>, geri bildirimli kontrol sistemleri temel tasarım metotlarından, “Frekans Yanıt” ile kontrolcü parametrelerini belirlemeyi ve kontrolcü tasarımını öğrenir. 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2A76-B604-4F7C-A308-015C3194DAED}" type="datetime1">
              <a:rPr lang="tr-TR" smtClean="0"/>
              <a:t>11.02.2019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90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4968" y="294967"/>
            <a:ext cx="10058400" cy="741872"/>
          </a:xfrm>
        </p:spPr>
        <p:txBody>
          <a:bodyPr>
            <a:normAutofit fontScale="90000"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Kapalı </a:t>
            </a:r>
            <a:r>
              <a:rPr lang="tr-TR" sz="2800" b="1" dirty="0">
                <a:solidFill>
                  <a:schemeClr val="accent1"/>
                </a:solidFill>
              </a:rPr>
              <a:t>Çevrim Kontrol Sistemin Genel Gereklilikleri </a:t>
            </a:r>
            <a:r>
              <a:rPr lang="tr-TR" sz="2200" b="1" dirty="0" smtClean="0">
                <a:solidFill>
                  <a:schemeClr val="accent1"/>
                </a:solidFill>
              </a:rPr>
              <a:t/>
            </a:r>
            <a:br>
              <a:rPr lang="tr-TR" sz="2200" b="1" dirty="0" smtClean="0">
                <a:solidFill>
                  <a:schemeClr val="accent1"/>
                </a:solidFill>
              </a:rPr>
            </a:br>
            <a:r>
              <a:rPr lang="tr-TR" sz="2200" b="1" dirty="0" smtClean="0">
                <a:solidFill>
                  <a:schemeClr val="accent1"/>
                </a:solidFill>
              </a:rPr>
              <a:t>İkinci Derece Sistemlerin Adım Girişe Cevabı</a:t>
            </a:r>
            <a:endParaRPr lang="tr-T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432619" y="741872"/>
                <a:ext cx="11493910" cy="574516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tr-TR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sSub>
                            <m:sSubPr>
                              <m:ctrlPr>
                                <a:rPr lang="tr-T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tr-TR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𝐷𝑢𝑟𝑔𝑢𝑛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𝐷𝑢𝑟𝑢𝑚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𝐾𝑎𝑧𝑎𝑛𝑐𝚤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tr-T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tr-T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sistemin</m:t>
                      </m:r>
                      <m:r>
                        <a:rPr lang="tr-T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karakteristik</m:t>
                      </m:r>
                      <m:r>
                        <a:rPr lang="tr-T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zaman</m:t>
                      </m:r>
                      <m:r>
                        <a:rPr lang="tr-T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</m:oMath>
                  </m:oMathPara>
                </a14:m>
                <a:endParaRPr lang="tr-TR" b="0" i="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tr-T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tr-T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pay</m:t>
                      </m:r>
                      <m:r>
                        <a:rPr lang="tr-T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𝚤</m:t>
                      </m:r>
                      <m:r>
                        <m:rPr>
                          <m:sty m:val="p"/>
                        </m:rPr>
                        <a:rPr lang="tr-T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tr-T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karakteristik</m:t>
                      </m:r>
                      <m:r>
                        <a:rPr lang="tr-T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zaman</m:t>
                      </m:r>
                      <m:r>
                        <a:rPr lang="tr-T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b="0" i="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tr-T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skw"/>
                            <m:ctrlPr>
                              <a:rPr lang="tr-T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num>
                      <m:den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skw"/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num>
                      <m:den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m:rPr>
                        <m:nor/>
                      </m:rPr>
                      <a:rPr lang="tr-TR" dirty="0">
                        <a:solidFill>
                          <a:schemeClr val="tx1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tr-TR" dirty="0">
                        <a:solidFill>
                          <a:schemeClr val="tx1"/>
                        </a:solidFill>
                      </a:rPr>
                      <m:t>s</m:t>
                    </m:r>
                    <m:r>
                      <m:rPr>
                        <m:nor/>
                      </m:rPr>
                      <a:rPr lang="tr-TR" dirty="0">
                        <a:solidFill>
                          <a:schemeClr val="tx1"/>
                        </a:solidFill>
                      </a:rPr>
                      <m:t>ö</m:t>
                    </m:r>
                    <m:r>
                      <m:rPr>
                        <m:nor/>
                      </m:rPr>
                      <a:rPr lang="tr-TR" dirty="0">
                        <a:solidFill>
                          <a:schemeClr val="tx1"/>
                        </a:solidFill>
                      </a:rPr>
                      <m:t>n</m:t>
                    </m:r>
                    <m:r>
                      <m:rPr>
                        <m:nor/>
                      </m:rPr>
                      <a:rPr lang="tr-TR" dirty="0">
                        <a:solidFill>
                          <a:schemeClr val="tx1"/>
                        </a:solidFill>
                      </a:rPr>
                      <m:t>ü</m:t>
                    </m:r>
                    <m:r>
                      <m:rPr>
                        <m:nor/>
                      </m:rPr>
                      <a:rPr lang="tr-TR" dirty="0">
                        <a:solidFill>
                          <a:schemeClr val="tx1"/>
                        </a:solidFill>
                      </a:rPr>
                      <m:t>mleme</m:t>
                    </m:r>
                    <m:r>
                      <m:rPr>
                        <m:nor/>
                      </m:rPr>
                      <a:rPr lang="tr-TR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tr-TR" dirty="0">
                        <a:solidFill>
                          <a:schemeClr val="tx1"/>
                        </a:solidFill>
                      </a:rPr>
                      <m:t>oran</m:t>
                    </m:r>
                    <m:r>
                      <m:rPr>
                        <m:nor/>
                      </m:rPr>
                      <a:rPr lang="tr-TR" dirty="0">
                        <a:solidFill>
                          <a:schemeClr val="tx1"/>
                        </a:solidFill>
                      </a:rPr>
                      <m:t>ı;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 Çünkü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ö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ü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𝑚𝑙𝑒𝑛𝑚𝑖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ş 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𝑑𝑜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ğ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𝑎𝑙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𝑓𝑟𝑒𝑘𝑎𝑛𝑠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endParaRPr lang="tr-TR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; Karakteristik zaman oranı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32619" y="741872"/>
                <a:ext cx="11493910" cy="5745162"/>
              </a:xfrm>
              <a:blipFill rotWithShape="0">
                <a:blip r:embed="rId2"/>
                <a:stretch>
                  <a:fillRect l="-37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484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6780" y="275303"/>
            <a:ext cx="10058400" cy="741872"/>
          </a:xfrm>
        </p:spPr>
        <p:txBody>
          <a:bodyPr>
            <a:normAutofit fontScale="90000"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Kapalı </a:t>
            </a:r>
            <a:r>
              <a:rPr lang="tr-TR" sz="2800" b="1" dirty="0">
                <a:solidFill>
                  <a:schemeClr val="accent1"/>
                </a:solidFill>
              </a:rPr>
              <a:t>Çevrim Kontrol Sistemin Genel Gereklilikleri </a:t>
            </a:r>
            <a:r>
              <a:rPr lang="tr-TR" sz="2200" b="1" dirty="0" smtClean="0">
                <a:solidFill>
                  <a:schemeClr val="accent1"/>
                </a:solidFill>
              </a:rPr>
              <a:t/>
            </a:r>
            <a:br>
              <a:rPr lang="tr-TR" sz="2200" b="1" dirty="0" smtClean="0">
                <a:solidFill>
                  <a:schemeClr val="accent1"/>
                </a:solidFill>
              </a:rPr>
            </a:br>
            <a:r>
              <a:rPr lang="tr-TR" sz="2200" b="1" dirty="0" smtClean="0">
                <a:solidFill>
                  <a:schemeClr val="accent1"/>
                </a:solidFill>
              </a:rPr>
              <a:t>İkinci Derece Sistemlerin Adım Girişe Cevabı</a:t>
            </a:r>
            <a:endParaRPr lang="tr-T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16780" y="918851"/>
                <a:ext cx="11680166" cy="56416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sSub>
                            <m:sSubPr>
                              <m:ctrlPr>
                                <a:rPr lang="tr-TR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tr-TR" sz="2400" dirty="0" smtClean="0">
                    <a:solidFill>
                      <a:schemeClr val="tx1"/>
                    </a:solidFill>
                  </a:rPr>
                  <a:t>Sistemin kutup ve sıfırlarını bulalım.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tr-TR" sz="2400" dirty="0">
                          <a:solidFill>
                            <a:schemeClr val="tx1"/>
                          </a:solidFill>
                        </a:rPr>
                        <m:t>S</m:t>
                      </m:r>
                      <m:r>
                        <m:rPr>
                          <m:nor/>
                        </m:rPr>
                        <a:rPr lang="tr-TR" sz="2400" dirty="0">
                          <a:solidFill>
                            <a:schemeClr val="tx1"/>
                          </a:solidFill>
                        </a:rPr>
                        <m:t>ı</m:t>
                      </m:r>
                      <m:r>
                        <m:rPr>
                          <m:nor/>
                        </m:rPr>
                        <a:rPr lang="tr-TR" sz="2400" dirty="0">
                          <a:solidFill>
                            <a:schemeClr val="tx1"/>
                          </a:solidFill>
                        </a:rPr>
                        <m:t>f</m:t>
                      </m:r>
                      <m:r>
                        <m:rPr>
                          <m:nor/>
                        </m:rPr>
                        <a:rPr lang="tr-TR" sz="2400" dirty="0">
                          <a:solidFill>
                            <a:schemeClr val="tx1"/>
                          </a:solidFill>
                        </a:rPr>
                        <m:t>ı</m:t>
                      </m:r>
                      <m:r>
                        <m:rPr>
                          <m:nor/>
                        </m:rPr>
                        <a:rPr lang="tr-TR" sz="2400" dirty="0">
                          <a:solidFill>
                            <a:schemeClr val="tx1"/>
                          </a:solidFill>
                        </a:rPr>
                        <m:t>r</m:t>
                      </m:r>
                      <m:r>
                        <m:rPr>
                          <m:nor/>
                        </m:rPr>
                        <a:rPr lang="tr-TR" sz="2400" dirty="0">
                          <a:solidFill>
                            <a:schemeClr val="tx1"/>
                          </a:solidFill>
                        </a:rPr>
                        <m:t>;</m:t>
                      </m:r>
                      <m:r>
                        <a:rPr lang="tr-TR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tr-TR" sz="2400" dirty="0" smtClean="0">
                    <a:solidFill>
                      <a:schemeClr val="tx1"/>
                    </a:solidFill>
                  </a:rPr>
                  <a:t>Kutuplar;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∓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ra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tr-T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p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rad>
                      </m:e>
                    </m:d>
                    <m:r>
                      <a:rPr lang="tr-T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tr-TR" sz="2400" dirty="0" smtClean="0"/>
                  <a:t> </a:t>
                </a:r>
                <a:r>
                  <a:rPr lang="tr-TR" sz="24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Dolayısıyla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tr-TR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tr-T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tr-TR" sz="2400" dirty="0">
                    <a:solidFill>
                      <a:schemeClr val="tx1"/>
                    </a:solidFill>
                  </a:rPr>
                  <a:t> 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2 farklı gerçek kök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p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e>
                    </m:d>
                  </m:oMath>
                </a14:m>
                <a:endParaRPr lang="tr-TR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tr-TR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tr-TR" sz="2400" dirty="0">
                    <a:solidFill>
                      <a:schemeClr val="tx1"/>
                    </a:solidFill>
                  </a:rPr>
                  <a:t> 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2 eşit gerçek kök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tr-TR" sz="240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0&lt;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tr-T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tr-TR" sz="2400" dirty="0">
                    <a:solidFill>
                      <a:schemeClr val="tx1"/>
                    </a:solidFill>
                  </a:rPr>
                  <a:t> 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2 kompleks eşlenik kök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p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e>
                    </m:d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l-G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tr-TR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tr-TR" sz="2400" dirty="0">
                    <a:solidFill>
                      <a:schemeClr val="tx1"/>
                    </a:solidFill>
                  </a:rPr>
                  <a:t> 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2 sanal kök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∓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tr-TR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tr-TR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tr-TR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tr-TR" sz="24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16780" y="918851"/>
                <a:ext cx="11680166" cy="5641675"/>
              </a:xfrm>
              <a:blipFill rotWithShape="0">
                <a:blip r:embed="rId3"/>
                <a:stretch>
                  <a:fillRect l="-83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32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1949" y="1392389"/>
                <a:ext cx="10864646" cy="515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40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tr-TR" sz="240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tr-TR" sz="2400" smtClean="0"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𝜂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𝜉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tr-TR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𝜉𝜔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d>
                            <m:d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e>
                                        <m:sup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  <m:func>
                                <m:func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</m:e>
                          </m:d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𝜉𝜔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𝜉𝜔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e>
                                        <m:sup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e>
                                        <m:sup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𝑖𝑘𝑖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ç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𝚤𝑑𝑎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𝑖𝑙𝑘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ç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𝑒𝑦𝑟𝑒𝑘𝑡𝑒</m:t>
                      </m:r>
                    </m:oMath>
                  </m:oMathPara>
                </a14:m>
                <a:endParaRPr lang="tr-TR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𝜂𝜉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tr-TR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ö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ü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𝑚𝑙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ü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𝑑𝑜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ğ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𝑎𝑙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𝑓𝑟𝑒𝑘𝑎𝑛𝑠</m:t>
                      </m:r>
                    </m:oMath>
                  </m:oMathPara>
                </a14:m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49" y="1392389"/>
                <a:ext cx="10864646" cy="51500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Unvan 3"/>
              <p:cNvSpPr>
                <a:spLocks noGrp="1"/>
              </p:cNvSpPr>
              <p:nvPr>
                <p:ph type="title"/>
              </p:nvPr>
            </p:nvSpPr>
            <p:spPr>
              <a:xfrm>
                <a:off x="395748" y="363793"/>
                <a:ext cx="11343968" cy="1356360"/>
              </a:xfrm>
            </p:spPr>
            <p:txBody>
              <a:bodyPr>
                <a:normAutofit/>
              </a:bodyPr>
              <a:lstStyle/>
              <a:p>
                <a:r>
                  <a:rPr lang="tr-TR" sz="3600" b="1" dirty="0" smtClean="0">
                    <a:solidFill>
                      <a:schemeClr val="accent1"/>
                    </a:solidFill>
                  </a:rPr>
                  <a:t>Az Sönümlü Sistem</a:t>
                </a:r>
                <a:br>
                  <a:rPr lang="tr-TR" sz="3600" b="1" dirty="0" smtClean="0">
                    <a:solidFill>
                      <a:schemeClr val="accent1"/>
                    </a:solidFill>
                  </a:rPr>
                </a:br>
                <a14:m>
                  <m:oMath xmlns:m="http://schemas.openxmlformats.org/officeDocument/2006/math">
                    <m:r>
                      <a:rPr lang="tr-TR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0&lt;</m:t>
                    </m:r>
                    <m:r>
                      <a:rPr lang="tr-TR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tr-TR" sz="240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  <m:r>
                      <a:rPr lang="tr-TR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tr-TR" sz="2400" dirty="0">
                    <a:solidFill>
                      <a:schemeClr val="accent1"/>
                    </a:solidFill>
                  </a:rPr>
                  <a:t> 2 kompleks eşlenik kök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tr-TR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tr-TR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tr-TR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tr-TR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p>
                                <m:r>
                                  <a:rPr lang="tr-TR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e>
                    </m:d>
                    <m:r>
                      <a:rPr lang="tr-TR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l-GR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tr-TR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tr-TR" sz="2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Unvan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5748" y="363793"/>
                <a:ext cx="11343968" cy="1356360"/>
              </a:xfrm>
              <a:blipFill rotWithShape="0">
                <a:blip r:embed="rId3"/>
                <a:stretch>
                  <a:fillRect l="-1666" t="-90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367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/>
          <a:stretch/>
        </p:blipFill>
        <p:spPr>
          <a:xfrm>
            <a:off x="599767" y="334298"/>
            <a:ext cx="11251991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9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 8"/>
          <p:cNvGrpSpPr/>
          <p:nvPr/>
        </p:nvGrpSpPr>
        <p:grpSpPr>
          <a:xfrm>
            <a:off x="4210873" y="99303"/>
            <a:ext cx="8316716" cy="5709684"/>
            <a:chOff x="5257516" y="99303"/>
            <a:chExt cx="6636772" cy="4971781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7516" y="99303"/>
              <a:ext cx="6636772" cy="4971781"/>
            </a:xfrm>
            <a:prstGeom prst="rect">
              <a:avLst/>
            </a:prstGeom>
          </p:spPr>
        </p:pic>
        <p:grpSp>
          <p:nvGrpSpPr>
            <p:cNvPr id="6" name="Grup 5"/>
            <p:cNvGrpSpPr/>
            <p:nvPr/>
          </p:nvGrpSpPr>
          <p:grpSpPr>
            <a:xfrm>
              <a:off x="6113721" y="478465"/>
              <a:ext cx="5178056" cy="4029740"/>
              <a:chOff x="6113721" y="478465"/>
              <a:chExt cx="5178056" cy="4029740"/>
            </a:xfrm>
          </p:grpSpPr>
          <p:sp>
            <p:nvSpPr>
              <p:cNvPr id="4" name="Serbest Form 3"/>
              <p:cNvSpPr/>
              <p:nvPr/>
            </p:nvSpPr>
            <p:spPr>
              <a:xfrm>
                <a:off x="6113721" y="2541181"/>
                <a:ext cx="5178056" cy="1967024"/>
              </a:xfrm>
              <a:custGeom>
                <a:avLst/>
                <a:gdLst>
                  <a:gd name="connsiteX0" fmla="*/ 0 w 5199321"/>
                  <a:gd name="connsiteY0" fmla="*/ 1967024 h 1967024"/>
                  <a:gd name="connsiteX1" fmla="*/ 839972 w 5199321"/>
                  <a:gd name="connsiteY1" fmla="*/ 861238 h 1967024"/>
                  <a:gd name="connsiteX2" fmla="*/ 1690577 w 5199321"/>
                  <a:gd name="connsiteY2" fmla="*/ 340242 h 1967024"/>
                  <a:gd name="connsiteX3" fmla="*/ 2477386 w 5199321"/>
                  <a:gd name="connsiteY3" fmla="*/ 127591 h 1967024"/>
                  <a:gd name="connsiteX4" fmla="*/ 3296093 w 5199321"/>
                  <a:gd name="connsiteY4" fmla="*/ 42531 h 1967024"/>
                  <a:gd name="connsiteX5" fmla="*/ 4114800 w 5199321"/>
                  <a:gd name="connsiteY5" fmla="*/ 10633 h 1967024"/>
                  <a:gd name="connsiteX6" fmla="*/ 4954772 w 5199321"/>
                  <a:gd name="connsiteY6" fmla="*/ 0 h 1967024"/>
                  <a:gd name="connsiteX7" fmla="*/ 5199321 w 5199321"/>
                  <a:gd name="connsiteY7" fmla="*/ 10633 h 1967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99321" h="1967024">
                    <a:moveTo>
                      <a:pt x="0" y="1967024"/>
                    </a:moveTo>
                    <a:cubicBezTo>
                      <a:pt x="279104" y="1549696"/>
                      <a:pt x="558209" y="1132368"/>
                      <a:pt x="839972" y="861238"/>
                    </a:cubicBezTo>
                    <a:cubicBezTo>
                      <a:pt x="1121735" y="590108"/>
                      <a:pt x="1417675" y="462516"/>
                      <a:pt x="1690577" y="340242"/>
                    </a:cubicBezTo>
                    <a:cubicBezTo>
                      <a:pt x="1963479" y="217968"/>
                      <a:pt x="2209800" y="177210"/>
                      <a:pt x="2477386" y="127591"/>
                    </a:cubicBezTo>
                    <a:cubicBezTo>
                      <a:pt x="2744972" y="77972"/>
                      <a:pt x="3023191" y="62024"/>
                      <a:pt x="3296093" y="42531"/>
                    </a:cubicBezTo>
                    <a:cubicBezTo>
                      <a:pt x="3568995" y="23038"/>
                      <a:pt x="3838354" y="17721"/>
                      <a:pt x="4114800" y="10633"/>
                    </a:cubicBezTo>
                    <a:cubicBezTo>
                      <a:pt x="4391246" y="3545"/>
                      <a:pt x="4774019" y="0"/>
                      <a:pt x="4954772" y="0"/>
                    </a:cubicBezTo>
                    <a:cubicBezTo>
                      <a:pt x="5135525" y="0"/>
                      <a:pt x="5167423" y="5316"/>
                      <a:pt x="5199321" y="10633"/>
                    </a:cubicBezTo>
                  </a:path>
                </a:pathLst>
              </a:cu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5" name="Serbest Form 4"/>
              <p:cNvSpPr/>
              <p:nvPr/>
            </p:nvSpPr>
            <p:spPr>
              <a:xfrm>
                <a:off x="6113721" y="478465"/>
                <a:ext cx="5156791" cy="1981748"/>
              </a:xfrm>
              <a:custGeom>
                <a:avLst/>
                <a:gdLst>
                  <a:gd name="connsiteX0" fmla="*/ 0 w 5156791"/>
                  <a:gd name="connsiteY0" fmla="*/ 0 h 1981748"/>
                  <a:gd name="connsiteX1" fmla="*/ 425302 w 5156791"/>
                  <a:gd name="connsiteY1" fmla="*/ 648586 h 1981748"/>
                  <a:gd name="connsiteX2" fmla="*/ 1244009 w 5156791"/>
                  <a:gd name="connsiteY2" fmla="*/ 1414130 h 1981748"/>
                  <a:gd name="connsiteX3" fmla="*/ 2062716 w 5156791"/>
                  <a:gd name="connsiteY3" fmla="*/ 1754372 h 1981748"/>
                  <a:gd name="connsiteX4" fmla="*/ 2870791 w 5156791"/>
                  <a:gd name="connsiteY4" fmla="*/ 1892595 h 1981748"/>
                  <a:gd name="connsiteX5" fmla="*/ 3689498 w 5156791"/>
                  <a:gd name="connsiteY5" fmla="*/ 1935126 h 1981748"/>
                  <a:gd name="connsiteX6" fmla="*/ 4497572 w 5156791"/>
                  <a:gd name="connsiteY6" fmla="*/ 1977656 h 1981748"/>
                  <a:gd name="connsiteX7" fmla="*/ 5156791 w 5156791"/>
                  <a:gd name="connsiteY7" fmla="*/ 1977656 h 1981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6791" h="1981748">
                    <a:moveTo>
                      <a:pt x="0" y="0"/>
                    </a:moveTo>
                    <a:cubicBezTo>
                      <a:pt x="108983" y="206449"/>
                      <a:pt x="217967" y="412898"/>
                      <a:pt x="425302" y="648586"/>
                    </a:cubicBezTo>
                    <a:cubicBezTo>
                      <a:pt x="632637" y="884274"/>
                      <a:pt x="971107" y="1229832"/>
                      <a:pt x="1244009" y="1414130"/>
                    </a:cubicBezTo>
                    <a:cubicBezTo>
                      <a:pt x="1516911" y="1598428"/>
                      <a:pt x="1791586" y="1674628"/>
                      <a:pt x="2062716" y="1754372"/>
                    </a:cubicBezTo>
                    <a:cubicBezTo>
                      <a:pt x="2333846" y="1834116"/>
                      <a:pt x="2599661" y="1862469"/>
                      <a:pt x="2870791" y="1892595"/>
                    </a:cubicBezTo>
                    <a:cubicBezTo>
                      <a:pt x="3141921" y="1922721"/>
                      <a:pt x="3689498" y="1935126"/>
                      <a:pt x="3689498" y="1935126"/>
                    </a:cubicBezTo>
                    <a:cubicBezTo>
                      <a:pt x="3960628" y="1949303"/>
                      <a:pt x="4253023" y="1970568"/>
                      <a:pt x="4497572" y="1977656"/>
                    </a:cubicBezTo>
                    <a:cubicBezTo>
                      <a:pt x="4742121" y="1984744"/>
                      <a:pt x="4949456" y="1981200"/>
                      <a:pt x="5156791" y="1977656"/>
                    </a:cubicBezTo>
                  </a:path>
                </a:pathLst>
              </a:cu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17"/>
              <p:cNvSpPr/>
              <p:nvPr/>
            </p:nvSpPr>
            <p:spPr>
              <a:xfrm>
                <a:off x="644736" y="1582764"/>
                <a:ext cx="3702937" cy="24434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r-TR" sz="2400" dirty="0" smtClean="0">
                    <a:latin typeface="Cambria Math" panose="02040503050406030204" pitchFamily="18" charset="0"/>
                  </a:rPr>
                  <a:t>Üst zarfın denklemi;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𝜉𝜔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sz="2400" dirty="0" smtClean="0"/>
              </a:p>
              <a:p>
                <a:r>
                  <a:rPr lang="tr-TR" sz="2400" dirty="0" smtClean="0"/>
                  <a:t>Alt zarfın denklemi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𝜉𝜔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tr-TR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40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 dirty="0" err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dirty="0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 i="1" dirty="0" err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tr-TR" sz="2400" b="0" i="0" dirty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sty m:val="p"/>
                        </m:rPr>
                        <a:rPr lang="tr-TR" sz="2400" b="0" i="0" dirty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tr-TR" sz="2400" b="0" i="0" dirty="0" smtClean="0">
                          <a:latin typeface="Cambria Math" panose="02040503050406030204" pitchFamily="18" charset="0"/>
                        </a:rPr>
                        <m:t>ö</m:t>
                      </m:r>
                      <m:r>
                        <m:rPr>
                          <m:sty m:val="p"/>
                        </m:rPr>
                        <a:rPr lang="tr-TR" sz="2400" b="0" i="0" dirty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tr-TR" sz="2400" b="0" i="0" dirty="0" smtClean="0">
                          <a:latin typeface="Cambria Math" panose="02040503050406030204" pitchFamily="18" charset="0"/>
                        </a:rPr>
                        <m:t>ü</m:t>
                      </m:r>
                      <m:r>
                        <m:rPr>
                          <m:sty m:val="p"/>
                        </m:rPr>
                        <a:rPr lang="tr-TR" sz="2400" b="0" i="0" dirty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tr-TR" sz="24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sz="2400" b="0" i="0" dirty="0" smtClean="0">
                          <a:latin typeface="Cambria Math" panose="02040503050406030204" pitchFamily="18" charset="0"/>
                        </a:rPr>
                        <m:t>periyodu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36" y="1582764"/>
                <a:ext cx="3702937" cy="2443426"/>
              </a:xfrm>
              <a:prstGeom prst="rect">
                <a:avLst/>
              </a:prstGeom>
              <a:blipFill rotWithShape="0">
                <a:blip r:embed="rId3"/>
                <a:stretch>
                  <a:fillRect l="-2636" t="-2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Düz Bağlayıcı 10"/>
          <p:cNvCxnSpPr>
            <a:stCxn id="5" idx="3"/>
          </p:cNvCxnSpPr>
          <p:nvPr/>
        </p:nvCxnSpPr>
        <p:spPr>
          <a:xfrm flipH="1" flipV="1">
            <a:off x="7858982" y="2052084"/>
            <a:ext cx="0" cy="4974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/>
          <p:cNvCxnSpPr>
            <a:stCxn id="5" idx="4"/>
          </p:cNvCxnSpPr>
          <p:nvPr/>
        </p:nvCxnSpPr>
        <p:spPr>
          <a:xfrm flipH="1" flipV="1">
            <a:off x="8869075" y="2094614"/>
            <a:ext cx="0" cy="6136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>
            <a:off x="7857460" y="2300788"/>
            <a:ext cx="101009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Metin kutusu 15"/>
              <p:cNvSpPr txBox="1"/>
              <p:nvPr/>
            </p:nvSpPr>
            <p:spPr>
              <a:xfrm>
                <a:off x="8225122" y="2011450"/>
                <a:ext cx="2882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6" name="Metin kutusu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122" y="2011450"/>
                <a:ext cx="288219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8750" r="-6250" b="-177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Metin kutusu 16"/>
              <p:cNvSpPr txBox="1"/>
              <p:nvPr/>
            </p:nvSpPr>
            <p:spPr>
              <a:xfrm>
                <a:off x="6357336" y="1534178"/>
                <a:ext cx="6008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7" name="Metin kutusu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336" y="1534178"/>
                <a:ext cx="600805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9184" t="-4444" r="-14286" b="-3555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Metin kutusu 17"/>
              <p:cNvSpPr txBox="1"/>
              <p:nvPr/>
            </p:nvSpPr>
            <p:spPr>
              <a:xfrm>
                <a:off x="6488471" y="3671554"/>
                <a:ext cx="5705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8" name="Metin kutusu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471" y="3671554"/>
                <a:ext cx="570541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9574" t="-2174" r="-13830" b="-326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Düz Bağlayıcı 19"/>
          <p:cNvCxnSpPr/>
          <p:nvPr/>
        </p:nvCxnSpPr>
        <p:spPr>
          <a:xfrm flipH="1">
            <a:off x="4284345" y="5162567"/>
            <a:ext cx="999461" cy="0"/>
          </a:xfrm>
          <a:prstGeom prst="line">
            <a:avLst/>
          </a:prstGeom>
          <a:ln w="381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Düz Bağlayıcı 20"/>
          <p:cNvCxnSpPr/>
          <p:nvPr/>
        </p:nvCxnSpPr>
        <p:spPr>
          <a:xfrm flipH="1">
            <a:off x="3894484" y="5162567"/>
            <a:ext cx="999461" cy="0"/>
          </a:xfrm>
          <a:prstGeom prst="line">
            <a:avLst/>
          </a:prstGeom>
          <a:ln w="381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Metin kutusu 21"/>
              <p:cNvSpPr txBox="1"/>
              <p:nvPr/>
            </p:nvSpPr>
            <p:spPr>
              <a:xfrm>
                <a:off x="5535085" y="4844204"/>
                <a:ext cx="7126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2" name="Metin kutusu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085" y="4844204"/>
                <a:ext cx="712695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7692" t="-4444" r="-6838" b="-26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52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353962" y="314632"/>
                <a:ext cx="10058400" cy="592138"/>
              </a:xfrm>
            </p:spPr>
            <p:txBody>
              <a:bodyPr>
                <a:normAutofit/>
              </a:bodyPr>
              <a:lstStyle/>
              <a:p>
                <a:r>
                  <a:rPr lang="tr-TR" sz="3600" b="1" dirty="0" smtClean="0">
                    <a:solidFill>
                      <a:schemeClr val="accent1"/>
                    </a:solidFill>
                  </a:rPr>
                  <a:t>Yüksek Dereceli Sistemler </a:t>
                </a:r>
                <a14:m>
                  <m:oMath xmlns:m="http://schemas.openxmlformats.org/officeDocument/2006/math">
                    <m:r>
                      <a:rPr lang="tr-TR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tr-TR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tr-TR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endParaRPr lang="tr-TR" sz="36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353962" y="314632"/>
                <a:ext cx="10058400" cy="592138"/>
              </a:xfrm>
              <a:blipFill rotWithShape="0">
                <a:blip r:embed="rId2"/>
                <a:stretch>
                  <a:fillRect l="-1818" t="-24742" b="-3814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498929" y="3159742"/>
                <a:ext cx="5468679" cy="382432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𝐷𝑢𝑟𝑔𝑢𝑛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𝐷𝑢𝑟𝑢𝑚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𝐾𝑎𝑧𝑎𝑛𝑐𝚤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tr-T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f>
                            <m:f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𝑠𝑖𝑠𝑡𝑒𝑚𝑖𝑛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𝑘𝑎𝑟𝑎𝑘𝑡𝑒𝑟𝑖𝑠𝑡𝑖𝑘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𝑧𝑎𝑚𝑎𝑛𝚤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f>
                            <m:f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𝑑𝑜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ğ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𝑎𝑙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𝑓𝑟𝑒𝑘𝑎𝑛𝑠</m:t>
                      </m:r>
                    </m:oMath>
                  </m:oMathPara>
                </a14:m>
                <a:endParaRPr lang="tr-TR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g>
                        <m:e>
                          <m:f>
                            <m:f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𝑝𝑎𝑦𝑑𝑎𝑛𝚤𝑛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𝑘𝑎𝑟𝑎𝑘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𝑧𝑎𝑚𝑎𝑛𝚤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98929" y="3159742"/>
                <a:ext cx="5468679" cy="3824325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906770"/>
                <a:ext cx="12192000" cy="25096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nary>
                            <m:naryPr>
                              <m:chr m:val="∏"/>
                              <m:ctrlPr>
                                <a:rPr lang="tr-TR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tr-T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nary>
                            <m:naryPr>
                              <m:chr m:val="∏"/>
                              <m:limLoc m:val="subSup"/>
                              <m:ctrlPr>
                                <a:rPr lang="tr-TR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tr-T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tr-TR" sz="200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limLoc m:val="subSup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tr-TR" sz="200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tr-TR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06770"/>
                <a:ext cx="12192000" cy="25096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Dikdörtgen 4"/>
              <p:cNvSpPr/>
              <p:nvPr/>
            </p:nvSpPr>
            <p:spPr>
              <a:xfrm>
                <a:off x="5837070" y="4269736"/>
                <a:ext cx="6096000" cy="222439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tr-T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𝐾𝑎𝑟𝑎𝑘𝑡𝑒𝑟𝑖𝑠𝑡𝑖𝑘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𝑧𝑎𝑚𝑎𝑛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𝑜𝑟𝑎𝑛𝚤</m:t>
                      </m:r>
                    </m:oMath>
                  </m:oMathPara>
                </a14:m>
                <a:endParaRPr lang="tr-TR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,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=0,1,2,…,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,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=0,1,2,…,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≥3 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𝑣𝑒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tr-TR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070" y="4269736"/>
                <a:ext cx="6096000" cy="222439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012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3625" y="285136"/>
            <a:ext cx="10058400" cy="588962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chemeClr val="accent1"/>
                </a:solidFill>
              </a:rPr>
              <a:t>Yüksek Dereceli Sistemlerin Ayrıştırılması</a:t>
            </a:r>
            <a:endParaRPr lang="tr-TR" sz="36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73625" y="1225344"/>
                <a:ext cx="10382865" cy="4285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400" dirty="0" smtClean="0">
                    <a:latin typeface="Cambria Math" panose="02040503050406030204" pitchFamily="18" charset="0"/>
                  </a:rPr>
                  <a:t>n. Dereceden farklı kutuplara sahip kararlı bir doğrusal zamanla değişmez sistem düşünelim</a:t>
                </a:r>
              </a:p>
              <a:p>
                <a:r>
                  <a:rPr lang="tr-TR" sz="2400" dirty="0" smtClean="0">
                    <a:latin typeface="Cambria Math" panose="02040503050406030204" pitchFamily="18" charset="0"/>
                  </a:rPr>
                  <a:t>r= birbirinden farklı gerçek kutupların sayısı olsun.</a:t>
                </a:r>
              </a:p>
              <a:p>
                <a:r>
                  <a:rPr lang="tr-TR" sz="2400" dirty="0" smtClean="0">
                    <a:latin typeface="Cambria Math" panose="02040503050406030204" pitchFamily="18" charset="0"/>
                  </a:rPr>
                  <a:t>N-r=2k, farklı kompleks kutupların sayısıdır. (k kompleks eşlenik çift sayısı)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d>
                            <m:dPr>
                              <m:ctrlPr>
                                <a:rPr lang="tr-TR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tr-TR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tr-TR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tr-T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tr-T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lang="tr-TR" sz="2400" dirty="0" smtClean="0"/>
              </a:p>
              <a:p>
                <a:r>
                  <a:rPr lang="tr-TR" sz="2400" dirty="0" smtClean="0"/>
                  <a:t>Kısmi kesirlere ayırma yöntemiyle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d>
                            <m:dPr>
                              <m:ctrlPr>
                                <a:rPr lang="tr-TR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tr-TR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tr-TR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tr-TR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tr-TR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tr-TR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tr-TR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tr-TR" sz="2400" dirty="0" smtClean="0"/>
              </a:p>
              <a:p>
                <a:r>
                  <a:rPr lang="tr-TR" sz="2400" dirty="0" smtClean="0"/>
                  <a:t>Burada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tr-TR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25" y="1225344"/>
                <a:ext cx="10382865" cy="4285981"/>
              </a:xfrm>
              <a:prstGeom prst="rect">
                <a:avLst/>
              </a:prstGeom>
              <a:blipFill rotWithShape="0">
                <a:blip r:embed="rId2"/>
                <a:stretch>
                  <a:fillRect l="-880" t="-1138" b="-170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8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311024" y="359039"/>
            <a:ext cx="10058400" cy="3839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1"/>
                </a:solidFill>
              </a:rPr>
              <a:t>Adım Cevabı ve Kutupların Yerleri Arasındaki İlişkiler</a:t>
            </a:r>
            <a:endParaRPr lang="en-US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Metin kutusu 8"/>
              <p:cNvSpPr txBox="1"/>
              <p:nvPr/>
            </p:nvSpPr>
            <p:spPr>
              <a:xfrm>
                <a:off x="311024" y="915716"/>
                <a:ext cx="11531600" cy="3969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b="1" dirty="0" smtClean="0">
                    <a:solidFill>
                      <a:schemeClr val="accent1"/>
                    </a:solidFill>
                  </a:rPr>
                  <a:t>Birinci Derece Sistemlerde</a:t>
                </a:r>
                <a:r>
                  <a:rPr lang="tr-TR" sz="2400" dirty="0" smtClean="0">
                    <a:solidFill>
                      <a:schemeClr val="accent1"/>
                    </a:solidFill>
                  </a:rPr>
                  <a:t>, </a:t>
                </a:r>
                <a:r>
                  <a:rPr lang="tr-TR" sz="2400" dirty="0" smtClean="0"/>
                  <a:t>küçük zaman sabiti yani büyük kutup (kök) sistemi hızlı kılar. Yani sistem son değerine hızlıca oturur.</a:t>
                </a:r>
              </a:p>
              <a:p>
                <a:r>
                  <a:rPr lang="tr-TR" sz="2400" b="1" dirty="0" smtClean="0">
                    <a:solidFill>
                      <a:schemeClr val="accent1"/>
                    </a:solidFill>
                  </a:rPr>
                  <a:t>İkinci Derece Sistemlerde,</a:t>
                </a:r>
              </a:p>
              <a:p>
                <a14:m>
                  <m:oMath xmlns:m="http://schemas.openxmlformats.org/officeDocument/2006/math"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𝝃</m:t>
                    </m:r>
                    <m:r>
                      <a:rPr lang="tr-TR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tr-TR" sz="2400" b="1" dirty="0"/>
                  <a:t> </a:t>
                </a:r>
                <a:r>
                  <a:rPr lang="tr-TR" sz="2400" dirty="0" smtClean="0"/>
                  <a:t>sistem 2  adet birinci derece sisteme eşittir.</a:t>
                </a:r>
              </a:p>
              <a:p>
                <a14:m>
                  <m:oMath xmlns:m="http://schemas.openxmlformats.org/officeDocument/2006/math"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𝝃</m:t>
                    </m:r>
                    <m:r>
                      <a:rPr lang="tr-TR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tr-TR" sz="2400" b="1" dirty="0"/>
                  <a:t> </a:t>
                </a:r>
                <a:r>
                  <a:rPr lang="tr-TR" sz="2400" dirty="0" smtClean="0"/>
                  <a:t>Sistemin cevabı aşırı sönümlü sisteme denktir.</a:t>
                </a:r>
              </a:p>
              <a:p>
                <a14:m>
                  <m:oMath xmlns:m="http://schemas.openxmlformats.org/officeDocument/2006/math"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𝝃</m:t>
                    </m:r>
                    <m:r>
                      <a:rPr lang="tr-TR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tr-TR" sz="2400" b="1" dirty="0"/>
                  <a:t> 2 </a:t>
                </a:r>
                <a:r>
                  <a:rPr lang="tr-TR" sz="2400" dirty="0"/>
                  <a:t>kompleks eşlenik kök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tr-TR" sz="2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tr-TR" sz="2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tr-TR" sz="2400" b="1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tr-T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tr-T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tr-T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𝝃</m:t>
                        </m:r>
                        <m:r>
                          <a:rPr lang="tr-T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tr-T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  <m:rad>
                          <m:radPr>
                            <m:degHide m:val="on"/>
                            <m:ctrlPr>
                              <a:rPr lang="tr-TR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tr-TR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tr-TR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  <m:sup>
                                <m:r>
                                  <a:rPr lang="tr-TR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e>
                    </m:d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l-G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𝒋</m:t>
                    </m:r>
                    <m:sSub>
                      <m:sSubPr>
                        <m:ctrlPr>
                          <a:rPr lang="tr-T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tr-T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endParaRPr lang="tr-TR" sz="2400" b="1" dirty="0" smtClean="0"/>
              </a:p>
              <a:p>
                <a14:m>
                  <m:oMath xmlns:m="http://schemas.openxmlformats.org/officeDocument/2006/math">
                    <m:r>
                      <a:rPr lang="el-G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tr-TR" sz="2400" dirty="0" smtClean="0"/>
                  <a:t> büyük olursa, hızlı tepki,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tr-T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tr-TR" sz="2400" dirty="0" smtClean="0"/>
                  <a:t> büyük olursa salınım periyodu küçük ve daha çok salınım.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tr-TR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tr-TR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tr-TR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tr-TR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tr-T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</m:t>
                              </m:r>
                            </m:sub>
                          </m:sSub>
                        </m:e>
                        <m:sup>
                          <m:r>
                            <a:rPr lang="tr-TR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tr-TR" sz="2400" b="1" dirty="0" smtClean="0"/>
              </a:p>
              <a:p>
                <a:r>
                  <a:rPr lang="tr-TR" sz="2400" dirty="0" smtClean="0"/>
                  <a:t>Bu kompleks düzlemde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tr-T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tr-TR" sz="2400" dirty="0" smtClean="0"/>
                  <a:t> yarıçaplı daire demektir.</a:t>
                </a:r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9" name="Metin kutus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24" y="915716"/>
                <a:ext cx="11531600" cy="3969035"/>
              </a:xfrm>
              <a:prstGeom prst="rect">
                <a:avLst/>
              </a:prstGeom>
              <a:blipFill rotWithShape="0">
                <a:blip r:embed="rId2"/>
                <a:stretch>
                  <a:fillRect l="-793" t="-122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6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393537" y="850605"/>
                <a:ext cx="6693051" cy="51862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ö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𝚤𝑠𝚤</m:t>
                      </m:r>
                    </m:oMath>
                  </m:oMathPara>
                </a14:m>
                <a:endParaRPr lang="tr-TR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; 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𝜉</m:t>
                          </m:r>
                        </m:den>
                      </m:f>
                    </m:oMath>
                  </m:oMathPara>
                </a14:m>
                <a:endParaRPr lang="tr-TR" sz="2400" dirty="0" smtClean="0"/>
              </a:p>
              <a:p>
                <a:r>
                  <a:rPr lang="tr-TR" sz="2400" dirty="0" smtClean="0"/>
                  <a:t>Burada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sz="2400" dirty="0" smtClean="0"/>
                  <a:t> sabit, </a:t>
                </a: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↑⟹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↑, </m:t>
                    </m:r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↓</m:t>
                    </m:r>
                  </m:oMath>
                </a14:m>
                <a:endParaRPr lang="tr-TR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𝑆𝑖𝑠𝑡𝑒𝑚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h𝚤𝑧𝑙𝚤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𝑎𝑧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𝑠𝑎𝑙𝚤𝑛𝚤𝑚𝑙𝚤</m:t>
                      </m:r>
                    </m:oMath>
                  </m:oMathPara>
                </a14:m>
                <a:endParaRPr lang="tr-TR" sz="2400" b="0" dirty="0" smtClean="0"/>
              </a:p>
              <a:p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tr-TR" sz="2400" b="0" dirty="0" smtClean="0"/>
                  <a:t> sabit yani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tr-TR" sz="2400" b="0" dirty="0" smtClean="0"/>
                  <a:t> sabit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↑⟹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↑,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endParaRPr lang="tr-TR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𝑆𝑖𝑠𝑡𝑒𝑚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h𝚤𝑧𝑙𝚤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𝑎𝑧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𝑠𝑎𝑙𝚤𝑛𝚤𝑚𝑙𝚤</m:t>
                      </m:r>
                    </m:oMath>
                  </m:oMathPara>
                </a14:m>
                <a:endParaRPr lang="tr-TR" sz="2400" dirty="0"/>
              </a:p>
              <a:p>
                <a:endParaRPr lang="tr-TR" sz="2400" b="0" dirty="0" smtClean="0"/>
              </a:p>
              <a:p>
                <a:endParaRPr lang="tr-TR" sz="2400" dirty="0" smtClean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37" y="850605"/>
                <a:ext cx="6693051" cy="5186292"/>
              </a:xfrm>
              <a:prstGeom prst="rect">
                <a:avLst/>
              </a:prstGeom>
              <a:blipFill rotWithShape="0">
                <a:blip r:embed="rId4"/>
                <a:stretch>
                  <a:fillRect l="-282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 4"/>
          <p:cNvGrpSpPr/>
          <p:nvPr/>
        </p:nvGrpSpPr>
        <p:grpSpPr>
          <a:xfrm>
            <a:off x="6463657" y="850605"/>
            <a:ext cx="4522251" cy="4669311"/>
            <a:chOff x="1065747" y="857349"/>
            <a:chExt cx="4522251" cy="4669311"/>
          </a:xfrm>
        </p:grpSpPr>
        <p:sp>
          <p:nvSpPr>
            <p:cNvPr id="6" name="Serbest Form 5"/>
            <p:cNvSpPr/>
            <p:nvPr/>
          </p:nvSpPr>
          <p:spPr>
            <a:xfrm>
              <a:off x="2669031" y="1674250"/>
              <a:ext cx="1606078" cy="3238594"/>
            </a:xfrm>
            <a:custGeom>
              <a:avLst/>
              <a:gdLst>
                <a:gd name="connsiteX0" fmla="*/ 1606078 w 1606078"/>
                <a:gd name="connsiteY0" fmla="*/ 0 h 3238594"/>
                <a:gd name="connsiteX1" fmla="*/ 1606078 w 1606078"/>
                <a:gd name="connsiteY1" fmla="*/ 3238594 h 3238594"/>
                <a:gd name="connsiteX2" fmla="*/ 1454365 w 1606078"/>
                <a:gd name="connsiteY2" fmla="*/ 3230933 h 3238594"/>
                <a:gd name="connsiteX3" fmla="*/ 0 w 1606078"/>
                <a:gd name="connsiteY3" fmla="*/ 1619297 h 3238594"/>
                <a:gd name="connsiteX4" fmla="*/ 1454365 w 1606078"/>
                <a:gd name="connsiteY4" fmla="*/ 7661 h 323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6078" h="3238594">
                  <a:moveTo>
                    <a:pt x="1606078" y="0"/>
                  </a:moveTo>
                  <a:lnTo>
                    <a:pt x="1606078" y="3238594"/>
                  </a:lnTo>
                  <a:lnTo>
                    <a:pt x="1454365" y="3230933"/>
                  </a:lnTo>
                  <a:cubicBezTo>
                    <a:pt x="637470" y="3147973"/>
                    <a:pt x="0" y="2458079"/>
                    <a:pt x="0" y="1619297"/>
                  </a:cubicBezTo>
                  <a:cubicBezTo>
                    <a:pt x="0" y="780515"/>
                    <a:pt x="637470" y="90621"/>
                    <a:pt x="1454365" y="7661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7" name="Düz Ok Bağlayıcısı 6"/>
            <p:cNvCxnSpPr/>
            <p:nvPr/>
          </p:nvCxnSpPr>
          <p:spPr>
            <a:xfrm flipH="1">
              <a:off x="1951276" y="3293547"/>
              <a:ext cx="2689550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Düz Ok Bağlayıcısı 7"/>
            <p:cNvCxnSpPr/>
            <p:nvPr/>
          </p:nvCxnSpPr>
          <p:spPr>
            <a:xfrm flipV="1">
              <a:off x="4275109" y="1140543"/>
              <a:ext cx="0" cy="4273747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Düz Ok Bağlayıcısı 8"/>
            <p:cNvCxnSpPr/>
            <p:nvPr/>
          </p:nvCxnSpPr>
          <p:spPr>
            <a:xfrm flipH="1">
              <a:off x="4123396" y="1657352"/>
              <a:ext cx="151713" cy="766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Yay 9"/>
            <p:cNvSpPr/>
            <p:nvPr/>
          </p:nvSpPr>
          <p:spPr>
            <a:xfrm rot="17179320">
              <a:off x="2669031" y="2182761"/>
              <a:ext cx="1454365" cy="1094655"/>
            </a:xfrm>
            <a:prstGeom prst="arc">
              <a:avLst>
                <a:gd name="adj1" fmla="val 18648670"/>
                <a:gd name="adj2" fmla="val 19493547"/>
              </a:avLst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Yay 10"/>
            <p:cNvSpPr/>
            <p:nvPr/>
          </p:nvSpPr>
          <p:spPr>
            <a:xfrm rot="14299906">
              <a:off x="2548612" y="2810386"/>
              <a:ext cx="1454365" cy="1094655"/>
            </a:xfrm>
            <a:prstGeom prst="arc">
              <a:avLst>
                <a:gd name="adj1" fmla="val 18648670"/>
                <a:gd name="adj2" fmla="val 19493547"/>
              </a:avLst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Yay 11"/>
            <p:cNvSpPr/>
            <p:nvPr/>
          </p:nvSpPr>
          <p:spPr>
            <a:xfrm rot="11697575">
              <a:off x="2991161" y="3636746"/>
              <a:ext cx="1454365" cy="1094655"/>
            </a:xfrm>
            <a:prstGeom prst="arc">
              <a:avLst>
                <a:gd name="adj1" fmla="val 18648670"/>
                <a:gd name="adj2" fmla="val 19493547"/>
              </a:avLst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3" name="Düz Ok Bağlayıcısı 12"/>
            <p:cNvCxnSpPr>
              <a:stCxn id="6" idx="2"/>
              <a:endCxn id="6" idx="1"/>
            </p:cNvCxnSpPr>
            <p:nvPr/>
          </p:nvCxnSpPr>
          <p:spPr>
            <a:xfrm>
              <a:off x="4123396" y="4905183"/>
              <a:ext cx="151713" cy="766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Yay 13"/>
            <p:cNvSpPr/>
            <p:nvPr/>
          </p:nvSpPr>
          <p:spPr>
            <a:xfrm rot="14299906">
              <a:off x="2546162" y="3069804"/>
              <a:ext cx="1454365" cy="1094655"/>
            </a:xfrm>
            <a:prstGeom prst="arc">
              <a:avLst>
                <a:gd name="adj1" fmla="val 18648670"/>
                <a:gd name="adj2" fmla="val 19493547"/>
              </a:avLst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4068845" y="857349"/>
              <a:ext cx="1143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err="1" smtClean="0">
                  <a:latin typeface="Viner Hand ITC" panose="03070502030502020203" pitchFamily="66" charset="0"/>
                </a:rPr>
                <a:t>Im</a:t>
              </a:r>
              <a:endParaRPr lang="tr-TR" dirty="0">
                <a:latin typeface="Viner Hand ITC" panose="03070502030502020203" pitchFamily="66" charset="0"/>
              </a:endParaRPr>
            </a:p>
          </p:txBody>
        </p:sp>
        <p:sp>
          <p:nvSpPr>
            <p:cNvPr id="16" name="Metin kutusu 15"/>
            <p:cNvSpPr txBox="1"/>
            <p:nvPr/>
          </p:nvSpPr>
          <p:spPr>
            <a:xfrm>
              <a:off x="4444036" y="3007967"/>
              <a:ext cx="1143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latin typeface="Viner Hand ITC" panose="03070502030502020203" pitchFamily="66" charset="0"/>
                </a:rPr>
                <a:t>Re</a:t>
              </a:r>
              <a:endParaRPr lang="tr-TR" dirty="0">
                <a:latin typeface="Viner Hand ITC" panose="03070502030502020203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Metin kutusu 16"/>
                <p:cNvSpPr txBox="1"/>
                <p:nvPr/>
              </p:nvSpPr>
              <p:spPr>
                <a:xfrm>
                  <a:off x="3881887" y="1459430"/>
                  <a:ext cx="11439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tr-TR" dirty="0">
                    <a:latin typeface="Viner Hand ITC" panose="03070502030502020203" pitchFamily="66" charset="0"/>
                  </a:endParaRPr>
                </a:p>
              </p:txBody>
            </p:sp>
          </mc:Choice>
          <mc:Fallback xmlns="">
            <p:sp>
              <p:nvSpPr>
                <p:cNvPr id="17" name="Metin kutusu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1887" y="1459430"/>
                  <a:ext cx="114396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Düz Bağlayıcı 17"/>
            <p:cNvCxnSpPr/>
            <p:nvPr/>
          </p:nvCxnSpPr>
          <p:spPr>
            <a:xfrm flipH="1" flipV="1">
              <a:off x="3472070" y="1878394"/>
              <a:ext cx="803039" cy="1415153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Düz Bağlayıcı 18"/>
            <p:cNvCxnSpPr/>
            <p:nvPr/>
          </p:nvCxnSpPr>
          <p:spPr>
            <a:xfrm flipV="1">
              <a:off x="3453605" y="3278011"/>
              <a:ext cx="803039" cy="1415153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Düz Bağlayıcı 19"/>
            <p:cNvCxnSpPr/>
            <p:nvPr/>
          </p:nvCxnSpPr>
          <p:spPr>
            <a:xfrm flipV="1">
              <a:off x="3453605" y="1878394"/>
              <a:ext cx="18465" cy="281477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Düz Bağlayıcı 20"/>
            <p:cNvCxnSpPr/>
            <p:nvPr/>
          </p:nvCxnSpPr>
          <p:spPr>
            <a:xfrm>
              <a:off x="3453604" y="1878394"/>
              <a:ext cx="81227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Düz Bağlayıcı 21"/>
            <p:cNvCxnSpPr/>
            <p:nvPr/>
          </p:nvCxnSpPr>
          <p:spPr>
            <a:xfrm>
              <a:off x="3462837" y="4693164"/>
              <a:ext cx="81227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Metin kutusu 22"/>
                <p:cNvSpPr txBox="1"/>
                <p:nvPr/>
              </p:nvSpPr>
              <p:spPr>
                <a:xfrm>
                  <a:off x="3336636" y="2184583"/>
                  <a:ext cx="11439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tr-TR" dirty="0">
                    <a:latin typeface="Viner Hand ITC" panose="03070502030502020203" pitchFamily="66" charset="0"/>
                  </a:endParaRPr>
                </a:p>
              </p:txBody>
            </p:sp>
          </mc:Choice>
          <mc:Fallback xmlns="">
            <p:sp>
              <p:nvSpPr>
                <p:cNvPr id="23" name="Metin kutusu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6636" y="2184583"/>
                  <a:ext cx="114396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Metin kutusu 23"/>
                <p:cNvSpPr txBox="1"/>
                <p:nvPr/>
              </p:nvSpPr>
              <p:spPr>
                <a:xfrm>
                  <a:off x="3371986" y="3937604"/>
                  <a:ext cx="11439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tr-TR" dirty="0">
                    <a:latin typeface="Viner Hand ITC" panose="03070502030502020203" pitchFamily="66" charset="0"/>
                  </a:endParaRPr>
                </a:p>
              </p:txBody>
            </p:sp>
          </mc:Choice>
          <mc:Fallback xmlns="">
            <p:sp>
              <p:nvSpPr>
                <p:cNvPr id="24" name="Metin kutusu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1986" y="3937604"/>
                  <a:ext cx="1143962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Metin kutusu 24"/>
                <p:cNvSpPr txBox="1"/>
                <p:nvPr/>
              </p:nvSpPr>
              <p:spPr>
                <a:xfrm>
                  <a:off x="3908617" y="4788095"/>
                  <a:ext cx="11439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tr-TR" dirty="0">
                    <a:latin typeface="Viner Hand ITC" panose="03070502030502020203" pitchFamily="66" charset="0"/>
                  </a:endParaRPr>
                </a:p>
              </p:txBody>
            </p:sp>
          </mc:Choice>
          <mc:Fallback xmlns="">
            <p:sp>
              <p:nvSpPr>
                <p:cNvPr id="25" name="Metin kutusu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8617" y="4788095"/>
                  <a:ext cx="1143962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Metin kutusu 25"/>
                <p:cNvSpPr txBox="1"/>
                <p:nvPr/>
              </p:nvSpPr>
              <p:spPr>
                <a:xfrm>
                  <a:off x="3891091" y="1707570"/>
                  <a:ext cx="11439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tr-TR" dirty="0">
                    <a:latin typeface="Viner Hand ITC" panose="03070502030502020203" pitchFamily="66" charset="0"/>
                  </a:endParaRPr>
                </a:p>
              </p:txBody>
            </p:sp>
          </mc:Choice>
          <mc:Fallback xmlns="">
            <p:sp>
              <p:nvSpPr>
                <p:cNvPr id="26" name="Metin kutusu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1091" y="1707570"/>
                  <a:ext cx="1143962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Metin kutusu 26"/>
                <p:cNvSpPr txBox="1"/>
                <p:nvPr/>
              </p:nvSpPr>
              <p:spPr>
                <a:xfrm>
                  <a:off x="3953035" y="4542713"/>
                  <a:ext cx="11439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tr-TR" dirty="0">
                    <a:latin typeface="Viner Hand ITC" panose="03070502030502020203" pitchFamily="66" charset="0"/>
                  </a:endParaRPr>
                </a:p>
              </p:txBody>
            </p:sp>
          </mc:Choice>
          <mc:Fallback xmlns="">
            <p:sp>
              <p:nvSpPr>
                <p:cNvPr id="27" name="Metin kutusu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3035" y="4542713"/>
                  <a:ext cx="1143962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Metin kutusu 27"/>
                <p:cNvSpPr txBox="1"/>
                <p:nvPr/>
              </p:nvSpPr>
              <p:spPr>
                <a:xfrm>
                  <a:off x="2854329" y="3249757"/>
                  <a:ext cx="11439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𝜉𝜔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tr-TR" dirty="0">
                    <a:latin typeface="Viner Hand ITC" panose="03070502030502020203" pitchFamily="66" charset="0"/>
                  </a:endParaRPr>
                </a:p>
              </p:txBody>
            </p:sp>
          </mc:Choice>
          <mc:Fallback xmlns="">
            <p:sp>
              <p:nvSpPr>
                <p:cNvPr id="28" name="Metin kutusu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4329" y="3249757"/>
                  <a:ext cx="1143962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Yay 28"/>
            <p:cNvSpPr/>
            <p:nvPr/>
          </p:nvSpPr>
          <p:spPr>
            <a:xfrm rot="16200000">
              <a:off x="3737739" y="2968980"/>
              <a:ext cx="1023821" cy="925880"/>
            </a:xfrm>
            <a:prstGeom prst="arc">
              <a:avLst>
                <a:gd name="adj1" fmla="val 17022699"/>
                <a:gd name="adj2" fmla="val 20384606"/>
              </a:avLst>
            </a:prstGeom>
            <a:ln w="127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0" name="Yay 29"/>
            <p:cNvSpPr/>
            <p:nvPr/>
          </p:nvSpPr>
          <p:spPr>
            <a:xfrm rot="10800000">
              <a:off x="3771256" y="2648842"/>
              <a:ext cx="1023821" cy="925880"/>
            </a:xfrm>
            <a:prstGeom prst="arc">
              <a:avLst>
                <a:gd name="adj1" fmla="val 17496920"/>
                <a:gd name="adj2" fmla="val 20384606"/>
              </a:avLst>
            </a:prstGeom>
            <a:ln w="127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Metin kutusu 30"/>
                <p:cNvSpPr txBox="1"/>
                <p:nvPr/>
              </p:nvSpPr>
              <p:spPr>
                <a:xfrm>
                  <a:off x="3254762" y="2846820"/>
                  <a:ext cx="11439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tr-TR" dirty="0">
                    <a:latin typeface="Viner Hand ITC" panose="03070502030502020203" pitchFamily="66" charset="0"/>
                  </a:endParaRPr>
                </a:p>
              </p:txBody>
            </p:sp>
          </mc:Choice>
          <mc:Fallback xmlns="">
            <p:sp>
              <p:nvSpPr>
                <p:cNvPr id="31" name="Metin kutusu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4762" y="2846820"/>
                  <a:ext cx="1143962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Metin kutusu 31"/>
                <p:cNvSpPr txBox="1"/>
                <p:nvPr/>
              </p:nvSpPr>
              <p:spPr>
                <a:xfrm>
                  <a:off x="3290374" y="3421400"/>
                  <a:ext cx="11439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tr-TR" dirty="0">
                    <a:latin typeface="Viner Hand ITC" panose="03070502030502020203" pitchFamily="66" charset="0"/>
                  </a:endParaRPr>
                </a:p>
              </p:txBody>
            </p:sp>
          </mc:Choice>
          <mc:Fallback xmlns="">
            <p:sp>
              <p:nvSpPr>
                <p:cNvPr id="32" name="Metin kutusu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0374" y="3421400"/>
                  <a:ext cx="1143962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Metin kutusu 32"/>
                <p:cNvSpPr txBox="1"/>
                <p:nvPr/>
              </p:nvSpPr>
              <p:spPr>
                <a:xfrm>
                  <a:off x="2773946" y="1584608"/>
                  <a:ext cx="11439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>
                    <a:latin typeface="Viner Hand ITC" panose="03070502030502020203" pitchFamily="66" charset="0"/>
                  </a:endParaRPr>
                </a:p>
              </p:txBody>
            </p:sp>
          </mc:Choice>
          <mc:Fallback xmlns="">
            <p:sp>
              <p:nvSpPr>
                <p:cNvPr id="33" name="Metin kutusu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3946" y="1584608"/>
                  <a:ext cx="1143962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Metin kutusu 33"/>
                <p:cNvSpPr txBox="1"/>
                <p:nvPr/>
              </p:nvSpPr>
              <p:spPr>
                <a:xfrm>
                  <a:off x="2857411" y="4628319"/>
                  <a:ext cx="11439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dirty="0">
                    <a:latin typeface="Viner Hand ITC" panose="03070502030502020203" pitchFamily="66" charset="0"/>
                  </a:endParaRPr>
                </a:p>
              </p:txBody>
            </p:sp>
          </mc:Choice>
          <mc:Fallback xmlns="">
            <p:sp>
              <p:nvSpPr>
                <p:cNvPr id="34" name="Metin kutusu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7411" y="4628319"/>
                  <a:ext cx="1143962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Satır Belirtme Çizgisi 2 (Kenarlık Yok) 34"/>
                <p:cNvSpPr/>
                <p:nvPr/>
              </p:nvSpPr>
              <p:spPr>
                <a:xfrm>
                  <a:off x="4617716" y="1199414"/>
                  <a:ext cx="813831" cy="417415"/>
                </a:xfrm>
                <a:prstGeom prst="callout2">
                  <a:avLst>
                    <a:gd name="adj1" fmla="val 51727"/>
                    <a:gd name="adj2" fmla="val 4957"/>
                    <a:gd name="adj3" fmla="val 18750"/>
                    <a:gd name="adj4" fmla="val -16667"/>
                    <a:gd name="adj5" fmla="val 112500"/>
                    <a:gd name="adj6" fmla="val -46667"/>
                  </a:avLst>
                </a:prstGeom>
                <a:noFill/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Satır Belirtme Çizgisi 2 (Kenarlık Yok)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7716" y="1199414"/>
                  <a:ext cx="813831" cy="417415"/>
                </a:xfrm>
                <a:prstGeom prst="callout2">
                  <a:avLst>
                    <a:gd name="adj1" fmla="val 51727"/>
                    <a:gd name="adj2" fmla="val 4957"/>
                    <a:gd name="adj3" fmla="val 18750"/>
                    <a:gd name="adj4" fmla="val -16667"/>
                    <a:gd name="adj5" fmla="val 112500"/>
                    <a:gd name="adj6" fmla="val -46667"/>
                  </a:avLst>
                </a:prstGeom>
                <a:blipFill rotWithShape="0">
                  <a:blip r:embed="rId16"/>
                  <a:stretch>
                    <a:fillRect t="-1266" r="-133333"/>
                  </a:stretch>
                </a:blipFill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Satır Belirtme Çizgisi 2 (Kenarlık Yok) 35"/>
                <p:cNvSpPr/>
                <p:nvPr/>
              </p:nvSpPr>
              <p:spPr>
                <a:xfrm>
                  <a:off x="4595949" y="5109245"/>
                  <a:ext cx="813831" cy="417415"/>
                </a:xfrm>
                <a:prstGeom prst="callout2">
                  <a:avLst>
                    <a:gd name="adj1" fmla="val 51727"/>
                    <a:gd name="adj2" fmla="val 4957"/>
                    <a:gd name="adj3" fmla="val 18750"/>
                    <a:gd name="adj4" fmla="val -16667"/>
                    <a:gd name="adj5" fmla="val -38253"/>
                    <a:gd name="adj6" fmla="val -41834"/>
                  </a:avLst>
                </a:prstGeom>
                <a:noFill/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Satır Belirtme Çizgisi 2 (Kenarlık Yok)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5949" y="5109245"/>
                  <a:ext cx="813831" cy="417415"/>
                </a:xfrm>
                <a:prstGeom prst="callout2">
                  <a:avLst>
                    <a:gd name="adj1" fmla="val 51727"/>
                    <a:gd name="adj2" fmla="val 4957"/>
                    <a:gd name="adj3" fmla="val 18750"/>
                    <a:gd name="adj4" fmla="val -16667"/>
                    <a:gd name="adj5" fmla="val -38253"/>
                    <a:gd name="adj6" fmla="val -41834"/>
                  </a:avLst>
                </a:prstGeom>
                <a:blipFill rotWithShape="0">
                  <a:blip r:embed="rId17"/>
                  <a:stretch>
                    <a:fillRect r="-143590" b="-47368"/>
                  </a:stretch>
                </a:blipFill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Düz Ok Bağlayıcısı 36"/>
            <p:cNvCxnSpPr/>
            <p:nvPr/>
          </p:nvCxnSpPr>
          <p:spPr>
            <a:xfrm flipH="1">
              <a:off x="2251362" y="3285779"/>
              <a:ext cx="259983" cy="6969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Düz Ok Bağlayıcısı 37"/>
            <p:cNvCxnSpPr/>
            <p:nvPr/>
          </p:nvCxnSpPr>
          <p:spPr>
            <a:xfrm>
              <a:off x="2787386" y="3280567"/>
              <a:ext cx="259983" cy="6969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Satır Belirtme Çizgisi 2 (Kenarlık Yok) 38"/>
                <p:cNvSpPr/>
                <p:nvPr/>
              </p:nvSpPr>
              <p:spPr>
                <a:xfrm>
                  <a:off x="1664084" y="2689867"/>
                  <a:ext cx="898855" cy="369332"/>
                </a:xfrm>
                <a:prstGeom prst="callout2">
                  <a:avLst>
                    <a:gd name="adj1" fmla="val 77318"/>
                    <a:gd name="adj2" fmla="val 97772"/>
                    <a:gd name="adj3" fmla="val 95953"/>
                    <a:gd name="adj4" fmla="val 136474"/>
                    <a:gd name="adj5" fmla="val 141784"/>
                    <a:gd name="adj6" fmla="val 116319"/>
                  </a:avLst>
                </a:prstGeom>
                <a:noFill/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Satır Belirtme Çizgisi 2 (Kenarlık Yok)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4084" y="2689867"/>
                  <a:ext cx="898855" cy="369332"/>
                </a:xfrm>
                <a:prstGeom prst="callout2">
                  <a:avLst>
                    <a:gd name="adj1" fmla="val 77318"/>
                    <a:gd name="adj2" fmla="val 97772"/>
                    <a:gd name="adj3" fmla="val 95953"/>
                    <a:gd name="adj4" fmla="val 136474"/>
                    <a:gd name="adj5" fmla="val 141784"/>
                    <a:gd name="adj6" fmla="val 116319"/>
                  </a:avLst>
                </a:prstGeom>
                <a:blipFill rotWithShape="0">
                  <a:blip r:embed="rId18"/>
                  <a:stretch>
                    <a:fillRect l="-226667" t="-72222"/>
                  </a:stretch>
                </a:blipFill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Satır Belirtme Çizgisi 2 (Kenarlık Yok) 39"/>
                <p:cNvSpPr/>
                <p:nvPr/>
              </p:nvSpPr>
              <p:spPr>
                <a:xfrm>
                  <a:off x="1065747" y="3353401"/>
                  <a:ext cx="898855" cy="369332"/>
                </a:xfrm>
                <a:prstGeom prst="callout2">
                  <a:avLst>
                    <a:gd name="adj1" fmla="val 77318"/>
                    <a:gd name="adj2" fmla="val 97772"/>
                    <a:gd name="adj3" fmla="val 74656"/>
                    <a:gd name="adj4" fmla="val 112408"/>
                    <a:gd name="adj5" fmla="val -12622"/>
                    <a:gd name="adj6" fmla="val 139290"/>
                  </a:avLst>
                </a:prstGeom>
                <a:noFill/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&gt;1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Satır Belirtme Çizgisi 2 (Kenarlık Yok)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747" y="3353401"/>
                  <a:ext cx="898855" cy="369332"/>
                </a:xfrm>
                <a:prstGeom prst="callout2">
                  <a:avLst>
                    <a:gd name="adj1" fmla="val 77318"/>
                    <a:gd name="adj2" fmla="val 97772"/>
                    <a:gd name="adj3" fmla="val 74656"/>
                    <a:gd name="adj4" fmla="val 112408"/>
                    <a:gd name="adj5" fmla="val -12622"/>
                    <a:gd name="adj6" fmla="val 139290"/>
                  </a:avLst>
                </a:prstGeom>
                <a:blipFill rotWithShape="0">
                  <a:blip r:embed="rId19"/>
                  <a:stretch>
                    <a:fillRect l="-182667" b="-27143"/>
                  </a:stretch>
                </a:blipFill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Satır Belirtme Çizgisi 2 (Kenarlık Yok) 40"/>
                <p:cNvSpPr/>
                <p:nvPr/>
              </p:nvSpPr>
              <p:spPr>
                <a:xfrm>
                  <a:off x="1381208" y="1707570"/>
                  <a:ext cx="1285372" cy="369332"/>
                </a:xfrm>
                <a:prstGeom prst="callout2">
                  <a:avLst>
                    <a:gd name="adj1" fmla="val 64007"/>
                    <a:gd name="adj2" fmla="val 100067"/>
                    <a:gd name="adj3" fmla="val 64007"/>
                    <a:gd name="adj4" fmla="val 108171"/>
                    <a:gd name="adj5" fmla="val 109838"/>
                    <a:gd name="adj6" fmla="val 137737"/>
                  </a:avLst>
                </a:prstGeom>
                <a:noFill/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0&lt;</m:t>
                        </m:r>
                        <m: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&lt;1</m:t>
                        </m:r>
                      </m:oMath>
                    </m:oMathPara>
                  </a14:m>
                  <a:endParaRPr lang="tr-T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Satır Belirtme Çizgisi 2 (Kenarlık Yok)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1208" y="1707570"/>
                  <a:ext cx="1285372" cy="369332"/>
                </a:xfrm>
                <a:prstGeom prst="callout2">
                  <a:avLst>
                    <a:gd name="adj1" fmla="val 64007"/>
                    <a:gd name="adj2" fmla="val 100067"/>
                    <a:gd name="adj3" fmla="val 64007"/>
                    <a:gd name="adj4" fmla="val 108171"/>
                    <a:gd name="adj5" fmla="val 109838"/>
                    <a:gd name="adj6" fmla="val 137737"/>
                  </a:avLst>
                </a:prstGeom>
                <a:blipFill rotWithShape="0">
                  <a:blip r:embed="rId20"/>
                  <a:stretch>
                    <a:fillRect l="-217204" t="-72093"/>
                  </a:stretch>
                </a:blipFill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2796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579474" y="436846"/>
            <a:ext cx="10058400" cy="3839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1"/>
                </a:solidFill>
              </a:rPr>
              <a:t>Baskın Kutup ve Sistemin Basitleştirilmesi</a:t>
            </a:r>
            <a:endParaRPr lang="en-US" sz="2800" dirty="0">
              <a:solidFill>
                <a:schemeClr val="accent1"/>
              </a:solidFill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869968" y="1003961"/>
            <a:ext cx="2094250" cy="802439"/>
            <a:chOff x="3625516" y="1243081"/>
            <a:chExt cx="1748588" cy="617803"/>
          </a:xfrm>
        </p:grpSpPr>
        <p:sp>
          <p:nvSpPr>
            <p:cNvPr id="4" name="Rectangle 3"/>
            <p:cNvSpPr/>
            <p:nvPr/>
          </p:nvSpPr>
          <p:spPr>
            <a:xfrm>
              <a:off x="4170947" y="1427747"/>
              <a:ext cx="625642" cy="4331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G(s)</a:t>
              </a:r>
              <a:endParaRPr lang="tr-TR" dirty="0"/>
            </a:p>
          </p:txBody>
        </p:sp>
        <p:cxnSp>
          <p:nvCxnSpPr>
            <p:cNvPr id="5" name="Straight Connector 5"/>
            <p:cNvCxnSpPr>
              <a:stCxn id="4" idx="1"/>
            </p:cNvCxnSpPr>
            <p:nvPr/>
          </p:nvCxnSpPr>
          <p:spPr>
            <a:xfrm flipH="1" flipV="1">
              <a:off x="3641558" y="1636295"/>
              <a:ext cx="529389" cy="8021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7"/>
            <p:cNvCxnSpPr>
              <a:stCxn id="4" idx="3"/>
            </p:cNvCxnSpPr>
            <p:nvPr/>
          </p:nvCxnSpPr>
          <p:spPr>
            <a:xfrm>
              <a:off x="4796589" y="1644316"/>
              <a:ext cx="433137" cy="802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8"/>
            <p:cNvSpPr txBox="1"/>
            <p:nvPr/>
          </p:nvSpPr>
          <p:spPr>
            <a:xfrm>
              <a:off x="3625516" y="1243081"/>
              <a:ext cx="545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X(s)</a:t>
              </a:r>
              <a:endParaRPr lang="tr-TR" dirty="0"/>
            </a:p>
          </p:txBody>
        </p:sp>
        <p:sp>
          <p:nvSpPr>
            <p:cNvPr id="8" name="TextBox 9"/>
            <p:cNvSpPr txBox="1"/>
            <p:nvPr/>
          </p:nvSpPr>
          <p:spPr>
            <a:xfrm>
              <a:off x="4828673" y="1266963"/>
              <a:ext cx="545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Y(s)</a:t>
              </a:r>
              <a:endParaRPr lang="tr-TR" dirty="0"/>
            </a:p>
          </p:txBody>
        </p:sp>
      </p:grpSp>
      <p:sp>
        <p:nvSpPr>
          <p:cNvPr id="9" name="TextBox 6"/>
          <p:cNvSpPr txBox="1"/>
          <p:nvPr/>
        </p:nvSpPr>
        <p:spPr>
          <a:xfrm>
            <a:off x="2964218" y="1158636"/>
            <a:ext cx="8573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gibi doğrusal zamanla değişmeyen bir sistemi ele alalım.</a:t>
            </a:r>
            <a:endParaRPr lang="tr-TR" sz="280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etin kutusu 9"/>
              <p:cNvSpPr txBox="1"/>
              <p:nvPr/>
            </p:nvSpPr>
            <p:spPr>
              <a:xfrm>
                <a:off x="446567" y="1806400"/>
                <a:ext cx="10324214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𝑅𝑒</m:t>
                        </m:r>
                        <m:r>
                          <m:rPr>
                            <m:nor/>
                          </m:rPr>
                          <a:rPr lang="tr-TR" sz="2400" dirty="0"/>
                          <m:t> </m:t>
                        </m:r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tr-TR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400" dirty="0" err="1" smtClean="0"/>
                  <a:t>imajiner</a:t>
                </a:r>
                <a:r>
                  <a:rPr lang="tr-TR" sz="2400" dirty="0" smtClean="0"/>
                  <a:t> eksene yakın demektir.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sz="2400" dirty="0" smtClean="0"/>
                  <a:t> baskın kutuptur. Çünkü sistemin sönüm hızı bu </a:t>
                </a:r>
                <a:r>
                  <a:rPr lang="tr-TR" sz="2400" dirty="0" err="1" smtClean="0"/>
                  <a:t>kutupa</a:t>
                </a:r>
                <a:r>
                  <a:rPr lang="tr-TR" sz="2400" dirty="0" smtClean="0"/>
                  <a:t> bağlı olarak yavaş olacaktır. Sistemin geçici cevabını bu baskın kutup belirler.</a:t>
                </a:r>
              </a:p>
              <a:p>
                <a:r>
                  <a:rPr lang="tr-TR" sz="2400" dirty="0" smtClean="0"/>
                  <a:t>Köklerin geçici durum davranışı üzerindeki etkisi kökle ilişkili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sz="2400" dirty="0" smtClean="0"/>
                  <a:t> kalıntıları tarafından da etkilenmektedir.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𝑑𝑖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𝑒𝑟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𝑘𝑢𝑡𝑢𝑝𝑙𝑎𝑟𝑎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𝑦𝑎𝑘𝚤𝑛𝑠𝑎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𝑖𝑙𝑒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𝑘𝑎𝑙𝚤𝑛𝑡𝚤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𝑖𝑙𝑖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ş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𝑘𝑖𝑙𝑖𝑑𝑖𝑟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𝑠𝚤𝑓𝚤𝑟𝑙𝑎𝑟𝑎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𝑢𝑧𝑎𝑘𝑠𝑎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𝑖𝑙𝑒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𝑘𝑎𝑙𝚤𝑛𝑡𝚤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𝑖𝑙𝑖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ş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𝑘𝑖𝑙𝑖𝑑𝑖𝑟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sz="2400" dirty="0" smtClean="0"/>
              </a:p>
              <a:p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tr-TR" sz="2400" dirty="0"/>
                  <a:t>transfer fonksiyonu daha basit bir </a:t>
                </a:r>
                <a:r>
                  <a:rPr lang="tr-TR" sz="2400" dirty="0" smtClean="0"/>
                  <a:t>transfer </a:t>
                </a:r>
                <a:r>
                  <a:rPr lang="tr-TR" sz="2400" dirty="0"/>
                  <a:t>fonksiyonuna yakınsayabilir. Burada yakınsak TF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tr-TR" sz="2400" dirty="0"/>
                  <a:t>in derecesi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tr-TR" sz="2400" dirty="0"/>
                  <a:t>‘den daha düşüktür.</a:t>
                </a:r>
              </a:p>
              <a:p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10" name="Metin kutusu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67" y="1806400"/>
                <a:ext cx="10324214" cy="4154984"/>
              </a:xfrm>
              <a:prstGeom prst="rect">
                <a:avLst/>
              </a:prstGeom>
              <a:blipFill rotWithShape="0">
                <a:blip r:embed="rId2"/>
                <a:stretch>
                  <a:fillRect l="-885" t="-1173" r="-135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029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Ders işleyiş kurallarının tartışılması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İletişim: </a:t>
            </a:r>
          </a:p>
          <a:p>
            <a:r>
              <a:rPr lang="tr-TR" dirty="0"/>
              <a:t>Ders </a:t>
            </a:r>
            <a:r>
              <a:rPr lang="tr-TR" dirty="0" smtClean="0"/>
              <a:t>Notları, Tüm duyurular ve Sınav Sonuçları: </a:t>
            </a:r>
            <a:r>
              <a:rPr lang="tr-TR" dirty="0">
                <a:hlinkClick r:id="rId2"/>
              </a:rPr>
              <a:t>http://otomatikkontrol.omu.edu.tr</a:t>
            </a:r>
            <a:r>
              <a:rPr lang="tr-TR" dirty="0" smtClean="0">
                <a:hlinkClick r:id="rId2"/>
              </a:rPr>
              <a:t>/</a:t>
            </a:r>
            <a:endParaRPr lang="tr-TR" dirty="0" smtClean="0"/>
          </a:p>
          <a:p>
            <a:r>
              <a:rPr lang="tr-TR" dirty="0" smtClean="0"/>
              <a:t>Oda: 329 </a:t>
            </a:r>
            <a:r>
              <a:rPr lang="tr-TR" dirty="0" smtClean="0">
                <a:hlinkClick r:id="rId3"/>
              </a:rPr>
              <a:t>Tel:1536</a:t>
            </a:r>
            <a:endParaRPr lang="tr-TR" dirty="0" smtClean="0"/>
          </a:p>
          <a:p>
            <a:r>
              <a:rPr lang="tr-TR" dirty="0" err="1" smtClean="0"/>
              <a:t>Email:nurdan.bilgin@omu.edu.tr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11.02.2019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65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Baskın Kutup ve Sistemin </a:t>
            </a:r>
            <a:r>
              <a:rPr lang="tr-TR" sz="2800" b="1" dirty="0" smtClean="0">
                <a:solidFill>
                  <a:schemeClr val="accent1"/>
                </a:solidFill>
              </a:rPr>
              <a:t>Basitleştirilmesi</a:t>
            </a:r>
            <a:endParaRPr lang="tr-TR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İçerik Yer Tutucusu 1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tr-TR" sz="2400" dirty="0" smtClean="0"/>
                  <a:t>Yakınsak </a:t>
                </a:r>
                <a:r>
                  <a:rPr lang="tr-TR" sz="2400" dirty="0"/>
                  <a:t>TF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tr-TR" sz="2400" dirty="0"/>
                  <a:t>in </a:t>
                </a:r>
                <a:r>
                  <a:rPr lang="tr-TR" sz="2400" dirty="0" smtClean="0"/>
                  <a:t>belirlenme kuralları</a:t>
                </a:r>
              </a:p>
              <a:p>
                <a:pPr marL="514350" indent="-514350">
                  <a:buFont typeface="+mj-lt"/>
                  <a:buAutoNum type="romanUcPeriod"/>
                </a:pP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 smtClean="0"/>
                  <a:t>’de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𝑝𝑖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 smtClean="0"/>
                  <a:t> ve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400" i="1" dirty="0" err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tr-TR" sz="2400" i="1" baseline="-25000" dirty="0" err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 smtClean="0"/>
                  <a:t>’</a:t>
                </a:r>
                <a:r>
                  <a:rPr lang="tr-TR" sz="2400" dirty="0" err="1" smtClean="0"/>
                  <a:t>ler</a:t>
                </a:r>
                <a:r>
                  <a:rPr lang="tr-TR" sz="2400" dirty="0" smtClean="0"/>
                  <a:t> eğer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tr-TR" sz="2400" dirty="0" smtClean="0"/>
                  <a:t> ise birbirlerini götürebilir.</a:t>
                </a:r>
              </a:p>
              <a:p>
                <a:pPr marL="514350" indent="-514350">
                  <a:buFont typeface="+mj-lt"/>
                  <a:buAutoNum type="romanUcPeriod"/>
                </a:pPr>
                <a:r>
                  <a:rPr lang="tr-TR" sz="2400" dirty="0" smtClean="0"/>
                  <a:t>Eğer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𝑅𝑒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tr-TR" sz="2400" b="0" i="1" baseline="-25000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𝑅𝑒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tr-TR" sz="2400" b="0" i="1" baseline="-25000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&gt;5</m:t>
                    </m:r>
                  </m:oMath>
                </a14:m>
                <a:r>
                  <a:rPr lang="tr-TR" sz="2400" dirty="0" smtClean="0"/>
                  <a:t> ise o zaman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tr-TR" sz="2400" dirty="0" smtClean="0"/>
                  <a:t> </a:t>
                </a:r>
                <a:r>
                  <a:rPr lang="tr-TR" sz="2400" dirty="0" err="1" smtClean="0"/>
                  <a:t>nin</a:t>
                </a:r>
                <a:r>
                  <a:rPr lang="tr-TR" sz="2400" dirty="0" smtClean="0"/>
                  <a:t> geçici cevap üzerindeki etkisi ihmal edilebilir. Yani G(s)’deki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tr-TR" sz="2400" i="1" baseline="-25000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 smtClean="0"/>
                  <a:t> terimi ihmal edilebilir.</a:t>
                </a:r>
              </a:p>
              <a:p>
                <a:pPr marL="0" indent="0">
                  <a:buNone/>
                </a:pPr>
                <a:r>
                  <a:rPr lang="tr-TR" sz="2400" dirty="0"/>
                  <a:t> </a:t>
                </a:r>
                <a:r>
                  <a:rPr lang="tr-TR" sz="2400" dirty="0" smtClean="0"/>
                  <a:t>      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tr-TR" sz="2400" dirty="0"/>
                  <a:t>’</a:t>
                </a:r>
                <a:r>
                  <a:rPr lang="tr-TR" sz="2400" dirty="0" err="1"/>
                  <a:t>nin</a:t>
                </a:r>
                <a:r>
                  <a:rPr lang="tr-TR" sz="2400" dirty="0"/>
                  <a:t> ihmaline daha çok şu şartlar sağlandığında karar verilir.</a:t>
                </a:r>
              </a:p>
              <a:p>
                <a:pPr marL="475488" lvl="2" indent="0">
                  <a:buNone/>
                </a:pPr>
                <a:r>
                  <a:rPr lang="tr-TR" sz="2400" dirty="0"/>
                  <a:t>a.)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tr-TR" sz="2400" dirty="0"/>
                  <a:t> diğer kutuplara yakın ve sıfırlardan uzaksa </a:t>
                </a:r>
              </a:p>
              <a:p>
                <a:pPr marL="475488" lvl="2" indent="0">
                  <a:buNone/>
                </a:pPr>
                <a:r>
                  <a:rPr lang="tr-TR" sz="2400" dirty="0"/>
                  <a:t>b.)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tr-TR" sz="2400" dirty="0"/>
                  <a:t> diğer kutuplardan uzak ve sıfırlara yakınsa</a:t>
                </a:r>
              </a:p>
              <a:p>
                <a:pPr marL="514350" indent="-514350">
                  <a:buFont typeface="+mj-lt"/>
                  <a:buAutoNum type="romanUcPeriod" startAt="3"/>
                </a:pPr>
                <a:r>
                  <a:rPr lang="tr-TR" sz="2400" dirty="0" smtClean="0"/>
                  <a:t>Bütün </a:t>
                </a:r>
                <a:r>
                  <a:rPr lang="tr-TR" sz="2400" dirty="0"/>
                  <a:t>girişler x(t) için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240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tr-TR" sz="240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tr-TR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tr-TR" sz="2400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tr-TR" sz="2400" dirty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tr-TR" sz="2400" dirty="0" smtClean="0"/>
                  <a:t> olmalıdır. Bunu için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 b="0" i="0" dirty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tr-TR" sz="2400" b="0" i="0" dirty="0" smtClean="0">
                        <a:latin typeface="Cambria Math" panose="02040503050406030204" pitchFamily="18" charset="0"/>
                      </a:rPr>
                      <m:t>(0)=</m:t>
                    </m:r>
                    <m:sSub>
                      <m:sSub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tr-TR" sz="2400" dirty="0" smtClean="0"/>
                  <a:t>şartı sağlanmalıdır.</a:t>
                </a:r>
              </a:p>
            </p:txBody>
          </p:sp>
        </mc:Choice>
        <mc:Fallback xmlns="">
          <p:sp>
            <p:nvSpPr>
              <p:cNvPr id="13" name="İçerik Yer Tutucusu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18" t="-163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86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527" y="315276"/>
            <a:ext cx="9875520" cy="602979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</a:rPr>
              <a:t>Geçici Cevap ile ilgili Özellikler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82690" y="1675858"/>
            <a:ext cx="46689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Öğrendiğimiz aşağıdaki beş özellik </a:t>
            </a:r>
          </a:p>
          <a:p>
            <a:pPr lvl="1"/>
            <a:r>
              <a:rPr lang="tr-TR" sz="2400" dirty="0" smtClean="0">
                <a:solidFill>
                  <a:srgbClr val="00B050"/>
                </a:solidFill>
              </a:rPr>
              <a:t>Gecikme </a:t>
            </a:r>
            <a:r>
              <a:rPr lang="tr-TR" sz="2400" dirty="0">
                <a:solidFill>
                  <a:srgbClr val="00B050"/>
                </a:solidFill>
              </a:rPr>
              <a:t>zamanı, </a:t>
            </a:r>
            <a:r>
              <a:rPr lang="tr-TR" sz="2400" dirty="0" err="1">
                <a:solidFill>
                  <a:srgbClr val="00B050"/>
                </a:solidFill>
              </a:rPr>
              <a:t>t</a:t>
            </a:r>
            <a:r>
              <a:rPr lang="tr-TR" sz="2400" baseline="-25000" dirty="0" err="1">
                <a:solidFill>
                  <a:srgbClr val="00B050"/>
                </a:solidFill>
              </a:rPr>
              <a:t>d</a:t>
            </a:r>
            <a:r>
              <a:rPr lang="tr-TR" sz="2400" dirty="0">
                <a:solidFill>
                  <a:srgbClr val="00B050"/>
                </a:solidFill>
              </a:rPr>
              <a:t> </a:t>
            </a:r>
          </a:p>
          <a:p>
            <a:pPr lvl="1"/>
            <a:r>
              <a:rPr lang="tr-TR" sz="2400" dirty="0" smtClean="0">
                <a:solidFill>
                  <a:srgbClr val="00B050"/>
                </a:solidFill>
              </a:rPr>
              <a:t>Yükselme </a:t>
            </a:r>
            <a:r>
              <a:rPr lang="tr-TR" sz="2400" dirty="0">
                <a:solidFill>
                  <a:srgbClr val="00B050"/>
                </a:solidFill>
              </a:rPr>
              <a:t>zamanı, t</a:t>
            </a:r>
            <a:r>
              <a:rPr lang="tr-TR" sz="2400" baseline="-25000" dirty="0">
                <a:solidFill>
                  <a:srgbClr val="00B050"/>
                </a:solidFill>
              </a:rPr>
              <a:t>r</a:t>
            </a:r>
            <a:r>
              <a:rPr lang="tr-TR" sz="2400" dirty="0">
                <a:solidFill>
                  <a:srgbClr val="00B050"/>
                </a:solidFill>
              </a:rPr>
              <a:t> </a:t>
            </a:r>
          </a:p>
          <a:p>
            <a:pPr lvl="1"/>
            <a:r>
              <a:rPr lang="tr-TR" sz="2400" dirty="0" smtClean="0">
                <a:solidFill>
                  <a:srgbClr val="00B050"/>
                </a:solidFill>
              </a:rPr>
              <a:t>Aşma </a:t>
            </a:r>
            <a:r>
              <a:rPr lang="tr-TR" sz="2400" dirty="0">
                <a:solidFill>
                  <a:srgbClr val="00B050"/>
                </a:solidFill>
              </a:rPr>
              <a:t>zamanı, </a:t>
            </a:r>
            <a:r>
              <a:rPr lang="tr-TR" sz="2400" dirty="0" err="1">
                <a:solidFill>
                  <a:srgbClr val="00B050"/>
                </a:solidFill>
              </a:rPr>
              <a:t>t</a:t>
            </a:r>
            <a:r>
              <a:rPr lang="tr-TR" sz="2400" baseline="-25000" dirty="0" err="1">
                <a:solidFill>
                  <a:srgbClr val="00B050"/>
                </a:solidFill>
              </a:rPr>
              <a:t>p</a:t>
            </a:r>
            <a:r>
              <a:rPr lang="tr-TR" sz="2400" dirty="0">
                <a:solidFill>
                  <a:srgbClr val="00B050"/>
                </a:solidFill>
              </a:rPr>
              <a:t> </a:t>
            </a:r>
          </a:p>
          <a:p>
            <a:pPr lvl="1"/>
            <a:r>
              <a:rPr lang="tr-TR" sz="2400" dirty="0" smtClean="0">
                <a:solidFill>
                  <a:srgbClr val="00B050"/>
                </a:solidFill>
              </a:rPr>
              <a:t>Yerleşme </a:t>
            </a:r>
            <a:r>
              <a:rPr lang="tr-TR" sz="2400" dirty="0">
                <a:solidFill>
                  <a:srgbClr val="00B050"/>
                </a:solidFill>
              </a:rPr>
              <a:t>zamanı, </a:t>
            </a:r>
            <a:r>
              <a:rPr lang="tr-TR" sz="2400" dirty="0" err="1">
                <a:solidFill>
                  <a:srgbClr val="00B050"/>
                </a:solidFill>
              </a:rPr>
              <a:t>t</a:t>
            </a:r>
            <a:r>
              <a:rPr lang="tr-TR" sz="2400" baseline="-25000" dirty="0" err="1">
                <a:solidFill>
                  <a:srgbClr val="00B050"/>
                </a:solidFill>
              </a:rPr>
              <a:t>s</a:t>
            </a:r>
            <a:r>
              <a:rPr lang="tr-TR" sz="2400" dirty="0">
                <a:solidFill>
                  <a:srgbClr val="00B050"/>
                </a:solidFill>
              </a:rPr>
              <a:t> </a:t>
            </a:r>
          </a:p>
          <a:p>
            <a:pPr lvl="1"/>
            <a:r>
              <a:rPr lang="tr-TR" sz="2400" dirty="0" smtClean="0">
                <a:solidFill>
                  <a:srgbClr val="00B050"/>
                </a:solidFill>
              </a:rPr>
              <a:t>En </a:t>
            </a:r>
            <a:r>
              <a:rPr lang="tr-TR" sz="2400" dirty="0">
                <a:solidFill>
                  <a:srgbClr val="00B050"/>
                </a:solidFill>
              </a:rPr>
              <a:t>fazla aşma, </a:t>
            </a:r>
            <a:r>
              <a:rPr lang="tr-TR" sz="2400" dirty="0" err="1" smtClean="0">
                <a:solidFill>
                  <a:srgbClr val="00B050"/>
                </a:solidFill>
              </a:rPr>
              <a:t>M</a:t>
            </a:r>
            <a:r>
              <a:rPr lang="tr-TR" sz="2400" baseline="-25000" dirty="0" err="1" smtClean="0">
                <a:solidFill>
                  <a:srgbClr val="00B050"/>
                </a:solidFill>
              </a:rPr>
              <a:t>p</a:t>
            </a:r>
            <a:endParaRPr lang="tr-TR" sz="2400" baseline="-25000" dirty="0">
              <a:solidFill>
                <a:srgbClr val="00B050"/>
              </a:solidFill>
            </a:endParaRPr>
          </a:p>
          <a:p>
            <a:r>
              <a:rPr lang="tr-TR" sz="2400" b="1" dirty="0" smtClean="0"/>
              <a:t>Cevabın </a:t>
            </a:r>
            <a:r>
              <a:rPr lang="tr-TR" sz="2400" b="1" dirty="0"/>
              <a:t>Hızı; </a:t>
            </a:r>
            <a:r>
              <a:rPr lang="tr-TR" sz="2400" dirty="0"/>
              <a:t>Sistem durgun duruma ne kadar sürede ulaşıyor;</a:t>
            </a:r>
          </a:p>
          <a:p>
            <a:r>
              <a:rPr lang="tr-TR" sz="2400" b="1" dirty="0" smtClean="0"/>
              <a:t>Göreceli </a:t>
            </a:r>
            <a:r>
              <a:rPr lang="tr-TR" sz="2400" b="1" dirty="0"/>
              <a:t>Kararlılık; </a:t>
            </a:r>
            <a:r>
              <a:rPr lang="tr-TR" sz="2400" dirty="0"/>
              <a:t>Sistem </a:t>
            </a:r>
            <a:r>
              <a:rPr lang="tr-TR" sz="2400" dirty="0" smtClean="0"/>
              <a:t>yanıtı </a:t>
            </a:r>
            <a:r>
              <a:rPr lang="tr-TR" sz="2400" dirty="0"/>
              <a:t>ne kadar salınımlı ve/veya ne kadar aşmalı olduğu </a:t>
            </a:r>
            <a:r>
              <a:rPr lang="tr-TR" sz="2400" dirty="0" smtClean="0"/>
              <a:t>konularında</a:t>
            </a:r>
          </a:p>
          <a:p>
            <a:r>
              <a:rPr lang="tr-TR" sz="2400" dirty="0" smtClean="0"/>
              <a:t>karar vermemize olanak verir.</a:t>
            </a:r>
            <a:endParaRPr lang="tr-TR" sz="2400" dirty="0"/>
          </a:p>
        </p:txBody>
      </p:sp>
      <p:grpSp>
        <p:nvGrpSpPr>
          <p:cNvPr id="17" name="Grup 16"/>
          <p:cNvGrpSpPr/>
          <p:nvPr/>
        </p:nvGrpSpPr>
        <p:grpSpPr>
          <a:xfrm>
            <a:off x="997527" y="1325349"/>
            <a:ext cx="6570121" cy="4942735"/>
            <a:chOff x="997527" y="1325349"/>
            <a:chExt cx="6570121" cy="4942735"/>
          </a:xfrm>
        </p:grpSpPr>
        <p:grpSp>
          <p:nvGrpSpPr>
            <p:cNvPr id="8" name="Grup 7"/>
            <p:cNvGrpSpPr/>
            <p:nvPr/>
          </p:nvGrpSpPr>
          <p:grpSpPr>
            <a:xfrm>
              <a:off x="997527" y="1325349"/>
              <a:ext cx="6570121" cy="4942735"/>
              <a:chOff x="997527" y="1325349"/>
              <a:chExt cx="6570121" cy="4942735"/>
            </a:xfrm>
          </p:grpSpPr>
          <p:grpSp>
            <p:nvGrpSpPr>
              <p:cNvPr id="4" name="Grup 3"/>
              <p:cNvGrpSpPr/>
              <p:nvPr/>
            </p:nvGrpSpPr>
            <p:grpSpPr>
              <a:xfrm>
                <a:off x="997527" y="1325349"/>
                <a:ext cx="6570121" cy="4942735"/>
                <a:chOff x="997527" y="1325349"/>
                <a:chExt cx="6570121" cy="4942735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997527" y="1325349"/>
                  <a:ext cx="6570121" cy="4942735"/>
                  <a:chOff x="997527" y="1325349"/>
                  <a:chExt cx="6570121" cy="4942735"/>
                </a:xfrm>
              </p:grpSpPr>
              <p:pic>
                <p:nvPicPr>
                  <p:cNvPr id="7" name="Picture 6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997527" y="1325349"/>
                    <a:ext cx="6570121" cy="4942735"/>
                  </a:xfrm>
                  <a:prstGeom prst="rect">
                    <a:avLst/>
                  </a:prstGeom>
                </p:spPr>
              </p:pic>
              <p:cxnSp>
                <p:nvCxnSpPr>
                  <p:cNvPr id="9" name="Straight Arrow Connector 8"/>
                  <p:cNvCxnSpPr/>
                  <p:nvPr/>
                </p:nvCxnSpPr>
                <p:spPr>
                  <a:xfrm flipH="1">
                    <a:off x="4461164" y="3186545"/>
                    <a:ext cx="27709" cy="2493819"/>
                  </a:xfrm>
                  <a:prstGeom prst="straightConnector1">
                    <a:avLst/>
                  </a:prstGeom>
                  <a:ln w="38100">
                    <a:solidFill>
                      <a:schemeClr val="accent1">
                        <a:lumMod val="75000"/>
                      </a:schemeClr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" name="TextBox 9"/>
                      <p:cNvSpPr txBox="1"/>
                      <p:nvPr/>
                    </p:nvSpPr>
                    <p:spPr>
                      <a:xfrm>
                        <a:off x="3643746" y="5680364"/>
                        <a:ext cx="103909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m:oMathPara>
                        </a14:m>
                        <a:endParaRPr lang="tr-TR" dirty="0"/>
                      </a:p>
                    </p:txBody>
                  </p:sp>
                </mc:Choice>
                <mc:Fallback xmlns="">
                  <p:sp>
                    <p:nvSpPr>
                      <p:cNvPr id="10" name="TextBox 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643746" y="5680364"/>
                        <a:ext cx="1039090" cy="369332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tr-T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" name="TextBox 10"/>
                      <p:cNvSpPr txBox="1"/>
                      <p:nvPr/>
                    </p:nvSpPr>
                    <p:spPr>
                      <a:xfrm>
                        <a:off x="4452003" y="3062199"/>
                        <a:ext cx="461665" cy="230832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vert="vert270" wrap="square" rtlCol="0">
                        <a:spAutoFit/>
                      </a:bodyPr>
                      <a:lstStyle/>
                      <a:p>
                        <a:r>
                          <a:rPr lang="tr-TR" dirty="0" smtClean="0"/>
                          <a:t>Yerleşme Zamanı </a:t>
                        </a:r>
                        <a14:m>
                          <m:oMath xmlns:m="http://schemas.openxmlformats.org/officeDocument/2006/math"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oMath>
                        </a14:m>
                        <a:endParaRPr lang="tr-TR" dirty="0"/>
                      </a:p>
                    </p:txBody>
                  </p:sp>
                </mc:Choice>
                <mc:Fallback xmlns="">
                  <p:sp>
                    <p:nvSpPr>
                      <p:cNvPr id="11" name="TextBox 1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452003" y="3062199"/>
                        <a:ext cx="461665" cy="2308324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 r="-10526" b="-422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tr-T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2" name="Straight Arrow Connector 11"/>
                <p:cNvCxnSpPr/>
                <p:nvPr/>
              </p:nvCxnSpPr>
              <p:spPr>
                <a:xfrm>
                  <a:off x="2715491" y="1939636"/>
                  <a:ext cx="16757" cy="3740728"/>
                </a:xfrm>
                <a:prstGeom prst="straightConnector1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/>
                    <p:cNvSpPr txBox="1"/>
                    <p:nvPr/>
                  </p:nvSpPr>
                  <p:spPr>
                    <a:xfrm>
                      <a:off x="2647792" y="5609336"/>
                      <a:ext cx="394101" cy="39074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13" name="TextBox 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47792" y="5609336"/>
                      <a:ext cx="394101" cy="390748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b="-468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2689407" y="3062199"/>
                      <a:ext cx="483081" cy="2308324"/>
                    </a:xfrm>
                    <a:prstGeom prst="rect">
                      <a:avLst/>
                    </a:prstGeom>
                    <a:noFill/>
                  </p:spPr>
                  <p:txBody>
                    <a:bodyPr vert="vert270" wrap="square" rtlCol="0">
                      <a:spAutoFit/>
                    </a:bodyPr>
                    <a:lstStyle/>
                    <a:p>
                      <a:r>
                        <a:rPr lang="tr-TR" dirty="0" smtClean="0"/>
                        <a:t>Aşma Zamanı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oMath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89407" y="3062199"/>
                      <a:ext cx="483081" cy="230832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r="-7595" b="-42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" name="Düz Ok Bağlayıcısı 5"/>
              <p:cNvCxnSpPr/>
              <p:nvPr/>
            </p:nvCxnSpPr>
            <p:spPr>
              <a:xfrm flipH="1" flipV="1">
                <a:off x="2723322" y="1948071"/>
                <a:ext cx="547" cy="106649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Metin kutusu 15"/>
                  <p:cNvSpPr txBox="1"/>
                  <p:nvPr/>
                </p:nvSpPr>
                <p:spPr>
                  <a:xfrm>
                    <a:off x="2762635" y="2315132"/>
                    <a:ext cx="272062" cy="29841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oMath>
                      </m:oMathPara>
                    </a14:m>
                    <a:endParaRPr lang="tr-TR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Metin kutusu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62635" y="2315132"/>
                    <a:ext cx="272062" cy="29841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13333" r="-6667" b="-2040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Metin kutusu 17"/>
              <p:cNvSpPr txBox="1"/>
              <p:nvPr/>
            </p:nvSpPr>
            <p:spPr>
              <a:xfrm>
                <a:off x="2211005" y="1608484"/>
                <a:ext cx="1779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rgbClr val="FF0000"/>
                    </a:solidFill>
                  </a:rPr>
                  <a:t>Tepe noktası</a:t>
                </a:r>
                <a:endParaRPr lang="tr-TR" dirty="0">
                  <a:solidFill>
                    <a:srgbClr val="FF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Metin kutusu 18"/>
                  <p:cNvSpPr txBox="1"/>
                  <p:nvPr/>
                </p:nvSpPr>
                <p:spPr>
                  <a:xfrm>
                    <a:off x="3172487" y="2018433"/>
                    <a:ext cx="2543415" cy="3907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smtClean="0">
                        <a:solidFill>
                          <a:srgbClr val="FF0000"/>
                        </a:solidFill>
                      </a:rPr>
                      <a:t>% Aşma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tr-T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tr-T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tr-T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=100</m:t>
                        </m:r>
                        <m:sSub>
                          <m:sSubPr>
                            <m:ctrlPr>
                              <a:rPr lang="tr-TR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tr-TR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a14:m>
                    <a:r>
                      <a:rPr lang="tr-TR" dirty="0" smtClean="0">
                        <a:solidFill>
                          <a:srgbClr val="FF0000"/>
                        </a:solidFill>
                      </a:rPr>
                      <a:t> </a:t>
                    </a:r>
                    <a:endParaRPr lang="tr-TR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Metin kutusu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72487" y="2018433"/>
                    <a:ext cx="2543415" cy="390748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1914" t="-6250" b="-20313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" name="Oval 4"/>
              <p:cNvSpPr/>
              <p:nvPr/>
            </p:nvSpPr>
            <p:spPr>
              <a:xfrm>
                <a:off x="1550504" y="2842591"/>
                <a:ext cx="330646" cy="343954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2"/>
                  <p:cNvSpPr txBox="1"/>
                  <p:nvPr/>
                </p:nvSpPr>
                <p:spPr>
                  <a:xfrm>
                    <a:off x="2081910" y="5609336"/>
                    <a:ext cx="35813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0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81910" y="5609336"/>
                    <a:ext cx="358132" cy="36933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" name="Düz Ok Bağlayıcısı 23"/>
              <p:cNvCxnSpPr/>
              <p:nvPr/>
            </p:nvCxnSpPr>
            <p:spPr>
              <a:xfrm>
                <a:off x="2211005" y="3161471"/>
                <a:ext cx="0" cy="2518893"/>
              </a:xfrm>
              <a:prstGeom prst="straightConnector1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14"/>
                  <p:cNvSpPr txBox="1"/>
                  <p:nvPr/>
                </p:nvSpPr>
                <p:spPr>
                  <a:xfrm>
                    <a:off x="2175939" y="3082897"/>
                    <a:ext cx="461665" cy="2308324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r>
                      <a:rPr lang="tr-TR" dirty="0" smtClean="0"/>
                      <a:t>Yükselme Zamanı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5939" y="3082897"/>
                    <a:ext cx="461665" cy="2308324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r="-9211" b="-4233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3" name="Düz Ok Bağlayıcısı 22"/>
            <p:cNvCxnSpPr/>
            <p:nvPr/>
          </p:nvCxnSpPr>
          <p:spPr>
            <a:xfrm>
              <a:off x="2046568" y="4343400"/>
              <a:ext cx="0" cy="1359149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14"/>
                <p:cNvSpPr txBox="1"/>
                <p:nvPr/>
              </p:nvSpPr>
              <p:spPr>
                <a:xfrm rot="5400000">
                  <a:off x="1309172" y="5132326"/>
                  <a:ext cx="738664" cy="1083326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r>
                    <a:rPr lang="tr-TR" dirty="0" smtClean="0">
                      <a:solidFill>
                        <a:srgbClr val="00B050"/>
                      </a:solidFill>
                    </a:rPr>
                    <a:t>Gecikme Zamanı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a14:m>
                  <a:endParaRPr lang="tr-TR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309172" y="5132326"/>
                  <a:ext cx="738664" cy="108332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8989" b="-661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Oval 20"/>
            <p:cNvSpPr/>
            <p:nvPr/>
          </p:nvSpPr>
          <p:spPr>
            <a:xfrm>
              <a:off x="1532576" y="4216361"/>
              <a:ext cx="330646" cy="335761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225944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1"/>
                </a:solidFill>
              </a:rPr>
              <a:t>Geçici Cevap ile ilgili Özellikler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b="1" dirty="0" smtClean="0"/>
                  <a:t>-Gecikme Zamanı,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dirty="0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tr-TR" b="1" i="1" dirty="0" smtClean="0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tr-TR" b="1" dirty="0"/>
                  <a:t>; -Yükselme </a:t>
                </a:r>
                <a:r>
                  <a:rPr lang="tr-TR" b="1" dirty="0" smtClean="0"/>
                  <a:t>Zamanı</a:t>
                </a:r>
                <a:r>
                  <a:rPr lang="tr-TR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dirty="0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tr-TR" b="1" i="1" dirty="0" smtClean="0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tr-TR" b="1" dirty="0"/>
                  <a:t>  ve -Aşma </a:t>
                </a:r>
                <a:r>
                  <a:rPr lang="tr-TR" b="1" dirty="0" smtClean="0"/>
                  <a:t>Zamanı</a:t>
                </a:r>
                <a:r>
                  <a:rPr lang="tr-TR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dirty="0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tr-TR" b="1" i="1" dirty="0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tr-TR" b="1" dirty="0"/>
                  <a:t>; </a:t>
                </a:r>
                <a:r>
                  <a:rPr lang="tr-TR" dirty="0"/>
                  <a:t>sistemin hızıyla ilgilidir. Bu zamanlar </a:t>
                </a:r>
                <a:r>
                  <a:rPr lang="tr-TR" i="1" dirty="0">
                    <a:solidFill>
                      <a:srgbClr val="00B050"/>
                    </a:solidFill>
                  </a:rPr>
                  <a:t>küçük</a:t>
                </a:r>
                <a:r>
                  <a:rPr lang="tr-TR" dirty="0"/>
                  <a:t> olduğunda sistem hızlı demektir.</a:t>
                </a:r>
              </a:p>
              <a:p>
                <a:r>
                  <a:rPr lang="tr-TR" b="1" dirty="0"/>
                  <a:t>-En fazla aşma,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dirty="0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tr-TR" b="1" i="1" dirty="0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tr-TR" b="1" dirty="0"/>
                  <a:t>; </a:t>
                </a:r>
                <a:r>
                  <a:rPr lang="tr-TR" dirty="0"/>
                  <a:t>göreli kararlılıkla ilgilidir. </a:t>
                </a:r>
                <a:r>
                  <a:rPr lang="tr-TR" i="1" dirty="0" smtClean="0">
                    <a:solidFill>
                      <a:srgbClr val="00B050"/>
                    </a:solidFill>
                  </a:rPr>
                  <a:t>Küçük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tr-TR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tr-TR" dirty="0"/>
                  <a:t> daha sönümlü bir hareket demektir. Sistem </a:t>
                </a:r>
                <a:r>
                  <a:rPr lang="tr-TR" i="1" dirty="0">
                    <a:solidFill>
                      <a:srgbClr val="00B050"/>
                    </a:solidFill>
                  </a:rPr>
                  <a:t>az salınımlı ve aşırı aşmalar yoktur.</a:t>
                </a:r>
              </a:p>
              <a:p>
                <a:r>
                  <a:rPr lang="tr-TR" b="1" dirty="0"/>
                  <a:t>-Yerleşme zamanı,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dirty="0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tr-TR" b="1" i="1" dirty="0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tr-TR" b="1" dirty="0"/>
                  <a:t> ; </a:t>
                </a:r>
                <a:r>
                  <a:rPr lang="tr-TR" dirty="0"/>
                  <a:t>Hem sistemin hızıyla hem de kararlılığıyla ilgilidir. Eğer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i="1" dirty="0">
                    <a:solidFill>
                      <a:srgbClr val="00B050"/>
                    </a:solidFill>
                  </a:rPr>
                  <a:t>büyük</a:t>
                </a:r>
                <a:r>
                  <a:rPr lang="tr-TR" dirty="0"/>
                  <a:t>se sistem </a:t>
                </a:r>
                <a:r>
                  <a:rPr lang="tr-TR" i="1" dirty="0">
                    <a:solidFill>
                      <a:srgbClr val="00B050"/>
                    </a:solidFill>
                  </a:rPr>
                  <a:t>yavaş ve/veya çok salınımlıdır.</a:t>
                </a:r>
                <a:endParaRPr lang="tr-TR" b="1" i="1" dirty="0">
                  <a:solidFill>
                    <a:srgbClr val="00B050"/>
                  </a:solidFill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2" t="-1852" r="-1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628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“Kök Yer Eğrisi (KYE)” ve “Frekans Yanıtı (FY)” kavramlarının açıklanması</a:t>
            </a:r>
          </a:p>
        </p:txBody>
      </p:sp>
      <p:sp>
        <p:nvSpPr>
          <p:cNvPr id="7" name="Metin Yer Tutucus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Kapalı Çevrim Kontrol Sistemin </a:t>
            </a:r>
            <a:r>
              <a:rPr lang="tr-TR" dirty="0" smtClean="0"/>
              <a:t>Davranışını, İstenilen Genel Gereklilikleri Karşılayacak Şekilde Belirlemek için Kök Yer Eğrisi ve Frekans Yanıt Yöntemlerinin Kullanılması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11.02.2019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66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Kontrolcü Tasarımı</a:t>
            </a:r>
            <a:endParaRPr lang="tr-T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Verilen:</a:t>
            </a:r>
          </a:p>
          <a:p>
            <a:r>
              <a:rPr lang="tr-TR" dirty="0" smtClean="0"/>
              <a:t>Kontrol </a:t>
            </a:r>
            <a:r>
              <a:rPr lang="tr-TR" dirty="0"/>
              <a:t>edilecek sistemin dinamiğinin modeli (transfer fonksiyonu) ve</a:t>
            </a:r>
          </a:p>
          <a:p>
            <a:r>
              <a:rPr lang="tr-TR" dirty="0" smtClean="0"/>
              <a:t>Sistem </a:t>
            </a:r>
            <a:r>
              <a:rPr lang="tr-TR" dirty="0"/>
              <a:t>başarımı için bir dizi zaman/frekans yanıtı isterleri (tasarım</a:t>
            </a:r>
          </a:p>
          <a:p>
            <a:r>
              <a:rPr lang="tr-TR" dirty="0"/>
              <a:t>özellikleri / başarım ölçütleri)</a:t>
            </a:r>
          </a:p>
          <a:p>
            <a:r>
              <a:rPr lang="tr-TR" dirty="0"/>
              <a:t>o</a:t>
            </a:r>
            <a:r>
              <a:rPr lang="tr-TR" i="1" dirty="0"/>
              <a:t>Kontrol edilen sistemden beklentileri gösteren, net, ölçülebilir,</a:t>
            </a:r>
          </a:p>
          <a:p>
            <a:r>
              <a:rPr lang="tr-TR" i="1" dirty="0"/>
              <a:t>matematiksel olarak ifade edilebilir bir ifade</a:t>
            </a:r>
          </a:p>
          <a:p>
            <a:r>
              <a:rPr lang="tr-TR" b="1" dirty="0"/>
              <a:t>İstenen:</a:t>
            </a:r>
          </a:p>
          <a:p>
            <a:r>
              <a:rPr lang="tr-TR" dirty="0" smtClean="0"/>
              <a:t>Kontrol </a:t>
            </a:r>
            <a:r>
              <a:rPr lang="tr-TR" dirty="0"/>
              <a:t>stratejisinin (kapalı çevrim kontrolcünün türünün) ve</a:t>
            </a:r>
          </a:p>
          <a:p>
            <a:r>
              <a:rPr lang="tr-TR" dirty="0" smtClean="0"/>
              <a:t>bu </a:t>
            </a:r>
            <a:r>
              <a:rPr lang="tr-TR" dirty="0"/>
              <a:t>kontrolcünün katsayılarının değerlerinin</a:t>
            </a:r>
          </a:p>
          <a:p>
            <a:r>
              <a:rPr lang="tr-TR" dirty="0"/>
              <a:t>kontrol edilecek sistemin verilen isterleri sağlayacak şekilde belirlenmesi.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2CFB-5412-426A-A8E8-570E5CDB440B}" type="datetime1">
              <a:rPr lang="tr-TR" smtClean="0"/>
              <a:t>11.02.2019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8081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Tanımlar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i="1" dirty="0" smtClean="0"/>
              <a:t>Kök Yer Eğrisi</a:t>
            </a:r>
          </a:p>
          <a:p>
            <a:r>
              <a:rPr lang="tr-TR" i="1" dirty="0" smtClean="0"/>
              <a:t>Verilen </a:t>
            </a:r>
            <a:r>
              <a:rPr lang="tr-TR" i="1" dirty="0"/>
              <a:t>bir açık çevrim transfer fonksiyonu için açık çevrim kazancı K sıfırdan sonsuza değiştirildiğinde kapalı çevrim transfer fonksiyonunun kutuplarının karmaşık s-düzlemindeki geometrik yeri</a:t>
            </a:r>
            <a:r>
              <a:rPr lang="tr-TR" i="1" dirty="0" smtClean="0"/>
              <a:t>.</a:t>
            </a:r>
          </a:p>
          <a:p>
            <a:r>
              <a:rPr lang="tr-TR" b="1" i="1" dirty="0" smtClean="0"/>
              <a:t>Frekans Yanıt</a:t>
            </a:r>
          </a:p>
          <a:p>
            <a:r>
              <a:rPr lang="tr-TR" i="1" dirty="0"/>
              <a:t>Kararlı bir sistemin sinüs girdisine sürekli rejim yanıtı</a:t>
            </a:r>
            <a:endParaRPr lang="tr-TR" dirty="0"/>
          </a:p>
          <a:p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11.02.2019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62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Ders işleyiş kurallarının tartışılması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 ders bize ne kazandırır?</a:t>
            </a:r>
          </a:p>
          <a:p>
            <a:pPr lvl="1"/>
            <a:r>
              <a:rPr lang="tr-TR" dirty="0" smtClean="0"/>
              <a:t>Özellikle Savunma Sanayii gibi Kontrol Sistemleri Üreten Firmalarda Çalışabilme Olasılığını Artırır. Çünkü onlarda bu derste anlatılan temel </a:t>
            </a:r>
            <a:r>
              <a:rPr lang="tr-TR" dirty="0"/>
              <a:t>mühendislik bilgilerini </a:t>
            </a:r>
            <a:r>
              <a:rPr lang="tr-TR" dirty="0" smtClean="0"/>
              <a:t>kullanarak ve </a:t>
            </a:r>
            <a:r>
              <a:rPr lang="tr-TR" dirty="0"/>
              <a:t>analiz, sentez ve araştırma </a:t>
            </a:r>
            <a:r>
              <a:rPr lang="tr-TR" dirty="0" smtClean="0"/>
              <a:t>yetenekleri ile bu bilgileri birleştirerek, </a:t>
            </a:r>
            <a:r>
              <a:rPr lang="tr-TR" dirty="0"/>
              <a:t>karmaşık makina mühendisliği </a:t>
            </a:r>
            <a:r>
              <a:rPr lang="tr-TR" dirty="0" smtClean="0"/>
              <a:t>problemlerine çözüm buluyorlar.</a:t>
            </a:r>
          </a:p>
          <a:p>
            <a:pPr lvl="1"/>
            <a:r>
              <a:rPr lang="tr-TR" dirty="0" err="1" smtClean="0"/>
              <a:t>Matlab</a:t>
            </a:r>
            <a:r>
              <a:rPr lang="tr-TR" dirty="0" smtClean="0"/>
              <a:t> öğretir böylece diğer mühendislik </a:t>
            </a:r>
            <a:r>
              <a:rPr lang="tr-TR" dirty="0"/>
              <a:t>tasarım ve </a:t>
            </a:r>
            <a:r>
              <a:rPr lang="tr-TR" dirty="0" smtClean="0"/>
              <a:t>analiz problemlerinde de bu yazılımı kullanabilme becerisi ediniriz. </a:t>
            </a:r>
            <a:r>
              <a:rPr lang="tr-TR" dirty="0" err="1" smtClean="0"/>
              <a:t>Matlab</a:t>
            </a:r>
            <a:r>
              <a:rPr lang="tr-TR" dirty="0" smtClean="0"/>
              <a:t> dışında da farklı dillerde kod geliştirerek problemlere çözüm bulma becerimizi destekler.</a:t>
            </a:r>
          </a:p>
          <a:p>
            <a:pPr lvl="1"/>
            <a:r>
              <a:rPr lang="tr-TR" dirty="0" smtClean="0"/>
              <a:t>Proje yapmayı, proje sunmayı, çözümün geçerliliğini kanıtlamayı, ekip içinde iş bölümü esaslı çalışabilme yeteneği kazandırır.</a:t>
            </a:r>
          </a:p>
          <a:p>
            <a:pPr lvl="1"/>
            <a:r>
              <a:rPr lang="tr-TR" dirty="0" smtClean="0"/>
              <a:t>Bu alanda çalışıldığında karşılaşılacak çözüm bekleyen problemler konusunda bilgi sahibi yapar.</a:t>
            </a:r>
            <a:endParaRPr lang="tr-TR" dirty="0"/>
          </a:p>
          <a:p>
            <a:pPr lvl="1"/>
            <a:endParaRPr lang="tr-TR" dirty="0" smtClean="0"/>
          </a:p>
          <a:p>
            <a:pPr lvl="1"/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11.02.2019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12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11.02.2019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11" name="Grup 10"/>
          <p:cNvGrpSpPr/>
          <p:nvPr/>
        </p:nvGrpSpPr>
        <p:grpSpPr>
          <a:xfrm>
            <a:off x="242381" y="285135"/>
            <a:ext cx="8436129" cy="5562000"/>
            <a:chOff x="242381" y="285135"/>
            <a:chExt cx="8436129" cy="5562000"/>
          </a:xfrm>
        </p:grpSpPr>
        <p:pic>
          <p:nvPicPr>
            <p:cNvPr id="7" name="Resim 6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3712" b="44968"/>
            <a:stretch/>
          </p:blipFill>
          <p:spPr>
            <a:xfrm>
              <a:off x="242381" y="285135"/>
              <a:ext cx="8436129" cy="5562000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1858297" y="3470787"/>
              <a:ext cx="1366684" cy="23597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Oval 9"/>
            <p:cNvSpPr/>
            <p:nvPr/>
          </p:nvSpPr>
          <p:spPr>
            <a:xfrm>
              <a:off x="3868993" y="5594555"/>
              <a:ext cx="1814051" cy="2525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2" name="Oval 11"/>
          <p:cNvSpPr/>
          <p:nvPr/>
        </p:nvSpPr>
        <p:spPr>
          <a:xfrm>
            <a:off x="6499123" y="2654710"/>
            <a:ext cx="1995948" cy="69809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303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62" y="293399"/>
            <a:ext cx="10768276" cy="6271201"/>
          </a:xfrm>
          <a:prstGeom prst="rect">
            <a:avLst/>
          </a:prstGeom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D8B22-BB95-40E1-8E1B-2040B73E45F0}" type="datetime1">
              <a:rPr lang="tr-TR" smtClean="0"/>
              <a:t>11.02.2019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024282" y="4001730"/>
            <a:ext cx="3067666" cy="3026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4647238" y="814785"/>
            <a:ext cx="2490981" cy="3454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2135097" y="6223828"/>
            <a:ext cx="1814051" cy="2525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2083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Ders işleyiş kurallarının tartışılması</a:t>
            </a:r>
          </a:p>
        </p:txBody>
      </p:sp>
      <p:pic>
        <p:nvPicPr>
          <p:cNvPr id="40" name="İçerik Yer Tutucusu 3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042422"/>
            <a:ext cx="4741423" cy="4096555"/>
          </a:xfrm>
          <a:prstGeom prst="rect">
            <a:avLst/>
          </a:prstGeo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11.02.2019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pic>
        <p:nvPicPr>
          <p:cNvPr id="41" name="Resim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267" y="5271813"/>
            <a:ext cx="6287688" cy="81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57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Ders işleyiş kurallarının tartışılması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b="1" dirty="0"/>
              <a:t>Dersin Kitabı / Malzemesi / Önerilen </a:t>
            </a:r>
            <a:r>
              <a:rPr lang="tr-TR" b="1" dirty="0" smtClean="0"/>
              <a:t>Kaynaklar</a:t>
            </a:r>
          </a:p>
          <a:p>
            <a:r>
              <a:rPr lang="tr-TR" b="1" dirty="0"/>
              <a:t>Dersin Kitabı </a:t>
            </a:r>
            <a:endParaRPr lang="tr-TR" b="1" dirty="0" smtClean="0"/>
          </a:p>
          <a:p>
            <a:pPr marL="45720" indent="0">
              <a:buNone/>
            </a:pPr>
            <a:r>
              <a:rPr lang="tr-TR" b="1" dirty="0"/>
              <a:t>	</a:t>
            </a:r>
            <a:r>
              <a:rPr lang="tr-TR" dirty="0" err="1" smtClean="0"/>
              <a:t>Ogata</a:t>
            </a:r>
            <a:r>
              <a:rPr lang="tr-TR" dirty="0"/>
              <a:t>, K.(1997).Modern Control </a:t>
            </a:r>
            <a:r>
              <a:rPr lang="tr-TR" dirty="0" err="1"/>
              <a:t>Engineering,Prentice-Hall,ISBN</a:t>
            </a:r>
            <a:r>
              <a:rPr lang="tr-TR" dirty="0"/>
              <a:t> 0-13-261389-1 </a:t>
            </a:r>
            <a:endParaRPr lang="tr-TR" dirty="0" smtClean="0"/>
          </a:p>
          <a:p>
            <a:pPr marL="45720" indent="0">
              <a:buNone/>
            </a:pPr>
            <a:r>
              <a:rPr lang="tr-TR" dirty="0"/>
              <a:t>	</a:t>
            </a:r>
            <a:r>
              <a:rPr lang="tr-TR" dirty="0" smtClean="0"/>
              <a:t>Beşinci baskıda 6. ve 7. bölümler.</a:t>
            </a:r>
          </a:p>
          <a:p>
            <a:pPr marL="45720" indent="0">
              <a:buNone/>
            </a:pPr>
            <a:r>
              <a:rPr lang="tr-TR" dirty="0" smtClean="0"/>
              <a:t>	Kitabın Türkçe Çevirisi Mevcut</a:t>
            </a:r>
          </a:p>
          <a:p>
            <a:r>
              <a:rPr lang="tr-TR" b="1" dirty="0"/>
              <a:t>Önerilen Kaynaklar</a:t>
            </a:r>
            <a:endParaRPr lang="tr-TR" dirty="0"/>
          </a:p>
          <a:p>
            <a:pPr marL="45720" indent="0">
              <a:buNone/>
            </a:pPr>
            <a:r>
              <a:rPr lang="tr-TR" dirty="0"/>
              <a:t>1.	</a:t>
            </a:r>
            <a:r>
              <a:rPr lang="tr-TR" dirty="0" err="1"/>
              <a:t>D'Azzo</a:t>
            </a:r>
            <a:r>
              <a:rPr lang="tr-TR" dirty="0"/>
              <a:t>, J.J., </a:t>
            </a:r>
            <a:r>
              <a:rPr lang="tr-TR" dirty="0" err="1"/>
              <a:t>Houpis</a:t>
            </a:r>
            <a:r>
              <a:rPr lang="tr-TR" dirty="0"/>
              <a:t>, C.H.,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Sheldon</a:t>
            </a:r>
            <a:r>
              <a:rPr lang="tr-TR" dirty="0"/>
              <a:t>, S.N., </a:t>
            </a:r>
            <a:r>
              <a:rPr lang="tr-TR" dirty="0" err="1"/>
              <a:t>Linear</a:t>
            </a:r>
            <a:r>
              <a:rPr lang="tr-TR" dirty="0"/>
              <a:t> Control </a:t>
            </a:r>
            <a:r>
              <a:rPr lang="tr-TR" dirty="0" err="1"/>
              <a:t>System</a:t>
            </a:r>
            <a:r>
              <a:rPr lang="tr-TR" dirty="0"/>
              <a:t> Analysis </a:t>
            </a:r>
            <a:r>
              <a:rPr lang="tr-TR" dirty="0" err="1"/>
              <a:t>and</a:t>
            </a:r>
            <a:r>
              <a:rPr lang="tr-TR" dirty="0"/>
              <a:t> Design, 5th Edition, </a:t>
            </a:r>
            <a:r>
              <a:rPr lang="tr-TR" dirty="0" err="1"/>
              <a:t>Revised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Expanded</a:t>
            </a:r>
            <a:r>
              <a:rPr lang="tr-TR" dirty="0"/>
              <a:t>, CRC, 2003.</a:t>
            </a:r>
          </a:p>
          <a:p>
            <a:pPr marL="45720" indent="0">
              <a:buNone/>
            </a:pPr>
            <a:r>
              <a:rPr lang="tr-TR" dirty="0"/>
              <a:t>2.	</a:t>
            </a:r>
            <a:r>
              <a:rPr lang="tr-TR" dirty="0" err="1"/>
              <a:t>Dorf</a:t>
            </a:r>
            <a:r>
              <a:rPr lang="tr-TR" dirty="0"/>
              <a:t>, R.C.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Bishop</a:t>
            </a:r>
            <a:r>
              <a:rPr lang="tr-TR" dirty="0"/>
              <a:t>, R.H., Modern Control </a:t>
            </a:r>
            <a:r>
              <a:rPr lang="tr-TR" dirty="0" err="1"/>
              <a:t>Systems</a:t>
            </a:r>
            <a:r>
              <a:rPr lang="tr-TR" dirty="0"/>
              <a:t>, 12th Edition, </a:t>
            </a:r>
            <a:r>
              <a:rPr lang="tr-TR" dirty="0" err="1"/>
              <a:t>Pearson</a:t>
            </a:r>
            <a:r>
              <a:rPr lang="tr-TR" dirty="0"/>
              <a:t> - </a:t>
            </a:r>
            <a:r>
              <a:rPr lang="tr-TR" dirty="0" err="1"/>
              <a:t>Prentice</a:t>
            </a:r>
            <a:r>
              <a:rPr lang="tr-TR" dirty="0"/>
              <a:t> </a:t>
            </a:r>
            <a:r>
              <a:rPr lang="tr-TR" dirty="0" err="1"/>
              <a:t>Hall</a:t>
            </a:r>
            <a:r>
              <a:rPr lang="tr-TR" dirty="0"/>
              <a:t>, 2010.</a:t>
            </a:r>
          </a:p>
          <a:p>
            <a:pPr marL="45720" indent="0">
              <a:buNone/>
            </a:pPr>
            <a:r>
              <a:rPr lang="tr-TR" dirty="0"/>
              <a:t>3.	</a:t>
            </a:r>
            <a:r>
              <a:rPr lang="tr-TR" dirty="0" err="1"/>
              <a:t>D'Souza</a:t>
            </a:r>
            <a:r>
              <a:rPr lang="tr-TR" dirty="0"/>
              <a:t>, A.F., Design of Control </a:t>
            </a:r>
            <a:r>
              <a:rPr lang="tr-TR" dirty="0" err="1"/>
              <a:t>Systems</a:t>
            </a:r>
            <a:r>
              <a:rPr lang="tr-TR" dirty="0"/>
              <a:t>, </a:t>
            </a:r>
            <a:r>
              <a:rPr lang="tr-TR" dirty="0" err="1"/>
              <a:t>Prentice</a:t>
            </a:r>
            <a:r>
              <a:rPr lang="tr-TR" dirty="0"/>
              <a:t> </a:t>
            </a:r>
            <a:r>
              <a:rPr lang="tr-TR" dirty="0" err="1"/>
              <a:t>Hall</a:t>
            </a:r>
            <a:r>
              <a:rPr lang="tr-TR" dirty="0"/>
              <a:t>, 1988.</a:t>
            </a:r>
          </a:p>
          <a:p>
            <a:pPr marL="45720" indent="0">
              <a:buNone/>
            </a:pPr>
            <a:r>
              <a:rPr lang="tr-TR" dirty="0"/>
              <a:t>4.	Franklin, G.F., </a:t>
            </a:r>
            <a:r>
              <a:rPr lang="tr-TR" dirty="0" err="1"/>
              <a:t>Powell</a:t>
            </a:r>
            <a:r>
              <a:rPr lang="tr-TR" dirty="0"/>
              <a:t>, J.D.,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Emami-Naeini</a:t>
            </a:r>
            <a:r>
              <a:rPr lang="tr-TR" dirty="0"/>
              <a:t>, A., Feedback Control of </a:t>
            </a:r>
            <a:r>
              <a:rPr lang="tr-TR" dirty="0" err="1"/>
              <a:t>Dynamic</a:t>
            </a:r>
            <a:r>
              <a:rPr lang="tr-TR" dirty="0"/>
              <a:t> </a:t>
            </a:r>
            <a:r>
              <a:rPr lang="tr-TR" dirty="0" err="1"/>
              <a:t>Systems</a:t>
            </a:r>
            <a:r>
              <a:rPr lang="tr-TR" dirty="0"/>
              <a:t>, 7th Edition, </a:t>
            </a:r>
            <a:r>
              <a:rPr lang="tr-TR" dirty="0" err="1"/>
              <a:t>Pearson</a:t>
            </a:r>
            <a:r>
              <a:rPr lang="tr-TR" dirty="0"/>
              <a:t> </a:t>
            </a:r>
            <a:r>
              <a:rPr lang="tr-TR" dirty="0" err="1"/>
              <a:t>Prentice-Hall</a:t>
            </a:r>
            <a:r>
              <a:rPr lang="tr-TR" dirty="0"/>
              <a:t>, 2014.</a:t>
            </a:r>
          </a:p>
          <a:p>
            <a:pPr marL="45720" indent="0">
              <a:buNone/>
            </a:pPr>
            <a:r>
              <a:rPr lang="tr-TR" dirty="0"/>
              <a:t>5.	</a:t>
            </a:r>
            <a:r>
              <a:rPr lang="tr-TR" dirty="0" err="1"/>
              <a:t>Kuo</a:t>
            </a:r>
            <a:r>
              <a:rPr lang="tr-TR" dirty="0"/>
              <a:t>, B.C.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Golnaraghi</a:t>
            </a:r>
            <a:r>
              <a:rPr lang="tr-TR" dirty="0"/>
              <a:t>, F., </a:t>
            </a:r>
            <a:r>
              <a:rPr lang="tr-TR" dirty="0" err="1"/>
              <a:t>Automatic</a:t>
            </a:r>
            <a:r>
              <a:rPr lang="tr-TR" dirty="0"/>
              <a:t> Control </a:t>
            </a:r>
            <a:r>
              <a:rPr lang="tr-TR" dirty="0" err="1"/>
              <a:t>Systems</a:t>
            </a:r>
            <a:r>
              <a:rPr lang="tr-TR" dirty="0"/>
              <a:t>, 9th Edition, John </a:t>
            </a:r>
            <a:r>
              <a:rPr lang="tr-TR" dirty="0" err="1"/>
              <a:t>Wiley</a:t>
            </a:r>
            <a:r>
              <a:rPr lang="tr-TR" dirty="0"/>
              <a:t>  ve  </a:t>
            </a:r>
            <a:r>
              <a:rPr lang="tr-TR" dirty="0" err="1"/>
              <a:t>Sons</a:t>
            </a:r>
            <a:r>
              <a:rPr lang="tr-TR" dirty="0"/>
              <a:t>, 2009.</a:t>
            </a:r>
          </a:p>
          <a:p>
            <a:pPr marL="45720" indent="0">
              <a:buNone/>
            </a:pPr>
            <a:r>
              <a:rPr lang="tr-TR" dirty="0"/>
              <a:t>6.	</a:t>
            </a:r>
            <a:r>
              <a:rPr lang="tr-TR" dirty="0" err="1"/>
              <a:t>Nise</a:t>
            </a:r>
            <a:r>
              <a:rPr lang="tr-TR" dirty="0"/>
              <a:t>, N.S., Control </a:t>
            </a:r>
            <a:r>
              <a:rPr lang="tr-TR" dirty="0" err="1"/>
              <a:t>Systems</a:t>
            </a:r>
            <a:r>
              <a:rPr lang="tr-TR" dirty="0"/>
              <a:t> </a:t>
            </a:r>
            <a:r>
              <a:rPr lang="tr-TR" dirty="0" err="1"/>
              <a:t>Engineering</a:t>
            </a:r>
            <a:r>
              <a:rPr lang="tr-TR" dirty="0"/>
              <a:t>, 7th Edition, John </a:t>
            </a:r>
            <a:r>
              <a:rPr lang="tr-TR" dirty="0" err="1"/>
              <a:t>Wiley</a:t>
            </a:r>
            <a:r>
              <a:rPr lang="tr-TR" dirty="0"/>
              <a:t>  ve  </a:t>
            </a:r>
            <a:r>
              <a:rPr lang="tr-TR" dirty="0" err="1"/>
              <a:t>Sons</a:t>
            </a:r>
            <a:r>
              <a:rPr lang="tr-TR" dirty="0"/>
              <a:t>, 2014.</a:t>
            </a:r>
          </a:p>
          <a:p>
            <a:pPr marL="45720" indent="0">
              <a:buNone/>
            </a:pPr>
            <a:r>
              <a:rPr lang="tr-TR" dirty="0"/>
              <a:t>7.	</a:t>
            </a:r>
            <a:r>
              <a:rPr lang="tr-TR" dirty="0" err="1"/>
              <a:t>Phillips</a:t>
            </a:r>
            <a:r>
              <a:rPr lang="tr-TR" dirty="0"/>
              <a:t>, C.L.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Harbor</a:t>
            </a:r>
            <a:r>
              <a:rPr lang="tr-TR" dirty="0"/>
              <a:t>, R.D., Feedback Control </a:t>
            </a:r>
            <a:r>
              <a:rPr lang="tr-TR" dirty="0" err="1"/>
              <a:t>Systems</a:t>
            </a:r>
            <a:r>
              <a:rPr lang="tr-TR" dirty="0"/>
              <a:t>, 4th Edition, </a:t>
            </a:r>
            <a:r>
              <a:rPr lang="tr-TR" dirty="0" err="1"/>
              <a:t>Prentice-Hall</a:t>
            </a:r>
            <a:r>
              <a:rPr lang="tr-TR" dirty="0"/>
              <a:t>, 2000.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11.02.2019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el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>
    <a:lnDef>
      <a:spPr>
        <a:ln w="127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TM03457444[[fn=Temel]]</Template>
  <TotalTime>282</TotalTime>
  <Words>1773</Words>
  <Application>Microsoft Office PowerPoint</Application>
  <PresentationFormat>Widescreen</PresentationFormat>
  <Paragraphs>545</Paragraphs>
  <Slides>45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Cambria Math</vt:lpstr>
      <vt:lpstr>Corbel</vt:lpstr>
      <vt:lpstr>Times New Roman</vt:lpstr>
      <vt:lpstr>Viner Hand ITC</vt:lpstr>
      <vt:lpstr>Wingdings</vt:lpstr>
      <vt:lpstr>Temel</vt:lpstr>
      <vt:lpstr>Kontrol sistemleri tasarımı</vt:lpstr>
      <vt:lpstr>Ders işleyiş kurallarının tartışılması</vt:lpstr>
      <vt:lpstr>Ders işleyiş kurallarının tartışılması</vt:lpstr>
      <vt:lpstr>Ders işleyiş kurallarının tartışılması</vt:lpstr>
      <vt:lpstr>Ders işleyiş kurallarının tartışılması</vt:lpstr>
      <vt:lpstr>PowerPoint Presentation</vt:lpstr>
      <vt:lpstr>PowerPoint Presentation</vt:lpstr>
      <vt:lpstr>Ders işleyiş kurallarının tartışılması</vt:lpstr>
      <vt:lpstr>Ders işleyiş kurallarının tartışılması</vt:lpstr>
      <vt:lpstr>Genel geri bildirimli kontrol bilgisinin hatırlanması</vt:lpstr>
      <vt:lpstr>Kapalı Çevrim Kontrol Kapalı Çevrim Kontrol Sisteminin Tipik Mimarisi</vt:lpstr>
      <vt:lpstr>Kapalı Çevrim Kontrol Kapalı Çevrim Kontrol Sisteminde Kontrol Eylemi</vt:lpstr>
      <vt:lpstr>Kapalı Çevrim Kontrol Kapalı Çevrim Kontrol Sisteminde Kontrol Eylemi</vt:lpstr>
      <vt:lpstr>Kapalı Çevrim Kontrol Kapalı Çevrim Kontrol Sisteminde Kontrol Eylemi</vt:lpstr>
      <vt:lpstr>Bazı Doğrusal Kontrolcüler</vt:lpstr>
      <vt:lpstr>Kapalı Çevrim Kontrol Kapalı Çevrim Kontrol Sisteminde Kontrol Eyleminin Gerçekleştirilmesi</vt:lpstr>
      <vt:lpstr>Kapalı Çevrim Kontrol Kapalı Çevrim Kontrol Sistemin Genel Gereklilikleri </vt:lpstr>
      <vt:lpstr>Kapalı Çevrim Kontrol Sistemin Genel Gereklilikleri  Kararlılık Analizi</vt:lpstr>
      <vt:lpstr>Kapalı Çevrim Kontrol Sistemin Genel Gereklilikleri  Kararlılık Analizi</vt:lpstr>
      <vt:lpstr>Kapalı Çevrim Kontrol Sistemin Genel Gereklilikleri  Kararlılık Analizi</vt:lpstr>
      <vt:lpstr>Kapalı Çevrim Kontrol Sistemin Genel Gereklilikleri  Kararlılık Analizi</vt:lpstr>
      <vt:lpstr>Sistem Kutuplarının s-düzlemindeki Yerleri ile İlişki </vt:lpstr>
      <vt:lpstr>Kapalı Çevrim Kontrol Durgun Durum Hatası</vt:lpstr>
      <vt:lpstr>Kapalı Çevrim Kontrol Durgun Durum Hatası</vt:lpstr>
      <vt:lpstr>PowerPoint Presentation</vt:lpstr>
      <vt:lpstr>Birim Adım Giriş</vt:lpstr>
      <vt:lpstr>Birim Adım Giriş</vt:lpstr>
      <vt:lpstr>PowerPoint Presentation</vt:lpstr>
      <vt:lpstr>Kapalı Çevrim Kontrol Sistemin Genel Gereklilikleri  İkinci Derece Sistemlerin Adım Girişe Cevabı</vt:lpstr>
      <vt:lpstr>Kapalı Çevrim Kontrol Sistemin Genel Gereklilikleri  İkinci Derece Sistemlerin Adım Girişe Cevabı</vt:lpstr>
      <vt:lpstr>Kapalı Çevrim Kontrol Sistemin Genel Gereklilikleri  İkinci Derece Sistemlerin Adım Girişe Cevabı</vt:lpstr>
      <vt:lpstr>Az Sönümlü Sistem 0&lt;ξ&lt;1⟹ 2 kompleks eşlenik kök p_1,2=-ω_n (ξ±√(ξ^2-1))=-σ±jω_d</vt:lpstr>
      <vt:lpstr>PowerPoint Presentation</vt:lpstr>
      <vt:lpstr>PowerPoint Presentation</vt:lpstr>
      <vt:lpstr>Yüksek Dereceli Sistemler n≥3</vt:lpstr>
      <vt:lpstr>Yüksek Dereceli Sistemlerin Ayrıştırılması</vt:lpstr>
      <vt:lpstr>PowerPoint Presentation</vt:lpstr>
      <vt:lpstr>PowerPoint Presentation</vt:lpstr>
      <vt:lpstr>PowerPoint Presentation</vt:lpstr>
      <vt:lpstr>Baskın Kutup ve Sistemin Basitleştirilmesi</vt:lpstr>
      <vt:lpstr>Geçici Cevap ile ilgili Özellikler</vt:lpstr>
      <vt:lpstr>Geçici Cevap ile ilgili Özellikler</vt:lpstr>
      <vt:lpstr>“Kök Yer Eğrisi (KYE)” ve “Frekans Yanıtı (FY)” kavramlarının açıklanması</vt:lpstr>
      <vt:lpstr>Kontrolcü Tasarımı</vt:lpstr>
      <vt:lpstr>Tanımlar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Kontrol sistemleri tasarımı</dc:title>
  <dc:creator>Nurdan Bilgin</dc:creator>
  <cp:lastModifiedBy>Nurdan Bilgin</cp:lastModifiedBy>
  <cp:revision>36</cp:revision>
  <dcterms:created xsi:type="dcterms:W3CDTF">2019-02-08T08:16:12Z</dcterms:created>
  <dcterms:modified xsi:type="dcterms:W3CDTF">2019-02-11T07:47:27Z</dcterms:modified>
</cp:coreProperties>
</file>