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7">
  <p:sldMasterIdLst>
    <p:sldMasterId id="2147483684" r:id="rId1"/>
  </p:sldMasterIdLst>
  <p:notesMasterIdLst>
    <p:notesMasterId r:id="rId41"/>
  </p:notesMasterIdLst>
  <p:sldIdLst>
    <p:sldId id="256" r:id="rId2"/>
    <p:sldId id="286" r:id="rId3"/>
    <p:sldId id="287" r:id="rId4"/>
    <p:sldId id="289" r:id="rId5"/>
    <p:sldId id="267" r:id="rId6"/>
    <p:sldId id="268" r:id="rId7"/>
    <p:sldId id="269" r:id="rId8"/>
    <p:sldId id="290" r:id="rId9"/>
    <p:sldId id="271" r:id="rId10"/>
    <p:sldId id="272" r:id="rId11"/>
    <p:sldId id="291" r:id="rId12"/>
    <p:sldId id="292" r:id="rId13"/>
    <p:sldId id="293" r:id="rId14"/>
    <p:sldId id="278" r:id="rId15"/>
    <p:sldId id="294" r:id="rId16"/>
    <p:sldId id="295" r:id="rId17"/>
    <p:sldId id="296" r:id="rId18"/>
    <p:sldId id="297" r:id="rId19"/>
    <p:sldId id="298" r:id="rId20"/>
    <p:sldId id="299" r:id="rId21"/>
    <p:sldId id="313" r:id="rId22"/>
    <p:sldId id="315" r:id="rId23"/>
    <p:sldId id="300" r:id="rId24"/>
    <p:sldId id="316" r:id="rId25"/>
    <p:sldId id="317" r:id="rId26"/>
    <p:sldId id="319" r:id="rId27"/>
    <p:sldId id="318" r:id="rId28"/>
    <p:sldId id="320" r:id="rId29"/>
    <p:sldId id="321" r:id="rId30"/>
    <p:sldId id="322" r:id="rId31"/>
    <p:sldId id="323" r:id="rId32"/>
    <p:sldId id="324" r:id="rId33"/>
    <p:sldId id="325" r:id="rId34"/>
    <p:sldId id="327" r:id="rId35"/>
    <p:sldId id="329" r:id="rId36"/>
    <p:sldId id="328" r:id="rId37"/>
    <p:sldId id="330" r:id="rId38"/>
    <p:sldId id="331" r:id="rId39"/>
    <p:sldId id="32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9" d="100"/>
          <a:sy n="69" d="100"/>
        </p:scale>
        <p:origin x="576" y="72"/>
      </p:cViewPr>
      <p:guideLst>
        <p:guide pos="3840"/>
        <p:guide orient="horz" pos="2160"/>
        <p:guide pos="39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AAD3-0E46-4F3F-82A9-C553D05150E2}" type="datetimeFigureOut">
              <a:rPr lang="tr-TR" smtClean="0"/>
              <a:t>3.05.2019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ED360-187F-46BB-96AC-384A82852C03}" type="slidenum">
              <a:rPr lang="tr-TR" smtClean="0"/>
              <a:t>‹#›</a:t>
            </a:fld>
            <a:endParaRPr lang="tr-TR"/>
          </a:p>
        </p:txBody>
      </p:sp>
    </p:spTree>
    <p:extLst>
      <p:ext uri="{BB962C8B-B14F-4D97-AF65-F5344CB8AC3E}">
        <p14:creationId xmlns:p14="http://schemas.microsoft.com/office/powerpoint/2010/main" val="301308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80ED360-187F-46BB-96AC-384A82852C03}" type="slidenum">
              <a:rPr lang="tr-TR" smtClean="0"/>
              <a:t>1</a:t>
            </a:fld>
            <a:endParaRPr lang="tr-TR"/>
          </a:p>
        </p:txBody>
      </p:sp>
    </p:spTree>
    <p:extLst>
      <p:ext uri="{BB962C8B-B14F-4D97-AF65-F5344CB8AC3E}">
        <p14:creationId xmlns:p14="http://schemas.microsoft.com/office/powerpoint/2010/main" val="253711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userDrawn="1"/>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9B1A35F-9019-4DA8-9A82-2C70BD198728}" type="datetime1">
              <a:rPr lang="tr-TR" smtClean="0"/>
              <a:t>3.05.2019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tr-TR" dirty="0" smtClean="0"/>
              <a:t>Dr</a:t>
            </a:r>
            <a:r>
              <a:rPr lang="tr-TR" smtClean="0"/>
              <a:t>. Nurdan </a:t>
            </a:r>
            <a:r>
              <a:rPr lang="tr-TR" dirty="0" smtClean="0"/>
              <a:t>Bilgin</a:t>
            </a:r>
          </a:p>
          <a:p>
            <a:r>
              <a:rPr lang="tr-TR" dirty="0" smtClean="0"/>
              <a:t>2018-2019</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261620-04D6-4DCE-A096-6748E8CFEE4E}"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dirty="0" smtClean="0"/>
              <a:t>Dr</a:t>
            </a:r>
            <a:r>
              <a:rPr lang="en-US" smtClean="0"/>
              <a:t>. Nurdan </a:t>
            </a:r>
            <a:r>
              <a:rPr lang="en-US" dirty="0" smtClean="0"/>
              <a:t>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25B1ED-8B63-4EB0-A7C4-474D50C33EBD}"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dirty="0" smtClean="0"/>
              <a:t>Dr</a:t>
            </a:r>
            <a:r>
              <a:rPr lang="en-US" smtClean="0"/>
              <a:t>. Nurdan </a:t>
            </a:r>
            <a:r>
              <a:rPr lang="en-US" dirty="0" smtClean="0"/>
              <a:t>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412955"/>
          </a:xfrm>
        </p:spPr>
        <p:txBody>
          <a:bodyPr>
            <a:noAutofit/>
          </a:bodyPr>
          <a:lstStyle>
            <a:lvl1pPr>
              <a:defRPr sz="3600"/>
            </a:lvl1pPr>
          </a:lstStyle>
          <a:p>
            <a:r>
              <a:rPr lang="tr-TR" dirty="0" smtClean="0"/>
              <a:t>Asıl başlık stili için tıklatın</a:t>
            </a:r>
            <a:endParaRPr lang="en-US" dirty="0"/>
          </a:p>
        </p:txBody>
      </p:sp>
      <p:sp>
        <p:nvSpPr>
          <p:cNvPr id="3" name="Content Placeholder 2"/>
          <p:cNvSpPr>
            <a:spLocks noGrp="1"/>
          </p:cNvSpPr>
          <p:nvPr>
            <p:ph idx="1"/>
          </p:nvPr>
        </p:nvSpPr>
        <p:spPr>
          <a:xfrm>
            <a:off x="1143000" y="875071"/>
            <a:ext cx="9872871" cy="522092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dirty="0" smtClean="0"/>
              <a:t>Dr</a:t>
            </a:r>
            <a:r>
              <a:rPr lang="en-US" smtClean="0"/>
              <a:t>. Nurdan </a:t>
            </a:r>
            <a:r>
              <a:rPr lang="en-US" dirty="0" smtClean="0"/>
              <a:t>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8742CFB-5412-426A-A8E8-570E5CDB440B}"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dirty="0" smtClean="0"/>
              <a:t>Dr</a:t>
            </a:r>
            <a:r>
              <a:rPr lang="en-US" smtClean="0"/>
              <a:t>. Nurdan </a:t>
            </a:r>
            <a:r>
              <a:rPr lang="en-US" dirty="0" smtClean="0"/>
              <a:t>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EACED95-133A-4CA7-A222-D05D0FC10722}" type="datetime1">
              <a:rPr lang="tr-TR" smtClean="0"/>
              <a:t>3.05.2019</a:t>
            </a:fld>
            <a:endParaRPr lang="en-US" dirty="0"/>
          </a:p>
        </p:txBody>
      </p:sp>
      <p:sp>
        <p:nvSpPr>
          <p:cNvPr id="6" name="Footer Placeholder 5"/>
          <p:cNvSpPr>
            <a:spLocks noGrp="1"/>
          </p:cNvSpPr>
          <p:nvPr>
            <p:ph type="ftr" sz="quarter" idx="11"/>
          </p:nvPr>
        </p:nvSpPr>
        <p:spPr/>
        <p:txBody>
          <a:bodyPr/>
          <a:lstStyle/>
          <a:p>
            <a:r>
              <a:rPr lang="en-US" dirty="0" smtClean="0"/>
              <a:t>Dr</a:t>
            </a:r>
            <a:r>
              <a:rPr lang="en-US" smtClean="0"/>
              <a:t>. Nurdan </a:t>
            </a:r>
            <a:r>
              <a:rPr lang="en-US" dirty="0" smtClean="0"/>
              <a:t>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CCAA0C4-A6FF-4F07-8D5B-25A7852DD734}" type="datetime1">
              <a:rPr lang="tr-TR" smtClean="0"/>
              <a:t>3.05.2019</a:t>
            </a:fld>
            <a:endParaRPr lang="en-US" dirty="0"/>
          </a:p>
        </p:txBody>
      </p:sp>
      <p:sp>
        <p:nvSpPr>
          <p:cNvPr id="8" name="Footer Placeholder 7"/>
          <p:cNvSpPr>
            <a:spLocks noGrp="1"/>
          </p:cNvSpPr>
          <p:nvPr>
            <p:ph type="ftr" sz="quarter" idx="11"/>
          </p:nvPr>
        </p:nvSpPr>
        <p:spPr/>
        <p:txBody>
          <a:bodyPr/>
          <a:lstStyle/>
          <a:p>
            <a:r>
              <a:rPr lang="en-US" dirty="0" smtClean="0"/>
              <a:t>Dr</a:t>
            </a:r>
            <a:r>
              <a:rPr lang="en-US" smtClean="0"/>
              <a:t>. Nurdan </a:t>
            </a:r>
            <a:r>
              <a:rPr lang="en-US" dirty="0" smtClean="0"/>
              <a:t>Bilgin 2018-2019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5A21B83-440B-4A5F-9D50-E442B4D7F62D}" type="datetime1">
              <a:rPr lang="tr-TR" smtClean="0"/>
              <a:t>3.05.2019</a:t>
            </a:fld>
            <a:endParaRPr lang="en-US" dirty="0"/>
          </a:p>
        </p:txBody>
      </p:sp>
      <p:sp>
        <p:nvSpPr>
          <p:cNvPr id="4" name="Footer Placeholder 3"/>
          <p:cNvSpPr>
            <a:spLocks noGrp="1"/>
          </p:cNvSpPr>
          <p:nvPr>
            <p:ph type="ftr" sz="quarter" idx="11"/>
          </p:nvPr>
        </p:nvSpPr>
        <p:spPr/>
        <p:txBody>
          <a:bodyPr/>
          <a:lstStyle/>
          <a:p>
            <a:r>
              <a:rPr lang="en-US" dirty="0" smtClean="0"/>
              <a:t>Dr</a:t>
            </a:r>
            <a:r>
              <a:rPr lang="en-US" smtClean="0"/>
              <a:t>. Nurdan </a:t>
            </a:r>
            <a:r>
              <a:rPr lang="en-US" dirty="0" smtClean="0"/>
              <a:t>Bilgin 2018-2019</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D8B22-BB95-40E1-8E1B-2040B73E45F0}" type="datetime1">
              <a:rPr lang="tr-TR" smtClean="0"/>
              <a:t>3.05.2019</a:t>
            </a:fld>
            <a:endParaRPr lang="en-US" dirty="0"/>
          </a:p>
        </p:txBody>
      </p:sp>
      <p:sp>
        <p:nvSpPr>
          <p:cNvPr id="3" name="Footer Placeholder 2"/>
          <p:cNvSpPr>
            <a:spLocks noGrp="1"/>
          </p:cNvSpPr>
          <p:nvPr>
            <p:ph type="ftr" sz="quarter" idx="11"/>
          </p:nvPr>
        </p:nvSpPr>
        <p:spPr/>
        <p:txBody>
          <a:bodyPr/>
          <a:lstStyle/>
          <a:p>
            <a:r>
              <a:rPr lang="en-US" dirty="0" smtClean="0"/>
              <a:t>Dr</a:t>
            </a:r>
            <a:r>
              <a:rPr lang="en-US" smtClean="0"/>
              <a:t>. Nurdan </a:t>
            </a:r>
            <a:r>
              <a:rPr lang="en-US" dirty="0" smtClean="0"/>
              <a:t>Bilgin 2018-2019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CEF0173-81BE-4608-9C67-B09998B9EC57}" type="datetime1">
              <a:rPr lang="tr-TR" smtClean="0"/>
              <a:t>3.05.2019</a:t>
            </a:fld>
            <a:endParaRPr lang="en-US" dirty="0"/>
          </a:p>
        </p:txBody>
      </p:sp>
      <p:sp>
        <p:nvSpPr>
          <p:cNvPr id="6" name="Footer Placeholder 5"/>
          <p:cNvSpPr>
            <a:spLocks noGrp="1"/>
          </p:cNvSpPr>
          <p:nvPr>
            <p:ph type="ftr" sz="quarter" idx="11"/>
          </p:nvPr>
        </p:nvSpPr>
        <p:spPr/>
        <p:txBody>
          <a:bodyPr/>
          <a:lstStyle/>
          <a:p>
            <a:r>
              <a:rPr lang="en-US" dirty="0" smtClean="0"/>
              <a:t>Dr</a:t>
            </a:r>
            <a:r>
              <a:rPr lang="en-US" smtClean="0"/>
              <a:t>. Nurdan </a:t>
            </a:r>
            <a:r>
              <a:rPr lang="en-US" dirty="0" smtClean="0"/>
              <a:t>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a:t>
            </a:r>
            <a:r>
              <a:rPr lang="tr-TR" smtClean="0"/>
              <a:t>simgeyi tıklatın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4C56628-0AEA-41A3-9113-444B99D94FA1}" type="datetime1">
              <a:rPr lang="tr-TR" smtClean="0"/>
              <a:t>3.05.2019</a:t>
            </a:fld>
            <a:endParaRPr lang="en-US" dirty="0"/>
          </a:p>
        </p:txBody>
      </p:sp>
      <p:sp>
        <p:nvSpPr>
          <p:cNvPr id="6" name="Footer Placeholder 5"/>
          <p:cNvSpPr>
            <a:spLocks noGrp="1"/>
          </p:cNvSpPr>
          <p:nvPr>
            <p:ph type="ftr" sz="quarter" idx="11"/>
          </p:nvPr>
        </p:nvSpPr>
        <p:spPr/>
        <p:txBody>
          <a:bodyPr/>
          <a:lstStyle/>
          <a:p>
            <a:r>
              <a:rPr lang="en-US" dirty="0" smtClean="0"/>
              <a:t>Dr</a:t>
            </a:r>
            <a:r>
              <a:rPr lang="en-US" smtClean="0"/>
              <a:t>. Nurdan </a:t>
            </a:r>
            <a:r>
              <a:rPr lang="en-US" dirty="0" smtClean="0"/>
              <a:t>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27E783E6-A645-48E9-BAD7-D9FCF9900AF7}" type="datetime1">
              <a:rPr lang="tr-TR" smtClean="0"/>
              <a:t>3.05.2019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Dr</a:t>
            </a:r>
            <a:r>
              <a:rPr lang="en-US" smtClean="0"/>
              <a:t>. Nurdan </a:t>
            </a:r>
            <a:r>
              <a:rPr lang="en-US" dirty="0" smtClean="0"/>
              <a:t>Bilgin 2018-2019</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Kontrol </a:t>
            </a:r>
            <a:r>
              <a:rPr lang="tr-TR" smtClean="0"/>
              <a:t>sistemleri tasarımı</a:t>
            </a:r>
            <a:endParaRPr lang="tr-TR" dirty="0"/>
          </a:p>
        </p:txBody>
      </p:sp>
      <p:sp>
        <p:nvSpPr>
          <p:cNvPr id="3" name="Alt Başlık 2"/>
          <p:cNvSpPr>
            <a:spLocks noGrp="1"/>
          </p:cNvSpPr>
          <p:nvPr>
            <p:ph type="subTitle" idx="1"/>
          </p:nvPr>
        </p:nvSpPr>
        <p:spPr>
          <a:xfrm>
            <a:off x="1709530" y="3808456"/>
            <a:ext cx="8767860" cy="2301399"/>
          </a:xfrm>
        </p:spPr>
        <p:txBody>
          <a:bodyPr>
            <a:normAutofit/>
          </a:bodyPr>
          <a:lstStyle/>
          <a:p>
            <a:r>
              <a:rPr lang="tr-TR" sz="3600" dirty="0" smtClean="0"/>
              <a:t>Gerilemeli </a:t>
            </a:r>
            <a:r>
              <a:rPr lang="tr-TR" sz="3600" dirty="0" err="1" smtClean="0"/>
              <a:t>Kompenzasyon</a:t>
            </a:r>
            <a:endParaRPr lang="tr-TR" sz="3600" dirty="0" smtClean="0"/>
          </a:p>
          <a:p>
            <a:r>
              <a:rPr lang="tr-TR" sz="3600" dirty="0" smtClean="0"/>
              <a:t>İlerlemeli-Gerilemeli </a:t>
            </a:r>
            <a:r>
              <a:rPr lang="tr-TR" sz="3600" dirty="0" err="1" smtClean="0"/>
              <a:t>Kompenzasyon</a:t>
            </a:r>
            <a:endParaRPr lang="tr-TR" sz="3600" dirty="0"/>
          </a:p>
        </p:txBody>
      </p:sp>
      <p:sp>
        <p:nvSpPr>
          <p:cNvPr id="5" name="Veri Yer Tutucusu 4"/>
          <p:cNvSpPr>
            <a:spLocks noGrp="1"/>
          </p:cNvSpPr>
          <p:nvPr>
            <p:ph type="dt" sz="half" idx="10"/>
          </p:nvPr>
        </p:nvSpPr>
        <p:spPr/>
        <p:txBody>
          <a:bodyPr/>
          <a:lstStyle/>
          <a:p>
            <a:fld id="{CFDD9831-C068-46C0-9380-21BF25D38768}" type="datetime1">
              <a:rPr lang="tr-TR" smtClean="0"/>
              <a:t>3.05.2019</a:t>
            </a:fld>
            <a:endParaRPr lang="en-US" dirty="0"/>
          </a:p>
        </p:txBody>
      </p:sp>
      <p:sp>
        <p:nvSpPr>
          <p:cNvPr id="4" name="Altbilgi Yer Tutucusu 3"/>
          <p:cNvSpPr>
            <a:spLocks noGrp="1"/>
          </p:cNvSpPr>
          <p:nvPr>
            <p:ph type="ftr" sz="quarter" idx="11"/>
          </p:nvPr>
        </p:nvSpPr>
        <p:spPr/>
        <p:txBody>
          <a:bodyPr/>
          <a:lstStyle/>
          <a:p>
            <a:r>
              <a:rPr lang="tr-TR" dirty="0" smtClean="0"/>
              <a:t>Dr</a:t>
            </a:r>
            <a:r>
              <a:rPr lang="tr-TR" smtClean="0"/>
              <a:t>. Nurdan </a:t>
            </a:r>
            <a:r>
              <a:rPr lang="tr-TR" dirty="0" smtClean="0"/>
              <a:t>Bilgin</a:t>
            </a:r>
          </a:p>
          <a:p>
            <a:r>
              <a:rPr lang="tr-TR" dirty="0" smtClean="0"/>
              <a:t>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227841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t>Çözüm:</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1143001" y="875071"/>
                <a:ext cx="5299364" cy="5220929"/>
              </a:xfrm>
            </p:spPr>
            <p:txBody>
              <a:bodyPr>
                <a:normAutofit/>
              </a:bodyPr>
              <a:lstStyle/>
              <a:p>
                <a:pPr marL="560070" indent="-514350">
                  <a:buFont typeface="+mj-lt"/>
                  <a:buAutoNum type="romanUcPeriod"/>
                </a:pPr>
                <a:r>
                  <a:rPr lang="tr-TR" dirty="0" smtClean="0"/>
                  <a:t>K’yı Bul</a:t>
                </a:r>
              </a:p>
              <a:p>
                <a:pPr marL="45720" indent="0">
                  <a:buNone/>
                </a:pPr>
                <a14:m>
                  <m:oMathPara xmlns:m="http://schemas.openxmlformats.org/officeDocument/2006/math">
                    <m:oMathParaPr>
                      <m:jc m:val="centerGroup"/>
                    </m:oMathParaPr>
                    <m:oMath xmlns:m="http://schemas.openxmlformats.org/officeDocument/2006/math">
                      <m:func>
                        <m:funcPr>
                          <m:ctrlPr>
                            <a:rPr lang="tr-TR" i="1">
                              <a:latin typeface="Cambria Math" panose="02040503050406030204" pitchFamily="18" charset="0"/>
                            </a:rPr>
                          </m:ctrlPr>
                        </m:funcPr>
                        <m:fName>
                          <m:limLow>
                            <m:limLowPr>
                              <m:ctrlPr>
                                <a:rPr lang="tr-TR" i="1">
                                  <a:latin typeface="Cambria Math" panose="02040503050406030204" pitchFamily="18" charset="0"/>
                                </a:rPr>
                              </m:ctrlPr>
                            </m:limLowPr>
                            <m:e>
                              <m:r>
                                <m:rPr>
                                  <m:sty m:val="p"/>
                                </m:rPr>
                                <a:rPr lang="tr-TR">
                                  <a:latin typeface="Cambria Math" panose="02040503050406030204" pitchFamily="18" charset="0"/>
                                </a:rPr>
                                <m:t>lim</m:t>
                              </m:r>
                            </m:e>
                            <m:lim>
                              <m:r>
                                <a:rPr lang="tr-TR" i="1">
                                  <a:latin typeface="Cambria Math" panose="02040503050406030204" pitchFamily="18" charset="0"/>
                                </a:rPr>
                                <m:t>𝑠</m:t>
                              </m:r>
                              <m:r>
                                <a:rPr lang="tr-TR" i="1">
                                  <a:latin typeface="Cambria Math" panose="02040503050406030204" pitchFamily="18" charset="0"/>
                                </a:rPr>
                                <m:t>→0</m:t>
                              </m:r>
                            </m:lim>
                          </m:limLow>
                        </m:fName>
                        <m:e>
                          <m:r>
                            <a:rPr lang="tr-TR" i="1">
                              <a:latin typeface="Cambria Math" panose="02040503050406030204" pitchFamily="18" charset="0"/>
                            </a:rPr>
                            <m:t>𝑠</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𝑦𝑒𝑛𝑖</m:t>
                              </m:r>
                            </m:sub>
                          </m:sSub>
                          <m:d>
                            <m:dPr>
                              <m:ctrlPr>
                                <a:rPr lang="tr-TR" i="1">
                                  <a:latin typeface="Cambria Math" panose="02040503050406030204" pitchFamily="18" charset="0"/>
                                </a:rPr>
                              </m:ctrlPr>
                            </m:dPr>
                            <m:e>
                              <m:r>
                                <a:rPr lang="tr-TR" i="1">
                                  <a:latin typeface="Cambria Math" panose="02040503050406030204" pitchFamily="18" charset="0"/>
                                </a:rPr>
                                <m:t>𝑠</m:t>
                              </m:r>
                            </m:e>
                          </m:d>
                        </m:e>
                      </m:func>
                      <m:r>
                        <a:rPr lang="tr-TR" b="0" i="1" smtClean="0">
                          <a:latin typeface="Cambria Math" panose="02040503050406030204" pitchFamily="18" charset="0"/>
                        </a:rPr>
                        <m:t>=5</m:t>
                      </m:r>
                      <m:r>
                        <a:rPr lang="tr-TR" i="1">
                          <a:latin typeface="Cambria Math" panose="02040503050406030204" pitchFamily="18" charset="0"/>
                        </a:rPr>
                        <m:t>=</m:t>
                      </m:r>
                      <m:r>
                        <a:rPr lang="tr-TR" i="1">
                          <a:latin typeface="Cambria Math" panose="02040503050406030204" pitchFamily="18" charset="0"/>
                        </a:rPr>
                        <m:t>𝐾</m:t>
                      </m:r>
                      <m:func>
                        <m:funcPr>
                          <m:ctrlPr>
                            <a:rPr lang="tr-TR" i="1">
                              <a:latin typeface="Cambria Math" panose="02040503050406030204" pitchFamily="18" charset="0"/>
                            </a:rPr>
                          </m:ctrlPr>
                        </m:funcPr>
                        <m:fName>
                          <m:limLow>
                            <m:limLowPr>
                              <m:ctrlPr>
                                <a:rPr lang="tr-TR" i="1">
                                  <a:latin typeface="Cambria Math" panose="02040503050406030204" pitchFamily="18" charset="0"/>
                                </a:rPr>
                              </m:ctrlPr>
                            </m:limLowPr>
                            <m:e>
                              <m:r>
                                <m:rPr>
                                  <m:sty m:val="p"/>
                                </m:rPr>
                                <a:rPr lang="tr-TR">
                                  <a:latin typeface="Cambria Math" panose="02040503050406030204" pitchFamily="18" charset="0"/>
                                </a:rPr>
                                <m:t>lim</m:t>
                              </m:r>
                            </m:e>
                            <m:lim>
                              <m:r>
                                <a:rPr lang="tr-TR" i="1">
                                  <a:latin typeface="Cambria Math" panose="02040503050406030204" pitchFamily="18" charset="0"/>
                                </a:rPr>
                                <m:t>𝑠</m:t>
                              </m:r>
                              <m:r>
                                <a:rPr lang="tr-TR" i="1">
                                  <a:latin typeface="Cambria Math" panose="02040503050406030204" pitchFamily="18" charset="0"/>
                                </a:rPr>
                                <m:t>→0</m:t>
                              </m:r>
                            </m:lim>
                          </m:limLow>
                        </m:fName>
                        <m:e>
                          <m:r>
                            <a:rPr lang="tr-TR" i="1">
                              <a:latin typeface="Cambria Math" panose="02040503050406030204" pitchFamily="18" charset="0"/>
                            </a:rPr>
                            <m:t>𝑠𝐺</m:t>
                          </m:r>
                          <m:d>
                            <m:dPr>
                              <m:ctrlPr>
                                <a:rPr lang="tr-TR" i="1">
                                  <a:latin typeface="Cambria Math" panose="02040503050406030204" pitchFamily="18" charset="0"/>
                                </a:rPr>
                              </m:ctrlPr>
                            </m:dPr>
                            <m:e>
                              <m:r>
                                <a:rPr lang="tr-TR" i="1">
                                  <a:latin typeface="Cambria Math" panose="02040503050406030204" pitchFamily="18" charset="0"/>
                                </a:rPr>
                                <m:t>𝑠</m:t>
                              </m:r>
                            </m:e>
                          </m:d>
                        </m:e>
                      </m:func>
                    </m:oMath>
                  </m:oMathPara>
                </a14:m>
                <a:endParaRPr lang="tr-TR"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5</m:t>
                      </m:r>
                      <m:r>
                        <a:rPr lang="tr-TR" i="1">
                          <a:latin typeface="Cambria Math" panose="02040503050406030204" pitchFamily="18" charset="0"/>
                        </a:rPr>
                        <m:t>=</m:t>
                      </m:r>
                      <m:r>
                        <a:rPr lang="tr-TR" i="1">
                          <a:latin typeface="Cambria Math" panose="02040503050406030204" pitchFamily="18" charset="0"/>
                        </a:rPr>
                        <m:t>𝐾</m:t>
                      </m:r>
                      <m:func>
                        <m:funcPr>
                          <m:ctrlPr>
                            <a:rPr lang="tr-TR" i="1">
                              <a:latin typeface="Cambria Math" panose="02040503050406030204" pitchFamily="18" charset="0"/>
                            </a:rPr>
                          </m:ctrlPr>
                        </m:funcPr>
                        <m:fName>
                          <m:limLow>
                            <m:limLowPr>
                              <m:ctrlPr>
                                <a:rPr lang="tr-TR" i="1">
                                  <a:latin typeface="Cambria Math" panose="02040503050406030204" pitchFamily="18" charset="0"/>
                                </a:rPr>
                              </m:ctrlPr>
                            </m:limLowPr>
                            <m:e>
                              <m:r>
                                <m:rPr>
                                  <m:sty m:val="p"/>
                                </m:rPr>
                                <a:rPr lang="tr-TR">
                                  <a:latin typeface="Cambria Math" panose="02040503050406030204" pitchFamily="18" charset="0"/>
                                </a:rPr>
                                <m:t>lim</m:t>
                              </m:r>
                            </m:e>
                            <m:lim>
                              <m:r>
                                <a:rPr lang="tr-TR" i="1">
                                  <a:latin typeface="Cambria Math" panose="02040503050406030204" pitchFamily="18" charset="0"/>
                                </a:rPr>
                                <m:t>𝑠</m:t>
                              </m:r>
                              <m:r>
                                <a:rPr lang="tr-TR" i="1">
                                  <a:latin typeface="Cambria Math" panose="02040503050406030204" pitchFamily="18" charset="0"/>
                                </a:rPr>
                                <m:t>→0</m:t>
                              </m:r>
                            </m:lim>
                          </m:limLow>
                        </m:fName>
                        <m:e>
                          <m:r>
                            <a:rPr lang="tr-TR" b="0" i="1" smtClean="0">
                              <a:latin typeface="Cambria Math" panose="02040503050406030204" pitchFamily="18" charset="0"/>
                            </a:rPr>
                            <m:t>𝑠</m:t>
                          </m:r>
                          <m:f>
                            <m:fPr>
                              <m:ctrlPr>
                                <a:rPr lang="tr-TR" i="1" dirty="0">
                                  <a:latin typeface="Cambria Math" panose="02040503050406030204" pitchFamily="18" charset="0"/>
                                </a:rPr>
                              </m:ctrlPr>
                            </m:fPr>
                            <m:num>
                              <m:r>
                                <a:rPr lang="tr-TR" i="1" dirty="0">
                                  <a:latin typeface="Cambria Math" panose="02040503050406030204" pitchFamily="18" charset="0"/>
                                </a:rPr>
                                <m:t>1</m:t>
                              </m:r>
                            </m:num>
                            <m:den>
                              <m:r>
                                <a:rPr lang="tr-TR" i="1" dirty="0">
                                  <a:latin typeface="Cambria Math" panose="02040503050406030204" pitchFamily="18" charset="0"/>
                                </a:rPr>
                                <m:t>𝑠</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+1</m:t>
                                  </m:r>
                                </m:e>
                              </m:d>
                              <m:d>
                                <m:dPr>
                                  <m:ctrlPr>
                                    <a:rPr lang="tr-TR" i="1" dirty="0">
                                      <a:latin typeface="Cambria Math" panose="02040503050406030204" pitchFamily="18" charset="0"/>
                                    </a:rPr>
                                  </m:ctrlPr>
                                </m:dPr>
                                <m:e>
                                  <m:r>
                                    <a:rPr lang="tr-TR" i="1" dirty="0">
                                      <a:latin typeface="Cambria Math" panose="02040503050406030204" pitchFamily="18" charset="0"/>
                                    </a:rPr>
                                    <m:t>0.5</m:t>
                                  </m:r>
                                  <m:r>
                                    <a:rPr lang="tr-TR" i="1" dirty="0">
                                      <a:latin typeface="Cambria Math" panose="02040503050406030204" pitchFamily="18" charset="0"/>
                                    </a:rPr>
                                    <m:t>𝑠</m:t>
                                  </m:r>
                                  <m:r>
                                    <a:rPr lang="tr-TR" i="1" dirty="0">
                                      <a:latin typeface="Cambria Math" panose="02040503050406030204" pitchFamily="18" charset="0"/>
                                    </a:rPr>
                                    <m:t> +1</m:t>
                                  </m:r>
                                </m:e>
                              </m:d>
                            </m:den>
                          </m:f>
                        </m:e>
                      </m:func>
                    </m:oMath>
                  </m:oMathPara>
                </a14:m>
                <a:endParaRPr lang="tr-TR"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𝐾</m:t>
                      </m:r>
                      <m:r>
                        <a:rPr lang="tr-TR" b="0" i="1" smtClean="0">
                          <a:latin typeface="Cambria Math" panose="02040503050406030204" pitchFamily="18" charset="0"/>
                        </a:rPr>
                        <m:t>=5</m:t>
                      </m:r>
                    </m:oMath>
                  </m:oMathPara>
                </a14:m>
                <a:endParaRPr lang="tr-TR" dirty="0" smtClean="0"/>
              </a:p>
              <a:p>
                <a:pPr marL="560070" indent="-514350">
                  <a:buFont typeface="+mj-lt"/>
                  <a:buAutoNum type="romanUcPeriod" startAt="2"/>
                </a:pPr>
                <a:r>
                  <a:rPr lang="tr-TR" dirty="0"/>
                  <a:t>Sistemin Bode diyagramini çiz.</a:t>
                </a:r>
              </a:p>
              <a:p>
                <a:pPr marL="45720" indent="0">
                  <a:buNone/>
                </a:pPr>
                <a14:m>
                  <m:oMathPara xmlns:m="http://schemas.openxmlformats.org/officeDocument/2006/math">
                    <m:oMathParaPr>
                      <m:jc m:val="centerGroup"/>
                    </m:oMathParaPr>
                    <m:oMath xmlns:m="http://schemas.openxmlformats.org/officeDocument/2006/math">
                      <m:sSub>
                        <m:sSubPr>
                          <m:ctrlPr>
                            <a:rPr lang="tr-TR" b="0" i="1" dirty="0" smtClean="0">
                              <a:latin typeface="Cambria Math" panose="02040503050406030204" pitchFamily="18" charset="0"/>
                            </a:rPr>
                          </m:ctrlPr>
                        </m:sSubPr>
                        <m:e>
                          <m:r>
                            <a:rPr lang="tr-TR" i="1" dirty="0">
                              <a:latin typeface="Cambria Math" panose="02040503050406030204" pitchFamily="18" charset="0"/>
                            </a:rPr>
                            <m:t>𝐺</m:t>
                          </m:r>
                        </m:e>
                        <m:sub>
                          <m:r>
                            <a:rPr lang="tr-TR" b="0" i="1" dirty="0" smtClean="0">
                              <a:latin typeface="Cambria Math" panose="02040503050406030204" pitchFamily="18" charset="0"/>
                            </a:rPr>
                            <m:t>1</m:t>
                          </m:r>
                        </m:sub>
                      </m:sSub>
                      <m:d>
                        <m:dPr>
                          <m:ctrlPr>
                            <a:rPr lang="tr-TR" i="1" dirty="0">
                              <a:latin typeface="Cambria Math" panose="02040503050406030204" pitchFamily="18" charset="0"/>
                            </a:rPr>
                          </m:ctrlPr>
                        </m:dPr>
                        <m:e>
                          <m:r>
                            <a:rPr lang="tr-TR" i="1" dirty="0">
                              <a:latin typeface="Cambria Math" panose="02040503050406030204" pitchFamily="18" charset="0"/>
                            </a:rPr>
                            <m:t>𝑠</m:t>
                          </m:r>
                        </m:e>
                      </m:d>
                      <m:r>
                        <a:rPr lang="tr-TR" i="1" dirty="0">
                          <a:latin typeface="Cambria Math" panose="02040503050406030204" pitchFamily="18" charset="0"/>
                        </a:rPr>
                        <m:t>=</m:t>
                      </m:r>
                      <m:f>
                        <m:fPr>
                          <m:ctrlPr>
                            <a:rPr lang="tr-TR" i="1" dirty="0">
                              <a:latin typeface="Cambria Math" panose="02040503050406030204" pitchFamily="18" charset="0"/>
                            </a:rPr>
                          </m:ctrlPr>
                        </m:fPr>
                        <m:num>
                          <m:r>
                            <a:rPr lang="tr-TR" b="0" i="1" dirty="0" smtClean="0">
                              <a:latin typeface="Cambria Math" panose="02040503050406030204" pitchFamily="18" charset="0"/>
                            </a:rPr>
                            <m:t>5</m:t>
                          </m:r>
                        </m:num>
                        <m:den>
                          <m:r>
                            <a:rPr lang="tr-TR" i="1" dirty="0">
                              <a:latin typeface="Cambria Math" panose="02040503050406030204" pitchFamily="18" charset="0"/>
                            </a:rPr>
                            <m:t>𝑠</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+1</m:t>
                              </m:r>
                            </m:e>
                          </m:d>
                          <m:d>
                            <m:dPr>
                              <m:ctrlPr>
                                <a:rPr lang="tr-TR" i="1" dirty="0">
                                  <a:latin typeface="Cambria Math" panose="02040503050406030204" pitchFamily="18" charset="0"/>
                                </a:rPr>
                              </m:ctrlPr>
                            </m:dPr>
                            <m:e>
                              <m:r>
                                <a:rPr lang="tr-TR" i="1" dirty="0">
                                  <a:latin typeface="Cambria Math" panose="02040503050406030204" pitchFamily="18" charset="0"/>
                                </a:rPr>
                                <m:t>0.5</m:t>
                              </m:r>
                              <m:r>
                                <a:rPr lang="tr-TR" i="1" dirty="0">
                                  <a:latin typeface="Cambria Math" panose="02040503050406030204" pitchFamily="18" charset="0"/>
                                </a:rPr>
                                <m:t>𝑠</m:t>
                              </m:r>
                              <m:r>
                                <a:rPr lang="tr-TR" i="1" dirty="0">
                                  <a:latin typeface="Cambria Math" panose="02040503050406030204" pitchFamily="18" charset="0"/>
                                </a:rPr>
                                <m:t> +1</m:t>
                              </m:r>
                            </m:e>
                          </m:d>
                        </m:den>
                      </m:f>
                    </m:oMath>
                  </m:oMathPara>
                </a14:m>
                <a:endParaRPr lang="tr-TR" dirty="0" smtClean="0"/>
              </a:p>
              <a:p>
                <a:pPr marL="45720" indent="0">
                  <a:buNone/>
                </a:pPr>
                <a:r>
                  <a:rPr lang="tr-TR" dirty="0" smtClean="0"/>
                  <a:t>Kompanze edilmemiş sistem kararsız;</a:t>
                </a:r>
              </a:p>
              <a:p>
                <a:pPr marL="45720" indent="0">
                  <a:buNone/>
                </a:pPr>
                <a:r>
                  <a:rPr lang="tr-TR" dirty="0" smtClean="0"/>
                  <a:t>Faz marjının 40 derece olması isteniyor ilave olarak 12 eklersek.</a:t>
                </a:r>
              </a:p>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𝜙</m:t>
                          </m:r>
                        </m:e>
                        <m:sub>
                          <m:r>
                            <a:rPr lang="tr-TR" b="0" i="1" smtClean="0">
                              <a:latin typeface="Cambria Math" panose="02040503050406030204" pitchFamily="18" charset="0"/>
                            </a:rPr>
                            <m:t>𝑚</m:t>
                          </m:r>
                        </m:sub>
                      </m:sSub>
                      <m:r>
                        <a:rPr lang="tr-TR" b="0" i="1" smtClean="0">
                          <a:latin typeface="Cambria Math" panose="02040503050406030204" pitchFamily="18" charset="0"/>
                        </a:rPr>
                        <m:t>=40+12=</m:t>
                      </m:r>
                      <m:sSup>
                        <m:sSupPr>
                          <m:ctrlPr>
                            <a:rPr lang="tr-TR" b="0" i="1" smtClean="0">
                              <a:latin typeface="Cambria Math" panose="02040503050406030204" pitchFamily="18" charset="0"/>
                            </a:rPr>
                          </m:ctrlPr>
                        </m:sSupPr>
                        <m:e>
                          <m:r>
                            <a:rPr lang="tr-TR" b="0" i="1" smtClean="0">
                              <a:latin typeface="Cambria Math" panose="02040503050406030204" pitchFamily="18" charset="0"/>
                            </a:rPr>
                            <m:t>52</m:t>
                          </m:r>
                        </m:e>
                        <m:sup>
                          <m:r>
                            <a:rPr lang="tr-TR" b="0" i="1" smtClean="0">
                              <a:latin typeface="Cambria Math" panose="02040503050406030204" pitchFamily="18" charset="0"/>
                            </a:rPr>
                            <m:t>0</m:t>
                          </m:r>
                        </m:sup>
                      </m:sSup>
                    </m:oMath>
                  </m:oMathPara>
                </a14:m>
                <a:endParaRPr lang="tr-TR" dirty="0" smtClean="0"/>
              </a:p>
              <a:p>
                <a:pPr marL="45720" indent="0">
                  <a:buNone/>
                </a:pPr>
                <a:r>
                  <a:rPr lang="tr-TR" dirty="0" smtClean="0"/>
                  <a:t>O halde -180+52’deki frekans değerini grafikten okursak </a:t>
                </a:r>
                <a14:m>
                  <m:oMath xmlns:m="http://schemas.openxmlformats.org/officeDocument/2006/math">
                    <m:r>
                      <a:rPr lang="tr-TR" b="0" i="1" smtClean="0">
                        <a:latin typeface="Cambria Math" panose="02040503050406030204" pitchFamily="18" charset="0"/>
                      </a:rPr>
                      <m:t>𝜔</m:t>
                    </m:r>
                    <m:r>
                      <a:rPr lang="tr-TR" b="0" i="1" smtClean="0">
                        <a:latin typeface="Cambria Math" panose="02040503050406030204" pitchFamily="18" charset="0"/>
                      </a:rPr>
                      <m:t>=0.5</m:t>
                    </m:r>
                  </m:oMath>
                </a14:m>
                <a:r>
                  <a:rPr lang="tr-TR" dirty="0" smtClean="0"/>
                  <a:t> buluruz.</a:t>
                </a:r>
              </a:p>
              <a:p>
                <a:pPr marL="4572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1143001" y="875071"/>
                <a:ext cx="5299364" cy="5220929"/>
              </a:xfrm>
              <a:blipFill>
                <a:blip r:embed="rId2"/>
                <a:stretch>
                  <a:fillRect l="-575" t="-1519" r="-2301" b="-818"/>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Altbilgi Yer Tutucusu 4"/>
          <p:cNvSpPr>
            <a:spLocks noGrp="1"/>
          </p:cNvSpPr>
          <p:nvPr>
            <p:ph type="ftr" sz="quarter" idx="11"/>
          </p:nvPr>
        </p:nvSpPr>
        <p:spPr/>
        <p:txBody>
          <a:bodyPr/>
          <a:lstStyle/>
          <a:p>
            <a:r>
              <a:rPr lang="en-US" dirty="0"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10</a:t>
            </a:fld>
            <a:endParaRPr lang="en-US" dirty="0"/>
          </a:p>
        </p:txBody>
      </p:sp>
      <p:pic>
        <p:nvPicPr>
          <p:cNvPr id="7" name="Picture 6"/>
          <p:cNvPicPr>
            <a:picLocks noChangeAspect="1"/>
          </p:cNvPicPr>
          <p:nvPr/>
        </p:nvPicPr>
        <p:blipFill>
          <a:blip r:embed="rId3"/>
          <a:stretch>
            <a:fillRect/>
          </a:stretch>
        </p:blipFill>
        <p:spPr>
          <a:xfrm>
            <a:off x="5873257" y="272403"/>
            <a:ext cx="6194052" cy="4659816"/>
          </a:xfrm>
          <a:prstGeom prst="rect">
            <a:avLst/>
          </a:prstGeom>
        </p:spPr>
      </p:pic>
      <p:sp>
        <p:nvSpPr>
          <p:cNvPr id="8" name="Rectangle 7"/>
          <p:cNvSpPr/>
          <p:nvPr/>
        </p:nvSpPr>
        <p:spPr>
          <a:xfrm>
            <a:off x="6871855" y="4990062"/>
            <a:ext cx="4696691" cy="1006429"/>
          </a:xfrm>
          <a:prstGeom prst="rect">
            <a:avLst/>
          </a:prstGeom>
        </p:spPr>
        <p:txBody>
          <a:bodyPr wrap="square">
            <a:spAutoFit/>
          </a:bodyPr>
          <a:lstStyle/>
          <a:p>
            <a:pPr marL="45720" lvl="0" defTabSz="914400">
              <a:lnSpc>
                <a:spcPct val="90000"/>
              </a:lnSpc>
              <a:spcBef>
                <a:spcPts val="1400"/>
              </a:spcBef>
              <a:buClr>
                <a:srgbClr val="000000"/>
              </a:buClr>
              <a:buSzPct val="80000"/>
            </a:pPr>
            <a:r>
              <a:rPr lang="tr-TR" sz="2200" dirty="0">
                <a:solidFill>
                  <a:srgbClr val="000000"/>
                </a:solidFill>
              </a:rPr>
              <a:t>5° ile 12° arasında açı ilavesi, gerilemeli kompenzatörün faz gecikmesini kompenze eder.)</a:t>
            </a:r>
          </a:p>
        </p:txBody>
      </p:sp>
    </p:spTree>
    <p:extLst>
      <p:ext uri="{BB962C8B-B14F-4D97-AF65-F5344CB8AC3E}">
        <p14:creationId xmlns:p14="http://schemas.microsoft.com/office/powerpoint/2010/main" val="387167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smtClean="0"/>
              <a:t>Çözüm Devam</a:t>
            </a:r>
            <a:endParaRPr lang="tr-TR"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Yeni sistemin geçiş frekansı </a:t>
                </a:r>
                <a14:m>
                  <m:oMath xmlns:m="http://schemas.openxmlformats.org/officeDocument/2006/math">
                    <m:r>
                      <a:rPr lang="tr-TR" i="1">
                        <a:latin typeface="Cambria Math" panose="02040503050406030204" pitchFamily="18" charset="0"/>
                      </a:rPr>
                      <m:t>𝜔</m:t>
                    </m:r>
                    <m:r>
                      <a:rPr lang="tr-TR" i="1">
                        <a:latin typeface="Cambria Math" panose="02040503050406030204" pitchFamily="18" charset="0"/>
                      </a:rPr>
                      <m:t>=0.5</m:t>
                    </m:r>
                  </m:oMath>
                </a14:m>
                <a:r>
                  <a:rPr lang="tr-TR" dirty="0"/>
                  <a:t> </a:t>
                </a:r>
                <a:r>
                  <a:rPr lang="tr-TR" dirty="0" smtClean="0"/>
                  <a:t>bulunduktan sonra; Bu değere karşılık gelen genlik değeri grafikten yaklaşık 20 dB olarak okunur. </a:t>
                </a:r>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−20</m:t>
                      </m:r>
                      <m:r>
                        <a:rPr lang="tr-TR" b="0" i="1" smtClean="0">
                          <a:latin typeface="Cambria Math" panose="02040503050406030204" pitchFamily="18" charset="0"/>
                        </a:rPr>
                        <m:t>𝑙𝑜𝑔</m:t>
                      </m:r>
                      <m:r>
                        <a:rPr lang="tr-TR" b="0" i="1" smtClean="0">
                          <a:latin typeface="Cambria Math" panose="02040503050406030204" pitchFamily="18" charset="0"/>
                        </a:rPr>
                        <m:t>𝛽</m:t>
                      </m:r>
                      <m:r>
                        <a:rPr lang="tr-TR" b="0" i="1" smtClean="0">
                          <a:latin typeface="Cambria Math" panose="02040503050406030204" pitchFamily="18" charset="0"/>
                        </a:rPr>
                        <m:t>=20⟹</m:t>
                      </m:r>
                      <m:r>
                        <a:rPr lang="tr-TR" b="0" i="1" smtClean="0">
                          <a:latin typeface="Cambria Math" panose="02040503050406030204" pitchFamily="18" charset="0"/>
                        </a:rPr>
                        <m:t>𝛽</m:t>
                      </m:r>
                      <m:r>
                        <a:rPr lang="tr-TR" b="0" i="1" smtClean="0">
                          <a:latin typeface="Cambria Math" panose="02040503050406030204" pitchFamily="18" charset="0"/>
                        </a:rPr>
                        <m:t>=10</m:t>
                      </m:r>
                    </m:oMath>
                  </m:oMathPara>
                </a14:m>
                <a:endParaRPr lang="tr-TR" b="0" dirty="0" smtClean="0"/>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r>
                        <a:rPr lang="tr-TR" i="1">
                          <a:latin typeface="Cambria Math" panose="02040503050406030204" pitchFamily="18" charset="0"/>
                        </a:rPr>
                        <m:t>𝛽</m:t>
                      </m:r>
                      <m:r>
                        <a:rPr lang="tr-TR" i="1">
                          <a:latin typeface="Cambria Math" panose="02040503050406030204" pitchFamily="18" charset="0"/>
                        </a:rPr>
                        <m:t>=</m:t>
                      </m:r>
                      <m:r>
                        <a:rPr lang="tr-TR" i="1">
                          <a:latin typeface="Cambria Math" panose="02040503050406030204" pitchFamily="18" charset="0"/>
                        </a:rPr>
                        <m:t>𝐾</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𝑐</m:t>
                          </m:r>
                        </m:sub>
                      </m:sSub>
                      <m:r>
                        <a:rPr lang="tr-TR" b="0" i="1" smtClean="0">
                          <a:latin typeface="Cambria Math" panose="02040503050406030204" pitchFamily="18" charset="0"/>
                        </a:rPr>
                        <m:t>=0.5</m:t>
                      </m:r>
                    </m:oMath>
                  </m:oMathPara>
                </a14:m>
                <a:endParaRPr lang="tr-TR" b="0" dirty="0" smtClean="0"/>
              </a:p>
              <a:p>
                <a:pPr marL="45720" indent="0">
                  <a:buNone/>
                </a:pPr>
                <a:r>
                  <a:rPr lang="tr-TR" dirty="0" smtClean="0"/>
                  <a:t>Şimdi </a:t>
                </a:r>
                <a14:m>
                  <m:oMath xmlns:m="http://schemas.openxmlformats.org/officeDocument/2006/math">
                    <m:r>
                      <a:rPr lang="tr-TR" b="0" i="1" smtClean="0">
                        <a:latin typeface="Cambria Math" panose="02040503050406030204" pitchFamily="18" charset="0"/>
                      </a:rPr>
                      <m:t>𝜔</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𝑇</m:t>
                        </m:r>
                      </m:den>
                    </m:f>
                    <m:r>
                      <a:rPr lang="tr-TR" b="0" i="1" smtClean="0">
                        <a:latin typeface="Cambria Math" panose="02040503050406030204" pitchFamily="18" charset="0"/>
                      </a:rPr>
                      <m:t>=0.1</m:t>
                    </m:r>
                  </m:oMath>
                </a14:m>
                <a:r>
                  <a:rPr lang="tr-TR" dirty="0" smtClean="0"/>
                  <a:t> seçilir ise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m:t>
                        </m:r>
                      </m:num>
                      <m:den>
                        <m:r>
                          <a:rPr lang="tr-TR" b="0" i="1" smtClean="0">
                            <a:latin typeface="Cambria Math" panose="02040503050406030204" pitchFamily="18" charset="0"/>
                          </a:rPr>
                          <m:t>𝑇</m:t>
                        </m:r>
                        <m:r>
                          <a:rPr lang="tr-TR" b="0" i="1" smtClean="0">
                            <a:latin typeface="Cambria Math" panose="02040503050406030204" pitchFamily="18" charset="0"/>
                          </a:rPr>
                          <m:t>𝛽</m:t>
                        </m:r>
                      </m:den>
                    </m:f>
                    <m:r>
                      <a:rPr lang="tr-TR" b="0" i="1" smtClean="0">
                        <a:latin typeface="Cambria Math" panose="02040503050406030204" pitchFamily="18" charset="0"/>
                      </a:rPr>
                      <m:t>=0.01</m:t>
                    </m:r>
                  </m:oMath>
                </a14:m>
                <a:r>
                  <a:rPr lang="tr-TR" dirty="0" smtClean="0"/>
                  <a:t> olur.</a:t>
                </a:r>
              </a:p>
              <a:p>
                <a:pPr marL="45720" indent="0">
                  <a:buNone/>
                </a:pPr>
                <a:r>
                  <a:rPr lang="tr-TR" dirty="0" smtClean="0"/>
                  <a:t>O halde kompanzatör</a:t>
                </a:r>
              </a:p>
              <a:p>
                <a:pPr marL="45720" indent="0">
                  <a:buNone/>
                </a:pPr>
                <a:endParaRPr lang="tr-TR" dirty="0" smtClean="0"/>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𝑇</m:t>
                              </m:r>
                            </m:den>
                          </m:f>
                        </m:num>
                        <m:den>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𝛽</m:t>
                              </m:r>
                              <m:r>
                                <a:rPr lang="tr-TR" i="1">
                                  <a:latin typeface="Cambria Math" panose="02040503050406030204" pitchFamily="18" charset="0"/>
                                </a:rPr>
                                <m:t>𝑇</m:t>
                              </m:r>
                            </m:den>
                          </m:f>
                        </m:den>
                      </m:f>
                      <m:r>
                        <a:rPr lang="tr-TR" b="0" i="1" smtClean="0">
                          <a:latin typeface="Cambria Math" panose="02040503050406030204" pitchFamily="18" charset="0"/>
                        </a:rPr>
                        <m:t>=0.5</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+0.1</m:t>
                          </m:r>
                        </m:num>
                        <m:den>
                          <m:r>
                            <a:rPr lang="tr-TR" i="1">
                              <a:latin typeface="Cambria Math" panose="02040503050406030204" pitchFamily="18" charset="0"/>
                            </a:rPr>
                            <m:t>𝑠</m:t>
                          </m:r>
                          <m:r>
                            <a:rPr lang="tr-TR" i="1">
                              <a:latin typeface="Cambria Math" panose="02040503050406030204" pitchFamily="18" charset="0"/>
                            </a:rPr>
                            <m:t>+0.01</m:t>
                          </m:r>
                        </m:den>
                      </m:f>
                    </m:oMath>
                  </m:oMathPara>
                </a14:m>
                <a:endParaRPr lang="tr-TR"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dirty="0">
                          <a:latin typeface="Cambria Math" panose="02040503050406030204" pitchFamily="18" charset="0"/>
                        </a:rPr>
                        <m:t>𝐺</m:t>
                      </m:r>
                      <m:d>
                        <m:dPr>
                          <m:ctrlPr>
                            <a:rPr lang="tr-TR" i="1" dirty="0">
                              <a:latin typeface="Cambria Math" panose="02040503050406030204" pitchFamily="18" charset="0"/>
                            </a:rPr>
                          </m:ctrlPr>
                        </m:dPr>
                        <m:e>
                          <m:r>
                            <a:rPr lang="tr-TR" i="1" dirty="0">
                              <a:latin typeface="Cambria Math" panose="02040503050406030204" pitchFamily="18" charset="0"/>
                            </a:rPr>
                            <m:t>𝑠</m:t>
                          </m:r>
                        </m:e>
                      </m:d>
                      <m:r>
                        <a:rPr lang="tr-TR" i="1" dirty="0">
                          <a:latin typeface="Cambria Math" panose="02040503050406030204" pitchFamily="18" charset="0"/>
                        </a:rPr>
                        <m:t>=</m:t>
                      </m:r>
                      <m:f>
                        <m:fPr>
                          <m:ctrlPr>
                            <a:rPr lang="tr-TR" i="1" dirty="0">
                              <a:latin typeface="Cambria Math" panose="02040503050406030204" pitchFamily="18" charset="0"/>
                            </a:rPr>
                          </m:ctrlPr>
                        </m:fPr>
                        <m:num>
                          <m:r>
                            <a:rPr lang="tr-TR" b="0" i="1" dirty="0" smtClean="0">
                              <a:latin typeface="Cambria Math" panose="02040503050406030204" pitchFamily="18" charset="0"/>
                            </a:rPr>
                            <m:t>5(10</m:t>
                          </m:r>
                          <m:r>
                            <a:rPr lang="tr-TR" b="0" i="1" dirty="0" smtClean="0">
                              <a:latin typeface="Cambria Math" panose="02040503050406030204" pitchFamily="18" charset="0"/>
                            </a:rPr>
                            <m:t>𝑠</m:t>
                          </m:r>
                          <m:r>
                            <a:rPr lang="tr-TR" b="0" i="1" dirty="0" smtClean="0">
                              <a:latin typeface="Cambria Math" panose="02040503050406030204" pitchFamily="18" charset="0"/>
                            </a:rPr>
                            <m:t>+1)</m:t>
                          </m:r>
                        </m:num>
                        <m:den>
                          <m:r>
                            <a:rPr lang="tr-TR" i="1" dirty="0">
                              <a:latin typeface="Cambria Math" panose="02040503050406030204" pitchFamily="18" charset="0"/>
                            </a:rPr>
                            <m:t>𝑠</m:t>
                          </m:r>
                          <m:r>
                            <a:rPr lang="tr-TR" b="0" i="1" dirty="0" smtClean="0">
                              <a:latin typeface="Cambria Math" panose="02040503050406030204" pitchFamily="18" charset="0"/>
                            </a:rPr>
                            <m:t>(100</m:t>
                          </m:r>
                          <m:r>
                            <a:rPr lang="tr-TR" b="0" i="1" dirty="0" smtClean="0">
                              <a:latin typeface="Cambria Math" panose="02040503050406030204" pitchFamily="18" charset="0"/>
                            </a:rPr>
                            <m:t>𝑠</m:t>
                          </m:r>
                          <m:r>
                            <a:rPr lang="tr-TR" b="0" i="1" dirty="0" smtClean="0">
                              <a:latin typeface="Cambria Math" panose="02040503050406030204" pitchFamily="18" charset="0"/>
                            </a:rPr>
                            <m:t>+1)</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+1</m:t>
                              </m:r>
                            </m:e>
                          </m:d>
                          <m:d>
                            <m:dPr>
                              <m:ctrlPr>
                                <a:rPr lang="tr-TR" i="1" dirty="0">
                                  <a:latin typeface="Cambria Math" panose="02040503050406030204" pitchFamily="18" charset="0"/>
                                </a:rPr>
                              </m:ctrlPr>
                            </m:dPr>
                            <m:e>
                              <m:r>
                                <a:rPr lang="tr-TR" i="1" dirty="0">
                                  <a:latin typeface="Cambria Math" panose="02040503050406030204" pitchFamily="18" charset="0"/>
                                </a:rPr>
                                <m:t>0.5</m:t>
                              </m:r>
                              <m:r>
                                <a:rPr lang="tr-TR" i="1" dirty="0">
                                  <a:latin typeface="Cambria Math" panose="02040503050406030204" pitchFamily="18" charset="0"/>
                                </a:rPr>
                                <m:t>𝑠</m:t>
                              </m:r>
                              <m:r>
                                <a:rPr lang="tr-TR" i="1" dirty="0">
                                  <a:latin typeface="Cambria Math" panose="02040503050406030204" pitchFamily="18" charset="0"/>
                                </a:rPr>
                                <m:t> +1</m:t>
                              </m:r>
                            </m:e>
                          </m:d>
                        </m:den>
                      </m:f>
                    </m:oMath>
                  </m:oMathPara>
                </a14:m>
                <a:endParaRPr lang="tr-TR" i="1" dirty="0" smtClean="0">
                  <a:latin typeface="Cambria Math" panose="02040503050406030204" pitchFamily="18" charset="0"/>
                </a:endParaRPr>
              </a:p>
              <a:p>
                <a:pPr marL="45720" indent="0">
                  <a:buNone/>
                </a:pPr>
                <a:endParaRPr lang="tr-TR" dirty="0" smtClean="0"/>
              </a:p>
              <a:p>
                <a:pPr marL="45720" indent="0">
                  <a:buNone/>
                </a:pPr>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9" t="-140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775444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smtClean="0"/>
              <a:t>Çözüm Devam</a:t>
            </a:r>
            <a:endParaRPr lang="tr-TR" sz="2800" dirty="0"/>
          </a:p>
        </p:txBody>
      </p:sp>
      <p:pic>
        <p:nvPicPr>
          <p:cNvPr id="7" name="Content Placeholder 6"/>
          <p:cNvPicPr>
            <a:picLocks noGrp="1" noChangeAspect="1"/>
          </p:cNvPicPr>
          <p:nvPr>
            <p:ph idx="1"/>
          </p:nvPr>
        </p:nvPicPr>
        <p:blipFill>
          <a:blip r:embed="rId2"/>
          <a:stretch>
            <a:fillRect/>
          </a:stretch>
        </p:blipFill>
        <p:spPr>
          <a:xfrm>
            <a:off x="6899565" y="900487"/>
            <a:ext cx="4236768" cy="5338470"/>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12</a:t>
            </a:fld>
            <a:endParaRPr lang="en-US" dirty="0"/>
          </a:p>
        </p:txBody>
      </p:sp>
      <p:pic>
        <p:nvPicPr>
          <p:cNvPr id="9" name="Picture 8"/>
          <p:cNvPicPr>
            <a:picLocks noChangeAspect="1"/>
          </p:cNvPicPr>
          <p:nvPr/>
        </p:nvPicPr>
        <p:blipFill>
          <a:blip r:embed="rId3"/>
          <a:stretch>
            <a:fillRect/>
          </a:stretch>
        </p:blipFill>
        <p:spPr>
          <a:xfrm>
            <a:off x="480987" y="715244"/>
            <a:ext cx="6986614" cy="5256065"/>
          </a:xfrm>
          <a:prstGeom prst="rect">
            <a:avLst/>
          </a:prstGeom>
        </p:spPr>
      </p:pic>
    </p:spTree>
    <p:extLst>
      <p:ext uri="{BB962C8B-B14F-4D97-AF65-F5344CB8AC3E}">
        <p14:creationId xmlns:p14="http://schemas.microsoft.com/office/powerpoint/2010/main" val="142130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Çözüm Devam</a:t>
            </a:r>
            <a:endParaRPr lang="tr-TR" dirty="0"/>
          </a:p>
        </p:txBody>
      </p:sp>
      <p:pic>
        <p:nvPicPr>
          <p:cNvPr id="7" name="Content Placeholder 6"/>
          <p:cNvPicPr>
            <a:picLocks noGrp="1" noChangeAspect="1"/>
          </p:cNvPicPr>
          <p:nvPr>
            <p:ph idx="1"/>
          </p:nvPr>
        </p:nvPicPr>
        <p:blipFill>
          <a:blip r:embed="rId2"/>
          <a:stretch>
            <a:fillRect/>
          </a:stretch>
        </p:blipFill>
        <p:spPr>
          <a:xfrm>
            <a:off x="1097721" y="847006"/>
            <a:ext cx="7048752" cy="5302811"/>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89988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t>Çözüm Devam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Tasarımı gözden geçiriniz. Eğer uygun değilse, tatmin edici bir sonuç elde edinceye kadar kompenzatörün kutup-sıfır yerlerini değiştirerek, tasarım işlemine devam ediniz.</a:t>
                </a:r>
              </a:p>
              <a:p>
                <a:pPr marL="45720" indent="0">
                  <a:buNone/>
                </a:pPr>
                <a14:m>
                  <m:oMathPara xmlns:m="http://schemas.openxmlformats.org/officeDocument/2006/math">
                    <m:oMathParaPr>
                      <m:jc m:val="centerGroup"/>
                    </m:oMathParaPr>
                    <m:oMath xmlns:m="http://schemas.openxmlformats.org/officeDocument/2006/math">
                      <m:r>
                        <a:rPr lang="tr-TR" i="1" dirty="0">
                          <a:latin typeface="Cambria Math" panose="02040503050406030204" pitchFamily="18" charset="0"/>
                        </a:rPr>
                        <m:t>𝐺</m:t>
                      </m:r>
                      <m:d>
                        <m:dPr>
                          <m:ctrlPr>
                            <a:rPr lang="tr-TR" i="1" dirty="0">
                              <a:latin typeface="Cambria Math" panose="02040503050406030204" pitchFamily="18" charset="0"/>
                            </a:rPr>
                          </m:ctrlPr>
                        </m:dPr>
                        <m:e>
                          <m:r>
                            <a:rPr lang="tr-TR" i="1" dirty="0">
                              <a:latin typeface="Cambria Math" panose="02040503050406030204" pitchFamily="18" charset="0"/>
                            </a:rPr>
                            <m:t>𝑠</m:t>
                          </m:r>
                        </m:e>
                      </m:d>
                      <m:r>
                        <a:rPr lang="tr-TR" i="1" dirty="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1</m:t>
                          </m:r>
                        </m:num>
                        <m:den>
                          <m:r>
                            <a:rPr lang="tr-TR" i="1" dirty="0">
                              <a:latin typeface="Cambria Math" panose="02040503050406030204" pitchFamily="18" charset="0"/>
                            </a:rPr>
                            <m:t>𝑠</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+1</m:t>
                              </m:r>
                            </m:e>
                          </m:d>
                          <m:d>
                            <m:dPr>
                              <m:ctrlPr>
                                <a:rPr lang="tr-TR" i="1" dirty="0">
                                  <a:latin typeface="Cambria Math" panose="02040503050406030204" pitchFamily="18" charset="0"/>
                                </a:rPr>
                              </m:ctrlPr>
                            </m:dPr>
                            <m:e>
                              <m:r>
                                <a:rPr lang="tr-TR" i="1" dirty="0">
                                  <a:latin typeface="Cambria Math" panose="02040503050406030204" pitchFamily="18" charset="0"/>
                                </a:rPr>
                                <m:t>0.5</m:t>
                              </m:r>
                              <m:r>
                                <a:rPr lang="tr-TR" i="1" dirty="0">
                                  <a:latin typeface="Cambria Math" panose="02040503050406030204" pitchFamily="18" charset="0"/>
                                </a:rPr>
                                <m:t>𝑠</m:t>
                              </m:r>
                              <m:r>
                                <a:rPr lang="tr-TR" i="1" dirty="0">
                                  <a:latin typeface="Cambria Math" panose="02040503050406030204" pitchFamily="18" charset="0"/>
                                </a:rPr>
                                <m:t> +1</m:t>
                              </m:r>
                            </m:e>
                          </m:d>
                        </m:den>
                      </m:f>
                    </m:oMath>
                  </m:oMathPara>
                </a14:m>
                <a:endParaRPr lang="tr-TR" dirty="0" smtClean="0"/>
              </a:p>
              <a:p>
                <a:pPr marL="45720" indent="0">
                  <a:buNone/>
                </a:pPr>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dirty="0">
                          <a:latin typeface="Cambria Math" panose="02040503050406030204" pitchFamily="18" charset="0"/>
                        </a:rPr>
                        <m:t>𝐺</m:t>
                      </m:r>
                      <m:d>
                        <m:dPr>
                          <m:ctrlPr>
                            <a:rPr lang="tr-TR" i="1" dirty="0">
                              <a:latin typeface="Cambria Math" panose="02040503050406030204" pitchFamily="18" charset="0"/>
                            </a:rPr>
                          </m:ctrlPr>
                        </m:dPr>
                        <m:e>
                          <m:r>
                            <a:rPr lang="tr-TR" i="1" dirty="0">
                              <a:latin typeface="Cambria Math" panose="02040503050406030204" pitchFamily="18" charset="0"/>
                            </a:rPr>
                            <m:t>𝑠</m:t>
                          </m:r>
                        </m:e>
                      </m:d>
                      <m:r>
                        <a:rPr lang="tr-TR" i="1" dirty="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5(10</m:t>
                          </m:r>
                          <m:r>
                            <a:rPr lang="tr-TR" i="1" dirty="0">
                              <a:latin typeface="Cambria Math" panose="02040503050406030204" pitchFamily="18" charset="0"/>
                            </a:rPr>
                            <m:t>𝑠</m:t>
                          </m:r>
                          <m:r>
                            <a:rPr lang="tr-TR" i="1" dirty="0">
                              <a:latin typeface="Cambria Math" panose="02040503050406030204" pitchFamily="18" charset="0"/>
                            </a:rPr>
                            <m:t>+1)</m:t>
                          </m:r>
                        </m:num>
                        <m:den>
                          <m:r>
                            <a:rPr lang="tr-TR" i="1" dirty="0">
                              <a:latin typeface="Cambria Math" panose="02040503050406030204" pitchFamily="18" charset="0"/>
                            </a:rPr>
                            <m:t>𝑠</m:t>
                          </m:r>
                          <m:r>
                            <a:rPr lang="tr-TR" i="1" dirty="0">
                              <a:latin typeface="Cambria Math" panose="02040503050406030204" pitchFamily="18" charset="0"/>
                            </a:rPr>
                            <m:t>(100</m:t>
                          </m:r>
                          <m:r>
                            <a:rPr lang="tr-TR" i="1" dirty="0">
                              <a:latin typeface="Cambria Math" panose="02040503050406030204" pitchFamily="18" charset="0"/>
                            </a:rPr>
                            <m:t>𝑠</m:t>
                          </m:r>
                          <m:r>
                            <a:rPr lang="tr-TR" i="1" dirty="0">
                              <a:latin typeface="Cambria Math" panose="02040503050406030204" pitchFamily="18" charset="0"/>
                            </a:rPr>
                            <m:t>+1)</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+1</m:t>
                              </m:r>
                            </m:e>
                          </m:d>
                          <m:d>
                            <m:dPr>
                              <m:ctrlPr>
                                <a:rPr lang="tr-TR" i="1" dirty="0">
                                  <a:latin typeface="Cambria Math" panose="02040503050406030204" pitchFamily="18" charset="0"/>
                                </a:rPr>
                              </m:ctrlPr>
                            </m:dPr>
                            <m:e>
                              <m:r>
                                <a:rPr lang="tr-TR" i="1" dirty="0">
                                  <a:latin typeface="Cambria Math" panose="02040503050406030204" pitchFamily="18" charset="0"/>
                                </a:rPr>
                                <m:t>0.5</m:t>
                              </m:r>
                              <m:r>
                                <a:rPr lang="tr-TR" i="1" dirty="0">
                                  <a:latin typeface="Cambria Math" panose="02040503050406030204" pitchFamily="18" charset="0"/>
                                </a:rPr>
                                <m:t>𝑠</m:t>
                              </m:r>
                              <m:r>
                                <a:rPr lang="tr-TR" i="1" dirty="0">
                                  <a:latin typeface="Cambria Math" panose="02040503050406030204" pitchFamily="18" charset="0"/>
                                </a:rPr>
                                <m:t> +1</m:t>
                              </m:r>
                            </m:e>
                          </m:d>
                        </m:den>
                      </m:f>
                    </m:oMath>
                  </m:oMathPara>
                </a14:m>
                <a:endParaRPr lang="tr-TR" dirty="0" smtClean="0"/>
              </a:p>
              <a:p>
                <a:pPr marL="45720" indent="0">
                  <a:buNone/>
                </a:pPr>
                <a:r>
                  <a:rPr lang="tr-TR" dirty="0" smtClean="0"/>
                  <a:t>Kompanze Edilmemiş Sistemin Kapalı Çevrim TF:</a:t>
                </a:r>
              </a:p>
              <a:p>
                <a:pPr marL="45720" indent="0">
                  <a:buNone/>
                </a:pPr>
                <a14:m>
                  <m:oMathPara xmlns:m="http://schemas.openxmlformats.org/officeDocument/2006/math">
                    <m:oMathParaPr>
                      <m:jc m:val="centerGroup"/>
                    </m:oMathParaPr>
                    <m:oMath xmlns:m="http://schemas.openxmlformats.org/officeDocument/2006/math">
                      <m:f>
                        <m:fPr>
                          <m:ctrlPr>
                            <a:rPr lang="tr-TR" b="0" i="1" smtClean="0">
                              <a:latin typeface="Cambria Math" panose="02040503050406030204" pitchFamily="18" charset="0"/>
                            </a:rPr>
                          </m:ctrlPr>
                        </m:fPr>
                        <m:num>
                          <m:r>
                            <a:rPr lang="tr-TR" b="0" i="1" smtClean="0">
                              <a:latin typeface="Cambria Math" panose="02040503050406030204" pitchFamily="18" charset="0"/>
                            </a:rPr>
                            <m:t>𝐶</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num>
                        <m:den>
                          <m:r>
                            <a:rPr lang="tr-TR" b="0" i="1" smtClean="0">
                              <a:latin typeface="Cambria Math" panose="02040503050406030204" pitchFamily="18" charset="0"/>
                            </a:rPr>
                            <m:t>𝑅</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en-US" i="1" dirty="0">
                              <a:latin typeface="Cambria Math" panose="02040503050406030204" pitchFamily="18" charset="0"/>
                            </a:rPr>
                            <m:t>0.5</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3</m:t>
                              </m:r>
                            </m:sup>
                          </m:sSup>
                          <m:r>
                            <a:rPr lang="en-US" i="1" dirty="0">
                              <a:latin typeface="Cambria Math" panose="02040503050406030204" pitchFamily="18" charset="0"/>
                            </a:rPr>
                            <m:t> + 1.5</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2</m:t>
                              </m:r>
                            </m:sup>
                          </m:sSup>
                          <m:r>
                            <a:rPr lang="en-US" i="1" dirty="0">
                              <a:latin typeface="Cambria Math" panose="02040503050406030204" pitchFamily="18" charset="0"/>
                            </a:rPr>
                            <m:t> + </m:t>
                          </m:r>
                          <m:r>
                            <a:rPr lang="en-US" i="1" dirty="0">
                              <a:latin typeface="Cambria Math" panose="02040503050406030204" pitchFamily="18" charset="0"/>
                            </a:rPr>
                            <m:t>𝑠</m:t>
                          </m:r>
                          <m:r>
                            <a:rPr lang="en-US" i="1" dirty="0">
                              <a:latin typeface="Cambria Math" panose="02040503050406030204" pitchFamily="18" charset="0"/>
                            </a:rPr>
                            <m:t> + 1</m:t>
                          </m:r>
                        </m:den>
                      </m:f>
                    </m:oMath>
                  </m:oMathPara>
                </a14:m>
                <a:endParaRPr lang="tr-TR" dirty="0" smtClean="0"/>
              </a:p>
              <a:p>
                <a:pPr marL="45720" indent="0">
                  <a:buNone/>
                </a:pPr>
                <a:r>
                  <a:rPr lang="tr-TR" dirty="0"/>
                  <a:t>Kompanze </a:t>
                </a:r>
                <a:r>
                  <a:rPr lang="tr-TR" dirty="0" smtClean="0"/>
                  <a:t>Edilmiş </a:t>
                </a:r>
                <a:r>
                  <a:rPr lang="tr-TR" dirty="0"/>
                  <a:t>Sistemin Kapalı Çevrim TF:</a:t>
                </a:r>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𝐶</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i="1">
                          <a:latin typeface="Cambria Math" panose="02040503050406030204" pitchFamily="18" charset="0"/>
                        </a:rPr>
                        <m:t>=</m:t>
                      </m:r>
                      <m:f>
                        <m:fPr>
                          <m:ctrlPr>
                            <a:rPr lang="tr-TR" i="1">
                              <a:latin typeface="Cambria Math" panose="02040503050406030204" pitchFamily="18" charset="0"/>
                            </a:rPr>
                          </m:ctrlPr>
                        </m:fPr>
                        <m:num>
                          <m:r>
                            <a:rPr lang="en-US" i="1" dirty="0">
                              <a:latin typeface="Cambria Math" panose="02040503050406030204" pitchFamily="18" charset="0"/>
                            </a:rPr>
                            <m:t>50</m:t>
                          </m:r>
                          <m:r>
                            <a:rPr lang="en-US" i="1" dirty="0">
                              <a:latin typeface="Cambria Math" panose="02040503050406030204" pitchFamily="18" charset="0"/>
                            </a:rPr>
                            <m:t>𝑠</m:t>
                          </m:r>
                          <m:r>
                            <a:rPr lang="en-US" i="1" dirty="0">
                              <a:latin typeface="Cambria Math" panose="02040503050406030204" pitchFamily="18" charset="0"/>
                            </a:rPr>
                            <m:t> + 5</m:t>
                          </m:r>
                          <m:r>
                            <m:rPr>
                              <m:nor/>
                            </m:rPr>
                            <a:rPr lang="en-US" dirty="0"/>
                            <m:t> </m:t>
                          </m:r>
                        </m:num>
                        <m:den>
                          <m:r>
                            <a:rPr lang="en-US" i="1" dirty="0">
                              <a:latin typeface="Cambria Math" panose="02040503050406030204" pitchFamily="18" charset="0"/>
                            </a:rPr>
                            <m:t>50</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4</m:t>
                              </m:r>
                            </m:sup>
                          </m:sSup>
                          <m:r>
                            <a:rPr lang="en-US" i="1" dirty="0">
                              <a:latin typeface="Cambria Math" panose="02040503050406030204" pitchFamily="18" charset="0"/>
                            </a:rPr>
                            <m:t> + 150.5</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3</m:t>
                              </m:r>
                            </m:sup>
                          </m:sSup>
                          <m:r>
                            <a:rPr lang="en-US" i="1" dirty="0">
                              <a:latin typeface="Cambria Math" panose="02040503050406030204" pitchFamily="18" charset="0"/>
                            </a:rPr>
                            <m:t> + 101.5</m:t>
                          </m:r>
                          <m:sSup>
                            <m:sSupPr>
                              <m:ctrlPr>
                                <a:rPr lang="en-US" i="1" dirty="0">
                                  <a:latin typeface="Cambria Math" panose="02040503050406030204" pitchFamily="18" charset="0"/>
                                </a:rPr>
                              </m:ctrlPr>
                            </m:sSupPr>
                            <m:e>
                              <m:r>
                                <a:rPr lang="en-US" i="1" dirty="0">
                                  <a:latin typeface="Cambria Math" panose="02040503050406030204" pitchFamily="18" charset="0"/>
                                </a:rPr>
                                <m:t>𝑠</m:t>
                              </m:r>
                            </m:e>
                            <m:sup>
                              <m:r>
                                <a:rPr lang="en-US" i="1" dirty="0">
                                  <a:latin typeface="Cambria Math" panose="02040503050406030204" pitchFamily="18" charset="0"/>
                                </a:rPr>
                                <m:t>2</m:t>
                              </m:r>
                            </m:sup>
                          </m:sSup>
                          <m:r>
                            <a:rPr lang="en-US" i="1" dirty="0">
                              <a:latin typeface="Cambria Math" panose="02040503050406030204" pitchFamily="18" charset="0"/>
                            </a:rPr>
                            <m:t> + 51</m:t>
                          </m:r>
                          <m:r>
                            <a:rPr lang="en-US" i="1" dirty="0">
                              <a:latin typeface="Cambria Math" panose="02040503050406030204" pitchFamily="18" charset="0"/>
                            </a:rPr>
                            <m:t>𝑠</m:t>
                          </m:r>
                          <m:r>
                            <a:rPr lang="en-US" i="1" dirty="0">
                              <a:latin typeface="Cambria Math" panose="02040503050406030204" pitchFamily="18" charset="0"/>
                            </a:rPr>
                            <m:t> + 5</m:t>
                          </m:r>
                        </m:den>
                      </m:f>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9" t="-1519" r="-124"/>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137556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Çözüm Devam</a:t>
            </a:r>
            <a:endParaRPr lang="tr-TR" dirty="0"/>
          </a:p>
        </p:txBody>
      </p:sp>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4699" r="6876"/>
          <a:stretch/>
        </p:blipFill>
        <p:spPr>
          <a:xfrm>
            <a:off x="304800" y="803564"/>
            <a:ext cx="5976330" cy="5084617"/>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15</a:t>
            </a:fld>
            <a:endParaRPr lang="en-US" dirty="0"/>
          </a:p>
        </p:txBody>
      </p:sp>
      <mc:AlternateContent xmlns:mc="http://schemas.openxmlformats.org/markup-compatibility/2006" xmlns:a14="http://schemas.microsoft.com/office/drawing/2010/main">
        <mc:Choice Requires="a14">
          <p:sp>
            <p:nvSpPr>
              <p:cNvPr id="9" name="Rectangle 8"/>
              <p:cNvSpPr/>
              <p:nvPr/>
            </p:nvSpPr>
            <p:spPr>
              <a:xfrm>
                <a:off x="6096000" y="1346400"/>
                <a:ext cx="6096000" cy="4963346"/>
              </a:xfrm>
              <a:prstGeom prst="rect">
                <a:avLst/>
              </a:prstGeom>
            </p:spPr>
            <p:txBody>
              <a:bodyPr>
                <a:spAutoFit/>
              </a:bodyPr>
              <a:lstStyle/>
              <a:p>
                <a:r>
                  <a:rPr lang="tr-TR" sz="2200" dirty="0" smtClean="0"/>
                  <a:t>Kompanze Edilmiş Sistemin Kapalı Çevrim TF:</a:t>
                </a:r>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𝐶</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b="0" i="1" smtClean="0">
                          <a:latin typeface="Cambria Math" panose="02040503050406030204" pitchFamily="18" charset="0"/>
                        </a:rPr>
                        <m:t>=</m:t>
                      </m:r>
                      <m:f>
                        <m:fPr>
                          <m:ctrlPr>
                            <a:rPr lang="tr-TR" b="0" i="1" dirty="0" smtClean="0">
                              <a:latin typeface="Cambria Math" panose="02040503050406030204" pitchFamily="18" charset="0"/>
                            </a:rPr>
                          </m:ctrlPr>
                        </m:fPr>
                        <m:num>
                          <m:r>
                            <a:rPr lang="tr-TR" i="1" dirty="0" smtClean="0">
                              <a:latin typeface="Cambria Math" panose="02040503050406030204" pitchFamily="18" charset="0"/>
                            </a:rPr>
                            <m:t>𝑠</m:t>
                          </m:r>
                          <m:r>
                            <a:rPr lang="tr-TR" i="1" dirty="0" smtClean="0">
                              <a:latin typeface="Cambria Math" panose="02040503050406030204" pitchFamily="18" charset="0"/>
                            </a:rPr>
                            <m:t>+0.1</m:t>
                          </m:r>
                        </m:num>
                        <m:den>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+2.315</m:t>
                              </m:r>
                            </m:e>
                          </m:d>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+0.1228</m:t>
                              </m:r>
                            </m:e>
                          </m:d>
                          <m:d>
                            <m:dPr>
                              <m:ctrlPr>
                                <a:rPr lang="tr-TR" i="1" dirty="0">
                                  <a:latin typeface="Cambria Math" panose="02040503050406030204" pitchFamily="18" charset="0"/>
                                </a:rPr>
                              </m:ctrlPr>
                            </m:dPr>
                            <m:e>
                              <m:sSup>
                                <m:sSupPr>
                                  <m:ctrlPr>
                                    <a:rPr lang="tr-TR" i="1" dirty="0">
                                      <a:latin typeface="Cambria Math" panose="02040503050406030204" pitchFamily="18" charset="0"/>
                                    </a:rPr>
                                  </m:ctrlPr>
                                </m:sSupPr>
                                <m:e>
                                  <m:r>
                                    <a:rPr lang="tr-TR" i="1" dirty="0">
                                      <a:latin typeface="Cambria Math" panose="02040503050406030204" pitchFamily="18" charset="0"/>
                                    </a:rPr>
                                    <m:t>𝑠</m:t>
                                  </m:r>
                                </m:e>
                                <m:sup>
                                  <m:r>
                                    <a:rPr lang="tr-TR" i="1" dirty="0">
                                      <a:latin typeface="Cambria Math" panose="02040503050406030204" pitchFamily="18" charset="0"/>
                                    </a:rPr>
                                    <m:t>2</m:t>
                                  </m:r>
                                </m:sup>
                              </m:sSup>
                              <m:r>
                                <a:rPr lang="tr-TR" i="1" dirty="0">
                                  <a:latin typeface="Cambria Math" panose="02040503050406030204" pitchFamily="18" charset="0"/>
                                </a:rPr>
                                <m:t>+ 0.5717</m:t>
                              </m:r>
                              <m:r>
                                <a:rPr lang="tr-TR" i="1" dirty="0">
                                  <a:latin typeface="Cambria Math" panose="02040503050406030204" pitchFamily="18" charset="0"/>
                                </a:rPr>
                                <m:t>𝑠</m:t>
                              </m:r>
                              <m:r>
                                <a:rPr lang="tr-TR" i="1" dirty="0">
                                  <a:latin typeface="Cambria Math" panose="02040503050406030204" pitchFamily="18" charset="0"/>
                                </a:rPr>
                                <m:t> + 0.3516</m:t>
                              </m:r>
                            </m:e>
                          </m:d>
                        </m:den>
                      </m:f>
                    </m:oMath>
                  </m:oMathPara>
                </a14:m>
                <a:endParaRPr lang="tr-TR" dirty="0" smtClean="0"/>
              </a:p>
              <a:p>
                <a:r>
                  <a:rPr lang="tr-TR" sz="2200" dirty="0" smtClean="0"/>
                  <a:t>Sistemin Sıfırı </a:t>
                </a:r>
                <a14:m>
                  <m:oMath xmlns:m="http://schemas.openxmlformats.org/officeDocument/2006/math">
                    <m:r>
                      <a:rPr lang="tr-TR" sz="2200" b="0" i="1" dirty="0" smtClean="0">
                        <a:latin typeface="Cambria Math" panose="02040503050406030204" pitchFamily="18" charset="0"/>
                      </a:rPr>
                      <m:t>𝑧</m:t>
                    </m:r>
                    <m:r>
                      <a:rPr lang="tr-TR" sz="2200" b="0" i="1" dirty="0" smtClean="0">
                        <a:latin typeface="Cambria Math" panose="02040503050406030204" pitchFamily="18" charset="0"/>
                      </a:rPr>
                      <m:t>=−0.1</m:t>
                    </m:r>
                  </m:oMath>
                </a14:m>
                <a:endParaRPr lang="tr-TR" sz="2200" dirty="0" smtClean="0"/>
              </a:p>
              <a:p>
                <a:r>
                  <a:rPr lang="tr-TR" sz="2200" dirty="0" smtClean="0"/>
                  <a:t>Sistemin Kutupları: </a:t>
                </a:r>
                <a14:m>
                  <m:oMath xmlns:m="http://schemas.openxmlformats.org/officeDocument/2006/math">
                    <m:r>
                      <a:rPr lang="tr-TR" sz="2200" b="0" i="1" smtClean="0">
                        <a:latin typeface="Cambria Math" panose="02040503050406030204" pitchFamily="18" charset="0"/>
                      </a:rPr>
                      <m:t>𝑝</m:t>
                    </m:r>
                    <m:r>
                      <a:rPr lang="tr-TR" sz="2200" b="0" i="1" smtClean="0">
                        <a:latin typeface="Cambria Math" panose="02040503050406030204" pitchFamily="18" charset="0"/>
                      </a:rPr>
                      <m:t>=</m:t>
                    </m:r>
                    <m:d>
                      <m:dPr>
                        <m:begChr m:val="["/>
                        <m:endChr m:val="]"/>
                        <m:ctrlPr>
                          <a:rPr lang="tr-TR" sz="2200" b="0" i="1" smtClean="0">
                            <a:latin typeface="Cambria Math" panose="02040503050406030204" pitchFamily="18" charset="0"/>
                          </a:rPr>
                        </m:ctrlPr>
                      </m:dPr>
                      <m:e>
                        <m:m>
                          <m:mPr>
                            <m:mcs>
                              <m:mc>
                                <m:mcPr>
                                  <m:count m:val="1"/>
                                  <m:mcJc m:val="center"/>
                                </m:mcPr>
                              </m:mc>
                            </m:mcs>
                            <m:ctrlPr>
                              <a:rPr lang="tr-TR" sz="2200" b="0" i="1" smtClean="0">
                                <a:latin typeface="Cambria Math" panose="02040503050406030204" pitchFamily="18" charset="0"/>
                              </a:rPr>
                            </m:ctrlPr>
                          </m:mPr>
                          <m:mr>
                            <m:e>
                              <m:r>
                                <m:rPr>
                                  <m:brk m:alnAt="7"/>
                                </m:rPr>
                                <a:rPr lang="tr-TR" sz="2200" b="0" i="1" smtClean="0">
                                  <a:latin typeface="Cambria Math" panose="02040503050406030204" pitchFamily="18" charset="0"/>
                                </a:rPr>
                                <m:t>−</m:t>
                              </m:r>
                              <m:r>
                                <a:rPr lang="tr-TR" sz="2200" b="0" i="1" smtClean="0">
                                  <a:latin typeface="Cambria Math" panose="02040503050406030204" pitchFamily="18" charset="0"/>
                                </a:rPr>
                                <m:t>2.315</m:t>
                              </m:r>
                            </m:e>
                          </m:mr>
                          <m:mr>
                            <m:e>
                              <m:r>
                                <a:rPr lang="tr-TR" sz="2200" b="0" i="1" smtClean="0">
                                  <a:latin typeface="Cambria Math" panose="02040503050406030204" pitchFamily="18" charset="0"/>
                                </a:rPr>
                                <m:t>−0.1228</m:t>
                              </m:r>
                            </m:e>
                          </m:mr>
                          <m:mr>
                            <m:e>
                              <m:r>
                                <a:rPr lang="tr-TR" sz="2200" b="0" i="1" smtClean="0">
                                  <a:latin typeface="Cambria Math" panose="02040503050406030204" pitchFamily="18" charset="0"/>
                                </a:rPr>
                                <m:t>−0.2859+0.5196</m:t>
                              </m:r>
                            </m:e>
                          </m:mr>
                          <m:mr>
                            <m:e>
                              <m:r>
                                <a:rPr lang="tr-TR" sz="2200" b="0" i="1" smtClean="0">
                                  <a:latin typeface="Cambria Math" panose="02040503050406030204" pitchFamily="18" charset="0"/>
                                </a:rPr>
                                <m:t>−0.2859−0.5196</m:t>
                              </m:r>
                            </m:e>
                          </m:mr>
                        </m:m>
                      </m:e>
                    </m:d>
                  </m:oMath>
                </a14:m>
                <a:endParaRPr lang="tr-TR" sz="2200" dirty="0" smtClean="0"/>
              </a:p>
              <a:p>
                <a:r>
                  <a:rPr lang="tr-TR" sz="2200" dirty="0" smtClean="0"/>
                  <a:t>Baskın kapalı çevrim kutbu </a:t>
                </a:r>
                <a14:m>
                  <m:oMath xmlns:m="http://schemas.openxmlformats.org/officeDocument/2006/math">
                    <m:r>
                      <a:rPr lang="tr-TR" sz="2200" b="0" i="1" smtClean="0">
                        <a:latin typeface="Cambria Math" panose="02040503050406030204" pitchFamily="18" charset="0"/>
                      </a:rPr>
                      <m:t>𝑗</m:t>
                    </m:r>
                    <m:r>
                      <a:rPr lang="tr-TR" sz="2200" b="0" i="1" smtClean="0">
                        <a:latin typeface="Cambria Math" panose="02040503050406030204" pitchFamily="18" charset="0"/>
                      </a:rPr>
                      <m:t>𝜔</m:t>
                    </m:r>
                  </m:oMath>
                </a14:m>
                <a:r>
                  <a:rPr lang="tr-TR" sz="2200" dirty="0" smtClean="0"/>
                  <a:t> eksenine çok yakındır bu nedenle sistemin cevabı yavaştır.</a:t>
                </a:r>
              </a:p>
              <a:p>
                <a14:m>
                  <m:oMath xmlns:m="http://schemas.openxmlformats.org/officeDocument/2006/math">
                    <m:r>
                      <a:rPr lang="tr-TR" sz="2200" i="1" dirty="0">
                        <a:latin typeface="Cambria Math" panose="02040503050406030204" pitchFamily="18" charset="0"/>
                      </a:rPr>
                      <m:t>𝑧</m:t>
                    </m:r>
                    <m:r>
                      <a:rPr lang="tr-TR" sz="2200" i="1" dirty="0">
                        <a:latin typeface="Cambria Math" panose="02040503050406030204" pitchFamily="18" charset="0"/>
                      </a:rPr>
                      <m:t>=−0.1</m:t>
                    </m:r>
                  </m:oMath>
                </a14:m>
                <a:r>
                  <a:rPr lang="tr-TR" sz="2200" dirty="0" smtClean="0"/>
                  <a:t>’deki sıfır ve </a:t>
                </a:r>
                <a14:m>
                  <m:oMath xmlns:m="http://schemas.openxmlformats.org/officeDocument/2006/math">
                    <m:sSub>
                      <m:sSubPr>
                        <m:ctrlPr>
                          <a:rPr lang="tr-TR" sz="2200" b="0" i="1" dirty="0" smtClean="0">
                            <a:latin typeface="Cambria Math" panose="02040503050406030204" pitchFamily="18" charset="0"/>
                          </a:rPr>
                        </m:ctrlPr>
                      </m:sSubPr>
                      <m:e>
                        <m:r>
                          <a:rPr lang="tr-TR" sz="2200" b="0" i="1" dirty="0" smtClean="0">
                            <a:latin typeface="Cambria Math" panose="02040503050406030204" pitchFamily="18" charset="0"/>
                          </a:rPr>
                          <m:t>𝑝</m:t>
                        </m:r>
                      </m:e>
                      <m:sub>
                        <m:r>
                          <a:rPr lang="tr-TR" sz="2200" b="0" i="1" dirty="0" smtClean="0">
                            <a:latin typeface="Cambria Math" panose="02040503050406030204" pitchFamily="18" charset="0"/>
                          </a:rPr>
                          <m:t>2</m:t>
                        </m:r>
                      </m:sub>
                    </m:sSub>
                    <m:r>
                      <a:rPr lang="tr-TR" sz="2200" i="1" dirty="0">
                        <a:latin typeface="Cambria Math" panose="02040503050406030204" pitchFamily="18" charset="0"/>
                      </a:rPr>
                      <m:t>=−0.1</m:t>
                    </m:r>
                    <m:r>
                      <a:rPr lang="tr-TR" sz="2200" b="0" i="1" dirty="0" smtClean="0">
                        <a:latin typeface="Cambria Math" panose="02040503050406030204" pitchFamily="18" charset="0"/>
                      </a:rPr>
                      <m:t>228</m:t>
                    </m:r>
                  </m:oMath>
                </a14:m>
                <a:r>
                  <a:rPr lang="tr-TR" sz="2200" dirty="0" smtClean="0"/>
                  <a:t>’deki kutup çifti yavaş yavaş azalan küçük genlikli kuyruk şeklinde bir cevap üretir.</a:t>
                </a:r>
                <a:endParaRPr lang="tr-TR" sz="2200" dirty="0"/>
              </a:p>
              <a:p>
                <a:endParaRPr lang="tr-TR" sz="2200" dirty="0"/>
              </a:p>
              <a:p>
                <a:endParaRPr lang="tr-TR" sz="2200" dirty="0"/>
              </a:p>
            </p:txBody>
          </p:sp>
        </mc:Choice>
        <mc:Fallback xmlns="">
          <p:sp>
            <p:nvSpPr>
              <p:cNvPr id="9" name="Rectangle 8"/>
              <p:cNvSpPr>
                <a:spLocks noRot="1" noChangeAspect="1" noMove="1" noResize="1" noEditPoints="1" noAdjustHandles="1" noChangeArrowheads="1" noChangeShapeType="1" noTextEdit="1"/>
              </p:cNvSpPr>
              <p:nvPr/>
            </p:nvSpPr>
            <p:spPr>
              <a:xfrm>
                <a:off x="6096000" y="1346400"/>
                <a:ext cx="6096000" cy="4963346"/>
              </a:xfrm>
              <a:prstGeom prst="rect">
                <a:avLst/>
              </a:prstGeom>
              <a:blipFill>
                <a:blip r:embed="rId3"/>
                <a:stretch>
                  <a:fillRect l="-1300" t="-860" r="-2100"/>
                </a:stretch>
              </a:blipFill>
            </p:spPr>
            <p:txBody>
              <a:bodyPr/>
              <a:lstStyle/>
              <a:p>
                <a:r>
                  <a:rPr lang="tr-TR">
                    <a:noFill/>
                  </a:rPr>
                  <a:t> </a:t>
                </a:r>
              </a:p>
            </p:txBody>
          </p:sp>
        </mc:Fallback>
      </mc:AlternateContent>
    </p:spTree>
    <p:extLst>
      <p:ext uri="{BB962C8B-B14F-4D97-AF65-F5344CB8AC3E}">
        <p14:creationId xmlns:p14="http://schemas.microsoft.com/office/powerpoint/2010/main" val="59084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smtClean="0"/>
              <a:t>Çözüm Devam</a:t>
            </a:r>
            <a:endParaRPr lang="tr-TR" sz="2800" dirty="0"/>
          </a:p>
        </p:txBody>
      </p:sp>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16</a:t>
            </a:fld>
            <a:endParaRPr lang="en-US" dirty="0"/>
          </a:p>
        </p:txBody>
      </p:sp>
      <p:pic>
        <p:nvPicPr>
          <p:cNvPr id="11" name="Content Placeholder 10"/>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5537" r="3952"/>
          <a:stretch/>
        </p:blipFill>
        <p:spPr>
          <a:xfrm>
            <a:off x="526473" y="785960"/>
            <a:ext cx="6664037" cy="5538954"/>
          </a:xfrm>
          <a:prstGeom prst="rect">
            <a:avLst/>
          </a:prstGeom>
        </p:spPr>
      </p:pic>
    </p:spTree>
    <p:extLst>
      <p:ext uri="{BB962C8B-B14F-4D97-AF65-F5344CB8AC3E}">
        <p14:creationId xmlns:p14="http://schemas.microsoft.com/office/powerpoint/2010/main" val="274671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49939"/>
            <a:ext cx="9875520" cy="412955"/>
          </a:xfrm>
        </p:spPr>
        <p:txBody>
          <a:bodyPr/>
          <a:lstStyle/>
          <a:p>
            <a:r>
              <a:rPr lang="tr-TR" sz="2800" dirty="0"/>
              <a:t>Faz Gerilemeli Kompenzasyon üzerine Birkaç Yorum</a:t>
            </a:r>
            <a:r>
              <a:rPr lang="tr-TR" sz="2800" dirty="0" smtClean="0"/>
              <a:t>.</a:t>
            </a:r>
            <a:endParaRPr lang="tr-TR" dirty="0"/>
          </a:p>
        </p:txBody>
      </p:sp>
      <p:sp>
        <p:nvSpPr>
          <p:cNvPr id="3" name="Content Placeholder 2"/>
          <p:cNvSpPr>
            <a:spLocks noGrp="1"/>
          </p:cNvSpPr>
          <p:nvPr>
            <p:ph idx="1"/>
          </p:nvPr>
        </p:nvSpPr>
        <p:spPr/>
        <p:txBody>
          <a:bodyPr/>
          <a:lstStyle/>
          <a:p>
            <a:r>
              <a:rPr lang="tr-TR" dirty="0" smtClean="0"/>
              <a:t>Faz </a:t>
            </a:r>
            <a:r>
              <a:rPr lang="tr-TR" dirty="0"/>
              <a:t>gerilemeli kompenzatörler, esasen alçak-geçiren filtrelerdir. </a:t>
            </a:r>
            <a:endParaRPr lang="tr-TR" dirty="0" smtClean="0"/>
          </a:p>
          <a:p>
            <a:r>
              <a:rPr lang="tr-TR" dirty="0" smtClean="0"/>
              <a:t>Bu </a:t>
            </a:r>
            <a:r>
              <a:rPr lang="tr-TR" dirty="0"/>
              <a:t>yüzden, gecikme kompenzasyonu, düşük frekanslarda (kararlı hal performansını düzeltmeye </a:t>
            </a:r>
            <a:r>
              <a:rPr lang="tr-TR" dirty="0" smtClean="0"/>
              <a:t>yarayan</a:t>
            </a:r>
            <a:r>
              <a:rPr lang="tr-TR" dirty="0"/>
              <a:t>) yüksek bir kazanca izin verir ve faz payını iyileştirmek için kritik </a:t>
            </a:r>
            <a:r>
              <a:rPr lang="tr-TR" dirty="0" smtClean="0"/>
              <a:t>aralıklardaki </a:t>
            </a:r>
            <a:r>
              <a:rPr lang="tr-TR" dirty="0"/>
              <a:t>yüksek frekanslarda kazancı </a:t>
            </a:r>
            <a:r>
              <a:rPr lang="tr-TR" dirty="0" smtClean="0"/>
              <a:t>düşürür.</a:t>
            </a:r>
          </a:p>
          <a:p>
            <a:r>
              <a:rPr lang="tr-TR" dirty="0" smtClean="0"/>
              <a:t>Faz </a:t>
            </a:r>
            <a:r>
              <a:rPr lang="tr-TR" dirty="0"/>
              <a:t>gerilemeli </a:t>
            </a:r>
            <a:r>
              <a:rPr lang="tr-TR" dirty="0" smtClean="0"/>
              <a:t>kompenzasyonda</a:t>
            </a:r>
            <a:r>
              <a:rPr lang="tr-TR" dirty="0"/>
              <a:t>, yüksek </a:t>
            </a:r>
            <a:r>
              <a:rPr lang="tr-TR" dirty="0" smtClean="0"/>
              <a:t>frekanslarda </a:t>
            </a:r>
            <a:r>
              <a:rPr lang="tr-TR" dirty="0"/>
              <a:t>faz-gecikme özelliği yerine gecikme </a:t>
            </a:r>
            <a:r>
              <a:rPr lang="tr-TR" dirty="0" smtClean="0"/>
              <a:t>kompenzatörünün </a:t>
            </a:r>
            <a:r>
              <a:rPr lang="tr-TR" dirty="0"/>
              <a:t>zayıflatma </a:t>
            </a:r>
            <a:r>
              <a:rPr lang="tr-TR" dirty="0" smtClean="0"/>
              <a:t>özelliğini </a:t>
            </a:r>
            <a:r>
              <a:rPr lang="tr-TR" dirty="0"/>
              <a:t>kullandığımıza dikkat ediniz. (Faz gecikme özelliği kompenzasyon amaçları için </a:t>
            </a:r>
            <a:r>
              <a:rPr lang="tr-TR" dirty="0" smtClean="0"/>
              <a:t>kullanışsızdır</a:t>
            </a:r>
            <a:r>
              <a:rPr lang="tr-TR" dirty="0"/>
              <a:t>).</a:t>
            </a:r>
          </a:p>
          <a:p>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359290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Faz Gerilemeli Kompenzasyon üzerine Birkaç Yorum.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tr-TR" dirty="0" smtClean="0"/>
                  <a:t>Faz </a:t>
                </a:r>
                <a:r>
                  <a:rPr lang="tr-TR" dirty="0"/>
                  <a:t>gerilemeli bir kompenzatörün sıfır ve kutbunun sırasıyla </a:t>
                </a:r>
                <a14:m>
                  <m:oMath xmlns:m="http://schemas.openxmlformats.org/officeDocument/2006/math">
                    <m:r>
                      <a:rPr lang="tr-TR" i="1" dirty="0" smtClean="0">
                        <a:latin typeface="Cambria Math" panose="02040503050406030204" pitchFamily="18" charset="0"/>
                      </a:rPr>
                      <m:t>𝑠</m:t>
                    </m:r>
                    <m:r>
                      <a:rPr lang="tr-TR" i="1" dirty="0" smtClean="0">
                        <a:latin typeface="Cambria Math" panose="02040503050406030204" pitchFamily="18" charset="0"/>
                      </a:rPr>
                      <m:t> =−</m:t>
                    </m:r>
                    <m:r>
                      <a:rPr lang="tr-TR" i="1" dirty="0" smtClean="0">
                        <a:latin typeface="Cambria Math" panose="02040503050406030204" pitchFamily="18" charset="0"/>
                      </a:rPr>
                      <m:t>𝑧</m:t>
                    </m:r>
                    <m:r>
                      <a:rPr lang="tr-TR" i="1" dirty="0" smtClean="0">
                        <a:latin typeface="Cambria Math" panose="02040503050406030204" pitchFamily="18" charset="0"/>
                      </a:rPr>
                      <m:t> </m:t>
                    </m:r>
                  </m:oMath>
                </a14:m>
                <a:r>
                  <a:rPr lang="tr-TR" dirty="0"/>
                  <a:t>ve </a:t>
                </a:r>
                <a14:m>
                  <m:oMath xmlns:m="http://schemas.openxmlformats.org/officeDocument/2006/math">
                    <m:r>
                      <a:rPr lang="tr-TR" i="1" dirty="0" smtClean="0">
                        <a:latin typeface="Cambria Math" panose="02040503050406030204" pitchFamily="18" charset="0"/>
                      </a:rPr>
                      <m:t>𝑠</m:t>
                    </m:r>
                    <m:r>
                      <a:rPr lang="tr-TR" i="1" dirty="0" smtClean="0">
                        <a:latin typeface="Cambria Math" panose="02040503050406030204" pitchFamily="18" charset="0"/>
                      </a:rPr>
                      <m:t> =−</m:t>
                    </m:r>
                    <m:r>
                      <a:rPr lang="tr-TR" i="1" dirty="0" smtClean="0">
                        <a:latin typeface="Cambria Math" panose="02040503050406030204" pitchFamily="18" charset="0"/>
                      </a:rPr>
                      <m:t>𝑝</m:t>
                    </m:r>
                  </m:oMath>
                </a14:m>
                <a:r>
                  <a:rPr lang="tr-TR" dirty="0"/>
                  <a:t>'de yerleştirildiğini varsayınız. Bu durumda sıfır ve kutbun tam yerleri, orijine yakın olmaları ve </a:t>
                </a:r>
                <a14:m>
                  <m:oMath xmlns:m="http://schemas.openxmlformats.org/officeDocument/2006/math">
                    <m:r>
                      <a:rPr lang="tr-TR" i="1" dirty="0" smtClean="0">
                        <a:latin typeface="Cambria Math" panose="02040503050406030204" pitchFamily="18" charset="0"/>
                      </a:rPr>
                      <m:t>𝑧</m:t>
                    </m:r>
                    <m:r>
                      <a:rPr lang="tr-TR" i="1" dirty="0" smtClean="0">
                        <a:latin typeface="Cambria Math" panose="02040503050406030204" pitchFamily="18" charset="0"/>
                      </a:rPr>
                      <m:t>/</m:t>
                    </m:r>
                    <m:r>
                      <a:rPr lang="tr-TR" i="1" dirty="0" smtClean="0">
                        <a:latin typeface="Cambria Math" panose="02040503050406030204" pitchFamily="18" charset="0"/>
                      </a:rPr>
                      <m:t>𝑝</m:t>
                    </m:r>
                  </m:oMath>
                </a14:m>
                <a:r>
                  <a:rPr lang="tr-TR" dirty="0"/>
                  <a:t> oranı statik hız hata sabitinin istenen çarpım faktörüne eşit olmak şartıyla kritik değildir.</a:t>
                </a:r>
              </a:p>
              <a:p>
                <a:r>
                  <a:rPr lang="tr-TR" dirty="0"/>
                  <a:t>Bununla birlikte, faz gerilemeli kompenzatörün sıfır ve kutbunun orijine </a:t>
                </a:r>
                <a:r>
                  <a:rPr lang="tr-TR" dirty="0" smtClean="0"/>
                  <a:t>gereksiz </a:t>
                </a:r>
                <a:r>
                  <a:rPr lang="tr-TR" dirty="0"/>
                  <a:t>yere çok yakın yerleştirilmemesi gerektiği not edilmelidir, çünkü faz gerilemeli kompenzatör, aynı bölgede ilave bir kapalı-çevrim kutbu oluşturacaktır.</a:t>
                </a:r>
              </a:p>
              <a:p>
                <a:r>
                  <a:rPr lang="tr-TR" dirty="0"/>
                  <a:t>Orijin yakınlarına yerleştirilmiş kapalı-çevrim kutbu, çok yavaş azalan geçici cevap vermektedir. Halbuki faz gerilemeli kompenzatörün sıfın bu kutbun etkisini neredeyse iptal edecek kadar kutbun genliği çok küçük olacaktır. Bununla birlikte, bu kutup yüzünden (azalan) geçici cevap o kadar yavaştır ki yerleşme zamanı </a:t>
                </a:r>
                <a:r>
                  <a:rPr lang="tr-TR" dirty="0" smtClean="0"/>
                  <a:t>olumsuz </a:t>
                </a:r>
                <a:r>
                  <a:rPr lang="tr-TR" dirty="0"/>
                  <a:t>etkilenecektir.</a:t>
                </a:r>
              </a:p>
              <a:p>
                <a:r>
                  <a:rPr lang="tr-TR" dirty="0"/>
                  <a:t>Faz gerilemeli bir kompenzatör tarafından kompenze edilmiş sistemde, denet-lenmek istenen sisteme etki eden bozucu girişler ve sistem </a:t>
                </a:r>
                <a:r>
                  <a:rPr lang="tr-TR" dirty="0" smtClean="0"/>
                  <a:t>hataları arasındaki transfer </a:t>
                </a:r>
                <a:r>
                  <a:rPr lang="tr-TR" dirty="0"/>
                  <a:t>fonksiyonu, bu kutup yakınlarında bir sıfır içermeyebileceği de not edilmelidir. Bu yüzden, bozucu girişlere karşı geçici cevap çok uzun sürebilir.</a:t>
                </a:r>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986" r="-111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3970529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Faz Gerilemeli Kompenzasyon üzerine Birkaç Yorum.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Faz </a:t>
                </a:r>
                <a:r>
                  <a:rPr lang="tr-TR" dirty="0"/>
                  <a:t>gerilemeli kompenzatör yüzünden zayıflama, kazanç geçiş </a:t>
                </a:r>
                <a:r>
                  <a:rPr lang="tr-TR" dirty="0" smtClean="0"/>
                  <a:t>frekansını, </a:t>
                </a:r>
                <a:r>
                  <a:rPr lang="tr-TR" dirty="0"/>
                  <a:t>faz payının kabul edilebilir olduğu daha küçük bir frekans noktasına öteleyecektir. Bundan dolayı, gerilemeli kompenzatör sistemin bant genişliğini azaltacaktır ve daha yavaş geçici cevap sonucunu doğuracaktır.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panose="02040503050406030204" pitchFamily="18" charset="0"/>
                          </a:rPr>
                          <m:t>𝐺</m:t>
                        </m:r>
                      </m:e>
                      <m:sub>
                        <m:r>
                          <a:rPr lang="tr-TR" b="0" i="1" dirty="0" smtClean="0">
                            <a:latin typeface="Cambria Math" panose="02040503050406030204" pitchFamily="18" charset="0"/>
                          </a:rPr>
                          <m:t>𝑐</m:t>
                        </m:r>
                      </m:sub>
                    </m:sSub>
                    <m:r>
                      <a:rPr lang="tr-TR" i="1" dirty="0" smtClean="0">
                        <a:latin typeface="Cambria Math" panose="02040503050406030204" pitchFamily="18" charset="0"/>
                      </a:rPr>
                      <m:t>(</m:t>
                    </m:r>
                    <m:r>
                      <a:rPr lang="tr-TR" b="0" i="1" dirty="0" smtClean="0">
                        <a:latin typeface="Cambria Math" panose="02040503050406030204" pitchFamily="18" charset="0"/>
                      </a:rPr>
                      <m:t>𝑗</m:t>
                    </m:r>
                    <m:r>
                      <a:rPr lang="tr-TR" b="0" i="1" dirty="0" smtClean="0">
                        <a:latin typeface="Cambria Math" panose="02040503050406030204" pitchFamily="18" charset="0"/>
                      </a:rPr>
                      <m:t>𝜔</m:t>
                    </m:r>
                    <m:r>
                      <a:rPr lang="tr-TR" i="1" dirty="0" smtClean="0">
                        <a:latin typeface="Cambria Math" panose="02040503050406030204" pitchFamily="18" charset="0"/>
                      </a:rPr>
                      <m:t>)</m:t>
                    </m:r>
                    <m:r>
                      <a:rPr lang="tr-TR" i="1" dirty="0" smtClean="0">
                        <a:latin typeface="Cambria Math" panose="02040503050406030204" pitchFamily="18" charset="0"/>
                      </a:rPr>
                      <m:t>𝐺</m:t>
                    </m:r>
                    <m:r>
                      <a:rPr lang="tr-TR" i="1" dirty="0" smtClean="0">
                        <a:latin typeface="Cambria Math" panose="02040503050406030204" pitchFamily="18" charset="0"/>
                      </a:rPr>
                      <m:t>(</m:t>
                    </m:r>
                    <m:r>
                      <a:rPr lang="tr-TR" i="1" dirty="0">
                        <a:latin typeface="Cambria Math" panose="02040503050406030204" pitchFamily="18" charset="0"/>
                      </a:rPr>
                      <m:t>𝑗</m:t>
                    </m:r>
                    <m:r>
                      <a:rPr lang="tr-TR" i="1" dirty="0">
                        <a:latin typeface="Cambria Math" panose="02040503050406030204" pitchFamily="18" charset="0"/>
                      </a:rPr>
                      <m:t>𝜔</m:t>
                    </m:r>
                    <m:r>
                      <a:rPr lang="tr-TR" i="1" dirty="0" smtClean="0">
                        <a:latin typeface="Cambria Math" panose="02040503050406030204" pitchFamily="18" charset="0"/>
                      </a:rPr>
                      <m:t>)</m:t>
                    </m:r>
                  </m:oMath>
                </a14:m>
                <a:r>
                  <a:rPr lang="tr-TR" dirty="0"/>
                  <a:t>'nın faz açı eğrisi yeni kazanç geçiş frekansı yanında ve üstünde göreli olarak değişmeden kalacaktır.]</a:t>
                </a:r>
              </a:p>
              <a:p>
                <a:r>
                  <a:rPr lang="tr-TR" dirty="0" smtClean="0"/>
                  <a:t>Faz </a:t>
                </a:r>
                <a:r>
                  <a:rPr lang="tr-TR" dirty="0"/>
                  <a:t>gerilemeli kompenzatör giriş sinyalinin integralini almaya eğimli olduğu için, yaklaşık olarak oransal-integral (PI) bir kontrolör gibi davranır. Bundan dolayı, faz gerilemeli kompenze edilmiş bir sistem daha az </a:t>
                </a:r>
                <a:r>
                  <a:rPr lang="tr-TR" dirty="0" smtClean="0"/>
                  <a:t>kararlı </a:t>
                </a:r>
                <a:r>
                  <a:rPr lang="tr-TR" dirty="0"/>
                  <a:t>olmaya meyillidir. Bu </a:t>
                </a:r>
                <a:r>
                  <a:rPr lang="tr-TR" dirty="0" smtClean="0"/>
                  <a:t>istenmeyen </a:t>
                </a:r>
                <a:r>
                  <a:rPr lang="tr-TR" dirty="0"/>
                  <a:t>özellikten sakınmak için zaman sabiti T, sistemin en büyük zaman sabitinden yeterince büyük yapılmalıdır.</a:t>
                </a:r>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51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221435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Gerilemeli </a:t>
            </a:r>
            <a:r>
              <a:rPr lang="tr-TR" sz="2800" dirty="0" err="1" smtClean="0"/>
              <a:t>Kompenzasyon</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smtClean="0"/>
                  <a:t>Gerilemeli </a:t>
                </a:r>
                <a:r>
                  <a:rPr lang="tr-TR" dirty="0" err="1" smtClean="0"/>
                  <a:t>kompenzasyon</a:t>
                </a:r>
                <a:r>
                  <a:rPr lang="tr-TR" dirty="0" err="1"/>
                  <a:t>u</a:t>
                </a:r>
                <a:r>
                  <a:rPr lang="tr-TR" dirty="0" smtClean="0"/>
                  <a:t>, </a:t>
                </a:r>
                <a:r>
                  <a:rPr lang="tr-TR" dirty="0"/>
                  <a:t>geçici-cevap karakteristiği istenen kriterlere uygun  ancak </a:t>
                </a:r>
                <a:r>
                  <a:rPr lang="tr-TR" u="sng" dirty="0"/>
                  <a:t>kalıcı-durum hatası </a:t>
                </a:r>
                <a:r>
                  <a:rPr lang="tr-TR" dirty="0"/>
                  <a:t>istenen düzeyde ol­mayan sistemleri </a:t>
                </a:r>
                <a:r>
                  <a:rPr lang="tr-TR" dirty="0" err="1"/>
                  <a:t>kompanze</a:t>
                </a:r>
                <a:r>
                  <a:rPr lang="tr-TR" dirty="0"/>
                  <a:t> etmek için </a:t>
                </a:r>
                <a:r>
                  <a:rPr lang="tr-TR" dirty="0" smtClean="0"/>
                  <a:t>kullandığımızı hatırlayalım.</a:t>
                </a:r>
              </a:p>
              <a:p>
                <a:r>
                  <a:rPr lang="tr-TR" dirty="0" smtClean="0"/>
                  <a:t>Gerilemeli </a:t>
                </a:r>
                <a:r>
                  <a:rPr lang="tr-TR" dirty="0" err="1" smtClean="0"/>
                  <a:t>kompanzatörün</a:t>
                </a:r>
                <a:r>
                  <a:rPr lang="tr-TR" dirty="0" smtClean="0"/>
                  <a:t> genel formu aşağıdaki gibiydi.</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r>
                        <a:rPr lang="tr-TR" i="1">
                          <a:latin typeface="Cambria Math" panose="02040503050406030204" pitchFamily="18" charset="0"/>
                        </a:rPr>
                        <m:t>𝛽</m:t>
                      </m:r>
                      <m:f>
                        <m:fPr>
                          <m:ctrlPr>
                            <a:rPr lang="tr-TR" i="1">
                              <a:latin typeface="Cambria Math" panose="02040503050406030204" pitchFamily="18" charset="0"/>
                            </a:rPr>
                          </m:ctrlPr>
                        </m:fPr>
                        <m:num>
                          <m:r>
                            <a:rPr lang="tr-TR" i="1">
                              <a:latin typeface="Cambria Math" panose="02040503050406030204" pitchFamily="18" charset="0"/>
                            </a:rPr>
                            <m:t>𝑇𝑠</m:t>
                          </m:r>
                          <m:r>
                            <a:rPr lang="tr-TR" i="1">
                              <a:latin typeface="Cambria Math" panose="02040503050406030204" pitchFamily="18" charset="0"/>
                            </a:rPr>
                            <m:t>+1</m:t>
                          </m:r>
                        </m:num>
                        <m:den>
                          <m:r>
                            <a:rPr lang="tr-TR" i="1">
                              <a:latin typeface="Cambria Math" panose="02040503050406030204" pitchFamily="18" charset="0"/>
                            </a:rPr>
                            <m:t>𝛽</m:t>
                          </m:r>
                          <m:r>
                            <a:rPr lang="tr-TR" i="1">
                              <a:latin typeface="Cambria Math" panose="02040503050406030204" pitchFamily="18" charset="0"/>
                            </a:rPr>
                            <m:t>𝑇𝑠</m:t>
                          </m:r>
                          <m:r>
                            <a:rPr lang="tr-TR" i="1">
                              <a:latin typeface="Cambria Math" panose="02040503050406030204" pitchFamily="18" charset="0"/>
                            </a:rPr>
                            <m:t>+1</m:t>
                          </m:r>
                        </m:den>
                      </m:f>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𝑇</m:t>
                              </m:r>
                            </m:den>
                          </m:f>
                        </m:num>
                        <m:den>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𝛽</m:t>
                              </m:r>
                              <m:r>
                                <a:rPr lang="tr-TR" i="1">
                                  <a:latin typeface="Cambria Math" panose="02040503050406030204" pitchFamily="18" charset="0"/>
                                </a:rPr>
                                <m:t>𝑇</m:t>
                              </m:r>
                            </m:den>
                          </m:f>
                        </m:den>
                      </m:f>
                      <m:r>
                        <a:rPr lang="tr-TR" i="1">
                          <a:latin typeface="Cambria Math" panose="02040503050406030204" pitchFamily="18" charset="0"/>
                        </a:rPr>
                        <m:t>,       (</m:t>
                      </m:r>
                      <m:r>
                        <a:rPr lang="tr-TR" b="0" i="1" smtClean="0">
                          <a:latin typeface="Cambria Math" panose="02040503050406030204" pitchFamily="18" charset="0"/>
                        </a:rPr>
                        <m:t>𝛽</m:t>
                      </m:r>
                      <m:r>
                        <a:rPr lang="tr-TR" b="0" i="1" smtClean="0">
                          <a:latin typeface="Cambria Math" panose="02040503050406030204" pitchFamily="18" charset="0"/>
                        </a:rPr>
                        <m:t>&gt;1)</m:t>
                      </m:r>
                    </m:oMath>
                  </m:oMathPara>
                </a14:m>
                <a:endParaRPr lang="tr-TR" dirty="0"/>
              </a:p>
              <a:p>
                <a:pPr marL="45720" indent="0">
                  <a:buNone/>
                </a:pPr>
                <a:endParaRPr lang="tr-TR"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1519"/>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545657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Faz Gerilemeli Kompenzasyon üzerine Birkaç Yorum.</a:t>
            </a:r>
            <a:endParaRPr lang="tr-TR" dirty="0"/>
          </a:p>
        </p:txBody>
      </p:sp>
      <p:pic>
        <p:nvPicPr>
          <p:cNvPr id="7" name="Content Placeholder 6"/>
          <p:cNvPicPr>
            <a:picLocks noGrp="1" noChangeAspect="1"/>
          </p:cNvPicPr>
          <p:nvPr>
            <p:ph idx="1"/>
          </p:nvPr>
        </p:nvPicPr>
        <p:blipFill>
          <a:blip r:embed="rId2"/>
          <a:stretch>
            <a:fillRect/>
          </a:stretch>
        </p:blipFill>
        <p:spPr>
          <a:xfrm>
            <a:off x="718055" y="1382929"/>
            <a:ext cx="3629025" cy="4648200"/>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20</a:t>
            </a:fld>
            <a:endParaRPr lang="en-US" dirty="0"/>
          </a:p>
        </p:txBody>
      </p:sp>
      <p:sp>
        <p:nvSpPr>
          <p:cNvPr id="8" name="Rectangle 7"/>
          <p:cNvSpPr/>
          <p:nvPr/>
        </p:nvSpPr>
        <p:spPr>
          <a:xfrm>
            <a:off x="4156364" y="1149927"/>
            <a:ext cx="7550727" cy="4154984"/>
          </a:xfrm>
          <a:prstGeom prst="rect">
            <a:avLst/>
          </a:prstGeom>
        </p:spPr>
        <p:txBody>
          <a:bodyPr wrap="square">
            <a:spAutoFit/>
          </a:bodyPr>
          <a:lstStyle/>
          <a:p>
            <a:pPr marL="342900" indent="-342900">
              <a:buFont typeface="Arial" panose="020B0604020202020204" pitchFamily="34" charset="0"/>
              <a:buChar char="•"/>
            </a:pPr>
            <a:r>
              <a:rPr lang="tr-TR" sz="2200" dirty="0" smtClean="0"/>
              <a:t>Doyumda </a:t>
            </a:r>
            <a:r>
              <a:rPr lang="tr-TR" sz="2200" dirty="0"/>
              <a:t>veya limit değerlere ulaşmış bir sistem faz gerilemeli bir kompenzatör kullanılarak kompenze edildiği zaman, şartlı kararlılık oluşabilir. </a:t>
            </a:r>
            <a:endParaRPr lang="tr-TR" sz="2200" dirty="0" smtClean="0"/>
          </a:p>
          <a:p>
            <a:pPr marL="342900" indent="-342900">
              <a:buFont typeface="Arial" panose="020B0604020202020204" pitchFamily="34" charset="0"/>
              <a:buChar char="•"/>
            </a:pPr>
            <a:r>
              <a:rPr lang="tr-TR" sz="2200" dirty="0" smtClean="0"/>
              <a:t>Sistemde </a:t>
            </a:r>
            <a:r>
              <a:rPr lang="tr-TR" sz="2200" dirty="0"/>
              <a:t>doyum ya da limit değerler geçerli olduğu zaman, etkili çevrim kazancını azaltır. </a:t>
            </a:r>
            <a:endParaRPr lang="tr-TR" sz="2200" dirty="0" smtClean="0"/>
          </a:p>
          <a:p>
            <a:pPr marL="342900" indent="-342900">
              <a:buFont typeface="Arial" panose="020B0604020202020204" pitchFamily="34" charset="0"/>
              <a:buChar char="•"/>
            </a:pPr>
            <a:r>
              <a:rPr lang="tr-TR" sz="2200" dirty="0" smtClean="0"/>
              <a:t>Bu durumda </a:t>
            </a:r>
            <a:r>
              <a:rPr lang="tr-TR" sz="2200" dirty="0"/>
              <a:t>sistem daha az kararlı olur ve </a:t>
            </a:r>
            <a:r>
              <a:rPr lang="tr-TR" sz="2200" dirty="0" smtClean="0"/>
              <a:t>Şekilde </a:t>
            </a:r>
            <a:r>
              <a:rPr lang="tr-TR" sz="2200" dirty="0"/>
              <a:t>gösterildiği gibi kararsız çalışma sonucu bile ortaya çıkabilir. </a:t>
            </a:r>
            <a:endParaRPr lang="tr-TR" sz="2200" dirty="0" smtClean="0"/>
          </a:p>
          <a:p>
            <a:pPr marL="342900" indent="-342900">
              <a:buFont typeface="Arial" panose="020B0604020202020204" pitchFamily="34" charset="0"/>
              <a:buChar char="•"/>
            </a:pPr>
            <a:r>
              <a:rPr lang="tr-TR" sz="2200" dirty="0" smtClean="0"/>
              <a:t>Bundan </a:t>
            </a:r>
            <a:r>
              <a:rPr lang="tr-TR" sz="2200" dirty="0"/>
              <a:t>sakınmak için, yalnızca doyuma girmiş </a:t>
            </a:r>
            <a:r>
              <a:rPr lang="tr-TR" sz="2200" dirty="0" smtClean="0"/>
              <a:t>elemandaki </a:t>
            </a:r>
            <a:r>
              <a:rPr lang="tr-TR" sz="2200" dirty="0"/>
              <a:t>giriş genliği küçük olduğu zaman faz gerilemeli kompenzasyonun etkilerini önemli yapmak için sistem tasarlanmalıdır. (Bu, alt geribeslemeli-çevrim </a:t>
            </a:r>
            <a:r>
              <a:rPr lang="tr-TR" sz="2200" dirty="0" smtClean="0"/>
              <a:t>kompenzasyonu </a:t>
            </a:r>
            <a:r>
              <a:rPr lang="tr-TR" sz="2200" dirty="0"/>
              <a:t>vasıtasıyla yapılabilir.)</a:t>
            </a:r>
          </a:p>
        </p:txBody>
      </p:sp>
    </p:spTree>
    <p:extLst>
      <p:ext uri="{BB962C8B-B14F-4D97-AF65-F5344CB8AC3E}">
        <p14:creationId xmlns:p14="http://schemas.microsoft.com/office/powerpoint/2010/main" val="357118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t>FAZ GERİLEMELİ-İLERLEMELİ KOMPENZASYON</a:t>
            </a:r>
          </a:p>
        </p:txBody>
      </p:sp>
      <p:sp>
        <p:nvSpPr>
          <p:cNvPr id="3" name="Content Placeholder 2"/>
          <p:cNvSpPr>
            <a:spLocks noGrp="1"/>
          </p:cNvSpPr>
          <p:nvPr>
            <p:ph idx="1"/>
          </p:nvPr>
        </p:nvSpPr>
        <p:spPr/>
        <p:txBody>
          <a:bodyPr/>
          <a:lstStyle/>
          <a:p>
            <a:r>
              <a:rPr lang="tr-TR" dirty="0"/>
              <a:t>Faz ilerlemeli kompenzasyon temel olarak sistem </a:t>
            </a:r>
            <a:r>
              <a:rPr lang="tr-TR" dirty="0" smtClean="0"/>
              <a:t>cevabını </a:t>
            </a:r>
            <a:r>
              <a:rPr lang="tr-TR" dirty="0"/>
              <a:t>hızlandırır ve sistem kararlı­lığını artırır. </a:t>
            </a:r>
            <a:endParaRPr lang="tr-TR" dirty="0" smtClean="0"/>
          </a:p>
          <a:p>
            <a:r>
              <a:rPr lang="tr-TR" dirty="0" smtClean="0"/>
              <a:t>Hem </a:t>
            </a:r>
            <a:r>
              <a:rPr lang="tr-TR" dirty="0"/>
              <a:t>geçici cevap hem de sürekli-durum cevabında iyileşme isteniyorsa, o zaman </a:t>
            </a:r>
            <a:r>
              <a:rPr lang="tr-TR" dirty="0" smtClean="0"/>
              <a:t>faz </a:t>
            </a:r>
            <a:r>
              <a:rPr lang="tr-TR" dirty="0"/>
              <a:t>ilerlemeli-gerilemeli kompenzatör </a:t>
            </a:r>
            <a:r>
              <a:rPr lang="tr-TR" dirty="0" smtClean="0"/>
              <a:t>kullanılabilir.</a:t>
            </a:r>
            <a:endParaRPr lang="tr-TR" dirty="0"/>
          </a:p>
          <a:p>
            <a:r>
              <a:rPr lang="tr-TR" dirty="0"/>
              <a:t>Faz gerilemeli-ilerlemeli kompenzasyon, faz gerilemeli ve ilerlemeli </a:t>
            </a:r>
            <a:r>
              <a:rPr lang="tr-TR" dirty="0" smtClean="0"/>
              <a:t>kompenzasyonun </a:t>
            </a:r>
            <a:r>
              <a:rPr lang="tr-TR" dirty="0"/>
              <a:t>avantajlarını bir araya getirir. Faz gerilemeli-ilerlemeli kompenzasyon iki kutup ve iki sıfıra sahip olduğundan dolayı, kompenze edilmiş sistemde kutup(lar) ve sıfır(lar) sadeleşmesi olmadığı sürece bu tür bir denetleme sistemin derecesini </a:t>
            </a:r>
            <a:r>
              <a:rPr lang="tr-TR" dirty="0" smtClean="0"/>
              <a:t>2 derece </a:t>
            </a:r>
            <a:r>
              <a:rPr lang="tr-TR" dirty="0"/>
              <a:t>artırır.</a:t>
            </a:r>
          </a:p>
          <a:p>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dirty="0"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2340407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a:t>FAZ GERİLEMELİ-İLERLEMELİ KOMPENZASYON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3000" y="875071"/>
                <a:ext cx="6615545" cy="5220929"/>
              </a:xfrm>
            </p:spPr>
            <p:txBody>
              <a:bodyPr>
                <a:normAutofit/>
              </a:bodyPr>
              <a:lstStyle/>
              <a:p>
                <a:r>
                  <a:rPr lang="tr-TR" dirty="0" smtClean="0"/>
                  <a:t>Şekilde </a:t>
                </a:r>
                <a:r>
                  <a:rPr lang="tr-TR" dirty="0"/>
                  <a:t>gösterilen </a:t>
                </a:r>
                <a:r>
                  <a:rPr lang="tr-TR" dirty="0" smtClean="0"/>
                  <a:t>şekilde bağlanmış aşağıdaki </a:t>
                </a:r>
                <a:r>
                  <a:rPr lang="tr-TR" dirty="0"/>
                  <a:t>faz </a:t>
                </a:r>
                <a:r>
                  <a:rPr lang="tr-TR" dirty="0" smtClean="0"/>
                  <a:t>gerilemeli-ilerlemeli </a:t>
                </a:r>
                <a:r>
                  <a:rPr lang="tr-TR" dirty="0"/>
                  <a:t>kompenzatörü kullandığımızı varsayalım</a:t>
                </a:r>
                <a:r>
                  <a:rPr lang="tr-TR" dirty="0" smtClean="0"/>
                  <a:t>:</a:t>
                </a:r>
              </a:p>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𝐺</m:t>
                          </m:r>
                        </m:e>
                        <m:sub>
                          <m:r>
                            <a:rPr lang="tr-TR" b="0" i="1" smtClean="0">
                              <a:latin typeface="Cambria Math" panose="02040503050406030204" pitchFamily="18" charset="0"/>
                            </a:rPr>
                            <m:t>𝑐</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f>
                        <m:fPr>
                          <m:ctrlPr>
                            <a:rPr lang="tr-TR" i="1">
                              <a:latin typeface="Cambria Math" panose="02040503050406030204" pitchFamily="18" charset="0"/>
                            </a:rPr>
                          </m:ctrlPr>
                        </m:fPr>
                        <m:num>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1</m:t>
                                      </m:r>
                                    </m:sub>
                                  </m:sSub>
                                </m:den>
                              </m:f>
                            </m:e>
                          </m:d>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2</m:t>
                                      </m:r>
                                    </m:sub>
                                  </m:sSub>
                                </m:den>
                              </m:f>
                            </m:e>
                          </m:d>
                        </m:num>
                        <m:den>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𝛾</m:t>
                                  </m:r>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1</m:t>
                                      </m:r>
                                    </m:sub>
                                  </m:sSub>
                                </m:den>
                              </m:f>
                            </m:e>
                          </m:d>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𝛽</m:t>
                                  </m:r>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2</m:t>
                                      </m:r>
                                    </m:sub>
                                  </m:sSub>
                                </m:den>
                              </m:f>
                            </m:e>
                          </m:d>
                        </m:den>
                      </m:f>
                    </m:oMath>
                  </m:oMathPara>
                </a14:m>
                <a:endParaRPr lang="tr-TR" dirty="0" smtClean="0"/>
              </a:p>
              <a:p>
                <a:r>
                  <a:rPr lang="tr-TR" dirty="0"/>
                  <a:t>Bu denklemde </a:t>
                </a:r>
                <a14:m>
                  <m:oMath xmlns:m="http://schemas.openxmlformats.org/officeDocument/2006/math">
                    <m:r>
                      <a:rPr lang="tr-TR" b="0" i="1" dirty="0" smtClean="0">
                        <a:latin typeface="Cambria Math" panose="02040503050406030204" pitchFamily="18" charset="0"/>
                      </a:rPr>
                      <m:t>𝛽</m:t>
                    </m:r>
                    <m:r>
                      <a:rPr lang="tr-TR" i="1" dirty="0" smtClean="0">
                        <a:latin typeface="Cambria Math" panose="02040503050406030204" pitchFamily="18" charset="0"/>
                      </a:rPr>
                      <m:t> &gt; 1 </m:t>
                    </m:r>
                    <m:r>
                      <m:rPr>
                        <m:nor/>
                      </m:rPr>
                      <a:rPr lang="tr-TR" i="0" dirty="0" smtClean="0">
                        <a:latin typeface="Cambria Math" panose="02040503050406030204" pitchFamily="18" charset="0"/>
                      </a:rPr>
                      <m:t>ve</m:t>
                    </m:r>
                    <m:r>
                      <a:rPr lang="tr-TR" i="1" dirty="0" smtClean="0">
                        <a:latin typeface="Cambria Math" panose="02040503050406030204" pitchFamily="18" charset="0"/>
                      </a:rPr>
                      <m:t> </m:t>
                    </m:r>
                    <m:r>
                      <a:rPr lang="tr-TR" b="0" i="1" dirty="0" smtClean="0">
                        <a:latin typeface="Cambria Math" panose="02040503050406030204" pitchFamily="18" charset="0"/>
                      </a:rPr>
                      <m:t>𝛾</m:t>
                    </m:r>
                    <m:r>
                      <a:rPr lang="tr-TR" i="1" dirty="0" smtClean="0">
                        <a:latin typeface="Cambria Math" panose="02040503050406030204" pitchFamily="18" charset="0"/>
                      </a:rPr>
                      <m:t> &gt; 1</m:t>
                    </m:r>
                  </m:oMath>
                </a14:m>
                <a:r>
                  <a:rPr lang="tr-TR" dirty="0"/>
                  <a:t>. </a:t>
                </a:r>
                <a:r>
                  <a:rPr lang="tr-TR" i="1" dirty="0"/>
                  <a:t>(</a:t>
                </a:r>
                <a14:m>
                  <m:oMath xmlns:m="http://schemas.openxmlformats.org/officeDocument/2006/math">
                    <m:r>
                      <a:rPr lang="tr-TR" i="1" dirty="0" smtClean="0">
                        <a:latin typeface="Cambria Math" panose="02040503050406030204" pitchFamily="18" charset="0"/>
                      </a:rPr>
                      <m:t>𝐾</m:t>
                    </m:r>
                    <m:r>
                      <a:rPr lang="tr-TR" i="1" baseline="-25000" dirty="0">
                        <a:latin typeface="Cambria Math" panose="02040503050406030204" pitchFamily="18" charset="0"/>
                      </a:rPr>
                      <m:t>𝑐</m:t>
                    </m:r>
                    <m:r>
                      <a:rPr lang="tr-TR" i="1" dirty="0">
                        <a:latin typeface="Cambria Math" panose="02040503050406030204" pitchFamily="18" charset="0"/>
                      </a:rPr>
                      <m:t> </m:t>
                    </m:r>
                  </m:oMath>
                </a14:m>
                <a:r>
                  <a:rPr lang="tr-TR" dirty="0"/>
                  <a:t>sabitinin faz gerilemeli-ilerlemeli kompenzatörün ilerletici kısmına ait olduğunu düşününüz</a:t>
                </a:r>
                <a:r>
                  <a:rPr lang="tr-TR" dirty="0" smtClean="0"/>
                  <a:t>)</a:t>
                </a:r>
              </a:p>
              <a:p>
                <a:r>
                  <a:rPr lang="tr-TR" dirty="0"/>
                  <a:t>Faz gerilemeli-ilerlemeli kompenzatörün </a:t>
                </a:r>
                <a:r>
                  <a:rPr lang="tr-TR" dirty="0" smtClean="0"/>
                  <a:t>tasarımını bu bölümde  </a:t>
                </a:r>
                <a14:m>
                  <m:oMath xmlns:m="http://schemas.openxmlformats.org/officeDocument/2006/math">
                    <m:r>
                      <a:rPr lang="tr-TR" i="1" dirty="0">
                        <a:latin typeface="Cambria Math" panose="02040503050406030204" pitchFamily="18" charset="0"/>
                      </a:rPr>
                      <m:t>𝛽</m:t>
                    </m:r>
                    <m:r>
                      <a:rPr lang="tr-TR" i="1" dirty="0">
                        <a:latin typeface="Cambria Math" panose="02040503050406030204" pitchFamily="18" charset="0"/>
                      </a:rPr>
                      <m:t>=</m:t>
                    </m:r>
                    <m:r>
                      <a:rPr lang="tr-TR" i="1" dirty="0">
                        <a:latin typeface="Cambria Math" panose="02040503050406030204" pitchFamily="18" charset="0"/>
                      </a:rPr>
                      <m:t>𝛾</m:t>
                    </m:r>
                    <m:r>
                      <a:rPr lang="tr-TR" i="1" dirty="0">
                        <a:latin typeface="Cambria Math" panose="02040503050406030204" pitchFamily="18" charset="0"/>
                      </a:rPr>
                      <m:t> </m:t>
                    </m:r>
                  </m:oMath>
                </a14:m>
                <a:r>
                  <a:rPr lang="tr-TR" dirty="0" smtClean="0"/>
                  <a:t>olma durumu için inceleyeceğiz.</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3000" y="875071"/>
                <a:ext cx="6615545" cy="5220929"/>
              </a:xfrm>
              <a:blipFill>
                <a:blip r:embed="rId2"/>
                <a:stretch>
                  <a:fillRect t="-1519" r="-92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dirty="0"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22</a:t>
            </a:fld>
            <a:endParaRPr lang="en-US" dirty="0"/>
          </a:p>
        </p:txBody>
      </p:sp>
      <p:pic>
        <p:nvPicPr>
          <p:cNvPr id="7" name="Picture 6"/>
          <p:cNvPicPr>
            <a:picLocks noChangeAspect="1"/>
          </p:cNvPicPr>
          <p:nvPr/>
        </p:nvPicPr>
        <p:blipFill>
          <a:blip r:embed="rId3"/>
          <a:stretch>
            <a:fillRect/>
          </a:stretch>
        </p:blipFill>
        <p:spPr>
          <a:xfrm>
            <a:off x="6720922" y="1228576"/>
            <a:ext cx="4314825" cy="1514475"/>
          </a:xfrm>
          <a:prstGeom prst="rect">
            <a:avLst/>
          </a:prstGeom>
        </p:spPr>
      </p:pic>
    </p:spTree>
    <p:extLst>
      <p:ext uri="{BB962C8B-B14F-4D97-AF65-F5344CB8AC3E}">
        <p14:creationId xmlns:p14="http://schemas.microsoft.com/office/powerpoint/2010/main" val="2438183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a:t>FAZ GERİLEMELİ-İLERLEMELİ KOMPENZASYON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14:m>
                  <m:oMath xmlns:m="http://schemas.openxmlformats.org/officeDocument/2006/math">
                    <m:r>
                      <a:rPr lang="tr-TR" sz="2400" b="0" i="1" dirty="0" smtClean="0">
                        <a:latin typeface="Cambria Math" panose="02040503050406030204" pitchFamily="18" charset="0"/>
                      </a:rPr>
                      <m:t>𝛾</m:t>
                    </m:r>
                    <m:r>
                      <a:rPr lang="tr-TR" sz="2400" b="0" i="1" dirty="0" smtClean="0">
                        <a:latin typeface="Cambria Math" panose="02040503050406030204" pitchFamily="18" charset="0"/>
                      </a:rPr>
                      <m:t>&gt;1 </m:t>
                    </m:r>
                    <m:r>
                      <m:rPr>
                        <m:nor/>
                      </m:rPr>
                      <a:rPr lang="tr-TR" sz="2400" b="0" i="0" dirty="0" smtClean="0">
                        <a:latin typeface="Cambria Math" panose="02040503050406030204" pitchFamily="18" charset="0"/>
                      </a:rPr>
                      <m:t>ve</m:t>
                    </m:r>
                    <m:r>
                      <a:rPr lang="tr-TR" sz="2400" b="0" i="1" dirty="0" smtClean="0">
                        <a:latin typeface="Cambria Math" panose="02040503050406030204" pitchFamily="18" charset="0"/>
                      </a:rPr>
                      <m:t> </m:t>
                    </m:r>
                    <m:r>
                      <a:rPr lang="tr-TR" sz="2400" b="0" i="1" dirty="0" smtClean="0">
                        <a:latin typeface="Cambria Math" panose="02040503050406030204" pitchFamily="18" charset="0"/>
                      </a:rPr>
                      <m:t>𝛽</m:t>
                    </m:r>
                    <m:r>
                      <a:rPr lang="tr-TR" sz="2400" b="0" i="1" dirty="0" smtClean="0">
                        <a:latin typeface="Cambria Math" panose="02040503050406030204" pitchFamily="18" charset="0"/>
                      </a:rPr>
                      <m:t>&gt;1 </m:t>
                    </m:r>
                  </m:oMath>
                </a14:m>
                <a:r>
                  <a:rPr lang="tr-TR" sz="2400" dirty="0" smtClean="0"/>
                  <a:t>şartı</a:t>
                </a:r>
              </a:p>
              <a:p>
                <a:pPr marL="45720" indent="0">
                  <a:buNone/>
                </a:pPr>
                <a14:m>
                  <m:oMathPara xmlns:m="http://schemas.openxmlformats.org/officeDocument/2006/math">
                    <m:oMathParaPr>
                      <m:jc m:val="centerGroup"/>
                    </m:oMathParaPr>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𝐺</m:t>
                          </m:r>
                        </m:e>
                        <m:sub>
                          <m:r>
                            <a:rPr lang="tr-TR" sz="2400" i="1">
                              <a:latin typeface="Cambria Math" panose="02040503050406030204" pitchFamily="18" charset="0"/>
                            </a:rPr>
                            <m:t>𝑐</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𝑐</m:t>
                          </m:r>
                        </m:sub>
                      </m:sSub>
                      <m:f>
                        <m:fPr>
                          <m:ctrlPr>
                            <a:rPr lang="tr-TR" sz="2400" i="1">
                              <a:latin typeface="Cambria Math" panose="02040503050406030204" pitchFamily="18" charset="0"/>
                            </a:rPr>
                          </m:ctrlPr>
                        </m:fPr>
                        <m:num>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1</m:t>
                                      </m:r>
                                    </m:sub>
                                  </m:sSub>
                                </m:den>
                              </m:f>
                            </m:e>
                          </m:d>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2</m:t>
                                      </m:r>
                                    </m:sub>
                                  </m:sSub>
                                </m:den>
                              </m:f>
                            </m:e>
                          </m:d>
                        </m:num>
                        <m:den>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𝛾</m:t>
                                  </m:r>
                                </m:num>
                                <m:den>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1</m:t>
                                      </m:r>
                                    </m:sub>
                                  </m:sSub>
                                </m:den>
                              </m:f>
                            </m:e>
                          </m:d>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r>
                                    <a:rPr lang="tr-TR" sz="2400" i="1">
                                      <a:latin typeface="Cambria Math" panose="02040503050406030204" pitchFamily="18" charset="0"/>
                                    </a:rPr>
                                    <m:t>𝛽</m:t>
                                  </m:r>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2</m:t>
                                      </m:r>
                                    </m:sub>
                                  </m:sSub>
                                </m:den>
                              </m:f>
                            </m:e>
                          </m:d>
                        </m:den>
                      </m:f>
                    </m:oMath>
                  </m:oMathPara>
                </a14:m>
                <a:endParaRPr lang="tr-TR" sz="2400" dirty="0" smtClean="0"/>
              </a:p>
              <a:p>
                <a:pPr marL="45720" indent="0">
                  <a:buNone/>
                </a:pPr>
                <a:r>
                  <a:rPr lang="tr-TR" sz="2400" dirty="0" smtClean="0"/>
                  <a:t>Aşağıdaki terim.</a:t>
                </a:r>
                <a:endParaRPr lang="tr-TR" sz="2400" dirty="0"/>
              </a:p>
              <a:p>
                <a:pPr marL="45720" indent="0">
                  <a:buNone/>
                </a:pPr>
                <a14:m>
                  <m:oMathPara xmlns:m="http://schemas.openxmlformats.org/officeDocument/2006/math">
                    <m:oMathParaPr>
                      <m:jc m:val="centerGroup"/>
                    </m:oMathParaPr>
                    <m:oMath xmlns:m="http://schemas.openxmlformats.org/officeDocument/2006/math">
                      <m:f>
                        <m:fPr>
                          <m:ctrlPr>
                            <a:rPr lang="tr-TR" sz="2400" i="1" smtClean="0">
                              <a:latin typeface="Cambria Math" panose="02040503050406030204" pitchFamily="18" charset="0"/>
                            </a:rPr>
                          </m:ctrlPr>
                        </m:fPr>
                        <m:num>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1</m:t>
                                      </m:r>
                                    </m:sub>
                                  </m:sSub>
                                </m:den>
                              </m:f>
                            </m:e>
                          </m:d>
                        </m:num>
                        <m:den>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𝛾</m:t>
                                  </m:r>
                                </m:num>
                                <m:den>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1</m:t>
                                      </m:r>
                                    </m:sub>
                                  </m:sSub>
                                </m:den>
                              </m:f>
                            </m:e>
                          </m:d>
                        </m:den>
                      </m:f>
                      <m:r>
                        <a:rPr lang="tr-TR" sz="2400" b="0" i="1" smtClean="0">
                          <a:latin typeface="Cambria Math" panose="02040503050406030204" pitchFamily="18" charset="0"/>
                        </a:rPr>
                        <m:t>=</m:t>
                      </m:r>
                      <m:f>
                        <m:fPr>
                          <m:ctrlPr>
                            <a:rPr lang="tr-TR" sz="2400" b="0" i="1" smtClean="0">
                              <a:latin typeface="Cambria Math" panose="02040503050406030204" pitchFamily="18" charset="0"/>
                            </a:rPr>
                          </m:ctrlPr>
                        </m:fPr>
                        <m:num>
                          <m:r>
                            <a:rPr lang="tr-TR" sz="2400" b="0" i="1" smtClean="0">
                              <a:latin typeface="Cambria Math" panose="02040503050406030204" pitchFamily="18" charset="0"/>
                            </a:rPr>
                            <m:t>1</m:t>
                          </m:r>
                        </m:num>
                        <m:den>
                          <m:r>
                            <a:rPr lang="tr-TR" sz="2400" b="0" i="1" smtClean="0">
                              <a:latin typeface="Cambria Math" panose="02040503050406030204" pitchFamily="18" charset="0"/>
                            </a:rPr>
                            <m:t>𝛾</m:t>
                          </m:r>
                        </m:den>
                      </m:f>
                      <m:f>
                        <m:fPr>
                          <m:ctrlPr>
                            <a:rPr lang="tr-TR" sz="2400" i="1">
                              <a:latin typeface="Cambria Math" panose="02040503050406030204" pitchFamily="18" charset="0"/>
                            </a:rPr>
                          </m:ctrlPr>
                        </m:fPr>
                        <m:num>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1</m:t>
                                  </m:r>
                                </m:sub>
                              </m:sSub>
                              <m:r>
                                <a:rPr lang="tr-TR" sz="2400" i="1">
                                  <a:latin typeface="Cambria Math" panose="02040503050406030204" pitchFamily="18" charset="0"/>
                                </a:rPr>
                                <m:t>𝑠</m:t>
                              </m:r>
                              <m:r>
                                <a:rPr lang="tr-TR" sz="2400" i="1">
                                  <a:latin typeface="Cambria Math" panose="02040503050406030204" pitchFamily="18" charset="0"/>
                                </a:rPr>
                                <m:t>+1</m:t>
                              </m:r>
                            </m:e>
                          </m:d>
                        </m:num>
                        <m:den>
                          <m:d>
                            <m:dPr>
                              <m:ctrlPr>
                                <a:rPr lang="tr-TR" sz="2400" i="1">
                                  <a:latin typeface="Cambria Math" panose="02040503050406030204" pitchFamily="18" charset="0"/>
                                </a:rPr>
                              </m:ctrlPr>
                            </m:dPr>
                            <m:e>
                              <m:f>
                                <m:fPr>
                                  <m:ctrlPr>
                                    <a:rPr lang="tr-TR" sz="2400" b="0" i="1" smtClean="0">
                                      <a:latin typeface="Cambria Math" panose="02040503050406030204" pitchFamily="18" charset="0"/>
                                    </a:rPr>
                                  </m:ctrlPr>
                                </m:fPr>
                                <m:num>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1</m:t>
                                      </m:r>
                                    </m:sub>
                                  </m:sSub>
                                </m:num>
                                <m:den>
                                  <m:r>
                                    <a:rPr lang="tr-TR" sz="2400" b="0" i="1" smtClean="0">
                                      <a:latin typeface="Cambria Math" panose="02040503050406030204" pitchFamily="18" charset="0"/>
                                    </a:rPr>
                                    <m:t>𝛾</m:t>
                                  </m:r>
                                </m:den>
                              </m:f>
                              <m:r>
                                <a:rPr lang="tr-TR" sz="2400" i="1">
                                  <a:latin typeface="Cambria Math" panose="02040503050406030204" pitchFamily="18" charset="0"/>
                                </a:rPr>
                                <m:t>𝑠</m:t>
                              </m:r>
                              <m:r>
                                <a:rPr lang="tr-TR" sz="2400" i="1">
                                  <a:latin typeface="Cambria Math" panose="02040503050406030204" pitchFamily="18" charset="0"/>
                                </a:rPr>
                                <m:t>+1</m:t>
                              </m:r>
                            </m:e>
                          </m:d>
                        </m:den>
                      </m:f>
                      <m:r>
                        <a:rPr lang="tr-TR" sz="2400" b="0" i="1" smtClean="0">
                          <a:latin typeface="Cambria Math" panose="02040503050406030204" pitchFamily="18" charset="0"/>
                        </a:rPr>
                        <m:t>   (</m:t>
                      </m:r>
                      <m:r>
                        <a:rPr lang="tr-TR" sz="2400" b="0" i="1" smtClean="0">
                          <a:latin typeface="Cambria Math" panose="02040503050406030204" pitchFamily="18" charset="0"/>
                        </a:rPr>
                        <m:t>𝛾</m:t>
                      </m:r>
                      <m:r>
                        <a:rPr lang="tr-TR" sz="2400" b="0" i="1" smtClean="0">
                          <a:latin typeface="Cambria Math" panose="02040503050406030204" pitchFamily="18" charset="0"/>
                        </a:rPr>
                        <m:t>&gt;1)</m:t>
                      </m:r>
                    </m:oMath>
                  </m:oMathPara>
                </a14:m>
                <a:endParaRPr lang="tr-TR" sz="2400" dirty="0" smtClean="0"/>
              </a:p>
              <a:p>
                <a:pPr marL="45720" indent="0">
                  <a:buNone/>
                </a:pPr>
                <a:r>
                  <a:rPr lang="tr-TR" sz="2400" dirty="0" smtClean="0"/>
                  <a:t>Faz ilerlemeli devrenin etkilerini üretir. Faz gerilemeli devrenin etkilerini ise aşağıdaki terim üretir.</a:t>
                </a:r>
              </a:p>
              <a:p>
                <a:pPr marL="45720" indent="0">
                  <a:buNone/>
                </a:pPr>
                <a14:m>
                  <m:oMathPara xmlns:m="http://schemas.openxmlformats.org/officeDocument/2006/math">
                    <m:oMathParaPr>
                      <m:jc m:val="centerGroup"/>
                    </m:oMathParaPr>
                    <m:oMath xmlns:m="http://schemas.openxmlformats.org/officeDocument/2006/math">
                      <m:f>
                        <m:fPr>
                          <m:ctrlPr>
                            <a:rPr lang="tr-TR" sz="2400" i="1">
                              <a:latin typeface="Cambria Math" panose="02040503050406030204" pitchFamily="18" charset="0"/>
                            </a:rPr>
                          </m:ctrlPr>
                        </m:fPr>
                        <m:num>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2</m:t>
                                      </m:r>
                                    </m:sub>
                                  </m:sSub>
                                </m:den>
                              </m:f>
                            </m:e>
                          </m:d>
                        </m:num>
                        <m:den>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r>
                                    <a:rPr lang="tr-TR" sz="2400" i="1">
                                      <a:latin typeface="Cambria Math" panose="02040503050406030204" pitchFamily="18" charset="0"/>
                                    </a:rPr>
                                    <m:t>𝛽</m:t>
                                  </m:r>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2</m:t>
                                      </m:r>
                                    </m:sub>
                                  </m:sSub>
                                </m:den>
                              </m:f>
                            </m:e>
                          </m:d>
                        </m:den>
                      </m:f>
                      <m:r>
                        <a:rPr lang="tr-TR" sz="2400" b="0" i="1" smtClean="0">
                          <a:latin typeface="Cambria Math" panose="02040503050406030204" pitchFamily="18" charset="0"/>
                        </a:rPr>
                        <m:t>=</m:t>
                      </m:r>
                      <m:r>
                        <a:rPr lang="tr-TR" sz="2400" b="0" i="1" smtClean="0">
                          <a:latin typeface="Cambria Math" panose="02040503050406030204" pitchFamily="18" charset="0"/>
                        </a:rPr>
                        <m:t>𝛽</m:t>
                      </m:r>
                      <m:f>
                        <m:fPr>
                          <m:ctrlPr>
                            <a:rPr lang="tr-TR" sz="2400" i="1">
                              <a:latin typeface="Cambria Math" panose="02040503050406030204" pitchFamily="18" charset="0"/>
                            </a:rPr>
                          </m:ctrlPr>
                        </m:fPr>
                        <m:num>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2</m:t>
                                  </m:r>
                                </m:sub>
                              </m:sSub>
                              <m:r>
                                <a:rPr lang="tr-TR" sz="2400" i="1">
                                  <a:latin typeface="Cambria Math" panose="02040503050406030204" pitchFamily="18" charset="0"/>
                                </a:rPr>
                                <m:t>𝑠</m:t>
                              </m:r>
                              <m:r>
                                <a:rPr lang="tr-TR" sz="2400" i="1">
                                  <a:latin typeface="Cambria Math" panose="02040503050406030204" pitchFamily="18" charset="0"/>
                                </a:rPr>
                                <m:t>+1</m:t>
                              </m:r>
                            </m:e>
                          </m:d>
                        </m:num>
                        <m:den>
                          <m:d>
                            <m:dPr>
                              <m:ctrlPr>
                                <a:rPr lang="tr-TR" sz="2400" i="1">
                                  <a:latin typeface="Cambria Math" panose="02040503050406030204" pitchFamily="18" charset="0"/>
                                </a:rPr>
                              </m:ctrlPr>
                            </m:dPr>
                            <m:e>
                              <m:r>
                                <a:rPr lang="tr-TR" sz="2400" i="1">
                                  <a:latin typeface="Cambria Math" panose="02040503050406030204" pitchFamily="18" charset="0"/>
                                </a:rPr>
                                <m:t>𝛽</m:t>
                              </m:r>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2</m:t>
                                  </m:r>
                                </m:sub>
                              </m:sSub>
                              <m:r>
                                <a:rPr lang="tr-TR" sz="2400" i="1">
                                  <a:latin typeface="Cambria Math" panose="02040503050406030204" pitchFamily="18" charset="0"/>
                                </a:rPr>
                                <m:t>𝑠</m:t>
                              </m:r>
                              <m:r>
                                <a:rPr lang="tr-TR" sz="2400" i="1">
                                  <a:latin typeface="Cambria Math" panose="02040503050406030204" pitchFamily="18" charset="0"/>
                                </a:rPr>
                                <m:t>+1</m:t>
                              </m:r>
                            </m:e>
                          </m:d>
                        </m:den>
                      </m:f>
                    </m:oMath>
                  </m:oMathPara>
                </a14:m>
                <a:endParaRPr lang="tr-TR" sz="2400" dirty="0" smtClean="0"/>
              </a:p>
              <a:p>
                <a:pPr marL="45720" indent="0">
                  <a:buNone/>
                </a:pPr>
                <a:endParaRPr lang="tr-TR" sz="2400" dirty="0"/>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9" t="-140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dirty="0"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3335421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a:solidFill>
                  <a:srgbClr val="000000"/>
                </a:solidFill>
              </a:rPr>
              <a:t>FAZ GERİLEMELİ-İLERLEMELİ KOMPENZASYON</a:t>
            </a:r>
            <a:endParaRPr lang="tr-TR" dirty="0"/>
          </a:p>
        </p:txBody>
      </p:sp>
      <p:pic>
        <p:nvPicPr>
          <p:cNvPr id="7" name="Content Placeholder 6"/>
          <p:cNvPicPr>
            <a:picLocks noGrp="1" noChangeAspect="1"/>
          </p:cNvPicPr>
          <p:nvPr>
            <p:ph idx="1"/>
          </p:nvPr>
        </p:nvPicPr>
        <p:blipFill>
          <a:blip r:embed="rId2"/>
          <a:stretch>
            <a:fillRect/>
          </a:stretch>
        </p:blipFill>
        <p:spPr>
          <a:xfrm>
            <a:off x="534531" y="952643"/>
            <a:ext cx="4972713" cy="3379514"/>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dirty="0"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24</a:t>
            </a:fld>
            <a:endParaRPr lang="en-US" dirty="0"/>
          </a:p>
        </p:txBody>
      </p:sp>
      <p:pic>
        <p:nvPicPr>
          <p:cNvPr id="8" name="Picture 7"/>
          <p:cNvPicPr>
            <a:picLocks noChangeAspect="1"/>
          </p:cNvPicPr>
          <p:nvPr/>
        </p:nvPicPr>
        <p:blipFill>
          <a:blip r:embed="rId3"/>
          <a:stretch>
            <a:fillRect/>
          </a:stretch>
        </p:blipFill>
        <p:spPr>
          <a:xfrm>
            <a:off x="5727023" y="1011992"/>
            <a:ext cx="5924550" cy="432435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29587" y="4302177"/>
                <a:ext cx="4781862" cy="1837041"/>
              </a:xfrm>
              <a:prstGeom prst="rect">
                <a:avLst/>
              </a:prstGeom>
              <a:noFill/>
            </p:spPr>
            <p:txBody>
              <a:bodyPr wrap="square" rtlCol="0">
                <a:spAutoFit/>
              </a:bodyPr>
              <a:lstStyle/>
              <a:p>
                <a:r>
                  <a:rPr lang="tr-TR" dirty="0" smtClean="0"/>
                  <a:t>Faz gerilemeli-ilerlemeli kompanzatör;</a:t>
                </a:r>
              </a:p>
              <a:p>
                <a14:m>
                  <m:oMath xmlns:m="http://schemas.openxmlformats.org/officeDocument/2006/math">
                    <m:r>
                      <a:rPr lang="tr-TR" b="0" i="1" smtClean="0">
                        <a:latin typeface="Cambria Math" panose="02040503050406030204" pitchFamily="18" charset="0"/>
                      </a:rPr>
                      <m:t>0&lt;</m:t>
                    </m:r>
                    <m:r>
                      <a:rPr lang="tr-TR" b="0" i="1" smtClean="0">
                        <a:latin typeface="Cambria Math" panose="02040503050406030204" pitchFamily="18" charset="0"/>
                      </a:rPr>
                      <m:t>𝜔</m:t>
                    </m:r>
                    <m:r>
                      <a:rPr lang="tr-TR" b="0" i="1" smtClean="0">
                        <a:latin typeface="Cambria Math" panose="02040503050406030204" pitchFamily="18" charset="0"/>
                      </a:rPr>
                      <m:t>&lt;</m:t>
                    </m:r>
                    <m:sSub>
                      <m:sSubPr>
                        <m:ctrlPr>
                          <a:rPr lang="tr-TR" i="1">
                            <a:latin typeface="Cambria Math" panose="02040503050406030204" pitchFamily="18" charset="0"/>
                          </a:rPr>
                        </m:ctrlPr>
                      </m:sSubPr>
                      <m:e>
                        <m:r>
                          <a:rPr lang="tr-TR" i="1">
                            <a:latin typeface="Cambria Math" panose="02040503050406030204" pitchFamily="18" charset="0"/>
                          </a:rPr>
                          <m:t>𝜔</m:t>
                        </m:r>
                      </m:e>
                      <m:sub>
                        <m:r>
                          <a:rPr lang="tr-TR" i="1">
                            <a:latin typeface="Cambria Math" panose="02040503050406030204" pitchFamily="18" charset="0"/>
                          </a:rPr>
                          <m:t>1</m:t>
                        </m:r>
                      </m:sub>
                    </m:sSub>
                  </m:oMath>
                </a14:m>
                <a:r>
                  <a:rPr lang="tr-TR" dirty="0" smtClean="0"/>
                  <a:t> için faz gerilemeli kompanzatör gibi</a:t>
                </a:r>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𝜔</m:t>
                        </m:r>
                      </m:e>
                      <m:sub>
                        <m:r>
                          <a:rPr lang="tr-TR" i="1">
                            <a:latin typeface="Cambria Math" panose="02040503050406030204" pitchFamily="18" charset="0"/>
                          </a:rPr>
                          <m:t>1</m:t>
                        </m:r>
                      </m:sub>
                    </m:sSub>
                    <m:r>
                      <a:rPr lang="tr-TR" b="0" i="1" smtClean="0">
                        <a:latin typeface="Cambria Math" panose="02040503050406030204" pitchFamily="18" charset="0"/>
                      </a:rPr>
                      <m:t>&lt;</m:t>
                    </m:r>
                    <m:r>
                      <a:rPr lang="tr-TR" b="0" i="1" smtClean="0">
                        <a:latin typeface="Cambria Math" panose="02040503050406030204" pitchFamily="18" charset="0"/>
                      </a:rPr>
                      <m:t>𝜔</m:t>
                    </m:r>
                    <m:r>
                      <a:rPr lang="tr-TR" b="0" i="1" smtClean="0">
                        <a:latin typeface="Cambria Math" panose="02040503050406030204" pitchFamily="18" charset="0"/>
                      </a:rPr>
                      <m:t>&lt;∞</m:t>
                    </m:r>
                  </m:oMath>
                </a14:m>
                <a:r>
                  <a:rPr lang="tr-TR" dirty="0" smtClean="0"/>
                  <a:t> için faz ilerlemeli kompanzatör gibi davranmaktadır.</a:t>
                </a:r>
              </a:p>
              <a:p>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𝜔</m:t>
                          </m:r>
                        </m:e>
                        <m:sub>
                          <m:r>
                            <a:rPr lang="tr-TR" b="0" i="1" smtClean="0">
                              <a:latin typeface="Cambria Math" panose="02040503050406030204" pitchFamily="18" charset="0"/>
                            </a:rPr>
                            <m:t>1</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ad>
                            <m:radPr>
                              <m:degHide m:val="on"/>
                              <m:ctrlPr>
                                <a:rPr lang="tr-TR" b="0" i="1" smtClean="0">
                                  <a:latin typeface="Cambria Math" panose="02040503050406030204" pitchFamily="18" charset="0"/>
                                </a:rPr>
                              </m:ctrlPr>
                            </m:radPr>
                            <m:deg/>
                            <m:e>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1</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2</m:t>
                                  </m:r>
                                </m:sub>
                              </m:sSub>
                            </m:e>
                          </m:rad>
                        </m:den>
                      </m:f>
                    </m:oMath>
                  </m:oMathPara>
                </a14:m>
                <a:endParaRPr lang="tr-TR" dirty="0"/>
              </a:p>
            </p:txBody>
          </p:sp>
        </mc:Choice>
        <mc:Fallback xmlns="">
          <p:sp>
            <p:nvSpPr>
              <p:cNvPr id="9" name="TextBox 8"/>
              <p:cNvSpPr txBox="1">
                <a:spLocks noRot="1" noChangeAspect="1" noMove="1" noResize="1" noEditPoints="1" noAdjustHandles="1" noChangeArrowheads="1" noChangeShapeType="1" noTextEdit="1"/>
              </p:cNvSpPr>
              <p:nvPr/>
            </p:nvSpPr>
            <p:spPr>
              <a:xfrm>
                <a:off x="629587" y="4302177"/>
                <a:ext cx="4781862" cy="1837041"/>
              </a:xfrm>
              <a:prstGeom prst="rect">
                <a:avLst/>
              </a:prstGeom>
              <a:blipFill>
                <a:blip r:embed="rId4"/>
                <a:stretch>
                  <a:fillRect l="-1019" t="-1993" r="-101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01194" y="5503888"/>
                <a:ext cx="5833671" cy="369332"/>
              </a:xfrm>
              <a:prstGeom prst="rect">
                <a:avLst/>
              </a:prstGeom>
              <a:noFill/>
            </p:spPr>
            <p:txBody>
              <a:bodyPr wrap="square" rtlCol="0">
                <a:spAutoFit/>
              </a:bodyPr>
              <a:lstStyle/>
              <a:p>
                <a:r>
                  <a:rPr lang="tr-TR" dirty="0" smtClean="0"/>
                  <a:t>Grafikler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𝑐</m:t>
                        </m:r>
                      </m:sub>
                    </m:sSub>
                    <m:r>
                      <a:rPr lang="tr-TR" b="0" i="1" smtClean="0">
                        <a:latin typeface="Cambria Math" panose="02040503050406030204" pitchFamily="18" charset="0"/>
                      </a:rPr>
                      <m:t>=1,</m:t>
                    </m:r>
                    <m:r>
                      <a:rPr lang="tr-TR" b="0" i="1" smtClean="0">
                        <a:latin typeface="Cambria Math" panose="02040503050406030204" pitchFamily="18" charset="0"/>
                      </a:rPr>
                      <m:t>𝛾</m:t>
                    </m:r>
                    <m:r>
                      <a:rPr lang="tr-TR" b="0" i="1" smtClean="0">
                        <a:latin typeface="Cambria Math" panose="02040503050406030204" pitchFamily="18" charset="0"/>
                      </a:rPr>
                      <m:t>=</m:t>
                    </m:r>
                    <m:r>
                      <a:rPr lang="tr-TR" b="0" i="1" smtClean="0">
                        <a:latin typeface="Cambria Math" panose="02040503050406030204" pitchFamily="18" charset="0"/>
                      </a:rPr>
                      <m:t>𝛽</m:t>
                    </m:r>
                    <m:r>
                      <a:rPr lang="tr-TR" b="0" i="1" smtClean="0">
                        <a:latin typeface="Cambria Math" panose="02040503050406030204" pitchFamily="18" charset="0"/>
                      </a:rPr>
                      <m:t>=10 </m:t>
                    </m:r>
                    <m:r>
                      <a:rPr lang="tr-TR" b="0" i="1" smtClean="0">
                        <a:latin typeface="Cambria Math" panose="02040503050406030204" pitchFamily="18" charset="0"/>
                      </a:rPr>
                      <m:t>𝑣𝑒</m:t>
                    </m:r>
                    <m:r>
                      <a:rPr lang="tr-TR" b="0" i="1" smtClean="0">
                        <a:latin typeface="Cambria Math" panose="02040503050406030204" pitchFamily="18" charset="0"/>
                      </a:rPr>
                      <m:t> </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2</m:t>
                        </m:r>
                      </m:sub>
                    </m:sSub>
                    <m:r>
                      <a:rPr lang="tr-TR" b="0" i="1" smtClean="0">
                        <a:latin typeface="Cambria Math" panose="02040503050406030204" pitchFamily="18" charset="0"/>
                      </a:rPr>
                      <m:t>=10</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1</m:t>
                        </m:r>
                      </m:sub>
                    </m:sSub>
                  </m:oMath>
                </a14:m>
                <a:r>
                  <a:rPr lang="tr-TR" dirty="0" smtClean="0"/>
                  <a:t> için çizilmiştir.</a:t>
                </a:r>
                <a:endParaRPr lang="tr-TR" dirty="0"/>
              </a:p>
            </p:txBody>
          </p:sp>
        </mc:Choice>
        <mc:Fallback xmlns="">
          <p:sp>
            <p:nvSpPr>
              <p:cNvPr id="10" name="TextBox 9"/>
              <p:cNvSpPr txBox="1">
                <a:spLocks noRot="1" noChangeAspect="1" noMove="1" noResize="1" noEditPoints="1" noAdjustHandles="1" noChangeArrowheads="1" noChangeShapeType="1" noTextEdit="1"/>
              </p:cNvSpPr>
              <p:nvPr/>
            </p:nvSpPr>
            <p:spPr>
              <a:xfrm>
                <a:off x="5801194" y="5503888"/>
                <a:ext cx="5833671" cy="369332"/>
              </a:xfrm>
              <a:prstGeom prst="rect">
                <a:avLst/>
              </a:prstGeom>
              <a:blipFill>
                <a:blip r:embed="rId5"/>
                <a:stretch>
                  <a:fillRect l="-940" t="-10000" b="-26667"/>
                </a:stretch>
              </a:blipFill>
            </p:spPr>
            <p:txBody>
              <a:bodyPr/>
              <a:lstStyle/>
              <a:p>
                <a:r>
                  <a:rPr lang="tr-TR">
                    <a:noFill/>
                  </a:rPr>
                  <a:t> </a:t>
                </a:r>
              </a:p>
            </p:txBody>
          </p:sp>
        </mc:Fallback>
      </mc:AlternateContent>
    </p:spTree>
    <p:extLst>
      <p:ext uri="{BB962C8B-B14F-4D97-AF65-F5344CB8AC3E}">
        <p14:creationId xmlns:p14="http://schemas.microsoft.com/office/powerpoint/2010/main" val="772317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835419"/>
          </a:xfrm>
        </p:spPr>
        <p:txBody>
          <a:bodyPr/>
          <a:lstStyle/>
          <a:p>
            <a:r>
              <a:rPr lang="tr-TR" sz="2800" dirty="0">
                <a:solidFill>
                  <a:srgbClr val="000000"/>
                </a:solidFill>
              </a:rPr>
              <a:t>Bode Yaklaşımı </a:t>
            </a:r>
            <a:r>
              <a:rPr lang="tr-TR" sz="2800" dirty="0" smtClean="0">
                <a:solidFill>
                  <a:srgbClr val="000000"/>
                </a:solidFill>
              </a:rPr>
              <a:t>ile</a:t>
            </a:r>
            <a:br>
              <a:rPr lang="tr-TR" sz="2800" dirty="0" smtClean="0">
                <a:solidFill>
                  <a:srgbClr val="000000"/>
                </a:solidFill>
              </a:rPr>
            </a:br>
            <a:r>
              <a:rPr lang="tr-TR" sz="2800" dirty="0" smtClean="0">
                <a:solidFill>
                  <a:srgbClr val="000000"/>
                </a:solidFill>
              </a:rPr>
              <a:t>Faz İlerlemeli-Gerilemeli </a:t>
            </a:r>
            <a:r>
              <a:rPr lang="tr-TR" sz="2800" dirty="0">
                <a:solidFill>
                  <a:srgbClr val="000000"/>
                </a:solidFill>
              </a:rPr>
              <a:t>Kompenzasyon Tasarımı</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0" y="1259175"/>
                <a:ext cx="9872871" cy="4836826"/>
              </a:xfrm>
            </p:spPr>
            <p:txBody>
              <a:bodyPr>
                <a:normAutofit/>
              </a:bodyPr>
              <a:lstStyle/>
              <a:p>
                <a:pPr marL="45720" indent="0">
                  <a:buNone/>
                </a:pPr>
                <a:r>
                  <a:rPr lang="tr-TR" dirty="0" smtClean="0"/>
                  <a:t>Bu tasarım faz ilerlemeli ve faz gerilemeli kompanzatör tasarımının birleşmiş halidir. Bu nedenle tasarım adımlarını örnek üzerinden açıklayacağız.</a:t>
                </a:r>
              </a:p>
              <a:p>
                <a:pPr marL="45720" indent="0">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𝐺</m:t>
                          </m:r>
                        </m:e>
                        <m:sub>
                          <m:r>
                            <a:rPr lang="tr-TR" sz="2000" i="1">
                              <a:latin typeface="Cambria Math" panose="02040503050406030204" pitchFamily="18" charset="0"/>
                            </a:rPr>
                            <m:t>𝑐</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𝐾</m:t>
                          </m:r>
                        </m:e>
                        <m:sub>
                          <m:r>
                            <a:rPr lang="tr-TR" sz="2000" i="1">
                              <a:latin typeface="Cambria Math" panose="02040503050406030204" pitchFamily="18" charset="0"/>
                            </a:rPr>
                            <m:t>𝑐</m:t>
                          </m:r>
                        </m:sub>
                      </m:sSub>
                      <m:f>
                        <m:fPr>
                          <m:ctrlPr>
                            <a:rPr lang="tr-TR" sz="2000" i="1">
                              <a:latin typeface="Cambria Math" panose="02040503050406030204" pitchFamily="18" charset="0"/>
                            </a:rPr>
                          </m:ctrlPr>
                        </m:fPr>
                        <m:num>
                          <m:d>
                            <m:dPr>
                              <m:ctrlPr>
                                <a:rPr lang="tr-TR" sz="2000" i="1">
                                  <a:latin typeface="Cambria Math" panose="02040503050406030204" pitchFamily="18" charset="0"/>
                                </a:rPr>
                              </m:ctrlPr>
                            </m:dPr>
                            <m:e>
                              <m:r>
                                <a:rPr lang="tr-TR" sz="2000" i="1">
                                  <a:latin typeface="Cambria Math" panose="02040503050406030204" pitchFamily="18" charset="0"/>
                                </a:rPr>
                                <m:t>𝑠</m:t>
                              </m:r>
                              <m:r>
                                <a:rPr lang="tr-TR" sz="2000" i="1">
                                  <a:latin typeface="Cambria Math" panose="02040503050406030204" pitchFamily="18" charset="0"/>
                                </a:rPr>
                                <m:t>+</m:t>
                              </m:r>
                              <m:f>
                                <m:fPr>
                                  <m:ctrlPr>
                                    <a:rPr lang="tr-TR" sz="2000" i="1">
                                      <a:latin typeface="Cambria Math" panose="02040503050406030204" pitchFamily="18" charset="0"/>
                                    </a:rPr>
                                  </m:ctrlPr>
                                </m:fPr>
                                <m:num>
                                  <m:r>
                                    <a:rPr lang="tr-TR" sz="2000" i="1">
                                      <a:latin typeface="Cambria Math" panose="02040503050406030204" pitchFamily="18" charset="0"/>
                                    </a:rPr>
                                    <m:t>1</m:t>
                                  </m:r>
                                </m:num>
                                <m:den>
                                  <m:sSub>
                                    <m:sSubPr>
                                      <m:ctrlPr>
                                        <a:rPr lang="tr-TR" sz="2000" i="1">
                                          <a:latin typeface="Cambria Math" panose="02040503050406030204" pitchFamily="18" charset="0"/>
                                        </a:rPr>
                                      </m:ctrlPr>
                                    </m:sSubPr>
                                    <m:e>
                                      <m:r>
                                        <a:rPr lang="tr-TR" sz="2000" i="1">
                                          <a:latin typeface="Cambria Math" panose="02040503050406030204" pitchFamily="18" charset="0"/>
                                        </a:rPr>
                                        <m:t>𝑇</m:t>
                                      </m:r>
                                    </m:e>
                                    <m:sub>
                                      <m:r>
                                        <a:rPr lang="tr-TR" sz="2000" i="1">
                                          <a:latin typeface="Cambria Math" panose="02040503050406030204" pitchFamily="18" charset="0"/>
                                        </a:rPr>
                                        <m:t>1</m:t>
                                      </m:r>
                                    </m:sub>
                                  </m:sSub>
                                </m:den>
                              </m:f>
                            </m:e>
                          </m:d>
                          <m:d>
                            <m:dPr>
                              <m:ctrlPr>
                                <a:rPr lang="tr-TR" sz="2000" i="1">
                                  <a:latin typeface="Cambria Math" panose="02040503050406030204" pitchFamily="18" charset="0"/>
                                </a:rPr>
                              </m:ctrlPr>
                            </m:dPr>
                            <m:e>
                              <m:r>
                                <a:rPr lang="tr-TR" sz="2000" i="1">
                                  <a:latin typeface="Cambria Math" panose="02040503050406030204" pitchFamily="18" charset="0"/>
                                </a:rPr>
                                <m:t>𝑠</m:t>
                              </m:r>
                              <m:r>
                                <a:rPr lang="tr-TR" sz="2000" i="1">
                                  <a:latin typeface="Cambria Math" panose="02040503050406030204" pitchFamily="18" charset="0"/>
                                </a:rPr>
                                <m:t>+</m:t>
                              </m:r>
                              <m:f>
                                <m:fPr>
                                  <m:ctrlPr>
                                    <a:rPr lang="tr-TR" sz="2000" i="1">
                                      <a:latin typeface="Cambria Math" panose="02040503050406030204" pitchFamily="18" charset="0"/>
                                    </a:rPr>
                                  </m:ctrlPr>
                                </m:fPr>
                                <m:num>
                                  <m:r>
                                    <a:rPr lang="tr-TR" sz="2000" i="1">
                                      <a:latin typeface="Cambria Math" panose="02040503050406030204" pitchFamily="18" charset="0"/>
                                    </a:rPr>
                                    <m:t>1</m:t>
                                  </m:r>
                                </m:num>
                                <m:den>
                                  <m:sSub>
                                    <m:sSubPr>
                                      <m:ctrlPr>
                                        <a:rPr lang="tr-TR" sz="2000" i="1">
                                          <a:latin typeface="Cambria Math" panose="02040503050406030204" pitchFamily="18" charset="0"/>
                                        </a:rPr>
                                      </m:ctrlPr>
                                    </m:sSubPr>
                                    <m:e>
                                      <m:r>
                                        <a:rPr lang="tr-TR" sz="2000" i="1">
                                          <a:latin typeface="Cambria Math" panose="02040503050406030204" pitchFamily="18" charset="0"/>
                                        </a:rPr>
                                        <m:t>𝑇</m:t>
                                      </m:r>
                                    </m:e>
                                    <m:sub>
                                      <m:r>
                                        <a:rPr lang="tr-TR" sz="2000" i="1">
                                          <a:latin typeface="Cambria Math" panose="02040503050406030204" pitchFamily="18" charset="0"/>
                                        </a:rPr>
                                        <m:t>2</m:t>
                                      </m:r>
                                    </m:sub>
                                  </m:sSub>
                                </m:den>
                              </m:f>
                            </m:e>
                          </m:d>
                        </m:num>
                        <m:den>
                          <m:d>
                            <m:dPr>
                              <m:ctrlPr>
                                <a:rPr lang="tr-TR" sz="2000" i="1">
                                  <a:latin typeface="Cambria Math" panose="02040503050406030204" pitchFamily="18" charset="0"/>
                                </a:rPr>
                              </m:ctrlPr>
                            </m:dPr>
                            <m:e>
                              <m:r>
                                <a:rPr lang="tr-TR" sz="2000" i="1">
                                  <a:latin typeface="Cambria Math" panose="02040503050406030204" pitchFamily="18" charset="0"/>
                                </a:rPr>
                                <m:t>𝑠</m:t>
                              </m:r>
                              <m:r>
                                <a:rPr lang="tr-TR" sz="2000" i="1">
                                  <a:latin typeface="Cambria Math" panose="02040503050406030204" pitchFamily="18" charset="0"/>
                                </a:rPr>
                                <m:t>+</m:t>
                              </m:r>
                              <m:f>
                                <m:fPr>
                                  <m:ctrlPr>
                                    <a:rPr lang="tr-TR" sz="2000" i="1">
                                      <a:latin typeface="Cambria Math" panose="02040503050406030204" pitchFamily="18" charset="0"/>
                                    </a:rPr>
                                  </m:ctrlPr>
                                </m:fPr>
                                <m:num>
                                  <m:r>
                                    <a:rPr lang="tr-TR" sz="2000" i="1">
                                      <a:latin typeface="Cambria Math" panose="02040503050406030204" pitchFamily="18" charset="0"/>
                                    </a:rPr>
                                    <m:t>𝛾</m:t>
                                  </m:r>
                                </m:num>
                                <m:den>
                                  <m:sSub>
                                    <m:sSubPr>
                                      <m:ctrlPr>
                                        <a:rPr lang="tr-TR" sz="2000" i="1">
                                          <a:latin typeface="Cambria Math" panose="02040503050406030204" pitchFamily="18" charset="0"/>
                                        </a:rPr>
                                      </m:ctrlPr>
                                    </m:sSubPr>
                                    <m:e>
                                      <m:r>
                                        <a:rPr lang="tr-TR" sz="2000" i="1">
                                          <a:latin typeface="Cambria Math" panose="02040503050406030204" pitchFamily="18" charset="0"/>
                                        </a:rPr>
                                        <m:t>𝑇</m:t>
                                      </m:r>
                                    </m:e>
                                    <m:sub>
                                      <m:r>
                                        <a:rPr lang="tr-TR" sz="2000" i="1">
                                          <a:latin typeface="Cambria Math" panose="02040503050406030204" pitchFamily="18" charset="0"/>
                                        </a:rPr>
                                        <m:t>1</m:t>
                                      </m:r>
                                    </m:sub>
                                  </m:sSub>
                                </m:den>
                              </m:f>
                            </m:e>
                          </m:d>
                          <m:d>
                            <m:dPr>
                              <m:ctrlPr>
                                <a:rPr lang="tr-TR" sz="2000" i="1">
                                  <a:latin typeface="Cambria Math" panose="02040503050406030204" pitchFamily="18" charset="0"/>
                                </a:rPr>
                              </m:ctrlPr>
                            </m:dPr>
                            <m:e>
                              <m:r>
                                <a:rPr lang="tr-TR" sz="2000" i="1">
                                  <a:latin typeface="Cambria Math" panose="02040503050406030204" pitchFamily="18" charset="0"/>
                                </a:rPr>
                                <m:t>𝑠</m:t>
                              </m:r>
                              <m:r>
                                <a:rPr lang="tr-TR" sz="2000" i="1">
                                  <a:latin typeface="Cambria Math" panose="02040503050406030204" pitchFamily="18" charset="0"/>
                                </a:rPr>
                                <m:t>+</m:t>
                              </m:r>
                              <m:f>
                                <m:fPr>
                                  <m:ctrlPr>
                                    <a:rPr lang="tr-TR" sz="2000" i="1">
                                      <a:latin typeface="Cambria Math" panose="02040503050406030204" pitchFamily="18" charset="0"/>
                                    </a:rPr>
                                  </m:ctrlPr>
                                </m:fPr>
                                <m:num>
                                  <m:r>
                                    <a:rPr lang="tr-TR" sz="2000" i="1">
                                      <a:latin typeface="Cambria Math" panose="02040503050406030204" pitchFamily="18" charset="0"/>
                                    </a:rPr>
                                    <m:t>1</m:t>
                                  </m:r>
                                </m:num>
                                <m:den>
                                  <m:r>
                                    <a:rPr lang="tr-TR" sz="2000" i="1">
                                      <a:latin typeface="Cambria Math" panose="02040503050406030204" pitchFamily="18" charset="0"/>
                                    </a:rPr>
                                    <m:t>𝛽</m:t>
                                  </m:r>
                                  <m:sSub>
                                    <m:sSubPr>
                                      <m:ctrlPr>
                                        <a:rPr lang="tr-TR" sz="2000" i="1">
                                          <a:latin typeface="Cambria Math" panose="02040503050406030204" pitchFamily="18" charset="0"/>
                                        </a:rPr>
                                      </m:ctrlPr>
                                    </m:sSubPr>
                                    <m:e>
                                      <m:r>
                                        <a:rPr lang="tr-TR" sz="2000" i="1">
                                          <a:latin typeface="Cambria Math" panose="02040503050406030204" pitchFamily="18" charset="0"/>
                                        </a:rPr>
                                        <m:t>𝑇</m:t>
                                      </m:r>
                                    </m:e>
                                    <m:sub>
                                      <m:r>
                                        <a:rPr lang="tr-TR" sz="2000" i="1">
                                          <a:latin typeface="Cambria Math" panose="02040503050406030204" pitchFamily="18" charset="0"/>
                                        </a:rPr>
                                        <m:t>2</m:t>
                                      </m:r>
                                    </m:sub>
                                  </m:sSub>
                                </m:den>
                              </m:f>
                            </m:e>
                          </m:d>
                        </m:den>
                      </m:f>
                    </m:oMath>
                  </m:oMathPara>
                </a14:m>
                <a:endParaRPr lang="tr-TR" dirty="0" smtClean="0"/>
              </a:p>
              <a:p>
                <a:pPr marL="45720" indent="0">
                  <a:buNone/>
                </a:pPr>
                <a:endParaRPr lang="tr-TR" dirty="0" smtClean="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𝛾</m:t>
                      </m:r>
                      <m:r>
                        <a:rPr lang="tr-TR" i="1">
                          <a:latin typeface="Cambria Math" panose="02040503050406030204" pitchFamily="18" charset="0"/>
                        </a:rPr>
                        <m:t>=</m:t>
                      </m:r>
                      <m:r>
                        <a:rPr lang="tr-TR" i="1">
                          <a:latin typeface="Cambria Math" panose="02040503050406030204" pitchFamily="18" charset="0"/>
                        </a:rPr>
                        <m:t>𝛽</m:t>
                      </m:r>
                      <m:r>
                        <a:rPr lang="tr-TR" b="0" i="1"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𝐺</m:t>
                          </m:r>
                        </m:e>
                        <m:sub>
                          <m:r>
                            <a:rPr lang="tr-TR" sz="2400" i="1">
                              <a:latin typeface="Cambria Math" panose="02040503050406030204" pitchFamily="18" charset="0"/>
                            </a:rPr>
                            <m:t>𝑐</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𝐾</m:t>
                          </m:r>
                        </m:e>
                        <m:sub>
                          <m:r>
                            <a:rPr lang="tr-TR" sz="2400" i="1">
                              <a:latin typeface="Cambria Math" panose="02040503050406030204" pitchFamily="18" charset="0"/>
                            </a:rPr>
                            <m:t>𝑐</m:t>
                          </m:r>
                        </m:sub>
                      </m:sSub>
                      <m:f>
                        <m:fPr>
                          <m:ctrlPr>
                            <a:rPr lang="tr-TR" sz="2400" i="1">
                              <a:latin typeface="Cambria Math" panose="02040503050406030204" pitchFamily="18" charset="0"/>
                            </a:rPr>
                          </m:ctrlPr>
                        </m:fPr>
                        <m:num>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1</m:t>
                                      </m:r>
                                    </m:sub>
                                  </m:sSub>
                                </m:den>
                              </m:f>
                            </m:e>
                          </m:d>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2</m:t>
                                      </m:r>
                                    </m:sub>
                                  </m:sSub>
                                </m:den>
                              </m:f>
                            </m:e>
                          </m:d>
                        </m:num>
                        <m:den>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b="0" i="1" smtClean="0">
                                      <a:latin typeface="Cambria Math" panose="02040503050406030204" pitchFamily="18" charset="0"/>
                                    </a:rPr>
                                    <m:t>𝛽</m:t>
                                  </m:r>
                                </m:num>
                                <m:den>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1</m:t>
                                      </m:r>
                                    </m:sub>
                                  </m:sSub>
                                </m:den>
                              </m:f>
                            </m:e>
                          </m:d>
                          <m:d>
                            <m:dPr>
                              <m:ctrlPr>
                                <a:rPr lang="tr-TR" sz="2400" i="1">
                                  <a:latin typeface="Cambria Math" panose="02040503050406030204" pitchFamily="18" charset="0"/>
                                </a:rPr>
                              </m:ctrlPr>
                            </m:dPr>
                            <m:e>
                              <m:r>
                                <a:rPr lang="tr-TR" sz="2400" i="1">
                                  <a:latin typeface="Cambria Math" panose="02040503050406030204" pitchFamily="18" charset="0"/>
                                </a:rPr>
                                <m:t>𝑠</m:t>
                              </m:r>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r>
                                    <a:rPr lang="tr-TR" sz="2400" i="1">
                                      <a:latin typeface="Cambria Math" panose="02040503050406030204" pitchFamily="18" charset="0"/>
                                    </a:rPr>
                                    <m:t>𝛽</m:t>
                                  </m:r>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2</m:t>
                                      </m:r>
                                    </m:sub>
                                  </m:sSub>
                                </m:den>
                              </m:f>
                            </m:e>
                          </m:d>
                        </m:den>
                      </m:f>
                    </m:oMath>
                  </m:oMathPara>
                </a14:m>
                <a:endParaRPr lang="tr-TR" dirty="0" smtClean="0"/>
              </a:p>
              <a:p>
                <a:pPr marL="45720" indent="0">
                  <a:buNone/>
                </a:pPr>
                <a:r>
                  <a:rPr lang="tr-TR" dirty="0" smtClean="0"/>
                  <a:t>Halini alır.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1</m:t>
                        </m:r>
                      </m:sub>
                    </m:sSub>
                  </m:oMath>
                </a14:m>
                <a:r>
                  <a:rPr lang="tr-TR" dirty="0" smtClean="0"/>
                  <a:t>’li taraf faz ilerlemeli,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2</m:t>
                        </m:r>
                      </m:sub>
                    </m:sSub>
                  </m:oMath>
                </a14:m>
                <a:r>
                  <a:rPr lang="tr-TR" dirty="0" smtClean="0"/>
                  <a:t>’li tarafta faz gerilemeli kompanzatör etkisini oluşturur.</a:t>
                </a:r>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0" y="1259175"/>
                <a:ext cx="9872871" cy="4836826"/>
              </a:xfrm>
              <a:blipFill>
                <a:blip r:embed="rId2"/>
                <a:stretch>
                  <a:fillRect l="-309" t="-1639" r="-80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3637687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t>Örnek:</a:t>
            </a:r>
            <a:endParaRPr lang="tr-TR" sz="2800"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a:xfrm>
                <a:off x="5292435" y="875071"/>
                <a:ext cx="5723435" cy="5220929"/>
              </a:xfrm>
            </p:spPr>
            <p:txBody>
              <a:bodyPr/>
              <a:lstStyle/>
              <a:p>
                <a:pPr marL="45720" indent="0">
                  <a:buNone/>
                </a:pPr>
                <a:r>
                  <a:rPr lang="tr-TR" dirty="0" smtClean="0"/>
                  <a:t>Şekilde </a:t>
                </a:r>
                <a:r>
                  <a:rPr lang="tr-TR" dirty="0"/>
                  <a:t>gösterilen sistemi ele </a:t>
                </a:r>
                <a:r>
                  <a:rPr lang="tr-TR" dirty="0" smtClean="0"/>
                  <a:t>alalım; Açık-çevrim </a:t>
                </a:r>
                <a:r>
                  <a:rPr lang="tr-TR" dirty="0"/>
                  <a:t>transfer fonksiyonu</a:t>
                </a:r>
              </a:p>
              <a:p>
                <a:pPr marL="45720"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𝐺</m:t>
                      </m:r>
                      <m:d>
                        <m:dPr>
                          <m:ctrlPr>
                            <a:rPr lang="tr-TR" b="0" i="1" dirty="0" smtClean="0">
                              <a:latin typeface="Cambria Math" panose="02040503050406030204" pitchFamily="18" charset="0"/>
                            </a:rPr>
                          </m:ctrlPr>
                        </m:dPr>
                        <m:e>
                          <m:r>
                            <a:rPr lang="tr-TR" b="0" i="1" dirty="0" smtClean="0">
                              <a:latin typeface="Cambria Math" panose="02040503050406030204" pitchFamily="18" charset="0"/>
                            </a:rPr>
                            <m:t>𝑠</m:t>
                          </m:r>
                        </m:e>
                      </m:d>
                      <m:r>
                        <a:rPr lang="tr-TR" b="0" i="1" dirty="0" smtClean="0">
                          <a:latin typeface="Cambria Math" panose="02040503050406030204" pitchFamily="18" charset="0"/>
                        </a:rPr>
                        <m:t>=</m:t>
                      </m:r>
                      <m:f>
                        <m:fPr>
                          <m:ctrlPr>
                            <a:rPr lang="tr-TR" b="0" i="1" dirty="0" smtClean="0">
                              <a:latin typeface="Cambria Math" panose="02040503050406030204" pitchFamily="18" charset="0"/>
                            </a:rPr>
                          </m:ctrlPr>
                        </m:fPr>
                        <m:num>
                          <m:r>
                            <a:rPr lang="tr-TR" b="0" i="1" dirty="0" smtClean="0">
                              <a:latin typeface="Cambria Math" panose="02040503050406030204" pitchFamily="18" charset="0"/>
                            </a:rPr>
                            <m:t>1</m:t>
                          </m:r>
                        </m:num>
                        <m:den>
                          <m:r>
                            <a:rPr lang="tr-TR" i="1" dirty="0" smtClean="0">
                              <a:latin typeface="Cambria Math" panose="02040503050406030204" pitchFamily="18" charset="0"/>
                            </a:rPr>
                            <m:t>𝑠</m:t>
                          </m:r>
                          <m:d>
                            <m:dPr>
                              <m:ctrlPr>
                                <a:rPr lang="tr-TR" i="1" dirty="0" smtClean="0">
                                  <a:latin typeface="Cambria Math" panose="02040503050406030204" pitchFamily="18" charset="0"/>
                                </a:rPr>
                              </m:ctrlPr>
                            </m:dPr>
                            <m:e>
                              <m:r>
                                <a:rPr lang="tr-TR" i="1" dirty="0" smtClean="0">
                                  <a:latin typeface="Cambria Math" panose="02040503050406030204" pitchFamily="18" charset="0"/>
                                </a:rPr>
                                <m:t>𝑠</m:t>
                              </m:r>
                              <m:r>
                                <a:rPr lang="tr-TR" i="1" dirty="0" smtClean="0">
                                  <a:latin typeface="Cambria Math" panose="02040503050406030204" pitchFamily="18" charset="0"/>
                                </a:rPr>
                                <m:t> +1</m:t>
                              </m:r>
                            </m:e>
                          </m:d>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+2</m:t>
                              </m:r>
                            </m:e>
                          </m:d>
                        </m:den>
                      </m:f>
                    </m:oMath>
                  </m:oMathPara>
                </a14:m>
                <a:endParaRPr lang="tr-TR" dirty="0"/>
              </a:p>
              <a:p>
                <a:pPr marL="45720" indent="0">
                  <a:buNone/>
                </a:pPr>
                <a:r>
                  <a:rPr lang="tr-TR" dirty="0"/>
                  <a:t>şeklindedir. Statik hız hata sabiti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b="0" i="1" dirty="0" smtClean="0">
                            <a:latin typeface="Cambria Math" panose="02040503050406030204" pitchFamily="18" charset="0"/>
                          </a:rPr>
                          <m:t>𝑣</m:t>
                        </m:r>
                      </m:sub>
                    </m:sSub>
                    <m:r>
                      <a:rPr lang="tr-TR" b="0" i="1" dirty="0" smtClean="0">
                        <a:latin typeface="Cambria Math" panose="02040503050406030204" pitchFamily="18" charset="0"/>
                      </a:rPr>
                      <m:t>=</m:t>
                    </m:r>
                    <m:r>
                      <a:rPr lang="tr-TR" b="0" i="1" dirty="0" smtClean="0">
                        <a:latin typeface="Cambria Math" panose="02040503050406030204" pitchFamily="18" charset="0"/>
                      </a:rPr>
                      <m:t>10</m:t>
                    </m:r>
                    <m:r>
                      <a:rPr lang="tr-TR" b="0" i="1" dirty="0" smtClean="0">
                        <a:latin typeface="Cambria Math" panose="02040503050406030204" pitchFamily="18" charset="0"/>
                      </a:rPr>
                      <m:t> </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𝑠</m:t>
                        </m:r>
                      </m:e>
                      <m:sup>
                        <m:r>
                          <a:rPr lang="tr-TR" b="0" i="1" dirty="0" smtClean="0">
                            <a:latin typeface="Cambria Math" panose="02040503050406030204" pitchFamily="18" charset="0"/>
                          </a:rPr>
                          <m:t>−1</m:t>
                        </m:r>
                      </m:sup>
                    </m:sSup>
                  </m:oMath>
                </a14:m>
                <a:r>
                  <a:rPr lang="tr-TR" dirty="0" smtClean="0"/>
                  <a:t>, faz </a:t>
                </a:r>
                <a:r>
                  <a:rPr lang="tr-TR" dirty="0"/>
                  <a:t>payı en azından </a:t>
                </a:r>
                <a:r>
                  <a:rPr lang="tr-TR" dirty="0" smtClean="0"/>
                  <a:t>50</a:t>
                </a:r>
                <a:r>
                  <a:rPr lang="tr-TR" dirty="0"/>
                  <a:t>° ve kazanç payı ise en </a:t>
                </a:r>
                <a:r>
                  <a:rPr lang="tr-TR" dirty="0" smtClean="0"/>
                  <a:t>azından 10 </a:t>
                </a:r>
                <a:r>
                  <a:rPr lang="tr-TR" dirty="0"/>
                  <a:t>dB olacak şekilde verilen sistem için bir kompenzatör </a:t>
                </a:r>
                <a:r>
                  <a:rPr lang="tr-TR" dirty="0" smtClean="0"/>
                  <a:t>tasarlayınız.</a:t>
                </a:r>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xfrm>
                <a:off x="5292435" y="875071"/>
                <a:ext cx="5723435" cy="5220929"/>
              </a:xfrm>
              <a:blipFill>
                <a:blip r:embed="rId2"/>
                <a:stretch>
                  <a:fillRect l="-532" t="-1519" r="-213"/>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26</a:t>
            </a:fld>
            <a:endParaRPr lang="en-US" dirty="0"/>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353291" y="1382857"/>
            <a:ext cx="5334000" cy="1543050"/>
          </a:xfrm>
          <a:prstGeom prst="rect">
            <a:avLst/>
          </a:prstGeom>
        </p:spPr>
      </p:pic>
    </p:spTree>
    <p:extLst>
      <p:ext uri="{BB962C8B-B14F-4D97-AF65-F5344CB8AC3E}">
        <p14:creationId xmlns:p14="http://schemas.microsoft.com/office/powerpoint/2010/main" val="1592758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smtClean="0"/>
              <a:t>Örnek Çözüm:</a:t>
            </a:r>
            <a:endParaRPr lang="tr-TR"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𝑦𝑒𝑛𝑖</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𝐺</m:t>
                      </m:r>
                      <m:d>
                        <m:dPr>
                          <m:ctrlPr>
                            <a:rPr lang="tr-TR" i="1">
                              <a:latin typeface="Cambria Math" panose="02040503050406030204" pitchFamily="18" charset="0"/>
                            </a:rPr>
                          </m:ctrlPr>
                        </m:dPr>
                        <m:e>
                          <m:r>
                            <a:rPr lang="tr-TR" i="1">
                              <a:latin typeface="Cambria Math" panose="02040503050406030204" pitchFamily="18" charset="0"/>
                            </a:rPr>
                            <m:t>𝑠</m:t>
                          </m:r>
                        </m:e>
                      </m:d>
                      <m:r>
                        <a:rPr lang="tr-TR" b="0" i="0" smtClean="0">
                          <a:latin typeface="Cambria Math" panose="02040503050406030204" pitchFamily="18" charset="0"/>
                        </a:rPr>
                        <m:t>;</m:t>
                      </m:r>
                      <m:sSub>
                        <m:sSubPr>
                          <m:ctrlPr>
                            <a:rPr lang="tr-TR" b="0" i="0" smtClean="0">
                              <a:latin typeface="Cambria Math" panose="02040503050406030204" pitchFamily="18" charset="0"/>
                            </a:rPr>
                          </m:ctrlPr>
                        </m:sSubPr>
                        <m:e>
                          <m:r>
                            <m:rPr>
                              <m:sty m:val="p"/>
                            </m:rPr>
                            <a:rPr lang="tr-TR" b="0" i="0" smtClean="0">
                              <a:latin typeface="Cambria Math" panose="02040503050406030204" pitchFamily="18" charset="0"/>
                            </a:rPr>
                            <m:t>K</m:t>
                          </m:r>
                        </m:e>
                        <m:sub>
                          <m:r>
                            <m:rPr>
                              <m:sty m:val="p"/>
                            </m:rPr>
                            <a:rPr lang="tr-TR" b="0" i="0" smtClean="0">
                              <a:latin typeface="Cambria Math" panose="02040503050406030204" pitchFamily="18" charset="0"/>
                            </a:rPr>
                            <m:t>c</m:t>
                          </m:r>
                        </m:sub>
                      </m:sSub>
                      <m:r>
                        <a:rPr lang="tr-TR" b="0" i="0" smtClean="0">
                          <a:latin typeface="Cambria Math" panose="02040503050406030204" pitchFamily="18" charset="0"/>
                        </a:rPr>
                        <m:t>=1 </m:t>
                      </m:r>
                      <m:r>
                        <m:rPr>
                          <m:sty m:val="p"/>
                        </m:rPr>
                        <a:rPr lang="tr-TR" b="0" i="0" smtClean="0">
                          <a:latin typeface="Cambria Math" panose="02040503050406030204" pitchFamily="18" charset="0"/>
                        </a:rPr>
                        <m:t>olarak</m:t>
                      </m:r>
                      <m:r>
                        <a:rPr lang="tr-TR" b="0" i="0" smtClean="0">
                          <a:latin typeface="Cambria Math" panose="02040503050406030204" pitchFamily="18" charset="0"/>
                        </a:rPr>
                        <m:t> </m:t>
                      </m:r>
                      <m:r>
                        <m:rPr>
                          <m:sty m:val="p"/>
                        </m:rPr>
                        <a:rPr lang="tr-TR" b="0" i="0" smtClean="0">
                          <a:latin typeface="Cambria Math" panose="02040503050406030204" pitchFamily="18" charset="0"/>
                        </a:rPr>
                        <m:t>belirleyelim</m:t>
                      </m:r>
                      <m:r>
                        <a:rPr lang="tr-TR" b="0" i="0" smtClean="0">
                          <a:latin typeface="Cambria Math" panose="02040503050406030204" pitchFamily="18" charset="0"/>
                        </a:rPr>
                        <m:t>;</m:t>
                      </m:r>
                    </m:oMath>
                  </m:oMathPara>
                </a14:m>
                <a:endParaRPr lang="tr-TR" dirty="0"/>
              </a:p>
              <a:p>
                <a:pPr marL="45720" indent="0">
                  <a:buNone/>
                </a:pPr>
                <a:endParaRPr lang="tr-TR" dirty="0"/>
              </a:p>
              <a:p>
                <a:pPr marL="45720" indent="0">
                  <a:buNone/>
                </a:pPr>
                <a14:m>
                  <m:oMathPara xmlns:m="http://schemas.openxmlformats.org/officeDocument/2006/math">
                    <m:oMathParaPr>
                      <m:jc m:val="centerGroup"/>
                    </m:oMathParaPr>
                    <m:oMath xmlns:m="http://schemas.openxmlformats.org/officeDocument/2006/math">
                      <m:func>
                        <m:funcPr>
                          <m:ctrlPr>
                            <a:rPr lang="tr-TR" i="1">
                              <a:latin typeface="Cambria Math" panose="02040503050406030204" pitchFamily="18" charset="0"/>
                            </a:rPr>
                          </m:ctrlPr>
                        </m:funcPr>
                        <m:fName>
                          <m:limLow>
                            <m:limLowPr>
                              <m:ctrlPr>
                                <a:rPr lang="tr-TR" i="1">
                                  <a:latin typeface="Cambria Math" panose="02040503050406030204" pitchFamily="18" charset="0"/>
                                </a:rPr>
                              </m:ctrlPr>
                            </m:limLowPr>
                            <m:e>
                              <m:r>
                                <m:rPr>
                                  <m:sty m:val="p"/>
                                </m:rPr>
                                <a:rPr lang="tr-TR">
                                  <a:latin typeface="Cambria Math" panose="02040503050406030204" pitchFamily="18" charset="0"/>
                                </a:rPr>
                                <m:t>lim</m:t>
                              </m:r>
                            </m:e>
                            <m:lim>
                              <m:r>
                                <a:rPr lang="tr-TR" i="1">
                                  <a:latin typeface="Cambria Math" panose="02040503050406030204" pitchFamily="18" charset="0"/>
                                </a:rPr>
                                <m:t>𝑠</m:t>
                              </m:r>
                              <m:r>
                                <a:rPr lang="tr-TR" i="1">
                                  <a:latin typeface="Cambria Math" panose="02040503050406030204" pitchFamily="18" charset="0"/>
                                </a:rPr>
                                <m:t>→0</m:t>
                              </m:r>
                            </m:lim>
                          </m:limLow>
                        </m:fName>
                        <m:e>
                          <m:r>
                            <a:rPr lang="tr-TR" i="1">
                              <a:latin typeface="Cambria Math" panose="02040503050406030204" pitchFamily="18" charset="0"/>
                            </a:rPr>
                            <m:t>𝑠</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𝑦𝑒𝑛𝑖</m:t>
                              </m:r>
                            </m:sub>
                          </m:sSub>
                          <m:d>
                            <m:dPr>
                              <m:ctrlPr>
                                <a:rPr lang="tr-TR" i="1">
                                  <a:latin typeface="Cambria Math" panose="02040503050406030204" pitchFamily="18" charset="0"/>
                                </a:rPr>
                              </m:ctrlPr>
                            </m:dPr>
                            <m:e>
                              <m:r>
                                <a:rPr lang="tr-TR" i="1">
                                  <a:latin typeface="Cambria Math" panose="02040503050406030204" pitchFamily="18" charset="0"/>
                                </a:rPr>
                                <m:t>𝑠</m:t>
                              </m:r>
                            </m:e>
                          </m:d>
                        </m:e>
                      </m:func>
                      <m:r>
                        <a:rPr lang="tr-TR" i="1">
                          <a:latin typeface="Cambria Math" panose="02040503050406030204" pitchFamily="18" charset="0"/>
                        </a:rPr>
                        <m:t>=</m:t>
                      </m:r>
                      <m:r>
                        <a:rPr lang="tr-TR" i="1">
                          <a:latin typeface="Cambria Math" panose="02040503050406030204" pitchFamily="18" charset="0"/>
                        </a:rPr>
                        <m:t>𝐾</m:t>
                      </m:r>
                      <m:func>
                        <m:funcPr>
                          <m:ctrlPr>
                            <a:rPr lang="tr-TR" i="1">
                              <a:latin typeface="Cambria Math" panose="02040503050406030204" pitchFamily="18" charset="0"/>
                            </a:rPr>
                          </m:ctrlPr>
                        </m:funcPr>
                        <m:fName>
                          <m:limLow>
                            <m:limLowPr>
                              <m:ctrlPr>
                                <a:rPr lang="tr-TR" i="1">
                                  <a:latin typeface="Cambria Math" panose="02040503050406030204" pitchFamily="18" charset="0"/>
                                </a:rPr>
                              </m:ctrlPr>
                            </m:limLowPr>
                            <m:e>
                              <m:r>
                                <m:rPr>
                                  <m:sty m:val="p"/>
                                </m:rPr>
                                <a:rPr lang="tr-TR">
                                  <a:latin typeface="Cambria Math" panose="02040503050406030204" pitchFamily="18" charset="0"/>
                                </a:rPr>
                                <m:t>lim</m:t>
                              </m:r>
                            </m:e>
                            <m:lim>
                              <m:r>
                                <a:rPr lang="tr-TR" i="1">
                                  <a:latin typeface="Cambria Math" panose="02040503050406030204" pitchFamily="18" charset="0"/>
                                </a:rPr>
                                <m:t>𝑠</m:t>
                              </m:r>
                              <m:r>
                                <a:rPr lang="tr-TR" i="1">
                                  <a:latin typeface="Cambria Math" panose="02040503050406030204" pitchFamily="18" charset="0"/>
                                </a:rPr>
                                <m:t>→0</m:t>
                              </m:r>
                            </m:lim>
                          </m:limLow>
                        </m:fName>
                        <m:e>
                          <m:r>
                            <a:rPr lang="tr-TR" b="0" i="1" smtClean="0">
                              <a:latin typeface="Cambria Math" panose="02040503050406030204" pitchFamily="18" charset="0"/>
                            </a:rPr>
                            <m:t>𝑠</m:t>
                          </m:r>
                          <m:f>
                            <m:fPr>
                              <m:ctrlPr>
                                <a:rPr lang="tr-TR" i="1" dirty="0">
                                  <a:latin typeface="Cambria Math" panose="02040503050406030204" pitchFamily="18" charset="0"/>
                                </a:rPr>
                              </m:ctrlPr>
                            </m:fPr>
                            <m:num>
                              <m:r>
                                <a:rPr lang="tr-TR" i="1" dirty="0">
                                  <a:latin typeface="Cambria Math" panose="02040503050406030204" pitchFamily="18" charset="0"/>
                                </a:rPr>
                                <m:t>1</m:t>
                              </m:r>
                            </m:num>
                            <m:den>
                              <m:r>
                                <a:rPr lang="tr-TR" i="1" dirty="0">
                                  <a:latin typeface="Cambria Math" panose="02040503050406030204" pitchFamily="18" charset="0"/>
                                </a:rPr>
                                <m:t>𝑠</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+1</m:t>
                                  </m:r>
                                </m:e>
                              </m:d>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+2</m:t>
                                  </m:r>
                                </m:e>
                              </m:d>
                            </m:den>
                          </m:f>
                        </m:e>
                      </m:func>
                    </m:oMath>
                  </m:oMathPara>
                </a14:m>
                <a:endParaRPr lang="tr-TR" i="1" dirty="0" smtClean="0">
                  <a:latin typeface="Cambria Math" panose="02040503050406030204" pitchFamily="18" charset="0"/>
                </a:endParaRPr>
              </a:p>
              <a:p>
                <a:pPr marL="45720" indent="0">
                  <a:buNone/>
                </a:pPr>
                <a:endParaRPr lang="tr-TR"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𝐾</m:t>
                          </m:r>
                        </m:num>
                        <m:den>
                          <m:r>
                            <a:rPr lang="tr-TR" i="1">
                              <a:latin typeface="Cambria Math" panose="02040503050406030204" pitchFamily="18" charset="0"/>
                            </a:rPr>
                            <m:t>2</m:t>
                          </m:r>
                        </m:den>
                      </m:f>
                      <m:r>
                        <a:rPr lang="tr-TR" i="1">
                          <a:latin typeface="Cambria Math" panose="02040503050406030204" pitchFamily="18" charset="0"/>
                        </a:rPr>
                        <m:t>=10</m:t>
                      </m:r>
                      <m:r>
                        <a:rPr lang="tr-TR" b="0" i="1" smtClean="0">
                          <a:latin typeface="Cambria Math" panose="02040503050406030204" pitchFamily="18" charset="0"/>
                        </a:rPr>
                        <m:t>⟹</m:t>
                      </m:r>
                      <m:r>
                        <a:rPr lang="tr-TR" b="0" i="1" smtClean="0">
                          <a:latin typeface="Cambria Math" panose="02040503050406030204" pitchFamily="18" charset="0"/>
                        </a:rPr>
                        <m:t>𝐾</m:t>
                      </m:r>
                      <m:r>
                        <a:rPr lang="tr-TR" b="0" i="1" smtClean="0">
                          <a:latin typeface="Cambria Math" panose="02040503050406030204" pitchFamily="18" charset="0"/>
                        </a:rPr>
                        <m:t>=20</m:t>
                      </m:r>
                    </m:oMath>
                  </m:oMathPara>
                </a14:m>
                <a:endParaRPr lang="tr-TR"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1829769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Örnek Çözüm:</a:t>
            </a: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28</a:t>
            </a:fld>
            <a:endParaRPr lang="en-US" dirty="0"/>
          </a:p>
        </p:txBody>
      </p:sp>
      <mc:AlternateContent xmlns:mc="http://schemas.openxmlformats.org/markup-compatibility/2006">
        <mc:Choice xmlns:a14="http://schemas.microsoft.com/office/drawing/2010/main" Requires="a14">
          <p:sp>
            <p:nvSpPr>
              <p:cNvPr id="8" name="Rectangle 7"/>
              <p:cNvSpPr/>
              <p:nvPr/>
            </p:nvSpPr>
            <p:spPr>
              <a:xfrm>
                <a:off x="1191490" y="1041507"/>
                <a:ext cx="9989127" cy="769441"/>
              </a:xfrm>
              <a:prstGeom prst="rect">
                <a:avLst/>
              </a:prstGeom>
            </p:spPr>
            <p:txBody>
              <a:bodyPr wrap="square">
                <a:spAutoFit/>
              </a:bodyPr>
              <a:lstStyle/>
              <a:p>
                <a:r>
                  <a:rPr lang="tr-TR" sz="2200" dirty="0"/>
                  <a:t>Daha sonra Kompanze edilmemiş sistemin </a:t>
                </a:r>
                <a14:m>
                  <m:oMath xmlns:m="http://schemas.openxmlformats.org/officeDocument/2006/math">
                    <m:r>
                      <a:rPr lang="tr-TR" sz="2200" i="1" dirty="0" smtClean="0">
                        <a:latin typeface="Cambria Math" panose="02040503050406030204" pitchFamily="18" charset="0"/>
                      </a:rPr>
                      <m:t>𝐾</m:t>
                    </m:r>
                    <m:r>
                      <a:rPr lang="tr-TR" sz="2200" i="1" dirty="0" smtClean="0">
                        <a:latin typeface="Cambria Math" panose="02040503050406030204" pitchFamily="18" charset="0"/>
                      </a:rPr>
                      <m:t>=20</m:t>
                    </m:r>
                  </m:oMath>
                </a14:m>
                <a:r>
                  <a:rPr lang="tr-TR" sz="2200" dirty="0"/>
                  <a:t> kazancını ekleyerek Bode diyagramını çizeceğiz. </a:t>
                </a:r>
              </a:p>
            </p:txBody>
          </p:sp>
        </mc:Choice>
        <mc:Fallback>
          <p:sp>
            <p:nvSpPr>
              <p:cNvPr id="8" name="Rectangle 7"/>
              <p:cNvSpPr>
                <a:spLocks noRot="1" noChangeAspect="1" noMove="1" noResize="1" noEditPoints="1" noAdjustHandles="1" noChangeArrowheads="1" noChangeShapeType="1" noTextEdit="1"/>
              </p:cNvSpPr>
              <p:nvPr/>
            </p:nvSpPr>
            <p:spPr>
              <a:xfrm>
                <a:off x="1191490" y="1041507"/>
                <a:ext cx="9989127" cy="769441"/>
              </a:xfrm>
              <a:prstGeom prst="rect">
                <a:avLst/>
              </a:prstGeom>
              <a:blipFill>
                <a:blip r:embed="rId2"/>
                <a:stretch>
                  <a:fillRect l="-793" t="-5556" b="-15079"/>
                </a:stretch>
              </a:blipFill>
            </p:spPr>
            <p:txBody>
              <a:bodyPr/>
              <a:lstStyle/>
              <a:p>
                <a:r>
                  <a:rPr lang="tr-TR">
                    <a:noFill/>
                  </a:rPr>
                  <a:t> </a:t>
                </a:r>
              </a:p>
            </p:txBody>
          </p:sp>
        </mc:Fallback>
      </mc:AlternateContent>
      <p:sp>
        <p:nvSpPr>
          <p:cNvPr id="11" name="Rectangle 10"/>
          <p:cNvSpPr/>
          <p:nvPr/>
        </p:nvSpPr>
        <p:spPr>
          <a:xfrm>
            <a:off x="7024255" y="1443290"/>
            <a:ext cx="3713018" cy="1107996"/>
          </a:xfrm>
          <a:prstGeom prst="rect">
            <a:avLst/>
          </a:prstGeom>
        </p:spPr>
        <p:txBody>
          <a:bodyPr wrap="square">
            <a:spAutoFit/>
          </a:bodyPr>
          <a:lstStyle/>
          <a:p>
            <a:r>
              <a:rPr lang="tr-TR" sz="2200" dirty="0" smtClean="0"/>
              <a:t>Kazancı Ayarlanmış, ancak kompanze edilmemiş sistem kararsızdır. </a:t>
            </a:r>
            <a:endParaRPr lang="tr-TR" sz="2200" dirty="0"/>
          </a:p>
        </p:txBody>
      </p:sp>
      <p:pic>
        <p:nvPicPr>
          <p:cNvPr id="13" name="Content Placeholder 12"/>
          <p:cNvPicPr>
            <a:picLocks noGrp="1" noChangeAspect="1"/>
          </p:cNvPicPr>
          <p:nvPr>
            <p:ph idx="1"/>
          </p:nvPr>
        </p:nvPicPr>
        <p:blipFill>
          <a:blip r:embed="rId3"/>
          <a:stretch>
            <a:fillRect/>
          </a:stretch>
        </p:blipFill>
        <p:spPr>
          <a:xfrm>
            <a:off x="963938" y="1617232"/>
            <a:ext cx="6004898" cy="4517515"/>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7024254" y="2510090"/>
                <a:ext cx="4197928" cy="1446550"/>
              </a:xfrm>
              <a:prstGeom prst="rect">
                <a:avLst/>
              </a:prstGeom>
            </p:spPr>
            <p:txBody>
              <a:bodyPr wrap="square">
                <a:spAutoFit/>
              </a:bodyPr>
              <a:lstStyle/>
              <a:p>
                <a:r>
                  <a:rPr lang="tr-TR" sz="2200" dirty="0" smtClean="0"/>
                  <a:t>Diyagramdan , </a:t>
                </a:r>
              </a:p>
              <a:p>
                <a:r>
                  <a:rPr lang="tr-TR" sz="2200" dirty="0" smtClean="0"/>
                  <a:t>faz grafiğinin -</a:t>
                </a:r>
                <a14:m>
                  <m:oMath xmlns:m="http://schemas.openxmlformats.org/officeDocument/2006/math">
                    <m:sSup>
                      <m:sSupPr>
                        <m:ctrlPr>
                          <a:rPr lang="tr-TR" sz="2200" i="1" dirty="0" smtClean="0">
                            <a:latin typeface="Cambria Math" panose="02040503050406030204" pitchFamily="18" charset="0"/>
                          </a:rPr>
                        </m:ctrlPr>
                      </m:sSupPr>
                      <m:e>
                        <m:r>
                          <a:rPr lang="tr-TR" sz="2200" i="1" dirty="0" smtClean="0">
                            <a:latin typeface="Cambria Math" panose="02040503050406030204" pitchFamily="18" charset="0"/>
                          </a:rPr>
                          <m:t>180</m:t>
                        </m:r>
                      </m:e>
                      <m:sup>
                        <m:r>
                          <a:rPr lang="tr-TR" sz="2200" i="1" dirty="0" smtClean="0">
                            <a:latin typeface="Cambria Math" panose="02040503050406030204" pitchFamily="18" charset="0"/>
                          </a:rPr>
                          <m:t>0</m:t>
                        </m:r>
                      </m:sup>
                    </m:sSup>
                  </m:oMath>
                </a14:m>
                <a:r>
                  <a:rPr lang="tr-TR" sz="2200" dirty="0" smtClean="0"/>
                  <a:t> yi kestiği frekans olarak </a:t>
                </a:r>
                <a14:m>
                  <m:oMath xmlns:m="http://schemas.openxmlformats.org/officeDocument/2006/math">
                    <m:r>
                      <a:rPr lang="tr-TR" sz="2200" b="0" i="1" smtClean="0">
                        <a:latin typeface="Cambria Math" panose="02040503050406030204" pitchFamily="18" charset="0"/>
                      </a:rPr>
                      <m:t>𝜔</m:t>
                    </m:r>
                    <m:r>
                      <a:rPr lang="tr-TR" sz="2200" b="0" i="1" smtClean="0">
                        <a:latin typeface="Cambria Math" panose="02040503050406030204" pitchFamily="18" charset="0"/>
                      </a:rPr>
                      <m:t>=1.41 </m:t>
                    </m:r>
                    <m:r>
                      <a:rPr lang="tr-TR" sz="2200" b="0" i="1" smtClean="0">
                        <a:latin typeface="Cambria Math" panose="02040503050406030204" pitchFamily="18" charset="0"/>
                      </a:rPr>
                      <m:t>𝑟𝑎𝑑</m:t>
                    </m:r>
                    <m:r>
                      <a:rPr lang="tr-TR" sz="2200" b="0" i="1" smtClean="0">
                        <a:latin typeface="Cambria Math" panose="02040503050406030204" pitchFamily="18" charset="0"/>
                      </a:rPr>
                      <m:t>/</m:t>
                    </m:r>
                    <m:r>
                      <a:rPr lang="tr-TR" sz="2200" b="0" i="1" smtClean="0">
                        <a:latin typeface="Cambria Math" panose="02040503050406030204" pitchFamily="18" charset="0"/>
                      </a:rPr>
                      <m:t>𝑠</m:t>
                    </m:r>
                  </m:oMath>
                </a14:m>
                <a:r>
                  <a:rPr lang="tr-TR" sz="2200" dirty="0" smtClean="0"/>
                  <a:t> okuruz.</a:t>
                </a:r>
                <a:endParaRPr lang="tr-TR" sz="2200" dirty="0"/>
              </a:p>
            </p:txBody>
          </p:sp>
        </mc:Choice>
        <mc:Fallback>
          <p:sp>
            <p:nvSpPr>
              <p:cNvPr id="14" name="Rectangle 13"/>
              <p:cNvSpPr>
                <a:spLocks noRot="1" noChangeAspect="1" noMove="1" noResize="1" noEditPoints="1" noAdjustHandles="1" noChangeArrowheads="1" noChangeShapeType="1" noTextEdit="1"/>
              </p:cNvSpPr>
              <p:nvPr/>
            </p:nvSpPr>
            <p:spPr>
              <a:xfrm>
                <a:off x="7024254" y="2510090"/>
                <a:ext cx="4197928" cy="1446550"/>
              </a:xfrm>
              <a:prstGeom prst="rect">
                <a:avLst/>
              </a:prstGeom>
              <a:blipFill>
                <a:blip r:embed="rId4"/>
                <a:stretch>
                  <a:fillRect l="-1887" t="-2954" b="-7595"/>
                </a:stretch>
              </a:blipFill>
            </p:spPr>
            <p:txBody>
              <a:bodyPr/>
              <a:lstStyle/>
              <a:p>
                <a:r>
                  <a:rPr lang="tr-TR">
                    <a:noFill/>
                  </a:rPr>
                  <a:t> </a:t>
                </a:r>
              </a:p>
            </p:txBody>
          </p:sp>
        </mc:Fallback>
      </mc:AlternateContent>
      <p:sp>
        <p:nvSpPr>
          <p:cNvPr id="15" name="Oval 14"/>
          <p:cNvSpPr/>
          <p:nvPr/>
        </p:nvSpPr>
        <p:spPr>
          <a:xfrm>
            <a:off x="3893127" y="1731818"/>
            <a:ext cx="2687782" cy="1662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16" name="Rectangle 15"/>
              <p:cNvSpPr/>
              <p:nvPr/>
            </p:nvSpPr>
            <p:spPr>
              <a:xfrm>
                <a:off x="7065819" y="3854257"/>
                <a:ext cx="4849090" cy="2137958"/>
              </a:xfrm>
              <a:prstGeom prst="rect">
                <a:avLst/>
              </a:prstGeom>
            </p:spPr>
            <p:txBody>
              <a:bodyPr wrap="square">
                <a:spAutoFit/>
              </a:bodyPr>
              <a:lstStyle/>
              <a:p>
                <a:r>
                  <a:rPr lang="tr-TR" sz="2200" dirty="0" smtClean="0"/>
                  <a:t>Kompanzatörün faz gerilemeli kısmının frekansını okuduğumuz değerin yaklaşık 1 dekad altında </a:t>
                </a:r>
              </a:p>
              <a:p>
                <a14:m>
                  <m:oMathPara xmlns:m="http://schemas.openxmlformats.org/officeDocument/2006/math">
                    <m:oMathParaPr>
                      <m:jc m:val="centerGroup"/>
                    </m:oMathParaPr>
                    <m:oMath xmlns:m="http://schemas.openxmlformats.org/officeDocument/2006/math">
                      <m:r>
                        <a:rPr lang="tr-TR" sz="2200" b="0" i="1" smtClean="0">
                          <a:latin typeface="Cambria Math" panose="02040503050406030204" pitchFamily="18" charset="0"/>
                        </a:rPr>
                        <m:t>𝜔</m:t>
                      </m:r>
                      <m:r>
                        <a:rPr lang="tr-TR" sz="2200" b="0" i="1" smtClean="0">
                          <a:latin typeface="Cambria Math" panose="02040503050406030204" pitchFamily="18" charset="0"/>
                        </a:rPr>
                        <m:t>=</m:t>
                      </m:r>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1</m:t>
                          </m:r>
                        </m:num>
                        <m:den>
                          <m:sSub>
                            <m:sSubPr>
                              <m:ctrlPr>
                                <a:rPr lang="tr-TR" sz="2200" b="0" i="1" smtClean="0">
                                  <a:latin typeface="Cambria Math" panose="02040503050406030204" pitchFamily="18" charset="0"/>
                                </a:rPr>
                              </m:ctrlPr>
                            </m:sSubPr>
                            <m:e>
                              <m:r>
                                <a:rPr lang="tr-TR" sz="2200" b="0" i="1" smtClean="0">
                                  <a:latin typeface="Cambria Math" panose="02040503050406030204" pitchFamily="18" charset="0"/>
                                </a:rPr>
                                <m:t>𝑇</m:t>
                              </m:r>
                            </m:e>
                            <m:sub>
                              <m:r>
                                <a:rPr lang="tr-TR" sz="2200" b="0" i="1" smtClean="0">
                                  <a:latin typeface="Cambria Math" panose="02040503050406030204" pitchFamily="18" charset="0"/>
                                </a:rPr>
                                <m:t>2</m:t>
                              </m:r>
                            </m:sub>
                          </m:sSub>
                        </m:den>
                      </m:f>
                      <m:r>
                        <a:rPr lang="tr-TR" sz="2200" b="0" i="1" smtClean="0">
                          <a:latin typeface="Cambria Math" panose="02040503050406030204" pitchFamily="18" charset="0"/>
                        </a:rPr>
                        <m:t>=0.15 </m:t>
                      </m:r>
                      <m:r>
                        <a:rPr lang="tr-TR" sz="2200" b="0" i="1" smtClean="0">
                          <a:latin typeface="Cambria Math" panose="02040503050406030204" pitchFamily="18" charset="0"/>
                        </a:rPr>
                        <m:t>𝑟𝑎𝑑</m:t>
                      </m:r>
                      <m:r>
                        <a:rPr lang="tr-TR" sz="2200" b="0" i="1" smtClean="0">
                          <a:latin typeface="Cambria Math" panose="02040503050406030204" pitchFamily="18" charset="0"/>
                        </a:rPr>
                        <m:t>/</m:t>
                      </m:r>
                      <m:r>
                        <a:rPr lang="tr-TR" sz="2200" b="0" i="1" smtClean="0">
                          <a:latin typeface="Cambria Math" panose="02040503050406030204" pitchFamily="18" charset="0"/>
                        </a:rPr>
                        <m:t>𝑠</m:t>
                      </m:r>
                    </m:oMath>
                  </m:oMathPara>
                </a14:m>
                <a:endParaRPr lang="en-US" sz="2200" dirty="0"/>
              </a:p>
              <a:p>
                <a:r>
                  <a:rPr lang="tr-TR" sz="2200" dirty="0" smtClean="0"/>
                  <a:t>olarak seçelim.</a:t>
                </a:r>
                <a:endParaRPr lang="tr-TR" sz="2200" dirty="0"/>
              </a:p>
            </p:txBody>
          </p:sp>
        </mc:Choice>
        <mc:Fallback>
          <p:sp>
            <p:nvSpPr>
              <p:cNvPr id="16" name="Rectangle 15"/>
              <p:cNvSpPr>
                <a:spLocks noRot="1" noChangeAspect="1" noMove="1" noResize="1" noEditPoints="1" noAdjustHandles="1" noChangeArrowheads="1" noChangeShapeType="1" noTextEdit="1"/>
              </p:cNvSpPr>
              <p:nvPr/>
            </p:nvSpPr>
            <p:spPr>
              <a:xfrm>
                <a:off x="7065819" y="3854257"/>
                <a:ext cx="4849090" cy="2137958"/>
              </a:xfrm>
              <a:prstGeom prst="rect">
                <a:avLst/>
              </a:prstGeom>
              <a:blipFill>
                <a:blip r:embed="rId5"/>
                <a:stretch>
                  <a:fillRect l="-1633" t="-1709" r="-1759" b="-4843"/>
                </a:stretch>
              </a:blipFill>
            </p:spPr>
            <p:txBody>
              <a:bodyPr/>
              <a:lstStyle/>
              <a:p>
                <a:r>
                  <a:rPr lang="tr-TR">
                    <a:noFill/>
                  </a:rPr>
                  <a:t> </a:t>
                </a:r>
              </a:p>
            </p:txBody>
          </p:sp>
        </mc:Fallback>
      </mc:AlternateContent>
    </p:spTree>
    <p:extLst>
      <p:ext uri="{BB962C8B-B14F-4D97-AF65-F5344CB8AC3E}">
        <p14:creationId xmlns:p14="http://schemas.microsoft.com/office/powerpoint/2010/main" val="26862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Örnek Çözüm: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tr-TR" dirty="0" smtClean="0"/>
                  <a:t>Kompanzatörün faz gerilemeli kısmının diğer köşe frekansı için </a:t>
                </a:r>
                <a14:m>
                  <m:oMath xmlns:m="http://schemas.openxmlformats.org/officeDocument/2006/math">
                    <m:r>
                      <a:rPr lang="tr-TR" b="0" i="1" smtClean="0">
                        <a:latin typeface="Cambria Math" panose="02040503050406030204" pitchFamily="18" charset="0"/>
                      </a:rPr>
                      <m:t>𝛽</m:t>
                    </m:r>
                  </m:oMath>
                </a14:m>
                <a:r>
                  <a:rPr lang="tr-TR" dirty="0" smtClean="0"/>
                  <a:t> değerine ihtiyacımız var.</a:t>
                </a:r>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𝜔</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b="0" i="1" smtClean="0">
                              <a:latin typeface="Cambria Math" panose="02040503050406030204" pitchFamily="18" charset="0"/>
                            </a:rPr>
                            <m:t>𝛽</m:t>
                          </m:r>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2</m:t>
                              </m:r>
                            </m:sub>
                          </m:sSub>
                        </m:den>
                      </m:f>
                      <m:r>
                        <a:rPr lang="tr-TR" i="1">
                          <a:latin typeface="Cambria Math" panose="02040503050406030204" pitchFamily="18" charset="0"/>
                        </a:rPr>
                        <m:t>=</m:t>
                      </m:r>
                      <m:r>
                        <a:rPr lang="tr-TR" b="0" i="1" smtClean="0">
                          <a:latin typeface="Cambria Math" panose="02040503050406030204" pitchFamily="18" charset="0"/>
                        </a:rPr>
                        <m:t>?</m:t>
                      </m:r>
                    </m:oMath>
                  </m:oMathPara>
                </a14:m>
                <a:endParaRPr lang="tr-TR" b="0" dirty="0" smtClean="0"/>
              </a:p>
              <a:p>
                <a14:m>
                  <m:oMath xmlns:m="http://schemas.openxmlformats.org/officeDocument/2006/math">
                    <m:r>
                      <a:rPr lang="tr-TR" b="0" i="1" smtClean="0">
                        <a:latin typeface="Cambria Math" panose="02040503050406030204" pitchFamily="18" charset="0"/>
                      </a:rPr>
                      <m:t>𝛽</m:t>
                    </m:r>
                  </m:oMath>
                </a14:m>
                <a:r>
                  <a:rPr lang="tr-TR" dirty="0" smtClean="0"/>
                  <a:t> değerini kompanzatörün faz ilerlemeli kısmından</a:t>
                </a:r>
              </a:p>
              <a:p>
                <a14:m>
                  <m:oMath xmlns:m="http://schemas.openxmlformats.org/officeDocument/2006/math">
                    <m:r>
                      <a:rPr lang="tr-TR" b="0" i="1" smtClean="0">
                        <a:latin typeface="Cambria Math" panose="02040503050406030204" pitchFamily="18" charset="0"/>
                      </a:rPr>
                      <m:t>𝛼</m:t>
                    </m:r>
                    <m:r>
                      <a:rPr lang="tr-TR" b="0" i="1" smtClean="0">
                        <a:latin typeface="Cambria Math" panose="02040503050406030204" pitchFamily="18" charset="0"/>
                      </a:rPr>
                      <m:t>=1/</m:t>
                    </m:r>
                    <m:r>
                      <a:rPr lang="tr-TR" b="0" i="1" smtClean="0">
                        <a:latin typeface="Cambria Math" panose="02040503050406030204" pitchFamily="18" charset="0"/>
                      </a:rPr>
                      <m:t>𝛽</m:t>
                    </m:r>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𝜙</m:t>
                        </m:r>
                      </m:e>
                      <m:sub>
                        <m:r>
                          <a:rPr lang="tr-TR" i="1">
                            <a:latin typeface="Cambria Math" panose="02040503050406030204" pitchFamily="18" charset="0"/>
                          </a:rPr>
                          <m:t>𝑚</m:t>
                        </m:r>
                      </m:sub>
                    </m:sSub>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rPr>
                          <m:t>55</m:t>
                        </m:r>
                      </m:e>
                      <m:sup>
                        <m:r>
                          <a:rPr lang="tr-TR" b="0" i="1" smtClean="0">
                            <a:latin typeface="Cambria Math" panose="02040503050406030204" pitchFamily="18" charset="0"/>
                          </a:rPr>
                          <m:t>0</m:t>
                        </m:r>
                      </m:sup>
                    </m:sSup>
                    <m:r>
                      <a:rPr lang="tr-TR" b="0" i="1" smtClean="0">
                        <a:latin typeface="Cambria Math" panose="02040503050406030204" pitchFamily="18" charset="0"/>
                      </a:rPr>
                      <m:t>⟹</m:t>
                    </m:r>
                  </m:oMath>
                </a14:m>
                <a:endParaRPr lang="tr-TR" b="0" dirty="0" smtClean="0"/>
              </a:p>
              <a:p>
                <a:pPr marL="45720" indent="0">
                  <a:buNone/>
                </a:pPr>
                <a14:m>
                  <m:oMathPara xmlns:m="http://schemas.openxmlformats.org/officeDocument/2006/math">
                    <m:oMathParaPr>
                      <m:jc m:val="centerGroup"/>
                    </m:oMathParaPr>
                    <m:oMath xmlns:m="http://schemas.openxmlformats.org/officeDocument/2006/math">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sSub>
                            <m:sSubPr>
                              <m:ctrlPr>
                                <a:rPr lang="tr-TR" i="1">
                                  <a:latin typeface="Cambria Math" panose="02040503050406030204" pitchFamily="18" charset="0"/>
                                </a:rPr>
                              </m:ctrlPr>
                            </m:sSubPr>
                            <m:e>
                              <m:r>
                                <a:rPr lang="tr-TR" i="1">
                                  <a:latin typeface="Cambria Math" panose="02040503050406030204" pitchFamily="18" charset="0"/>
                                </a:rPr>
                                <m:t>𝜙</m:t>
                              </m:r>
                            </m:e>
                            <m:sub>
                              <m:r>
                                <a:rPr lang="tr-TR" i="1">
                                  <a:latin typeface="Cambria Math" panose="02040503050406030204" pitchFamily="18" charset="0"/>
                                </a:rPr>
                                <m:t>𝑚</m:t>
                              </m:r>
                            </m:sub>
                          </m:sSub>
                        </m:e>
                      </m:func>
                      <m:r>
                        <a:rPr lang="tr-TR" i="1">
                          <a:latin typeface="Cambria Math" panose="02040503050406030204" pitchFamily="18" charset="0"/>
                        </a:rPr>
                        <m:t>=</m:t>
                      </m:r>
                      <m:f>
                        <m:fPr>
                          <m:ctrlPr>
                            <a:rPr lang="tr-TR" i="1">
                              <a:latin typeface="Cambria Math" panose="02040503050406030204" pitchFamily="18" charset="0"/>
                            </a:rPr>
                          </m:ctrlPr>
                        </m:fPr>
                        <m:num>
                          <m:f>
                            <m:fPr>
                              <m:ctrlPr>
                                <a:rPr lang="tr-TR" i="1">
                                  <a:latin typeface="Cambria Math" panose="02040503050406030204" pitchFamily="18" charset="0"/>
                                </a:rPr>
                              </m:ctrlPr>
                            </m:fPr>
                            <m:num>
                              <m:r>
                                <a:rPr lang="tr-TR" i="1">
                                  <a:latin typeface="Cambria Math" panose="02040503050406030204" pitchFamily="18" charset="0"/>
                                </a:rPr>
                                <m:t>1−</m:t>
                              </m:r>
                              <m:r>
                                <a:rPr lang="tr-TR" i="1">
                                  <a:latin typeface="Cambria Math" panose="02040503050406030204" pitchFamily="18" charset="0"/>
                                </a:rPr>
                                <m:t>𝛼</m:t>
                              </m:r>
                            </m:num>
                            <m:den>
                              <m:r>
                                <a:rPr lang="tr-TR" i="1">
                                  <a:latin typeface="Cambria Math" panose="02040503050406030204" pitchFamily="18" charset="0"/>
                                </a:rPr>
                                <m:t>2</m:t>
                              </m:r>
                            </m:den>
                          </m:f>
                        </m:num>
                        <m:den>
                          <m:f>
                            <m:fPr>
                              <m:ctrlPr>
                                <a:rPr lang="tr-TR" i="1">
                                  <a:latin typeface="Cambria Math" panose="02040503050406030204" pitchFamily="18" charset="0"/>
                                </a:rPr>
                              </m:ctrlPr>
                            </m:fPr>
                            <m:num>
                              <m:r>
                                <a:rPr lang="tr-TR" i="1">
                                  <a:latin typeface="Cambria Math" panose="02040503050406030204" pitchFamily="18" charset="0"/>
                                </a:rPr>
                                <m:t>1</m:t>
                              </m:r>
                              <m:r>
                                <a:rPr lang="tr-TR" i="1">
                                  <a:latin typeface="Cambria Math" panose="02040503050406030204" pitchFamily="18" charset="0"/>
                                </a:rPr>
                                <m:t>+</m:t>
                              </m:r>
                              <m:r>
                                <a:rPr lang="tr-TR" i="1">
                                  <a:latin typeface="Cambria Math" panose="02040503050406030204" pitchFamily="18" charset="0"/>
                                </a:rPr>
                                <m:t>𝛼</m:t>
                              </m:r>
                            </m:num>
                            <m:den>
                              <m:r>
                                <a:rPr lang="tr-TR" i="1">
                                  <a:latin typeface="Cambria Math" panose="02040503050406030204" pitchFamily="18" charset="0"/>
                                </a:rPr>
                                <m:t>2</m:t>
                              </m:r>
                            </m:den>
                          </m:f>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r>
                            <a:rPr lang="tr-TR" i="1">
                              <a:latin typeface="Cambria Math" panose="02040503050406030204" pitchFamily="18" charset="0"/>
                            </a:rPr>
                            <m:t>𝛼</m:t>
                          </m:r>
                        </m:num>
                        <m:den>
                          <m:r>
                            <a:rPr lang="tr-TR" i="1">
                              <a:latin typeface="Cambria Math" panose="02040503050406030204" pitchFamily="18" charset="0"/>
                            </a:rPr>
                            <m:t>1+</m:t>
                          </m:r>
                          <m:r>
                            <a:rPr lang="tr-TR" i="1">
                              <a:latin typeface="Cambria Math" panose="02040503050406030204" pitchFamily="18" charset="0"/>
                            </a:rPr>
                            <m:t>𝛼</m:t>
                          </m:r>
                        </m:den>
                      </m:f>
                      <m:r>
                        <a:rPr lang="tr-TR" b="0" i="0" smtClean="0">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𝛽</m:t>
                              </m:r>
                            </m:den>
                          </m:f>
                        </m:num>
                        <m:den>
                          <m:r>
                            <a:rPr lang="tr-TR" i="1">
                              <a:latin typeface="Cambria Math" panose="02040503050406030204" pitchFamily="18" charset="0"/>
                            </a:rPr>
                            <m:t>1+</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𝛽</m:t>
                              </m:r>
                            </m:den>
                          </m:f>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𝛽</m:t>
                          </m:r>
                        </m:den>
                      </m:f>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0.1</m:t>
                      </m:r>
                      <m:r>
                        <a:rPr lang="tr-TR" i="1">
                          <a:latin typeface="Cambria Math" panose="02040503050406030204" pitchFamily="18" charset="0"/>
                        </a:rPr>
                        <m:t>⟹</m:t>
                      </m:r>
                      <m:r>
                        <a:rPr lang="tr-TR" i="1">
                          <a:latin typeface="Cambria Math" panose="02040503050406030204" pitchFamily="18" charset="0"/>
                        </a:rPr>
                        <m:t>𝛽</m:t>
                      </m:r>
                      <m:r>
                        <a:rPr lang="tr-TR" b="0" i="1" smtClean="0">
                          <a:latin typeface="Cambria Math" panose="02040503050406030204" pitchFamily="18" charset="0"/>
                        </a:rPr>
                        <m:t>=10</m:t>
                      </m:r>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𝜔</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𝛽</m:t>
                          </m:r>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2</m:t>
                              </m:r>
                            </m:sub>
                          </m:sSub>
                        </m:den>
                      </m:f>
                      <m:r>
                        <a:rPr lang="tr-TR" b="0" i="1" smtClean="0">
                          <a:latin typeface="Cambria Math" panose="02040503050406030204" pitchFamily="18" charset="0"/>
                        </a:rPr>
                        <m:t>=0.015</m:t>
                      </m:r>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2</m:t>
                                      </m:r>
                                    </m:sub>
                                  </m:sSub>
                                </m:den>
                              </m:f>
                            </m:e>
                          </m:d>
                        </m:num>
                        <m:den>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𝛽</m:t>
                                  </m:r>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2</m:t>
                                      </m:r>
                                    </m:sub>
                                  </m:sSub>
                                </m:den>
                              </m:f>
                            </m:e>
                          </m:d>
                        </m:den>
                      </m:f>
                      <m:r>
                        <a:rPr lang="tr-TR" b="0" i="1" smtClean="0">
                          <a:latin typeface="Cambria Math" panose="02040503050406030204" pitchFamily="18" charset="0"/>
                        </a:rPr>
                        <m:t>=</m:t>
                      </m:r>
                      <m:f>
                        <m:fPr>
                          <m:ctrlPr>
                            <a:rPr lang="tr-TR" i="1">
                              <a:latin typeface="Cambria Math" panose="02040503050406030204" pitchFamily="18" charset="0"/>
                            </a:rPr>
                          </m:ctrlPr>
                        </m:fPr>
                        <m:num>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+0.15</m:t>
                              </m:r>
                            </m:e>
                          </m:d>
                        </m:num>
                        <m:den>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+0.01</m:t>
                              </m:r>
                              <m:r>
                                <a:rPr lang="tr-TR" b="0" i="1" smtClean="0">
                                  <a:latin typeface="Cambria Math" panose="02040503050406030204" pitchFamily="18" charset="0"/>
                                </a:rPr>
                                <m:t>5</m:t>
                              </m:r>
                            </m:e>
                          </m:d>
                        </m:den>
                      </m:f>
                    </m:oMath>
                  </m:oMathPara>
                </a14:m>
                <a:endParaRPr lang="tr-TR" dirty="0"/>
              </a:p>
              <a:p>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40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525423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1142996" y="324637"/>
            <a:ext cx="9875520" cy="522030"/>
          </a:xfrm>
        </p:spPr>
        <p:txBody>
          <a:bodyPr>
            <a:normAutofit fontScale="90000"/>
          </a:bodyPr>
          <a:lstStyle/>
          <a:p>
            <a:r>
              <a:rPr lang="tr-TR" dirty="0" smtClean="0"/>
              <a:t>Faz Gerilemeli </a:t>
            </a:r>
            <a:r>
              <a:rPr lang="tr-TR" dirty="0" err="1" smtClean="0"/>
              <a:t>vs</a:t>
            </a:r>
            <a:r>
              <a:rPr lang="tr-TR" dirty="0" smtClean="0"/>
              <a:t> Faz İlerlemeli</a:t>
            </a:r>
            <a:endParaRPr lang="tr-TR" dirty="0"/>
          </a:p>
        </p:txBody>
      </p:sp>
      <p:sp>
        <p:nvSpPr>
          <p:cNvPr id="11" name="Metin Yer Tutucusu 10"/>
          <p:cNvSpPr>
            <a:spLocks noGrp="1"/>
          </p:cNvSpPr>
          <p:nvPr>
            <p:ph type="body" idx="1"/>
          </p:nvPr>
        </p:nvSpPr>
        <p:spPr>
          <a:xfrm>
            <a:off x="550333" y="807706"/>
            <a:ext cx="5400000" cy="777240"/>
          </a:xfrm>
        </p:spPr>
        <p:txBody>
          <a:bodyPr/>
          <a:lstStyle/>
          <a:p>
            <a:r>
              <a:rPr lang="tr-TR" dirty="0" smtClean="0"/>
              <a:t>Faz Gerilemeli</a:t>
            </a:r>
            <a:endParaRPr lang="tr-TR" dirty="0"/>
          </a:p>
        </p:txBody>
      </p:sp>
      <p:sp>
        <p:nvSpPr>
          <p:cNvPr id="13" name="Metin Yer Tutucusu 12"/>
          <p:cNvSpPr>
            <a:spLocks noGrp="1"/>
          </p:cNvSpPr>
          <p:nvPr>
            <p:ph type="body" sz="quarter" idx="3"/>
          </p:nvPr>
        </p:nvSpPr>
        <p:spPr>
          <a:xfrm>
            <a:off x="6142166" y="805227"/>
            <a:ext cx="5400000" cy="777240"/>
          </a:xfrm>
        </p:spPr>
        <p:txBody>
          <a:bodyPr/>
          <a:lstStyle/>
          <a:p>
            <a:r>
              <a:rPr lang="tr-TR" dirty="0" smtClean="0"/>
              <a:t>Faz İlerlemeli</a:t>
            </a:r>
            <a:endParaRPr lang="tr-TR" dirty="0"/>
          </a:p>
        </p:txBody>
      </p:sp>
      <p:pic>
        <p:nvPicPr>
          <p:cNvPr id="15" name="İçerik Yer Tutucusu 14"/>
          <p:cNvPicPr>
            <a:picLocks noGrp="1" noChangeAspect="1"/>
          </p:cNvPicPr>
          <p:nvPr>
            <p:ph sz="quarter" idx="4"/>
          </p:nvPr>
        </p:nvPicPr>
        <p:blipFill>
          <a:blip r:embed="rId2"/>
          <a:stretch>
            <a:fillRect/>
          </a:stretch>
        </p:blipFill>
        <p:spPr>
          <a:xfrm>
            <a:off x="6427941" y="1771384"/>
            <a:ext cx="4828450" cy="2962913"/>
          </a:xfrm>
          <a:prstGeom prst="rect">
            <a:avLst/>
          </a:prstGeom>
        </p:spPr>
      </p:pic>
      <p:sp>
        <p:nvSpPr>
          <p:cNvPr id="4" name="Veri Yer Tutucusu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3</a:t>
            </a:fld>
            <a:endParaRPr lang="en-US" dirty="0"/>
          </a:p>
        </p:txBody>
      </p:sp>
      <p:pic>
        <p:nvPicPr>
          <p:cNvPr id="20" name="İçerik Yer Tutucusu 19"/>
          <p:cNvPicPr>
            <a:picLocks noGrp="1" noChangeAspect="1"/>
          </p:cNvPicPr>
          <p:nvPr>
            <p:ph sz="half" idx="2"/>
          </p:nvPr>
        </p:nvPicPr>
        <p:blipFill>
          <a:blip r:embed="rId3">
            <a:clrChange>
              <a:clrFrom>
                <a:srgbClr val="FFFFFF"/>
              </a:clrFrom>
              <a:clrTo>
                <a:srgbClr val="FFFFFF">
                  <a:alpha val="0"/>
                </a:srgbClr>
              </a:clrTo>
            </a:clrChange>
          </a:blip>
          <a:stretch>
            <a:fillRect/>
          </a:stretch>
        </p:blipFill>
        <p:spPr>
          <a:xfrm>
            <a:off x="697255" y="2866776"/>
            <a:ext cx="5549629" cy="2335173"/>
          </a:xfrm>
          <a:prstGeom prst="rect">
            <a:avLst/>
          </a:prstGeom>
        </p:spPr>
      </p:pic>
      <p:sp>
        <p:nvSpPr>
          <p:cNvPr id="3" name="TextBox 2"/>
          <p:cNvSpPr txBox="1"/>
          <p:nvPr/>
        </p:nvSpPr>
        <p:spPr>
          <a:xfrm>
            <a:off x="2189018" y="5001491"/>
            <a:ext cx="8853055" cy="369332"/>
          </a:xfrm>
          <a:prstGeom prst="rect">
            <a:avLst/>
          </a:prstGeom>
          <a:noFill/>
        </p:spPr>
        <p:txBody>
          <a:bodyPr wrap="square" rtlCol="0">
            <a:spAutoFit/>
          </a:bodyPr>
          <a:lstStyle/>
          <a:p>
            <a:r>
              <a:rPr lang="tr-TR" dirty="0" smtClean="0"/>
              <a:t>Faz gerilemeli ve faz ilerlemeli sistemlerin kutupsal yer eğrileri birbirinin simetriğidir.</a:t>
            </a:r>
            <a:endParaRPr lang="tr-TR" dirty="0"/>
          </a:p>
        </p:txBody>
      </p:sp>
    </p:spTree>
    <p:extLst>
      <p:ext uri="{BB962C8B-B14F-4D97-AF65-F5344CB8AC3E}">
        <p14:creationId xmlns:p14="http://schemas.microsoft.com/office/powerpoint/2010/main" val="4143439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Örnek Çözüm:</a:t>
            </a:r>
            <a:endParaRPr lang="tr-TR" dirty="0"/>
          </a:p>
        </p:txBody>
      </p:sp>
      <p:pic>
        <p:nvPicPr>
          <p:cNvPr id="7" name="Content Placeholder 6"/>
          <p:cNvPicPr>
            <a:picLocks noGrp="1" noChangeAspect="1"/>
          </p:cNvPicPr>
          <p:nvPr>
            <p:ph idx="1"/>
          </p:nvPr>
        </p:nvPicPr>
        <p:blipFill>
          <a:blip r:embed="rId2"/>
          <a:stretch>
            <a:fillRect/>
          </a:stretch>
        </p:blipFill>
        <p:spPr>
          <a:xfrm>
            <a:off x="853101" y="964343"/>
            <a:ext cx="5907918" cy="4444556"/>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30</a:t>
            </a:fld>
            <a:endParaRPr lang="en-US" dirty="0"/>
          </a:p>
        </p:txBody>
      </p:sp>
      <mc:AlternateContent xmlns:mc="http://schemas.openxmlformats.org/markup-compatibility/2006">
        <mc:Choice xmlns:a14="http://schemas.microsoft.com/office/drawing/2010/main" Requires="a14">
          <p:sp>
            <p:nvSpPr>
              <p:cNvPr id="8" name="TextBox 7"/>
              <p:cNvSpPr txBox="1"/>
              <p:nvPr/>
            </p:nvSpPr>
            <p:spPr>
              <a:xfrm>
                <a:off x="7121236" y="914400"/>
                <a:ext cx="4641273" cy="2946191"/>
              </a:xfrm>
              <a:prstGeom prst="rect">
                <a:avLst/>
              </a:prstGeom>
              <a:noFill/>
            </p:spPr>
            <p:txBody>
              <a:bodyPr wrap="square" rtlCol="0">
                <a:spAutoFit/>
              </a:bodyPr>
              <a:lstStyle/>
              <a:p>
                <a14:m>
                  <m:oMath xmlns:m="http://schemas.openxmlformats.org/officeDocument/2006/math">
                    <m:r>
                      <a:rPr lang="tr-TR" i="1" dirty="0" smtClean="0">
                        <a:latin typeface="Cambria Math" panose="02040503050406030204" pitchFamily="18" charset="0"/>
                      </a:rPr>
                      <m:t>𝜔</m:t>
                    </m:r>
                    <m:r>
                      <a:rPr lang="tr-TR" b="0" i="1" dirty="0" smtClean="0">
                        <a:latin typeface="Cambria Math" panose="02040503050406030204" pitchFamily="18" charset="0"/>
                      </a:rPr>
                      <m:t>=</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1.5</m:t>
                        </m:r>
                      </m:e>
                      <m:sup>
                        <m:r>
                          <a:rPr lang="tr-TR" b="0" i="1" dirty="0" smtClean="0">
                            <a:latin typeface="Cambria Math" panose="02040503050406030204" pitchFamily="18" charset="0"/>
                          </a:rPr>
                          <m:t>′</m:t>
                        </m:r>
                      </m:sup>
                    </m:sSup>
                    <m:r>
                      <a:rPr lang="tr-TR" b="0" i="1" dirty="0" smtClean="0">
                        <a:latin typeface="Cambria Math" panose="02040503050406030204" pitchFamily="18" charset="0"/>
                      </a:rPr>
                      <m:t>𝑑𝑒𝑛</m:t>
                    </m:r>
                    <m:r>
                      <a:rPr lang="tr-TR" i="1" dirty="0" smtClean="0">
                        <a:latin typeface="Cambria Math" panose="02040503050406030204" pitchFamily="18" charset="0"/>
                      </a:rPr>
                      <m:t> </m:t>
                    </m:r>
                  </m:oMath>
                </a14:m>
                <a:r>
                  <a:rPr lang="tr-TR" dirty="0" smtClean="0"/>
                  <a:t>Eğimi 20 dB/onluk olan bir doğru çiz. Bu doğrunun ekseni kestiği frekans </a:t>
                </a:r>
                <a14:m>
                  <m:oMath xmlns:m="http://schemas.openxmlformats.org/officeDocument/2006/math">
                    <m:r>
                      <a:rPr lang="tr-TR" b="0" i="1" smtClean="0">
                        <a:latin typeface="Cambria Math" panose="02040503050406030204" pitchFamily="18" charset="0"/>
                      </a:rPr>
                      <m:t>𝜔</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1</m:t>
                            </m:r>
                          </m:sub>
                        </m:sSub>
                      </m:den>
                    </m:f>
                    <m:r>
                      <a:rPr lang="tr-TR" b="0" i="1" smtClean="0">
                        <a:latin typeface="Cambria Math" panose="02040503050406030204" pitchFamily="18" charset="0"/>
                      </a:rPr>
                      <m:t>=0.7</m:t>
                    </m:r>
                  </m:oMath>
                </a14:m>
                <a:r>
                  <a:rPr lang="tr-TR" dirty="0" smtClean="0"/>
                  <a:t>; Dolayısıyla </a:t>
                </a:r>
                <a14:m>
                  <m:oMath xmlns:m="http://schemas.openxmlformats.org/officeDocument/2006/math">
                    <m:f>
                      <m:fPr>
                        <m:ctrlPr>
                          <a:rPr lang="tr-TR" b="0" i="1" smtClean="0">
                            <a:latin typeface="Cambria Math" panose="02040503050406030204" pitchFamily="18" charset="0"/>
                          </a:rPr>
                        </m:ctrlPr>
                      </m:fPr>
                      <m:num>
                        <m:r>
                          <a:rPr lang="tr-TR" b="0" i="1" smtClean="0">
                            <a:latin typeface="Cambria Math" panose="02040503050406030204" pitchFamily="18" charset="0"/>
                          </a:rPr>
                          <m:t>𝛽</m:t>
                        </m:r>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1</m:t>
                            </m:r>
                          </m:sub>
                        </m:sSub>
                      </m:den>
                    </m:f>
                    <m:r>
                      <a:rPr lang="tr-TR" b="0" i="1" smtClean="0">
                        <a:latin typeface="Cambria Math" panose="02040503050406030204" pitchFamily="18" charset="0"/>
                      </a:rPr>
                      <m:t>=7 </m:t>
                    </m:r>
                    <m:r>
                      <a:rPr lang="tr-TR" b="0" i="1" smtClean="0">
                        <a:latin typeface="Cambria Math" panose="02040503050406030204" pitchFamily="18" charset="0"/>
                      </a:rPr>
                      <m:t>𝑟𝑎𝑑</m:t>
                    </m:r>
                    <m:r>
                      <a:rPr lang="tr-TR" b="0" i="1" smtClean="0">
                        <a:latin typeface="Cambria Math" panose="02040503050406030204" pitchFamily="18" charset="0"/>
                      </a:rPr>
                      <m:t>/</m:t>
                    </m:r>
                    <m:r>
                      <a:rPr lang="tr-TR" b="0" i="1" smtClean="0">
                        <a:latin typeface="Cambria Math" panose="02040503050406030204" pitchFamily="18" charset="0"/>
                      </a:rPr>
                      <m:t>𝑠</m:t>
                    </m:r>
                  </m:oMath>
                </a14:m>
              </a:p>
              <a:p>
                <a:r>
                  <a:rPr lang="tr-TR" dirty="0" smtClean="0"/>
                  <a:t>Faz ilerlemeli-gerilemeli kompanzatörün ilerlemeli kısmı da bu şekilde;</a:t>
                </a:r>
              </a:p>
              <a:p>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1</m:t>
                                      </m:r>
                                    </m:sub>
                                  </m:sSub>
                                </m:den>
                              </m:f>
                            </m:e>
                          </m:d>
                        </m:num>
                        <m:den>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𝛽</m:t>
                                  </m:r>
                                </m:num>
                                <m:den>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1</m:t>
                                      </m:r>
                                    </m:sub>
                                  </m:sSub>
                                </m:den>
                              </m:f>
                            </m:e>
                          </m:d>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𝑠</m:t>
                          </m:r>
                          <m:r>
                            <a:rPr lang="tr-TR" b="0" i="1" smtClean="0">
                              <a:latin typeface="Cambria Math" panose="02040503050406030204" pitchFamily="18" charset="0"/>
                            </a:rPr>
                            <m:t>+0.7</m:t>
                          </m:r>
                        </m:num>
                        <m:den>
                          <m:r>
                            <a:rPr lang="tr-TR" b="0" i="1" smtClean="0">
                              <a:latin typeface="Cambria Math" panose="02040503050406030204" pitchFamily="18" charset="0"/>
                            </a:rPr>
                            <m:t>𝑠</m:t>
                          </m:r>
                          <m:r>
                            <a:rPr lang="tr-TR" b="0" i="1" smtClean="0">
                              <a:latin typeface="Cambria Math" panose="02040503050406030204" pitchFamily="18" charset="0"/>
                            </a:rPr>
                            <m:t>+7</m:t>
                          </m:r>
                        </m:den>
                      </m:f>
                    </m:oMath>
                  </m:oMathPara>
                </a14:m>
                <a:endParaRPr lang="tr-TR" dirty="0" smtClean="0"/>
              </a:p>
              <a:p>
                <a:endParaRPr lang="tr-TR" dirty="0" smtClean="0"/>
              </a:p>
            </p:txBody>
          </p:sp>
        </mc:Choice>
        <mc:Fallback>
          <p:sp>
            <p:nvSpPr>
              <p:cNvPr id="8" name="TextBox 7"/>
              <p:cNvSpPr txBox="1">
                <a:spLocks noRot="1" noChangeAspect="1" noMove="1" noResize="1" noEditPoints="1" noAdjustHandles="1" noChangeArrowheads="1" noChangeShapeType="1" noTextEdit="1"/>
              </p:cNvSpPr>
              <p:nvPr/>
            </p:nvSpPr>
            <p:spPr>
              <a:xfrm>
                <a:off x="7121236" y="914400"/>
                <a:ext cx="4641273" cy="2946191"/>
              </a:xfrm>
              <a:prstGeom prst="rect">
                <a:avLst/>
              </a:prstGeom>
              <a:blipFill>
                <a:blip r:embed="rId3"/>
                <a:stretch>
                  <a:fillRect l="-1050" t="-1035"/>
                </a:stretch>
              </a:blipFill>
            </p:spPr>
            <p:txBody>
              <a:bodyPr/>
              <a:lstStyle/>
              <a:p>
                <a:r>
                  <a:rPr lang="tr-TR">
                    <a:noFill/>
                  </a:rPr>
                  <a:t> </a:t>
                </a:r>
              </a:p>
            </p:txBody>
          </p:sp>
        </mc:Fallback>
      </mc:AlternateContent>
    </p:spTree>
    <p:extLst>
      <p:ext uri="{BB962C8B-B14F-4D97-AF65-F5344CB8AC3E}">
        <p14:creationId xmlns:p14="http://schemas.microsoft.com/office/powerpoint/2010/main" val="3144647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Örnek Çözüm: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𝑐</m:t>
                          </m:r>
                        </m:sub>
                      </m:sSub>
                      <m:r>
                        <a:rPr lang="tr-TR" b="0" i="1" smtClean="0">
                          <a:latin typeface="Cambria Math" panose="02040503050406030204" pitchFamily="18" charset="0"/>
                        </a:rPr>
                        <m:t>=1⟹</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r>
                        <a:rPr lang="tr-TR" i="1">
                          <a:latin typeface="Cambria Math" panose="02040503050406030204" pitchFamily="18" charset="0"/>
                        </a:rPr>
                        <m:t>=</m:t>
                      </m:r>
                      <m:f>
                        <m:fPr>
                          <m:ctrlPr>
                            <a:rPr lang="tr-TR" i="1">
                              <a:latin typeface="Cambria Math" panose="02040503050406030204" pitchFamily="18" charset="0"/>
                            </a:rPr>
                          </m:ctrlPr>
                        </m:fPr>
                        <m:num>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+0.7</m:t>
                              </m:r>
                            </m:e>
                          </m:d>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+0.15</m:t>
                              </m:r>
                            </m:e>
                          </m:d>
                        </m:num>
                        <m:den>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+7</m:t>
                              </m:r>
                            </m:e>
                          </m:d>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+0.01</m:t>
                              </m:r>
                              <m:r>
                                <a:rPr lang="tr-TR" b="0" i="1" smtClean="0">
                                  <a:latin typeface="Cambria Math" panose="02040503050406030204" pitchFamily="18" charset="0"/>
                                </a:rPr>
                                <m:t>5</m:t>
                              </m:r>
                            </m:e>
                          </m:d>
                        </m:den>
                      </m:f>
                    </m:oMath>
                  </m:oMathPara>
                </a14:m>
                <a:endParaRPr lang="tr-TR" dirty="0" smtClean="0"/>
              </a:p>
              <a:p>
                <a:pPr marL="45720" indent="0">
                  <a:buNone/>
                </a:pPr>
                <a:r>
                  <a:rPr lang="tr-TR" dirty="0" smtClean="0"/>
                  <a:t>Kompanze edilmiş sistemin açık çevrim transfer fonksiyonu;</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r>
                        <a:rPr lang="tr-TR" i="1" dirty="0">
                          <a:latin typeface="Cambria Math" panose="02040503050406030204" pitchFamily="18" charset="0"/>
                        </a:rPr>
                        <m:t>𝐺</m:t>
                      </m:r>
                      <m:d>
                        <m:dPr>
                          <m:ctrlPr>
                            <a:rPr lang="tr-TR" i="1" dirty="0">
                              <a:latin typeface="Cambria Math" panose="02040503050406030204" pitchFamily="18" charset="0"/>
                            </a:rPr>
                          </m:ctrlPr>
                        </m:dPr>
                        <m:e>
                          <m:r>
                            <a:rPr lang="tr-TR" i="1" dirty="0">
                              <a:latin typeface="Cambria Math" panose="02040503050406030204" pitchFamily="18" charset="0"/>
                            </a:rPr>
                            <m:t>𝑠</m:t>
                          </m:r>
                        </m:e>
                      </m:d>
                      <m:r>
                        <a:rPr lang="tr-TR" i="1" dirty="0">
                          <a:latin typeface="Cambria Math" panose="02040503050406030204" pitchFamily="18" charset="0"/>
                        </a:rPr>
                        <m:t>=</m:t>
                      </m:r>
                      <m:f>
                        <m:fPr>
                          <m:ctrlPr>
                            <a:rPr lang="tr-TR" i="1">
                              <a:latin typeface="Cambria Math" panose="02040503050406030204" pitchFamily="18" charset="0"/>
                            </a:rPr>
                          </m:ctrlPr>
                        </m:fPr>
                        <m:num>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+0.7</m:t>
                              </m:r>
                            </m:e>
                          </m:d>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+0.15</m:t>
                              </m:r>
                            </m:e>
                          </m:d>
                        </m:num>
                        <m:den>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+7</m:t>
                              </m:r>
                            </m:e>
                          </m:d>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+0.015</m:t>
                              </m:r>
                            </m:e>
                          </m:d>
                        </m:den>
                      </m:f>
                      <m:f>
                        <m:fPr>
                          <m:ctrlPr>
                            <a:rPr lang="tr-TR" i="1" dirty="0">
                              <a:latin typeface="Cambria Math" panose="02040503050406030204" pitchFamily="18" charset="0"/>
                            </a:rPr>
                          </m:ctrlPr>
                        </m:fPr>
                        <m:num>
                          <m:r>
                            <a:rPr lang="tr-TR" i="1" dirty="0">
                              <a:latin typeface="Cambria Math" panose="02040503050406030204" pitchFamily="18" charset="0"/>
                            </a:rPr>
                            <m:t>1</m:t>
                          </m:r>
                        </m:num>
                        <m:den>
                          <m:r>
                            <a:rPr lang="tr-TR" i="1" dirty="0">
                              <a:latin typeface="Cambria Math" panose="02040503050406030204" pitchFamily="18" charset="0"/>
                            </a:rPr>
                            <m:t>𝑠</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+1</m:t>
                              </m:r>
                            </m:e>
                          </m:d>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+2</m:t>
                              </m:r>
                            </m:e>
                          </m:d>
                        </m:den>
                      </m:f>
                    </m:oMath>
                  </m:oMathPara>
                </a14:m>
                <a:endParaRPr lang="tr-TR" dirty="0" smtClean="0"/>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2972354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Örnek Çözüm:</a:t>
            </a:r>
            <a:endParaRPr lang="tr-TR" dirty="0"/>
          </a:p>
        </p:txBody>
      </p:sp>
      <p:pic>
        <p:nvPicPr>
          <p:cNvPr id="7" name="Content Placeholder 6"/>
          <p:cNvPicPr>
            <a:picLocks noGrp="1" noChangeAspect="1"/>
          </p:cNvPicPr>
          <p:nvPr>
            <p:ph idx="1"/>
          </p:nvPr>
        </p:nvPicPr>
        <p:blipFill>
          <a:blip r:embed="rId2"/>
          <a:stretch>
            <a:fillRect/>
          </a:stretch>
        </p:blipFill>
        <p:spPr>
          <a:xfrm>
            <a:off x="659137" y="730541"/>
            <a:ext cx="7570462" cy="5695296"/>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32</a:t>
            </a:fld>
            <a:endParaRPr lang="en-US" dirty="0"/>
          </a:p>
        </p:txBody>
      </p:sp>
      <p:sp>
        <p:nvSpPr>
          <p:cNvPr id="8" name="TextBox 7"/>
          <p:cNvSpPr txBox="1"/>
          <p:nvPr/>
        </p:nvSpPr>
        <p:spPr>
          <a:xfrm>
            <a:off x="8645236" y="1579418"/>
            <a:ext cx="2369128" cy="646331"/>
          </a:xfrm>
          <a:prstGeom prst="rect">
            <a:avLst/>
          </a:prstGeom>
          <a:noFill/>
        </p:spPr>
        <p:txBody>
          <a:bodyPr wrap="square" rtlCol="0">
            <a:spAutoFit/>
          </a:bodyPr>
          <a:lstStyle/>
          <a:p>
            <a:r>
              <a:rPr lang="tr-TR" dirty="0" smtClean="0"/>
              <a:t>Bütün Şartlar Sağlandı</a:t>
            </a:r>
          </a:p>
          <a:p>
            <a:endParaRPr lang="tr-TR" dirty="0"/>
          </a:p>
        </p:txBody>
      </p:sp>
    </p:spTree>
    <p:extLst>
      <p:ext uri="{BB962C8B-B14F-4D97-AF65-F5344CB8AC3E}">
        <p14:creationId xmlns:p14="http://schemas.microsoft.com/office/powerpoint/2010/main" val="3146136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Örnek Çözüm:</a:t>
            </a:r>
            <a:endParaRPr lang="tr-TR" dirty="0"/>
          </a:p>
        </p:txBody>
      </p:sp>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5190" r="2948"/>
          <a:stretch/>
        </p:blipFill>
        <p:spPr>
          <a:xfrm>
            <a:off x="5832764" y="813669"/>
            <a:ext cx="6154189" cy="5040000"/>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33</a:t>
            </a:fld>
            <a:endParaRPr lang="en-US"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4483" r="8188"/>
          <a:stretch/>
        </p:blipFill>
        <p:spPr>
          <a:xfrm>
            <a:off x="0" y="909712"/>
            <a:ext cx="5850515" cy="5040000"/>
          </a:xfrm>
          <a:prstGeom prst="rect">
            <a:avLst/>
          </a:prstGeom>
        </p:spPr>
      </p:pic>
    </p:spTree>
    <p:extLst>
      <p:ext uri="{BB962C8B-B14F-4D97-AF65-F5344CB8AC3E}">
        <p14:creationId xmlns:p14="http://schemas.microsoft.com/office/powerpoint/2010/main" val="3032421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200" dirty="0">
                <a:solidFill>
                  <a:srgbClr val="000000"/>
                </a:solidFill>
                <a:ea typeface="+mn-ea"/>
                <a:cs typeface="+mn-cs"/>
              </a:rPr>
              <a:t>Frekans-Cevap Yaklaşımı ile Kontrol Sistemleri Tasarımının </a:t>
            </a:r>
            <a:r>
              <a:rPr lang="tr-TR" sz="2200" dirty="0" smtClean="0">
                <a:solidFill>
                  <a:srgbClr val="000000"/>
                </a:solidFill>
                <a:ea typeface="+mn-ea"/>
                <a:cs typeface="+mn-cs"/>
              </a:rPr>
              <a:t>Özeti</a:t>
            </a:r>
            <a:endParaRPr lang="tr-TR" dirty="0"/>
          </a:p>
        </p:txBody>
      </p:sp>
      <p:sp>
        <p:nvSpPr>
          <p:cNvPr id="3" name="Content Placeholder 2"/>
          <p:cNvSpPr>
            <a:spLocks noGrp="1"/>
          </p:cNvSpPr>
          <p:nvPr>
            <p:ph idx="1"/>
          </p:nvPr>
        </p:nvSpPr>
        <p:spPr/>
        <p:txBody>
          <a:bodyPr>
            <a:normAutofit lnSpcReduction="10000"/>
          </a:bodyPr>
          <a:lstStyle/>
          <a:p>
            <a:r>
              <a:rPr lang="tr-TR" dirty="0" smtClean="0"/>
              <a:t>Son </a:t>
            </a:r>
            <a:r>
              <a:rPr lang="tr-TR" dirty="0"/>
              <a:t>üç </a:t>
            </a:r>
            <a:r>
              <a:rPr lang="tr-TR" dirty="0" smtClean="0"/>
              <a:t>alt-bölümde; </a:t>
            </a:r>
            <a:r>
              <a:rPr lang="tr-TR" dirty="0"/>
              <a:t>faz ilerlemeli, gerilemeli ve gerilemeli-ilerlemeli kompenzatörlerin tasarımı için basit örnekler vasıtasıyla ayrıntılı işlem </a:t>
            </a:r>
            <a:r>
              <a:rPr lang="tr-TR" dirty="0" smtClean="0"/>
              <a:t>adımları sunulmuştur</a:t>
            </a:r>
            <a:r>
              <a:rPr lang="tr-TR" dirty="0"/>
              <a:t>. </a:t>
            </a:r>
            <a:endParaRPr lang="tr-TR" dirty="0" smtClean="0"/>
          </a:p>
          <a:p>
            <a:r>
              <a:rPr lang="tr-TR" dirty="0" smtClean="0"/>
              <a:t>Verilen </a:t>
            </a:r>
            <a:r>
              <a:rPr lang="tr-TR" dirty="0"/>
              <a:t>tasarım </a:t>
            </a:r>
            <a:r>
              <a:rPr lang="tr-TR" dirty="0" smtClean="0"/>
              <a:t>şartlarını </a:t>
            </a:r>
            <a:r>
              <a:rPr lang="tr-TR" dirty="0"/>
              <a:t>(faz payı ve kazanç payı cinsinden) karşılayan bir kompenzatörün tasarımının, basit ve açık bir yöntemle Bode diyagramında gerçekleştirilebileceğini gösterdik. </a:t>
            </a:r>
            <a:endParaRPr lang="tr-TR" dirty="0" smtClean="0"/>
          </a:p>
          <a:p>
            <a:r>
              <a:rPr lang="tr-TR" dirty="0" smtClean="0"/>
              <a:t>Bununla </a:t>
            </a:r>
            <a:r>
              <a:rPr lang="tr-TR" dirty="0"/>
              <a:t>beraber her sistemin ilerlemeli, gerilemeli veya gerilemeli-ilerlemeli bir </a:t>
            </a:r>
            <a:r>
              <a:rPr lang="tr-TR" dirty="0" smtClean="0"/>
              <a:t>kompenzatör </a:t>
            </a:r>
            <a:r>
              <a:rPr lang="tr-TR" dirty="0"/>
              <a:t>ile kompenze edilemeyeceği not edilmelidir. Bazı durumlarda, karmaşık kutup ve sıfıra sahip kompenzatörler kullanılabilir. Kök-yer eğrisi veya frekans cevabı </a:t>
            </a:r>
            <a:r>
              <a:rPr lang="tr-TR" dirty="0" smtClean="0"/>
              <a:t>kullanılarak </a:t>
            </a:r>
            <a:r>
              <a:rPr lang="tr-TR" dirty="0"/>
              <a:t>tasarlanamayan sistemler için, kutup-yerleştirme kullanılabilir (Bölüm 10'a </a:t>
            </a:r>
            <a:r>
              <a:rPr lang="tr-TR" dirty="0" smtClean="0"/>
              <a:t>bakınız</a:t>
            </a:r>
            <a:r>
              <a:rPr lang="tr-TR" dirty="0"/>
              <a:t>.) </a:t>
            </a:r>
            <a:endParaRPr lang="tr-TR" dirty="0" smtClean="0"/>
          </a:p>
          <a:p>
            <a:r>
              <a:rPr lang="tr-TR" dirty="0" smtClean="0"/>
              <a:t>Verilen </a:t>
            </a:r>
            <a:r>
              <a:rPr lang="tr-TR" dirty="0"/>
              <a:t>bir tasarım probleminde, hem geleneksel tasarım yöntemleri hem de kutup-yerleştirme yöntemi kullanılabilirse, geleneksel yöntemler (kök-yer eğrisi veya frekans-cevabı yöntemleri) genellikle daha düşük-mertebeden kararlı kompenzatör ile sonuçlanır. Kompleks bir sistem için tatmin edici bir tasarımın bütün mevcut tasarım yöntemlerinin optimal bir uygulamasını gerektirebileceğine dikkat ediniz. </a:t>
            </a:r>
          </a:p>
        </p:txBody>
      </p:sp>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1286914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841551"/>
          </a:xfrm>
        </p:spPr>
        <p:txBody>
          <a:bodyPr/>
          <a:lstStyle/>
          <a:p>
            <a:r>
              <a:rPr lang="tr-TR" sz="2800" dirty="0"/>
              <a:t>Faz ilerlemeli, Gerilemeli ve </a:t>
            </a:r>
            <a:r>
              <a:rPr lang="tr-TR" sz="2800" dirty="0" smtClean="0"/>
              <a:t>Gerilemeli-İlerlemeli Kompenzasyonun </a:t>
            </a:r>
            <a:r>
              <a:rPr lang="tr-TR" sz="2800" dirty="0"/>
              <a:t>Karşılaştırması</a:t>
            </a:r>
          </a:p>
        </p:txBody>
      </p:sp>
      <p:sp>
        <p:nvSpPr>
          <p:cNvPr id="3" name="Content Placeholder 2"/>
          <p:cNvSpPr>
            <a:spLocks noGrp="1"/>
          </p:cNvSpPr>
          <p:nvPr>
            <p:ph idx="1"/>
          </p:nvPr>
        </p:nvSpPr>
        <p:spPr>
          <a:xfrm>
            <a:off x="1143000" y="1440873"/>
            <a:ext cx="9872871" cy="4655127"/>
          </a:xfrm>
        </p:spPr>
        <p:txBody>
          <a:bodyPr>
            <a:normAutofit/>
          </a:bodyPr>
          <a:lstStyle/>
          <a:p>
            <a:r>
              <a:rPr lang="tr-TR" dirty="0" smtClean="0"/>
              <a:t>Faz </a:t>
            </a:r>
            <a:r>
              <a:rPr lang="tr-TR" dirty="0"/>
              <a:t>ilerlemeli kompenzasyon çoğunlukla kararlılık aralıklarının iyileştirilmesi için kullanılır. </a:t>
            </a:r>
            <a:endParaRPr lang="tr-TR" dirty="0" smtClean="0"/>
          </a:p>
          <a:p>
            <a:r>
              <a:rPr lang="tr-TR" dirty="0" smtClean="0"/>
              <a:t>Faz </a:t>
            </a:r>
            <a:r>
              <a:rPr lang="tr-TR" dirty="0"/>
              <a:t>gerilemeli kompenzasyon ise, kararli hal performansını düzeltmek için </a:t>
            </a:r>
            <a:r>
              <a:rPr lang="tr-TR" dirty="0" smtClean="0"/>
              <a:t>kullanılır. </a:t>
            </a:r>
          </a:p>
          <a:p>
            <a:r>
              <a:rPr lang="tr-TR" dirty="0" smtClean="0"/>
              <a:t>Faz </a:t>
            </a:r>
            <a:r>
              <a:rPr lang="tr-TR" dirty="0"/>
              <a:t>ilerlemeli kompenzasyon, faz-ilerleme katkısının faydaları ile istenen sonucu gerçekleştirir</a:t>
            </a:r>
            <a:r>
              <a:rPr lang="tr-TR" dirty="0" smtClean="0"/>
              <a:t>;</a:t>
            </a:r>
          </a:p>
          <a:p>
            <a:r>
              <a:rPr lang="tr-TR" dirty="0" smtClean="0"/>
              <a:t>Buna </a:t>
            </a:r>
            <a:r>
              <a:rPr lang="tr-TR" dirty="0"/>
              <a:t>karşılık, faz gerilemeli kompenzasyon ise </a:t>
            </a:r>
            <a:r>
              <a:rPr lang="tr-TR" dirty="0" smtClean="0"/>
              <a:t>yüksek </a:t>
            </a:r>
            <a:r>
              <a:rPr lang="tr-TR" dirty="0"/>
              <a:t>frekanslarda zayıflatma özelliği faydası üzerinden sonucu başarır. </a:t>
            </a:r>
            <a:endParaRPr lang="tr-TR" dirty="0" smtClean="0"/>
          </a:p>
          <a:p>
            <a:pPr marL="45720" indent="0">
              <a:buNone/>
            </a:pP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35</a:t>
            </a:fld>
            <a:endParaRPr lang="en-US" dirty="0"/>
          </a:p>
        </p:txBody>
      </p:sp>
    </p:spTree>
    <p:extLst>
      <p:ext uri="{BB962C8B-B14F-4D97-AF65-F5344CB8AC3E}">
        <p14:creationId xmlns:p14="http://schemas.microsoft.com/office/powerpoint/2010/main" val="1791867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896970"/>
          </a:xfrm>
        </p:spPr>
        <p:txBody>
          <a:bodyPr/>
          <a:lstStyle/>
          <a:p>
            <a:r>
              <a:rPr lang="tr-TR" sz="2800" dirty="0"/>
              <a:t>Faz ilerlemeli, Gerilemeli ve </a:t>
            </a:r>
            <a:r>
              <a:rPr lang="tr-TR" sz="2800" dirty="0" smtClean="0"/>
              <a:t>Gerilemeli-İlerlemeli Kompenzasyonun </a:t>
            </a:r>
            <a:r>
              <a:rPr lang="tr-TR" sz="2800" dirty="0"/>
              <a:t>Karşılaştırması</a:t>
            </a:r>
          </a:p>
        </p:txBody>
      </p:sp>
      <p:sp>
        <p:nvSpPr>
          <p:cNvPr id="3" name="Content Placeholder 2"/>
          <p:cNvSpPr>
            <a:spLocks noGrp="1"/>
          </p:cNvSpPr>
          <p:nvPr>
            <p:ph idx="1"/>
          </p:nvPr>
        </p:nvSpPr>
        <p:spPr>
          <a:xfrm>
            <a:off x="1143000" y="1440873"/>
            <a:ext cx="9872871" cy="4655127"/>
          </a:xfrm>
        </p:spPr>
        <p:txBody>
          <a:bodyPr>
            <a:normAutofit/>
          </a:bodyPr>
          <a:lstStyle/>
          <a:p>
            <a:r>
              <a:rPr lang="tr-TR" dirty="0" smtClean="0"/>
              <a:t>Bazı </a:t>
            </a:r>
            <a:r>
              <a:rPr lang="tr-TR" dirty="0"/>
              <a:t>tasarım problemlerinde, hem ilerlemeli kompenzasyon hem de gerilemeli kompenzasyon istenen şartları karşılayabilir. </a:t>
            </a:r>
            <a:endParaRPr lang="tr-TR" dirty="0" smtClean="0"/>
          </a:p>
          <a:p>
            <a:r>
              <a:rPr lang="tr-TR" dirty="0" smtClean="0"/>
              <a:t>İlerlemeli </a:t>
            </a:r>
            <a:r>
              <a:rPr lang="tr-TR" dirty="0"/>
              <a:t>kompenzasyon, muhtemel bir gerilemeli kompenzasyondan daha yüksek kazanç geçiş frekansı üretir. </a:t>
            </a:r>
            <a:endParaRPr lang="tr-TR" dirty="0" smtClean="0"/>
          </a:p>
          <a:p>
            <a:r>
              <a:rPr lang="tr-TR" dirty="0" smtClean="0"/>
              <a:t>Daha </a:t>
            </a:r>
            <a:r>
              <a:rPr lang="tr-TR" dirty="0"/>
              <a:t>yüksek geçiş frekansı, daha büyük bir bant genişliği demektir. Büyük bir bant genişliği ise yerleşme </a:t>
            </a:r>
            <a:r>
              <a:rPr lang="tr-TR" dirty="0" smtClean="0"/>
              <a:t>zamanının </a:t>
            </a:r>
            <a:r>
              <a:rPr lang="tr-TR" dirty="0"/>
              <a:t>kısalması anlamına gelir. İlerlemeli kompenzas-yonlu bir sistemin bant genişliği, her zaman gerilemeli kompenzasyonunkinden daha büyüktür. Bu yüzden, eğer büyük bir bant genişliği veya hızlı cevap </a:t>
            </a:r>
            <a:r>
              <a:rPr lang="tr-TR" dirty="0" smtClean="0"/>
              <a:t>istenirse</a:t>
            </a:r>
            <a:r>
              <a:rPr lang="tr-TR" dirty="0"/>
              <a:t>, faz ilerlemeli kompenzasyon kullanılmalıdır. </a:t>
            </a:r>
            <a:endParaRPr lang="tr-TR" dirty="0" smtClean="0"/>
          </a:p>
          <a:p>
            <a:r>
              <a:rPr lang="tr-TR" dirty="0" smtClean="0"/>
              <a:t>Ancak</a:t>
            </a:r>
            <a:r>
              <a:rPr lang="tr-TR" dirty="0"/>
              <a:t>, eğer gürültü sinyalleri mevcutsa, yüksek frekans kazancındaki artış yüzünden sistemi gürültü </a:t>
            </a:r>
            <a:r>
              <a:rPr lang="tr-TR" dirty="0" smtClean="0"/>
              <a:t>sinyallerine </a:t>
            </a:r>
            <a:r>
              <a:rPr lang="tr-TR" dirty="0"/>
              <a:t>daha duyarlı yapacağı için o zaman büyük bir bant genişliği istenmeyebilir. Bundan dolayı, faz gerilemeli kompenzasyon bu gibi bir durumda uygulanmalıdır</a:t>
            </a:r>
            <a:r>
              <a:rPr lang="tr-TR" dirty="0" smtClean="0"/>
              <a:t>.</a:t>
            </a: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2355154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813842"/>
          </a:xfrm>
        </p:spPr>
        <p:txBody>
          <a:bodyPr/>
          <a:lstStyle/>
          <a:p>
            <a:r>
              <a:rPr lang="tr-TR" sz="2800" dirty="0"/>
              <a:t>Faz ilerlemeli, Gerilemeli ve </a:t>
            </a:r>
            <a:r>
              <a:rPr lang="tr-TR" sz="2800" dirty="0" smtClean="0"/>
              <a:t>Gerilemeli-İlerlemeli Kompenzasyonun </a:t>
            </a:r>
            <a:r>
              <a:rPr lang="tr-TR" sz="2800" dirty="0"/>
              <a:t>Karşılaştırması</a:t>
            </a:r>
          </a:p>
        </p:txBody>
      </p:sp>
      <p:sp>
        <p:nvSpPr>
          <p:cNvPr id="3" name="Content Placeholder 2"/>
          <p:cNvSpPr>
            <a:spLocks noGrp="1"/>
          </p:cNvSpPr>
          <p:nvPr>
            <p:ph idx="1"/>
          </p:nvPr>
        </p:nvSpPr>
        <p:spPr>
          <a:xfrm>
            <a:off x="1143000" y="1371600"/>
            <a:ext cx="9872871" cy="4724400"/>
          </a:xfrm>
        </p:spPr>
        <p:txBody>
          <a:bodyPr>
            <a:normAutofit/>
          </a:bodyPr>
          <a:lstStyle/>
          <a:p>
            <a:r>
              <a:rPr lang="tr-TR" dirty="0" smtClean="0"/>
              <a:t>İlerlemeli </a:t>
            </a:r>
            <a:r>
              <a:rPr lang="tr-TR" dirty="0"/>
              <a:t>kompenzasyon, faz ilerlemeli devrenin yapısında bulunan zayıflatmayı gidermek için kazançta fazladan bir artış gereği duyar. Bunun anlamı, ilerlemeli kompenzasyon, gerilemeli kompenzasyonun gerektirdiğinden daha büyük bir kazanç ister. Kazançtaki artış, çoğu durumda, devrenin kapladığı yerin artmasını, daha ağırlaşmasını ve maliyetinin yükselmesini getirir. </a:t>
            </a:r>
            <a:endParaRPr lang="tr-TR" dirty="0" smtClean="0"/>
          </a:p>
          <a:p>
            <a:r>
              <a:rPr lang="tr-TR" dirty="0" smtClean="0"/>
              <a:t>İlerlemeli </a:t>
            </a:r>
            <a:r>
              <a:rPr lang="tr-TR" dirty="0"/>
              <a:t>kompenzasyon, sistemde büyük genlikli sinyaller üretebilir. Böyle büyük sinyaller, sistemde doyuma yol açacağı için arzu </a:t>
            </a:r>
            <a:r>
              <a:rPr lang="tr-TR" dirty="0" smtClean="0"/>
              <a:t>edilmez.</a:t>
            </a:r>
          </a:p>
          <a:p>
            <a:r>
              <a:rPr lang="tr-TR" dirty="0" smtClean="0"/>
              <a:t>Gerilemeli </a:t>
            </a:r>
            <a:r>
              <a:rPr lang="tr-TR" dirty="0"/>
              <a:t>kompenzasyon, düşük frekanslarda sistem kazancını azaltmaksızın yüksek frekanslarda sistem kazancını azaltır. Sistem bant genişliği düşürüldüğü için, sistem cevap verirken daha yavaş bir hıza sahiptir. Azaltılmış yüksek-frekans kazancından dolayı, toplam sistem kazancı artırılabilir ve böylece düşük-frekans kazancı artırılabilir ve kararlı hal doğruluğu iyileştirilebilir. Aynı zamanda, </a:t>
            </a:r>
            <a:r>
              <a:rPr lang="tr-TR" dirty="0" smtClean="0"/>
              <a:t>sistemde </a:t>
            </a:r>
            <a:r>
              <a:rPr lang="tr-TR" dirty="0"/>
              <a:t>bulunan yüksek-frekanslı gürültüler zayıflatılabilir.</a:t>
            </a:r>
          </a:p>
          <a:p>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448360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813842"/>
          </a:xfrm>
        </p:spPr>
        <p:txBody>
          <a:bodyPr/>
          <a:lstStyle/>
          <a:p>
            <a:r>
              <a:rPr lang="tr-TR" sz="2800" dirty="0">
                <a:solidFill>
                  <a:srgbClr val="000000"/>
                </a:solidFill>
              </a:rPr>
              <a:t>Faz ilerlemeli, Gerilemeli ve Gerilemeli-İlerlemeli Kompenzasyonun Karşılaştırması</a:t>
            </a:r>
            <a:endParaRPr lang="tr-TR" dirty="0"/>
          </a:p>
        </p:txBody>
      </p:sp>
      <p:sp>
        <p:nvSpPr>
          <p:cNvPr id="3" name="Content Placeholder 2"/>
          <p:cNvSpPr>
            <a:spLocks noGrp="1"/>
          </p:cNvSpPr>
          <p:nvPr>
            <p:ph idx="1"/>
          </p:nvPr>
        </p:nvSpPr>
        <p:spPr>
          <a:xfrm>
            <a:off x="1143000" y="1288473"/>
            <a:ext cx="9872871" cy="4807527"/>
          </a:xfrm>
        </p:spPr>
        <p:txBody>
          <a:bodyPr>
            <a:normAutofit/>
          </a:bodyPr>
          <a:lstStyle/>
          <a:p>
            <a:r>
              <a:rPr lang="tr-TR" dirty="0" smtClean="0"/>
              <a:t>Gerilemeli </a:t>
            </a:r>
            <a:r>
              <a:rPr lang="tr-TR" dirty="0"/>
              <a:t>kompenzasyon, geçici cevapta küçük genlikli bir uzun kuyruk etkisi doğuran, orijin civarında bir kutup-sıfır ikilisini sisteme dahil edecektir. </a:t>
            </a:r>
          </a:p>
          <a:p>
            <a:r>
              <a:rPr lang="tr-TR" dirty="0" smtClean="0"/>
              <a:t>Eğer </a:t>
            </a:r>
            <a:r>
              <a:rPr lang="tr-TR" dirty="0"/>
              <a:t>hem hızlı cevaplar hem de iyi bir statik doğruluk isteniyorsa, </a:t>
            </a:r>
            <a:r>
              <a:rPr lang="tr-TR" dirty="0" smtClean="0"/>
              <a:t>gerilemeli-ilerlemeli </a:t>
            </a:r>
            <a:r>
              <a:rPr lang="tr-TR" dirty="0"/>
              <a:t>bir kompenzatör kullanılabilir. Aynı anda sistem bant genişliği ve kararlı-lık aralıkları arttırılabilirken, gerilemeli-ilerlemeli kompenzatör kullanarak, düşük-frekans kazancı artırılabilir (bu, kararlı hal doğruluğunda bir iyileşme </a:t>
            </a:r>
            <a:r>
              <a:rPr lang="tr-TR" dirty="0" smtClean="0"/>
              <a:t>anlamına </a:t>
            </a:r>
            <a:r>
              <a:rPr lang="tr-TR" dirty="0"/>
              <a:t>gelir</a:t>
            </a:r>
            <a:r>
              <a:rPr lang="tr-TR" dirty="0" smtClean="0"/>
              <a:t>).</a:t>
            </a:r>
          </a:p>
          <a:p>
            <a:r>
              <a:rPr lang="tr-TR" dirty="0" smtClean="0"/>
              <a:t>Uygulamaya </a:t>
            </a:r>
            <a:r>
              <a:rPr lang="tr-TR" dirty="0"/>
              <a:t>yönelik çok sayıda kompenzasyon görevi; ilerlemeli, gerilemeli veya gerilemeli-ilerlemeli kompenzatörlerle başarıyla yapılabiliyor olmasına rağmen, karmaşık sistemler için, bu kompenzatörleri kullanarak gerçekleştirilen basit kompenzasyon tatmin edici sonuçlar üretmeyebilir. O zaman, farklı kutup-sıfır yerleşim yapılarına sahip farklı kompenzatörlerin </a:t>
            </a:r>
            <a:r>
              <a:rPr lang="tr-TR" dirty="0" smtClean="0"/>
              <a:t>tasarımına </a:t>
            </a:r>
            <a:r>
              <a:rPr lang="tr-TR" dirty="0"/>
              <a:t>başvurulmalıdır.</a:t>
            </a:r>
          </a:p>
        </p:txBody>
      </p:sp>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38</a:t>
            </a:fld>
            <a:endParaRPr lang="en-US" dirty="0"/>
          </a:p>
        </p:txBody>
      </p:sp>
    </p:spTree>
    <p:extLst>
      <p:ext uri="{BB962C8B-B14F-4D97-AF65-F5344CB8AC3E}">
        <p14:creationId xmlns:p14="http://schemas.microsoft.com/office/powerpoint/2010/main" val="1911496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t>Son Yorumlar</a:t>
            </a:r>
          </a:p>
        </p:txBody>
      </p:sp>
      <p:sp>
        <p:nvSpPr>
          <p:cNvPr id="3" name="Content Placeholder 2"/>
          <p:cNvSpPr>
            <a:spLocks noGrp="1"/>
          </p:cNvSpPr>
          <p:nvPr>
            <p:ph idx="1"/>
          </p:nvPr>
        </p:nvSpPr>
        <p:spPr/>
        <p:txBody>
          <a:bodyPr>
            <a:normAutofit/>
          </a:bodyPr>
          <a:lstStyle/>
          <a:p>
            <a:r>
              <a:rPr lang="tr-TR" dirty="0" smtClean="0"/>
              <a:t>Bu </a:t>
            </a:r>
            <a:r>
              <a:rPr lang="tr-TR" dirty="0"/>
              <a:t>bölümde sunulan tasarım örneklerinde, öncelikle sadece </a:t>
            </a:r>
            <a:r>
              <a:rPr lang="tr-TR" dirty="0" smtClean="0"/>
              <a:t>kompenzatörlerin </a:t>
            </a:r>
            <a:r>
              <a:rPr lang="tr-TR" dirty="0"/>
              <a:t>transfer fonksiyonları ile ilgilendik. </a:t>
            </a:r>
            <a:endParaRPr lang="tr-TR" dirty="0" smtClean="0"/>
          </a:p>
          <a:p>
            <a:r>
              <a:rPr lang="tr-TR" dirty="0" smtClean="0"/>
              <a:t>Gerçek </a:t>
            </a:r>
            <a:r>
              <a:rPr lang="tr-TR" dirty="0"/>
              <a:t>tasarım problemlerinde ise, donanımı da seçmeliyiz. Bundan dolayı, </a:t>
            </a:r>
            <a:r>
              <a:rPr lang="tr-TR" b="1" dirty="0"/>
              <a:t>maliyet, boyut, ağırlık ve güvenirlik gibi ek tasarım </a:t>
            </a:r>
            <a:r>
              <a:rPr lang="tr-TR" dirty="0"/>
              <a:t>kısıtlamalarını da sağlamamız gerekir. </a:t>
            </a:r>
            <a:endParaRPr lang="tr-TR" dirty="0" smtClean="0"/>
          </a:p>
          <a:p>
            <a:r>
              <a:rPr lang="tr-TR" dirty="0" smtClean="0"/>
              <a:t>Tasarlanan </a:t>
            </a:r>
            <a:r>
              <a:rPr lang="tr-TR" dirty="0"/>
              <a:t>sistem, normal çalışma şartları altında istenen özellikleri karşılayabilir; fakat çevresel </a:t>
            </a:r>
            <a:r>
              <a:rPr lang="tr-TR" dirty="0" smtClean="0"/>
              <a:t>değişimler, dış bozucular ve belirsizlikler sistem </a:t>
            </a:r>
            <a:r>
              <a:rPr lang="tr-TR" dirty="0"/>
              <a:t>kazancını ve zaman sabitlerini etkiledikleri için; bu tür çevresel değişimleri kompenze </a:t>
            </a:r>
            <a:r>
              <a:rPr lang="tr-TR" dirty="0" smtClean="0"/>
              <a:t>etmek üzere kazancın </a:t>
            </a:r>
            <a:r>
              <a:rPr lang="tr-TR" dirty="0"/>
              <a:t>otomatik veya elle ayarlanmasını </a:t>
            </a:r>
            <a:r>
              <a:rPr lang="tr-TR" dirty="0" smtClean="0"/>
              <a:t>sağlanmalıdır. </a:t>
            </a: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4.05.2019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39</a:t>
            </a:fld>
            <a:endParaRPr lang="en-US" dirty="0"/>
          </a:p>
        </p:txBody>
      </p:sp>
    </p:spTree>
    <p:extLst>
      <p:ext uri="{BB962C8B-B14F-4D97-AF65-F5344CB8AC3E}">
        <p14:creationId xmlns:p14="http://schemas.microsoft.com/office/powerpoint/2010/main" val="1679389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1142996" y="324637"/>
            <a:ext cx="9875520" cy="522030"/>
          </a:xfrm>
        </p:spPr>
        <p:txBody>
          <a:bodyPr>
            <a:normAutofit fontScale="90000"/>
          </a:bodyPr>
          <a:lstStyle/>
          <a:p>
            <a:r>
              <a:rPr lang="tr-TR" dirty="0" smtClean="0"/>
              <a:t>Faz Gerilemeli </a:t>
            </a:r>
            <a:r>
              <a:rPr lang="tr-TR" dirty="0" err="1" smtClean="0"/>
              <a:t>vs</a:t>
            </a:r>
            <a:r>
              <a:rPr lang="tr-TR" dirty="0" smtClean="0"/>
              <a:t> Faz İlerlemeli</a:t>
            </a:r>
            <a:endParaRPr lang="tr-TR" dirty="0"/>
          </a:p>
        </p:txBody>
      </p:sp>
      <p:sp>
        <p:nvSpPr>
          <p:cNvPr id="11" name="Metin Yer Tutucusu 10"/>
          <p:cNvSpPr>
            <a:spLocks noGrp="1"/>
          </p:cNvSpPr>
          <p:nvPr>
            <p:ph type="body" idx="1"/>
          </p:nvPr>
        </p:nvSpPr>
        <p:spPr>
          <a:xfrm>
            <a:off x="550333" y="807706"/>
            <a:ext cx="5400000" cy="777240"/>
          </a:xfrm>
        </p:spPr>
        <p:txBody>
          <a:bodyPr/>
          <a:lstStyle/>
          <a:p>
            <a:r>
              <a:rPr lang="tr-TR" dirty="0" smtClean="0"/>
              <a:t>Faz Gerilemeli</a:t>
            </a:r>
            <a:endParaRPr lang="tr-TR" dirty="0"/>
          </a:p>
        </p:txBody>
      </p:sp>
      <p:sp>
        <p:nvSpPr>
          <p:cNvPr id="13" name="Metin Yer Tutucusu 12"/>
          <p:cNvSpPr>
            <a:spLocks noGrp="1"/>
          </p:cNvSpPr>
          <p:nvPr>
            <p:ph type="body" sz="quarter" idx="3"/>
          </p:nvPr>
        </p:nvSpPr>
        <p:spPr>
          <a:xfrm>
            <a:off x="6142166" y="805227"/>
            <a:ext cx="5400000" cy="777240"/>
          </a:xfrm>
        </p:spPr>
        <p:txBody>
          <a:bodyPr/>
          <a:lstStyle/>
          <a:p>
            <a:r>
              <a:rPr lang="tr-TR" dirty="0" smtClean="0"/>
              <a:t>Faz İlerlemeli</a:t>
            </a:r>
            <a:endParaRPr lang="tr-TR" dirty="0"/>
          </a:p>
        </p:txBody>
      </p:sp>
      <p:sp>
        <p:nvSpPr>
          <p:cNvPr id="4" name="Veri Yer Tutucusu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4</a:t>
            </a:fld>
            <a:endParaRPr lang="en-US" dirty="0"/>
          </a:p>
        </p:txBody>
      </p:sp>
      <p:pic>
        <p:nvPicPr>
          <p:cNvPr id="3" name="İçerik Yer Tutucusu 2"/>
          <p:cNvPicPr>
            <a:picLocks noGrp="1" noChangeAspect="1"/>
          </p:cNvPicPr>
          <p:nvPr>
            <p:ph sz="quarter" idx="4"/>
          </p:nvPr>
        </p:nvPicPr>
        <p:blipFill>
          <a:blip r:embed="rId2"/>
          <a:stretch>
            <a:fillRect/>
          </a:stretch>
        </p:blipFill>
        <p:spPr>
          <a:xfrm>
            <a:off x="6246884" y="1327257"/>
            <a:ext cx="4754562" cy="3269052"/>
          </a:xfrm>
          <a:prstGeom prst="rect">
            <a:avLst/>
          </a:prstGeom>
        </p:spPr>
      </p:pic>
      <p:pic>
        <p:nvPicPr>
          <p:cNvPr id="8" name="İçerik Yer Tutucusu 7"/>
          <p:cNvPicPr>
            <a:picLocks noGrp="1" noChangeAspect="1"/>
          </p:cNvPicPr>
          <p:nvPr>
            <p:ph sz="half" idx="2"/>
          </p:nvPr>
        </p:nvPicPr>
        <p:blipFill>
          <a:blip r:embed="rId3"/>
          <a:stretch>
            <a:fillRect/>
          </a:stretch>
        </p:blipFill>
        <p:spPr>
          <a:xfrm>
            <a:off x="550333" y="1926403"/>
            <a:ext cx="4754563" cy="2669906"/>
          </a:xfrm>
          <a:prstGeom prst="rect">
            <a:avLst/>
          </a:prstGeom>
        </p:spPr>
      </p:pic>
      <p:sp>
        <p:nvSpPr>
          <p:cNvPr id="12" name="TextBox 11"/>
          <p:cNvSpPr txBox="1"/>
          <p:nvPr/>
        </p:nvSpPr>
        <p:spPr>
          <a:xfrm>
            <a:off x="1717964" y="4849091"/>
            <a:ext cx="8853055" cy="923330"/>
          </a:xfrm>
          <a:prstGeom prst="rect">
            <a:avLst/>
          </a:prstGeom>
          <a:noFill/>
        </p:spPr>
        <p:txBody>
          <a:bodyPr wrap="square" rtlCol="0">
            <a:spAutoFit/>
          </a:bodyPr>
          <a:lstStyle/>
          <a:p>
            <a:r>
              <a:rPr lang="tr-TR" dirty="0" smtClean="0"/>
              <a:t>Faz gerilemeli ve faz ilerlemeli kompanzatörlerin bode diyagramlarına bakıldığında faz gerilemeli  kompanzatörün alçak geçiren, faz ilerlemeli kompanzatörün ise yüksek geçiren filtre olduğu görülür.</a:t>
            </a:r>
            <a:endParaRPr lang="tr-TR" dirty="0"/>
          </a:p>
        </p:txBody>
      </p:sp>
    </p:spTree>
    <p:extLst>
      <p:ext uri="{BB962C8B-B14F-4D97-AF65-F5344CB8AC3E}">
        <p14:creationId xmlns:p14="http://schemas.microsoft.com/office/powerpoint/2010/main" val="832358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t>Bode Yaklaşımı ile Faz Gerilemeli Kompenzasyon Tasarımı</a:t>
            </a:r>
            <a:endParaRPr lang="tr-TR" sz="2800" dirty="0"/>
          </a:p>
        </p:txBody>
      </p:sp>
      <p:sp>
        <p:nvSpPr>
          <p:cNvPr id="3" name="İçerik Yer Tutucusu 2"/>
          <p:cNvSpPr>
            <a:spLocks noGrp="1"/>
          </p:cNvSpPr>
          <p:nvPr>
            <p:ph idx="1"/>
          </p:nvPr>
        </p:nvSpPr>
        <p:spPr>
          <a:xfrm>
            <a:off x="5494315" y="904577"/>
            <a:ext cx="5182152" cy="5220929"/>
          </a:xfrm>
        </p:spPr>
        <p:txBody>
          <a:bodyPr/>
          <a:lstStyle/>
          <a:p>
            <a:r>
              <a:rPr lang="tr-TR" dirty="0" smtClean="0"/>
              <a:t>Şekilde </a:t>
            </a:r>
            <a:r>
              <a:rPr lang="tr-TR" dirty="0"/>
              <a:t>gösterilen sistemi ele </a:t>
            </a:r>
            <a:r>
              <a:rPr lang="tr-TR" dirty="0" smtClean="0"/>
              <a:t>alalım. </a:t>
            </a:r>
          </a:p>
          <a:p>
            <a:r>
              <a:rPr lang="tr-TR" dirty="0" err="1" smtClean="0"/>
              <a:t>İsterlerin</a:t>
            </a:r>
            <a:endParaRPr lang="tr-TR" dirty="0" smtClean="0"/>
          </a:p>
          <a:p>
            <a:pPr lvl="1"/>
            <a:r>
              <a:rPr lang="tr-TR" dirty="0" smtClean="0"/>
              <a:t>faz </a:t>
            </a:r>
            <a:r>
              <a:rPr lang="tr-TR" dirty="0"/>
              <a:t>payı, </a:t>
            </a:r>
            <a:endParaRPr lang="tr-TR" dirty="0" smtClean="0"/>
          </a:p>
          <a:p>
            <a:pPr lvl="1"/>
            <a:r>
              <a:rPr lang="tr-TR" dirty="0" smtClean="0"/>
              <a:t>kazanç </a:t>
            </a:r>
            <a:r>
              <a:rPr lang="tr-TR" dirty="0"/>
              <a:t>payı, </a:t>
            </a:r>
            <a:endParaRPr lang="tr-TR" dirty="0" smtClean="0"/>
          </a:p>
          <a:p>
            <a:pPr lvl="1"/>
            <a:r>
              <a:rPr lang="tr-TR" dirty="0" smtClean="0"/>
              <a:t>statik </a:t>
            </a:r>
            <a:r>
              <a:rPr lang="tr-TR" dirty="0"/>
              <a:t>hız hata sabitleri ve benzeri terimlerle verildiğini </a:t>
            </a:r>
            <a:r>
              <a:rPr lang="tr-TR" dirty="0" smtClean="0"/>
              <a:t>varsayalım </a:t>
            </a:r>
          </a:p>
          <a:p>
            <a:pPr marL="228600" lvl="1">
              <a:spcBef>
                <a:spcPts val="1400"/>
              </a:spcBef>
            </a:pPr>
            <a:r>
              <a:rPr lang="tr-TR" sz="2200" dirty="0"/>
              <a:t>Frekans-cevap yaklaşımı ile </a:t>
            </a:r>
            <a:r>
              <a:rPr lang="tr-TR" sz="2200" dirty="0" smtClean="0"/>
              <a:t>gerilemeli </a:t>
            </a:r>
            <a:r>
              <a:rPr lang="tr-TR" sz="2200" dirty="0"/>
              <a:t>bir </a:t>
            </a:r>
            <a:r>
              <a:rPr lang="tr-TR" sz="2200" dirty="0" err="1" smtClean="0"/>
              <a:t>kompenzatör</a:t>
            </a:r>
            <a:r>
              <a:rPr lang="tr-TR" sz="2200" dirty="0" smtClean="0"/>
              <a:t> </a:t>
            </a:r>
            <a:r>
              <a:rPr lang="tr-TR" sz="2200" dirty="0"/>
              <a:t>tasarımında izlenecek </a:t>
            </a:r>
            <a:r>
              <a:rPr lang="tr-TR" sz="2200" dirty="0" smtClean="0"/>
              <a:t>adımları sırasıyla ele alalım.</a:t>
            </a:r>
            <a:endParaRPr lang="tr-TR" dirty="0"/>
          </a:p>
        </p:txBody>
      </p:sp>
      <p:sp>
        <p:nvSpPr>
          <p:cNvPr id="4" name="Veri Yer Tutucusu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5</a:t>
            </a:fld>
            <a:endParaRPr lang="en-US" dirty="0"/>
          </a:p>
        </p:txBody>
      </p:sp>
      <p:pic>
        <p:nvPicPr>
          <p:cNvPr id="7" name="Resim 6"/>
          <p:cNvPicPr>
            <a:picLocks noChangeAspect="1"/>
          </p:cNvPicPr>
          <p:nvPr/>
        </p:nvPicPr>
        <p:blipFill>
          <a:blip r:embed="rId2">
            <a:clrChange>
              <a:clrFrom>
                <a:srgbClr val="FFFFFF"/>
              </a:clrFrom>
              <a:clrTo>
                <a:srgbClr val="FFFFFF">
                  <a:alpha val="0"/>
                </a:srgbClr>
              </a:clrTo>
            </a:clrChange>
          </a:blip>
          <a:stretch>
            <a:fillRect/>
          </a:stretch>
        </p:blipFill>
        <p:spPr>
          <a:xfrm>
            <a:off x="318335" y="904577"/>
            <a:ext cx="5759776" cy="2063600"/>
          </a:xfrm>
          <a:prstGeom prst="rect">
            <a:avLst/>
          </a:prstGeom>
        </p:spPr>
      </p:pic>
    </p:spTree>
    <p:extLst>
      <p:ext uri="{BB962C8B-B14F-4D97-AF65-F5344CB8AC3E}">
        <p14:creationId xmlns:p14="http://schemas.microsoft.com/office/powerpoint/2010/main" val="286286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err="1" smtClean="0"/>
              <a:t>Bode</a:t>
            </a:r>
            <a:r>
              <a:rPr lang="tr-TR" sz="2800" dirty="0" smtClean="0"/>
              <a:t> Yaklaşımı ile Faz Gerilemeli </a:t>
            </a:r>
            <a:r>
              <a:rPr lang="tr-TR" sz="2800" dirty="0" err="1" smtClean="0"/>
              <a:t>kompenzasyon</a:t>
            </a:r>
            <a:r>
              <a:rPr lang="tr-TR" sz="2800" dirty="0" smtClean="0"/>
              <a:t> tasarımı</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63600" y="904577"/>
                <a:ext cx="10532533" cy="5220929"/>
              </a:xfrm>
            </p:spPr>
            <p:txBody>
              <a:bodyPr/>
              <a:lstStyle/>
              <a:p>
                <a:pPr marL="560070" indent="-514350">
                  <a:buFont typeface="+mj-lt"/>
                  <a:buAutoNum type="romanUcPeriod"/>
                </a:pPr>
                <a:r>
                  <a:rPr lang="tr-TR" dirty="0" smtClean="0"/>
                  <a:t>Verilen </a:t>
                </a:r>
                <a:r>
                  <a:rPr lang="tr-TR" dirty="0" err="1" smtClean="0"/>
                  <a:t>isterlere</a:t>
                </a:r>
                <a:r>
                  <a:rPr lang="tr-TR" dirty="0" smtClean="0"/>
                  <a:t> göre </a:t>
                </a:r>
                <a:r>
                  <a:rPr lang="tr-TR" dirty="0" err="1" smtClean="0"/>
                  <a:t>kompanze</a:t>
                </a:r>
                <a:r>
                  <a:rPr lang="tr-TR" dirty="0" smtClean="0"/>
                  <a:t> </a:t>
                </a:r>
                <a:r>
                  <a:rPr lang="tr-TR" dirty="0"/>
                  <a:t>edilmiş sistemin </a:t>
                </a:r>
                <a:r>
                  <a:rPr lang="tr-TR" dirty="0" smtClean="0"/>
                  <a:t>durgun durum hatasını karşılamak üzere </a:t>
                </a:r>
                <a:r>
                  <a:rPr lang="tr-TR" dirty="0" err="1" smtClean="0"/>
                  <a:t>kompanzatörün</a:t>
                </a:r>
                <a:r>
                  <a:rPr lang="tr-TR" dirty="0" smtClean="0"/>
                  <a:t> kazanç sabiti belirlenir. </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r>
                        <a:rPr lang="tr-TR" i="1">
                          <a:latin typeface="Cambria Math" panose="02040503050406030204" pitchFamily="18" charset="0"/>
                        </a:rPr>
                        <m:t>𝛽</m:t>
                      </m:r>
                      <m:f>
                        <m:fPr>
                          <m:ctrlPr>
                            <a:rPr lang="tr-TR" i="1">
                              <a:latin typeface="Cambria Math" panose="02040503050406030204" pitchFamily="18" charset="0"/>
                            </a:rPr>
                          </m:ctrlPr>
                        </m:fPr>
                        <m:num>
                          <m:r>
                            <a:rPr lang="tr-TR" i="1">
                              <a:latin typeface="Cambria Math" panose="02040503050406030204" pitchFamily="18" charset="0"/>
                            </a:rPr>
                            <m:t>𝑇𝑠</m:t>
                          </m:r>
                          <m:r>
                            <a:rPr lang="tr-TR" i="1">
                              <a:latin typeface="Cambria Math" panose="02040503050406030204" pitchFamily="18" charset="0"/>
                            </a:rPr>
                            <m:t>+1</m:t>
                          </m:r>
                        </m:num>
                        <m:den>
                          <m:r>
                            <a:rPr lang="tr-TR" i="1">
                              <a:latin typeface="Cambria Math" panose="02040503050406030204" pitchFamily="18" charset="0"/>
                            </a:rPr>
                            <m:t>𝛽</m:t>
                          </m:r>
                          <m:r>
                            <a:rPr lang="tr-TR" i="1">
                              <a:latin typeface="Cambria Math" panose="02040503050406030204" pitchFamily="18" charset="0"/>
                            </a:rPr>
                            <m:t>𝑇𝑠</m:t>
                          </m:r>
                          <m:r>
                            <a:rPr lang="tr-TR" i="1">
                              <a:latin typeface="Cambria Math" panose="02040503050406030204" pitchFamily="18" charset="0"/>
                            </a:rPr>
                            <m:t>+1</m:t>
                          </m:r>
                        </m:den>
                      </m:f>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𝑇</m:t>
                              </m:r>
                            </m:den>
                          </m:f>
                        </m:num>
                        <m:den>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𝛽</m:t>
                              </m:r>
                              <m:r>
                                <a:rPr lang="tr-TR" i="1">
                                  <a:latin typeface="Cambria Math" panose="02040503050406030204" pitchFamily="18" charset="0"/>
                                </a:rPr>
                                <m:t>𝑇</m:t>
                              </m:r>
                            </m:den>
                          </m:f>
                        </m:den>
                      </m:f>
                      <m:r>
                        <a:rPr lang="tr-TR" i="1">
                          <a:latin typeface="Cambria Math" panose="02040503050406030204" pitchFamily="18" charset="0"/>
                        </a:rPr>
                        <m:t>,       (</m:t>
                      </m:r>
                      <m:r>
                        <a:rPr lang="tr-TR" i="1">
                          <a:latin typeface="Cambria Math" panose="02040503050406030204" pitchFamily="18" charset="0"/>
                        </a:rPr>
                        <m:t>𝛽</m:t>
                      </m:r>
                      <m:r>
                        <a:rPr lang="tr-TR" i="1">
                          <a:latin typeface="Cambria Math" panose="02040503050406030204" pitchFamily="18" charset="0"/>
                        </a:rPr>
                        <m:t>&gt;1)</m:t>
                      </m:r>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r>
                        <a:rPr lang="tr-TR" i="1">
                          <a:latin typeface="Cambria Math" panose="02040503050406030204" pitchFamily="18" charset="0"/>
                        </a:rPr>
                        <m:t>𝛽</m:t>
                      </m:r>
                      <m:r>
                        <a:rPr lang="tr-TR" b="0" i="1" smtClean="0">
                          <a:latin typeface="Cambria Math" panose="02040503050406030204" pitchFamily="18" charset="0"/>
                        </a:rPr>
                        <m:t>=</m:t>
                      </m:r>
                      <m:r>
                        <a:rPr lang="tr-TR" b="0" i="1" smtClean="0">
                          <a:latin typeface="Cambria Math" panose="02040503050406030204" pitchFamily="18" charset="0"/>
                        </a:rPr>
                        <m:t>𝐾</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i="1">
                              <a:latin typeface="Cambria Math" panose="02040503050406030204" pitchFamily="18" charset="0"/>
                            </a:rPr>
                            <m:t>𝐺</m:t>
                          </m:r>
                        </m:e>
                        <m:sub>
                          <m:r>
                            <a:rPr lang="tr-TR" b="0" i="1" smtClean="0">
                              <a:latin typeface="Cambria Math" panose="02040503050406030204" pitchFamily="18" charset="0"/>
                            </a:rPr>
                            <m:t>𝑦𝑒𝑛𝑖</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𝐺</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𝐾</m:t>
                      </m:r>
                      <m:f>
                        <m:fPr>
                          <m:ctrlPr>
                            <a:rPr lang="tr-TR" i="1">
                              <a:latin typeface="Cambria Math" panose="02040503050406030204" pitchFamily="18" charset="0"/>
                            </a:rPr>
                          </m:ctrlPr>
                        </m:fPr>
                        <m:num>
                          <m:r>
                            <a:rPr lang="tr-TR" i="1">
                              <a:latin typeface="Cambria Math" panose="02040503050406030204" pitchFamily="18" charset="0"/>
                            </a:rPr>
                            <m:t>𝑇𝑠</m:t>
                          </m:r>
                          <m:r>
                            <a:rPr lang="tr-TR" i="1">
                              <a:latin typeface="Cambria Math" panose="02040503050406030204" pitchFamily="18" charset="0"/>
                            </a:rPr>
                            <m:t>+1</m:t>
                          </m:r>
                        </m:num>
                        <m:den>
                          <m:r>
                            <a:rPr lang="tr-TR" i="1">
                              <a:latin typeface="Cambria Math" panose="02040503050406030204" pitchFamily="18" charset="0"/>
                            </a:rPr>
                            <m:t>𝛽</m:t>
                          </m:r>
                          <m:r>
                            <a:rPr lang="tr-TR" i="1">
                              <a:latin typeface="Cambria Math" panose="02040503050406030204" pitchFamily="18" charset="0"/>
                            </a:rPr>
                            <m:t>𝑇𝑠</m:t>
                          </m:r>
                          <m:r>
                            <a:rPr lang="tr-TR" i="1">
                              <a:latin typeface="Cambria Math" panose="02040503050406030204" pitchFamily="18" charset="0"/>
                            </a:rPr>
                            <m:t>+1</m:t>
                          </m:r>
                        </m:den>
                      </m:f>
                      <m:r>
                        <a:rPr lang="tr-TR" i="1">
                          <a:latin typeface="Cambria Math" panose="02040503050406030204" pitchFamily="18" charset="0"/>
                        </a:rPr>
                        <m:t>𝐺</m:t>
                      </m:r>
                      <m:d>
                        <m:dPr>
                          <m:ctrlPr>
                            <a:rPr lang="tr-TR" i="1">
                              <a:latin typeface="Cambria Math" panose="02040503050406030204" pitchFamily="18" charset="0"/>
                            </a:rPr>
                          </m:ctrlPr>
                        </m:dPr>
                        <m:e>
                          <m:r>
                            <a:rPr lang="tr-TR" i="1">
                              <a:latin typeface="Cambria Math" panose="02040503050406030204" pitchFamily="18" charset="0"/>
                            </a:rPr>
                            <m:t>𝑠</m:t>
                          </m:r>
                        </m:e>
                      </m:d>
                    </m:oMath>
                  </m:oMathPara>
                </a14:m>
                <a:endParaRPr lang="tr-TR" dirty="0" smtClean="0"/>
              </a:p>
              <a:p>
                <a:pPr marL="45720" indent="0">
                  <a:buNone/>
                </a:pPr>
                <a:endParaRPr lang="tr-TR" dirty="0" smtClean="0"/>
              </a:p>
              <a:p>
                <a:pPr marL="45720" indent="0">
                  <a:buNone/>
                </a:pPr>
                <a14:m>
                  <m:oMathPara xmlns:m="http://schemas.openxmlformats.org/officeDocument/2006/math">
                    <m:oMathParaPr>
                      <m:jc m:val="centerGroup"/>
                    </m:oMathParaPr>
                    <m:oMath xmlns:m="http://schemas.openxmlformats.org/officeDocument/2006/math">
                      <m:func>
                        <m:funcPr>
                          <m:ctrlPr>
                            <a:rPr lang="tr-TR" b="0" i="1" smtClean="0">
                              <a:latin typeface="Cambria Math" panose="02040503050406030204" pitchFamily="18" charset="0"/>
                            </a:rPr>
                          </m:ctrlPr>
                        </m:funcPr>
                        <m:fName>
                          <m:limLow>
                            <m:limLowPr>
                              <m:ctrlPr>
                                <a:rPr lang="tr-TR" b="0" i="1" smtClean="0">
                                  <a:latin typeface="Cambria Math" panose="02040503050406030204" pitchFamily="18" charset="0"/>
                                </a:rPr>
                              </m:ctrlPr>
                            </m:limLowPr>
                            <m:e>
                              <m:r>
                                <m:rPr>
                                  <m:sty m:val="p"/>
                                </m:rPr>
                                <a:rPr lang="tr-TR" b="0" i="0" smtClean="0">
                                  <a:latin typeface="Cambria Math" panose="02040503050406030204" pitchFamily="18" charset="0"/>
                                </a:rPr>
                                <m:t>lim</m:t>
                              </m:r>
                            </m:e>
                            <m:lim>
                              <m:r>
                                <a:rPr lang="tr-TR" b="0" i="1" smtClean="0">
                                  <a:latin typeface="Cambria Math" panose="02040503050406030204" pitchFamily="18" charset="0"/>
                                </a:rPr>
                                <m:t>𝑠</m:t>
                              </m:r>
                              <m:r>
                                <a:rPr lang="tr-TR" b="0" i="1" smtClean="0">
                                  <a:latin typeface="Cambria Math" panose="02040503050406030204" pitchFamily="18" charset="0"/>
                                </a:rPr>
                                <m:t>→0</m:t>
                              </m:r>
                            </m:lim>
                          </m:limLow>
                        </m:fName>
                        <m:e>
                          <m:r>
                            <a:rPr lang="tr-TR" b="0" i="1" smtClean="0">
                              <a:latin typeface="Cambria Math" panose="02040503050406030204" pitchFamily="18" charset="0"/>
                            </a:rPr>
                            <m:t>𝑠</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𝑦𝑒𝑛𝑖</m:t>
                              </m:r>
                            </m:sub>
                          </m:sSub>
                          <m:d>
                            <m:dPr>
                              <m:ctrlPr>
                                <a:rPr lang="tr-TR" i="1">
                                  <a:latin typeface="Cambria Math" panose="02040503050406030204" pitchFamily="18" charset="0"/>
                                </a:rPr>
                              </m:ctrlPr>
                            </m:dPr>
                            <m:e>
                              <m:r>
                                <a:rPr lang="tr-TR" b="0" i="1" smtClean="0">
                                  <a:latin typeface="Cambria Math" panose="02040503050406030204" pitchFamily="18" charset="0"/>
                                </a:rPr>
                                <m:t>𝑠</m:t>
                              </m:r>
                            </m:e>
                          </m:d>
                        </m:e>
                      </m:func>
                      <m:r>
                        <a:rPr lang="tr-TR" i="1">
                          <a:latin typeface="Cambria Math" panose="02040503050406030204" pitchFamily="18" charset="0"/>
                        </a:rPr>
                        <m:t>=</m:t>
                      </m:r>
                      <m:r>
                        <a:rPr lang="tr-TR" i="1" smtClean="0">
                          <a:latin typeface="Cambria Math" panose="02040503050406030204" pitchFamily="18" charset="0"/>
                        </a:rPr>
                        <m:t>𝐾</m:t>
                      </m:r>
                      <m:func>
                        <m:funcPr>
                          <m:ctrlPr>
                            <a:rPr lang="tr-TR" i="1">
                              <a:latin typeface="Cambria Math" panose="02040503050406030204" pitchFamily="18" charset="0"/>
                            </a:rPr>
                          </m:ctrlPr>
                        </m:funcPr>
                        <m:fName>
                          <m:limLow>
                            <m:limLowPr>
                              <m:ctrlPr>
                                <a:rPr lang="tr-TR" i="1">
                                  <a:latin typeface="Cambria Math" panose="02040503050406030204" pitchFamily="18" charset="0"/>
                                </a:rPr>
                              </m:ctrlPr>
                            </m:limLowPr>
                            <m:e>
                              <m:r>
                                <m:rPr>
                                  <m:sty m:val="p"/>
                                </m:rPr>
                                <a:rPr lang="tr-TR">
                                  <a:latin typeface="Cambria Math" panose="02040503050406030204" pitchFamily="18" charset="0"/>
                                </a:rPr>
                                <m:t>lim</m:t>
                              </m:r>
                            </m:e>
                            <m:lim>
                              <m:r>
                                <a:rPr lang="tr-TR" i="1">
                                  <a:latin typeface="Cambria Math" panose="02040503050406030204" pitchFamily="18" charset="0"/>
                                </a:rPr>
                                <m:t>𝑠</m:t>
                              </m:r>
                              <m:r>
                                <a:rPr lang="tr-TR" i="1">
                                  <a:latin typeface="Cambria Math" panose="02040503050406030204" pitchFamily="18" charset="0"/>
                                </a:rPr>
                                <m:t>→0</m:t>
                              </m:r>
                            </m:lim>
                          </m:limLow>
                        </m:fName>
                        <m:e>
                          <m:r>
                            <a:rPr lang="tr-TR" i="1">
                              <a:latin typeface="Cambria Math" panose="02040503050406030204" pitchFamily="18" charset="0"/>
                            </a:rPr>
                            <m:t>𝑠𝐺</m:t>
                          </m:r>
                          <m:d>
                            <m:dPr>
                              <m:ctrlPr>
                                <a:rPr lang="tr-TR" i="1">
                                  <a:latin typeface="Cambria Math" panose="02040503050406030204" pitchFamily="18" charset="0"/>
                                </a:rPr>
                              </m:ctrlPr>
                            </m:dPr>
                            <m:e>
                              <m:r>
                                <a:rPr lang="tr-TR" i="1">
                                  <a:latin typeface="Cambria Math" panose="02040503050406030204" pitchFamily="18" charset="0"/>
                                </a:rPr>
                                <m:t>𝑠</m:t>
                              </m:r>
                            </m:e>
                          </m:d>
                        </m:e>
                      </m:func>
                    </m:oMath>
                  </m:oMathPara>
                </a14:m>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63600" y="904577"/>
                <a:ext cx="10532533" cy="5220929"/>
              </a:xfrm>
              <a:blipFill rotWithShape="0">
                <a:blip r:embed="rId2"/>
                <a:stretch>
                  <a:fillRect t="-1400"/>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Altbilgi Yer Tutucusu 4"/>
          <p:cNvSpPr>
            <a:spLocks noGrp="1"/>
          </p:cNvSpPr>
          <p:nvPr>
            <p:ph type="ftr" sz="quarter" idx="11"/>
          </p:nvPr>
        </p:nvSpPr>
        <p:spPr/>
        <p:txBody>
          <a:bodyPr/>
          <a:lstStyle/>
          <a:p>
            <a:r>
              <a:rPr lang="en-US" dirty="0" smtClean="0"/>
              <a:t>Dr. </a:t>
            </a:r>
            <a:r>
              <a:rPr lang="en-US" dirty="0" err="1" smtClean="0"/>
              <a:t>Nurdan</a:t>
            </a:r>
            <a:r>
              <a:rPr lang="en-US" dirty="0" smtClean="0"/>
              <a:t> </a:t>
            </a:r>
            <a:r>
              <a:rPr lang="en-US" dirty="0" err="1" smtClean="0"/>
              <a:t>Bilgin</a:t>
            </a:r>
            <a:r>
              <a:rPr lang="en-US" dirty="0" smtClean="0"/>
              <a:t>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34029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solidFill>
                  <a:srgbClr val="000000"/>
                </a:solidFill>
              </a:rPr>
              <a:t>Bode Yaklaşımı ile Faz Gerilemeli Kompenzasyon Tasarımı</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63600" y="904577"/>
                <a:ext cx="10532533" cy="5220929"/>
              </a:xfrm>
            </p:spPr>
            <p:txBody>
              <a:bodyPr>
                <a:normAutofit/>
              </a:bodyPr>
              <a:lstStyle/>
              <a:p>
                <a:pPr marL="560070" indent="-514350">
                  <a:buFont typeface="+mj-lt"/>
                  <a:buAutoNum type="romanUcPeriod" startAt="2"/>
                </a:pPr>
                <a:r>
                  <a:rPr lang="tr-TR" dirty="0" smtClean="0"/>
                  <a:t>Bode Diyagramı;</a:t>
                </a:r>
              </a:p>
              <a:p>
                <a:pPr lvl="2"/>
                <a:r>
                  <a:rPr lang="tr-TR" sz="2200" dirty="0" smtClean="0"/>
                  <a:t>Belirlenmiş kazanç sabiti (K)’yı kullanarak, kazancı-ayarlanmış </a:t>
                </a:r>
                <a:r>
                  <a:rPr lang="tr-TR" sz="2200" dirty="0"/>
                  <a:t>ancak </a:t>
                </a:r>
                <a:r>
                  <a:rPr lang="tr-TR" sz="2200" dirty="0" smtClean="0"/>
                  <a:t>henüz kompenze </a:t>
                </a:r>
                <a:r>
                  <a:rPr lang="tr-TR" sz="2200" dirty="0"/>
                  <a:t>edilmemiş sistemin, </a:t>
                </a:r>
                <a14:m>
                  <m:oMath xmlns:m="http://schemas.openxmlformats.org/officeDocument/2006/math">
                    <m:sSub>
                      <m:sSubPr>
                        <m:ctrlPr>
                          <a:rPr lang="tr-TR" sz="2200" i="1">
                            <a:latin typeface="Cambria Math" panose="02040503050406030204" pitchFamily="18" charset="0"/>
                          </a:rPr>
                        </m:ctrlPr>
                      </m:sSubPr>
                      <m:e>
                        <m:r>
                          <a:rPr lang="tr-TR" sz="2200" i="1">
                            <a:latin typeface="Cambria Math" panose="02040503050406030204" pitchFamily="18" charset="0"/>
                          </a:rPr>
                          <m:t>𝐺</m:t>
                        </m:r>
                      </m:e>
                      <m:sub>
                        <m:r>
                          <a:rPr lang="tr-TR" sz="2200" b="0" i="1" smtClean="0">
                            <a:latin typeface="Cambria Math" panose="02040503050406030204" pitchFamily="18" charset="0"/>
                          </a:rPr>
                          <m:t>1</m:t>
                        </m:r>
                      </m:sub>
                    </m:sSub>
                    <m:d>
                      <m:dPr>
                        <m:ctrlPr>
                          <a:rPr lang="tr-TR" sz="2200" i="1">
                            <a:latin typeface="Cambria Math" panose="02040503050406030204" pitchFamily="18" charset="0"/>
                          </a:rPr>
                        </m:ctrlPr>
                      </m:dPr>
                      <m:e>
                        <m:r>
                          <a:rPr lang="tr-TR" sz="2200" b="0" i="1" smtClean="0">
                            <a:latin typeface="Cambria Math" panose="02040503050406030204" pitchFamily="18" charset="0"/>
                          </a:rPr>
                          <m:t>𝑗</m:t>
                        </m:r>
                        <m:r>
                          <a:rPr lang="tr-TR" sz="2200" b="0" i="1" smtClean="0">
                            <a:latin typeface="Cambria Math" panose="02040503050406030204" pitchFamily="18" charset="0"/>
                          </a:rPr>
                          <m:t>𝜔</m:t>
                        </m:r>
                      </m:e>
                    </m:d>
                    <m:r>
                      <a:rPr lang="tr-TR" sz="2200" b="0" i="1" smtClean="0">
                        <a:latin typeface="Cambria Math" panose="02040503050406030204" pitchFamily="18" charset="0"/>
                      </a:rPr>
                      <m:t>=</m:t>
                    </m:r>
                    <m:r>
                      <a:rPr lang="tr-TR" sz="2200" b="0" i="1" smtClean="0">
                        <a:latin typeface="Cambria Math" panose="02040503050406030204" pitchFamily="18" charset="0"/>
                      </a:rPr>
                      <m:t>𝐾𝐺</m:t>
                    </m:r>
                    <m:r>
                      <a:rPr lang="tr-TR" sz="2200" b="0" i="1" smtClean="0">
                        <a:latin typeface="Cambria Math" panose="02040503050406030204" pitchFamily="18" charset="0"/>
                      </a:rPr>
                      <m:t>(</m:t>
                    </m:r>
                    <m:r>
                      <a:rPr lang="tr-TR" sz="2200" b="0" i="1" smtClean="0">
                        <a:latin typeface="Cambria Math" panose="02040503050406030204" pitchFamily="18" charset="0"/>
                      </a:rPr>
                      <m:t>𝑗</m:t>
                    </m:r>
                    <m:r>
                      <a:rPr lang="tr-TR" sz="2200" b="0" i="1" smtClean="0">
                        <a:latin typeface="Cambria Math" panose="02040503050406030204" pitchFamily="18" charset="0"/>
                      </a:rPr>
                      <m:t>𝜔</m:t>
                    </m:r>
                    <m:r>
                      <a:rPr lang="tr-TR" sz="2200" b="0" i="1" smtClean="0">
                        <a:latin typeface="Cambria Math" panose="02040503050406030204" pitchFamily="18" charset="0"/>
                      </a:rPr>
                      <m:t>)</m:t>
                    </m:r>
                  </m:oMath>
                </a14:m>
                <a:r>
                  <a:rPr lang="tr-TR" sz="2200" dirty="0" smtClean="0"/>
                  <a:t>’nın </a:t>
                </a:r>
                <a:r>
                  <a:rPr lang="tr-TR" sz="2200" dirty="0"/>
                  <a:t>Bode </a:t>
                </a:r>
                <a:r>
                  <a:rPr lang="tr-TR" sz="2200" dirty="0" smtClean="0"/>
                  <a:t>diyagramı çizilir. </a:t>
                </a:r>
              </a:p>
              <a:p>
                <a:pPr lvl="2"/>
                <a:r>
                  <a:rPr lang="tr-TR" sz="2200" dirty="0" smtClean="0"/>
                  <a:t>Eğer </a:t>
                </a:r>
                <a:r>
                  <a:rPr lang="tr-TR" sz="2200" dirty="0"/>
                  <a:t>kazancı ayarlanmış ancak kompenze edilmemiş sistem </a:t>
                </a:r>
                <a14:m>
                  <m:oMath xmlns:m="http://schemas.openxmlformats.org/officeDocument/2006/math">
                    <m:sSub>
                      <m:sSubPr>
                        <m:ctrlPr>
                          <a:rPr lang="tr-TR" sz="2200" i="1">
                            <a:latin typeface="Cambria Math" panose="02040503050406030204" pitchFamily="18" charset="0"/>
                          </a:rPr>
                        </m:ctrlPr>
                      </m:sSubPr>
                      <m:e>
                        <m:r>
                          <a:rPr lang="tr-TR" sz="2200" i="1">
                            <a:latin typeface="Cambria Math" panose="02040503050406030204" pitchFamily="18" charset="0"/>
                          </a:rPr>
                          <m:t>𝐺</m:t>
                        </m:r>
                      </m:e>
                      <m:sub>
                        <m:r>
                          <a:rPr lang="tr-TR" sz="2200" i="1">
                            <a:latin typeface="Cambria Math" panose="02040503050406030204" pitchFamily="18" charset="0"/>
                          </a:rPr>
                          <m:t>1</m:t>
                        </m:r>
                      </m:sub>
                    </m:sSub>
                    <m:d>
                      <m:dPr>
                        <m:ctrlPr>
                          <a:rPr lang="tr-TR" sz="2200" i="1">
                            <a:latin typeface="Cambria Math" panose="02040503050406030204" pitchFamily="18" charset="0"/>
                          </a:rPr>
                        </m:ctrlPr>
                      </m:dPr>
                      <m:e>
                        <m:r>
                          <a:rPr lang="tr-TR" sz="2200" i="1">
                            <a:latin typeface="Cambria Math" panose="02040503050406030204" pitchFamily="18" charset="0"/>
                          </a:rPr>
                          <m:t>𝑗</m:t>
                        </m:r>
                        <m:r>
                          <a:rPr lang="tr-TR" sz="2200" i="1">
                            <a:latin typeface="Cambria Math" panose="02040503050406030204" pitchFamily="18" charset="0"/>
                          </a:rPr>
                          <m:t>𝜔</m:t>
                        </m:r>
                      </m:e>
                    </m:d>
                    <m:r>
                      <a:rPr lang="tr-TR" sz="2200" i="1">
                        <a:latin typeface="Cambria Math" panose="02040503050406030204" pitchFamily="18" charset="0"/>
                      </a:rPr>
                      <m:t>=</m:t>
                    </m:r>
                    <m:r>
                      <a:rPr lang="tr-TR" sz="2200" i="1">
                        <a:latin typeface="Cambria Math" panose="02040503050406030204" pitchFamily="18" charset="0"/>
                      </a:rPr>
                      <m:t>𝐾𝐺</m:t>
                    </m:r>
                    <m:r>
                      <a:rPr lang="tr-TR" sz="2200" i="1">
                        <a:latin typeface="Cambria Math" panose="02040503050406030204" pitchFamily="18" charset="0"/>
                      </a:rPr>
                      <m:t>(</m:t>
                    </m:r>
                    <m:r>
                      <a:rPr lang="tr-TR" sz="2200" i="1">
                        <a:latin typeface="Cambria Math" panose="02040503050406030204" pitchFamily="18" charset="0"/>
                      </a:rPr>
                      <m:t>𝑗</m:t>
                    </m:r>
                    <m:r>
                      <a:rPr lang="tr-TR" sz="2200" i="1">
                        <a:latin typeface="Cambria Math" panose="02040503050406030204" pitchFamily="18" charset="0"/>
                      </a:rPr>
                      <m:t>𝜔</m:t>
                    </m:r>
                    <m:r>
                      <a:rPr lang="tr-TR" sz="2200" i="1">
                        <a:latin typeface="Cambria Math" panose="02040503050406030204" pitchFamily="18" charset="0"/>
                      </a:rPr>
                      <m:t>)</m:t>
                    </m:r>
                  </m:oMath>
                </a14:m>
                <a:r>
                  <a:rPr lang="tr-TR" sz="2200" dirty="0" smtClean="0"/>
                  <a:t> </a:t>
                </a:r>
                <a:r>
                  <a:rPr lang="tr-TR" sz="2200" dirty="0"/>
                  <a:t>faz ve kazanç paylarındaki şartları sağlamıyorsa, o zaman açık-çevrim transfer fonksiyonunun faz açısının -180° artı istenen faz payına eşit olduğu frekans </a:t>
                </a:r>
                <a:r>
                  <a:rPr lang="tr-TR" sz="2200" dirty="0" smtClean="0"/>
                  <a:t>nok­tası bulunur. </a:t>
                </a:r>
              </a:p>
              <a:p>
                <a:pPr lvl="2"/>
                <a:r>
                  <a:rPr lang="tr-TR" sz="2200" dirty="0" smtClean="0"/>
                  <a:t>İstenen </a:t>
                </a:r>
                <a:r>
                  <a:rPr lang="tr-TR" sz="2200" dirty="0"/>
                  <a:t>faz payı, belirtilen faz payına artı 5° ile 12° arasında açı ilave edilmiş açıdır. (5° ile 12° arasında açı ilavesi, gerilemeli kompenzatörün faz gecikmesini kompenze eder</a:t>
                </a:r>
                <a:r>
                  <a:rPr lang="tr-TR" sz="2200" dirty="0" smtClean="0"/>
                  <a:t>.)</a:t>
                </a:r>
              </a:p>
              <a:p>
                <a:pPr marL="560070" lvl="2" indent="-514350">
                  <a:spcBef>
                    <a:spcPts val="1400"/>
                  </a:spcBef>
                  <a:buFont typeface="+mj-lt"/>
                  <a:buAutoNum type="romanUcPeriod" startAt="3"/>
                </a:pPr>
                <a14:m>
                  <m:oMath xmlns:m="http://schemas.openxmlformats.org/officeDocument/2006/math">
                    <m:r>
                      <a:rPr lang="tr-TR" sz="2200" dirty="0">
                        <a:latin typeface="Cambria Math" panose="02040503050406030204" pitchFamily="18" charset="0"/>
                      </a:rPr>
                      <m:t>𝐴𝑟𝑡𝚤𝑟𝚤𝑙𝑎𝑟𝑎𝑘</m:t>
                    </m:r>
                    <m:r>
                      <a:rPr lang="tr-TR" sz="2200" dirty="0">
                        <a:latin typeface="Cambria Math" panose="02040503050406030204" pitchFamily="18" charset="0"/>
                      </a:rPr>
                      <m:t> </m:t>
                    </m:r>
                    <m:r>
                      <a:rPr lang="tr-TR" sz="2200" dirty="0">
                        <a:latin typeface="Cambria Math" panose="02040503050406030204" pitchFamily="18" charset="0"/>
                      </a:rPr>
                      <m:t>𝑏𝑢𝑙𝑢𝑛𝑚𝑢</m:t>
                    </m:r>
                    <m:r>
                      <a:rPr lang="tr-TR" sz="2200" dirty="0">
                        <a:latin typeface="Cambria Math" panose="02040503050406030204" pitchFamily="18" charset="0"/>
                      </a:rPr>
                      <m:t>ş </m:t>
                    </m:r>
                    <m:r>
                      <a:rPr lang="tr-TR" sz="2200" dirty="0">
                        <a:latin typeface="Cambria Math" panose="02040503050406030204" pitchFamily="18" charset="0"/>
                      </a:rPr>
                      <m:t>𝑓𝑎𝑧</m:t>
                    </m:r>
                    <m:r>
                      <a:rPr lang="tr-TR" sz="2200" dirty="0">
                        <a:latin typeface="Cambria Math" panose="02040503050406030204" pitchFamily="18" charset="0"/>
                      </a:rPr>
                      <m:t> </m:t>
                    </m:r>
                    <m:r>
                      <a:rPr lang="tr-TR" sz="2200" dirty="0">
                        <a:latin typeface="Cambria Math" panose="02040503050406030204" pitchFamily="18" charset="0"/>
                      </a:rPr>
                      <m:t>𝑝𝑎𝑦𝚤</m:t>
                    </m:r>
                    <m:r>
                      <a:rPr lang="tr-TR" sz="2200" dirty="0">
                        <a:latin typeface="Cambria Math" panose="02040503050406030204" pitchFamily="18" charset="0"/>
                      </a:rPr>
                      <m:t>−180 </m:t>
                    </m:r>
                  </m:oMath>
                </a14:m>
                <a:r>
                  <a:rPr lang="tr-TR" sz="2200" dirty="0"/>
                  <a:t>‘na karşılık gelen frekans değeri bode diyagramından okunur. Okunan bu değerin 1 oktav ila 1 dekad altında yeni köşe frekansı </a:t>
                </a:r>
                <a14:m>
                  <m:oMath xmlns:m="http://schemas.openxmlformats.org/officeDocument/2006/math">
                    <m:r>
                      <a:rPr lang="tr-TR" sz="2200">
                        <a:latin typeface="Cambria Math" panose="02040503050406030204" pitchFamily="18" charset="0"/>
                      </a:rPr>
                      <m:t>𝜔</m:t>
                    </m:r>
                    <m:r>
                      <a:rPr lang="tr-TR" sz="2200">
                        <a:latin typeface="Cambria Math" panose="02040503050406030204" pitchFamily="18" charset="0"/>
                      </a:rPr>
                      <m:t>=</m:t>
                    </m:r>
                    <m:f>
                      <m:fPr>
                        <m:ctrlPr>
                          <a:rPr lang="tr-TR" sz="2200" i="1">
                            <a:latin typeface="Cambria Math" panose="02040503050406030204" pitchFamily="18" charset="0"/>
                          </a:rPr>
                        </m:ctrlPr>
                      </m:fPr>
                      <m:num>
                        <m:r>
                          <a:rPr lang="tr-TR" sz="2200">
                            <a:latin typeface="Cambria Math" panose="02040503050406030204" pitchFamily="18" charset="0"/>
                          </a:rPr>
                          <m:t>1</m:t>
                        </m:r>
                      </m:num>
                      <m:den>
                        <m:r>
                          <a:rPr lang="tr-TR" sz="2200">
                            <a:latin typeface="Cambria Math" panose="02040503050406030204" pitchFamily="18" charset="0"/>
                          </a:rPr>
                          <m:t>𝑇</m:t>
                        </m:r>
                      </m:den>
                    </m:f>
                  </m:oMath>
                </a14:m>
                <a:r>
                  <a:rPr lang="tr-TR" sz="2200" dirty="0"/>
                  <a:t> seçilir. Seçilen değerin küçük olması istenir, çünkü ancak böylece faz gerilemeli kompanzatörden kaynaklanacak faz gecikmesinin önüne geçilebilir.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63600" y="904577"/>
                <a:ext cx="10532533" cy="5220929"/>
              </a:xfrm>
              <a:blipFill>
                <a:blip r:embed="rId2"/>
                <a:stretch>
                  <a:fillRect t="-1400" r="-695"/>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Altbilgi Yer Tutucusu 4"/>
          <p:cNvSpPr>
            <a:spLocks noGrp="1"/>
          </p:cNvSpPr>
          <p:nvPr>
            <p:ph type="ftr" sz="quarter" idx="11"/>
          </p:nvPr>
        </p:nvSpPr>
        <p:spPr/>
        <p:txBody>
          <a:bodyPr/>
          <a:lstStyle/>
          <a:p>
            <a:r>
              <a:rPr lang="en-US" dirty="0" smtClean="0"/>
              <a:t>Dr. </a:t>
            </a:r>
            <a:r>
              <a:rPr lang="en-US" dirty="0" err="1" smtClean="0"/>
              <a:t>Nurdan</a:t>
            </a:r>
            <a:r>
              <a:rPr lang="en-US" dirty="0" smtClean="0"/>
              <a:t> </a:t>
            </a:r>
            <a:r>
              <a:rPr lang="en-US" dirty="0" err="1" smtClean="0"/>
              <a:t>Bilgin</a:t>
            </a:r>
            <a:r>
              <a:rPr lang="en-US" dirty="0" smtClean="0"/>
              <a:t>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220970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solidFill>
                  <a:srgbClr val="000000"/>
                </a:solidFill>
              </a:rPr>
              <a:t>Bode Yaklaşımı ile Faz Gerilemeli Kompenzasyon Tasarımı</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63600" y="904577"/>
                <a:ext cx="10532533" cy="5220929"/>
              </a:xfrm>
            </p:spPr>
            <p:txBody>
              <a:bodyPr>
                <a:normAutofit/>
              </a:bodyPr>
              <a:lstStyle/>
              <a:p>
                <a:pPr marL="560070" indent="-514350">
                  <a:buFont typeface="+mj-lt"/>
                  <a:buAutoNum type="romanUcPeriod" startAt="4"/>
                </a:pPr>
                <a:r>
                  <a:rPr lang="tr-TR" dirty="0" smtClean="0"/>
                  <a:t>Bulunan faz payına ait köşe frekansı değerinin genlik diyagramından genlik değeri bulunur, buna D diyelim. </a:t>
                </a:r>
                <a:endParaRPr lang="tr-TR"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r>
                        <a:rPr lang="tr-TR" b="0" i="0" dirty="0" smtClean="0">
                          <a:latin typeface="Cambria Math" panose="02040503050406030204" pitchFamily="18" charset="0"/>
                        </a:rPr>
                        <m:t>−</m:t>
                      </m:r>
                      <m:r>
                        <a:rPr lang="tr-TR" i="1" dirty="0" smtClean="0">
                          <a:latin typeface="Cambria Math" panose="02040503050406030204" pitchFamily="18" charset="0"/>
                        </a:rPr>
                        <m:t>20</m:t>
                      </m:r>
                      <m:r>
                        <a:rPr lang="tr-TR" b="0" i="1" dirty="0" smtClean="0">
                          <a:latin typeface="Cambria Math" panose="02040503050406030204" pitchFamily="18" charset="0"/>
                        </a:rPr>
                        <m:t>𝑙</m:t>
                      </m:r>
                      <m:r>
                        <a:rPr lang="tr-TR" i="1" dirty="0" smtClean="0">
                          <a:latin typeface="Cambria Math" panose="02040503050406030204" pitchFamily="18" charset="0"/>
                        </a:rPr>
                        <m:t>𝑜𝑔</m:t>
                      </m:r>
                      <m:d>
                        <m:dPr>
                          <m:ctrlPr>
                            <a:rPr lang="tr-TR" i="1" dirty="0" smtClean="0">
                              <a:latin typeface="Cambria Math" panose="02040503050406030204" pitchFamily="18" charset="0"/>
                            </a:rPr>
                          </m:ctrlPr>
                        </m:dPr>
                        <m:e>
                          <m:f>
                            <m:fPr>
                              <m:ctrlPr>
                                <a:rPr lang="tr-TR" i="1" dirty="0" smtClean="0">
                                  <a:latin typeface="Cambria Math" panose="02040503050406030204" pitchFamily="18" charset="0"/>
                                </a:rPr>
                              </m:ctrlPr>
                            </m:fPr>
                            <m:num>
                              <m:r>
                                <a:rPr lang="tr-TR" i="1" dirty="0" smtClean="0">
                                  <a:latin typeface="Cambria Math" panose="02040503050406030204" pitchFamily="18" charset="0"/>
                                </a:rPr>
                                <m:t>1</m:t>
                              </m:r>
                            </m:num>
                            <m:den>
                              <m:r>
                                <a:rPr lang="tr-TR" b="0" i="1" dirty="0" smtClean="0">
                                  <a:latin typeface="Cambria Math" panose="02040503050406030204" pitchFamily="18" charset="0"/>
                                </a:rPr>
                                <m:t>𝛽</m:t>
                              </m:r>
                            </m:den>
                          </m:f>
                        </m:e>
                      </m:d>
                      <m:r>
                        <a:rPr lang="tr-TR" b="0" i="1" dirty="0" smtClean="0">
                          <a:latin typeface="Cambria Math" panose="02040503050406030204" pitchFamily="18" charset="0"/>
                        </a:rPr>
                        <m:t>=</m:t>
                      </m:r>
                      <m:r>
                        <a:rPr lang="tr-TR" b="0" i="1" dirty="0" smtClean="0">
                          <a:latin typeface="Cambria Math" panose="02040503050406030204" pitchFamily="18" charset="0"/>
                        </a:rPr>
                        <m:t>𝐷</m:t>
                      </m:r>
                    </m:oMath>
                  </m:oMathPara>
                </a14:m>
                <a:endParaRPr lang="tr-TR" b="0" dirty="0" smtClean="0"/>
              </a:p>
              <a:p>
                <a:pPr marL="45720" indent="0">
                  <a:buNone/>
                </a:pPr>
                <a:r>
                  <a:rPr lang="tr-TR" dirty="0" smtClean="0"/>
                  <a:t>	Değerini sağlayacak </a:t>
                </a:r>
                <a14:m>
                  <m:oMath xmlns:m="http://schemas.openxmlformats.org/officeDocument/2006/math">
                    <m:r>
                      <a:rPr lang="tr-TR" b="0" i="1" smtClean="0">
                        <a:latin typeface="Cambria Math" panose="02040503050406030204" pitchFamily="18" charset="0"/>
                      </a:rPr>
                      <m:t>𝛽</m:t>
                    </m:r>
                  </m:oMath>
                </a14:m>
                <a:r>
                  <a:rPr lang="tr-TR" dirty="0" smtClean="0"/>
                  <a:t> değeri bulunur. </a:t>
                </a:r>
                <a14:m>
                  <m:oMath xmlns:m="http://schemas.openxmlformats.org/officeDocument/2006/math">
                    <m:r>
                      <a:rPr lang="tr-TR" i="1" dirty="0" smtClean="0">
                        <a:latin typeface="Cambria Math" panose="02040503050406030204" pitchFamily="18" charset="0"/>
                      </a:rPr>
                      <m:t>𝜔</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1</m:t>
                        </m:r>
                      </m:num>
                      <m:den>
                        <m:r>
                          <a:rPr lang="tr-TR" b="0" i="1" dirty="0" smtClean="0">
                            <a:latin typeface="Cambria Math" panose="02040503050406030204" pitchFamily="18" charset="0"/>
                          </a:rPr>
                          <m:t>𝛽</m:t>
                        </m:r>
                        <m:r>
                          <a:rPr lang="tr-TR" i="1" dirty="0">
                            <a:latin typeface="Cambria Math" panose="02040503050406030204" pitchFamily="18" charset="0"/>
                          </a:rPr>
                          <m:t>𝑇</m:t>
                        </m:r>
                      </m:den>
                    </m:f>
                  </m:oMath>
                </a14:m>
                <a:r>
                  <a:rPr lang="tr-TR" dirty="0" smtClean="0"/>
                  <a:t> belirlenir.</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r>
                        <a:rPr lang="tr-TR" i="1">
                          <a:latin typeface="Cambria Math" panose="02040503050406030204" pitchFamily="18" charset="0"/>
                        </a:rPr>
                        <m:t>𝛽</m:t>
                      </m:r>
                      <m:r>
                        <a:rPr lang="tr-TR" i="1">
                          <a:latin typeface="Cambria Math" panose="02040503050406030204" pitchFamily="18" charset="0"/>
                        </a:rPr>
                        <m:t>=</m:t>
                      </m:r>
                      <m:r>
                        <a:rPr lang="tr-TR" i="1">
                          <a:latin typeface="Cambria Math" panose="02040503050406030204" pitchFamily="18" charset="0"/>
                        </a:rPr>
                        <m:t>𝐾</m:t>
                      </m:r>
                    </m:oMath>
                  </m:oMathPara>
                </a14:m>
                <a:endParaRPr lang="tr-TR" dirty="0"/>
              </a:p>
              <a:p>
                <a:pPr marL="45720" indent="0">
                  <a:buNone/>
                </a:pPr>
                <a:r>
                  <a:rPr lang="tr-TR" dirty="0" smtClean="0"/>
                  <a:t>	İfadesinden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oMath>
                </a14:m>
                <a:r>
                  <a:rPr lang="tr-TR" dirty="0" smtClean="0"/>
                  <a:t> belirlenir. Faz gerilemeli kompanzatörün tüm elemanları böylelikle 	belirlenmiş olur.</a:t>
                </a:r>
              </a:p>
              <a:p>
                <a:pPr marL="560070" indent="-514350">
                  <a:buFont typeface="+mj-lt"/>
                  <a:buAutoNum type="romanUcPeriod" startAt="5"/>
                </a:pPr>
                <a:r>
                  <a:rPr lang="tr-TR" dirty="0" smtClean="0"/>
                  <a:t>Tasarımı gözden </a:t>
                </a:r>
                <a:r>
                  <a:rPr lang="tr-TR" dirty="0"/>
                  <a:t>geçiriniz. Eğer </a:t>
                </a:r>
                <a:r>
                  <a:rPr lang="tr-TR" dirty="0" smtClean="0"/>
                  <a:t>uygun değilse</a:t>
                </a:r>
                <a:r>
                  <a:rPr lang="tr-TR" dirty="0"/>
                  <a:t>, tatmin edici </a:t>
                </a:r>
                <a:r>
                  <a:rPr lang="tr-TR" dirty="0" smtClean="0"/>
                  <a:t>bir sonuç </a:t>
                </a:r>
                <a:r>
                  <a:rPr lang="tr-TR" dirty="0"/>
                  <a:t>elde edinceye kadar kompenzatörün kutup-sıfır yerlerini değiştirerek, tasarım işlemine devam ediniz.</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63600" y="904577"/>
                <a:ext cx="10532533" cy="5220929"/>
              </a:xfrm>
              <a:blipFill>
                <a:blip r:embed="rId2"/>
                <a:stretch>
                  <a:fillRect t="-1400" r="-579"/>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Altbilgi Yer Tutucusu 4"/>
          <p:cNvSpPr>
            <a:spLocks noGrp="1"/>
          </p:cNvSpPr>
          <p:nvPr>
            <p:ph type="ftr" sz="quarter" idx="11"/>
          </p:nvPr>
        </p:nvSpPr>
        <p:spPr/>
        <p:txBody>
          <a:bodyPr/>
          <a:lstStyle/>
          <a:p>
            <a:r>
              <a:rPr lang="en-US" dirty="0" smtClean="0"/>
              <a:t>Dr. </a:t>
            </a:r>
            <a:r>
              <a:rPr lang="en-US" dirty="0" err="1" smtClean="0"/>
              <a:t>Nurdan</a:t>
            </a:r>
            <a:r>
              <a:rPr lang="en-US" dirty="0" smtClean="0"/>
              <a:t> </a:t>
            </a:r>
            <a:r>
              <a:rPr lang="en-US" dirty="0" err="1" smtClean="0"/>
              <a:t>Bilgin</a:t>
            </a:r>
            <a:r>
              <a:rPr lang="en-US" dirty="0" smtClean="0"/>
              <a:t>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899209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t>Örnek:</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5292435" y="875071"/>
                <a:ext cx="5723435" cy="5220929"/>
              </a:xfrm>
            </p:spPr>
            <p:txBody>
              <a:bodyPr/>
              <a:lstStyle/>
              <a:p>
                <a:pPr marL="45720" indent="0">
                  <a:buNone/>
                </a:pPr>
                <a:r>
                  <a:rPr lang="tr-TR" dirty="0" smtClean="0"/>
                  <a:t>Şekilde </a:t>
                </a:r>
                <a:r>
                  <a:rPr lang="tr-TR" dirty="0"/>
                  <a:t>gösterilen sistemi ele </a:t>
                </a:r>
                <a:r>
                  <a:rPr lang="tr-TR" dirty="0" smtClean="0"/>
                  <a:t>alalım; Açık-çevrim </a:t>
                </a:r>
                <a:r>
                  <a:rPr lang="tr-TR" dirty="0"/>
                  <a:t>transfer fonksiyonu</a:t>
                </a:r>
              </a:p>
              <a:p>
                <a:pPr marL="45720"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𝐺</m:t>
                      </m:r>
                      <m:d>
                        <m:dPr>
                          <m:ctrlPr>
                            <a:rPr lang="tr-TR" b="0" i="1" dirty="0" smtClean="0">
                              <a:latin typeface="Cambria Math" panose="02040503050406030204" pitchFamily="18" charset="0"/>
                            </a:rPr>
                          </m:ctrlPr>
                        </m:dPr>
                        <m:e>
                          <m:r>
                            <a:rPr lang="tr-TR" b="0" i="1" dirty="0" smtClean="0">
                              <a:latin typeface="Cambria Math" panose="02040503050406030204" pitchFamily="18" charset="0"/>
                            </a:rPr>
                            <m:t>𝑠</m:t>
                          </m:r>
                        </m:e>
                      </m:d>
                      <m:r>
                        <a:rPr lang="tr-TR" b="0" i="1" dirty="0" smtClean="0">
                          <a:latin typeface="Cambria Math" panose="02040503050406030204" pitchFamily="18" charset="0"/>
                        </a:rPr>
                        <m:t>=</m:t>
                      </m:r>
                      <m:f>
                        <m:fPr>
                          <m:ctrlPr>
                            <a:rPr lang="tr-TR" b="0" i="1" dirty="0" smtClean="0">
                              <a:latin typeface="Cambria Math" panose="02040503050406030204" pitchFamily="18" charset="0"/>
                            </a:rPr>
                          </m:ctrlPr>
                        </m:fPr>
                        <m:num>
                          <m:r>
                            <a:rPr lang="tr-TR" b="0" i="1" dirty="0" smtClean="0">
                              <a:latin typeface="Cambria Math" panose="02040503050406030204" pitchFamily="18" charset="0"/>
                            </a:rPr>
                            <m:t>1</m:t>
                          </m:r>
                        </m:num>
                        <m:den>
                          <m:r>
                            <a:rPr lang="tr-TR" i="1" dirty="0" smtClean="0">
                              <a:latin typeface="Cambria Math" panose="02040503050406030204" pitchFamily="18" charset="0"/>
                            </a:rPr>
                            <m:t>𝑠</m:t>
                          </m:r>
                          <m:d>
                            <m:dPr>
                              <m:ctrlPr>
                                <a:rPr lang="tr-TR" i="1" dirty="0" smtClean="0">
                                  <a:latin typeface="Cambria Math" panose="02040503050406030204" pitchFamily="18" charset="0"/>
                                </a:rPr>
                              </m:ctrlPr>
                            </m:dPr>
                            <m:e>
                              <m:r>
                                <a:rPr lang="tr-TR" i="1" dirty="0" smtClean="0">
                                  <a:latin typeface="Cambria Math" panose="02040503050406030204" pitchFamily="18" charset="0"/>
                                </a:rPr>
                                <m:t>𝑠</m:t>
                              </m:r>
                              <m:r>
                                <a:rPr lang="tr-TR" i="1" dirty="0" smtClean="0">
                                  <a:latin typeface="Cambria Math" panose="02040503050406030204" pitchFamily="18" charset="0"/>
                                </a:rPr>
                                <m:t> +1</m:t>
                              </m:r>
                            </m:e>
                          </m:d>
                          <m:d>
                            <m:dPr>
                              <m:ctrlPr>
                                <a:rPr lang="tr-TR" i="1" dirty="0">
                                  <a:latin typeface="Cambria Math" panose="02040503050406030204" pitchFamily="18" charset="0"/>
                                </a:rPr>
                              </m:ctrlPr>
                            </m:dPr>
                            <m:e>
                              <m:r>
                                <a:rPr lang="tr-TR" b="0" i="1" dirty="0" smtClean="0">
                                  <a:latin typeface="Cambria Math" panose="02040503050406030204" pitchFamily="18" charset="0"/>
                                </a:rPr>
                                <m:t>0.5</m:t>
                              </m:r>
                              <m:r>
                                <a:rPr lang="tr-TR" i="1" dirty="0">
                                  <a:latin typeface="Cambria Math" panose="02040503050406030204" pitchFamily="18" charset="0"/>
                                </a:rPr>
                                <m:t>𝑠</m:t>
                              </m:r>
                              <m:r>
                                <a:rPr lang="tr-TR" i="1" dirty="0">
                                  <a:latin typeface="Cambria Math" panose="02040503050406030204" pitchFamily="18" charset="0"/>
                                </a:rPr>
                                <m:t> +1</m:t>
                              </m:r>
                            </m:e>
                          </m:d>
                        </m:den>
                      </m:f>
                    </m:oMath>
                  </m:oMathPara>
                </a14:m>
                <a:endParaRPr lang="tr-TR" dirty="0"/>
              </a:p>
              <a:p>
                <a:pPr marL="45720" indent="0">
                  <a:buNone/>
                </a:pPr>
                <a:r>
                  <a:rPr lang="tr-TR" dirty="0"/>
                  <a:t>şeklindedir. Statik hız hata sabiti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b="0" i="1" dirty="0" smtClean="0">
                            <a:latin typeface="Cambria Math" panose="02040503050406030204" pitchFamily="18" charset="0"/>
                          </a:rPr>
                          <m:t>𝑣</m:t>
                        </m:r>
                      </m:sub>
                    </m:sSub>
                    <m:r>
                      <a:rPr lang="tr-TR" b="0" i="1" dirty="0" smtClean="0">
                        <a:latin typeface="Cambria Math" panose="02040503050406030204" pitchFamily="18" charset="0"/>
                      </a:rPr>
                      <m:t>=5 </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𝑠</m:t>
                        </m:r>
                      </m:e>
                      <m:sup>
                        <m:r>
                          <a:rPr lang="tr-TR" b="0" i="1" dirty="0" smtClean="0">
                            <a:latin typeface="Cambria Math" panose="02040503050406030204" pitchFamily="18" charset="0"/>
                          </a:rPr>
                          <m:t>−1</m:t>
                        </m:r>
                      </m:sup>
                    </m:sSup>
                  </m:oMath>
                </a14:m>
                <a:r>
                  <a:rPr lang="tr-TR" dirty="0" smtClean="0"/>
                  <a:t>, faz </a:t>
                </a:r>
                <a:r>
                  <a:rPr lang="tr-TR" dirty="0"/>
                  <a:t>payı en azından </a:t>
                </a:r>
                <a:r>
                  <a:rPr lang="tr-TR" dirty="0" smtClean="0"/>
                  <a:t>40</a:t>
                </a:r>
                <a:r>
                  <a:rPr lang="tr-TR" dirty="0"/>
                  <a:t>° ve kazanç payı ise en </a:t>
                </a:r>
                <a:r>
                  <a:rPr lang="tr-TR" dirty="0" smtClean="0"/>
                  <a:t>azından 10 </a:t>
                </a:r>
                <a:r>
                  <a:rPr lang="tr-TR" dirty="0"/>
                  <a:t>dB olacak şekilde verilen sistem için bir kompenzatör </a:t>
                </a:r>
                <a:r>
                  <a:rPr lang="tr-TR" dirty="0" smtClean="0"/>
                  <a:t>tasarlayınız.</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5292435" y="875071"/>
                <a:ext cx="5723435" cy="5220929"/>
              </a:xfrm>
              <a:blipFill>
                <a:blip r:embed="rId2"/>
                <a:stretch>
                  <a:fillRect l="-532" t="-1519" r="-213"/>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9FFFCC66-3E33-42F1-912D-E1C6E45BE7D9}" type="datetime1">
              <a:rPr lang="tr-TR" smtClean="0"/>
              <a:t>3.05.2019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9</a:t>
            </a:fld>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498485" y="1405056"/>
            <a:ext cx="5450032" cy="1642943"/>
          </a:xfrm>
          <a:prstGeom prst="rect">
            <a:avLst/>
          </a:prstGeom>
        </p:spPr>
      </p:pic>
    </p:spTree>
    <p:extLst>
      <p:ext uri="{BB962C8B-B14F-4D97-AF65-F5344CB8AC3E}">
        <p14:creationId xmlns:p14="http://schemas.microsoft.com/office/powerpoint/2010/main" val="353896328"/>
      </p:ext>
    </p:extLst>
  </p:cSld>
  <p:clrMapOvr>
    <a:masterClrMapping/>
  </p:clrMapOvr>
</p:sld>
</file>

<file path=ppt/theme/theme1.xml><?xml version="1.0" encoding="utf-8"?>
<a:theme xmlns:a="http://schemas.openxmlformats.org/drawingml/2006/main" name="Temel">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TM03457444[[fn=Temel]]</Template>
  <TotalTime>14248</TotalTime>
  <Words>1918</Words>
  <Application>Microsoft Office PowerPoint</Application>
  <PresentationFormat>Widescreen</PresentationFormat>
  <Paragraphs>315</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 Math</vt:lpstr>
      <vt:lpstr>Corbel</vt:lpstr>
      <vt:lpstr>Temel</vt:lpstr>
      <vt:lpstr>Kontrol sistemleri tasarımı</vt:lpstr>
      <vt:lpstr>Gerilemeli Kompenzasyon</vt:lpstr>
      <vt:lpstr>Faz Gerilemeli vs Faz İlerlemeli</vt:lpstr>
      <vt:lpstr>Faz Gerilemeli vs Faz İlerlemeli</vt:lpstr>
      <vt:lpstr>Bode Yaklaşımı ile Faz Gerilemeli Kompenzasyon Tasarımı</vt:lpstr>
      <vt:lpstr>Bode Yaklaşımı ile Faz Gerilemeli kompenzasyon tasarımı</vt:lpstr>
      <vt:lpstr>Bode Yaklaşımı ile Faz Gerilemeli Kompenzasyon Tasarımı</vt:lpstr>
      <vt:lpstr>Bode Yaklaşımı ile Faz Gerilemeli Kompenzasyon Tasarımı</vt:lpstr>
      <vt:lpstr>Örnek:</vt:lpstr>
      <vt:lpstr>Çözüm:</vt:lpstr>
      <vt:lpstr>Çözüm Devam</vt:lpstr>
      <vt:lpstr>Çözüm Devam</vt:lpstr>
      <vt:lpstr>Çözüm Devam</vt:lpstr>
      <vt:lpstr>Çözüm Devam</vt:lpstr>
      <vt:lpstr>Çözüm Devam</vt:lpstr>
      <vt:lpstr>Çözüm Devam</vt:lpstr>
      <vt:lpstr>Faz Gerilemeli Kompenzasyon üzerine Birkaç Yorum.</vt:lpstr>
      <vt:lpstr>Faz Gerilemeli Kompenzasyon üzerine Birkaç Yorum.</vt:lpstr>
      <vt:lpstr>Faz Gerilemeli Kompenzasyon üzerine Birkaç Yorum.</vt:lpstr>
      <vt:lpstr>Faz Gerilemeli Kompenzasyon üzerine Birkaç Yorum.</vt:lpstr>
      <vt:lpstr>FAZ GERİLEMELİ-İLERLEMELİ KOMPENZASYON</vt:lpstr>
      <vt:lpstr>FAZ GERİLEMELİ-İLERLEMELİ KOMPENZASYON</vt:lpstr>
      <vt:lpstr>FAZ GERİLEMELİ-İLERLEMELİ KOMPENZASYON</vt:lpstr>
      <vt:lpstr>FAZ GERİLEMELİ-İLERLEMELİ KOMPENZASYON</vt:lpstr>
      <vt:lpstr>Bode Yaklaşımı ile Faz İlerlemeli-Gerilemeli Kompenzasyon Tasarımı</vt:lpstr>
      <vt:lpstr>Örnek:</vt:lpstr>
      <vt:lpstr>Örnek Çözüm:</vt:lpstr>
      <vt:lpstr>Örnek Çözüm:</vt:lpstr>
      <vt:lpstr>Örnek Çözüm:</vt:lpstr>
      <vt:lpstr>Örnek Çözüm:</vt:lpstr>
      <vt:lpstr>Örnek Çözüm:</vt:lpstr>
      <vt:lpstr>Örnek Çözüm:</vt:lpstr>
      <vt:lpstr>Örnek Çözüm:</vt:lpstr>
      <vt:lpstr>Frekans-Cevap Yaklaşımı ile Kontrol Sistemleri Tasarımının Özeti</vt:lpstr>
      <vt:lpstr>Faz ilerlemeli, Gerilemeli ve Gerilemeli-İlerlemeli Kompenzasyonun Karşılaştırması</vt:lpstr>
      <vt:lpstr>Faz ilerlemeli, Gerilemeli ve Gerilemeli-İlerlemeli Kompenzasyonun Karşılaştırması</vt:lpstr>
      <vt:lpstr>Faz ilerlemeli, Gerilemeli ve Gerilemeli-İlerlemeli Kompenzasyonun Karşılaştırması</vt:lpstr>
      <vt:lpstr>Faz ilerlemeli, Gerilemeli ve Gerilemeli-İlerlemeli Kompenzasyonun Karşılaştırması</vt:lpstr>
      <vt:lpstr>Son Yorumlar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 sistemleri tasarımı</dc:title>
  <dc:creator>Nurdan Bilgin</dc:creator>
  <cp:lastModifiedBy>Nurdan Bilgin</cp:lastModifiedBy>
  <cp:revision>677</cp:revision>
  <dcterms:created xsi:type="dcterms:W3CDTF">2019-02-08T08:16:12Z</dcterms:created>
  <dcterms:modified xsi:type="dcterms:W3CDTF">2019-05-04T16:50:50Z</dcterms:modified>
</cp:coreProperties>
</file>