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4B9B4-AE98-4E53-B3E6-E20AFF9F055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33B12C-6A73-49D0-89D1-6E6BC717B441}">
      <dgm:prSet/>
      <dgm:spPr/>
      <dgm:t>
        <a:bodyPr/>
        <a:lstStyle/>
        <a:p>
          <a:pPr rtl="0"/>
          <a:r>
            <a:rPr lang="tr-TR" dirty="0" smtClean="0"/>
            <a:t>Tasarımcı her iki yaklaşımı da, gerek tasarımda gerek­se istenen kapalı-çevrim cevabına en yakın sonucu üreten </a:t>
          </a:r>
          <a:r>
            <a:rPr lang="tr-TR" dirty="0" err="1" smtClean="0"/>
            <a:t>kompenzatör</a:t>
          </a:r>
          <a:r>
            <a:rPr lang="tr-TR" dirty="0" smtClean="0"/>
            <a:t> seçiminde kullanabilmelidir.</a:t>
          </a:r>
          <a:endParaRPr lang="tr-TR" dirty="0"/>
        </a:p>
      </dgm:t>
    </dgm:pt>
    <dgm:pt modelId="{84C97D83-D871-4219-AAD9-A601ACA16EA1}" type="parTrans" cxnId="{BD8AFF7D-6CA8-4749-AEFB-F9F4E6FAC5F1}">
      <dgm:prSet/>
      <dgm:spPr/>
      <dgm:t>
        <a:bodyPr/>
        <a:lstStyle/>
        <a:p>
          <a:endParaRPr lang="tr-TR"/>
        </a:p>
      </dgm:t>
    </dgm:pt>
    <dgm:pt modelId="{6D188E4D-5BE3-4A29-A997-1C3A22261864}" type="sibTrans" cxnId="{BD8AFF7D-6CA8-4749-AEFB-F9F4E6FAC5F1}">
      <dgm:prSet/>
      <dgm:spPr/>
      <dgm:t>
        <a:bodyPr/>
        <a:lstStyle/>
        <a:p>
          <a:endParaRPr lang="tr-TR"/>
        </a:p>
      </dgm:t>
    </dgm:pt>
    <dgm:pt modelId="{3637AE17-9103-451D-9CB2-B504F902B070}" type="pres">
      <dgm:prSet presAssocID="{E104B9B4-AE98-4E53-B3E6-E20AFF9F055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A0FAF1CF-7F5A-47F4-973A-8AB813D3DA6A}" type="pres">
      <dgm:prSet presAssocID="{E104B9B4-AE98-4E53-B3E6-E20AFF9F0559}" presName="pyramid" presStyleLbl="node1" presStyleIdx="0" presStyleCnt="1"/>
      <dgm:spPr/>
    </dgm:pt>
    <dgm:pt modelId="{2E2FB816-C3D1-4D95-A625-F05AB7F3CC51}" type="pres">
      <dgm:prSet presAssocID="{E104B9B4-AE98-4E53-B3E6-E20AFF9F0559}" presName="theList" presStyleCnt="0"/>
      <dgm:spPr/>
    </dgm:pt>
    <dgm:pt modelId="{A27A7588-BD31-4A26-A09C-720CBEF3D4E0}" type="pres">
      <dgm:prSet presAssocID="{3833B12C-6A73-49D0-89D1-6E6BC717B441}" presName="aNode" presStyleLbl="fgAcc1" presStyleIdx="0" presStyleCnt="1" custScaleX="160545" custScaleY="1258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DE7599-F905-4475-B56F-06F925686C09}" type="pres">
      <dgm:prSet presAssocID="{3833B12C-6A73-49D0-89D1-6E6BC717B441}" presName="aSpace" presStyleCnt="0"/>
      <dgm:spPr/>
    </dgm:pt>
  </dgm:ptLst>
  <dgm:cxnLst>
    <dgm:cxn modelId="{BD8AFF7D-6CA8-4749-AEFB-F9F4E6FAC5F1}" srcId="{E104B9B4-AE98-4E53-B3E6-E20AFF9F0559}" destId="{3833B12C-6A73-49D0-89D1-6E6BC717B441}" srcOrd="0" destOrd="0" parTransId="{84C97D83-D871-4219-AAD9-A601ACA16EA1}" sibTransId="{6D188E4D-5BE3-4A29-A997-1C3A22261864}"/>
    <dgm:cxn modelId="{19D2B515-F88E-433B-A89C-8A4EE39F8FC2}" type="presOf" srcId="{3833B12C-6A73-49D0-89D1-6E6BC717B441}" destId="{A27A7588-BD31-4A26-A09C-720CBEF3D4E0}" srcOrd="0" destOrd="0" presId="urn:microsoft.com/office/officeart/2005/8/layout/pyramid2"/>
    <dgm:cxn modelId="{662FA5A3-8C9F-4271-AA1B-C645CC6BEC34}" type="presOf" srcId="{E104B9B4-AE98-4E53-B3E6-E20AFF9F0559}" destId="{3637AE17-9103-451D-9CB2-B504F902B070}" srcOrd="0" destOrd="0" presId="urn:microsoft.com/office/officeart/2005/8/layout/pyramid2"/>
    <dgm:cxn modelId="{E565CE39-5EEF-426A-9122-0C1FF704386C}" type="presParOf" srcId="{3637AE17-9103-451D-9CB2-B504F902B070}" destId="{A0FAF1CF-7F5A-47F4-973A-8AB813D3DA6A}" srcOrd="0" destOrd="0" presId="urn:microsoft.com/office/officeart/2005/8/layout/pyramid2"/>
    <dgm:cxn modelId="{7AD98A2F-D116-47E7-943F-CBFDE304A9F4}" type="presParOf" srcId="{3637AE17-9103-451D-9CB2-B504F902B070}" destId="{2E2FB816-C3D1-4D95-A625-F05AB7F3CC51}" srcOrd="1" destOrd="0" presId="urn:microsoft.com/office/officeart/2005/8/layout/pyramid2"/>
    <dgm:cxn modelId="{6A988232-AA6E-4E4C-87A0-BE17931794F4}" type="presParOf" srcId="{2E2FB816-C3D1-4D95-A625-F05AB7F3CC51}" destId="{A27A7588-BD31-4A26-A09C-720CBEF3D4E0}" srcOrd="0" destOrd="0" presId="urn:microsoft.com/office/officeart/2005/8/layout/pyramid2"/>
    <dgm:cxn modelId="{7752EBB8-5512-44B0-AF7F-155951D1B828}" type="presParOf" srcId="{2E2FB816-C3D1-4D95-A625-F05AB7F3CC51}" destId="{9DDE7599-F905-4475-B56F-06F925686C09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AF1CF-7F5A-47F4-973A-8AB813D3DA6A}">
      <dsp:nvSpPr>
        <dsp:cNvPr id="0" name=""/>
        <dsp:cNvSpPr/>
      </dsp:nvSpPr>
      <dsp:spPr>
        <a:xfrm>
          <a:off x="3077117" y="0"/>
          <a:ext cx="3056466" cy="305646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A7588-BD31-4A26-A09C-720CBEF3D4E0}">
      <dsp:nvSpPr>
        <dsp:cNvPr id="0" name=""/>
        <dsp:cNvSpPr/>
      </dsp:nvSpPr>
      <dsp:spPr>
        <a:xfrm>
          <a:off x="4003926" y="306259"/>
          <a:ext cx="3189552" cy="2223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Tasarımcı her iki yaklaşımı da, gerek tasarımda gerek­se istenen kapalı-çevrim cevabına en yakın sonucu üreten </a:t>
          </a:r>
          <a:r>
            <a:rPr lang="tr-TR" sz="1900" kern="1200" dirty="0" err="1" smtClean="0"/>
            <a:t>kompenzatör</a:t>
          </a:r>
          <a:r>
            <a:rPr lang="tr-TR" sz="1900" kern="1200" dirty="0" smtClean="0"/>
            <a:t> seçiminde kullanabilmelidir.</a:t>
          </a:r>
          <a:endParaRPr lang="tr-TR" sz="1900" kern="1200" dirty="0"/>
        </a:p>
      </dsp:txBody>
      <dsp:txXfrm>
        <a:off x="4112447" y="414780"/>
        <a:ext cx="2972510" cy="200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27.04.2019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1A35F-9019-4DA8-9A82-2C70BD198728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Dr</a:t>
            </a:r>
            <a:r>
              <a:rPr lang="tr-TR" smtClean="0"/>
              <a:t>. Nurdan </a:t>
            </a:r>
            <a:r>
              <a:rPr lang="tr-TR" dirty="0" smtClean="0"/>
              <a:t>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620-04D6-4DCE-A096-6748E8CFEE4E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B1ED-8B63-4EB0-A7C4-474D50C33EBD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52209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1B83-440B-4A5F-9D50-E442B4D7F62D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173-81BE-4608-9C67-B09998B9EC57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</a:t>
            </a:r>
            <a:r>
              <a:rPr lang="tr-TR" smtClean="0"/>
              <a:t>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628-0AEA-41A3-9113-444B99D94FA1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E783E6-A645-48E9-BAD7-D9FCF9900AF7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1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7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Kontrol </a:t>
            </a:r>
            <a:r>
              <a:rPr lang="tr-TR" smtClean="0"/>
              <a:t>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09530" y="3808456"/>
            <a:ext cx="8767860" cy="2301399"/>
          </a:xfrm>
        </p:spPr>
        <p:txBody>
          <a:bodyPr>
            <a:normAutofit fontScale="85000" lnSpcReduction="2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Frekans Cevabı Yaklaşımı ile Kontrol Sistemleri Tasarımı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İlerlemeli </a:t>
            </a:r>
            <a:r>
              <a:rPr lang="tr-TR" sz="3600" b="1" dirty="0" err="1" smtClean="0">
                <a:solidFill>
                  <a:srgbClr val="FF0000"/>
                </a:solidFill>
              </a:rPr>
              <a:t>Kompenzasyon</a:t>
            </a:r>
            <a:endParaRPr lang="tr-TR" sz="3600" b="1" dirty="0">
              <a:solidFill>
                <a:srgbClr val="FF0000"/>
              </a:solidFill>
            </a:endParaRPr>
          </a:p>
          <a:p>
            <a:r>
              <a:rPr lang="tr-TR" sz="3600" b="1" dirty="0" smtClean="0">
                <a:solidFill>
                  <a:srgbClr val="FF0000"/>
                </a:solidFill>
              </a:rPr>
              <a:t>Gerilemeli </a:t>
            </a:r>
            <a:r>
              <a:rPr lang="tr-TR" sz="3600" b="1" dirty="0" err="1" smtClean="0">
                <a:solidFill>
                  <a:srgbClr val="FF0000"/>
                </a:solidFill>
              </a:rPr>
              <a:t>Kompenzasyon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r>
              <a:rPr lang="tr-TR" sz="3600" b="1" dirty="0" smtClean="0">
                <a:solidFill>
                  <a:srgbClr val="FF0000"/>
                </a:solidFill>
              </a:rPr>
              <a:t>İlerlemeli-Gerilemeli </a:t>
            </a:r>
            <a:r>
              <a:rPr lang="tr-TR" sz="3600" b="1" dirty="0" err="1" smtClean="0">
                <a:solidFill>
                  <a:srgbClr val="FF0000"/>
                </a:solidFill>
              </a:rPr>
              <a:t>Kompenzasyon</a:t>
            </a:r>
            <a:endParaRPr lang="tr-TR" sz="3600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Dr</a:t>
            </a:r>
            <a:r>
              <a:rPr lang="tr-TR" smtClean="0"/>
              <a:t>. Nurdan </a:t>
            </a:r>
            <a:r>
              <a:rPr lang="tr-TR" dirty="0" smtClean="0"/>
              <a:t>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Faz ilerlemeli </a:t>
            </a:r>
            <a:r>
              <a:rPr lang="tr-TR" dirty="0" err="1"/>
              <a:t>kompenzasyon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2"/>
                <a:ext cx="9872871" cy="11484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’nın minimum değeri, </a:t>
                </a:r>
                <a:r>
                  <a:rPr lang="tr-TR" dirty="0" smtClean="0"/>
                  <a:t>fiziksel kısıtlar nedeniyle, genellikle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tr-TR" dirty="0" smtClean="0"/>
                  <a:t>’den daha küçük seçilemez. Bunun anlamı, </a:t>
                </a:r>
                <a:r>
                  <a:rPr lang="tr-TR" dirty="0"/>
                  <a:t>faz ilerlemeli </a:t>
                </a:r>
                <a:r>
                  <a:rPr lang="tr-TR" dirty="0" err="1" smtClean="0"/>
                  <a:t>kompenzatör</a:t>
                </a:r>
                <a:r>
                  <a:rPr lang="tr-TR" dirty="0" smtClean="0"/>
                  <a:t> ile ancak yaklaşık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65° </m:t>
                    </m:r>
                  </m:oMath>
                </a14:m>
                <a:r>
                  <a:rPr lang="tr-TR" dirty="0" smtClean="0"/>
                  <a:t>‘ye kadar olan faz farkları telafi edilebilir. 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2"/>
                <a:ext cx="9872871" cy="1148462"/>
              </a:xfrm>
              <a:blipFill rotWithShape="0">
                <a:blip r:embed="rId2"/>
                <a:stretch>
                  <a:fillRect t="-63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1" y="1912199"/>
            <a:ext cx="4829625" cy="2965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6308035" y="1912199"/>
                <a:ext cx="5198534" cy="273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i="1" dirty="0" smtClean="0">
                    <a:latin typeface="Cambria Math" panose="02040503050406030204" pitchFamily="18" charset="0"/>
                  </a:rPr>
                  <a:t>Yandaki şekil </a:t>
                </a:r>
                <a:r>
                  <a:rPr lang="tr-TR" i="1" dirty="0" err="1"/>
                  <a:t>K</a:t>
                </a:r>
                <a:r>
                  <a:rPr lang="tr-TR" i="1" baseline="-25000" dirty="0" err="1"/>
                  <a:t>c</a:t>
                </a:r>
                <a:r>
                  <a:rPr lang="tr-TR" dirty="0"/>
                  <a:t> = 1 olmak </a:t>
                </a:r>
                <a:r>
                  <a:rPr lang="tr-TR" dirty="0" smtClean="0"/>
                  <a:t>üzere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Sinüzoidal transfer fonksiyonunu kutupsal grafiğini göstermektedir. Görüldüğü gibi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dirty="0" smtClean="0"/>
                  <a:t> maksimum faz açısını göstermektedir.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35" y="1912199"/>
                <a:ext cx="5198534" cy="2738442"/>
              </a:xfrm>
              <a:prstGeom prst="rect">
                <a:avLst/>
              </a:prstGeom>
              <a:blipFill rotWithShape="0">
                <a:blip r:embed="rId4"/>
                <a:stretch>
                  <a:fillRect l="-1055" t="-17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51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Faz ilerlemeli </a:t>
            </a:r>
            <a:r>
              <a:rPr lang="tr-TR" dirty="0" err="1"/>
              <a:t>kompenzasyon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7128932" y="875071"/>
                <a:ext cx="4199467" cy="5220929"/>
              </a:xfrm>
            </p:spPr>
            <p:txBody>
              <a:bodyPr/>
              <a:lstStyle/>
              <a:p>
                <a:r>
                  <a:rPr lang="tr-TR" i="1" dirty="0" smtClean="0"/>
                  <a:t>Şekilde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baseline="-25000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 1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0.1 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 iken faz ilerlemeli bir </a:t>
                </a:r>
                <a:r>
                  <a:rPr lang="tr-TR" dirty="0" err="1"/>
                  <a:t>kompenzatörün</a:t>
                </a:r>
                <a:r>
                  <a:rPr lang="tr-TR" dirty="0"/>
                  <a:t> </a:t>
                </a:r>
                <a:r>
                  <a:rPr lang="tr-TR" dirty="0" err="1"/>
                  <a:t>Bode</a:t>
                </a:r>
                <a:r>
                  <a:rPr lang="tr-TR" dirty="0"/>
                  <a:t> </a:t>
                </a:r>
                <a:r>
                  <a:rPr lang="tr-TR" dirty="0" smtClean="0"/>
                  <a:t>diyagra­mı görülmektedir</a:t>
                </a:r>
                <a:r>
                  <a:rPr lang="tr-TR" dirty="0"/>
                  <a:t>. İlerlemeli </a:t>
                </a:r>
                <a:r>
                  <a:rPr lang="tr-TR" dirty="0" err="1"/>
                  <a:t>kompenzatör</a:t>
                </a:r>
                <a:r>
                  <a:rPr lang="tr-TR" dirty="0"/>
                  <a:t> için köşe frekansları</a:t>
                </a:r>
                <a:r>
                  <a:rPr lang="tr-TR" dirty="0" smtClean="0"/>
                  <a:t>,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cap="small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tr-TR" b="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 err="1">
                              <a:latin typeface="Cambria Math" panose="02040503050406030204" pitchFamily="18" charset="0"/>
                            </a:rPr>
                            <m:t>𝑎𝑇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Böylece, faz açısını maksimum yapan frekans değeri</a:t>
                </a:r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ra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iki </a:t>
                </a:r>
                <a:r>
                  <a:rPr lang="tr-TR" dirty="0"/>
                  <a:t>köşe frekansının </a:t>
                </a:r>
                <a:r>
                  <a:rPr lang="tr-TR" dirty="0" smtClean="0"/>
                  <a:t>geometrik ortalamasıdır.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dirty="0" smtClean="0"/>
                  <a:t>, maksimum faz açısı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8932" y="875071"/>
                <a:ext cx="4199467" cy="5220929"/>
              </a:xfrm>
              <a:blipFill rotWithShape="0">
                <a:blip r:embed="rId2"/>
                <a:stretch>
                  <a:fillRect l="-726" t="-1402" r="-1451" b="-7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51" y="1001599"/>
            <a:ext cx="6224851" cy="427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6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 smtClean="0"/>
              <a:t>Bode</a:t>
            </a:r>
            <a:r>
              <a:rPr lang="tr-TR" sz="2800" dirty="0" smtClean="0"/>
              <a:t> Yaklaşımı ile Faz </a:t>
            </a:r>
            <a:r>
              <a:rPr lang="tr-TR" sz="2800" dirty="0"/>
              <a:t>ilerlemeli </a:t>
            </a:r>
            <a:r>
              <a:rPr lang="tr-TR" sz="2800" dirty="0" err="1" smtClean="0"/>
              <a:t>kompenzasyon</a:t>
            </a:r>
            <a:r>
              <a:rPr lang="tr-TR" sz="2800" dirty="0" smtClean="0"/>
              <a:t> tasarımı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94315" y="904577"/>
            <a:ext cx="5182152" cy="5220929"/>
          </a:xfrm>
        </p:spPr>
        <p:txBody>
          <a:bodyPr/>
          <a:lstStyle/>
          <a:p>
            <a:r>
              <a:rPr lang="tr-TR" dirty="0" smtClean="0"/>
              <a:t>Şekilde </a:t>
            </a:r>
            <a:r>
              <a:rPr lang="tr-TR" dirty="0"/>
              <a:t>gösterilen sistemi ele </a:t>
            </a:r>
            <a:r>
              <a:rPr lang="tr-TR" dirty="0" smtClean="0"/>
              <a:t>alalım. </a:t>
            </a:r>
          </a:p>
          <a:p>
            <a:r>
              <a:rPr lang="tr-TR" dirty="0" err="1" smtClean="0"/>
              <a:t>İsterlerin</a:t>
            </a:r>
            <a:endParaRPr lang="tr-TR" dirty="0" smtClean="0"/>
          </a:p>
          <a:p>
            <a:pPr lvl="1"/>
            <a:r>
              <a:rPr lang="tr-TR" dirty="0" smtClean="0"/>
              <a:t>faz </a:t>
            </a:r>
            <a:r>
              <a:rPr lang="tr-TR" dirty="0"/>
              <a:t>payı, </a:t>
            </a:r>
            <a:endParaRPr lang="tr-TR" dirty="0" smtClean="0"/>
          </a:p>
          <a:p>
            <a:pPr lvl="1"/>
            <a:r>
              <a:rPr lang="tr-TR" dirty="0" smtClean="0"/>
              <a:t>kazanç </a:t>
            </a:r>
            <a:r>
              <a:rPr lang="tr-TR" dirty="0"/>
              <a:t>payı, </a:t>
            </a:r>
            <a:endParaRPr lang="tr-TR" dirty="0" smtClean="0"/>
          </a:p>
          <a:p>
            <a:pPr lvl="1"/>
            <a:r>
              <a:rPr lang="tr-TR" dirty="0" smtClean="0"/>
              <a:t>statik </a:t>
            </a:r>
            <a:r>
              <a:rPr lang="tr-TR" dirty="0"/>
              <a:t>hız hata sabitleri ve benzeri terimlerle verildiğini </a:t>
            </a:r>
            <a:r>
              <a:rPr lang="tr-TR" dirty="0" smtClean="0"/>
              <a:t>varsayalım </a:t>
            </a:r>
          </a:p>
          <a:p>
            <a:pPr marL="228600" lvl="1">
              <a:spcBef>
                <a:spcPts val="1400"/>
              </a:spcBef>
            </a:pPr>
            <a:r>
              <a:rPr lang="tr-TR" sz="2200" dirty="0"/>
              <a:t>Frekans-cevap yaklaşımı ile </a:t>
            </a:r>
            <a:r>
              <a:rPr lang="tr-TR" sz="2200" dirty="0" smtClean="0"/>
              <a:t>ilerlemeli </a:t>
            </a:r>
            <a:r>
              <a:rPr lang="tr-TR" sz="2200" dirty="0"/>
              <a:t>bir </a:t>
            </a:r>
            <a:r>
              <a:rPr lang="tr-TR" sz="2200" dirty="0" err="1" smtClean="0"/>
              <a:t>kompenzatör</a:t>
            </a:r>
            <a:r>
              <a:rPr lang="tr-TR" sz="2200" dirty="0" smtClean="0"/>
              <a:t> </a:t>
            </a:r>
            <a:r>
              <a:rPr lang="tr-TR" sz="2200" dirty="0"/>
              <a:t>tasarımında izlenecek </a:t>
            </a:r>
            <a:r>
              <a:rPr lang="tr-TR" sz="2200" dirty="0" smtClean="0"/>
              <a:t>adımları sırasıyla ele </a:t>
            </a:r>
            <a:r>
              <a:rPr lang="tr-TR" sz="2200" dirty="0" err="1" smtClean="0"/>
              <a:t>alaım</a:t>
            </a:r>
            <a:r>
              <a:rPr lang="tr-TR" sz="2200" dirty="0" smtClean="0"/>
              <a:t>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335" y="904577"/>
            <a:ext cx="5759776" cy="2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 smtClean="0"/>
              <a:t>Bode</a:t>
            </a:r>
            <a:r>
              <a:rPr lang="tr-TR" sz="2800" dirty="0" smtClean="0"/>
              <a:t> Yaklaşımı ile Faz </a:t>
            </a:r>
            <a:r>
              <a:rPr lang="tr-TR" sz="2800" dirty="0"/>
              <a:t>ilerlemeli </a:t>
            </a:r>
            <a:r>
              <a:rPr lang="tr-TR" sz="2800" dirty="0" err="1" smtClean="0"/>
              <a:t>kompenzasyon</a:t>
            </a:r>
            <a:r>
              <a:rPr lang="tr-TR" sz="2800" dirty="0" smtClean="0"/>
              <a:t> tasarımı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</p:spPr>
            <p:txBody>
              <a:bodyPr/>
              <a:lstStyle/>
              <a:p>
                <a:pPr marL="560070" indent="-514350">
                  <a:buFont typeface="+mj-lt"/>
                  <a:buAutoNum type="romanUcPeriod"/>
                </a:pPr>
                <a:r>
                  <a:rPr lang="tr-TR" dirty="0" smtClean="0"/>
                  <a:t>Verilen </a:t>
                </a:r>
                <a:r>
                  <a:rPr lang="tr-TR" dirty="0" err="1" smtClean="0"/>
                  <a:t>isterlere</a:t>
                </a:r>
                <a:r>
                  <a:rPr lang="tr-TR" dirty="0" smtClean="0"/>
                  <a:t> göre </a:t>
                </a:r>
                <a:r>
                  <a:rPr lang="tr-TR" dirty="0" err="1" smtClean="0"/>
                  <a:t>kompanze</a:t>
                </a:r>
                <a:r>
                  <a:rPr lang="tr-TR" dirty="0" smtClean="0"/>
                  <a:t> </a:t>
                </a:r>
                <a:r>
                  <a:rPr lang="tr-TR" dirty="0"/>
                  <a:t>edilmiş sistemin </a:t>
                </a:r>
                <a:r>
                  <a:rPr lang="tr-TR" dirty="0" smtClean="0"/>
                  <a:t>durgun durum hatasını karşılamak üzere </a:t>
                </a:r>
                <a:r>
                  <a:rPr lang="tr-TR" dirty="0" err="1" smtClean="0"/>
                  <a:t>kompanzatörün</a:t>
                </a:r>
                <a:r>
                  <a:rPr lang="tr-TR" dirty="0" smtClean="0"/>
                  <a:t> kazanç sabitini belirlenir.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𝑦𝑒𝑛𝑖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𝑦𝑒𝑛𝑖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𝐾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  <a:blipFill rotWithShape="0">
                <a:blip r:embed="rId2"/>
                <a:stretch>
                  <a:fillRect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Nurdan</a:t>
            </a:r>
            <a:r>
              <a:rPr lang="en-US" dirty="0" smtClean="0"/>
              <a:t> </a:t>
            </a:r>
            <a:r>
              <a:rPr lang="en-US" dirty="0" err="1" smtClean="0"/>
              <a:t>Bilgin</a:t>
            </a:r>
            <a:r>
              <a:rPr lang="en-US" dirty="0" smtClean="0"/>
              <a:t>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7146" y="3249844"/>
            <a:ext cx="5759776" cy="2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 smtClean="0"/>
              <a:t>Bode</a:t>
            </a:r>
            <a:r>
              <a:rPr lang="tr-TR" sz="2800" dirty="0" smtClean="0"/>
              <a:t> Yaklaşımı ile Faz </a:t>
            </a:r>
            <a:r>
              <a:rPr lang="tr-TR" sz="2800" dirty="0"/>
              <a:t>ilerlemeli </a:t>
            </a:r>
            <a:r>
              <a:rPr lang="tr-TR" sz="2800" dirty="0" err="1" smtClean="0"/>
              <a:t>kompenzasyon</a:t>
            </a:r>
            <a:r>
              <a:rPr lang="tr-TR" sz="2800" dirty="0" smtClean="0"/>
              <a:t> tasarımı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</p:spPr>
            <p:txBody>
              <a:bodyPr>
                <a:normAutofit fontScale="92500" lnSpcReduction="10000"/>
              </a:bodyPr>
              <a:lstStyle/>
              <a:p>
                <a:pPr marL="560070" indent="-514350">
                  <a:buFont typeface="+mj-lt"/>
                  <a:buAutoNum type="romanUcPeriod" startAt="2"/>
                </a:pPr>
                <a:r>
                  <a:rPr lang="tr-TR" dirty="0" smtClean="0"/>
                  <a:t>Belirlenmiş kazanç sabiti (K)’</a:t>
                </a:r>
                <a:r>
                  <a:rPr lang="tr-TR" dirty="0" err="1" smtClean="0"/>
                  <a:t>yı</a:t>
                </a:r>
                <a:r>
                  <a:rPr lang="tr-TR" dirty="0" smtClean="0"/>
                  <a:t> kullanarak, kazancı-ayarlanmış </a:t>
                </a:r>
                <a:r>
                  <a:rPr lang="tr-TR" dirty="0"/>
                  <a:t>ancak </a:t>
                </a:r>
                <a:r>
                  <a:rPr lang="tr-TR" dirty="0" smtClean="0"/>
                  <a:t>henüz </a:t>
                </a:r>
                <a:r>
                  <a:rPr lang="tr-TR" dirty="0" err="1" smtClean="0"/>
                  <a:t>kompenze</a:t>
                </a:r>
                <a:r>
                  <a:rPr lang="tr-TR" dirty="0" smtClean="0"/>
                  <a:t> </a:t>
                </a:r>
                <a:r>
                  <a:rPr lang="tr-TR" dirty="0"/>
                  <a:t>edilmemiş sistemin,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𝐾𝐺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’nın </a:t>
                </a:r>
                <a:r>
                  <a:rPr lang="tr-TR" dirty="0" err="1"/>
                  <a:t>Bode</a:t>
                </a:r>
                <a:r>
                  <a:rPr lang="tr-TR" dirty="0"/>
                  <a:t> diyagramını çiziniz. Faz payını </a:t>
                </a:r>
                <a:r>
                  <a:rPr lang="tr-TR" dirty="0" smtClean="0"/>
                  <a:t>hesaplayınız.</a:t>
                </a:r>
              </a:p>
              <a:p>
                <a:pPr marL="560070" indent="-514350">
                  <a:buFont typeface="+mj-lt"/>
                  <a:buAutoNum type="romanUcPeriod" startAt="2"/>
                </a:pPr>
                <a:r>
                  <a:rPr lang="tr-TR" dirty="0" smtClean="0"/>
                  <a:t>Sisteme </a:t>
                </a:r>
                <a:r>
                  <a:rPr lang="tr-TR" dirty="0"/>
                  <a:t>eklenmesi gereken faz-ilerleme açısını belirleyiniz. İstenen faz-ilerleme açısına fazladan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arasında açı </a:t>
                </a:r>
                <a:r>
                  <a:rPr lang="tr-TR" dirty="0"/>
                  <a:t>ekleyiniz. Çünkü </a:t>
                </a:r>
                <a:r>
                  <a:rPr lang="tr-TR" dirty="0" smtClean="0"/>
                  <a:t>ilerlemeli </a:t>
                </a:r>
                <a:r>
                  <a:rPr lang="tr-TR" dirty="0" err="1" smtClean="0"/>
                  <a:t>kompenzatör</a:t>
                </a:r>
                <a:r>
                  <a:rPr lang="tr-TR" dirty="0" smtClean="0"/>
                  <a:t>, kazanç geçiş frekansını sağa kaydırır ve faz marjını düşürür.</a:t>
                </a:r>
              </a:p>
              <a:p>
                <a:pPr marL="560070" indent="-514350">
                  <a:buFont typeface="+mj-lt"/>
                  <a:buAutoNum type="romanUcPeriod" startAt="2"/>
                </a:pPr>
                <a:r>
                  <a:rPr lang="tr-TR" dirty="0" smtClean="0"/>
                  <a:t>Faz-ilerleme açısının belirledikten sonra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Denklemini kullanarak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yı</a:t>
                </a:r>
                <a:r>
                  <a:rPr lang="tr-TR" dirty="0"/>
                  <a:t> (</a:t>
                </a:r>
                <a:r>
                  <a:rPr lang="tr-TR" dirty="0" err="1"/>
                  <a:t>attenuation</a:t>
                </a:r>
                <a:r>
                  <a:rPr lang="tr-TR" dirty="0"/>
                  <a:t> </a:t>
                </a:r>
                <a:r>
                  <a:rPr lang="tr-TR" dirty="0" err="1"/>
                  <a:t>factor</a:t>
                </a:r>
                <a:r>
                  <a:rPr lang="tr-TR" dirty="0"/>
                  <a:t>- indirgeme/sönümleme faktörü) belirleyiniz. </a:t>
                </a:r>
                <a:r>
                  <a:rPr lang="tr-TR" dirty="0" err="1"/>
                  <a:t>Kompenze</a:t>
                </a:r>
                <a:r>
                  <a:rPr lang="tr-TR" dirty="0"/>
                  <a:t> </a:t>
                </a:r>
                <a:r>
                  <a:rPr lang="tr-TR" dirty="0" smtClean="0"/>
                  <a:t>edilmemiş </a:t>
                </a:r>
                <a:r>
                  <a:rPr lang="tr-TR" dirty="0"/>
                  <a:t>sistem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 smtClean="0"/>
                  <a:t>’nın genliğinin </a:t>
                </a:r>
                <a14:m>
                  <m:oMath xmlns:m="http://schemas.openxmlformats.org/officeDocument/2006/math"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𝑜𝑔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’ya eşit </a:t>
                </a:r>
                <a:r>
                  <a:rPr lang="tr-TR" dirty="0"/>
                  <a:t>olduğu frekansı </a:t>
                </a:r>
                <a:r>
                  <a:rPr lang="tr-TR" dirty="0" smtClean="0"/>
                  <a:t>belirleyiniz</a:t>
                </a:r>
                <a:r>
                  <a:rPr lang="tr-TR" dirty="0"/>
                  <a:t>. </a:t>
                </a:r>
                <a:r>
                  <a:rPr lang="tr-TR" dirty="0" smtClean="0"/>
                  <a:t>Bu frekansı yeni </a:t>
                </a:r>
                <a:r>
                  <a:rPr lang="tr-TR" dirty="0"/>
                  <a:t>kazanç geçiş frekansı olarak seçiniz. </a:t>
                </a:r>
                <a:r>
                  <a:rPr lang="tr-TR" dirty="0" smtClean="0"/>
                  <a:t>Bu </a:t>
                </a:r>
                <a:r>
                  <a:rPr lang="tr-TR" dirty="0"/>
                  <a:t>frekans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rad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tr-TR" dirty="0"/>
                  <a:t>'ye karşılık gelir ve en </a:t>
                </a:r>
                <a:r>
                  <a:rPr lang="tr-TR" dirty="0" smtClean="0"/>
                  <a:t>büyük </a:t>
                </a:r>
                <a:r>
                  <a:rPr lang="tr-TR" dirty="0"/>
                  <a:t>faz kayması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bu frekansta </a:t>
                </a:r>
                <a:r>
                  <a:rPr lang="tr-TR" dirty="0"/>
                  <a:t>ortaya çıkar.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r>
                  <a:rPr lang="tr-TR" dirty="0"/>
                  <a:t/>
                </a:r>
                <a:br>
                  <a:rPr lang="tr-TR" dirty="0"/>
                </a:b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  <a:blipFill rotWithShape="0">
                <a:blip r:embed="rId2"/>
                <a:stretch>
                  <a:fillRect l="-174" t="-16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Nurdan</a:t>
            </a:r>
            <a:r>
              <a:rPr lang="en-US" dirty="0" smtClean="0"/>
              <a:t> </a:t>
            </a:r>
            <a:r>
              <a:rPr lang="en-US" dirty="0" err="1" smtClean="0"/>
              <a:t>Bilgin</a:t>
            </a:r>
            <a:r>
              <a:rPr lang="en-US" dirty="0" smtClean="0"/>
              <a:t>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7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 smtClean="0"/>
              <a:t>Bode</a:t>
            </a:r>
            <a:r>
              <a:rPr lang="tr-TR" sz="2800" dirty="0" smtClean="0"/>
              <a:t> Yaklaşımı ile Faz </a:t>
            </a:r>
            <a:r>
              <a:rPr lang="tr-TR" sz="2800" dirty="0"/>
              <a:t>ilerlemeli </a:t>
            </a:r>
            <a:r>
              <a:rPr lang="tr-TR" sz="2800" dirty="0" err="1" smtClean="0"/>
              <a:t>kompenzasyon</a:t>
            </a:r>
            <a:r>
              <a:rPr lang="tr-TR" sz="2800" dirty="0" smtClean="0"/>
              <a:t> tasarımı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</p:spPr>
            <p:txBody>
              <a:bodyPr>
                <a:normAutofit/>
              </a:bodyPr>
              <a:lstStyle/>
              <a:p>
                <a:pPr marL="560070" indent="-514350">
                  <a:buFont typeface="+mj-lt"/>
                  <a:buAutoNum type="romanUcPeriod" startAt="5"/>
                </a:pPr>
                <a:r>
                  <a:rPr lang="tr-TR" dirty="0" smtClean="0"/>
                  <a:t>İlerlemeli </a:t>
                </a:r>
                <a:r>
                  <a:rPr lang="tr-TR" dirty="0" err="1"/>
                  <a:t>kompenzatörün</a:t>
                </a:r>
                <a:r>
                  <a:rPr lang="tr-TR" dirty="0"/>
                  <a:t> köşe frekansları aşağıdaki gibi </a:t>
                </a:r>
                <a:r>
                  <a:rPr lang="tr-TR" dirty="0" smtClean="0"/>
                  <a:t>belirlenir;</a:t>
                </a:r>
              </a:p>
              <a:p>
                <a:pPr marL="548640" lvl="2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İlerlemeli </a:t>
                </a:r>
                <a:r>
                  <a:rPr lang="tr-TR" dirty="0" err="1"/>
                  <a:t>kompenzatörün</a:t>
                </a:r>
                <a:r>
                  <a:rPr lang="tr-TR" dirty="0"/>
                  <a:t> </a:t>
                </a:r>
                <a:r>
                  <a:rPr lang="tr-TR" dirty="0" smtClean="0"/>
                  <a:t>sıfırı: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marL="548640" lvl="2" indent="0">
                  <a:buNone/>
                </a:pPr>
                <a:r>
                  <a:rPr lang="tr-TR" dirty="0" smtClean="0"/>
                  <a:t> İlerlemeli </a:t>
                </a:r>
                <a:r>
                  <a:rPr lang="tr-TR" dirty="0" err="1"/>
                  <a:t>kompenzatörün</a:t>
                </a:r>
                <a:r>
                  <a:rPr lang="tr-TR" dirty="0"/>
                  <a:t> </a:t>
                </a:r>
                <a:r>
                  <a:rPr lang="tr-TR" dirty="0" smtClean="0"/>
                  <a:t>kutbu: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tr-TR" dirty="0"/>
              </a:p>
              <a:p>
                <a:pPr marL="560070" indent="-514350">
                  <a:buFont typeface="+mj-lt"/>
                  <a:buAutoNum type="romanUcPeriod" startAt="5"/>
                </a:pPr>
                <a:r>
                  <a:rPr lang="tr-TR" dirty="0" smtClean="0"/>
                  <a:t>Adım 1’de </a:t>
                </a:r>
                <a:r>
                  <a:rPr lang="tr-TR" dirty="0"/>
                  <a:t>belirlenen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err="1"/>
                  <a:t>'nın</a:t>
                </a:r>
                <a:r>
                  <a:rPr lang="tr-TR" dirty="0"/>
                  <a:t> değeri ve Adım </a:t>
                </a:r>
                <a:r>
                  <a:rPr lang="tr-TR" dirty="0" smtClean="0"/>
                  <a:t>4’de </a:t>
                </a:r>
                <a:r>
                  <a:rPr lang="tr-TR" dirty="0"/>
                  <a:t>belirlenen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 değerini </a:t>
                </a:r>
                <a:r>
                  <a:rPr lang="tr-TR" dirty="0" smtClean="0"/>
                  <a:t>kullanarak, </a:t>
                </a:r>
                <a:r>
                  <a:rPr lang="tr-TR" dirty="0"/>
                  <a:t>sabit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err="1"/>
                  <a:t>'yi</a:t>
                </a:r>
                <a:r>
                  <a:rPr lang="tr-TR" dirty="0"/>
                  <a:t> aşağıdaki ifadeden hesaplayınız:</a:t>
                </a:r>
              </a:p>
              <a:p>
                <a:pPr marL="560070" indent="-514350">
                  <a:buFont typeface="+mj-lt"/>
                  <a:buAutoNum type="romanUcPeriod" startAt="5"/>
                </a:pPr>
                <a:r>
                  <a:rPr lang="tr-TR" dirty="0" smtClean="0"/>
                  <a:t>Kazanç </a:t>
                </a:r>
                <a:r>
                  <a:rPr lang="tr-TR" dirty="0"/>
                  <a:t>payının yeterli olduğuna emin olmak için gözden geçiriniz. Eğer değilse, tatmin edici bir elde edinceye kadar </a:t>
                </a:r>
                <a:r>
                  <a:rPr lang="tr-TR" dirty="0" err="1"/>
                  <a:t>kompenzatörün</a:t>
                </a:r>
                <a:r>
                  <a:rPr lang="tr-TR" dirty="0"/>
                  <a:t> kutup-sıfır yerlerini </a:t>
                </a:r>
                <a:r>
                  <a:rPr lang="tr-TR" dirty="0" smtClean="0"/>
                  <a:t>değiştirerek</a:t>
                </a:r>
                <a:r>
                  <a:rPr lang="tr-TR" dirty="0"/>
                  <a:t>, tasarım işlemine devam ediniz</a:t>
                </a:r>
                <a:r>
                  <a:rPr lang="tr-TR" dirty="0" smtClean="0"/>
                  <a:t>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  <a:blipFill rotWithShape="0">
                <a:blip r:embed="rId2"/>
                <a:stretch>
                  <a:fillRect t="-1400" r="-7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Nurdan</a:t>
            </a:r>
            <a:r>
              <a:rPr lang="en-US" dirty="0" smtClean="0"/>
              <a:t> </a:t>
            </a:r>
            <a:r>
              <a:rPr lang="en-US" dirty="0" err="1" smtClean="0"/>
              <a:t>Bilgin</a:t>
            </a:r>
            <a:r>
              <a:rPr lang="en-US" dirty="0" smtClean="0"/>
              <a:t>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4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Örnek: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037667" y="875071"/>
                <a:ext cx="5978204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Şekilde </a:t>
                </a:r>
                <a:r>
                  <a:rPr lang="tr-TR" dirty="0"/>
                  <a:t>gösterilen sistemi ele </a:t>
                </a:r>
                <a:r>
                  <a:rPr lang="tr-TR" dirty="0" smtClean="0"/>
                  <a:t>alalım; Açık-çevrim </a:t>
                </a:r>
                <a:r>
                  <a:rPr lang="tr-TR" dirty="0"/>
                  <a:t>transfer 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 + 2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şeklindedir. Statik hız hata sabiti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=20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tr-TR" dirty="0" smtClean="0"/>
                  <a:t>, faz </a:t>
                </a:r>
                <a:r>
                  <a:rPr lang="tr-TR" dirty="0"/>
                  <a:t>payı en azından 50° ve kazanç payı ise en </a:t>
                </a:r>
                <a:r>
                  <a:rPr lang="tr-TR" dirty="0" smtClean="0"/>
                  <a:t>azından 10 </a:t>
                </a:r>
                <a:r>
                  <a:rPr lang="tr-TR" dirty="0" err="1"/>
                  <a:t>dB</a:t>
                </a:r>
                <a:r>
                  <a:rPr lang="tr-TR" dirty="0"/>
                  <a:t> olacak şekilde verilen sistem için bir </a:t>
                </a:r>
                <a:r>
                  <a:rPr lang="tr-TR" dirty="0" err="1"/>
                  <a:t>kompenzatör</a:t>
                </a:r>
                <a:r>
                  <a:rPr lang="tr-TR" dirty="0"/>
                  <a:t> </a:t>
                </a:r>
                <a:r>
                  <a:rPr lang="tr-TR" dirty="0" smtClean="0"/>
                  <a:t>tasarlayınız.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7667" y="875071"/>
                <a:ext cx="5978204" cy="5220929"/>
              </a:xfrm>
              <a:blipFill rotWithShape="0">
                <a:blip r:embed="rId2"/>
                <a:stretch>
                  <a:fillRect l="-510" t="-1519" r="-13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67" y="904577"/>
            <a:ext cx="3792150" cy="13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Çözüm: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0070" indent="-514350">
                  <a:buFont typeface="+mj-lt"/>
                  <a:buAutoNum type="romanUcPeriod"/>
                </a:pPr>
                <a:r>
                  <a:rPr lang="tr-TR" dirty="0" smtClean="0"/>
                  <a:t>K’yı Bul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𝑦𝑒𝑛𝑖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20=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f>
                            <m:f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 + 2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20=2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7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Çözüm Devam;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0070" indent="-514350">
                  <a:buFont typeface="+mj-lt"/>
                  <a:buAutoNum type="romanU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nın</a:t>
                </a:r>
                <a:r>
                  <a:rPr lang="tr-TR" dirty="0"/>
                  <a:t> </a:t>
                </a:r>
                <a:r>
                  <a:rPr lang="tr-TR" dirty="0" err="1"/>
                  <a:t>Bode</a:t>
                </a:r>
                <a:r>
                  <a:rPr lang="tr-TR" dirty="0"/>
                  <a:t> diyagramını </a:t>
                </a:r>
                <a:r>
                  <a:rPr lang="tr-TR" dirty="0" smtClean="0"/>
                  <a:t>çiz.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+ 2</m:t>
                              </m:r>
                            </m:e>
                          </m:d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+ 2</m:t>
                              </m:r>
                            </m:e>
                          </m:d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1" y="1883201"/>
            <a:ext cx="5008501" cy="37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5618922" y="2231620"/>
                <a:ext cx="6096000" cy="2888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60070" lvl="0" indent="-514350" defTabSz="914400">
                  <a:lnSpc>
                    <a:spcPct val="90000"/>
                  </a:lnSpc>
                  <a:spcBef>
                    <a:spcPts val="1400"/>
                  </a:spcBef>
                  <a:buClr>
                    <a:srgbClr val="000000"/>
                  </a:buClr>
                  <a:buSzPct val="80000"/>
                  <a:buFont typeface="+mj-lt"/>
                  <a:buAutoNum type="romanUcPeriod" startAt="3"/>
                </a:pPr>
                <a:r>
                  <a:rPr lang="tr-TR" sz="2200" dirty="0" smtClean="0">
                    <a:solidFill>
                      <a:srgbClr val="000000"/>
                    </a:solidFill>
                  </a:rPr>
                  <a:t>Sisteme </a:t>
                </a:r>
                <a:r>
                  <a:rPr lang="tr-TR" sz="2200" dirty="0">
                    <a:solidFill>
                      <a:srgbClr val="000000"/>
                    </a:solidFill>
                  </a:rPr>
                  <a:t>eklenmesi gereken faz-ilerleme açısını belirleyiniz. </a:t>
                </a:r>
                <a:endParaRPr lang="tr-TR" sz="2200" dirty="0" smtClean="0">
                  <a:solidFill>
                    <a:srgbClr val="000000"/>
                  </a:solidFill>
                </a:endParaRPr>
              </a:p>
              <a:p>
                <a:pPr marL="45720" lvl="0" defTabSz="914400">
                  <a:lnSpc>
                    <a:spcPct val="90000"/>
                  </a:lnSpc>
                  <a:spcBef>
                    <a:spcPts val="1400"/>
                  </a:spcBef>
                  <a:buClr>
                    <a:srgbClr val="000000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𝐸𝑘</m:t>
                      </m:r>
                      <m:r>
                        <a:rPr lang="tr-TR" sz="2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sz="22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=50−18=</m:t>
                      </m:r>
                      <m:sSup>
                        <m:sSupPr>
                          <m:ctrlP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  <m:sup>
                          <m:r>
                            <a:rPr lang="tr-TR" sz="2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200" dirty="0" smtClean="0">
                  <a:solidFill>
                    <a:srgbClr val="000000"/>
                  </a:solidFill>
                </a:endParaRPr>
              </a:p>
              <a:p>
                <a:pPr marL="45720" lvl="0" defTabSz="914400">
                  <a:lnSpc>
                    <a:spcPct val="90000"/>
                  </a:lnSpc>
                  <a:spcBef>
                    <a:spcPts val="1400"/>
                  </a:spcBef>
                  <a:buClr>
                    <a:srgbClr val="000000"/>
                  </a:buClr>
                  <a:buSzPct val="80000"/>
                </a:pPr>
                <a:r>
                  <a:rPr lang="tr-TR" sz="2200" dirty="0" smtClean="0">
                    <a:solidFill>
                      <a:srgbClr val="000000"/>
                    </a:solidFill>
                  </a:rPr>
                  <a:t>İstenen </a:t>
                </a:r>
                <a:r>
                  <a:rPr lang="tr-TR" sz="2200" dirty="0">
                    <a:solidFill>
                      <a:srgbClr val="000000"/>
                    </a:solidFill>
                  </a:rPr>
                  <a:t>faz-ilerleme açısına fazladan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tr-T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200" dirty="0">
                    <a:solidFill>
                      <a:srgbClr val="000000"/>
                    </a:solidFill>
                  </a:rPr>
                  <a:t> 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tr-TR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200" dirty="0">
                    <a:solidFill>
                      <a:srgbClr val="000000"/>
                    </a:solidFill>
                  </a:rPr>
                  <a:t> arasında açı ekleyiniz. </a:t>
                </a:r>
                <a:endParaRPr lang="tr-TR" sz="2200" dirty="0" smtClean="0">
                  <a:solidFill>
                    <a:srgbClr val="000000"/>
                  </a:solidFill>
                </a:endParaRPr>
              </a:p>
              <a:p>
                <a:pPr marL="45720" lvl="0" defTabSz="914400">
                  <a:lnSpc>
                    <a:spcPct val="90000"/>
                  </a:lnSpc>
                  <a:spcBef>
                    <a:spcPts val="1400"/>
                  </a:spcBef>
                  <a:buClr>
                    <a:srgbClr val="000000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𝐹𝑎𝑧</m:t>
                      </m:r>
                      <m:r>
                        <a:rPr lang="tr-TR" sz="2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𝑖𝑙𝑒𝑟𝑙𝑒𝑚𝑒</m:t>
                      </m:r>
                      <m:r>
                        <a:rPr lang="tr-TR" sz="2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𝚤𝑠𝚤</m:t>
                      </m:r>
                      <m:r>
                        <a:rPr lang="tr-TR" sz="2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sz="22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  <m:sup>
                          <m:r>
                            <a:rPr lang="tr-TR" sz="22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2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e>
                        <m:sup>
                          <m:r>
                            <a:rPr lang="tr-TR" sz="2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200" dirty="0" smtClean="0">
                  <a:solidFill>
                    <a:srgbClr val="000000"/>
                  </a:solidFill>
                </a:endParaRPr>
              </a:p>
              <a:p>
                <a:pPr marL="45720" lvl="0" defTabSz="914400">
                  <a:lnSpc>
                    <a:spcPct val="90000"/>
                  </a:lnSpc>
                  <a:spcBef>
                    <a:spcPts val="1400"/>
                  </a:spcBef>
                  <a:buClr>
                    <a:srgbClr val="000000"/>
                  </a:buClr>
                  <a:buSzPct val="80000"/>
                </a:pPr>
                <a:r>
                  <a:rPr lang="tr-TR" sz="2200" dirty="0" smtClean="0">
                    <a:solidFill>
                      <a:srgbClr val="000000"/>
                    </a:solidFill>
                  </a:rPr>
                  <a:t>Çünkü </a:t>
                </a:r>
                <a:r>
                  <a:rPr lang="tr-TR" sz="2200" dirty="0">
                    <a:solidFill>
                      <a:srgbClr val="000000"/>
                    </a:solidFill>
                  </a:rPr>
                  <a:t>ilerlemeli </a:t>
                </a:r>
                <a:r>
                  <a:rPr lang="tr-TR" sz="2200" dirty="0" err="1">
                    <a:solidFill>
                      <a:srgbClr val="000000"/>
                    </a:solidFill>
                  </a:rPr>
                  <a:t>kompenzatör</a:t>
                </a:r>
                <a:r>
                  <a:rPr lang="tr-TR" sz="2200" dirty="0">
                    <a:solidFill>
                      <a:srgbClr val="000000"/>
                    </a:solidFill>
                  </a:rPr>
                  <a:t>, kazanç geçiş frekansını sağa kaydırır ve faz marjını düşürür.</a:t>
                </a:r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22" y="2231620"/>
                <a:ext cx="6096000" cy="2888996"/>
              </a:xfrm>
              <a:prstGeom prst="rect">
                <a:avLst/>
              </a:prstGeom>
              <a:blipFill rotWithShape="0">
                <a:blip r:embed="rId4"/>
                <a:stretch>
                  <a:fillRect l="-500" t="-2743" b="-33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39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Çözüm Devam;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</p:spPr>
            <p:txBody>
              <a:bodyPr>
                <a:normAutofit/>
              </a:bodyPr>
              <a:lstStyle/>
              <a:p>
                <a:pPr marL="560070" indent="-514350">
                  <a:buFont typeface="+mj-lt"/>
                  <a:buAutoNum type="romanUcPeriod" startAt="4"/>
                </a:pPr>
                <a:r>
                  <a:rPr lang="tr-TR" dirty="0" smtClean="0"/>
                  <a:t>Faz-ilerleme açısı belirledikten sonra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=0.24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Denklemini kullanarak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yı</a:t>
                </a:r>
                <a:r>
                  <a:rPr lang="tr-TR" dirty="0"/>
                  <a:t> (</a:t>
                </a:r>
                <a:r>
                  <a:rPr lang="tr-TR" dirty="0" err="1"/>
                  <a:t>attenuation</a:t>
                </a:r>
                <a:r>
                  <a:rPr lang="tr-TR" dirty="0"/>
                  <a:t> </a:t>
                </a:r>
                <a:r>
                  <a:rPr lang="tr-TR" dirty="0" err="1"/>
                  <a:t>factor</a:t>
                </a:r>
                <a:r>
                  <a:rPr lang="tr-TR" dirty="0"/>
                  <a:t>- indirgeme/sönümleme faktörü) </a:t>
                </a:r>
                <a:r>
                  <a:rPr lang="tr-TR" dirty="0" smtClean="0"/>
                  <a:t>belirleriz. </a:t>
                </a:r>
                <a:r>
                  <a:rPr lang="tr-TR" dirty="0" err="1"/>
                  <a:t>Kompenze</a:t>
                </a:r>
                <a:r>
                  <a:rPr lang="tr-TR" dirty="0"/>
                  <a:t> </a:t>
                </a:r>
                <a:r>
                  <a:rPr lang="tr-TR" dirty="0" smtClean="0"/>
                  <a:t>edilmemiş </a:t>
                </a:r>
                <a:r>
                  <a:rPr lang="tr-TR" dirty="0"/>
                  <a:t>sistem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nın</a:t>
                </a:r>
                <a:r>
                  <a:rPr lang="tr-TR" dirty="0" smtClean="0"/>
                  <a:t> genliğini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𝑜𝑔</m:t>
                      </m:r>
                      <m:d>
                        <m:d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=−6.2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Olarak belirleriz</a:t>
                </a:r>
                <a:r>
                  <a:rPr lang="tr-TR" dirty="0"/>
                  <a:t>. </a:t>
                </a:r>
                <a:r>
                  <a:rPr lang="tr-TR" dirty="0" smtClean="0"/>
                  <a:t>Bu değerin grafikte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=9 </m:t>
                    </m:r>
                  </m:oMath>
                </a14:m>
                <a:r>
                  <a:rPr lang="tr-TR" dirty="0" smtClean="0"/>
                  <a:t>frekansına denk geldiğini okuruz. Bu frekansın değeri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ra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ra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=4.41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/>
                </a:r>
                <a:br>
                  <a:rPr lang="tr-TR" dirty="0"/>
                </a:b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  <a:blipFill>
                <a:blip r:embed="rId2"/>
                <a:stretch>
                  <a:fillRect l="-290" t="-1400" r="-13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Nurdan</a:t>
            </a:r>
            <a:r>
              <a:rPr lang="en-US" dirty="0" smtClean="0"/>
              <a:t> </a:t>
            </a:r>
            <a:r>
              <a:rPr lang="en-US" dirty="0" err="1" smtClean="0"/>
              <a:t>Bilgin</a:t>
            </a:r>
            <a:r>
              <a:rPr lang="en-US" dirty="0" smtClean="0"/>
              <a:t>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8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Frekans Cevabı Yaklaşımı ile Kontrol Sistemleri </a:t>
            </a:r>
            <a:r>
              <a:rPr lang="tr-TR" sz="2800" b="1" dirty="0" smtClean="0"/>
              <a:t>Tasarımı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752960"/>
              </p:ext>
            </p:extLst>
          </p:nvPr>
        </p:nvGraphicFramePr>
        <p:xfrm>
          <a:off x="1143000" y="874713"/>
          <a:ext cx="9872664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Kök-Yer</a:t>
                      </a:r>
                      <a:r>
                        <a:rPr lang="tr-TR" baseline="0" dirty="0" smtClean="0"/>
                        <a:t> Eğrisi Yaklaşımı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Frekans Cevap</a:t>
                      </a:r>
                      <a:r>
                        <a:rPr lang="tr-TR" baseline="0" dirty="0" smtClean="0"/>
                        <a:t> Yaklaşımı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Sistemin</a:t>
                      </a:r>
                      <a:r>
                        <a:rPr lang="tr-T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Geçici Cevabı Hakkında </a:t>
                      </a:r>
                    </a:p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Direkt Bilgi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Dolaylı Bilgi: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 payı, Kazanç payı, Rezonans tepe genliği (Sönüm Oranı Tahmini)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Kazanç geçiş frekansı, rezonans frekansı, bant genişliği (Cevap Hızının Tahmini)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Statik Hata Sabitleri (kararlı hal doğruluğunu – Durgun durum hatası)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Biraz zahmetli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Daha Kolay, pratik yaklaşık sonuç</a:t>
                      </a:r>
                      <a:r>
                        <a:rPr lang="tr-TR" baseline="0" dirty="0" smtClean="0"/>
                        <a:t> elde etmek için yararlı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800391776"/>
              </p:ext>
            </p:extLst>
          </p:nvPr>
        </p:nvGraphicFramePr>
        <p:xfrm>
          <a:off x="1172737" y="3167362"/>
          <a:ext cx="10270596" cy="305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90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Çözüm Devam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</p:spPr>
            <p:txBody>
              <a:bodyPr>
                <a:normAutofit/>
              </a:bodyPr>
              <a:lstStyle/>
              <a:p>
                <a:pPr marL="560070" indent="-514350">
                  <a:buFont typeface="+mj-lt"/>
                  <a:buAutoNum type="romanUcPeriod" startAt="5"/>
                </a:pPr>
                <a:r>
                  <a:rPr lang="tr-TR" dirty="0" smtClean="0"/>
                  <a:t>İlerlemeli </a:t>
                </a:r>
                <a:r>
                  <a:rPr lang="tr-TR" dirty="0"/>
                  <a:t>kompenzatörün köşe frekansları aşağıdaki gibi </a:t>
                </a:r>
                <a:r>
                  <a:rPr lang="tr-TR" dirty="0" smtClean="0"/>
                  <a:t>belirlenir;</a:t>
                </a:r>
              </a:p>
              <a:p>
                <a:pPr marL="45720" indent="0">
                  <a:buNone/>
                </a:pPr>
                <a:r>
                  <a:rPr lang="tr-TR" dirty="0"/>
                  <a:t>Bu frekansın değeri </a:t>
                </a:r>
                <a:endParaRPr lang="tr-TR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ra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rad>
                      <m:r>
                        <a:rPr lang="tr-TR" i="1" dirty="0">
                          <a:latin typeface="Cambria Math" panose="02040503050406030204" pitchFamily="18" charset="0"/>
                        </a:rPr>
                        <m:t>=4.41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18.4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548640" lvl="2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İlerlemeli </a:t>
                </a:r>
                <a:r>
                  <a:rPr lang="tr-TR" dirty="0" err="1"/>
                  <a:t>kompenzatörün</a:t>
                </a:r>
                <a:r>
                  <a:rPr lang="tr-TR" dirty="0"/>
                  <a:t> </a:t>
                </a:r>
                <a:r>
                  <a:rPr lang="tr-TR" dirty="0" smtClean="0"/>
                  <a:t>sıfırı: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tr-TR" dirty="0" smtClean="0"/>
                  <a:t>;  İlerlemeli </a:t>
                </a:r>
                <a:r>
                  <a:rPr lang="tr-TR" dirty="0"/>
                  <a:t>kompenzatörün </a:t>
                </a:r>
                <a:r>
                  <a:rPr lang="tr-TR" dirty="0" smtClean="0"/>
                  <a:t>kutbu: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tr-TR" dirty="0"/>
              </a:p>
              <a:p>
                <a:pPr marL="560070" indent="-514350">
                  <a:buFont typeface="+mj-lt"/>
                  <a:buAutoNum type="romanUcPeriod" startAt="5"/>
                </a:pPr>
                <a:r>
                  <a:rPr lang="tr-TR" dirty="0" smtClean="0"/>
                  <a:t>Adım 1’de </a:t>
                </a:r>
                <a:r>
                  <a:rPr lang="tr-TR" dirty="0"/>
                  <a:t>belirlenen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err="1"/>
                  <a:t>'nın</a:t>
                </a:r>
                <a:r>
                  <a:rPr lang="tr-TR" dirty="0"/>
                  <a:t> değeri ve Adım </a:t>
                </a:r>
                <a:r>
                  <a:rPr lang="tr-TR" dirty="0" smtClean="0"/>
                  <a:t>4’de </a:t>
                </a:r>
                <a:r>
                  <a:rPr lang="tr-TR" dirty="0"/>
                  <a:t>belirlenen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 değerini </a:t>
                </a:r>
                <a:r>
                  <a:rPr lang="tr-TR" dirty="0" smtClean="0"/>
                  <a:t>kullanarak, </a:t>
                </a:r>
                <a:r>
                  <a:rPr lang="tr-TR" dirty="0"/>
                  <a:t>sabit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/>
                  <a:t>'yi aşağıdaki ifadeden hesaplayınız</a:t>
                </a:r>
                <a:r>
                  <a:rPr lang="tr-TR" dirty="0" smtClean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0.24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=41.7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600" y="904577"/>
                <a:ext cx="10532533" cy="5220929"/>
              </a:xfrm>
              <a:blipFill>
                <a:blip r:embed="rId3"/>
                <a:stretch>
                  <a:fillRect l="-290" t="-1400" r="-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Nurdan</a:t>
            </a:r>
            <a:r>
              <a:rPr lang="en-US" dirty="0" smtClean="0"/>
              <a:t> </a:t>
            </a:r>
            <a:r>
              <a:rPr lang="en-US" dirty="0" err="1" smtClean="0"/>
              <a:t>Bilgin</a:t>
            </a:r>
            <a:r>
              <a:rPr lang="en-US" dirty="0" smtClean="0"/>
              <a:t>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8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Çözüm Devam;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=41.7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+4.41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+18.4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Yada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0.227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0.054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3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6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5440558" cy="412955"/>
          </a:xfrm>
        </p:spPr>
        <p:txBody>
          <a:bodyPr/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988" y="352810"/>
            <a:ext cx="4911891" cy="612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956" y="939810"/>
            <a:ext cx="6559198" cy="49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Çözüm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Kazanç </a:t>
                </a:r>
                <a:r>
                  <a:rPr lang="tr-TR" dirty="0"/>
                  <a:t>payının yeterli olduğuna emin olmak için gözden geçiriniz. Eğer değilse, tatmin edici bir elde edinceye kadar kompenzatörün kutup-sıfır yerlerini değiştirerek, tasarım işlemine devam ediniz.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41.7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+4.41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+18.4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den>
                      </m:f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 + 2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Kompanze Edilmemiş Sistemin Kapalı Çevrim TF: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Kompanze </a:t>
                </a:r>
                <a:r>
                  <a:rPr lang="tr-TR" dirty="0" smtClean="0"/>
                  <a:t>Edilmiş </a:t>
                </a:r>
                <a:r>
                  <a:rPr lang="tr-TR" dirty="0"/>
                  <a:t>Sistemin Kapalı Çevrim TF: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166.8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+735.588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0.40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203.6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+735.588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69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7" y="391503"/>
            <a:ext cx="9875520" cy="412955"/>
          </a:xfrm>
        </p:spPr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Çözüm Devam: Cevapların İncelenmesi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8" y="875071"/>
            <a:ext cx="11665527" cy="5220929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%*****Unit-step responses*****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close 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num = [4];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den = [1 2 4];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numc = [166.8 735.588];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denc</a:t>
            </a:r>
            <a:r>
              <a:rPr lang="fr-F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[1 20.4 203.6 735.588];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 = 0:0.02:6;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[c1,x1,t] = step(num,den,t);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[c2,x2,t] = step(numc,denc,t);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plot (t,c1,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'.'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,t,c2,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'-'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'Kompanze Edilmiþ ve Edilmemiþ Sistemin Adým Giriþ Cevabý'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't sn.'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'Çýkýþlar'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text(0.4,1.31,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'\downarrow Kompanze </a:t>
            </a:r>
            <a:r>
              <a:rPr lang="tr-TR" sz="24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Edilmiş 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Sistem'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text(1.55,0.88,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'\leftarrow Kompanze </a:t>
            </a:r>
            <a:r>
              <a:rPr lang="tr-TR" sz="2400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Edilmemiş 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Sistem'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97782" y="972053"/>
            <a:ext cx="8562109" cy="522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60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97" y="377649"/>
            <a:ext cx="9875520" cy="412955"/>
          </a:xfrm>
        </p:spPr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Çözüm Devam: Cevapların İncelenmesi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2" y="875071"/>
            <a:ext cx="11499272" cy="5220929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228B22"/>
                </a:solidFill>
                <a:latin typeface="Courier New" panose="02070309020205020404" pitchFamily="49" charset="0"/>
              </a:rPr>
              <a:t>%*****Unit-ramp responses*****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num1 = [4];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den1 = [1 2 4 0];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num1c = [166.8 735.588];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a-DK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den1c = [1 20.4 203.6 735.588 0];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t = 0:0.02:5;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[y1,z1,t] = step(num1,den1,t);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[y2,z2,t] = step(num1c,den1c,t);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plot(t,y1,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'.'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,t,y2,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'-'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,t,t,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'--'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'Kompanze Edilmiþ ve Edilmemiþ Sistemin Birim Rampa Giriþe Cevabý'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't sn'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'Çýkýþlar'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text(0.89,3.7,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'Kompanze Edilmiþ Sistem \downarrow'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text(2.25,1.1,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'\uparrow Kompanze Edilmemiþ Sistem'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tr-TR" dirty="0"/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1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7873" y="290946"/>
            <a:ext cx="9875520" cy="429491"/>
          </a:xfrm>
        </p:spPr>
        <p:txBody>
          <a:bodyPr>
            <a:noAutofit/>
          </a:bodyPr>
          <a:lstStyle/>
          <a:p>
            <a:r>
              <a:rPr lang="tr-TR" sz="2800" dirty="0" smtClean="0"/>
              <a:t>Çözüm Devam: Cevapların İncelenmesi</a:t>
            </a:r>
            <a:endParaRPr lang="tr-TR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39428"/>
            <a:ext cx="6220882" cy="46800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34066" y="839428"/>
            <a:ext cx="6220882" cy="468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50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Eğer açık çevrim transfer fonksiyonu G(s) az sönümlü kompleks eşlenik kutuplara sahipse, ozaman birden fazla M sabit genlik eğrisi G(jw)’ya teğet olabilir. Bu bağlamda aşağıda verilen sistemi ele alınız.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+0.5)(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+10)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:r>
                  <a:rPr lang="tr-TR" dirty="0" smtClean="0"/>
                  <a:t>a.) AÇTF’in bode diyagramını çiziniz</a:t>
                </a:r>
              </a:p>
              <a:p>
                <a:pPr marL="45720" indent="0">
                  <a:buNone/>
                </a:pPr>
                <a:r>
                  <a:rPr lang="tr-TR" b="0" dirty="0" smtClean="0"/>
                  <a:t>b.) logaritmik genliğe karşı faz grafiğini çiziniz.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c.) İki M </a:t>
                </a:r>
                <a:r>
                  <a:rPr lang="tr-TR" dirty="0"/>
                  <a:t>sabit genlik </a:t>
                </a:r>
                <a:r>
                  <a:rPr lang="tr-TR" dirty="0" smtClean="0"/>
                  <a:t>eğrisinin </a:t>
                </a:r>
                <a:r>
                  <a:rPr lang="tr-TR" dirty="0"/>
                  <a:t>G(jw)’ya teğet </a:t>
                </a:r>
                <a:r>
                  <a:rPr lang="tr-TR" dirty="0" smtClean="0"/>
                  <a:t>olduğunu gösteriniz. </a:t>
                </a:r>
              </a:p>
              <a:p>
                <a:pPr marL="45720" indent="0">
                  <a:buNone/>
                </a:pPr>
                <a:r>
                  <a:rPr lang="tr-TR" b="0" dirty="0" smtClean="0"/>
                  <a:t>d.) KÇTF’un bode diyagramını çiziniz.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96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Örnek2 Çözüm: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Çözümün detayları için A-7-23’e bakınız.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close </a:t>
            </a:r>
            <a:r>
              <a:rPr lang="en-US" sz="24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clear </a:t>
            </a:r>
            <a:r>
              <a:rPr lang="en-US" sz="2400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 a þýkký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num=9;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den=conv([1 0.5 0],[1 0.6 10]);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bode(num,den);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'AÇTF Bode'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%b ve c þýkký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figure;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[mag,phase,w]=bode(num,den);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plot(phase, 20*log10(mag));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v=[-360 -90 -18 30 ];axis(v)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ngrid;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'Logaritmik Genlik-Faz Eðrisi'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%d þýkký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sys1=tf(num,den);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sys2=feedback(sys1,1);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bode(sys2);title(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'KÇTF Bode'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45720" indent="0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6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8709" y="360218"/>
            <a:ext cx="9875520" cy="401782"/>
          </a:xfrm>
        </p:spPr>
        <p:txBody>
          <a:bodyPr>
            <a:noAutofit/>
          </a:bodyPr>
          <a:lstStyle/>
          <a:p>
            <a:r>
              <a:rPr lang="tr-TR" sz="2800" dirty="0" smtClean="0"/>
              <a:t>Çözüm Devam</a:t>
            </a:r>
            <a:endParaRPr lang="tr-TR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7140" y="754594"/>
            <a:ext cx="5400000" cy="3600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 şıkkı</a:t>
            </a:r>
            <a:endParaRPr lang="tr-TR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795" y="1263725"/>
            <a:ext cx="5076897" cy="38193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82858" y="752115"/>
            <a:ext cx="5400000" cy="3600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 şıkkı</a:t>
            </a:r>
            <a:endParaRPr lang="tr-T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70602" y="1262137"/>
            <a:ext cx="5076897" cy="3819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2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000000"/>
                </a:solidFill>
              </a:rPr>
              <a:t>Frekans Cevabı Yaklaşımı ile Kontrol Sistemleri Tasarımı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Bode</a:t>
            </a:r>
            <a:r>
              <a:rPr lang="tr-TR" dirty="0" smtClean="0"/>
              <a:t> </a:t>
            </a:r>
            <a:r>
              <a:rPr lang="tr-TR" dirty="0"/>
              <a:t>diyagram </a:t>
            </a:r>
            <a:r>
              <a:rPr lang="tr-TR" dirty="0" smtClean="0"/>
              <a:t>yaklaşımı yaygın yöntemdir. </a:t>
            </a:r>
            <a:r>
              <a:rPr lang="tr-TR" dirty="0"/>
              <a:t>Tasarım amaçlarını gerçekleştirmek için </a:t>
            </a:r>
            <a:r>
              <a:rPr lang="tr-TR" dirty="0" err="1"/>
              <a:t>Bode</a:t>
            </a:r>
            <a:r>
              <a:rPr lang="tr-TR" dirty="0"/>
              <a:t> diyagra­mı ile çalışmak en iyisidir.</a:t>
            </a:r>
            <a:endParaRPr lang="tr-TR" dirty="0" smtClean="0"/>
          </a:p>
          <a:p>
            <a:r>
              <a:rPr lang="tr-TR" dirty="0" smtClean="0"/>
              <a:t>Sistemin gerekli </a:t>
            </a:r>
            <a:r>
              <a:rPr lang="tr-TR" dirty="0" err="1" smtClean="0"/>
              <a:t>isterleri</a:t>
            </a:r>
            <a:r>
              <a:rPr lang="tr-TR" dirty="0" smtClean="0"/>
              <a:t> karşılaması için eklenecek </a:t>
            </a:r>
            <a:r>
              <a:rPr lang="tr-TR" dirty="0" err="1" smtClean="0"/>
              <a:t>kompenzatör</a:t>
            </a:r>
            <a:r>
              <a:rPr lang="tr-TR" dirty="0" smtClean="0"/>
              <a:t>, </a:t>
            </a:r>
            <a:r>
              <a:rPr lang="tr-TR" dirty="0" err="1" smtClean="0"/>
              <a:t>Bode</a:t>
            </a:r>
            <a:r>
              <a:rPr lang="tr-TR" dirty="0" smtClean="0"/>
              <a:t> </a:t>
            </a:r>
            <a:r>
              <a:rPr lang="tr-TR" dirty="0"/>
              <a:t>diyagramına basitçe </a:t>
            </a:r>
            <a:r>
              <a:rPr lang="tr-TR" dirty="0" smtClean="0"/>
              <a:t>eklenebilir.</a:t>
            </a:r>
          </a:p>
          <a:p>
            <a:r>
              <a:rPr lang="tr-TR" dirty="0" smtClean="0"/>
              <a:t>Açık-çevrim </a:t>
            </a:r>
            <a:r>
              <a:rPr lang="tr-TR" dirty="0"/>
              <a:t>kazancı değiştirilirse, eğrinin eğimi değişmeksizin genlik eğrisi yukarı veya aşağı ötelenir ve faz eğrisi aynı kalır.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07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8709" y="360218"/>
            <a:ext cx="9875520" cy="401782"/>
          </a:xfrm>
        </p:spPr>
        <p:txBody>
          <a:bodyPr>
            <a:noAutofit/>
          </a:bodyPr>
          <a:lstStyle/>
          <a:p>
            <a:r>
              <a:rPr lang="tr-TR" sz="2800" dirty="0" smtClean="0"/>
              <a:t>Çözüm Devam</a:t>
            </a:r>
            <a:endParaRPr lang="tr-TR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7140" y="754594"/>
            <a:ext cx="5400000" cy="3600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B,C şıkkı</a:t>
            </a:r>
            <a:endParaRPr lang="tr-T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82858" y="752115"/>
            <a:ext cx="5400000" cy="3600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B,C şıkkı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21" y="1257375"/>
            <a:ext cx="6239118" cy="469372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4667" y="1385262"/>
            <a:ext cx="5697661" cy="4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6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err="1"/>
              <a:t>Bode</a:t>
            </a:r>
            <a:r>
              <a:rPr lang="tr-TR" sz="2800" dirty="0"/>
              <a:t> </a:t>
            </a:r>
            <a:r>
              <a:rPr lang="tr-TR" sz="2800" dirty="0" smtClean="0"/>
              <a:t>Diyagram Tabanlı Tasarım Yaklaşımı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olarak, kararlı </a:t>
            </a:r>
            <a:r>
              <a:rPr lang="tr-TR" dirty="0"/>
              <a:t>hal doğruluğunu karşı­lamak için gereken açık-çevrim </a:t>
            </a:r>
            <a:r>
              <a:rPr lang="tr-TR" dirty="0" smtClean="0"/>
              <a:t>kazancı ayarlanır.</a:t>
            </a:r>
          </a:p>
          <a:p>
            <a:r>
              <a:rPr lang="tr-TR" dirty="0" smtClean="0"/>
              <a:t>Sonra</a:t>
            </a:r>
            <a:r>
              <a:rPr lang="tr-TR" dirty="0"/>
              <a:t>, </a:t>
            </a:r>
            <a:r>
              <a:rPr lang="tr-TR" dirty="0" err="1"/>
              <a:t>kompenze</a:t>
            </a:r>
            <a:r>
              <a:rPr lang="tr-TR" dirty="0"/>
              <a:t> edilmemiş açık çevrimin genlik ve faz eğrileri (ayarlanan açık-çevrim kazancı ile birlik­te) çizilir. </a:t>
            </a:r>
            <a:endParaRPr lang="tr-TR" dirty="0" smtClean="0"/>
          </a:p>
          <a:p>
            <a:r>
              <a:rPr lang="tr-TR" dirty="0" smtClean="0"/>
              <a:t>Eğer </a:t>
            </a:r>
            <a:r>
              <a:rPr lang="tr-TR" dirty="0"/>
              <a:t>faz payı ve kazanç payı </a:t>
            </a:r>
            <a:r>
              <a:rPr lang="tr-TR" dirty="0" err="1"/>
              <a:t>isterleri</a:t>
            </a:r>
            <a:r>
              <a:rPr lang="tr-TR" dirty="0"/>
              <a:t> sağlanamazsa, o zaman açık-çevrim transfer fonksiyonunu yeniden şekillendirecek uygun bir </a:t>
            </a:r>
            <a:r>
              <a:rPr lang="tr-TR" dirty="0" err="1"/>
              <a:t>kompenzatör</a:t>
            </a:r>
            <a:r>
              <a:rPr lang="tr-TR" dirty="0"/>
              <a:t> belirlenir. </a:t>
            </a:r>
            <a:endParaRPr lang="tr-TR" dirty="0" smtClean="0"/>
          </a:p>
          <a:p>
            <a:r>
              <a:rPr lang="tr-TR" dirty="0" smtClean="0"/>
              <a:t>Son </a:t>
            </a:r>
            <a:r>
              <a:rPr lang="tr-TR" dirty="0"/>
              <a:t>olarak, eğer karşılanması gereken diğer isterler varsa, onlardan bazıları aynı anda ve karşılıklı olarak çelişkili olmadıkları sürece, </a:t>
            </a:r>
            <a:r>
              <a:rPr lang="tr-TR" dirty="0" smtClean="0"/>
              <a:t>onlar sağlanmaya çalışılır.</a:t>
            </a:r>
          </a:p>
          <a:p>
            <a:r>
              <a:rPr lang="tr-TR" dirty="0" smtClean="0"/>
              <a:t>Tasarımda </a:t>
            </a:r>
            <a:r>
              <a:rPr lang="tr-TR" dirty="0" err="1" smtClean="0"/>
              <a:t>Bode</a:t>
            </a:r>
            <a:r>
              <a:rPr lang="tr-TR" dirty="0" smtClean="0"/>
              <a:t> Diyagramı yaklaşımını kullanacağız ancak tasarımın kriterleri sağlayıp sağlamadığını kök yer eğrisi grafiklerinden okuyabiliriz.</a:t>
            </a:r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/>
              <a:t>Açık-Çevrim Frekans Cevabından Elde Edebilecek Bilgiler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Yer </a:t>
            </a:r>
            <a:r>
              <a:rPr lang="tr-TR" dirty="0"/>
              <a:t>eğrisinin </a:t>
            </a:r>
            <a:r>
              <a:rPr lang="tr-TR" dirty="0" smtClean="0"/>
              <a:t>düşük-frekans </a:t>
            </a:r>
            <a:r>
              <a:rPr lang="tr-TR" dirty="0"/>
              <a:t>bölgesi (kazanç geçiş frekansının çok altındaki bölge) kapalı-çevrim siste­min kararlı hal davranışını gösterir. </a:t>
            </a:r>
            <a:endParaRPr lang="tr-TR" dirty="0" smtClean="0"/>
          </a:p>
          <a:p>
            <a:r>
              <a:rPr lang="tr-TR" dirty="0" smtClean="0"/>
              <a:t>Orta-frekans </a:t>
            </a:r>
            <a:r>
              <a:rPr lang="tr-TR" dirty="0"/>
              <a:t>bölgesi (kazanç geçiş frekansı civarındaki bölge) göreli kararlılığı gösterir. </a:t>
            </a:r>
            <a:endParaRPr lang="tr-TR" dirty="0" smtClean="0"/>
          </a:p>
          <a:p>
            <a:r>
              <a:rPr lang="tr-TR" dirty="0" smtClean="0"/>
              <a:t>Yüksek-frekans </a:t>
            </a:r>
            <a:r>
              <a:rPr lang="tr-TR" dirty="0"/>
              <a:t>bölgesi (kazanç geçiş fre­kansının çok üstündeki bölge) sistemin karmaşıklığını gösterir.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9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32511" y="745067"/>
            <a:ext cx="57723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Geçici durum ile ilgili aşağıdaki beş özellik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Gecikme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d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Yükselme </a:t>
            </a:r>
            <a:r>
              <a:rPr lang="tr-TR" sz="2400" dirty="0">
                <a:solidFill>
                  <a:srgbClr val="00B050"/>
                </a:solidFill>
              </a:rPr>
              <a:t>zamanı, t</a:t>
            </a:r>
            <a:r>
              <a:rPr lang="tr-TR" sz="2400" baseline="-25000" dirty="0">
                <a:solidFill>
                  <a:srgbClr val="00B050"/>
                </a:solidFill>
              </a:rPr>
              <a:t>r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Aşma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p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Yerleşme </a:t>
            </a:r>
            <a:r>
              <a:rPr lang="tr-TR" sz="2400" dirty="0">
                <a:solidFill>
                  <a:srgbClr val="00B050"/>
                </a:solidFill>
              </a:rPr>
              <a:t>zamanı, </a:t>
            </a:r>
            <a:r>
              <a:rPr lang="tr-TR" sz="2400" dirty="0" err="1">
                <a:solidFill>
                  <a:srgbClr val="00B050"/>
                </a:solidFill>
              </a:rPr>
              <a:t>t</a:t>
            </a:r>
            <a:r>
              <a:rPr lang="tr-TR" sz="2400" baseline="-25000" dirty="0" err="1">
                <a:solidFill>
                  <a:srgbClr val="00B050"/>
                </a:solidFill>
              </a:rPr>
              <a:t>s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tr-TR" sz="2400" dirty="0" smtClean="0">
                <a:solidFill>
                  <a:srgbClr val="00B050"/>
                </a:solidFill>
              </a:rPr>
              <a:t>En </a:t>
            </a:r>
            <a:r>
              <a:rPr lang="tr-TR" sz="2400" dirty="0">
                <a:solidFill>
                  <a:srgbClr val="00B050"/>
                </a:solidFill>
              </a:rPr>
              <a:t>fazla aşma, </a:t>
            </a:r>
            <a:r>
              <a:rPr lang="tr-TR" sz="2400" dirty="0" err="1" smtClean="0">
                <a:solidFill>
                  <a:srgbClr val="00B050"/>
                </a:solidFill>
              </a:rPr>
              <a:t>M</a:t>
            </a:r>
            <a:r>
              <a:rPr lang="tr-TR" sz="2400" baseline="-25000" dirty="0" err="1" smtClean="0">
                <a:solidFill>
                  <a:srgbClr val="00B050"/>
                </a:solidFill>
              </a:rPr>
              <a:t>p</a:t>
            </a:r>
            <a:endParaRPr lang="tr-TR" sz="2400" baseline="-25000" dirty="0" smtClean="0">
              <a:solidFill>
                <a:srgbClr val="00B050"/>
              </a:solidFill>
            </a:endParaRPr>
          </a:p>
          <a:p>
            <a:pPr lvl="1"/>
            <a:endParaRPr lang="tr-TR" sz="2400" baseline="-25000" dirty="0" smtClean="0">
              <a:solidFill>
                <a:srgbClr val="00B050"/>
              </a:solidFill>
            </a:endParaRPr>
          </a:p>
          <a:p>
            <a:r>
              <a:rPr lang="tr-TR" sz="2400" b="1" dirty="0" smtClean="0"/>
              <a:t>Cevabın Hızını ve Göreceli Kararlılığı belirler.</a:t>
            </a:r>
          </a:p>
          <a:p>
            <a:r>
              <a:rPr lang="tr-TR" sz="2400" b="1" dirty="0" smtClean="0"/>
              <a:t>Cevabın </a:t>
            </a:r>
            <a:r>
              <a:rPr lang="tr-TR" sz="2400" b="1" dirty="0"/>
              <a:t>Hızı; </a:t>
            </a:r>
            <a:r>
              <a:rPr lang="tr-TR" sz="2400" dirty="0"/>
              <a:t>Sistem durgun duruma ne kadar sürede ulaşıyor;</a:t>
            </a:r>
          </a:p>
          <a:p>
            <a:r>
              <a:rPr lang="tr-TR" sz="2400" b="1" dirty="0" smtClean="0"/>
              <a:t>Göreceli </a:t>
            </a:r>
            <a:r>
              <a:rPr lang="tr-TR" sz="2400" b="1" dirty="0"/>
              <a:t>Kararlılık; </a:t>
            </a:r>
            <a:r>
              <a:rPr lang="tr-TR" sz="2400" dirty="0"/>
              <a:t>Sistem </a:t>
            </a:r>
            <a:r>
              <a:rPr lang="tr-TR" sz="2400" dirty="0" smtClean="0"/>
              <a:t>yanıtı </a:t>
            </a:r>
            <a:r>
              <a:rPr lang="tr-TR" sz="2400" dirty="0"/>
              <a:t>ne kadar salınımlı ve/veya ne kadar aşmalı olduğu </a:t>
            </a:r>
            <a:r>
              <a:rPr lang="tr-TR" sz="2400" dirty="0" smtClean="0"/>
              <a:t>konularında</a:t>
            </a:r>
          </a:p>
          <a:p>
            <a:r>
              <a:rPr lang="tr-TR" sz="2400" dirty="0" smtClean="0"/>
              <a:t>karar vermemize olanak verir.</a:t>
            </a:r>
            <a:endParaRPr lang="tr-TR" sz="2400" dirty="0"/>
          </a:p>
        </p:txBody>
      </p:sp>
      <p:grpSp>
        <p:nvGrpSpPr>
          <p:cNvPr id="17" name="Grup 16"/>
          <p:cNvGrpSpPr/>
          <p:nvPr/>
        </p:nvGrpSpPr>
        <p:grpSpPr>
          <a:xfrm>
            <a:off x="125460" y="893549"/>
            <a:ext cx="6570121" cy="5125943"/>
            <a:chOff x="997527" y="1325349"/>
            <a:chExt cx="6570121" cy="5125943"/>
          </a:xfrm>
        </p:grpSpPr>
        <p:grpSp>
          <p:nvGrpSpPr>
            <p:cNvPr id="8" name="Grup 7"/>
            <p:cNvGrpSpPr/>
            <p:nvPr/>
          </p:nvGrpSpPr>
          <p:grpSpPr>
            <a:xfrm>
              <a:off x="997527" y="1325349"/>
              <a:ext cx="6570121" cy="4942735"/>
              <a:chOff x="997527" y="1325349"/>
              <a:chExt cx="6570121" cy="4942735"/>
            </a:xfrm>
          </p:grpSpPr>
          <p:grpSp>
            <p:nvGrpSpPr>
              <p:cNvPr id="4" name="Grup 3"/>
              <p:cNvGrpSpPr/>
              <p:nvPr/>
            </p:nvGrpSpPr>
            <p:grpSpPr>
              <a:xfrm>
                <a:off x="997527" y="1325349"/>
                <a:ext cx="6570121" cy="4942735"/>
                <a:chOff x="997527" y="1325349"/>
                <a:chExt cx="6570121" cy="494273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97527" y="1325349"/>
                  <a:ext cx="6570121" cy="4942735"/>
                  <a:chOff x="997527" y="1325349"/>
                  <a:chExt cx="6570121" cy="4942735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97527" y="1325349"/>
                    <a:ext cx="6570121" cy="4942735"/>
                  </a:xfrm>
                  <a:prstGeom prst="rect">
                    <a:avLst/>
                  </a:prstGeom>
                </p:spPr>
              </p:pic>
              <p:cxnSp>
                <p:nvCxnSpPr>
                  <p:cNvPr id="9" name="Straight Arrow Connector 8"/>
                  <p:cNvCxnSpPr/>
                  <p:nvPr/>
                </p:nvCxnSpPr>
                <p:spPr>
                  <a:xfrm flipH="1">
                    <a:off x="4461164" y="3186545"/>
                    <a:ext cx="27709" cy="2493819"/>
                  </a:xfrm>
                  <a:prstGeom prst="straightConnector1">
                    <a:avLst/>
                  </a:prstGeom>
                  <a:ln w="38100">
                    <a:solidFill>
                      <a:schemeClr val="accent1">
                        <a:lumMod val="75000"/>
                      </a:schemeClr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3643746" y="5680364"/>
                        <a:ext cx="103909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43746" y="5680364"/>
                        <a:ext cx="1039090" cy="36933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4452003" y="3062199"/>
                        <a:ext cx="461665" cy="23083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vert270" wrap="square" rtlCol="0">
                        <a:spAutoFit/>
                      </a:bodyPr>
                      <a:lstStyle/>
                      <a:p>
                        <a:r>
                          <a:rPr lang="tr-TR" dirty="0" smtClean="0"/>
                          <a:t>Yerleşme Zamanı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oMath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52003" y="3062199"/>
                        <a:ext cx="461665" cy="230832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r="-10526" b="-42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2715491" y="1939636"/>
                  <a:ext cx="16757" cy="3740728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2647792" y="5609336"/>
                      <a:ext cx="394101" cy="39074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oMath>
                        </m:oMathPara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47792" y="5609336"/>
                      <a:ext cx="394101" cy="390748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689407" y="3062199"/>
                      <a:ext cx="483081" cy="2308324"/>
                    </a:xfrm>
                    <a:prstGeom prst="rect">
                      <a:avLst/>
                    </a:prstGeom>
                    <a:noFill/>
                  </p:spPr>
                  <p:txBody>
                    <a:bodyPr vert="vert270" wrap="square" rtlCol="0">
                      <a:spAutoFit/>
                    </a:bodyPr>
                    <a:lstStyle/>
                    <a:p>
                      <a:r>
                        <a:rPr lang="tr-TR" dirty="0" smtClean="0"/>
                        <a:t>Aşma Zamanı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a14:m>
                      <a:endParaRPr lang="tr-TR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89407" y="3062199"/>
                      <a:ext cx="483081" cy="230832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7595" b="-4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Düz Ok Bağlayıcısı 5"/>
              <p:cNvCxnSpPr/>
              <p:nvPr/>
            </p:nvCxnSpPr>
            <p:spPr>
              <a:xfrm flipH="1" flipV="1">
                <a:off x="2723322" y="1948071"/>
                <a:ext cx="547" cy="10664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Metin kutusu 15"/>
                  <p:cNvSpPr txBox="1"/>
                  <p:nvPr/>
                </p:nvSpPr>
                <p:spPr>
                  <a:xfrm>
                    <a:off x="2762635" y="2315132"/>
                    <a:ext cx="272062" cy="2984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Metin kutusu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2635" y="2315132"/>
                    <a:ext cx="272062" cy="29841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3333" r="-6667" b="-2040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Metin kutusu 17"/>
              <p:cNvSpPr txBox="1"/>
              <p:nvPr/>
            </p:nvSpPr>
            <p:spPr>
              <a:xfrm>
                <a:off x="2211005" y="1608484"/>
                <a:ext cx="177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Tepe noktası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Metin kutusu 18"/>
                  <p:cNvSpPr txBox="1"/>
                  <p:nvPr/>
                </p:nvSpPr>
                <p:spPr>
                  <a:xfrm>
                    <a:off x="3172487" y="2018433"/>
                    <a:ext cx="2543415" cy="390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r-TR" dirty="0" smtClean="0">
                        <a:solidFill>
                          <a:srgbClr val="FF0000"/>
                        </a:solidFill>
                      </a:rPr>
                      <a:t>% Aşma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=100</m:t>
                        </m:r>
                        <m:sSub>
                          <m:sSubPr>
                            <m:ctrlP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r>
                      <a:rPr lang="tr-TR" dirty="0" smtClean="0">
                        <a:solidFill>
                          <a:srgbClr val="FF0000"/>
                        </a:solidFill>
                      </a:rPr>
                      <a:t> </a:t>
                    </a:r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Metin kutusu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2487" y="2018433"/>
                    <a:ext cx="2543415" cy="39074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914" t="-6250" b="-2031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1550504" y="2842591"/>
                <a:ext cx="330646" cy="34395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2"/>
                  <p:cNvSpPr txBox="1"/>
                  <p:nvPr/>
                </p:nvSpPr>
                <p:spPr>
                  <a:xfrm>
                    <a:off x="2081910" y="5609336"/>
                    <a:ext cx="35813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0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1910" y="5609336"/>
                    <a:ext cx="358132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Düz Ok Bağlayıcısı 23"/>
              <p:cNvCxnSpPr/>
              <p:nvPr/>
            </p:nvCxnSpPr>
            <p:spPr>
              <a:xfrm>
                <a:off x="2211005" y="3161471"/>
                <a:ext cx="0" cy="2518893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14"/>
                  <p:cNvSpPr txBox="1"/>
                  <p:nvPr/>
                </p:nvSpPr>
                <p:spPr>
                  <a:xfrm>
                    <a:off x="2175939" y="3082897"/>
                    <a:ext cx="461665" cy="2308324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tr-TR" dirty="0" smtClean="0"/>
                      <a:t>Yükselme Zamanı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5939" y="3082897"/>
                    <a:ext cx="461665" cy="230832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9211" b="-42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Düz Ok Bağlayıcısı 22"/>
            <p:cNvCxnSpPr/>
            <p:nvPr/>
          </p:nvCxnSpPr>
          <p:spPr>
            <a:xfrm>
              <a:off x="2046568" y="4343400"/>
              <a:ext cx="0" cy="1359149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14"/>
                <p:cNvSpPr txBox="1"/>
                <p:nvPr/>
              </p:nvSpPr>
              <p:spPr>
                <a:xfrm rot="5400000">
                  <a:off x="1638703" y="5532442"/>
                  <a:ext cx="738664" cy="1099036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tr-TR" dirty="0" smtClean="0">
                      <a:solidFill>
                        <a:srgbClr val="00B050"/>
                      </a:solidFill>
                    </a:rPr>
                    <a:t>Gecikme Zamanı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endParaRPr lang="tr-T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638703" y="5532442"/>
                  <a:ext cx="738664" cy="109903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8889" b="-661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1532576" y="4216361"/>
              <a:ext cx="330646" cy="3357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7" name="Metin kutusu 26"/>
          <p:cNvSpPr txBox="1"/>
          <p:nvPr/>
        </p:nvSpPr>
        <p:spPr>
          <a:xfrm>
            <a:off x="347133" y="389467"/>
            <a:ext cx="422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Hatırlatma: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09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>
                <a:solidFill>
                  <a:srgbClr val="000000"/>
                </a:solidFill>
              </a:rPr>
              <a:t>Frekans Cevabı Yaklaşımı ile Kontrol Sistemleri Tasarımı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875072"/>
            <a:ext cx="9872871" cy="150406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Tasarlanan </a:t>
            </a:r>
            <a:r>
              <a:rPr lang="tr-TR" dirty="0" err="1" smtClean="0"/>
              <a:t>kompanzatör</a:t>
            </a:r>
            <a:r>
              <a:rPr lang="tr-TR" dirty="0" smtClean="0"/>
              <a:t> temelde birbirleriyle çelişen durgun durum doğruluğu ve göreceli (bağıl) kararlılık arasında bir uzlaşmadır.</a:t>
            </a:r>
          </a:p>
          <a:p>
            <a:r>
              <a:rPr lang="tr-TR" dirty="0" smtClean="0"/>
              <a:t>Aşağıda a ile gösterilen grafikler istenen </a:t>
            </a:r>
            <a:r>
              <a:rPr lang="tr-TR" dirty="0"/>
              <a:t>ve istenmeyen açık-çevrim frekans-cevap </a:t>
            </a:r>
            <a:r>
              <a:rPr lang="tr-TR" dirty="0" smtClean="0"/>
              <a:t>eğrileri;</a:t>
            </a:r>
          </a:p>
          <a:p>
            <a:r>
              <a:rPr lang="tr-TR" dirty="0" smtClean="0"/>
              <a:t>Sağda ise istenen </a:t>
            </a:r>
            <a:r>
              <a:rPr lang="tr-TR" dirty="0"/>
              <a:t>ve istenmeyen kapalı-çevrim frekans-cevap eğrileri.</a:t>
            </a:r>
            <a:endParaRPr lang="tr-TR" dirty="0" smtClean="0"/>
          </a:p>
          <a:p>
            <a:endParaRPr lang="tr-TR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51" y="2899614"/>
            <a:ext cx="10382782" cy="33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6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897739"/>
          </a:xfrm>
        </p:spPr>
        <p:txBody>
          <a:bodyPr/>
          <a:lstStyle/>
          <a:p>
            <a:r>
              <a:rPr lang="tr-TR" sz="2800" dirty="0"/>
              <a:t>Faz İlerlemeli, Gerilemeli ve Gerilemeli-İlerlemeli </a:t>
            </a:r>
            <a:r>
              <a:rPr lang="tr-TR" sz="2800" dirty="0" err="1"/>
              <a:t>Kompenzasyonun</a:t>
            </a:r>
            <a:r>
              <a:rPr lang="tr-TR" sz="2800" dirty="0"/>
              <a:t> Temel Karakteristik Özellikleri.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261533"/>
            <a:ext cx="9872871" cy="4834467"/>
          </a:xfrm>
        </p:spPr>
        <p:txBody>
          <a:bodyPr>
            <a:normAutofit/>
          </a:bodyPr>
          <a:lstStyle/>
          <a:p>
            <a:r>
              <a:rPr lang="tr-TR" dirty="0" smtClean="0"/>
              <a:t>Faz </a:t>
            </a:r>
            <a:r>
              <a:rPr lang="tr-TR" dirty="0"/>
              <a:t>ilerlemeli </a:t>
            </a:r>
            <a:r>
              <a:rPr lang="tr-TR" dirty="0" err="1"/>
              <a:t>kompenzasyon</a:t>
            </a:r>
            <a:r>
              <a:rPr lang="tr-TR" dirty="0"/>
              <a:t>, </a:t>
            </a:r>
            <a:r>
              <a:rPr lang="tr-TR" dirty="0" smtClean="0"/>
              <a:t>geçici </a:t>
            </a:r>
            <a:r>
              <a:rPr lang="tr-TR" dirty="0"/>
              <a:t>cevapta </a:t>
            </a:r>
            <a:r>
              <a:rPr lang="tr-TR" dirty="0" smtClean="0"/>
              <a:t>düzelme </a:t>
            </a:r>
            <a:r>
              <a:rPr lang="tr-TR" dirty="0"/>
              <a:t>ve kararlı hal doğruluğunda ise küçük bir değişiklik sağlar. </a:t>
            </a:r>
            <a:r>
              <a:rPr lang="tr-TR" dirty="0" smtClean="0"/>
              <a:t>Yüksek-frekans </a:t>
            </a:r>
            <a:r>
              <a:rPr lang="tr-TR" dirty="0"/>
              <a:t>gürültü etkilerini </a:t>
            </a:r>
            <a:r>
              <a:rPr lang="tr-TR" dirty="0" smtClean="0"/>
              <a:t>artırabilir, </a:t>
            </a:r>
            <a:r>
              <a:rPr lang="tr-TR" dirty="0"/>
              <a:t>sistemin mertebesini 1 yükseltir </a:t>
            </a:r>
            <a:endParaRPr lang="tr-TR" dirty="0" smtClean="0"/>
          </a:p>
          <a:p>
            <a:r>
              <a:rPr lang="tr-TR" dirty="0" smtClean="0"/>
              <a:t>Faz-gerilemeli </a:t>
            </a:r>
            <a:r>
              <a:rPr lang="tr-TR" dirty="0" err="1"/>
              <a:t>kompenzasyon</a:t>
            </a:r>
            <a:r>
              <a:rPr lang="tr-TR" dirty="0"/>
              <a:t> ise diğer taraftan, geçici-cevap zamanının artması pahasına kararlı hal doğruluğunda kayda değer bir düzelme sağlar. Gerilemeli </a:t>
            </a:r>
            <a:r>
              <a:rPr lang="tr-TR" dirty="0" err="1"/>
              <a:t>kompenzasyon</a:t>
            </a:r>
            <a:r>
              <a:rPr lang="tr-TR" dirty="0"/>
              <a:t>, yüksek frekans gürültü sinyallerinin et­kilerini </a:t>
            </a:r>
            <a:r>
              <a:rPr lang="tr-TR" dirty="0" smtClean="0"/>
              <a:t>bastırır, sistemin </a:t>
            </a:r>
            <a:r>
              <a:rPr lang="tr-TR" dirty="0"/>
              <a:t>mertebesini 1 </a:t>
            </a:r>
            <a:r>
              <a:rPr lang="tr-TR" dirty="0" smtClean="0"/>
              <a:t>yükseltir.</a:t>
            </a:r>
          </a:p>
          <a:p>
            <a:r>
              <a:rPr lang="tr-TR" dirty="0" smtClean="0"/>
              <a:t>Faz </a:t>
            </a:r>
            <a:r>
              <a:rPr lang="tr-TR" dirty="0"/>
              <a:t>gerilemeli-ilerlemeli </a:t>
            </a:r>
            <a:r>
              <a:rPr lang="tr-TR" dirty="0" err="1"/>
              <a:t>kompenzasyon</a:t>
            </a:r>
            <a:r>
              <a:rPr lang="tr-TR" dirty="0"/>
              <a:t>, hem faz ilerlemeli hem de faz gerilemeli </a:t>
            </a:r>
            <a:r>
              <a:rPr lang="tr-TR" dirty="0" err="1"/>
              <a:t>kompenzasyonun</a:t>
            </a:r>
            <a:r>
              <a:rPr lang="tr-TR" dirty="0"/>
              <a:t> karakteristik özelliklerini </a:t>
            </a:r>
            <a:r>
              <a:rPr lang="tr-TR" dirty="0" smtClean="0"/>
              <a:t>birleştirir, </a:t>
            </a:r>
            <a:r>
              <a:rPr lang="tr-TR" dirty="0"/>
              <a:t>sistemin mertebesini 2 </a:t>
            </a:r>
            <a:r>
              <a:rPr lang="tr-TR" dirty="0" smtClean="0"/>
              <a:t>yükseltir, tasarım süreci zorlaşır.</a:t>
            </a:r>
          </a:p>
          <a:p>
            <a:r>
              <a:rPr lang="tr-TR" dirty="0" smtClean="0"/>
              <a:t>Her sisteme, sistemin </a:t>
            </a:r>
            <a:r>
              <a:rPr lang="tr-TR" dirty="0"/>
              <a:t>özel </a:t>
            </a:r>
            <a:r>
              <a:rPr lang="tr-TR" dirty="0" smtClean="0"/>
              <a:t>durumu ve genel isterler uyarınca </a:t>
            </a:r>
            <a:r>
              <a:rPr lang="tr-TR" dirty="0" err="1" smtClean="0"/>
              <a:t>kompanzatör</a:t>
            </a:r>
            <a:r>
              <a:rPr lang="tr-TR" dirty="0" smtClean="0"/>
              <a:t> tasarlanır.</a:t>
            </a:r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9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Faz ilerlemeli </a:t>
            </a:r>
            <a:r>
              <a:rPr lang="tr-TR" sz="2800" dirty="0" err="1"/>
              <a:t>kompenzasyon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Faz </a:t>
                </a:r>
                <a:r>
                  <a:rPr lang="tr-TR" dirty="0"/>
                  <a:t>ilerlemeli </a:t>
                </a:r>
                <a:r>
                  <a:rPr lang="tr-TR" dirty="0" err="1" smtClean="0"/>
                  <a:t>kompenzatörün</a:t>
                </a:r>
                <a:r>
                  <a:rPr lang="tr-TR" dirty="0" smtClean="0"/>
                  <a:t> genel formunu ele alalım;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,       (0&lt;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&lt;1)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Burada </a:t>
                </a:r>
                <a:r>
                  <a:rPr lang="tr-TR" i="1" dirty="0"/>
                  <a:t>a</a:t>
                </a:r>
                <a:r>
                  <a:rPr lang="tr-TR" dirty="0"/>
                  <a:t> ilerlemeli </a:t>
                </a:r>
                <a:r>
                  <a:rPr lang="tr-TR" dirty="0" err="1"/>
                  <a:t>kompenzatörün</a:t>
                </a:r>
                <a:r>
                  <a:rPr lang="tr-TR" dirty="0"/>
                  <a:t> </a:t>
                </a:r>
                <a:r>
                  <a:rPr lang="tr-TR" dirty="0" smtClean="0"/>
                  <a:t>indirgeme (sönümleme) </a:t>
                </a:r>
                <a:r>
                  <a:rPr lang="tr-TR" dirty="0"/>
                  <a:t>faktörüdür.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−1/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de </a:t>
                </a:r>
                <a:r>
                  <a:rPr lang="tr-TR" dirty="0"/>
                  <a:t>bir sıfıra 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tr-TR" dirty="0"/>
                  <a:t>'de bir kutba sahiptir.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 &lt;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&lt; 1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tr-TR" dirty="0" smtClean="0"/>
                  <a:t> olduğu </a:t>
                </a:r>
                <a:r>
                  <a:rPr lang="tr-TR" dirty="0"/>
                  <a:t>için, </a:t>
                </a:r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i="1" dirty="0" err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Dolayısıyla </a:t>
                </a:r>
                <a:r>
                  <a:rPr lang="tr-TR" dirty="0" err="1" smtClean="0"/>
                  <a:t>kompanzatörün</a:t>
                </a:r>
                <a:r>
                  <a:rPr lang="tr-TR" dirty="0" smtClean="0"/>
                  <a:t> sıfırı </a:t>
                </a:r>
                <a:r>
                  <a:rPr lang="tr-TR" u="sng" dirty="0"/>
                  <a:t>her zaman </a:t>
                </a:r>
                <a:r>
                  <a:rPr lang="tr-TR" dirty="0"/>
                  <a:t>karmaşık düzlemde kutbun </a:t>
                </a:r>
                <a:r>
                  <a:rPr lang="tr-TR" dirty="0" smtClean="0"/>
                  <a:t>sağında ancak sol yarı düzlemdedir.</a:t>
                </a: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nın</a:t>
                </a:r>
                <a:r>
                  <a:rPr lang="tr-TR" dirty="0"/>
                  <a:t> </a:t>
                </a:r>
                <a:r>
                  <a:rPr lang="tr-TR" dirty="0" smtClean="0"/>
                  <a:t>değerinin küçüklüğüne bağlı olarak kutup </a:t>
                </a:r>
                <a:r>
                  <a:rPr lang="tr-TR" dirty="0"/>
                  <a:t>sol </a:t>
                </a:r>
                <a:r>
                  <a:rPr lang="tr-TR" dirty="0" smtClean="0"/>
                  <a:t>tarafa doğru </a:t>
                </a:r>
                <a:r>
                  <a:rPr lang="tr-TR" dirty="0" err="1" smtClean="0"/>
                  <a:t>imajiner</a:t>
                </a:r>
                <a:r>
                  <a:rPr lang="tr-TR" dirty="0" smtClean="0"/>
                  <a:t> eksenden uzaklaşır.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27.04.2019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74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el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11473</TotalTime>
  <Words>1389</Words>
  <Application>Microsoft Office PowerPoint</Application>
  <PresentationFormat>Widescreen</PresentationFormat>
  <Paragraphs>312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Corbel</vt:lpstr>
      <vt:lpstr>Courier New</vt:lpstr>
      <vt:lpstr>Temel</vt:lpstr>
      <vt:lpstr>Kontrol sistemleri tasarımı</vt:lpstr>
      <vt:lpstr>Frekans Cevabı Yaklaşımı ile Kontrol Sistemleri Tasarımı</vt:lpstr>
      <vt:lpstr>Frekans Cevabı Yaklaşımı ile Kontrol Sistemleri Tasarımı</vt:lpstr>
      <vt:lpstr>Bode Diyagram Tabanlı Tasarım Yaklaşımı</vt:lpstr>
      <vt:lpstr>Açık-Çevrim Frekans Cevabından Elde Edebilecek Bilgiler</vt:lpstr>
      <vt:lpstr>PowerPoint Presentation</vt:lpstr>
      <vt:lpstr>Frekans Cevabı Yaklaşımı ile Kontrol Sistemleri Tasarımı</vt:lpstr>
      <vt:lpstr>Faz İlerlemeli, Gerilemeli ve Gerilemeli-İlerlemeli Kompenzasyonun Temel Karakteristik Özellikleri. </vt:lpstr>
      <vt:lpstr>Faz ilerlemeli kompenzasyon</vt:lpstr>
      <vt:lpstr>Faz ilerlemeli kompenzasyon</vt:lpstr>
      <vt:lpstr>Faz ilerlemeli kompenzasyon</vt:lpstr>
      <vt:lpstr>Bode Yaklaşımı ile Faz ilerlemeli kompenzasyon tasarımı</vt:lpstr>
      <vt:lpstr>Bode Yaklaşımı ile Faz ilerlemeli kompenzasyon tasarımı</vt:lpstr>
      <vt:lpstr>Bode Yaklaşımı ile Faz ilerlemeli kompenzasyon tasarımı</vt:lpstr>
      <vt:lpstr>Bode Yaklaşımı ile Faz ilerlemeli kompenzasyon tasarımı</vt:lpstr>
      <vt:lpstr>Örnek:</vt:lpstr>
      <vt:lpstr>Çözüm:</vt:lpstr>
      <vt:lpstr>Çözüm Devam;</vt:lpstr>
      <vt:lpstr>Çözüm Devam;</vt:lpstr>
      <vt:lpstr>Çözüm Devam</vt:lpstr>
      <vt:lpstr>Çözüm Devam;</vt:lpstr>
      <vt:lpstr>Çözüm Devam</vt:lpstr>
      <vt:lpstr>Çözüm Devam</vt:lpstr>
      <vt:lpstr>Çözüm Devam: Cevapların İncelenmesi</vt:lpstr>
      <vt:lpstr>Çözüm Devam: Cevapların İncelenmesi</vt:lpstr>
      <vt:lpstr>Çözüm Devam: Cevapların İncelenmesi</vt:lpstr>
      <vt:lpstr>Örnek 2</vt:lpstr>
      <vt:lpstr>Örnek2 Çözüm:</vt:lpstr>
      <vt:lpstr>Çözüm Devam</vt:lpstr>
      <vt:lpstr>Çözüm Devam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 Bilgin</cp:lastModifiedBy>
  <cp:revision>607</cp:revision>
  <dcterms:created xsi:type="dcterms:W3CDTF">2019-02-08T08:16:12Z</dcterms:created>
  <dcterms:modified xsi:type="dcterms:W3CDTF">2019-04-27T06:36:35Z</dcterms:modified>
</cp:coreProperties>
</file>