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71" r:id="rId18"/>
    <p:sldId id="283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434" autoAdjust="0"/>
  </p:normalViewPr>
  <p:slideViewPr>
    <p:cSldViewPr>
      <p:cViewPr varScale="1">
        <p:scale>
          <a:sx n="113" d="100"/>
          <a:sy n="113" d="100"/>
        </p:scale>
        <p:origin x="18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14E7-13EB-4F8B-A08A-38F264124AB3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71A9-7581-4E86-8406-F54E3000E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30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AE048-AC74-4A08-8DCA-62FB144D106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6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4F470-FE2D-4363-9D8C-6AA044FB579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6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3DCB27-57DE-4474-B6BA-1FD613E68AF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C03FD-C3C3-4F70-89F5-BCBA7A173B9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F490E-88C3-40D0-AFED-18A847C1E0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0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318498-6C41-440C-A389-AEBD08FE37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509BAB-FA29-4775-AEBF-D173B7B4A98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39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6403E-E828-4624-9C0C-1CFB5CA6E96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1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71EC46-CC2C-44EA-BC57-772987EA175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4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B910CB-EFCB-48C8-A58E-50221D8543D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44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F03DE6-5356-4331-A06A-68FE9D79F7C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2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609600"/>
            <a:ext cx="7886700" cy="6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4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32831"/>
            <a:ext cx="6096000" cy="2286000"/>
          </a:xfrm>
        </p:spPr>
        <p:txBody>
          <a:bodyPr/>
          <a:lstStyle/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 308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MAKİNA DİNAMİĞİ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-201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Bahar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</a:rPr>
              <a:t>Dr. Nurdan Bilgin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083350" cy="60959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Etki katsayılarını bulmak üzere (1) ve (2) denkleminin türevini alalım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̇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. Elde edilen denklem düzenlenerek</a:t>
                </a:r>
                <a:r>
                  <a:rPr lang="en-US" dirty="0" smtClean="0"/>
                  <a:t>;</a:t>
                </a:r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   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Denklem çiftini matris formunda yazarsak;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Katsayı matrisinin determinantı</a:t>
                </a:r>
                <a:r>
                  <a:rPr lang="en-US" dirty="0" smtClean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</a:t>
                </a:r>
                <a:r>
                  <a:rPr lang="en-US" dirty="0"/>
                  <a:t>=</a:t>
                </a:r>
                <a:r>
                  <a:rPr lang="en-US" i="1" dirty="0">
                    <a:sym typeface="Symbol" panose="05050102010706020507" pitchFamily="18" charset="2"/>
                  </a:rPr>
                  <a:t></a:t>
                </a:r>
                <a:r>
                  <a:rPr lang="en-US" i="1" baseline="-25000" dirty="0"/>
                  <a:t>1</a:t>
                </a:r>
                <a:r>
                  <a:rPr lang="en-US" dirty="0"/>
                  <a:t>, </a:t>
                </a:r>
                <a:r>
                  <a:rPr lang="tr-TR" dirty="0" smtClean="0"/>
                  <a:t>şeklinde bulunur. Bu durumda</a:t>
                </a:r>
                <a:r>
                  <a:rPr lang="en-US" dirty="0" smtClean="0"/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</a:t>
                </a:r>
                <a:r>
                  <a:rPr lang="en-US" i="1" baseline="-25000" dirty="0" smtClean="0"/>
                  <a:t>1</a:t>
                </a:r>
                <a:r>
                  <a:rPr lang="en-US" dirty="0" smtClean="0"/>
                  <a:t>=0</a:t>
                </a:r>
                <a:r>
                  <a:rPr lang="tr-TR" dirty="0" smtClean="0"/>
                  <a:t>’ a eşit olduğunda tekillik durumu ortaya çıkar. Ancak bu durum sadece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=a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, </a:t>
                </a:r>
                <a:r>
                  <a:rPr lang="tr-TR" dirty="0" smtClean="0"/>
                  <a:t>olduğunda gerçekleşir. Bunun anlamı A ve B noktalarının ani çakışma anında tekillik olacağıdır. Mekanizmanın fiziği buna izin vermemektedir.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083350" cy="6095999"/>
              </a:xfrm>
              <a:blipFill rotWithShape="0">
                <a:blip r:embed="rId2"/>
                <a:stretch>
                  <a:fillRect l="-754" t="-1000" r="-15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0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Yukarıda bulduğumuz matris eşitliğini </a:t>
                </a:r>
                <a:r>
                  <a:rPr lang="tr-TR" dirty="0" err="1" smtClean="0"/>
                  <a:t>Cramer</a:t>
                </a:r>
                <a:r>
                  <a:rPr lang="tr-TR" dirty="0" smtClean="0"/>
                  <a:t> kuralı yardımıyla çözelim;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∅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∅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∅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∅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Ardından 3 uzvunun ağırlık merkezinin hız etki katsayılarını bulmak üzere, konum ifadesini yazalım.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i="1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Türevini alarak gerekli düzenlemeleri yaparak, hız etki katsayılarını elde edelim.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i="1" dirty="0">
                  <a:solidFill>
                    <a:srgbClr val="FF0000"/>
                  </a:solidFill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i="1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2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Yayın diğer ucu C noktasının konumu ve hız etki katsayısı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/>
                  <a:t>ifadelerinin türevini alarak</a:t>
                </a:r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func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func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4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Hareket Denkleminin Sayısal Yollarla Çözümü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Doğrusal olmayan diferansiyel denklemlerin yaklaşık çözümünü elde etmek için birçok sayısal </a:t>
            </a:r>
            <a:r>
              <a:rPr lang="tr-TR" dirty="0" err="1" smtClean="0"/>
              <a:t>integrasyon</a:t>
            </a:r>
            <a:r>
              <a:rPr lang="tr-TR" dirty="0" smtClean="0"/>
              <a:t> </a:t>
            </a:r>
            <a:r>
              <a:rPr lang="tr-TR" dirty="0"/>
              <a:t>yöntemi </a:t>
            </a:r>
            <a:r>
              <a:rPr lang="tr-TR" dirty="0" smtClean="0"/>
              <a:t>mevcuttur.</a:t>
            </a:r>
          </a:p>
          <a:p>
            <a:r>
              <a:rPr lang="tr-TR" dirty="0" smtClean="0"/>
              <a:t>Bu </a:t>
            </a:r>
            <a:r>
              <a:rPr lang="tr-TR" dirty="0"/>
              <a:t>sayısal </a:t>
            </a:r>
            <a:r>
              <a:rPr lang="tr-TR" dirty="0" smtClean="0"/>
              <a:t>analiz yöntemleri, elinizin altında bir bilgisayar olduğu sürece oldukça işlevseldir, doğruya çok yakın sonuçlar üretirler. </a:t>
            </a:r>
          </a:p>
          <a:p>
            <a:r>
              <a:rPr lang="tr-TR" dirty="0" smtClean="0"/>
              <a:t>Sayısal </a:t>
            </a:r>
            <a:r>
              <a:rPr lang="tr-TR" dirty="0" err="1" smtClean="0"/>
              <a:t>integrasyon</a:t>
            </a:r>
            <a:r>
              <a:rPr lang="tr-TR" dirty="0" smtClean="0"/>
              <a:t> </a:t>
            </a:r>
            <a:r>
              <a:rPr lang="tr-TR" dirty="0"/>
              <a:t>yöntemlerinin kapsamlı </a:t>
            </a:r>
            <a:r>
              <a:rPr lang="tr-TR" dirty="0" smtClean="0"/>
              <a:t>olarak anlatılması bu </a:t>
            </a:r>
            <a:r>
              <a:rPr lang="tr-TR" dirty="0"/>
              <a:t>dersin kapsamı </a:t>
            </a:r>
            <a:r>
              <a:rPr lang="tr-TR" dirty="0" smtClean="0"/>
              <a:t>dışındadır.</a:t>
            </a:r>
          </a:p>
          <a:p>
            <a:r>
              <a:rPr lang="tr-TR" dirty="0" smtClean="0"/>
              <a:t>Biz burada sadece yöntemlerden biri olan dördüncü derece </a:t>
            </a:r>
            <a:r>
              <a:rPr lang="tr-TR" dirty="0" err="1" smtClean="0"/>
              <a:t>Runge</a:t>
            </a:r>
            <a:r>
              <a:rPr lang="tr-TR" dirty="0" smtClean="0"/>
              <a:t>-Kutta anlatacağız.</a:t>
            </a:r>
          </a:p>
          <a:p>
            <a:r>
              <a:rPr lang="tr-TR" dirty="0" smtClean="0"/>
              <a:t>Bu yöntem, diğer yöntemlere göre daha doğru sonuç verdiği ve uygulaması kolay olduğu için seçilmiştir.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761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Runge</a:t>
            </a:r>
            <a:r>
              <a:rPr lang="tr-TR" dirty="0" smtClean="0"/>
              <a:t>-Kutta ile Hareket Denkleminin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r>
                  <a:rPr lang="tr-TR" dirty="0" smtClean="0"/>
                  <a:t>burada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Ve başlangıç koşulları şu şekilde bilinsin t=0 anında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Şimdi şöyle bir düzenleme yapalım</a:t>
                </a:r>
                <a:r>
                  <a:rPr lang="en-US" dirty="0" smtClean="0"/>
                  <a:t>;</a:t>
                </a:r>
                <a:r>
                  <a:rPr lang="en-US" dirty="0"/>
                  <a:t>	</a:t>
                </a:r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olsun, bu ifadelerin türevleri ise;</a:t>
                </a:r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olur. Yani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80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Runge</a:t>
            </a:r>
            <a:r>
              <a:rPr lang="tr-TR" dirty="0"/>
              <a:t>-Kutta ile Hareket Denkleminin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Bu iki denklemin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ile çözümü bir takım işlemlerin ardından şu şekilde bulunur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’dan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𝑠𝑜𝑛</m:t>
                        </m:r>
                      </m:sub>
                    </m:sSub>
                  </m:oMath>
                </a14:m>
                <a:r>
                  <a:rPr lang="tr-TR" dirty="0" smtClean="0"/>
                  <a:t>’a kadar gerçekleştirilen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sayısını ifade etmektedir.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Burada</a:t>
                </a:r>
                <a:r>
                  <a:rPr lang="en-US" dirty="0" smtClean="0"/>
                  <a:t>;</a:t>
                </a:r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),  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),  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90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Dördüncü Derece </a:t>
            </a:r>
            <a:r>
              <a:rPr lang="tr-TR" dirty="0" err="1" smtClean="0"/>
              <a:t>Runge</a:t>
            </a:r>
            <a:r>
              <a:rPr lang="tr-TR" dirty="0" smtClean="0"/>
              <a:t>-Kutta </a:t>
            </a:r>
            <a:r>
              <a:rPr lang="tr-TR" dirty="0" err="1" smtClean="0"/>
              <a:t>Methods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İçerik Yer Tutucusu 6"/>
              <p:cNvSpPr>
                <a:spLocks noGrp="1"/>
              </p:cNvSpPr>
              <p:nvPr>
                <p:ph idx="1"/>
              </p:nvPr>
            </p:nvSpPr>
            <p:spPr>
              <a:xfrm>
                <a:off x="655724" y="549274"/>
                <a:ext cx="7886700" cy="6095999"/>
              </a:xfrm>
            </p:spPr>
            <p:txBody>
              <a:bodyPr/>
              <a:lstStyle/>
              <a:p>
                <a:r>
                  <a:rPr lang="tr-TR" dirty="0"/>
                  <a:t>En popüler </a:t>
                </a:r>
                <a:r>
                  <a:rPr lang="tr-TR" dirty="0" err="1"/>
                  <a:t>Runge</a:t>
                </a:r>
                <a:r>
                  <a:rPr lang="tr-TR" dirty="0"/>
                  <a:t>-Kutta yöntemidir. </a:t>
                </a:r>
                <a:r>
                  <a:rPr lang="tr-TR" dirty="0" err="1"/>
                  <a:t>Formülasyon</a:t>
                </a:r>
                <a:r>
                  <a:rPr lang="tr-TR" dirty="0"/>
                  <a:t> şu şekildedir.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Burada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7" name="İçerik Yer Tutucus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724" y="549274"/>
                <a:ext cx="7886700" cy="6095999"/>
              </a:xfrm>
              <a:blipFill rotWithShape="0">
                <a:blip r:embed="rId2"/>
                <a:stretch>
                  <a:fillRect l="-851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486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Basit Bir Örnek ile </a:t>
            </a:r>
            <a:r>
              <a:rPr lang="tr-TR" dirty="0" err="1" smtClean="0"/>
              <a:t>Runge</a:t>
            </a:r>
            <a:r>
              <a:rPr lang="tr-TR" dirty="0" smtClean="0"/>
              <a:t>-Kutta Yönteminin Açıklanması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Problem: Aşağıdaki diferansiyel denklemlerini dördüncü dereceden </a:t>
                </a:r>
                <a:r>
                  <a:rPr lang="tr-TR" dirty="0" err="1" smtClean="0"/>
                  <a:t>Runge</a:t>
                </a:r>
                <a:r>
                  <a:rPr lang="tr-TR" dirty="0" smtClean="0"/>
                  <a:t>-Kutta yöntemini kullanarak çözünüz.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Başlangıç koşulları: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 dirty="0" smtClean="0"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tr-TR" dirty="0" smtClean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Değerlerini bulunuz. Adım büyüklüğünü h=0.5 olarak kullanınız</a:t>
                </a:r>
                <a:r>
                  <a:rPr lang="tr-TR" dirty="0" smtClean="0"/>
                  <a:t>.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7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200" dirty="0">
                <a:solidFill>
                  <a:srgbClr val="4E67C8">
                    <a:lumMod val="75000"/>
                  </a:srgbClr>
                </a:solidFill>
              </a:rPr>
              <a:t>Basit Bir Örnek ile </a:t>
            </a:r>
            <a:r>
              <a:rPr lang="tr-TR" sz="2200" dirty="0" err="1">
                <a:solidFill>
                  <a:srgbClr val="4E67C8">
                    <a:lumMod val="75000"/>
                  </a:srgbClr>
                </a:solidFill>
              </a:rPr>
              <a:t>Runge</a:t>
            </a:r>
            <a:r>
              <a:rPr lang="tr-TR" sz="2200" dirty="0">
                <a:solidFill>
                  <a:srgbClr val="4E67C8">
                    <a:lumMod val="75000"/>
                  </a:srgbClr>
                </a:solidFill>
              </a:rPr>
              <a:t>-Kutta Yönteminin Açıklanması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Çözüm: Göstermek amaçlı ilk adımı el ile hesaplayalım, ardından pratik olması açısından </a:t>
                </a:r>
                <a:r>
                  <a:rPr lang="tr-TR" dirty="0" err="1"/>
                  <a:t>excel</a:t>
                </a:r>
                <a:r>
                  <a:rPr lang="tr-TR" dirty="0"/>
                  <a:t> kullanalım. Daha sonra aynı problemi </a:t>
                </a:r>
                <a:r>
                  <a:rPr lang="tr-TR" dirty="0" err="1"/>
                  <a:t>matlab</a:t>
                </a:r>
                <a:r>
                  <a:rPr lang="tr-TR" dirty="0"/>
                  <a:t> ile çözeceğiz. </a:t>
                </a:r>
              </a:p>
              <a:p>
                <a:pPr marL="0" indent="0">
                  <a:buNone/>
                </a:pPr>
                <a:r>
                  <a:rPr lang="tr-TR" dirty="0"/>
                  <a:t>Not: Bizim yukarıda m ile gösterdiğimiz ara hesaplar burada k ile gösterilmektedir.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0,4,6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=−0.5∗4=−2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0,4,6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=4−0.3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−0.1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=1.8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Başlangıç değerleri ile verilen eğim ifadelerini değerlendirdik. Şimdi bulduğumuz değerleri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orta noktadaki değerlerini hesaplamak için kullanabiliriz.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14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87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Basit Bir Örnek ile </a:t>
            </a:r>
            <a:r>
              <a:rPr lang="tr-TR" dirty="0" err="1"/>
              <a:t>Runge</a:t>
            </a:r>
            <a:r>
              <a:rPr lang="tr-TR" dirty="0"/>
              <a:t>-Kutta Yönteminin Açıklanması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6.4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Şimdi </a:t>
                </a:r>
                <a:r>
                  <a:rPr lang="tr-TR" dirty="0" smtClean="0"/>
                  <a:t>de bu değerleri orta noktadaki eğimlerin ilk değerini bulmak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.25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.45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1.75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.45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715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Yine </a:t>
                </a:r>
                <a:r>
                  <a:rPr lang="tr-TR" dirty="0" smtClean="0"/>
                  <a:t>bulduğumuz değerleri, orta noktadaki ikinci eğimleri bulmak için kullanıyoruz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=4+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1.75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=3.5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715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6.4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287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r="-3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72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Hareket Denkleminin Çıkarılışı ve Sayısal Olarak Çözümü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Geçen derslerde, hız ve ivme etki katsayılarını elde ederek; mekanizmanın hareketinin sadece bir bağımsız değişkene bağlı olarak ifade edilebileceğini göstermiştik.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Etki katsayılarını kullanarak sistemde değişik hızlarda hareket eden tüm kütleleri tek bir kütleye indirgeyebileceğimizi konuştuk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Cisme etki eden tüm dış kuvvetleri de tek bir kuvvete indirgeyebileceğimizi tartıştık.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Bu </a:t>
            </a:r>
            <a:r>
              <a:rPr lang="tr-TR" dirty="0">
                <a:solidFill>
                  <a:srgbClr val="7030A0"/>
                </a:solidFill>
              </a:rPr>
              <a:t>indirgeme sırasında </a:t>
            </a:r>
            <a:r>
              <a:rPr lang="tr-TR" dirty="0" smtClean="0">
                <a:solidFill>
                  <a:srgbClr val="7030A0"/>
                </a:solidFill>
              </a:rPr>
              <a:t>enerjinin </a:t>
            </a:r>
            <a:r>
              <a:rPr lang="tr-TR" dirty="0">
                <a:solidFill>
                  <a:srgbClr val="7030A0"/>
                </a:solidFill>
              </a:rPr>
              <a:t>ve </a:t>
            </a:r>
            <a:r>
              <a:rPr lang="tr-TR" dirty="0" smtClean="0">
                <a:solidFill>
                  <a:srgbClr val="7030A0"/>
                </a:solidFill>
              </a:rPr>
              <a:t>yapılan işin eşdeğerliğinin korunacağını konuştuk.</a:t>
            </a:r>
            <a:r>
              <a:rPr lang="tr-TR" dirty="0">
                <a:solidFill>
                  <a:srgbClr val="7030A0"/>
                </a:solidFill>
              </a:rPr>
              <a:t> 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/>
              <a:t>Bu dersimizde, önce bir yayın genelleştirilmiş kuvvetinin elde edilmesini tartışacağız ardından</a:t>
            </a:r>
          </a:p>
          <a:p>
            <a:r>
              <a:rPr lang="tr-TR" dirty="0" smtClean="0"/>
              <a:t>Elde edilen hareket denkleminin sayısal çözümü üzerine bir örnek yapacağız.</a:t>
            </a:r>
          </a:p>
          <a:p>
            <a:r>
              <a:rPr lang="tr-TR" dirty="0" smtClean="0"/>
              <a:t>Biraz </a:t>
            </a:r>
            <a:r>
              <a:rPr lang="tr-TR" dirty="0" err="1" smtClean="0"/>
              <a:t>matlab</a:t>
            </a:r>
            <a:r>
              <a:rPr lang="tr-TR" dirty="0" smtClean="0"/>
              <a:t>’ komutlarından söz edeceğiz.</a:t>
            </a:r>
          </a:p>
        </p:txBody>
      </p:sp>
    </p:spTree>
    <p:extLst>
      <p:ext uri="{BB962C8B-B14F-4D97-AF65-F5344CB8AC3E}">
        <p14:creationId xmlns:p14="http://schemas.microsoft.com/office/powerpoint/2010/main" val="60447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Basit Bir Örnek ile </a:t>
            </a:r>
            <a:r>
              <a:rPr lang="tr-TR" dirty="0" err="1"/>
              <a:t>Runge</a:t>
            </a:r>
            <a:r>
              <a:rPr lang="tr-TR" dirty="0"/>
              <a:t>-Kutta Yönteminin Açıklanması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42256" y="639000"/>
                <a:ext cx="7886700" cy="60959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Benzer şekilde, yukarıda bulduğumuz ara tahminleri kullanarak ikinci orta değer eğimini buluyoruz.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562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287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812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0.25,3.562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5,6.4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287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715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125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Bunları </a:t>
                </a:r>
                <a:r>
                  <a:rPr lang="tr-TR" dirty="0" smtClean="0"/>
                  <a:t>aralığın son noktasındaki tahminleri belirlemek için kullanıyoruz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=4+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1.7812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3.109375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=6+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1.715125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857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63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 </a:t>
                </a:r>
                <a:r>
                  <a:rPr lang="tr-TR" dirty="0" err="1"/>
                  <a:t>değerleride</a:t>
                </a:r>
                <a:r>
                  <a:rPr lang="tr-TR" dirty="0"/>
                  <a:t> son noktadaki eğimleri hesaplamak için kullanıyoruz.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3.109375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6.857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1.554688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0.25,3.109375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,6.857563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1.631794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256" y="639000"/>
                <a:ext cx="7886700" cy="6095999"/>
              </a:xfrm>
              <a:blipFill rotWithShape="0">
                <a:blip r:embed="rId2"/>
                <a:stretch>
                  <a:fillRect l="-773" t="-11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192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Basit Bir Örnek ile </a:t>
            </a:r>
            <a:r>
              <a:rPr lang="tr-TR" dirty="0" err="1"/>
              <a:t>Runge</a:t>
            </a:r>
            <a:r>
              <a:rPr lang="tr-TR" dirty="0"/>
              <a:t>-Kutta Yönteminin Açıklanması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Ara basamakları hesaplama işi bitti, Böylece bir adım sonraki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 aşağıdaki ifade kullanılarak elde edilebilir.</a:t>
                </a:r>
              </a:p>
              <a:p>
                <a:r>
                  <a:rPr lang="tr-TR" dirty="0" smtClean="0"/>
                  <a:t>El ile yapıldığında işlem yükünün ağır olduğu görülebilir ancak bilgisayarla yazıldığında yapılan işlem oldukça kolaydır.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−1.75−1.78125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−1.554688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0.5=3.115234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1.7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1.7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631794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0.5=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6.857670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Şimdi </a:t>
                </a:r>
                <a:r>
                  <a:rPr lang="tr-TR" dirty="0" smtClean="0"/>
                  <a:t>aradığımız değerlere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değerlerine ulaşana kadar adım büyüklüğünü belirlenen aralıklarla artırarak işleme devam edeceğiz. Adım büyüklüğünü gereğinden büyük alırsak işlem doğru sonucu vermez. Genellikle bu tür çözümlemelerinizde h=0.1 veya h=0.05 değerlerini kullanmanız yeterli olur.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28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Basit Bir Örnek ile </a:t>
            </a:r>
            <a:r>
              <a:rPr lang="tr-TR" dirty="0" err="1"/>
              <a:t>Runge</a:t>
            </a:r>
            <a:r>
              <a:rPr lang="tr-TR" dirty="0"/>
              <a:t>-Kutta Yönteminin Açıklanması</a:t>
            </a:r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234086"/>
              </p:ext>
            </p:extLst>
          </p:nvPr>
        </p:nvGraphicFramePr>
        <p:xfrm>
          <a:off x="747713" y="1033463"/>
          <a:ext cx="5886450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Çalışma Sayfası" r:id="rId3" imgW="6477096" imgH="5029115" progId="Excel.Sheet.12">
                  <p:embed/>
                </p:oleObj>
              </mc:Choice>
              <mc:Fallback>
                <p:oleObj name="Çalışma Sayfası" r:id="rId3" imgW="6477096" imgH="5029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713" y="1033463"/>
                        <a:ext cx="5886450" cy="457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08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Basit Bir Örnek ile </a:t>
            </a:r>
            <a:r>
              <a:rPr lang="tr-TR" dirty="0" err="1"/>
              <a:t>Runge</a:t>
            </a:r>
            <a:r>
              <a:rPr lang="tr-TR" dirty="0"/>
              <a:t>-Kutta Yönteminin Açıklanması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dydx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ornek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dydx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[-0.5*y(1); 4-0.3*y(2)-0.1*y(1)];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Bu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scripti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kaydediyoruz. Aşağıdaki 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scripti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yazıyoruz.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x,y] = ode45(@ornek,[0 2],[4; 6]);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plot(x,y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(:,1),x,y(:,2),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,2)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'Örnek Problemin Grafik Olarak Gösterimi'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'Konum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deðiþimi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'y_1 ve y_2'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'y_1'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'y_2'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000" y="2953641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Mekanizmanın Hareket Denkleminin Sayısal Olarak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Şekildeki mekanizma deniz araçlarında kullanılan bir yönlendirme mekanizmasıdır ve </a:t>
                </a:r>
                <a:r>
                  <a:rPr lang="en-US" dirty="0" smtClean="0"/>
                  <a:t>Rapson </a:t>
                </a:r>
                <a:r>
                  <a:rPr lang="tr-TR" dirty="0" smtClean="0"/>
                  <a:t>kızağı olarak bilinir. 2 uzvu dümen, 4 uzvu ise eyleme aracı olarak kullanılır. Mekanizma yatay düzlemde çalışmaktadır (yani hareket düzleminde yer çekimi yoktur). Sistem durgunlukta iken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tr-TR" dirty="0" smtClean="0"/>
                  <a:t> olduğunda sisteme sabit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err="1" smtClean="0"/>
                  <a:t>luk</a:t>
                </a:r>
                <a:r>
                  <a:rPr lang="tr-TR" dirty="0" smtClean="0"/>
                  <a:t> hidrolik kuvvet ve sabit direnç </a:t>
                </a:r>
                <a:r>
                  <a:rPr lang="tr-TR" dirty="0" err="1" smtClean="0"/>
                  <a:t>torku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baseline="-25000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𝟏𝟏𝟎𝟎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𝑵𝒎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eşzamanlı olarak etkimektedir</a:t>
                </a:r>
                <a:r>
                  <a:rPr lang="en-US" dirty="0" smtClean="0"/>
                  <a:t>. </a:t>
                </a:r>
                <a:r>
                  <a:rPr lang="tr-TR" dirty="0" smtClean="0"/>
                  <a:t>Uzuv</a:t>
                </a:r>
                <a:r>
                  <a:rPr lang="en-US" dirty="0" smtClean="0"/>
                  <a:t> </a:t>
                </a:r>
                <a:r>
                  <a:rPr lang="en-US" dirty="0"/>
                  <a:t>3 </a:t>
                </a:r>
                <a:r>
                  <a:rPr lang="tr-TR" dirty="0" smtClean="0"/>
                  <a:t>ve </a:t>
                </a:r>
                <a:r>
                  <a:rPr lang="en-US" dirty="0" smtClean="0"/>
                  <a:t>4</a:t>
                </a:r>
                <a:r>
                  <a:rPr lang="tr-TR" dirty="0" smtClean="0"/>
                  <a:t>’ün ataleti ihmal edilebilecek büyüklüklerdir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/>
                  <a:t> olduğunda dümenin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pozisyonunu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hesaplayınız.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6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000" y="3204000"/>
            <a:ext cx="534614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Mekanizmanın Hareket Denkleminin Sayısal Olarak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>
                    <a:sym typeface="Symbol" panose="05050102010706020507" pitchFamily="18" charset="2"/>
                  </a:rPr>
                  <a:t></a:t>
                </a:r>
                <a:r>
                  <a:rPr lang="en-US" dirty="0" smtClean="0"/>
                  <a:t> </a:t>
                </a:r>
                <a:r>
                  <a:rPr lang="tr-TR" dirty="0"/>
                  <a:t> </a:t>
                </a:r>
                <a:r>
                  <a:rPr lang="tr-TR" dirty="0" smtClean="0"/>
                  <a:t>Sorulduğuna göre onu bağımsız değişken koordinatı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q</a:t>
                </a:r>
                <a:r>
                  <a:rPr lang="tr-TR" i="1" dirty="0" smtClean="0"/>
                  <a:t> olarak tanımlayalım</a:t>
                </a:r>
                <a:r>
                  <a:rPr lang="en-US" dirty="0" smtClean="0"/>
                  <a:t>, </a:t>
                </a:r>
                <a:r>
                  <a:rPr lang="tr-TR" dirty="0" smtClean="0"/>
                  <a:t>ve şekilde gösterilen bağımlı koordinat </a:t>
                </a:r>
                <a:r>
                  <a:rPr lang="en-US" i="1" dirty="0" smtClean="0">
                    <a:sym typeface="Symbol" panose="05050102010706020507" pitchFamily="18" charset="2"/>
                  </a:rPr>
                  <a:t></a:t>
                </a:r>
                <a:r>
                  <a:rPr lang="en-US" i="1" baseline="-25000" dirty="0"/>
                  <a:t>1</a:t>
                </a:r>
                <a:r>
                  <a:rPr lang="en-US" dirty="0"/>
                  <a:t> </a:t>
                </a:r>
                <a:r>
                  <a:rPr lang="tr-TR" dirty="0" smtClean="0"/>
                  <a:t>‘ı q cinsinden tanımlayalım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J = I</a:t>
                </a:r>
                <a:r>
                  <a:rPr lang="en-US" i="1" baseline="-25000" dirty="0"/>
                  <a:t>o </a:t>
                </a:r>
                <a:r>
                  <a:rPr lang="en-US" i="1" dirty="0"/>
                  <a:t>= </a:t>
                </a:r>
                <a:r>
                  <a:rPr lang="en-US" dirty="0"/>
                  <a:t>160 kgm</a:t>
                </a:r>
                <a:r>
                  <a:rPr lang="en-US" baseline="30000" dirty="0"/>
                  <a:t>2 </a:t>
                </a:r>
                <a:r>
                  <a:rPr lang="en-US" dirty="0"/>
                  <a:t>= </a:t>
                </a:r>
                <a:r>
                  <a:rPr lang="tr-TR" dirty="0" smtClean="0"/>
                  <a:t>Sabit olarak verilmiş</a:t>
                </a:r>
                <a:r>
                  <a:rPr lang="en-US" dirty="0" smtClean="0"/>
                  <a:t>; </a:t>
                </a:r>
                <a:r>
                  <a:rPr lang="tr-TR" dirty="0" smtClean="0"/>
                  <a:t>Bu nedenle </a:t>
                </a:r>
                <a:r>
                  <a:rPr lang="en-US" i="1" dirty="0" smtClean="0"/>
                  <a:t>C </a:t>
                </a:r>
                <a:r>
                  <a:rPr lang="tr-TR" i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𝑑𝑞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:r>
                  <a:rPr lang="en-US" dirty="0"/>
                  <a:t>0</a:t>
                </a:r>
              </a:p>
              <a:p>
                <a:pPr marL="0" indent="0">
                  <a:buNone/>
                </a:pPr>
                <a:r>
                  <a:rPr lang="tr-TR" i="1" dirty="0" smtClean="0"/>
                  <a:t>Genelleştirilmiş kuvvet </a:t>
                </a:r>
                <a:r>
                  <a:rPr lang="en-US" i="1" dirty="0" smtClean="0"/>
                  <a:t>Q </a:t>
                </a:r>
                <a:r>
                  <a:rPr lang="en-US" i="1" dirty="0"/>
                  <a:t>= 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r</a:t>
                </a:r>
                <a:r>
                  <a:rPr lang="en-US" i="1" dirty="0"/>
                  <a:t> – Pg</a:t>
                </a:r>
                <a:r>
                  <a:rPr lang="en-US" i="1" baseline="-25000" dirty="0"/>
                  <a:t>1 </a:t>
                </a:r>
                <a:r>
                  <a:rPr lang="en-US" dirty="0"/>
                  <a:t>; </a:t>
                </a:r>
                <a:r>
                  <a:rPr lang="tr-TR" dirty="0" smtClean="0"/>
                  <a:t>burada</a:t>
                </a:r>
                <a:r>
                  <a:rPr lang="en-US" dirty="0" smtClean="0"/>
                  <a:t> </a:t>
                </a:r>
                <a:r>
                  <a:rPr lang="en-US" i="1" dirty="0"/>
                  <a:t>g</a:t>
                </a:r>
                <a:r>
                  <a:rPr lang="en-US" i="1" baseline="-25000" dirty="0"/>
                  <a:t>1  </a:t>
                </a:r>
                <a:r>
                  <a:rPr lang="en-US" i="1" dirty="0"/>
                  <a:t>=d</a:t>
                </a:r>
                <a:r>
                  <a:rPr lang="en-US" i="1" dirty="0">
                    <a:sym typeface="Symbol" panose="05050102010706020507" pitchFamily="18" charset="2"/>
                  </a:rPr>
                  <a:t>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/</a:t>
                </a:r>
                <a:r>
                  <a:rPr lang="en-US" i="1" dirty="0" err="1"/>
                  <a:t>dq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Kinemati</a:t>
                </a:r>
                <a:r>
                  <a:rPr lang="tr-TR" dirty="0" smtClean="0"/>
                  <a:t>k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sym typeface="Symbol" panose="05050102010706020507" pitchFamily="18" charset="2"/>
                  </a:rPr>
                  <a:t>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= h*</a:t>
                </a:r>
                <a:r>
                  <a:rPr lang="en-US" i="1" dirty="0" err="1"/>
                  <a:t>tanq</a:t>
                </a:r>
                <a:r>
                  <a:rPr lang="en-US" dirty="0"/>
                  <a:t>, </a:t>
                </a:r>
                <a:r>
                  <a:rPr lang="tr-TR" dirty="0" smtClean="0"/>
                  <a:t>ve böylece</a:t>
                </a:r>
                <a:r>
                  <a:rPr lang="en-US" dirty="0" smtClean="0"/>
                  <a:t>   </a:t>
                </a:r>
                <a:r>
                  <a:rPr lang="en-US" i="1" dirty="0"/>
                  <a:t>g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= d</a:t>
                </a:r>
                <a:r>
                  <a:rPr lang="en-US" i="1" dirty="0">
                    <a:sym typeface="Symbol" panose="05050102010706020507" pitchFamily="18" charset="2"/>
                  </a:rPr>
                  <a:t>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/</a:t>
                </a:r>
                <a:r>
                  <a:rPr lang="en-US" i="1" dirty="0" err="1"/>
                  <a:t>dq</a:t>
                </a:r>
                <a:r>
                  <a:rPr lang="en-US" i="1" dirty="0"/>
                  <a:t> = h</a:t>
                </a:r>
                <a:r>
                  <a:rPr lang="en-US" b="1" i="1" dirty="0"/>
                  <a:t>/</a:t>
                </a:r>
                <a:r>
                  <a:rPr lang="en-US" i="1" dirty="0"/>
                  <a:t>cos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q</a:t>
                </a:r>
                <a:endParaRPr lang="en-US" dirty="0"/>
              </a:p>
              <a:p>
                <a:pPr marL="0" indent="0">
                  <a:buNone/>
                </a:pPr>
                <a:r>
                  <a:rPr lang="tr-TR" dirty="0" smtClean="0"/>
                  <a:t>Elde ettiğimiz değerleri genel hareket denkleminde yerine yazarsak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𝑃h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yu</a:t>
                </a:r>
                <a:r>
                  <a:rPr lang="tr-TR" dirty="0" smtClean="0"/>
                  <a:t> çözmek üzere sayısal değerleri yukarıdaki denklemde yerine yazalım.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=6.875−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6.5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tr-TR" dirty="0" smtClean="0"/>
                  <a:t>Adım büyüklüğünü</a:t>
                </a:r>
                <a:r>
                  <a:rPr lang="en-US" dirty="0" smtClean="0"/>
                  <a:t> </a:t>
                </a:r>
                <a:r>
                  <a:rPr lang="en-US" dirty="0"/>
                  <a:t>h=0.1s, </a:t>
                </a:r>
                <a:r>
                  <a:rPr lang="tr-TR" dirty="0" smtClean="0"/>
                  <a:t>alarak önce </a:t>
                </a:r>
                <a:r>
                  <a:rPr lang="tr-TR" dirty="0" err="1" smtClean="0"/>
                  <a:t>excel’de</a:t>
                </a:r>
                <a:r>
                  <a:rPr lang="tr-TR" dirty="0" smtClean="0"/>
                  <a:t> sonra </a:t>
                </a:r>
                <a:r>
                  <a:rPr lang="tr-TR" dirty="0" err="1" smtClean="0"/>
                  <a:t>matlabde</a:t>
                </a:r>
                <a:r>
                  <a:rPr lang="tr-TR" dirty="0" smtClean="0"/>
                  <a:t> </a:t>
                </a:r>
                <a:r>
                  <a:rPr lang="en-US" dirty="0" err="1" smtClean="0"/>
                  <a:t>Runge-Kutta</a:t>
                </a:r>
                <a:r>
                  <a:rPr lang="en-US" dirty="0" smtClean="0"/>
                  <a:t> </a:t>
                </a:r>
                <a:r>
                  <a:rPr lang="tr-TR" dirty="0" smtClean="0"/>
                  <a:t>ile çözümü bulalım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100" r="-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61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Mekanizmanın Hareket Denkleminin Sayısal Olarak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=6.875−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6.5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),  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),  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139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Excel ile Çözüm</a:t>
            </a:r>
            <a:endParaRPr lang="tr-T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029483"/>
              </p:ext>
            </p:extLst>
          </p:nvPr>
        </p:nvGraphicFramePr>
        <p:xfrm>
          <a:off x="1068388" y="877888"/>
          <a:ext cx="6707187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Çalışma Sayfası" r:id="rId3" imgW="8229600" imgH="4343571" progId="Excel.Sheet.12">
                  <p:embed/>
                </p:oleObj>
              </mc:Choice>
              <mc:Fallback>
                <p:oleObj name="Çalışma Sayfası" r:id="rId3" imgW="8229600" imgH="43435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388" y="877888"/>
                        <a:ext cx="6707187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10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Matlab</a:t>
            </a:r>
            <a:r>
              <a:rPr lang="tr-TR" dirty="0" smtClean="0"/>
              <a:t> ile Çözüm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9600"/>
            <a:ext cx="8398350" cy="59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q0=30*pi/180;qdot0=0;h=0.1;t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=[0:h:1</a:t>
            </a:r>
            <a:r>
              <a:rPr lang="tr-T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tr-TR" sz="1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qsol</a:t>
            </a:r>
            <a:r>
              <a:rPr lang="tr-T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(t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),2);</a:t>
            </a:r>
            <a:r>
              <a:rPr lang="tr-TR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qsol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(1,:)=[q0 qdot0];</a:t>
            </a:r>
          </a:p>
          <a:p>
            <a:pPr marL="0" indent="0">
              <a:buNone/>
            </a:pPr>
            <a:r>
              <a:rPr lang="tr-TR" sz="19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i=1:length(t)-1</a:t>
            </a:r>
          </a:p>
          <a:p>
            <a:pPr marL="0" indent="0">
              <a:buNone/>
            </a:pPr>
            <a:r>
              <a:rPr lang="pt-B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m1=6.875-</a:t>
            </a:r>
            <a:r>
              <a:rPr lang="pt-B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(6.5/(cos(qsol(i,1))*cos(qsol(i,1))));     y1=qsol(i,1)+h/2*qsol(i,2);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m2=6.875-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(6.5/(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(y1)*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(y1)));    y2=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qsol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(i,1)+h/2*(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qsol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(i,2)+h/2*m1);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m3=6.875-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(6.5/(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(y2)*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(y2)));    y3=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qsol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(i,1)+h*(</a:t>
            </a:r>
            <a:r>
              <a:rPr lang="es-ES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qsol</a:t>
            </a:r>
            <a:r>
              <a:rPr lang="es-ES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(i,2)+h/2*m2);</a:t>
            </a:r>
          </a:p>
          <a:p>
            <a:pPr marL="0" indent="0">
              <a:buNone/>
            </a:pPr>
            <a:r>
              <a:rPr lang="tr-T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m4=6.875-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(6.5/(cos(y3)*cos(y3)));</a:t>
            </a:r>
          </a:p>
          <a:p>
            <a:pPr marL="0" indent="0">
              <a:buNone/>
            </a:pPr>
            <a:r>
              <a:rPr lang="pt-BR" sz="1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qsol(i+1</a:t>
            </a:r>
            <a:r>
              <a:rPr lang="pt-B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,:)=[qsol(i,1)+h*(qsol(i,2)+h/6*(m1+m2+m3)) qsol(i,2)+h/6*(m1+2*m2+2*m3+m4)];</a:t>
            </a:r>
          </a:p>
          <a:p>
            <a:pPr marL="0" indent="0">
              <a:buNone/>
            </a:pPr>
            <a:r>
              <a:rPr lang="tr-TR" sz="19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9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fr-FR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t,qsol</a:t>
            </a:r>
            <a:r>
              <a:rPr lang="fr-F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fr-FR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t,qsol</a:t>
            </a:r>
            <a:r>
              <a:rPr lang="fr-F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fr-F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fr-F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,2)</a:t>
            </a:r>
          </a:p>
          <a:p>
            <a:pPr marL="0" indent="0">
              <a:buNone/>
            </a:pPr>
            <a:r>
              <a:rPr lang="tr-TR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'Dümenin Konum ve 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Hýz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Deðiþimi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 Gösterimi'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'Zaman (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sn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)'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tr-TR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'$\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$ </a:t>
            </a:r>
            <a:r>
              <a:rPr lang="tr-TR" sz="19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ve $\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dot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{\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}$'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interpreter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latex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h2=</a:t>
            </a:r>
            <a:r>
              <a:rPr lang="tr-TR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'$\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$'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'$\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dot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{\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}$'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set(h2, 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'Interpreter'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900" dirty="0" err="1">
                <a:solidFill>
                  <a:srgbClr val="A020F0"/>
                </a:solidFill>
                <a:latin typeface="Courier New" panose="02070309020205020404" pitchFamily="49" charset="0"/>
              </a:rPr>
              <a:t>latex</a:t>
            </a:r>
            <a:r>
              <a:rPr lang="tr-TR" sz="19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470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0" y="324000"/>
            <a:ext cx="765646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7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Yayın Genelleştirilmiş Kuvveti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6" y="729000"/>
            <a:ext cx="9144000" cy="49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1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2644" y="16320"/>
            <a:ext cx="7886700" cy="473074"/>
          </a:xfrm>
        </p:spPr>
        <p:txBody>
          <a:bodyPr/>
          <a:lstStyle/>
          <a:p>
            <a:r>
              <a:rPr lang="tr-TR" dirty="0" smtClean="0"/>
              <a:t>Bir Yayın Genelleştirilmiş Kuvveti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𝑦𝑎𝑦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(Ɩ−Ɩ</m:t>
                      </m:r>
                      <m:r>
                        <a:rPr lang="en-US" i="1" baseline="-25000" dirty="0" err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Ɩ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+(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ê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 dirty="0" err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>
                  <a:spcAft>
                    <a:spcPts val="1200"/>
                  </a:spcAft>
                </a:pPr>
                <a:r>
                  <a:rPr lang="tr-TR" dirty="0" smtClean="0"/>
                  <a:t>Yay kuvvetinin oluşturduğu anlık güç</a:t>
                </a:r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2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Yayın Genelleştirilmiş Kuvveti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Not</a:t>
                </a:r>
                <a:r>
                  <a:rPr lang="tr-TR" dirty="0" smtClean="0"/>
                  <a:t>:genelleştirilmiş yay kuvveti yaydaki potansiyel enerji ile ilişkilidir. Formül ile ifade edilecek olunursa;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𝑦𝑎𝑦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Burada yayın potansiyel enerjisinin aşağıdaki eşitlikle bulunabileceğini hatırlayalım.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𝑦𝑎𝑦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tr-TR" dirty="0" smtClean="0"/>
                  <a:t>ve</a:t>
                </a:r>
                <a:r>
                  <a:rPr lang="en-US" dirty="0"/>
                  <a:t>	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Ve böylece genelleştirilmiş yay kuvvetinin ilgili terimler yerine konduğunda </a:t>
                </a:r>
                <a:r>
                  <a:rPr lang="en-US" dirty="0" err="1" smtClean="0"/>
                  <a:t>d</a:t>
                </a:r>
                <a:r>
                  <a:rPr lang="en-US" i="1" dirty="0" err="1" smtClean="0"/>
                  <a:t>Ɩ</a:t>
                </a:r>
                <a:r>
                  <a:rPr lang="en-US" dirty="0" smtClean="0"/>
                  <a:t> </a:t>
                </a:r>
                <a:r>
                  <a:rPr lang="en-US" dirty="0"/>
                  <a:t>/</a:t>
                </a:r>
                <a:r>
                  <a:rPr lang="en-US" dirty="0" err="1" smtClean="0"/>
                  <a:t>d</a:t>
                </a:r>
                <a:r>
                  <a:rPr lang="en-US" i="1" dirty="0" err="1" smtClean="0"/>
                  <a:t>q</a:t>
                </a:r>
                <a:r>
                  <a:rPr lang="tr-TR" i="1" dirty="0" smtClean="0"/>
                  <a:t> </a:t>
                </a:r>
                <a:r>
                  <a:rPr lang="tr-TR" dirty="0" err="1" smtClean="0"/>
                  <a:t>olarakta</a:t>
                </a:r>
                <a:r>
                  <a:rPr lang="tr-TR" dirty="0" smtClean="0"/>
                  <a:t> ifade edilebileceği söylenebilir.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80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p:grpSp>
        <p:nvGrpSpPr>
          <p:cNvPr id="4" name="Grup 3"/>
          <p:cNvGrpSpPr/>
          <p:nvPr/>
        </p:nvGrpSpPr>
        <p:grpSpPr>
          <a:xfrm>
            <a:off x="-11417" y="729000"/>
            <a:ext cx="9450278" cy="3105836"/>
            <a:chOff x="1103487" y="450799"/>
            <a:chExt cx="9450278" cy="3105836"/>
          </a:xfrm>
        </p:grpSpPr>
        <p:cxnSp>
          <p:nvCxnSpPr>
            <p:cNvPr id="5" name="Straight Connector 276"/>
            <p:cNvCxnSpPr/>
            <p:nvPr/>
          </p:nvCxnSpPr>
          <p:spPr>
            <a:xfrm>
              <a:off x="2637155" y="2035175"/>
              <a:ext cx="2319655" cy="15214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52"/>
            <p:cNvGrpSpPr>
              <a:grpSpLocks noChangeAspect="1"/>
            </p:cNvGrpSpPr>
            <p:nvPr/>
          </p:nvGrpSpPr>
          <p:grpSpPr bwMode="auto">
            <a:xfrm>
              <a:off x="1864995" y="2427605"/>
              <a:ext cx="607695" cy="360680"/>
              <a:chOff x="2677" y="4212"/>
              <a:chExt cx="1980" cy="1176"/>
            </a:xfrm>
          </p:grpSpPr>
          <p:sp>
            <p:nvSpPr>
              <p:cNvPr id="74" name="Oval 73"/>
              <p:cNvSpPr>
                <a:spLocks noChangeAspect="1" noChangeArrowheads="1"/>
              </p:cNvSpPr>
              <p:nvPr/>
            </p:nvSpPr>
            <p:spPr bwMode="auto">
              <a:xfrm>
                <a:off x="3144" y="4212"/>
                <a:ext cx="900" cy="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75" name="Rectangle 4"/>
              <p:cNvSpPr>
                <a:spLocks noChangeAspect="1" noChangeArrowheads="1"/>
              </p:cNvSpPr>
              <p:nvPr/>
            </p:nvSpPr>
            <p:spPr bwMode="auto">
              <a:xfrm>
                <a:off x="3144" y="4656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76" name="Oval 75"/>
              <p:cNvSpPr>
                <a:spLocks noChangeAspect="1" noChangeArrowheads="1"/>
              </p:cNvSpPr>
              <p:nvPr/>
            </p:nvSpPr>
            <p:spPr bwMode="auto">
              <a:xfrm>
                <a:off x="3420" y="4452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cxnSp>
            <p:nvCxnSpPr>
              <p:cNvPr id="77" name="Line 6"/>
              <p:cNvCxnSpPr>
                <a:cxnSpLocks noChangeAspect="1" noChangeShapeType="1"/>
              </p:cNvCxnSpPr>
              <p:nvPr/>
            </p:nvCxnSpPr>
            <p:spPr bwMode="auto">
              <a:xfrm>
                <a:off x="3144" y="4656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Line 7"/>
              <p:cNvCxnSpPr>
                <a:cxnSpLocks noChangeAspect="1" noChangeShapeType="1"/>
              </p:cNvCxnSpPr>
              <p:nvPr/>
            </p:nvCxnSpPr>
            <p:spPr bwMode="auto">
              <a:xfrm>
                <a:off x="4028" y="4652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Line 8"/>
              <p:cNvCxnSpPr>
                <a:cxnSpLocks noChangeAspect="1" noChangeShapeType="1"/>
              </p:cNvCxnSpPr>
              <p:nvPr/>
            </p:nvCxnSpPr>
            <p:spPr bwMode="auto">
              <a:xfrm>
                <a:off x="2677" y="5197"/>
                <a:ext cx="19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Line 9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2677" y="5197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Line 10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2892" y="5196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11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3096" y="520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12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3324" y="5196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13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3528" y="520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Line 14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3744" y="520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Line 15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3984" y="520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Line 16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188" y="520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Line 17"/>
              <p:cNvCxnSpPr>
                <a:cxnSpLocks noChangeAspect="1" noChangeShapeType="1"/>
              </p:cNvCxnSpPr>
              <p:nvPr/>
            </p:nvCxnSpPr>
            <p:spPr bwMode="auto">
              <a:xfrm flipH="1">
                <a:off x="4416" y="520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Arc 269"/>
            <p:cNvSpPr/>
            <p:nvPr/>
          </p:nvSpPr>
          <p:spPr>
            <a:xfrm>
              <a:off x="2158365" y="2363470"/>
              <a:ext cx="378460" cy="388620"/>
            </a:xfrm>
            <a:prstGeom prst="arc">
              <a:avLst>
                <a:gd name="adj1" fmla="val 15853827"/>
                <a:gd name="adj2" fmla="val 738478"/>
              </a:avLst>
            </a:prstGeom>
            <a:ln w="127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8" name="Straight Connector 271"/>
            <p:cNvCxnSpPr/>
            <p:nvPr/>
          </p:nvCxnSpPr>
          <p:spPr>
            <a:xfrm flipV="1">
              <a:off x="2171065" y="2569845"/>
              <a:ext cx="3220720" cy="2667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72"/>
            <p:cNvCxnSpPr/>
            <p:nvPr/>
          </p:nvCxnSpPr>
          <p:spPr>
            <a:xfrm flipV="1">
              <a:off x="1701165" y="2024380"/>
              <a:ext cx="911225" cy="1036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564130" y="1966595"/>
              <a:ext cx="95250" cy="825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11" name="Rectangle 274"/>
            <p:cNvSpPr/>
            <p:nvPr/>
          </p:nvSpPr>
          <p:spPr>
            <a:xfrm rot="2065306">
              <a:off x="3001645" y="2307590"/>
              <a:ext cx="955040" cy="5651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grpSp>
          <p:nvGrpSpPr>
            <p:cNvPr id="12" name="Group 277"/>
            <p:cNvGrpSpPr>
              <a:grpSpLocks/>
            </p:cNvGrpSpPr>
            <p:nvPr/>
          </p:nvGrpSpPr>
          <p:grpSpPr bwMode="auto">
            <a:xfrm>
              <a:off x="3318510" y="2484755"/>
              <a:ext cx="413385" cy="313690"/>
              <a:chOff x="4602" y="3888"/>
              <a:chExt cx="726" cy="561"/>
            </a:xfrm>
          </p:grpSpPr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>
                <a:off x="4752" y="3888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68" name="Text Box 16"/>
              <p:cNvSpPr txBox="1">
                <a:spLocks noChangeArrowheads="1"/>
              </p:cNvSpPr>
              <p:nvPr/>
            </p:nvSpPr>
            <p:spPr bwMode="auto">
              <a:xfrm>
                <a:off x="4782" y="4032"/>
                <a:ext cx="546" cy="4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tr-T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Line 17"/>
              <p:cNvCxnSpPr>
                <a:cxnSpLocks noChangeShapeType="1"/>
              </p:cNvCxnSpPr>
              <p:nvPr/>
            </p:nvCxnSpPr>
            <p:spPr bwMode="auto">
              <a:xfrm>
                <a:off x="4758" y="403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18"/>
              <p:cNvCxnSpPr>
                <a:cxnSpLocks noChangeShapeType="1"/>
              </p:cNvCxnSpPr>
              <p:nvPr/>
            </p:nvCxnSpPr>
            <p:spPr bwMode="auto">
              <a:xfrm>
                <a:off x="5042" y="403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4827" y="394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7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4640" y="4182"/>
                <a:ext cx="576" cy="144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cxnSp>
            <p:nvCxnSpPr>
              <p:cNvPr id="73" name="Line 21"/>
              <p:cNvCxnSpPr>
                <a:cxnSpLocks noChangeShapeType="1"/>
              </p:cNvCxnSpPr>
              <p:nvPr/>
            </p:nvCxnSpPr>
            <p:spPr bwMode="auto">
              <a:xfrm>
                <a:off x="4602" y="4182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" name="Straight Arrow Connector 285"/>
            <p:cNvCxnSpPr/>
            <p:nvPr/>
          </p:nvCxnSpPr>
          <p:spPr>
            <a:xfrm flipV="1">
              <a:off x="2615565" y="1405890"/>
              <a:ext cx="702310" cy="5727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oon 286"/>
            <p:cNvSpPr/>
            <p:nvPr/>
          </p:nvSpPr>
          <p:spPr>
            <a:xfrm>
              <a:off x="2677160" y="1862455"/>
              <a:ext cx="96520" cy="25209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15" name="Oval 14"/>
            <p:cNvSpPr/>
            <p:nvPr/>
          </p:nvSpPr>
          <p:spPr>
            <a:xfrm>
              <a:off x="1670685" y="2980055"/>
              <a:ext cx="156845" cy="1498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grpSp>
          <p:nvGrpSpPr>
            <p:cNvPr id="16" name="Group 288"/>
            <p:cNvGrpSpPr>
              <a:grpSpLocks/>
            </p:cNvGrpSpPr>
            <p:nvPr/>
          </p:nvGrpSpPr>
          <p:grpSpPr bwMode="auto">
            <a:xfrm rot="20286610" flipV="1">
              <a:off x="2096135" y="1602740"/>
              <a:ext cx="1292225" cy="71755"/>
              <a:chOff x="2774" y="8256"/>
              <a:chExt cx="5820" cy="1003"/>
            </a:xfrm>
          </p:grpSpPr>
          <p:cxnSp>
            <p:nvCxnSpPr>
              <p:cNvPr id="56" name="Line 3"/>
              <p:cNvCxnSpPr>
                <a:cxnSpLocks noChangeShapeType="1"/>
              </p:cNvCxnSpPr>
              <p:nvPr/>
            </p:nvCxnSpPr>
            <p:spPr bwMode="auto">
              <a:xfrm flipV="1">
                <a:off x="3274" y="8261"/>
                <a:ext cx="379" cy="53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4"/>
              <p:cNvCxnSpPr>
                <a:cxnSpLocks noChangeShapeType="1"/>
              </p:cNvCxnSpPr>
              <p:nvPr/>
            </p:nvCxnSpPr>
            <p:spPr bwMode="auto">
              <a:xfrm>
                <a:off x="3653" y="8261"/>
                <a:ext cx="591" cy="98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5"/>
              <p:cNvCxnSpPr>
                <a:cxnSpLocks noChangeShapeType="1"/>
              </p:cNvCxnSpPr>
              <p:nvPr/>
            </p:nvCxnSpPr>
            <p:spPr bwMode="auto">
              <a:xfrm flipV="1">
                <a:off x="4242" y="8275"/>
                <a:ext cx="622" cy="9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6"/>
              <p:cNvCxnSpPr>
                <a:cxnSpLocks noChangeShapeType="1"/>
              </p:cNvCxnSpPr>
              <p:nvPr/>
            </p:nvCxnSpPr>
            <p:spPr bwMode="auto">
              <a:xfrm flipV="1">
                <a:off x="5453" y="8272"/>
                <a:ext cx="622" cy="9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7"/>
              <p:cNvCxnSpPr>
                <a:cxnSpLocks noChangeShapeType="1"/>
              </p:cNvCxnSpPr>
              <p:nvPr/>
            </p:nvCxnSpPr>
            <p:spPr bwMode="auto">
              <a:xfrm>
                <a:off x="4863" y="8274"/>
                <a:ext cx="591" cy="98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8"/>
              <p:cNvCxnSpPr>
                <a:cxnSpLocks noChangeShapeType="1"/>
              </p:cNvCxnSpPr>
              <p:nvPr/>
            </p:nvCxnSpPr>
            <p:spPr bwMode="auto">
              <a:xfrm>
                <a:off x="6073" y="8256"/>
                <a:ext cx="591" cy="98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9"/>
              <p:cNvCxnSpPr>
                <a:cxnSpLocks noChangeShapeType="1"/>
              </p:cNvCxnSpPr>
              <p:nvPr/>
            </p:nvCxnSpPr>
            <p:spPr bwMode="auto">
              <a:xfrm>
                <a:off x="7300" y="8269"/>
                <a:ext cx="591" cy="98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10"/>
              <p:cNvCxnSpPr>
                <a:cxnSpLocks noChangeShapeType="1"/>
              </p:cNvCxnSpPr>
              <p:nvPr/>
            </p:nvCxnSpPr>
            <p:spPr bwMode="auto">
              <a:xfrm flipV="1">
                <a:off x="6663" y="8284"/>
                <a:ext cx="622" cy="9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Line 11"/>
              <p:cNvCxnSpPr>
                <a:cxnSpLocks noChangeShapeType="1"/>
              </p:cNvCxnSpPr>
              <p:nvPr/>
            </p:nvCxnSpPr>
            <p:spPr bwMode="auto">
              <a:xfrm flipV="1">
                <a:off x="7889" y="8827"/>
                <a:ext cx="274" cy="4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12"/>
              <p:cNvCxnSpPr>
                <a:cxnSpLocks noChangeShapeType="1"/>
              </p:cNvCxnSpPr>
              <p:nvPr/>
            </p:nvCxnSpPr>
            <p:spPr bwMode="auto">
              <a:xfrm>
                <a:off x="8155" y="8837"/>
                <a:ext cx="43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13"/>
              <p:cNvCxnSpPr>
                <a:cxnSpLocks noChangeShapeType="1"/>
              </p:cNvCxnSpPr>
              <p:nvPr/>
            </p:nvCxnSpPr>
            <p:spPr bwMode="auto">
              <a:xfrm>
                <a:off x="2774" y="8777"/>
                <a:ext cx="50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" name="Oval 16"/>
            <p:cNvSpPr/>
            <p:nvPr/>
          </p:nvSpPr>
          <p:spPr>
            <a:xfrm>
              <a:off x="3260725" y="1337945"/>
              <a:ext cx="88265" cy="908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18" name="Straight Arrow Connector 301"/>
            <p:cNvCxnSpPr/>
            <p:nvPr/>
          </p:nvCxnSpPr>
          <p:spPr>
            <a:xfrm flipV="1">
              <a:off x="2125980" y="1278255"/>
              <a:ext cx="45085" cy="227838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126615" y="1845310"/>
              <a:ext cx="88265" cy="908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20" name="Straight Connector 303"/>
            <p:cNvCxnSpPr/>
            <p:nvPr/>
          </p:nvCxnSpPr>
          <p:spPr>
            <a:xfrm flipV="1">
              <a:off x="2639060" y="1975485"/>
              <a:ext cx="1296035" cy="203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304"/>
            <p:cNvSpPr/>
            <p:nvPr/>
          </p:nvSpPr>
          <p:spPr>
            <a:xfrm rot="1309937">
              <a:off x="2688590" y="1598930"/>
              <a:ext cx="246380" cy="1084580"/>
            </a:xfrm>
            <a:prstGeom prst="arc">
              <a:avLst>
                <a:gd name="adj1" fmla="val 15993949"/>
                <a:gd name="adj2" fmla="val 738478"/>
              </a:avLst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3408680" y="1712595"/>
              <a:ext cx="108585" cy="882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23" name="Straight Connector 306"/>
            <p:cNvCxnSpPr/>
            <p:nvPr/>
          </p:nvCxnSpPr>
          <p:spPr>
            <a:xfrm flipV="1">
              <a:off x="2662555" y="1774825"/>
              <a:ext cx="805180" cy="2247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307"/>
            <p:cNvSpPr/>
            <p:nvPr/>
          </p:nvSpPr>
          <p:spPr>
            <a:xfrm rot="4360821">
              <a:off x="2606040" y="1775460"/>
              <a:ext cx="584835" cy="347345"/>
            </a:xfrm>
            <a:prstGeom prst="arc">
              <a:avLst>
                <a:gd name="adj1" fmla="val 15853827"/>
                <a:gd name="adj2" fmla="val 738478"/>
              </a:avLst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25" name="Arc 309"/>
            <p:cNvSpPr/>
            <p:nvPr/>
          </p:nvSpPr>
          <p:spPr>
            <a:xfrm rot="10800000">
              <a:off x="2517140" y="1783715"/>
              <a:ext cx="378460" cy="340995"/>
            </a:xfrm>
            <a:prstGeom prst="arc">
              <a:avLst>
                <a:gd name="adj1" fmla="val 14735383"/>
                <a:gd name="adj2" fmla="val 11546627"/>
              </a:avLst>
            </a:prstGeom>
            <a:ln w="127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26" name="Straight Connector 310"/>
            <p:cNvCxnSpPr/>
            <p:nvPr/>
          </p:nvCxnSpPr>
          <p:spPr>
            <a:xfrm flipH="1">
              <a:off x="2076450" y="2001520"/>
              <a:ext cx="535305" cy="46355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11"/>
            <p:cNvCxnSpPr/>
            <p:nvPr/>
          </p:nvCxnSpPr>
          <p:spPr>
            <a:xfrm flipH="1">
              <a:off x="2928620" y="2574290"/>
              <a:ext cx="536575" cy="559435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312"/>
            <p:cNvCxnSpPr/>
            <p:nvPr/>
          </p:nvCxnSpPr>
          <p:spPr>
            <a:xfrm>
              <a:off x="2177415" y="2360295"/>
              <a:ext cx="784225" cy="75057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3"/>
            <p:cNvCxnSpPr/>
            <p:nvPr/>
          </p:nvCxnSpPr>
          <p:spPr>
            <a:xfrm>
              <a:off x="3488690" y="2574290"/>
              <a:ext cx="0" cy="88011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314"/>
            <p:cNvCxnSpPr/>
            <p:nvPr/>
          </p:nvCxnSpPr>
          <p:spPr>
            <a:xfrm flipV="1">
              <a:off x="2131060" y="3212465"/>
              <a:ext cx="1384300" cy="2032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5"/>
            <p:cNvCxnSpPr/>
            <p:nvPr/>
          </p:nvCxnSpPr>
          <p:spPr>
            <a:xfrm flipH="1">
              <a:off x="1393825" y="1892300"/>
              <a:ext cx="75692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6"/>
            <p:cNvCxnSpPr/>
            <p:nvPr/>
          </p:nvCxnSpPr>
          <p:spPr>
            <a:xfrm flipH="1">
              <a:off x="1414780" y="2574290"/>
              <a:ext cx="7283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19"/>
            <p:cNvCxnSpPr/>
            <p:nvPr/>
          </p:nvCxnSpPr>
          <p:spPr>
            <a:xfrm>
              <a:off x="1469390" y="1892300"/>
              <a:ext cx="0" cy="70548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20"/>
            <p:cNvCxnSpPr/>
            <p:nvPr/>
          </p:nvCxnSpPr>
          <p:spPr>
            <a:xfrm>
              <a:off x="4228977" y="1266760"/>
              <a:ext cx="0" cy="4267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21"/>
            <p:cNvSpPr/>
            <p:nvPr/>
          </p:nvSpPr>
          <p:spPr>
            <a:xfrm rot="12504686">
              <a:off x="1737995" y="2603500"/>
              <a:ext cx="932180" cy="463550"/>
            </a:xfrm>
            <a:prstGeom prst="arc">
              <a:avLst>
                <a:gd name="adj1" fmla="val 16200000"/>
                <a:gd name="adj2" fmla="val 20803061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Metin kutusu 35"/>
                <p:cNvSpPr txBox="1"/>
                <p:nvPr/>
              </p:nvSpPr>
              <p:spPr>
                <a:xfrm>
                  <a:off x="5979429" y="450799"/>
                  <a:ext cx="4574336" cy="1776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Verilenler: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tr-TR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tr-TR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tr-TR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tr-TR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tr-TR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tr-TR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tr-TR" dirty="0" smtClean="0"/>
                    <a:t> </a:t>
                  </a:r>
                  <a14:m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r>
                    <a:rPr lang="tr-TR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tr-TR" dirty="0" smtClean="0"/>
                    <a:t> dönme merkezindedir.</a:t>
                  </a:r>
                </a:p>
                <a:p>
                  <a14:m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, </a:t>
                  </a:r>
                  <a14:m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𝑂𝐷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tr-TR" dirty="0" smtClean="0"/>
                    <a:t>, </a:t>
                  </a:r>
                  <a14:m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tr-TR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tr-TR" dirty="0" smtClean="0"/>
                    <a:t>ve </a:t>
                  </a:r>
                  <a14:m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tr-TR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tr-TR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tr-TR" dirty="0" smtClean="0"/>
                    <a:t>, 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tr-TR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a14:m>
                  <a:endParaRPr lang="tr-TR" dirty="0" smtClean="0"/>
                </a:p>
                <a:p>
                  <a:endParaRPr lang="tr-TR" dirty="0"/>
                </a:p>
              </p:txBody>
            </p:sp>
          </mc:Choice>
          <mc:Fallback xmlns="">
            <p:sp>
              <p:nvSpPr>
                <p:cNvPr id="36" name="Metin kutusu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429" y="450799"/>
                  <a:ext cx="4574336" cy="17765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00" t="-206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Metin kutusu 36"/>
                <p:cNvSpPr txBox="1"/>
                <p:nvPr/>
              </p:nvSpPr>
              <p:spPr>
                <a:xfrm>
                  <a:off x="1576629" y="2277603"/>
                  <a:ext cx="6685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Metin kutusu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629" y="2277603"/>
                  <a:ext cx="66854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Metin kutusu 37"/>
                <p:cNvSpPr txBox="1"/>
                <p:nvPr/>
              </p:nvSpPr>
              <p:spPr>
                <a:xfrm>
                  <a:off x="2332567" y="1826697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8" name="Metin kutusu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2567" y="1826697"/>
                  <a:ext cx="201017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303" r="-24242"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Metin kutusu 38"/>
                <p:cNvSpPr txBox="1"/>
                <p:nvPr/>
              </p:nvSpPr>
              <p:spPr>
                <a:xfrm>
                  <a:off x="3278148" y="1072887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9" name="Metin kutusu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148" y="1072887"/>
                  <a:ext cx="2010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303" r="-21212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Metin kutusu 39"/>
                <p:cNvSpPr txBox="1"/>
                <p:nvPr/>
              </p:nvSpPr>
              <p:spPr>
                <a:xfrm>
                  <a:off x="3178856" y="2266529"/>
                  <a:ext cx="544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0" name="Metin kutusu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856" y="2266529"/>
                  <a:ext cx="54444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112" r="-3371" b="-1739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Metin kutusu 40"/>
                <p:cNvSpPr txBox="1"/>
                <p:nvPr/>
              </p:nvSpPr>
              <p:spPr>
                <a:xfrm>
                  <a:off x="1895033" y="1603871"/>
                  <a:ext cx="219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1" name="Metin kutusu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033" y="1603871"/>
                  <a:ext cx="21993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7778" r="-19444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Metin kutusu 41"/>
                <p:cNvSpPr txBox="1"/>
                <p:nvPr/>
              </p:nvSpPr>
              <p:spPr>
                <a:xfrm>
                  <a:off x="3462998" y="1496841"/>
                  <a:ext cx="2993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2" name="Metin kutusu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2998" y="1496841"/>
                  <a:ext cx="299377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367" r="-8163" b="-1739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Dikdörtgen 42"/>
                <p:cNvSpPr/>
                <p:nvPr/>
              </p:nvSpPr>
              <p:spPr>
                <a:xfrm>
                  <a:off x="2637155" y="3110865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3" name="Dikdörtgen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155" y="3110865"/>
                  <a:ext cx="47314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Dikdörtgen 43"/>
                <p:cNvSpPr/>
                <p:nvPr/>
              </p:nvSpPr>
              <p:spPr>
                <a:xfrm>
                  <a:off x="1103487" y="1995805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4" name="Dikdörtgen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487" y="1995805"/>
                  <a:ext cx="47314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ikdörtgen 44"/>
                <p:cNvSpPr/>
                <p:nvPr/>
              </p:nvSpPr>
              <p:spPr>
                <a:xfrm>
                  <a:off x="2979647" y="1819879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5" name="Dikdörtgen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647" y="1819879"/>
                  <a:ext cx="47314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ikdörtgen 45"/>
                <p:cNvSpPr/>
                <p:nvPr/>
              </p:nvSpPr>
              <p:spPr>
                <a:xfrm>
                  <a:off x="2386129" y="2007750"/>
                  <a:ext cx="5019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6" name="Dikdörtgen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129" y="2007750"/>
                  <a:ext cx="50199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Dikdörtgen 46"/>
                <p:cNvSpPr/>
                <p:nvPr/>
              </p:nvSpPr>
              <p:spPr>
                <a:xfrm>
                  <a:off x="3124894" y="1648099"/>
                  <a:ext cx="4731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7" name="Dikdörtgen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894" y="1648099"/>
                  <a:ext cx="47314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Dikdörtgen 47"/>
                <p:cNvSpPr/>
                <p:nvPr/>
              </p:nvSpPr>
              <p:spPr>
                <a:xfrm>
                  <a:off x="2597267" y="2578255"/>
                  <a:ext cx="5019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8" name="Dikdörtgen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7267" y="2578255"/>
                  <a:ext cx="501996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Dikdörtgen 48"/>
                <p:cNvSpPr/>
                <p:nvPr/>
              </p:nvSpPr>
              <p:spPr>
                <a:xfrm>
                  <a:off x="2429552" y="2227376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9" name="Dikdörtgen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552" y="2227376"/>
                  <a:ext cx="369588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Dikdörtgen 49"/>
                <p:cNvSpPr/>
                <p:nvPr/>
              </p:nvSpPr>
              <p:spPr>
                <a:xfrm>
                  <a:off x="1885941" y="1064260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Dikdörtgen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941" y="1064260"/>
                  <a:ext cx="36958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Dikdörtgen 50"/>
                <p:cNvSpPr/>
                <p:nvPr/>
              </p:nvSpPr>
              <p:spPr>
                <a:xfrm>
                  <a:off x="5158020" y="2465943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Dikdörtgen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020" y="2465943"/>
                  <a:ext cx="369588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Dikdörtgen 51"/>
                <p:cNvSpPr/>
                <p:nvPr/>
              </p:nvSpPr>
              <p:spPr>
                <a:xfrm>
                  <a:off x="4178938" y="1415317"/>
                  <a:ext cx="15331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𝑦𝑒𝑟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𝑒𝑘𝑖𝑚𝑖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2" name="Dikdörtgen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938" y="1415317"/>
                  <a:ext cx="1533112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Metin kutusu 52"/>
                <p:cNvSpPr txBox="1"/>
                <p:nvPr/>
              </p:nvSpPr>
              <p:spPr>
                <a:xfrm rot="20084345">
                  <a:off x="2484344" y="1338188"/>
                  <a:ext cx="446084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3" name="Metin kutusu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84345">
                  <a:off x="2484344" y="1338188"/>
                  <a:ext cx="446084" cy="29924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7955" r="-13636" b="-519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Dikdörtgen 53"/>
                <p:cNvSpPr/>
                <p:nvPr/>
              </p:nvSpPr>
              <p:spPr>
                <a:xfrm>
                  <a:off x="1287902" y="2590165"/>
                  <a:ext cx="5907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Dikdörtgen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902" y="2590165"/>
                  <a:ext cx="590739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Metin kutusu 54"/>
                <p:cNvSpPr txBox="1"/>
                <p:nvPr/>
              </p:nvSpPr>
              <p:spPr>
                <a:xfrm>
                  <a:off x="4156676" y="2550275"/>
                  <a:ext cx="45743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3-4 uzuvları arasında </a:t>
                  </a:r>
                  <a:r>
                    <a:rPr lang="tr-TR" dirty="0" err="1" smtClean="0"/>
                    <a:t>vizkoz</a:t>
                  </a:r>
                  <a:r>
                    <a:rPr lang="tr-TR" dirty="0" smtClean="0"/>
                    <a:t> sürtünme var ve katsayısı: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5" name="Metin kutusu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676" y="2550275"/>
                  <a:ext cx="4574336" cy="64633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200" t="-5660" b="-1415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084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77000" y="639000"/>
                <a:ext cx="8370000" cy="5490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tr-TR" dirty="0" smtClean="0"/>
                  <a:t>Hareket Denkleminin Genel İfadesi</a:t>
                </a:r>
                <a:r>
                  <a:rPr lang="en-US" dirty="0" smtClean="0"/>
                  <a:t>:</a:t>
                </a:r>
                <a:r>
                  <a:rPr lang="en-US" dirty="0"/>
                  <a:t>	</a:t>
                </a:r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i="1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3 ve 4 uzuvları arasındaki </a:t>
                </a:r>
                <a:r>
                  <a:rPr lang="tr-TR" dirty="0" err="1" smtClean="0"/>
                  <a:t>vizkoz</a:t>
                </a:r>
                <a:r>
                  <a:rPr lang="tr-TR" dirty="0" smtClean="0"/>
                  <a:t> sürtünme kuvveti, oluşturduğu güç ve ilgili genelleştirilmiş kuvvet aşağıdaki gibi elde edilir.</a:t>
                </a:r>
                <a:r>
                  <a:rPr lang="en-US" dirty="0" smtClean="0"/>
                  <a:t> </a:t>
                </a:r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00" y="639000"/>
                <a:ext cx="8370000" cy="5490000"/>
              </a:xfrm>
              <a:blipFill rotWithShape="0">
                <a:blip r:embed="rId2"/>
                <a:stretch>
                  <a:fillRect l="-655" t="-1222" r="-3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</p:spPr>
        <p:txBody>
          <a:bodyPr/>
          <a:lstStyle/>
          <a:p>
            <a:r>
              <a:rPr lang="tr-TR" smtClean="0"/>
              <a:t>Örnek: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410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Genelleştirilmiş yay kuvveti</a:t>
                </a:r>
                <a:r>
                  <a:rPr lang="en-US" dirty="0"/>
                  <a:t>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Şekle </a:t>
                </a:r>
                <a:r>
                  <a:rPr lang="tr-TR" dirty="0"/>
                  <a:t>dikkatli bakarsak D noktasının koordinatları sabit</a:t>
                </a:r>
                <a:r>
                  <a:rPr lang="en-US" dirty="0"/>
                  <a:t>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D</a:t>
                </a:r>
                <a:r>
                  <a:rPr lang="en-US" dirty="0"/>
                  <a:t>=0,</a:t>
                </a:r>
                <a:r>
                  <a:rPr lang="tr-TR" dirty="0"/>
                  <a:t>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D</a:t>
                </a:r>
                <a:r>
                  <a:rPr lang="en-US" dirty="0"/>
                  <a:t>=b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tr-TR" dirty="0"/>
                  <a:t> doğal olarak hız etki katsayıları da</a:t>
                </a:r>
                <a:r>
                  <a:rPr lang="en-US" dirty="0"/>
                  <a:t> </a:t>
                </a:r>
                <a:r>
                  <a:rPr lang="en-US" i="1" dirty="0" err="1"/>
                  <a:t>u</a:t>
                </a:r>
                <a:r>
                  <a:rPr lang="en-US" i="1" baseline="-25000" dirty="0" err="1"/>
                  <a:t>D</a:t>
                </a:r>
                <a:r>
                  <a:rPr lang="en-US" dirty="0"/>
                  <a:t>=0, </a:t>
                </a:r>
                <a:r>
                  <a:rPr lang="en-US" i="1" dirty="0" err="1"/>
                  <a:t>v</a:t>
                </a:r>
                <a:r>
                  <a:rPr lang="en-US" i="1" baseline="-25000" dirty="0" err="1"/>
                  <a:t>D</a:t>
                </a:r>
                <a:r>
                  <a:rPr lang="en-US" dirty="0"/>
                  <a:t>=0; </a:t>
                </a:r>
                <a:r>
                  <a:rPr lang="tr-TR" dirty="0"/>
                  <a:t>Böylece</a:t>
                </a:r>
                <a:r>
                  <a:rPr lang="en-US" dirty="0"/>
                  <a:t>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tr-T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Şimdi aşağıdaki pozisyon  değişkenlerini ve etki katsayılarını bulmaya ihtiyacımız var.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54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Kinemati</a:t>
                </a:r>
                <a:r>
                  <a:rPr lang="tr-TR" dirty="0" smtClean="0"/>
                  <a:t>k</a:t>
                </a:r>
                <a:r>
                  <a:rPr lang="en-US" dirty="0" smtClean="0"/>
                  <a:t>:</a:t>
                </a:r>
                <a:endParaRPr lang="tr-TR" dirty="0"/>
              </a:p>
              <a:p>
                <a:r>
                  <a:rPr lang="tr-TR" dirty="0" smtClean="0"/>
                  <a:t>Vektör kapalılık denklemi</a:t>
                </a:r>
                <a:r>
                  <a:rPr lang="en-US" dirty="0" smtClean="0"/>
                  <a:t>: 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𝑖𝑞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Bileşenlerine ayırırsak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(1)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      (2)</m:t>
                      </m:r>
                    </m:oMath>
                  </m:oMathPara>
                </a14:m>
                <a:endParaRPr lang="tr-TR" dirty="0"/>
              </a:p>
              <a:p>
                <a:pPr marL="457200" indent="-457200">
                  <a:buAutoNum type="arabicParenBoth"/>
                </a:pPr>
                <a:r>
                  <a:rPr lang="tr-TR" dirty="0" smtClean="0"/>
                  <a:t>Ve (2)’</a:t>
                </a:r>
                <a:r>
                  <a:rPr lang="tr-TR" dirty="0" err="1" smtClean="0"/>
                  <a:t>nin</a:t>
                </a:r>
                <a:r>
                  <a:rPr lang="tr-TR" dirty="0" smtClean="0"/>
                  <a:t> karelerini alıp taraf tarafa toplarsak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’ı buluruz.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tr-TR" dirty="0" smtClean="0"/>
                  <a:t> ifadelerini atan2 fonksiyonunda değerlendirirsek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elde ederiz</a:t>
                </a:r>
                <a:r>
                  <a:rPr lang="en-US" dirty="0" smtClean="0"/>
                  <a:t>:</a:t>
                </a:r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=∓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tr-TR" i="1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𝐴𝑇𝐴𝑁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2(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2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959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rm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6805</TotalTime>
  <Words>836</Words>
  <Application>Microsoft Office PowerPoint</Application>
  <PresentationFormat>Ekran Gösterisi (4:3)</PresentationFormat>
  <Paragraphs>245</Paragraphs>
  <Slides>29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Office Teması</vt:lpstr>
      <vt:lpstr>Microsoft Excel Çalışma Sayfası</vt:lpstr>
      <vt:lpstr>PowerPoint Sunusu</vt:lpstr>
      <vt:lpstr>Hareket Denkleminin Çıkarılışı ve Sayısal Olarak Çözümü</vt:lpstr>
      <vt:lpstr>Bir Yayın Genelleştirilmiş Kuvveti</vt:lpstr>
      <vt:lpstr>Bir Yayın Genelleştirilmiş Kuvveti</vt:lpstr>
      <vt:lpstr>Bir Yayın Genelleştirilmiş Kuvveti</vt:lpstr>
      <vt:lpstr>Örnek:</vt:lpstr>
      <vt:lpstr>Örnek:</vt:lpstr>
      <vt:lpstr>Örnek:</vt:lpstr>
      <vt:lpstr>Örnek</vt:lpstr>
      <vt:lpstr>Örnek</vt:lpstr>
      <vt:lpstr>Örnek:</vt:lpstr>
      <vt:lpstr>Örnek</vt:lpstr>
      <vt:lpstr>Hareket Denkleminin Sayısal Yollarla Çözümü</vt:lpstr>
      <vt:lpstr>Runge-Kutta ile Hareket Denkleminin Çözümü</vt:lpstr>
      <vt:lpstr>Runge-Kutta ile Hareket Denkleminin Çözümü</vt:lpstr>
      <vt:lpstr>Dördüncü Derece Runge-Kutta Methods</vt:lpstr>
      <vt:lpstr>Basit Bir Örnek ile Runge-Kutta Yönteminin Açıklanması</vt:lpstr>
      <vt:lpstr>Basit Bir Örnek ile Runge-Kutta Yönteminin Açıklanması</vt:lpstr>
      <vt:lpstr>Basit Bir Örnek ile Runge-Kutta Yönteminin Açıklanması</vt:lpstr>
      <vt:lpstr>Basit Bir Örnek ile Runge-Kutta Yönteminin Açıklanması</vt:lpstr>
      <vt:lpstr>Basit Bir Örnek ile Runge-Kutta Yönteminin Açıklanması</vt:lpstr>
      <vt:lpstr>Basit Bir Örnek ile Runge-Kutta Yönteminin Açıklanması</vt:lpstr>
      <vt:lpstr>Basit Bir Örnek ile Runge-Kutta Yönteminin Açıklanması</vt:lpstr>
      <vt:lpstr>Mekanizmanın Hareket Denkleminin Sayısal Olarak Çözümü</vt:lpstr>
      <vt:lpstr>Mekanizmanın Hareket Denkleminin Sayısal Olarak Çözümü</vt:lpstr>
      <vt:lpstr>Mekanizmanın Hareket Denkleminin Sayısal Olarak Çözümü</vt:lpstr>
      <vt:lpstr>Excel ile Çözüm</vt:lpstr>
      <vt:lpstr>Matlab ile Çözüm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part-time</dc:creator>
  <cp:lastModifiedBy>Nurdan Bilgin</cp:lastModifiedBy>
  <cp:revision>501</cp:revision>
  <cp:lastPrinted>1601-01-01T00:00:00Z</cp:lastPrinted>
  <dcterms:created xsi:type="dcterms:W3CDTF">2013-05-22T05:54:15Z</dcterms:created>
  <dcterms:modified xsi:type="dcterms:W3CDTF">2019-04-16T11:21:33Z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