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20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14E7-13EB-4F8B-A08A-38F264124AB3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71A9-7581-4E86-8406-F54E3000E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30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5DAE048-AC74-4A08-8DCA-62FB144D106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63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44F470-FE2D-4363-9D8C-6AA044FB579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616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3DCB27-57DE-4474-B6BA-1FD613E68AF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1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C03FD-C3C3-4F70-89F5-BCBA7A173B9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49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AF490E-88C3-40D0-AFED-18A847C1E05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00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318498-6C41-440C-A389-AEBD08FE377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98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509BAB-FA29-4775-AEBF-D173B7B4A98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39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6403E-E828-4624-9C0C-1CFB5CA6E96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11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71EC46-CC2C-44EA-BC57-772987EA175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446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B910CB-EFCB-48C8-A58E-50221D8543D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447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F03DE6-5356-4331-A06A-68FE9D79F7C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72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609600"/>
            <a:ext cx="7886700" cy="609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4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32831"/>
            <a:ext cx="6096000" cy="2286000"/>
          </a:xfrm>
        </p:spPr>
        <p:txBody>
          <a:bodyPr/>
          <a:lstStyle/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 308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MAKİNA DİNAMİĞİ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-201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Bahar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</a:rPr>
              <a:t>Dr. Nurdan Bilgin</a:t>
            </a:r>
            <a:endParaRPr lang="tr-T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Atalet Kuvvetinin Bulunması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1"/>
                <a:ext cx="7886700" cy="2203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Daha önce yapılan dört çubuk mekanizması çözümlerine bakacak olursak,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’ye bağlı olarak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 smtClean="0"/>
                  <a:t> 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 smtClean="0"/>
                  <a:t>’ün aşağıdaki gibi bulunabildiğini görürüz.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, </m:t>
                          </m:r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num>
                                        <m:den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,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1"/>
                <a:ext cx="7886700" cy="2203800"/>
              </a:xfrm>
              <a:blipFill rotWithShape="0">
                <a:blip r:embed="rId2"/>
                <a:stretch>
                  <a:fillRect l="-773" t="-27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0" y="3018600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Kütle Atalet Momenti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4660200"/>
            <a:ext cx="7886700" cy="2045399"/>
          </a:xfrm>
        </p:spPr>
        <p:txBody>
          <a:bodyPr>
            <a:normAutofit/>
          </a:bodyPr>
          <a:lstStyle/>
          <a:p>
            <a:r>
              <a:rPr lang="tr-TR" dirty="0" smtClean="0"/>
              <a:t>J* </a:t>
            </a:r>
            <a:r>
              <a:rPr lang="tr-TR" dirty="0"/>
              <a:t>değerlerinin ortalaması </a:t>
            </a:r>
            <a:r>
              <a:rPr lang="tr-TR" dirty="0" smtClean="0"/>
              <a:t>4.1337 kgm</a:t>
            </a:r>
            <a:r>
              <a:rPr lang="tr-TR" baseline="30000" dirty="0" smtClean="0"/>
              <a:t>2</a:t>
            </a:r>
            <a:endParaRPr lang="tr-TR" baseline="30000" dirty="0"/>
          </a:p>
          <a:p>
            <a:r>
              <a:rPr lang="tr-TR" dirty="0" smtClean="0"/>
              <a:t>Maksimum J</a:t>
            </a:r>
            <a:r>
              <a:rPr lang="tr-TR" dirty="0"/>
              <a:t>* </a:t>
            </a:r>
            <a:r>
              <a:rPr lang="tr-TR" dirty="0" smtClean="0"/>
              <a:t>değeri </a:t>
            </a:r>
            <a:r>
              <a:rPr lang="tr-TR" dirty="0"/>
              <a:t>ortalaması </a:t>
            </a:r>
            <a:r>
              <a:rPr lang="tr-TR" dirty="0" smtClean="0"/>
              <a:t>7.2930 kgm</a:t>
            </a:r>
            <a:r>
              <a:rPr lang="tr-TR" baseline="30000" dirty="0" smtClean="0"/>
              <a:t>2</a:t>
            </a:r>
          </a:p>
          <a:p>
            <a:r>
              <a:rPr lang="tr-TR" dirty="0" smtClean="0"/>
              <a:t>J* değerinin </a:t>
            </a:r>
            <a:r>
              <a:rPr lang="tr-TR" dirty="0"/>
              <a:t>standart sapması </a:t>
            </a:r>
            <a:r>
              <a:rPr lang="tr-TR" dirty="0" smtClean="0"/>
              <a:t>0.8919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0" y="487800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Kütle Atalet Momentinin Değişimi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1200" y="4865400"/>
            <a:ext cx="8550000" cy="1840199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Kütle atalet momentinde çok fazla dalgalanma tercih edilmez bunu ayarlamak için sabit değerlerin düzenlenmesi gerekir. Örneğin 2 uzvunu ağırlığı 2 katına çıkarılıp giriş kolunun uzunluğu yarıya indirilirse;</a:t>
            </a:r>
          </a:p>
          <a:p>
            <a:r>
              <a:rPr lang="tr-TR" dirty="0" smtClean="0"/>
              <a:t>J</a:t>
            </a:r>
            <a:r>
              <a:rPr lang="tr-TR" dirty="0"/>
              <a:t>* değerlerinin ortalaması 2.0162</a:t>
            </a:r>
            <a:r>
              <a:rPr lang="tr-TR" dirty="0" smtClean="0"/>
              <a:t> </a:t>
            </a:r>
            <a:r>
              <a:rPr lang="tr-TR" dirty="0"/>
              <a:t>kgm</a:t>
            </a:r>
            <a:r>
              <a:rPr lang="tr-TR" baseline="30000" dirty="0"/>
              <a:t>2</a:t>
            </a:r>
          </a:p>
          <a:p>
            <a:r>
              <a:rPr lang="tr-TR" dirty="0"/>
              <a:t>Maksimum J* değeri ortalaması 2.3061</a:t>
            </a:r>
            <a:r>
              <a:rPr lang="tr-TR" dirty="0" smtClean="0"/>
              <a:t> </a:t>
            </a:r>
            <a:r>
              <a:rPr lang="tr-TR" dirty="0"/>
              <a:t>kgm</a:t>
            </a:r>
            <a:r>
              <a:rPr lang="tr-TR" baseline="30000" dirty="0"/>
              <a:t>2</a:t>
            </a:r>
          </a:p>
          <a:p>
            <a:r>
              <a:rPr lang="tr-TR" dirty="0" smtClean="0"/>
              <a:t>J* değerinin standart sapması 0.2407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0" y="680988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Moment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245620" y="514973"/>
                <a:ext cx="4472223" cy="33928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1900" dirty="0" smtClean="0"/>
                  <a:t>Eşdeğer atalet için olduğu gibi, sisteme etki eden tüm dış kuvvetleri ve momentleri sadece giriş kolunda etki eden tek bir momente indirgemek mümkündür.</a:t>
                </a:r>
              </a:p>
              <a:p>
                <a:r>
                  <a:rPr lang="tr-TR" sz="1900" dirty="0" smtClean="0"/>
                  <a:t>Güç dengesi düşünülerek, j uzvuna etki eden kuvvetlerin sisteme vermiş oldukları anlık gücün, giriş kolunda bilinmeyen eşdeğer bir momentin vereceği anlık güce eşit olması durumu aşağıdaki gibi yazılır.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𝑥𝑗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𝑦𝑗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ac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5620" y="514973"/>
                <a:ext cx="4472223" cy="3392827"/>
              </a:xfrm>
              <a:blipFill rotWithShape="0">
                <a:blip r:embed="rId2"/>
                <a:stretch>
                  <a:fillRect l="-954" t="-2513" r="-28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 3"/>
          <p:cNvGrpSpPr/>
          <p:nvPr/>
        </p:nvGrpSpPr>
        <p:grpSpPr>
          <a:xfrm>
            <a:off x="642257" y="572733"/>
            <a:ext cx="3335639" cy="3248754"/>
            <a:chOff x="1862532" y="1796516"/>
            <a:chExt cx="3335639" cy="3248754"/>
          </a:xfrm>
        </p:grpSpPr>
        <p:sp>
          <p:nvSpPr>
            <p:cNvPr id="5" name="Oval 34"/>
            <p:cNvSpPr/>
            <p:nvPr/>
          </p:nvSpPr>
          <p:spPr>
            <a:xfrm>
              <a:off x="3173561" y="2308494"/>
              <a:ext cx="1084259" cy="1927536"/>
            </a:xfrm>
            <a:custGeom>
              <a:avLst/>
              <a:gdLst>
                <a:gd name="connsiteX0" fmla="*/ 0 w 1368000"/>
                <a:gd name="connsiteY0" fmla="*/ 957600 h 1915200"/>
                <a:gd name="connsiteX1" fmla="*/ 684000 w 1368000"/>
                <a:gd name="connsiteY1" fmla="*/ 0 h 1915200"/>
                <a:gd name="connsiteX2" fmla="*/ 1368000 w 1368000"/>
                <a:gd name="connsiteY2" fmla="*/ 957600 h 1915200"/>
                <a:gd name="connsiteX3" fmla="*/ 684000 w 1368000"/>
                <a:gd name="connsiteY3" fmla="*/ 1915200 h 1915200"/>
                <a:gd name="connsiteX4" fmla="*/ 0 w 1368000"/>
                <a:gd name="connsiteY4" fmla="*/ 957600 h 1915200"/>
                <a:gd name="connsiteX0" fmla="*/ 0 w 949989"/>
                <a:gd name="connsiteY0" fmla="*/ 983758 h 1915266"/>
                <a:gd name="connsiteX1" fmla="*/ 265989 w 949989"/>
                <a:gd name="connsiteY1" fmla="*/ 32 h 1915266"/>
                <a:gd name="connsiteX2" fmla="*/ 949989 w 949989"/>
                <a:gd name="connsiteY2" fmla="*/ 957632 h 1915266"/>
                <a:gd name="connsiteX3" fmla="*/ 265989 w 949989"/>
                <a:gd name="connsiteY3" fmla="*/ 1915232 h 1915266"/>
                <a:gd name="connsiteX4" fmla="*/ 0 w 949989"/>
                <a:gd name="connsiteY4" fmla="*/ 983758 h 1915266"/>
                <a:gd name="connsiteX0" fmla="*/ 0 w 732274"/>
                <a:gd name="connsiteY0" fmla="*/ 983913 h 1915570"/>
                <a:gd name="connsiteX1" fmla="*/ 265989 w 732274"/>
                <a:gd name="connsiteY1" fmla="*/ 187 h 1915570"/>
                <a:gd name="connsiteX2" fmla="*/ 732274 w 732274"/>
                <a:gd name="connsiteY2" fmla="*/ 922952 h 1915570"/>
                <a:gd name="connsiteX3" fmla="*/ 265989 w 732274"/>
                <a:gd name="connsiteY3" fmla="*/ 1915387 h 1915570"/>
                <a:gd name="connsiteX4" fmla="*/ 0 w 732274"/>
                <a:gd name="connsiteY4" fmla="*/ 983913 h 1915570"/>
                <a:gd name="connsiteX0" fmla="*/ 0 w 740073"/>
                <a:gd name="connsiteY0" fmla="*/ 990176 h 1921833"/>
                <a:gd name="connsiteX1" fmla="*/ 265989 w 740073"/>
                <a:gd name="connsiteY1" fmla="*/ 6450 h 1921833"/>
                <a:gd name="connsiteX2" fmla="*/ 498240 w 740073"/>
                <a:gd name="connsiteY2" fmla="*/ 581781 h 1921833"/>
                <a:gd name="connsiteX3" fmla="*/ 732274 w 740073"/>
                <a:gd name="connsiteY3" fmla="*/ 929215 h 1921833"/>
                <a:gd name="connsiteX4" fmla="*/ 265989 w 740073"/>
                <a:gd name="connsiteY4" fmla="*/ 1921650 h 1921833"/>
                <a:gd name="connsiteX5" fmla="*/ 0 w 740073"/>
                <a:gd name="connsiteY5" fmla="*/ 990176 h 1921833"/>
                <a:gd name="connsiteX0" fmla="*/ 214321 w 954394"/>
                <a:gd name="connsiteY0" fmla="*/ 985067 h 1916643"/>
                <a:gd name="connsiteX1" fmla="*/ 7167 w 954394"/>
                <a:gd name="connsiteY1" fmla="*/ 750845 h 1916643"/>
                <a:gd name="connsiteX2" fmla="*/ 480310 w 954394"/>
                <a:gd name="connsiteY2" fmla="*/ 1341 h 1916643"/>
                <a:gd name="connsiteX3" fmla="*/ 712561 w 954394"/>
                <a:gd name="connsiteY3" fmla="*/ 576672 h 1916643"/>
                <a:gd name="connsiteX4" fmla="*/ 946595 w 954394"/>
                <a:gd name="connsiteY4" fmla="*/ 924106 h 1916643"/>
                <a:gd name="connsiteX5" fmla="*/ 480310 w 954394"/>
                <a:gd name="connsiteY5" fmla="*/ 1916541 h 1916643"/>
                <a:gd name="connsiteX6" fmla="*/ 214321 w 954394"/>
                <a:gd name="connsiteY6" fmla="*/ 985067 h 1916643"/>
                <a:gd name="connsiteX0" fmla="*/ 33358 w 1025980"/>
                <a:gd name="connsiteY0" fmla="*/ 1272450 h 1921134"/>
                <a:gd name="connsiteX1" fmla="*/ 78753 w 1025980"/>
                <a:gd name="connsiteY1" fmla="*/ 750845 h 1921134"/>
                <a:gd name="connsiteX2" fmla="*/ 551896 w 1025980"/>
                <a:gd name="connsiteY2" fmla="*/ 1341 h 1921134"/>
                <a:gd name="connsiteX3" fmla="*/ 784147 w 1025980"/>
                <a:gd name="connsiteY3" fmla="*/ 576672 h 1921134"/>
                <a:gd name="connsiteX4" fmla="*/ 1018181 w 1025980"/>
                <a:gd name="connsiteY4" fmla="*/ 924106 h 1921134"/>
                <a:gd name="connsiteX5" fmla="*/ 551896 w 1025980"/>
                <a:gd name="connsiteY5" fmla="*/ 1916541 h 1921134"/>
                <a:gd name="connsiteX6" fmla="*/ 33358 w 1025980"/>
                <a:gd name="connsiteY6" fmla="*/ 1272450 h 1921134"/>
                <a:gd name="connsiteX0" fmla="*/ 33358 w 1084259"/>
                <a:gd name="connsiteY0" fmla="*/ 1278852 h 1927536"/>
                <a:gd name="connsiteX1" fmla="*/ 78753 w 1084259"/>
                <a:gd name="connsiteY1" fmla="*/ 757247 h 1927536"/>
                <a:gd name="connsiteX2" fmla="*/ 551896 w 1084259"/>
                <a:gd name="connsiteY2" fmla="*/ 7743 h 1927536"/>
                <a:gd name="connsiteX3" fmla="*/ 1045404 w 1084259"/>
                <a:gd name="connsiteY3" fmla="*/ 400194 h 1927536"/>
                <a:gd name="connsiteX4" fmla="*/ 1018181 w 1084259"/>
                <a:gd name="connsiteY4" fmla="*/ 930508 h 1927536"/>
                <a:gd name="connsiteX5" fmla="*/ 551896 w 1084259"/>
                <a:gd name="connsiteY5" fmla="*/ 1922943 h 1927536"/>
                <a:gd name="connsiteX6" fmla="*/ 33358 w 1084259"/>
                <a:gd name="connsiteY6" fmla="*/ 1278852 h 192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259" h="1927536">
                  <a:moveTo>
                    <a:pt x="33358" y="1278852"/>
                  </a:moveTo>
                  <a:cubicBezTo>
                    <a:pt x="-45499" y="1084569"/>
                    <a:pt x="34421" y="921201"/>
                    <a:pt x="78753" y="757247"/>
                  </a:cubicBezTo>
                  <a:cubicBezTo>
                    <a:pt x="123085" y="593293"/>
                    <a:pt x="390788" y="67252"/>
                    <a:pt x="551896" y="7743"/>
                  </a:cubicBezTo>
                  <a:cubicBezTo>
                    <a:pt x="713004" y="-51766"/>
                    <a:pt x="967690" y="246400"/>
                    <a:pt x="1045404" y="400194"/>
                  </a:cubicBezTo>
                  <a:cubicBezTo>
                    <a:pt x="1123118" y="553988"/>
                    <a:pt x="1068501" y="669460"/>
                    <a:pt x="1018181" y="930508"/>
                  </a:cubicBezTo>
                  <a:cubicBezTo>
                    <a:pt x="967861" y="1191556"/>
                    <a:pt x="716033" y="1864886"/>
                    <a:pt x="551896" y="1922943"/>
                  </a:cubicBezTo>
                  <a:cubicBezTo>
                    <a:pt x="387759" y="1981000"/>
                    <a:pt x="112215" y="1473135"/>
                    <a:pt x="33358" y="1278852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" name="Düz Ok Bağlayıcısı 5"/>
            <p:cNvCxnSpPr/>
            <p:nvPr/>
          </p:nvCxnSpPr>
          <p:spPr>
            <a:xfrm>
              <a:off x="2246400" y="4797000"/>
              <a:ext cx="288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Ok Bağlayıcısı 6"/>
            <p:cNvCxnSpPr/>
            <p:nvPr/>
          </p:nvCxnSpPr>
          <p:spPr>
            <a:xfrm rot="16200000">
              <a:off x="806400" y="3360367"/>
              <a:ext cx="288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Düz Bağlayıcı 7"/>
            <p:cNvCxnSpPr/>
            <p:nvPr/>
          </p:nvCxnSpPr>
          <p:spPr>
            <a:xfrm flipH="1">
              <a:off x="2246400" y="3292200"/>
              <a:ext cx="2880000" cy="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>
              <a:off x="3725457" y="3018600"/>
              <a:ext cx="0" cy="180000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>
            <a:xfrm flipV="1">
              <a:off x="3725457" y="2266200"/>
              <a:ext cx="1188543" cy="102600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715200" y="325620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Yay 11"/>
            <p:cNvSpPr/>
            <p:nvPr/>
          </p:nvSpPr>
          <p:spPr>
            <a:xfrm>
              <a:off x="3914345" y="2943900"/>
              <a:ext cx="478800" cy="718200"/>
            </a:xfrm>
            <a:prstGeom prst="arc">
              <a:avLst>
                <a:gd name="adj1" fmla="val 15950339"/>
                <a:gd name="adj2" fmla="val 0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Metin kutusu 12"/>
                <p:cNvSpPr txBox="1"/>
                <p:nvPr/>
              </p:nvSpPr>
              <p:spPr>
                <a:xfrm>
                  <a:off x="3500090" y="3220956"/>
                  <a:ext cx="27661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8" name="Metin kutusu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090" y="3220956"/>
                  <a:ext cx="276614" cy="29931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000" r="-13333" b="-265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4367552" y="2772644"/>
                  <a:ext cx="25917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9" name="Metin kutusu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552" y="2772644"/>
                  <a:ext cx="259174" cy="29931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429" r="-14286" b="-265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Metin kutusu 14"/>
                <p:cNvSpPr txBox="1"/>
                <p:nvPr/>
              </p:nvSpPr>
              <p:spPr>
                <a:xfrm>
                  <a:off x="3396920" y="4713256"/>
                  <a:ext cx="379784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920" y="4713256"/>
                  <a:ext cx="379784" cy="33201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065" r="-6452" b="-2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Metin kutusu 15"/>
                <p:cNvSpPr txBox="1"/>
                <p:nvPr/>
              </p:nvSpPr>
              <p:spPr>
                <a:xfrm>
                  <a:off x="1862532" y="3071957"/>
                  <a:ext cx="379784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Metin kutusu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532" y="3071957"/>
                  <a:ext cx="379784" cy="332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516" r="-4839" b="-2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Metin kutusu 16"/>
                <p:cNvSpPr txBox="1"/>
                <p:nvPr/>
              </p:nvSpPr>
              <p:spPr>
                <a:xfrm>
                  <a:off x="5003631" y="4520001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2" name="Metin kutusu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631" y="4520001"/>
                  <a:ext cx="19454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Metin kutusu 17"/>
                <p:cNvSpPr txBox="1"/>
                <p:nvPr/>
              </p:nvSpPr>
              <p:spPr>
                <a:xfrm>
                  <a:off x="2037682" y="1796516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3" name="Metin kutusu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682" y="1796516"/>
                  <a:ext cx="19793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Metin kutusu 18"/>
                <p:cNvSpPr txBox="1"/>
                <p:nvPr/>
              </p:nvSpPr>
              <p:spPr>
                <a:xfrm>
                  <a:off x="3304804" y="1935015"/>
                  <a:ext cx="687111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Metin kutusu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4804" y="1935015"/>
                  <a:ext cx="687111" cy="33201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540" r="-2655" b="-2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Düz Ok Bağlayıcısı 22"/>
          <p:cNvCxnSpPr/>
          <p:nvPr/>
        </p:nvCxnSpPr>
        <p:spPr>
          <a:xfrm>
            <a:off x="2505182" y="2061001"/>
            <a:ext cx="88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rot="16200000">
            <a:off x="2068411" y="1616400"/>
            <a:ext cx="88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2428084" y="1159529"/>
                <a:ext cx="61715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84" y="1159529"/>
                <a:ext cx="617156" cy="391646"/>
              </a:xfrm>
              <a:prstGeom prst="rect">
                <a:avLst/>
              </a:prstGeom>
              <a:blipFill rotWithShape="0"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ikdörtgen 25"/>
              <p:cNvSpPr/>
              <p:nvPr/>
            </p:nvSpPr>
            <p:spPr>
              <a:xfrm>
                <a:off x="3240819" y="1713938"/>
                <a:ext cx="61715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6" name="Dikdörtgen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819" y="1713938"/>
                <a:ext cx="617156" cy="391646"/>
              </a:xfrm>
              <a:prstGeom prst="rect">
                <a:avLst/>
              </a:prstGeom>
              <a:blipFill rotWithShape="0"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Yay 26"/>
          <p:cNvSpPr/>
          <p:nvPr/>
        </p:nvSpPr>
        <p:spPr>
          <a:xfrm>
            <a:off x="2230134" y="1599947"/>
            <a:ext cx="671674" cy="799655"/>
          </a:xfrm>
          <a:prstGeom prst="arc">
            <a:avLst>
              <a:gd name="adj1" fmla="val 8349752"/>
              <a:gd name="adj2" fmla="val 21036001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ikdörtgen 27"/>
              <p:cNvSpPr/>
              <p:nvPr/>
            </p:nvSpPr>
            <p:spPr>
              <a:xfrm>
                <a:off x="2191707" y="1665648"/>
                <a:ext cx="43794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8" name="Dikdörtgen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707" y="1665648"/>
                <a:ext cx="437940" cy="391646"/>
              </a:xfrm>
              <a:prstGeom prst="rect">
                <a:avLst/>
              </a:prstGeom>
              <a:blipFill rotWithShape="0">
                <a:blip r:embed="rId1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İçerik Yer Tutucusu 2"/>
              <p:cNvSpPr txBox="1">
                <a:spLocks/>
              </p:cNvSpPr>
              <p:nvPr/>
            </p:nvSpPr>
            <p:spPr>
              <a:xfrm>
                <a:off x="341774" y="3632227"/>
                <a:ext cx="8487665" cy="31522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sz="1800" dirty="0" smtClean="0"/>
                  <a:t>Burada,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1800" dirty="0"/>
                  <a:t> kütle (ağırlık) merkezi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1800" dirty="0"/>
                  <a:t> noktasının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1800" dirty="0"/>
                  <a:t> ve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1800" dirty="0"/>
                  <a:t> yönündeki hız bileşenleri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1800" dirty="0"/>
                  <a:t>: j uzvunun </a:t>
                </a:r>
                <a:r>
                  <a:rPr lang="tr-TR" sz="1800" dirty="0" err="1"/>
                  <a:t>açısal</a:t>
                </a:r>
                <a:r>
                  <a:rPr lang="tr-TR" sz="1800" dirty="0"/>
                  <a:t> hızı</a:t>
                </a:r>
              </a:p>
              <a:p>
                <a:r>
                  <a:rPr lang="tr-TR" sz="1800" dirty="0"/>
                  <a:t>Bağımsız değişkenin hızı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sz="1800" dirty="0"/>
                  <a:t> olmak koşuluyla, hız etki katsayıları kullanarak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sz="1800" dirty="0"/>
                  <a:t> olacaktır. </a:t>
                </a:r>
                <a:r>
                  <a:rPr lang="tr-TR" sz="1800" dirty="0" smtClean="0"/>
                  <a:t>Denklemde yerlerine yazılırsa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𝑦𝑗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lim>
                      </m:limLow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9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4" y="3632227"/>
                <a:ext cx="8487665" cy="3152206"/>
              </a:xfrm>
              <a:prstGeom prst="rect">
                <a:avLst/>
              </a:prstGeom>
              <a:blipFill rotWithShape="0">
                <a:blip r:embed="rId13"/>
                <a:stretch>
                  <a:fillRect l="-575" t="-27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78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00" y="419400"/>
            <a:ext cx="8413200" cy="179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/>
              <a:t>Ders 6 </a:t>
            </a:r>
            <a:r>
              <a:rPr lang="tr-TR" dirty="0"/>
              <a:t>adını taşıyan </a:t>
            </a:r>
            <a:r>
              <a:rPr lang="tr-TR" dirty="0" smtClean="0"/>
              <a:t>sunumda, aşağıda şekli verilen mekanizmanın </a:t>
            </a:r>
            <a:r>
              <a:rPr lang="tr-TR" dirty="0"/>
              <a:t>etki </a:t>
            </a:r>
            <a:r>
              <a:rPr lang="tr-TR" dirty="0" smtClean="0"/>
              <a:t>katsayılarını belirlemiştik. 3 uzvunun ağırlık merkezinin C noktasında 2 ve 3 uzvunun ağırlık merkezlerinin ise sırasıyla A</a:t>
            </a:r>
            <a:r>
              <a:rPr lang="tr-TR" baseline="-25000" dirty="0" smtClean="0"/>
              <a:t>0</a:t>
            </a:r>
            <a:r>
              <a:rPr lang="tr-TR" dirty="0" smtClean="0"/>
              <a:t> ve B noktalarında olduğu söyleniyor. Cisme şekilde gösterildiği yönde yerçekimi kuvveti etkiyor. 4 uzvuna gösterilen yönde F</a:t>
            </a:r>
            <a:r>
              <a:rPr lang="tr-TR" baseline="-25000" dirty="0" smtClean="0"/>
              <a:t>13</a:t>
            </a:r>
            <a:r>
              <a:rPr lang="tr-TR" dirty="0" smtClean="0"/>
              <a:t> dış kuvveti etkimektedir.  Giriş uzvuna  T</a:t>
            </a:r>
            <a:r>
              <a:rPr lang="tr-TR" baseline="-25000" dirty="0" smtClean="0"/>
              <a:t>12</a:t>
            </a:r>
            <a:r>
              <a:rPr lang="tr-TR" dirty="0" smtClean="0"/>
              <a:t> momenti etki etmektedir. 2 uzvuna indirgenmiş eşdeğer momenti bulunuz.</a:t>
            </a:r>
            <a:endParaRPr lang="tr-TR" dirty="0"/>
          </a:p>
        </p:txBody>
      </p:sp>
      <p:sp>
        <p:nvSpPr>
          <p:cNvPr id="5" name="Arc 41"/>
          <p:cNvSpPr/>
          <p:nvPr/>
        </p:nvSpPr>
        <p:spPr>
          <a:xfrm>
            <a:off x="604800" y="4250440"/>
            <a:ext cx="2599200" cy="2120400"/>
          </a:xfrm>
          <a:prstGeom prst="arc">
            <a:avLst>
              <a:gd name="adj1" fmla="val 17974915"/>
              <a:gd name="adj2" fmla="val 0"/>
            </a:avLst>
          </a:prstGeom>
          <a:ln>
            <a:head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3331876" y="5007687"/>
            <a:ext cx="2362200" cy="457200"/>
          </a:xfrm>
          <a:prstGeom prst="rect">
            <a:avLst/>
          </a:prstGeom>
          <a:pattFill prst="wd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2703676" y="5007687"/>
            <a:ext cx="360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272676" y="4413087"/>
            <a:ext cx="900000" cy="540000"/>
            <a:chOff x="3352800" y="2667000"/>
            <a:chExt cx="900000" cy="540000"/>
          </a:xfrm>
        </p:grpSpPr>
        <p:sp>
          <p:nvSpPr>
            <p:cNvPr id="38" name="Rectangle 8"/>
            <p:cNvSpPr/>
            <p:nvPr/>
          </p:nvSpPr>
          <p:spPr>
            <a:xfrm>
              <a:off x="3352800" y="2667000"/>
              <a:ext cx="90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3705600" y="2865000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9" name="Elbow Connector 21"/>
          <p:cNvCxnSpPr/>
          <p:nvPr/>
        </p:nvCxnSpPr>
        <p:spPr>
          <a:xfrm>
            <a:off x="2026276" y="2011887"/>
            <a:ext cx="5198400" cy="3283200"/>
          </a:xfrm>
          <a:prstGeom prst="bentConnector3">
            <a:avLst>
              <a:gd name="adj1" fmla="val 528"/>
            </a:avLst>
          </a:prstGeom>
          <a:ln>
            <a:prstDash val="lgDash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5"/>
          <p:cNvSpPr txBox="1"/>
          <p:nvPr/>
        </p:nvSpPr>
        <p:spPr>
          <a:xfrm>
            <a:off x="4899076" y="4405887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4864876" y="4624721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TextBox 40"/>
          <p:cNvSpPr txBox="1"/>
          <p:nvPr/>
        </p:nvSpPr>
        <p:spPr>
          <a:xfrm>
            <a:off x="7224676" y="5046751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x</a:t>
            </a:r>
            <a:endParaRPr lang="tr-TR" b="1" dirty="0"/>
          </a:p>
        </p:txBody>
      </p:sp>
      <p:sp>
        <p:nvSpPr>
          <p:cNvPr id="13" name="İkizkenar Üçgen 15"/>
          <p:cNvSpPr/>
          <p:nvPr/>
        </p:nvSpPr>
        <p:spPr>
          <a:xfrm rot="1195603">
            <a:off x="2655249" y="2703542"/>
            <a:ext cx="2588400" cy="1737332"/>
          </a:xfrm>
          <a:prstGeom prst="triangle">
            <a:avLst/>
          </a:prstGeom>
          <a:noFill/>
          <a:ln cap="rnd"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İkizkenar Üçgen 16"/>
          <p:cNvSpPr>
            <a:spLocks noChangeAspect="1"/>
          </p:cNvSpPr>
          <p:nvPr/>
        </p:nvSpPr>
        <p:spPr>
          <a:xfrm rot="1195603">
            <a:off x="2803286" y="2833334"/>
            <a:ext cx="2279502" cy="1530000"/>
          </a:xfrm>
          <a:prstGeom prst="triangle">
            <a:avLst/>
          </a:prstGeom>
          <a:noFill/>
          <a:ln cap="rnd">
            <a:prstDash val="dash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kış Çizelgesi: Sonlandırıcı 17"/>
          <p:cNvSpPr/>
          <p:nvPr/>
        </p:nvSpPr>
        <p:spPr>
          <a:xfrm rot="1200000">
            <a:off x="2214545" y="3766475"/>
            <a:ext cx="207983" cy="1597452"/>
          </a:xfrm>
          <a:prstGeom prst="flowChartTerminator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2503603" y="3834770"/>
            <a:ext cx="126000" cy="1260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25"/>
          <p:cNvSpPr txBox="1"/>
          <p:nvPr/>
        </p:nvSpPr>
        <p:spPr>
          <a:xfrm>
            <a:off x="3667001" y="3364576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09314" y="5168417"/>
            <a:ext cx="126000" cy="126000"/>
          </a:xfrm>
          <a:prstGeom prst="ellipse">
            <a:avLst/>
          </a:prstGeom>
          <a:solidFill>
            <a:schemeClr val="accent4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35"/>
          <p:cNvSpPr txBox="1"/>
          <p:nvPr/>
        </p:nvSpPr>
        <p:spPr>
          <a:xfrm>
            <a:off x="1706386" y="5151154"/>
            <a:ext cx="6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r>
              <a:rPr lang="tr-TR" baseline="-25000" dirty="0" smtClean="0"/>
              <a:t>0</a:t>
            </a:r>
            <a:endParaRPr lang="tr-TR" baseline="-25000" dirty="0"/>
          </a:p>
        </p:txBody>
      </p:sp>
      <p:sp>
        <p:nvSpPr>
          <p:cNvPr id="20" name="TextBox 35"/>
          <p:cNvSpPr txBox="1"/>
          <p:nvPr/>
        </p:nvSpPr>
        <p:spPr>
          <a:xfrm>
            <a:off x="2273670" y="3478961"/>
            <a:ext cx="6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endParaRPr lang="tr-TR" baseline="-25000" dirty="0"/>
          </a:p>
        </p:txBody>
      </p:sp>
      <p:sp>
        <p:nvSpPr>
          <p:cNvPr id="21" name="Dikdörtgen 23"/>
          <p:cNvSpPr/>
          <p:nvPr/>
        </p:nvSpPr>
        <p:spPr>
          <a:xfrm>
            <a:off x="1668330" y="1924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y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2218652" y="4186602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23" name="Düz Bağlayıcı 25"/>
          <p:cNvCxnSpPr/>
          <p:nvPr/>
        </p:nvCxnSpPr>
        <p:spPr>
          <a:xfrm>
            <a:off x="2086327" y="5295087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6"/>
          <p:cNvCxnSpPr/>
          <p:nvPr/>
        </p:nvCxnSpPr>
        <p:spPr>
          <a:xfrm>
            <a:off x="4762276" y="5327487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7"/>
          <p:cNvCxnSpPr/>
          <p:nvPr/>
        </p:nvCxnSpPr>
        <p:spPr>
          <a:xfrm>
            <a:off x="2086327" y="5705487"/>
            <a:ext cx="26759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9"/>
          <p:cNvCxnSpPr/>
          <p:nvPr/>
        </p:nvCxnSpPr>
        <p:spPr>
          <a:xfrm flipH="1" flipV="1">
            <a:off x="2855527" y="4683087"/>
            <a:ext cx="3274749" cy="0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5"/>
          <p:cNvSpPr txBox="1"/>
          <p:nvPr/>
        </p:nvSpPr>
        <p:spPr>
          <a:xfrm>
            <a:off x="4747429" y="5268889"/>
            <a:ext cx="6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Q</a:t>
            </a:r>
            <a:endParaRPr lang="tr-TR" baseline="-25000" dirty="0"/>
          </a:p>
        </p:txBody>
      </p:sp>
      <p:cxnSp>
        <p:nvCxnSpPr>
          <p:cNvPr id="29" name="Düz Ok Bağlayıcısı 31"/>
          <p:cNvCxnSpPr/>
          <p:nvPr/>
        </p:nvCxnSpPr>
        <p:spPr>
          <a:xfrm flipV="1">
            <a:off x="5856676" y="4705981"/>
            <a:ext cx="0" cy="5884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ikdörtgen 32"/>
          <p:cNvSpPr/>
          <p:nvPr/>
        </p:nvSpPr>
        <p:spPr>
          <a:xfrm>
            <a:off x="5824177" y="4645287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</a:t>
            </a:r>
            <a:r>
              <a:rPr lang="tr-TR" baseline="-25000" dirty="0"/>
              <a:t>1</a:t>
            </a:r>
          </a:p>
        </p:txBody>
      </p:sp>
      <p:sp>
        <p:nvSpPr>
          <p:cNvPr id="31" name="Dikdörtgen 33"/>
          <p:cNvSpPr/>
          <p:nvPr/>
        </p:nvSpPr>
        <p:spPr>
          <a:xfrm>
            <a:off x="2981829" y="534298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</a:t>
            </a:r>
            <a:r>
              <a:rPr lang="tr-TR" baseline="-25000" dirty="0"/>
              <a:t>14</a:t>
            </a:r>
          </a:p>
        </p:txBody>
      </p:sp>
      <p:sp>
        <p:nvSpPr>
          <p:cNvPr id="32" name="Arc 41"/>
          <p:cNvSpPr/>
          <p:nvPr/>
        </p:nvSpPr>
        <p:spPr>
          <a:xfrm>
            <a:off x="2847076" y="3653487"/>
            <a:ext cx="2599200" cy="2120400"/>
          </a:xfrm>
          <a:prstGeom prst="arc">
            <a:avLst>
              <a:gd name="adj1" fmla="val 12577496"/>
              <a:gd name="adj2" fmla="val 0"/>
            </a:avLst>
          </a:prstGeom>
          <a:ln>
            <a:head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Box 42"/>
          <p:cNvSpPr txBox="1"/>
          <p:nvPr/>
        </p:nvSpPr>
        <p:spPr>
          <a:xfrm>
            <a:off x="4647873" y="3861659"/>
            <a:ext cx="6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q</a:t>
            </a:r>
            <a:r>
              <a:rPr lang="tr-TR" baseline="-25000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13</a:t>
            </a:r>
            <a:endParaRPr lang="tr-TR" baseline="-250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2405597" y="4458612"/>
            <a:ext cx="6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q</a:t>
            </a:r>
            <a:r>
              <a:rPr lang="tr-TR" baseline="-25000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12</a:t>
            </a:r>
            <a:endParaRPr lang="tr-TR" baseline="-250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042747" y="2458287"/>
            <a:ext cx="6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</a:t>
            </a:r>
            <a:endParaRPr lang="tr-T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/>
              <p:cNvSpPr txBox="1"/>
              <p:nvPr/>
            </p:nvSpPr>
            <p:spPr>
              <a:xfrm>
                <a:off x="4072876" y="3983621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tr-TR" baseline="-25000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3</a:t>
                </a:r>
                <a:endParaRPr lang="tr-TR" baseline="-25000" dirty="0">
                  <a:solidFill>
                    <a:schemeClr val="accent4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6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76" y="3983621"/>
                <a:ext cx="61560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41"/>
          <p:cNvSpPr/>
          <p:nvPr/>
        </p:nvSpPr>
        <p:spPr>
          <a:xfrm rot="15812561">
            <a:off x="3395863" y="4051896"/>
            <a:ext cx="2599200" cy="2120400"/>
          </a:xfrm>
          <a:prstGeom prst="arc">
            <a:avLst>
              <a:gd name="adj1" fmla="val 18782292"/>
              <a:gd name="adj2" fmla="val 0"/>
            </a:avLst>
          </a:prstGeom>
          <a:ln>
            <a:head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Oval 4"/>
          <p:cNvSpPr/>
          <p:nvPr/>
        </p:nvSpPr>
        <p:spPr>
          <a:xfrm>
            <a:off x="2041200" y="5185800"/>
            <a:ext cx="90000" cy="90000"/>
          </a:xfrm>
          <a:custGeom>
            <a:avLst/>
            <a:gdLst>
              <a:gd name="connsiteX0" fmla="*/ 0 w 478800"/>
              <a:gd name="connsiteY0" fmla="*/ 205200 h 410400"/>
              <a:gd name="connsiteX1" fmla="*/ 239400 w 478800"/>
              <a:gd name="connsiteY1" fmla="*/ 0 h 410400"/>
              <a:gd name="connsiteX2" fmla="*/ 478800 w 478800"/>
              <a:gd name="connsiteY2" fmla="*/ 205200 h 410400"/>
              <a:gd name="connsiteX3" fmla="*/ 239400 w 478800"/>
              <a:gd name="connsiteY3" fmla="*/ 410400 h 410400"/>
              <a:gd name="connsiteX4" fmla="*/ 0 w 478800"/>
              <a:gd name="connsiteY4" fmla="*/ 205200 h 410400"/>
              <a:gd name="connsiteX0" fmla="*/ 20764 w 255724"/>
              <a:gd name="connsiteY0" fmla="*/ 213924 h 410434"/>
              <a:gd name="connsiteX1" fmla="*/ 16324 w 255724"/>
              <a:gd name="connsiteY1" fmla="*/ 16 h 410434"/>
              <a:gd name="connsiteX2" fmla="*/ 255724 w 255724"/>
              <a:gd name="connsiteY2" fmla="*/ 205216 h 410434"/>
              <a:gd name="connsiteX3" fmla="*/ 16324 w 255724"/>
              <a:gd name="connsiteY3" fmla="*/ 410416 h 410434"/>
              <a:gd name="connsiteX4" fmla="*/ 20764 w 255724"/>
              <a:gd name="connsiteY4" fmla="*/ 213924 h 410434"/>
              <a:gd name="connsiteX0" fmla="*/ 133029 w 367989"/>
              <a:gd name="connsiteY0" fmla="*/ 213924 h 453968"/>
              <a:gd name="connsiteX1" fmla="*/ 128589 w 367989"/>
              <a:gd name="connsiteY1" fmla="*/ 16 h 453968"/>
              <a:gd name="connsiteX2" fmla="*/ 367989 w 367989"/>
              <a:gd name="connsiteY2" fmla="*/ 205216 h 453968"/>
              <a:gd name="connsiteX3" fmla="*/ 6669 w 367989"/>
              <a:gd name="connsiteY3" fmla="*/ 453959 h 453968"/>
              <a:gd name="connsiteX4" fmla="*/ 133029 w 367989"/>
              <a:gd name="connsiteY4" fmla="*/ 213924 h 453968"/>
              <a:gd name="connsiteX0" fmla="*/ 3452 w 499670"/>
              <a:gd name="connsiteY0" fmla="*/ 365625 h 465342"/>
              <a:gd name="connsiteX1" fmla="*/ 260270 w 499670"/>
              <a:gd name="connsiteY1" fmla="*/ 3671 h 465342"/>
              <a:gd name="connsiteX2" fmla="*/ 499670 w 499670"/>
              <a:gd name="connsiteY2" fmla="*/ 208871 h 465342"/>
              <a:gd name="connsiteX3" fmla="*/ 138350 w 499670"/>
              <a:gd name="connsiteY3" fmla="*/ 457614 h 465342"/>
              <a:gd name="connsiteX4" fmla="*/ 3452 w 499670"/>
              <a:gd name="connsiteY4" fmla="*/ 365625 h 465342"/>
              <a:gd name="connsiteX0" fmla="*/ 2040 w 260107"/>
              <a:gd name="connsiteY0" fmla="*/ 365097 h 464258"/>
              <a:gd name="connsiteX1" fmla="*/ 258858 w 260107"/>
              <a:gd name="connsiteY1" fmla="*/ 3143 h 464258"/>
              <a:gd name="connsiteX2" fmla="*/ 106372 w 260107"/>
              <a:gd name="connsiteY2" fmla="*/ 217052 h 464258"/>
              <a:gd name="connsiteX3" fmla="*/ 136938 w 260107"/>
              <a:gd name="connsiteY3" fmla="*/ 457086 h 464258"/>
              <a:gd name="connsiteX4" fmla="*/ 2040 w 260107"/>
              <a:gd name="connsiteY4" fmla="*/ 365097 h 464258"/>
              <a:gd name="connsiteX0" fmla="*/ 1966 w 259270"/>
              <a:gd name="connsiteY0" fmla="*/ 414599 h 526735"/>
              <a:gd name="connsiteX1" fmla="*/ 258784 w 259270"/>
              <a:gd name="connsiteY1" fmla="*/ 52645 h 526735"/>
              <a:gd name="connsiteX2" fmla="*/ 71464 w 259270"/>
              <a:gd name="connsiteY2" fmla="*/ 74965 h 526735"/>
              <a:gd name="connsiteX3" fmla="*/ 136864 w 259270"/>
              <a:gd name="connsiteY3" fmla="*/ 506588 h 526735"/>
              <a:gd name="connsiteX4" fmla="*/ 1966 w 259270"/>
              <a:gd name="connsiteY4" fmla="*/ 414599 h 526735"/>
              <a:gd name="connsiteX0" fmla="*/ 1304 w 356355"/>
              <a:gd name="connsiteY0" fmla="*/ 414599 h 526735"/>
              <a:gd name="connsiteX1" fmla="*/ 353916 w 356355"/>
              <a:gd name="connsiteY1" fmla="*/ 52645 h 526735"/>
              <a:gd name="connsiteX2" fmla="*/ 166596 w 356355"/>
              <a:gd name="connsiteY2" fmla="*/ 74965 h 526735"/>
              <a:gd name="connsiteX3" fmla="*/ 231996 w 356355"/>
              <a:gd name="connsiteY3" fmla="*/ 506588 h 526735"/>
              <a:gd name="connsiteX4" fmla="*/ 1304 w 356355"/>
              <a:gd name="connsiteY4" fmla="*/ 414599 h 526735"/>
              <a:gd name="connsiteX0" fmla="*/ 1238 w 354392"/>
              <a:gd name="connsiteY0" fmla="*/ 527276 h 649934"/>
              <a:gd name="connsiteX1" fmla="*/ 353850 w 354392"/>
              <a:gd name="connsiteY1" fmla="*/ 165322 h 649934"/>
              <a:gd name="connsiteX2" fmla="*/ 88153 w 354392"/>
              <a:gd name="connsiteY2" fmla="*/ 39596 h 649934"/>
              <a:gd name="connsiteX3" fmla="*/ 231930 w 354392"/>
              <a:gd name="connsiteY3" fmla="*/ 619265 h 649934"/>
              <a:gd name="connsiteX4" fmla="*/ 1238 w 354392"/>
              <a:gd name="connsiteY4" fmla="*/ 527276 h 649934"/>
              <a:gd name="connsiteX0" fmla="*/ 3562 w 452376"/>
              <a:gd name="connsiteY0" fmla="*/ 521476 h 643026"/>
              <a:gd name="connsiteX1" fmla="*/ 451968 w 452376"/>
              <a:gd name="connsiteY1" fmla="*/ 203065 h 643026"/>
              <a:gd name="connsiteX2" fmla="*/ 90477 w 452376"/>
              <a:gd name="connsiteY2" fmla="*/ 33796 h 643026"/>
              <a:gd name="connsiteX3" fmla="*/ 234254 w 452376"/>
              <a:gd name="connsiteY3" fmla="*/ 613465 h 643026"/>
              <a:gd name="connsiteX4" fmla="*/ 3562 w 452376"/>
              <a:gd name="connsiteY4" fmla="*/ 521476 h 643026"/>
              <a:gd name="connsiteX0" fmla="*/ 2709 w 557458"/>
              <a:gd name="connsiteY0" fmla="*/ 503756 h 638885"/>
              <a:gd name="connsiteX1" fmla="*/ 555618 w 557458"/>
              <a:gd name="connsiteY1" fmla="*/ 202762 h 638885"/>
              <a:gd name="connsiteX2" fmla="*/ 194127 w 557458"/>
              <a:gd name="connsiteY2" fmla="*/ 33493 h 638885"/>
              <a:gd name="connsiteX3" fmla="*/ 337904 w 557458"/>
              <a:gd name="connsiteY3" fmla="*/ 613162 h 638885"/>
              <a:gd name="connsiteX4" fmla="*/ 2709 w 557458"/>
              <a:gd name="connsiteY4" fmla="*/ 503756 h 638885"/>
              <a:gd name="connsiteX0" fmla="*/ 1255 w 556004"/>
              <a:gd name="connsiteY0" fmla="*/ 503756 h 702368"/>
              <a:gd name="connsiteX1" fmla="*/ 554164 w 556004"/>
              <a:gd name="connsiteY1" fmla="*/ 202762 h 702368"/>
              <a:gd name="connsiteX2" fmla="*/ 192673 w 556004"/>
              <a:gd name="connsiteY2" fmla="*/ 33493 h 702368"/>
              <a:gd name="connsiteX3" fmla="*/ 397410 w 556004"/>
              <a:gd name="connsiteY3" fmla="*/ 682830 h 702368"/>
              <a:gd name="connsiteX4" fmla="*/ 1255 w 556004"/>
              <a:gd name="connsiteY4" fmla="*/ 503756 h 7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004" h="702368">
                <a:moveTo>
                  <a:pt x="1255" y="503756"/>
                </a:moveTo>
                <a:cubicBezTo>
                  <a:pt x="27381" y="423745"/>
                  <a:pt x="522261" y="281139"/>
                  <a:pt x="554164" y="202762"/>
                </a:cubicBezTo>
                <a:cubicBezTo>
                  <a:pt x="586067" y="124385"/>
                  <a:pt x="192673" y="-79836"/>
                  <a:pt x="192673" y="33493"/>
                </a:cubicBezTo>
                <a:cubicBezTo>
                  <a:pt x="192673" y="146822"/>
                  <a:pt x="429313" y="604453"/>
                  <a:pt x="397410" y="682830"/>
                </a:cubicBezTo>
                <a:cubicBezTo>
                  <a:pt x="365507" y="761207"/>
                  <a:pt x="-24871" y="583767"/>
                  <a:pt x="1255" y="50375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Oval 4"/>
          <p:cNvSpPr/>
          <p:nvPr/>
        </p:nvSpPr>
        <p:spPr>
          <a:xfrm>
            <a:off x="4640400" y="4638600"/>
            <a:ext cx="90000" cy="90000"/>
          </a:xfrm>
          <a:custGeom>
            <a:avLst/>
            <a:gdLst>
              <a:gd name="connsiteX0" fmla="*/ 0 w 478800"/>
              <a:gd name="connsiteY0" fmla="*/ 205200 h 410400"/>
              <a:gd name="connsiteX1" fmla="*/ 239400 w 478800"/>
              <a:gd name="connsiteY1" fmla="*/ 0 h 410400"/>
              <a:gd name="connsiteX2" fmla="*/ 478800 w 478800"/>
              <a:gd name="connsiteY2" fmla="*/ 205200 h 410400"/>
              <a:gd name="connsiteX3" fmla="*/ 239400 w 478800"/>
              <a:gd name="connsiteY3" fmla="*/ 410400 h 410400"/>
              <a:gd name="connsiteX4" fmla="*/ 0 w 478800"/>
              <a:gd name="connsiteY4" fmla="*/ 205200 h 410400"/>
              <a:gd name="connsiteX0" fmla="*/ 20764 w 255724"/>
              <a:gd name="connsiteY0" fmla="*/ 213924 h 410434"/>
              <a:gd name="connsiteX1" fmla="*/ 16324 w 255724"/>
              <a:gd name="connsiteY1" fmla="*/ 16 h 410434"/>
              <a:gd name="connsiteX2" fmla="*/ 255724 w 255724"/>
              <a:gd name="connsiteY2" fmla="*/ 205216 h 410434"/>
              <a:gd name="connsiteX3" fmla="*/ 16324 w 255724"/>
              <a:gd name="connsiteY3" fmla="*/ 410416 h 410434"/>
              <a:gd name="connsiteX4" fmla="*/ 20764 w 255724"/>
              <a:gd name="connsiteY4" fmla="*/ 213924 h 410434"/>
              <a:gd name="connsiteX0" fmla="*/ 133029 w 367989"/>
              <a:gd name="connsiteY0" fmla="*/ 213924 h 453968"/>
              <a:gd name="connsiteX1" fmla="*/ 128589 w 367989"/>
              <a:gd name="connsiteY1" fmla="*/ 16 h 453968"/>
              <a:gd name="connsiteX2" fmla="*/ 367989 w 367989"/>
              <a:gd name="connsiteY2" fmla="*/ 205216 h 453968"/>
              <a:gd name="connsiteX3" fmla="*/ 6669 w 367989"/>
              <a:gd name="connsiteY3" fmla="*/ 453959 h 453968"/>
              <a:gd name="connsiteX4" fmla="*/ 133029 w 367989"/>
              <a:gd name="connsiteY4" fmla="*/ 213924 h 453968"/>
              <a:gd name="connsiteX0" fmla="*/ 3452 w 499670"/>
              <a:gd name="connsiteY0" fmla="*/ 365625 h 465342"/>
              <a:gd name="connsiteX1" fmla="*/ 260270 w 499670"/>
              <a:gd name="connsiteY1" fmla="*/ 3671 h 465342"/>
              <a:gd name="connsiteX2" fmla="*/ 499670 w 499670"/>
              <a:gd name="connsiteY2" fmla="*/ 208871 h 465342"/>
              <a:gd name="connsiteX3" fmla="*/ 138350 w 499670"/>
              <a:gd name="connsiteY3" fmla="*/ 457614 h 465342"/>
              <a:gd name="connsiteX4" fmla="*/ 3452 w 499670"/>
              <a:gd name="connsiteY4" fmla="*/ 365625 h 465342"/>
              <a:gd name="connsiteX0" fmla="*/ 2040 w 260107"/>
              <a:gd name="connsiteY0" fmla="*/ 365097 h 464258"/>
              <a:gd name="connsiteX1" fmla="*/ 258858 w 260107"/>
              <a:gd name="connsiteY1" fmla="*/ 3143 h 464258"/>
              <a:gd name="connsiteX2" fmla="*/ 106372 w 260107"/>
              <a:gd name="connsiteY2" fmla="*/ 217052 h 464258"/>
              <a:gd name="connsiteX3" fmla="*/ 136938 w 260107"/>
              <a:gd name="connsiteY3" fmla="*/ 457086 h 464258"/>
              <a:gd name="connsiteX4" fmla="*/ 2040 w 260107"/>
              <a:gd name="connsiteY4" fmla="*/ 365097 h 464258"/>
              <a:gd name="connsiteX0" fmla="*/ 1966 w 259270"/>
              <a:gd name="connsiteY0" fmla="*/ 414599 h 526735"/>
              <a:gd name="connsiteX1" fmla="*/ 258784 w 259270"/>
              <a:gd name="connsiteY1" fmla="*/ 52645 h 526735"/>
              <a:gd name="connsiteX2" fmla="*/ 71464 w 259270"/>
              <a:gd name="connsiteY2" fmla="*/ 74965 h 526735"/>
              <a:gd name="connsiteX3" fmla="*/ 136864 w 259270"/>
              <a:gd name="connsiteY3" fmla="*/ 506588 h 526735"/>
              <a:gd name="connsiteX4" fmla="*/ 1966 w 259270"/>
              <a:gd name="connsiteY4" fmla="*/ 414599 h 526735"/>
              <a:gd name="connsiteX0" fmla="*/ 1304 w 356355"/>
              <a:gd name="connsiteY0" fmla="*/ 414599 h 526735"/>
              <a:gd name="connsiteX1" fmla="*/ 353916 w 356355"/>
              <a:gd name="connsiteY1" fmla="*/ 52645 h 526735"/>
              <a:gd name="connsiteX2" fmla="*/ 166596 w 356355"/>
              <a:gd name="connsiteY2" fmla="*/ 74965 h 526735"/>
              <a:gd name="connsiteX3" fmla="*/ 231996 w 356355"/>
              <a:gd name="connsiteY3" fmla="*/ 506588 h 526735"/>
              <a:gd name="connsiteX4" fmla="*/ 1304 w 356355"/>
              <a:gd name="connsiteY4" fmla="*/ 414599 h 526735"/>
              <a:gd name="connsiteX0" fmla="*/ 1238 w 354392"/>
              <a:gd name="connsiteY0" fmla="*/ 527276 h 649934"/>
              <a:gd name="connsiteX1" fmla="*/ 353850 w 354392"/>
              <a:gd name="connsiteY1" fmla="*/ 165322 h 649934"/>
              <a:gd name="connsiteX2" fmla="*/ 88153 w 354392"/>
              <a:gd name="connsiteY2" fmla="*/ 39596 h 649934"/>
              <a:gd name="connsiteX3" fmla="*/ 231930 w 354392"/>
              <a:gd name="connsiteY3" fmla="*/ 619265 h 649934"/>
              <a:gd name="connsiteX4" fmla="*/ 1238 w 354392"/>
              <a:gd name="connsiteY4" fmla="*/ 527276 h 649934"/>
              <a:gd name="connsiteX0" fmla="*/ 3562 w 452376"/>
              <a:gd name="connsiteY0" fmla="*/ 521476 h 643026"/>
              <a:gd name="connsiteX1" fmla="*/ 451968 w 452376"/>
              <a:gd name="connsiteY1" fmla="*/ 203065 h 643026"/>
              <a:gd name="connsiteX2" fmla="*/ 90477 w 452376"/>
              <a:gd name="connsiteY2" fmla="*/ 33796 h 643026"/>
              <a:gd name="connsiteX3" fmla="*/ 234254 w 452376"/>
              <a:gd name="connsiteY3" fmla="*/ 613465 h 643026"/>
              <a:gd name="connsiteX4" fmla="*/ 3562 w 452376"/>
              <a:gd name="connsiteY4" fmla="*/ 521476 h 643026"/>
              <a:gd name="connsiteX0" fmla="*/ 2709 w 557458"/>
              <a:gd name="connsiteY0" fmla="*/ 503756 h 638885"/>
              <a:gd name="connsiteX1" fmla="*/ 555618 w 557458"/>
              <a:gd name="connsiteY1" fmla="*/ 202762 h 638885"/>
              <a:gd name="connsiteX2" fmla="*/ 194127 w 557458"/>
              <a:gd name="connsiteY2" fmla="*/ 33493 h 638885"/>
              <a:gd name="connsiteX3" fmla="*/ 337904 w 557458"/>
              <a:gd name="connsiteY3" fmla="*/ 613162 h 638885"/>
              <a:gd name="connsiteX4" fmla="*/ 2709 w 557458"/>
              <a:gd name="connsiteY4" fmla="*/ 503756 h 638885"/>
              <a:gd name="connsiteX0" fmla="*/ 1255 w 556004"/>
              <a:gd name="connsiteY0" fmla="*/ 503756 h 702368"/>
              <a:gd name="connsiteX1" fmla="*/ 554164 w 556004"/>
              <a:gd name="connsiteY1" fmla="*/ 202762 h 702368"/>
              <a:gd name="connsiteX2" fmla="*/ 192673 w 556004"/>
              <a:gd name="connsiteY2" fmla="*/ 33493 h 702368"/>
              <a:gd name="connsiteX3" fmla="*/ 397410 w 556004"/>
              <a:gd name="connsiteY3" fmla="*/ 682830 h 702368"/>
              <a:gd name="connsiteX4" fmla="*/ 1255 w 556004"/>
              <a:gd name="connsiteY4" fmla="*/ 503756 h 7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004" h="702368">
                <a:moveTo>
                  <a:pt x="1255" y="503756"/>
                </a:moveTo>
                <a:cubicBezTo>
                  <a:pt x="27381" y="423745"/>
                  <a:pt x="522261" y="281139"/>
                  <a:pt x="554164" y="202762"/>
                </a:cubicBezTo>
                <a:cubicBezTo>
                  <a:pt x="586067" y="124385"/>
                  <a:pt x="192673" y="-79836"/>
                  <a:pt x="192673" y="33493"/>
                </a:cubicBezTo>
                <a:cubicBezTo>
                  <a:pt x="192673" y="146822"/>
                  <a:pt x="429313" y="604453"/>
                  <a:pt x="397410" y="682830"/>
                </a:cubicBezTo>
                <a:cubicBezTo>
                  <a:pt x="365507" y="761207"/>
                  <a:pt x="-24871" y="583767"/>
                  <a:pt x="1255" y="50375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4" name="Group 43"/>
          <p:cNvGrpSpPr/>
          <p:nvPr/>
        </p:nvGrpSpPr>
        <p:grpSpPr>
          <a:xfrm>
            <a:off x="4122000" y="2844000"/>
            <a:ext cx="126000" cy="126000"/>
            <a:chOff x="5076000" y="2799000"/>
            <a:chExt cx="126000" cy="126000"/>
          </a:xfrm>
        </p:grpSpPr>
        <p:sp>
          <p:nvSpPr>
            <p:cNvPr id="42" name="Oval 4"/>
            <p:cNvSpPr/>
            <p:nvPr/>
          </p:nvSpPr>
          <p:spPr>
            <a:xfrm>
              <a:off x="5097600" y="2813400"/>
              <a:ext cx="90000" cy="90000"/>
            </a:xfrm>
            <a:custGeom>
              <a:avLst/>
              <a:gdLst>
                <a:gd name="connsiteX0" fmla="*/ 0 w 478800"/>
                <a:gd name="connsiteY0" fmla="*/ 205200 h 410400"/>
                <a:gd name="connsiteX1" fmla="*/ 239400 w 478800"/>
                <a:gd name="connsiteY1" fmla="*/ 0 h 410400"/>
                <a:gd name="connsiteX2" fmla="*/ 478800 w 478800"/>
                <a:gd name="connsiteY2" fmla="*/ 205200 h 410400"/>
                <a:gd name="connsiteX3" fmla="*/ 239400 w 478800"/>
                <a:gd name="connsiteY3" fmla="*/ 410400 h 410400"/>
                <a:gd name="connsiteX4" fmla="*/ 0 w 478800"/>
                <a:gd name="connsiteY4" fmla="*/ 205200 h 410400"/>
                <a:gd name="connsiteX0" fmla="*/ 20764 w 255724"/>
                <a:gd name="connsiteY0" fmla="*/ 213924 h 410434"/>
                <a:gd name="connsiteX1" fmla="*/ 16324 w 255724"/>
                <a:gd name="connsiteY1" fmla="*/ 16 h 410434"/>
                <a:gd name="connsiteX2" fmla="*/ 255724 w 255724"/>
                <a:gd name="connsiteY2" fmla="*/ 205216 h 410434"/>
                <a:gd name="connsiteX3" fmla="*/ 16324 w 255724"/>
                <a:gd name="connsiteY3" fmla="*/ 410416 h 410434"/>
                <a:gd name="connsiteX4" fmla="*/ 20764 w 255724"/>
                <a:gd name="connsiteY4" fmla="*/ 213924 h 410434"/>
                <a:gd name="connsiteX0" fmla="*/ 133029 w 367989"/>
                <a:gd name="connsiteY0" fmla="*/ 213924 h 453968"/>
                <a:gd name="connsiteX1" fmla="*/ 128589 w 367989"/>
                <a:gd name="connsiteY1" fmla="*/ 16 h 453968"/>
                <a:gd name="connsiteX2" fmla="*/ 367989 w 367989"/>
                <a:gd name="connsiteY2" fmla="*/ 205216 h 453968"/>
                <a:gd name="connsiteX3" fmla="*/ 6669 w 367989"/>
                <a:gd name="connsiteY3" fmla="*/ 453959 h 453968"/>
                <a:gd name="connsiteX4" fmla="*/ 133029 w 367989"/>
                <a:gd name="connsiteY4" fmla="*/ 213924 h 453968"/>
                <a:gd name="connsiteX0" fmla="*/ 3452 w 499670"/>
                <a:gd name="connsiteY0" fmla="*/ 365625 h 465342"/>
                <a:gd name="connsiteX1" fmla="*/ 260270 w 499670"/>
                <a:gd name="connsiteY1" fmla="*/ 3671 h 465342"/>
                <a:gd name="connsiteX2" fmla="*/ 499670 w 499670"/>
                <a:gd name="connsiteY2" fmla="*/ 208871 h 465342"/>
                <a:gd name="connsiteX3" fmla="*/ 138350 w 499670"/>
                <a:gd name="connsiteY3" fmla="*/ 457614 h 465342"/>
                <a:gd name="connsiteX4" fmla="*/ 3452 w 499670"/>
                <a:gd name="connsiteY4" fmla="*/ 365625 h 465342"/>
                <a:gd name="connsiteX0" fmla="*/ 2040 w 260107"/>
                <a:gd name="connsiteY0" fmla="*/ 365097 h 464258"/>
                <a:gd name="connsiteX1" fmla="*/ 258858 w 260107"/>
                <a:gd name="connsiteY1" fmla="*/ 3143 h 464258"/>
                <a:gd name="connsiteX2" fmla="*/ 106372 w 260107"/>
                <a:gd name="connsiteY2" fmla="*/ 217052 h 464258"/>
                <a:gd name="connsiteX3" fmla="*/ 136938 w 260107"/>
                <a:gd name="connsiteY3" fmla="*/ 457086 h 464258"/>
                <a:gd name="connsiteX4" fmla="*/ 2040 w 260107"/>
                <a:gd name="connsiteY4" fmla="*/ 365097 h 464258"/>
                <a:gd name="connsiteX0" fmla="*/ 1966 w 259270"/>
                <a:gd name="connsiteY0" fmla="*/ 414599 h 526735"/>
                <a:gd name="connsiteX1" fmla="*/ 258784 w 259270"/>
                <a:gd name="connsiteY1" fmla="*/ 52645 h 526735"/>
                <a:gd name="connsiteX2" fmla="*/ 71464 w 259270"/>
                <a:gd name="connsiteY2" fmla="*/ 74965 h 526735"/>
                <a:gd name="connsiteX3" fmla="*/ 136864 w 259270"/>
                <a:gd name="connsiteY3" fmla="*/ 506588 h 526735"/>
                <a:gd name="connsiteX4" fmla="*/ 1966 w 259270"/>
                <a:gd name="connsiteY4" fmla="*/ 414599 h 526735"/>
                <a:gd name="connsiteX0" fmla="*/ 1304 w 356355"/>
                <a:gd name="connsiteY0" fmla="*/ 414599 h 526735"/>
                <a:gd name="connsiteX1" fmla="*/ 353916 w 356355"/>
                <a:gd name="connsiteY1" fmla="*/ 52645 h 526735"/>
                <a:gd name="connsiteX2" fmla="*/ 166596 w 356355"/>
                <a:gd name="connsiteY2" fmla="*/ 74965 h 526735"/>
                <a:gd name="connsiteX3" fmla="*/ 231996 w 356355"/>
                <a:gd name="connsiteY3" fmla="*/ 506588 h 526735"/>
                <a:gd name="connsiteX4" fmla="*/ 1304 w 356355"/>
                <a:gd name="connsiteY4" fmla="*/ 414599 h 526735"/>
                <a:gd name="connsiteX0" fmla="*/ 1238 w 354392"/>
                <a:gd name="connsiteY0" fmla="*/ 527276 h 649934"/>
                <a:gd name="connsiteX1" fmla="*/ 353850 w 354392"/>
                <a:gd name="connsiteY1" fmla="*/ 165322 h 649934"/>
                <a:gd name="connsiteX2" fmla="*/ 88153 w 354392"/>
                <a:gd name="connsiteY2" fmla="*/ 39596 h 649934"/>
                <a:gd name="connsiteX3" fmla="*/ 231930 w 354392"/>
                <a:gd name="connsiteY3" fmla="*/ 619265 h 649934"/>
                <a:gd name="connsiteX4" fmla="*/ 1238 w 354392"/>
                <a:gd name="connsiteY4" fmla="*/ 527276 h 649934"/>
                <a:gd name="connsiteX0" fmla="*/ 3562 w 452376"/>
                <a:gd name="connsiteY0" fmla="*/ 521476 h 643026"/>
                <a:gd name="connsiteX1" fmla="*/ 451968 w 452376"/>
                <a:gd name="connsiteY1" fmla="*/ 203065 h 643026"/>
                <a:gd name="connsiteX2" fmla="*/ 90477 w 452376"/>
                <a:gd name="connsiteY2" fmla="*/ 33796 h 643026"/>
                <a:gd name="connsiteX3" fmla="*/ 234254 w 452376"/>
                <a:gd name="connsiteY3" fmla="*/ 613465 h 643026"/>
                <a:gd name="connsiteX4" fmla="*/ 3562 w 452376"/>
                <a:gd name="connsiteY4" fmla="*/ 521476 h 643026"/>
                <a:gd name="connsiteX0" fmla="*/ 2709 w 557458"/>
                <a:gd name="connsiteY0" fmla="*/ 503756 h 638885"/>
                <a:gd name="connsiteX1" fmla="*/ 555618 w 557458"/>
                <a:gd name="connsiteY1" fmla="*/ 202762 h 638885"/>
                <a:gd name="connsiteX2" fmla="*/ 194127 w 557458"/>
                <a:gd name="connsiteY2" fmla="*/ 33493 h 638885"/>
                <a:gd name="connsiteX3" fmla="*/ 337904 w 557458"/>
                <a:gd name="connsiteY3" fmla="*/ 613162 h 638885"/>
                <a:gd name="connsiteX4" fmla="*/ 2709 w 557458"/>
                <a:gd name="connsiteY4" fmla="*/ 503756 h 638885"/>
                <a:gd name="connsiteX0" fmla="*/ 1255 w 556004"/>
                <a:gd name="connsiteY0" fmla="*/ 503756 h 702368"/>
                <a:gd name="connsiteX1" fmla="*/ 554164 w 556004"/>
                <a:gd name="connsiteY1" fmla="*/ 202762 h 702368"/>
                <a:gd name="connsiteX2" fmla="*/ 192673 w 556004"/>
                <a:gd name="connsiteY2" fmla="*/ 33493 h 702368"/>
                <a:gd name="connsiteX3" fmla="*/ 397410 w 556004"/>
                <a:gd name="connsiteY3" fmla="*/ 682830 h 702368"/>
                <a:gd name="connsiteX4" fmla="*/ 1255 w 556004"/>
                <a:gd name="connsiteY4" fmla="*/ 503756 h 70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04" h="702368">
                  <a:moveTo>
                    <a:pt x="1255" y="503756"/>
                  </a:moveTo>
                  <a:cubicBezTo>
                    <a:pt x="27381" y="423745"/>
                    <a:pt x="522261" y="281139"/>
                    <a:pt x="554164" y="202762"/>
                  </a:cubicBezTo>
                  <a:cubicBezTo>
                    <a:pt x="586067" y="124385"/>
                    <a:pt x="192673" y="-79836"/>
                    <a:pt x="192673" y="33493"/>
                  </a:cubicBezTo>
                  <a:cubicBezTo>
                    <a:pt x="192673" y="146822"/>
                    <a:pt x="429313" y="604453"/>
                    <a:pt x="397410" y="682830"/>
                  </a:cubicBezTo>
                  <a:cubicBezTo>
                    <a:pt x="365507" y="761207"/>
                    <a:pt x="-24871" y="583767"/>
                    <a:pt x="1255" y="50375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Oval 42"/>
            <p:cNvSpPr/>
            <p:nvPr/>
          </p:nvSpPr>
          <p:spPr>
            <a:xfrm>
              <a:off x="5076000" y="2799000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45" name="Düz Ok Bağlayıcısı 38"/>
          <p:cNvCxnSpPr/>
          <p:nvPr/>
        </p:nvCxnSpPr>
        <p:spPr>
          <a:xfrm flipH="1">
            <a:off x="4707000" y="4689000"/>
            <a:ext cx="102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Metin kutusu 47"/>
              <p:cNvSpPr txBox="1"/>
              <p:nvPr/>
            </p:nvSpPr>
            <p:spPr>
              <a:xfrm>
                <a:off x="5202000" y="4329000"/>
                <a:ext cx="379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6" name="Metin kutusu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000" y="4329000"/>
                <a:ext cx="37971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2698" r="-3175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Yay 66"/>
          <p:cNvSpPr/>
          <p:nvPr/>
        </p:nvSpPr>
        <p:spPr>
          <a:xfrm>
            <a:off x="1962000" y="4554000"/>
            <a:ext cx="537648" cy="731731"/>
          </a:xfrm>
          <a:prstGeom prst="arc">
            <a:avLst>
              <a:gd name="adj1" fmla="val 11907881"/>
              <a:gd name="adj2" fmla="val 21085278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9" name="Düz Ok Bağlayıcısı 38"/>
          <p:cNvCxnSpPr/>
          <p:nvPr/>
        </p:nvCxnSpPr>
        <p:spPr>
          <a:xfrm rot="16200000" flipH="1">
            <a:off x="3654000" y="3447001"/>
            <a:ext cx="102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Metin kutusu 67"/>
              <p:cNvSpPr txBox="1"/>
              <p:nvPr/>
            </p:nvSpPr>
            <p:spPr>
              <a:xfrm>
                <a:off x="1827000" y="4149000"/>
                <a:ext cx="385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8" name="Metin kutusu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00" y="4149000"/>
                <a:ext cx="38561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2698" r="-3175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Metin kutusu 47"/>
              <p:cNvSpPr txBox="1"/>
              <p:nvPr/>
            </p:nvSpPr>
            <p:spPr>
              <a:xfrm>
                <a:off x="3762000" y="3159000"/>
                <a:ext cx="3604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0" name="Metin kutusu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00" y="3159000"/>
                <a:ext cx="36041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3559" r="-5085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44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Etki katsayıları: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</m:t>
                                  </m:r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Toplam Eşdeğer Atalet Momenti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92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Hareket Denklemi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Hatırlayalım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r>
                  <a:rPr lang="tr-TR" dirty="0" smtClean="0"/>
                  <a:t>Etki katsayıları bağımsız değişken </a:t>
                </a:r>
                <a:r>
                  <a:rPr lang="en-US" i="1" dirty="0" smtClean="0"/>
                  <a:t>q</a:t>
                </a:r>
                <a:r>
                  <a:rPr lang="tr-TR" i="1" dirty="0" smtClean="0"/>
                  <a:t>’</a:t>
                </a:r>
                <a:r>
                  <a:rPr lang="tr-TR" i="1" dirty="0" err="1" smtClean="0"/>
                  <a:t>nun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foksiyonu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r>
                  <a:rPr lang="en-US" dirty="0" smtClean="0"/>
                  <a:t>Q</a:t>
                </a:r>
                <a:r>
                  <a:rPr lang="tr-TR" dirty="0" smtClean="0"/>
                  <a:t> eşdeğer moment de bağımsız değişken </a:t>
                </a:r>
                <a:r>
                  <a:rPr lang="tr-TR" dirty="0" err="1" smtClean="0"/>
                  <a:t>q’nun</a:t>
                </a:r>
                <a:r>
                  <a:rPr lang="tr-TR" dirty="0" smtClean="0"/>
                  <a:t> fonksiyonu</a:t>
                </a:r>
                <a:r>
                  <a:rPr lang="en-US" dirty="0" smtClean="0"/>
                  <a:t>.</a:t>
                </a:r>
                <a:r>
                  <a:rPr lang="tr-TR" dirty="0" smtClean="0"/>
                  <a:t> </a:t>
                </a:r>
              </a:p>
              <a:p>
                <a:r>
                  <a:rPr lang="tr-TR" dirty="0" smtClean="0"/>
                  <a:t>Aynı zamanda Q, dış kuvvetlerin doğasına bağlı olarak, bağımsız değişkenin hızıyla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 orantılı olarak değişmektedir.</a:t>
                </a:r>
              </a:p>
              <a:p>
                <a:r>
                  <a:rPr lang="tr-TR" dirty="0" err="1" smtClean="0"/>
                  <a:t>q’da</a:t>
                </a:r>
                <a:r>
                  <a:rPr lang="tr-TR" dirty="0" smtClean="0"/>
                  <a:t> zamana</a:t>
                </a:r>
                <a:r>
                  <a:rPr lang="en-US" dirty="0" smtClean="0"/>
                  <a:t>, t</a:t>
                </a:r>
                <a:r>
                  <a:rPr lang="tr-TR" dirty="0" smtClean="0"/>
                  <a:t> bağlı değişmektedir.</a:t>
                </a:r>
                <a:endParaRPr lang="tr-TR" dirty="0"/>
              </a:p>
              <a:p>
                <a:r>
                  <a:rPr lang="tr-TR" dirty="0" smtClean="0"/>
                  <a:t>Bu durumda, </a:t>
                </a:r>
                <a:r>
                  <a:rPr lang="tr-TR" dirty="0"/>
                  <a:t>Hareket denklemi, sistemin toplam gücüne eşit olan kinetik enerjinin zamanla değişimi prensibi </a:t>
                </a:r>
                <a:r>
                  <a:rPr lang="tr-TR" dirty="0" smtClean="0"/>
                  <a:t>kullanılarak elde edilebilir </a:t>
                </a:r>
                <a:r>
                  <a:rPr lang="en-US" dirty="0" err="1"/>
                  <a:t>dT</a:t>
                </a:r>
                <a:r>
                  <a:rPr lang="en-US" dirty="0"/>
                  <a:t>/</a:t>
                </a:r>
                <a:r>
                  <a:rPr lang="en-US" dirty="0" err="1"/>
                  <a:t>dt</a:t>
                </a:r>
                <a:r>
                  <a:rPr lang="en-US" dirty="0"/>
                  <a:t>=P</a:t>
                </a:r>
                <a:r>
                  <a:rPr lang="en-US" dirty="0" smtClean="0"/>
                  <a:t>:</a:t>
                </a:r>
                <a:r>
                  <a:rPr lang="tr-TR" dirty="0" smtClean="0"/>
                  <a:t> 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 durumda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denklem tek serbestlik dereceli makinaların hareket denkleminin genel gösterimidir. </a:t>
                </a: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16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28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Denklemi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Aynı </a:t>
                </a:r>
                <a:r>
                  <a:rPr lang="tr-TR" dirty="0"/>
                  <a:t>hareket denklemi, diğer enerji yaklaşımlarından herhangi birini örneğin </a:t>
                </a:r>
                <a:r>
                  <a:rPr lang="tr-TR" dirty="0" err="1"/>
                  <a:t>Lagrange</a:t>
                </a:r>
                <a:r>
                  <a:rPr lang="tr-TR" dirty="0"/>
                  <a:t> </a:t>
                </a:r>
                <a:r>
                  <a:rPr lang="tr-TR" dirty="0" smtClean="0"/>
                  <a:t>denklemlerini </a:t>
                </a:r>
                <a:r>
                  <a:rPr lang="tr-TR" dirty="0"/>
                  <a:t>de kullanarak </a:t>
                </a:r>
                <a:r>
                  <a:rPr lang="tr-TR" dirty="0" smtClean="0"/>
                  <a:t>elde edilebilir.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burada</a:t>
                </a:r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NOT: yukarıda tanımlanan </a:t>
                </a:r>
                <a:r>
                  <a:rPr lang="en-US" dirty="0" smtClean="0"/>
                  <a:t>“</a:t>
                </a:r>
                <a:r>
                  <a:rPr lang="tr-TR" dirty="0"/>
                  <a:t>e</a:t>
                </a:r>
                <a:r>
                  <a:rPr lang="tr-TR" dirty="0" smtClean="0"/>
                  <a:t>şdeğer atalet momenti</a:t>
                </a:r>
                <a:r>
                  <a:rPr lang="en-US" dirty="0" smtClean="0"/>
                  <a:t>” </a:t>
                </a:r>
                <a:r>
                  <a:rPr lang="tr-TR" dirty="0" smtClean="0"/>
                  <a:t>ve</a:t>
                </a:r>
                <a:r>
                  <a:rPr lang="en-US" dirty="0" smtClean="0"/>
                  <a:t> “</a:t>
                </a:r>
                <a:r>
                  <a:rPr lang="tr-TR" dirty="0" smtClean="0"/>
                  <a:t>eşdeğer kuvvet</a:t>
                </a:r>
                <a:r>
                  <a:rPr lang="en-US" dirty="0" smtClean="0"/>
                  <a:t>” </a:t>
                </a:r>
                <a:r>
                  <a:rPr lang="tr-TR" dirty="0" smtClean="0"/>
                  <a:t>enerji denkliği temelli tanımlanmıştır.</a:t>
                </a:r>
                <a:r>
                  <a:rPr lang="en-US" dirty="0" smtClean="0"/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4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18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Örnek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9601"/>
            <a:ext cx="7886700" cy="1289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 smtClean="0"/>
              <a:t>denklemini</a:t>
            </a:r>
            <a:r>
              <a:rPr lang="tr-TR" dirty="0" smtClean="0"/>
              <a:t> 3 uzvunun </a:t>
            </a:r>
            <a:r>
              <a:rPr lang="tr-TR" dirty="0" err="1" smtClean="0"/>
              <a:t>açısal</a:t>
            </a:r>
            <a:r>
              <a:rPr lang="tr-TR" dirty="0" smtClean="0"/>
              <a:t> konumu </a:t>
            </a:r>
            <a:r>
              <a:rPr lang="tr-TR" dirty="0" err="1" smtClean="0"/>
              <a:t>q’ya</a:t>
            </a:r>
            <a:r>
              <a:rPr lang="tr-TR" dirty="0" smtClean="0"/>
              <a:t> bağlı olarak yazınız. Verilenler: 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, I</a:t>
            </a:r>
            <a:r>
              <a:rPr lang="en-US" baseline="-25000" dirty="0"/>
              <a:t>G2</a:t>
            </a:r>
            <a:r>
              <a:rPr lang="en-US" dirty="0"/>
              <a:t>, m</a:t>
            </a:r>
            <a:r>
              <a:rPr lang="en-US" baseline="-25000" dirty="0"/>
              <a:t>3</a:t>
            </a:r>
            <a:r>
              <a:rPr lang="en-US" dirty="0"/>
              <a:t>, I</a:t>
            </a:r>
            <a:r>
              <a:rPr lang="en-US" baseline="-25000" dirty="0"/>
              <a:t>G3</a:t>
            </a:r>
            <a:r>
              <a:rPr lang="en-US" dirty="0"/>
              <a:t>, m</a:t>
            </a:r>
            <a:r>
              <a:rPr lang="en-US" baseline="-25000" dirty="0"/>
              <a:t>4</a:t>
            </a:r>
            <a:r>
              <a:rPr lang="en-US" dirty="0"/>
              <a:t>, </a:t>
            </a:r>
            <a:r>
              <a:rPr lang="en-US" dirty="0" smtClean="0"/>
              <a:t>I</a:t>
            </a:r>
            <a:r>
              <a:rPr lang="en-US" baseline="-25000" dirty="0" smtClean="0"/>
              <a:t>G4</a:t>
            </a:r>
            <a:r>
              <a:rPr lang="tr-TR" dirty="0" smtClean="0"/>
              <a:t>, </a:t>
            </a:r>
            <a:r>
              <a:rPr lang="en-US" dirty="0"/>
              <a:t>AB= a</a:t>
            </a:r>
            <a:r>
              <a:rPr lang="en-US" baseline="-25000" dirty="0"/>
              <a:t>3</a:t>
            </a:r>
            <a:r>
              <a:rPr lang="en-US" dirty="0"/>
              <a:t>, AG</a:t>
            </a:r>
            <a:r>
              <a:rPr lang="en-US" baseline="-25000" dirty="0"/>
              <a:t>3</a:t>
            </a:r>
            <a:r>
              <a:rPr lang="en-US" dirty="0"/>
              <a:t>=a</a:t>
            </a:r>
            <a:r>
              <a:rPr lang="en-US" baseline="-25000" dirty="0"/>
              <a:t>3</a:t>
            </a:r>
            <a:r>
              <a:rPr lang="en-US" dirty="0"/>
              <a:t>/2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4032601" y="6005400"/>
            <a:ext cx="2362200" cy="457200"/>
          </a:xfrm>
          <a:prstGeom prst="rect">
            <a:avLst/>
          </a:prstGeom>
          <a:pattFill prst="wd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 rot="16200000">
            <a:off x="154500" y="3528900"/>
            <a:ext cx="2362200" cy="457200"/>
          </a:xfrm>
          <a:prstGeom prst="rect">
            <a:avLst/>
          </a:prstGeom>
          <a:pattFill prst="wd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3404401" y="6005400"/>
            <a:ext cx="360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304202" y="3831000"/>
            <a:ext cx="252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973401" y="5410800"/>
            <a:ext cx="900000" cy="540000"/>
            <a:chOff x="3352800" y="2667000"/>
            <a:chExt cx="900000" cy="540000"/>
          </a:xfrm>
        </p:grpSpPr>
        <p:sp>
          <p:nvSpPr>
            <p:cNvPr id="29" name="Rectangle 28"/>
            <p:cNvSpPr/>
            <p:nvPr/>
          </p:nvSpPr>
          <p:spPr>
            <a:xfrm>
              <a:off x="3352800" y="2667000"/>
              <a:ext cx="90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0" name="Oval 29"/>
            <p:cNvSpPr/>
            <p:nvPr/>
          </p:nvSpPr>
          <p:spPr>
            <a:xfrm>
              <a:off x="3692400" y="2819400"/>
              <a:ext cx="270000" cy="270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1452601" y="3052800"/>
            <a:ext cx="900000" cy="540000"/>
            <a:chOff x="3352800" y="2667000"/>
            <a:chExt cx="900000" cy="540000"/>
          </a:xfrm>
        </p:grpSpPr>
        <p:sp>
          <p:nvSpPr>
            <p:cNvPr id="27" name="Rectangle 26"/>
            <p:cNvSpPr/>
            <p:nvPr/>
          </p:nvSpPr>
          <p:spPr>
            <a:xfrm>
              <a:off x="3352800" y="2667000"/>
              <a:ext cx="90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Oval 27"/>
            <p:cNvSpPr/>
            <p:nvPr/>
          </p:nvSpPr>
          <p:spPr>
            <a:xfrm>
              <a:off x="3692400" y="2819400"/>
              <a:ext cx="270000" cy="270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1" name="Straight Connector 10"/>
          <p:cNvCxnSpPr>
            <a:stCxn id="28" idx="7"/>
            <a:endCxn id="30" idx="1"/>
          </p:cNvCxnSpPr>
          <p:nvPr/>
        </p:nvCxnSpPr>
        <p:spPr>
          <a:xfrm>
            <a:off x="1980660" y="3442859"/>
            <a:ext cx="3371882" cy="2159882"/>
          </a:xfrm>
          <a:prstGeom prst="line">
            <a:avLst/>
          </a:prstGeom>
          <a:ln w="127000" cmpd="sng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1837801" y="2394000"/>
            <a:ext cx="5198400" cy="3283200"/>
          </a:xfrm>
          <a:prstGeom prst="bentConnector3">
            <a:avLst>
              <a:gd name="adj1" fmla="val 528"/>
            </a:avLst>
          </a:prstGeom>
          <a:ln>
            <a:prstDash val="lgDash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62000" y="5679000"/>
            <a:ext cx="900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11001" y="4356000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5562000" y="5319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8601" y="3762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7000" y="2889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2601" y="5472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6201" y="5472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2000" y="3069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4201" y="3967200"/>
            <a:ext cx="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</a:t>
            </a:r>
            <a:r>
              <a:rPr lang="tr-TR" b="1" baseline="-25000" dirty="0" smtClean="0"/>
              <a:t>3</a:t>
            </a:r>
            <a:endParaRPr lang="tr-TR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27000" y="2349000"/>
            <a:ext cx="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F</a:t>
            </a:r>
            <a:r>
              <a:rPr lang="tr-TR" b="1" baseline="-25000" dirty="0" smtClean="0">
                <a:solidFill>
                  <a:srgbClr val="FF0000"/>
                </a:solidFill>
              </a:rPr>
              <a:t>14</a:t>
            </a:r>
            <a:endParaRPr lang="tr-TR" b="1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67801" y="56088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x</a:t>
            </a:r>
            <a:endParaRPr lang="tr-TR" b="1" dirty="0"/>
          </a:p>
        </p:txBody>
      </p:sp>
      <p:sp>
        <p:nvSpPr>
          <p:cNvPr id="24" name="Arc 23"/>
          <p:cNvSpPr/>
          <p:nvPr/>
        </p:nvSpPr>
        <p:spPr>
          <a:xfrm>
            <a:off x="3547801" y="4651200"/>
            <a:ext cx="2599200" cy="2120400"/>
          </a:xfrm>
          <a:prstGeom prst="arc">
            <a:avLst>
              <a:gd name="adj1" fmla="val 14075639"/>
              <a:gd name="adj2" fmla="val 0"/>
            </a:avLst>
          </a:prstGeom>
          <a:ln>
            <a:head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4984201" y="4719600"/>
            <a:ext cx="4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q</a:t>
            </a:r>
            <a:endParaRPr lang="tr-TR" sz="2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2000" y="3159000"/>
            <a:ext cx="280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 yerçekimi</a:t>
            </a:r>
          </a:p>
        </p:txBody>
      </p:sp>
      <p:sp>
        <p:nvSpPr>
          <p:cNvPr id="31" name="Arc 30"/>
          <p:cNvSpPr/>
          <p:nvPr/>
        </p:nvSpPr>
        <p:spPr>
          <a:xfrm rot="6365539">
            <a:off x="2477797" y="3889296"/>
            <a:ext cx="932180" cy="463550"/>
          </a:xfrm>
          <a:prstGeom prst="arc">
            <a:avLst>
              <a:gd name="adj1" fmla="val 11561205"/>
              <a:gd name="adj2" fmla="val 20803061"/>
            </a:avLst>
          </a:prstGeom>
          <a:ln w="762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07000" y="2889000"/>
            <a:ext cx="15910" cy="77365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962000" y="4149000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tr-TR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V="1">
            <a:off x="1422000" y="2889000"/>
            <a:ext cx="9000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37000" y="5229000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tr-TR" sz="20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tr-TR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192000" y="5229000"/>
            <a:ext cx="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F</a:t>
            </a:r>
            <a:r>
              <a:rPr lang="tr-TR" b="1" baseline="-25000" dirty="0" smtClean="0">
                <a:solidFill>
                  <a:srgbClr val="FF0000"/>
                </a:solidFill>
              </a:rPr>
              <a:t>12</a:t>
            </a:r>
            <a:endParaRPr lang="tr-TR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97000" y="3339000"/>
            <a:ext cx="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</a:t>
            </a:r>
            <a:r>
              <a:rPr lang="tr-TR" b="1" baseline="-25000" dirty="0" smtClean="0">
                <a:solidFill>
                  <a:srgbClr val="FF0000"/>
                </a:solidFill>
              </a:rPr>
              <a:t>13</a:t>
            </a:r>
            <a:endParaRPr lang="tr-TR" b="1" baseline="-250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 flipV="1">
            <a:off x="2997000" y="4869000"/>
            <a:ext cx="90000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V="1">
            <a:off x="1422000" y="3789000"/>
            <a:ext cx="90000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47000" y="477900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W</a:t>
            </a:r>
            <a:r>
              <a:rPr lang="tr-TR" b="1" baseline="-25000" dirty="0" smtClean="0">
                <a:solidFill>
                  <a:srgbClr val="00B050"/>
                </a:solidFill>
              </a:rPr>
              <a:t>3</a:t>
            </a:r>
            <a:endParaRPr lang="tr-TR" b="1" baseline="-25000" dirty="0"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17000" y="378900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W</a:t>
            </a:r>
            <a:r>
              <a:rPr lang="tr-TR" b="1" baseline="-25000" dirty="0" smtClean="0">
                <a:solidFill>
                  <a:srgbClr val="00B050"/>
                </a:solidFill>
              </a:rPr>
              <a:t>4</a:t>
            </a:r>
            <a:endParaRPr lang="tr-TR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Hareket</a:t>
                </a:r>
                <a:r>
                  <a:rPr lang="en-US" dirty="0"/>
                  <a:t> </a:t>
                </a:r>
                <a:r>
                  <a:rPr lang="en-US" dirty="0" err="1"/>
                  <a:t>denkleminin</a:t>
                </a:r>
                <a:r>
                  <a:rPr lang="en-US" dirty="0"/>
                  <a:t> </a:t>
                </a:r>
                <a:r>
                  <a:rPr lang="en-US" dirty="0" err="1"/>
                  <a:t>genel</a:t>
                </a:r>
                <a:r>
                  <a:rPr lang="en-US" dirty="0"/>
                  <a:t> </a:t>
                </a:r>
                <a:r>
                  <a:rPr lang="en-US" dirty="0" err="1"/>
                  <a:t>formunu</a:t>
                </a:r>
                <a:r>
                  <a:rPr lang="en-US" dirty="0"/>
                  <a:t> </a:t>
                </a:r>
                <a:r>
                  <a:rPr lang="en-US" dirty="0" err="1"/>
                  <a:t>aşağıdaki</a:t>
                </a:r>
                <a:r>
                  <a:rPr lang="en-US" dirty="0"/>
                  <a:t> </a:t>
                </a:r>
                <a:r>
                  <a:rPr lang="en-US" dirty="0" err="1"/>
                  <a:t>gibi</a:t>
                </a:r>
                <a:r>
                  <a:rPr lang="en-US" dirty="0"/>
                  <a:t> </a:t>
                </a:r>
                <a:r>
                  <a:rPr lang="en-US" dirty="0" err="1"/>
                  <a:t>bulduk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57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EŞDEĞER ATALET MOMENTİ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Geçen ders, hız ve ivme etki katsayılarını elde ederek; mekanizmanın hareketinin sadece bir bağımsız değişkene bağlı olarak ifade edilebileceğini göstermiştik.</a:t>
            </a:r>
          </a:p>
          <a:p>
            <a:r>
              <a:rPr lang="tr-TR" dirty="0" smtClean="0"/>
              <a:t>Şimdi ise </a:t>
            </a:r>
          </a:p>
          <a:p>
            <a:r>
              <a:rPr lang="tr-TR" dirty="0" smtClean="0"/>
              <a:t>Etki katsayılarını kullanarak sistemde değişik hızlarda hareket eden tüm kütleleri tek bir kütleye </a:t>
            </a:r>
          </a:p>
          <a:p>
            <a:r>
              <a:rPr lang="tr-TR" dirty="0" smtClean="0"/>
              <a:t>Cisme etki eden tüm dış kuvvetleri de tek bir kuvvete indirgeyeceğiz.</a:t>
            </a:r>
          </a:p>
          <a:p>
            <a:r>
              <a:rPr lang="tr-TR" dirty="0" smtClean="0"/>
              <a:t>Bu </a:t>
            </a:r>
            <a:r>
              <a:rPr lang="tr-TR" dirty="0"/>
              <a:t>indirgeme sırasında </a:t>
            </a:r>
            <a:r>
              <a:rPr lang="tr-TR" dirty="0" smtClean="0"/>
              <a:t>enerjinin </a:t>
            </a:r>
            <a:r>
              <a:rPr lang="tr-TR" dirty="0"/>
              <a:t>ve </a:t>
            </a:r>
            <a:r>
              <a:rPr lang="tr-TR" dirty="0" smtClean="0"/>
              <a:t>yapılan işin eşdeğerliği korunacaktır.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Burada </a:t>
            </a:r>
            <a:r>
              <a:rPr lang="tr-TR" dirty="0"/>
              <a:t>“kuvvet” ve “kütle” terimleri genel </a:t>
            </a:r>
            <a:r>
              <a:rPr lang="tr-TR" dirty="0" smtClean="0"/>
              <a:t>ifadelerdir.</a:t>
            </a:r>
          </a:p>
          <a:p>
            <a:r>
              <a:rPr lang="tr-TR" dirty="0" smtClean="0"/>
              <a:t>“</a:t>
            </a:r>
            <a:r>
              <a:rPr lang="tr-TR" dirty="0"/>
              <a:t>kuvvet” </a:t>
            </a:r>
            <a:r>
              <a:rPr lang="tr-TR" dirty="0" smtClean="0"/>
              <a:t>aynı zamanda etki etmekte olan</a:t>
            </a:r>
            <a:r>
              <a:rPr lang="tr-TR" dirty="0"/>
              <a:t> </a:t>
            </a:r>
            <a:r>
              <a:rPr lang="tr-TR" dirty="0" smtClean="0"/>
              <a:t>momenti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tr-TR" dirty="0"/>
              <a:t>kütle” ise dönmekte olan bir cismin kütle atalet </a:t>
            </a:r>
            <a:r>
              <a:rPr lang="tr-TR" dirty="0" smtClean="0"/>
              <a:t>momentini </a:t>
            </a:r>
            <a:r>
              <a:rPr lang="tr-TR" dirty="0" smtClean="0"/>
              <a:t>de </a:t>
            </a:r>
            <a:r>
              <a:rPr lang="tr-TR" dirty="0" smtClean="0"/>
              <a:t>kapsar.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47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Hareket</a:t>
                </a:r>
                <a:r>
                  <a:rPr lang="en-US" dirty="0"/>
                  <a:t> </a:t>
                </a:r>
                <a:r>
                  <a:rPr lang="en-US" dirty="0" err="1"/>
                  <a:t>denklemini</a:t>
                </a:r>
                <a:r>
                  <a:rPr lang="en-US" dirty="0"/>
                  <a:t> </a:t>
                </a:r>
                <a:r>
                  <a:rPr lang="en-US" dirty="0" err="1"/>
                  <a:t>tamamlamak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etki</a:t>
                </a:r>
                <a:r>
                  <a:rPr lang="en-US" dirty="0"/>
                  <a:t> </a:t>
                </a:r>
                <a:r>
                  <a:rPr lang="en-US" dirty="0" err="1"/>
                  <a:t>katsayılarının</a:t>
                </a:r>
                <a:r>
                  <a:rPr lang="en-US" dirty="0"/>
                  <a:t> </a:t>
                </a:r>
                <a:r>
                  <a:rPr lang="en-US" dirty="0" err="1"/>
                  <a:t>q’ya</a:t>
                </a:r>
                <a:r>
                  <a:rPr lang="en-US" dirty="0"/>
                  <a:t> </a:t>
                </a:r>
                <a:r>
                  <a:rPr lang="en-US" dirty="0" err="1"/>
                  <a:t>bağlı</a:t>
                </a:r>
                <a:r>
                  <a:rPr lang="en-US" dirty="0"/>
                  <a:t> </a:t>
                </a:r>
                <a:r>
                  <a:rPr lang="en-US" dirty="0" err="1"/>
                  <a:t>değerlerini</a:t>
                </a:r>
                <a:r>
                  <a:rPr lang="en-US" dirty="0"/>
                  <a:t> </a:t>
                </a:r>
                <a:r>
                  <a:rPr lang="en-US" dirty="0" err="1"/>
                  <a:t>bulmalıyız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Vektör</a:t>
                </a:r>
                <a:r>
                  <a:rPr lang="en-US" dirty="0"/>
                  <a:t> </a:t>
                </a:r>
                <a:r>
                  <a:rPr lang="en-US" dirty="0" err="1"/>
                  <a:t>Kapalılık</a:t>
                </a:r>
                <a:r>
                  <a:rPr lang="en-US" dirty="0"/>
                  <a:t> </a:t>
                </a:r>
                <a:r>
                  <a:rPr lang="en-US" dirty="0" err="1"/>
                  <a:t>Denklemi</a:t>
                </a:r>
                <a:r>
                  <a:rPr lang="en-US" dirty="0"/>
                  <a:t>: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𝑖𝑞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Vektör</a:t>
                </a:r>
                <a:r>
                  <a:rPr lang="en-US" dirty="0"/>
                  <a:t> </a:t>
                </a:r>
                <a:r>
                  <a:rPr lang="en-US" dirty="0" err="1"/>
                  <a:t>kapalılık</a:t>
                </a:r>
                <a:r>
                  <a:rPr lang="en-US" dirty="0"/>
                  <a:t> </a:t>
                </a:r>
                <a:r>
                  <a:rPr lang="en-US" dirty="0" err="1"/>
                  <a:t>denklemini</a:t>
                </a:r>
                <a:r>
                  <a:rPr lang="en-US" dirty="0"/>
                  <a:t> x </a:t>
                </a:r>
                <a:r>
                  <a:rPr lang="en-US" dirty="0" err="1"/>
                  <a:t>ve</a:t>
                </a:r>
                <a:r>
                  <a:rPr lang="en-US" dirty="0"/>
                  <a:t> y </a:t>
                </a:r>
                <a:r>
                  <a:rPr lang="en-US" dirty="0" err="1"/>
                  <a:t>bileşenlerine</a:t>
                </a:r>
                <a:r>
                  <a:rPr lang="en-US" dirty="0"/>
                  <a:t> </a:t>
                </a:r>
                <a:r>
                  <a:rPr lang="en-US" dirty="0" err="1"/>
                  <a:t>ayırır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düzenlersek</a:t>
                </a:r>
                <a:r>
                  <a:rPr lang="en-US" dirty="0"/>
                  <a:t>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0" indent="0" algn="ctr">
                  <a:buNone/>
                </a:pPr>
                <a:r>
                  <a:rPr lang="en-US" dirty="0" err="1" smtClean="0"/>
                  <a:t>ve</a:t>
                </a:r>
                <a:r>
                  <a:rPr lang="en-US" dirty="0" smtClean="0"/>
                  <a:t>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  </a:t>
                </a:r>
                <a:r>
                  <a:rPr lang="en-US" dirty="0" err="1" smtClean="0"/>
                  <a:t>elde</a:t>
                </a:r>
                <a:r>
                  <a:rPr lang="en-US" dirty="0" smtClean="0"/>
                  <a:t> </a:t>
                </a:r>
                <a:r>
                  <a:rPr lang="en-US" dirty="0" err="1"/>
                  <a:t>edilir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en-US" dirty="0" smtClean="0"/>
                  <a:t>Bu </a:t>
                </a:r>
                <a:r>
                  <a:rPr lang="en-US" dirty="0" err="1"/>
                  <a:t>denklemlerin</a:t>
                </a:r>
                <a:r>
                  <a:rPr lang="en-US" dirty="0"/>
                  <a:t> </a:t>
                </a:r>
                <a:r>
                  <a:rPr lang="en-US" dirty="0" err="1"/>
                  <a:t>q’ya</a:t>
                </a:r>
                <a:r>
                  <a:rPr lang="en-US" dirty="0"/>
                  <a:t> </a:t>
                </a:r>
                <a:r>
                  <a:rPr lang="en-US" dirty="0" err="1"/>
                  <a:t>bağlı</a:t>
                </a:r>
                <a:r>
                  <a:rPr lang="en-US" dirty="0"/>
                  <a:t> </a:t>
                </a:r>
                <a:r>
                  <a:rPr lang="en-US" dirty="0" err="1"/>
                  <a:t>türevi</a:t>
                </a:r>
                <a:r>
                  <a:rPr lang="en-US" dirty="0"/>
                  <a:t> </a:t>
                </a:r>
                <a:r>
                  <a:rPr lang="en-US" dirty="0" err="1"/>
                  <a:t>alınırsa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r>
                  <a:rPr lang="tr-TR" dirty="0" err="1"/>
                  <a:t>E</a:t>
                </a:r>
                <a:r>
                  <a:rPr lang="en-US" dirty="0" err="1" smtClean="0"/>
                  <a:t>tki</a:t>
                </a:r>
                <a:r>
                  <a:rPr lang="en-US" dirty="0" smtClean="0"/>
                  <a:t> </a:t>
                </a:r>
                <a:r>
                  <a:rPr lang="en-US" dirty="0" err="1"/>
                  <a:t>katsayıları</a:t>
                </a:r>
                <a:r>
                  <a:rPr lang="en-US" dirty="0"/>
                  <a:t>; 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 algn="ctr">
                  <a:buNone/>
                </a:pPr>
                <a:r>
                  <a:rPr lang="en-US" dirty="0" err="1" smtClean="0"/>
                  <a:t>ve</a:t>
                </a:r>
                <a:r>
                  <a:rPr lang="en-US" dirty="0" smtClean="0"/>
                  <a:t>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err="1"/>
                  <a:t>şeklinde</a:t>
                </a:r>
                <a:r>
                  <a:rPr lang="en-US" dirty="0"/>
                  <a:t> </a:t>
                </a:r>
                <a:r>
                  <a:rPr lang="en-US" dirty="0" err="1"/>
                  <a:t>bulunur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err="1" smtClean="0"/>
                  <a:t>Etki</a:t>
                </a:r>
                <a:r>
                  <a:rPr lang="en-US" dirty="0" smtClean="0"/>
                  <a:t> </a:t>
                </a:r>
                <a:r>
                  <a:rPr lang="en-US" dirty="0" err="1"/>
                  <a:t>katsayılarının</a:t>
                </a:r>
                <a:r>
                  <a:rPr lang="en-US" dirty="0"/>
                  <a:t> </a:t>
                </a:r>
                <a:r>
                  <a:rPr lang="en-US" dirty="0" err="1"/>
                  <a:t>q’ya</a:t>
                </a:r>
                <a:r>
                  <a:rPr lang="en-US" dirty="0"/>
                  <a:t> </a:t>
                </a:r>
                <a:r>
                  <a:rPr lang="en-US" dirty="0" err="1"/>
                  <a:t>bağlı</a:t>
                </a:r>
                <a:r>
                  <a:rPr lang="en-US" dirty="0"/>
                  <a:t> </a:t>
                </a:r>
                <a:r>
                  <a:rPr lang="en-US" dirty="0" err="1"/>
                  <a:t>türevleri</a:t>
                </a:r>
                <a:r>
                  <a:rPr lang="en-US" dirty="0"/>
                  <a:t> </a:t>
                </a:r>
                <a:r>
                  <a:rPr lang="en-US" dirty="0" err="1" smtClean="0"/>
                  <a:t>ise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ve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şeklinde</a:t>
                </a:r>
                <a:r>
                  <a:rPr lang="en-US" dirty="0"/>
                  <a:t> </a:t>
                </a:r>
                <a:r>
                  <a:rPr lang="en-US" dirty="0" err="1"/>
                  <a:t>elde</a:t>
                </a:r>
                <a:r>
                  <a:rPr lang="en-US" dirty="0"/>
                  <a:t> </a:t>
                </a:r>
                <a:r>
                  <a:rPr lang="en-US" dirty="0" err="1"/>
                  <a:t>edilir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 b="-11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57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3 uzvunun ağırlık merkezinin konum vektörü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𝑖𝑞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Bileşenlerine </a:t>
                </a:r>
                <a:r>
                  <a:rPr lang="tr-TR" dirty="0"/>
                  <a:t>ayrılırsa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ve</a:t>
                </a:r>
                <a:r>
                  <a:rPr lang="en-US" dirty="0" smtClean="0"/>
                  <a:t>  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Ağırlık merkezinin hız etki katsayıları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 algn="ctr">
                  <a:buNone/>
                </a:pPr>
                <a:r>
                  <a:rPr lang="en-US" dirty="0" err="1" smtClean="0"/>
                  <a:t>ve</a:t>
                </a:r>
                <a:r>
                  <a:rPr lang="en-US" dirty="0" smtClean="0"/>
                  <a:t> 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Dikkat</a:t>
                </a:r>
                <a:r>
                  <a:rPr lang="en-US" dirty="0"/>
                  <a:t> </a:t>
                </a:r>
                <a:r>
                  <a:rPr lang="en-US" dirty="0" err="1"/>
                  <a:t>ederseniz</a:t>
                </a:r>
                <a:r>
                  <a:rPr lang="en-US" dirty="0"/>
                  <a:t> </a:t>
                </a:r>
                <a:r>
                  <a:rPr lang="en-US" dirty="0" err="1"/>
                  <a:t>yukarıdaki</a:t>
                </a:r>
                <a:r>
                  <a:rPr lang="en-US" dirty="0"/>
                  <a:t> </a:t>
                </a:r>
                <a:r>
                  <a:rPr lang="en-US" dirty="0" err="1"/>
                  <a:t>denklemlerde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ifadeleri</a:t>
                </a:r>
                <a:r>
                  <a:rPr lang="en-US" dirty="0"/>
                  <a:t> </a:t>
                </a:r>
                <a:r>
                  <a:rPr lang="en-US" dirty="0" err="1"/>
                  <a:t>sırasıyla</a:t>
                </a:r>
                <a:r>
                  <a:rPr lang="en-US" dirty="0"/>
                  <a:t> g1 </a:t>
                </a:r>
                <a:r>
                  <a:rPr lang="en-US" dirty="0" err="1"/>
                  <a:t>ve</a:t>
                </a:r>
                <a:r>
                  <a:rPr lang="en-US" dirty="0"/>
                  <a:t> g2’ye </a:t>
                </a:r>
                <a:r>
                  <a:rPr lang="en-US" dirty="0" err="1"/>
                  <a:t>eşittir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err="1" smtClean="0"/>
                  <a:t>Böylece</a:t>
                </a:r>
                <a:r>
                  <a:rPr lang="en-US" dirty="0" smtClean="0"/>
                  <a:t> </a:t>
                </a:r>
                <a:r>
                  <a:rPr lang="en-US" dirty="0" err="1"/>
                  <a:t>yukarıdaki</a:t>
                </a:r>
                <a:r>
                  <a:rPr lang="en-US" dirty="0"/>
                  <a:t> </a:t>
                </a:r>
                <a:r>
                  <a:rPr lang="en-US" dirty="0" err="1"/>
                  <a:t>denklemleri</a:t>
                </a:r>
                <a:r>
                  <a:rPr lang="en-US" dirty="0"/>
                  <a:t> </a:t>
                </a:r>
                <a:r>
                  <a:rPr lang="en-US" dirty="0" err="1"/>
                  <a:t>daha</a:t>
                </a:r>
                <a:r>
                  <a:rPr lang="en-US" dirty="0"/>
                  <a:t> </a:t>
                </a:r>
                <a:r>
                  <a:rPr lang="en-US" dirty="0" err="1"/>
                  <a:t>basit</a:t>
                </a:r>
                <a:r>
                  <a:rPr lang="en-US" dirty="0"/>
                  <a:t> </a:t>
                </a:r>
                <a:r>
                  <a:rPr lang="en-US" dirty="0" err="1"/>
                  <a:t>olarak</a:t>
                </a:r>
                <a:r>
                  <a:rPr lang="en-US" dirty="0"/>
                  <a:t> </a:t>
                </a:r>
                <a:r>
                  <a:rPr lang="en-US" dirty="0" err="1"/>
                  <a:t>aşağıdaki</a:t>
                </a:r>
                <a:r>
                  <a:rPr lang="en-US" dirty="0"/>
                  <a:t> </a:t>
                </a:r>
                <a:r>
                  <a:rPr lang="en-US" dirty="0" err="1"/>
                  <a:t>gibi</a:t>
                </a:r>
                <a:r>
                  <a:rPr lang="en-US" dirty="0"/>
                  <a:t> </a:t>
                </a:r>
                <a:r>
                  <a:rPr lang="en-US" dirty="0" err="1"/>
                  <a:t>ifade</a:t>
                </a:r>
                <a:r>
                  <a:rPr lang="en-US" dirty="0"/>
                  <a:t> </a:t>
                </a:r>
                <a:r>
                  <a:rPr lang="en-US" dirty="0" err="1"/>
                  <a:t>edebiliriz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;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1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894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tr-T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(3)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tr-T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(4)</m:t>
                      </m:r>
                    </m:oMath>
                  </m:oMathPara>
                </a14:m>
                <a:endParaRPr lang="tr-TR" sz="12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(5)</m:t>
                      </m:r>
                    </m:oMath>
                  </m:oMathPara>
                </a14:m>
                <a:endParaRPr lang="tr-TR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42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38685"/>
              </p:ext>
            </p:extLst>
          </p:nvPr>
        </p:nvGraphicFramePr>
        <p:xfrm>
          <a:off x="1017000" y="3969000"/>
          <a:ext cx="3240000" cy="149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251"/>
                <a:gridCol w="930034"/>
                <a:gridCol w="658255"/>
                <a:gridCol w="882460"/>
              </a:tblGrid>
              <a:tr h="18732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Gerekli Büyüklükler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</a:t>
                      </a:r>
                      <a:r>
                        <a:rPr lang="tr-TR" sz="1200" baseline="-25000" dirty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10 kg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q</a:t>
                      </a:r>
                      <a:r>
                        <a:rPr lang="tr-TR" sz="12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tr-TR" sz="12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tr-TR" sz="11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</a:rPr>
                        <a:t>I</a:t>
                      </a:r>
                      <a:r>
                        <a:rPr lang="tr-TR" sz="1100" baseline="-25000" dirty="0" smtClean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 kgm</a:t>
                      </a:r>
                      <a:r>
                        <a:rPr lang="tr-TR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q</a:t>
                      </a:r>
                      <a:r>
                        <a:rPr lang="tr-TR" sz="11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tr-TR" sz="11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11,15</a:t>
                      </a: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1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a</a:t>
                      </a:r>
                      <a:r>
                        <a:rPr lang="tr-TR" sz="1200" baseline="-250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 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q</a:t>
                      </a:r>
                      <a:r>
                        <a:rPr lang="tr-TR" sz="11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tr-TR" sz="11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70,15</a:t>
                      </a: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tr-TR" sz="11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a</a:t>
                      </a:r>
                      <a:r>
                        <a:rPr lang="tr-TR" sz="1100" baseline="-25000" dirty="0" smtClean="0">
                          <a:effectLst/>
                        </a:rPr>
                        <a:t>2</a:t>
                      </a:r>
                      <a:endParaRPr lang="tr-TR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 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tr-TR" sz="12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tr-TR" sz="12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4,365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</a:rPr>
                        <a:t>a</a:t>
                      </a:r>
                      <a:r>
                        <a:rPr lang="tr-TR" sz="1100" baseline="-250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1,44 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tr-TR" sz="12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tr-TR" sz="12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N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aseline="0" dirty="0" smtClean="0">
                          <a:effectLst/>
                        </a:rPr>
                        <a:t>a</a:t>
                      </a:r>
                      <a:r>
                        <a:rPr lang="tr-TR" sz="1200" baseline="-25000" dirty="0" smtClean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 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02000" y="360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Q13=11.15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Q14=70.15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a1=130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%sabit uzuv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a2=36;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a3=144;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a4=66;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Giriþ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Açýsý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Q12=72*pi/180;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</p:txBody>
      </p:sp>
    </p:spTree>
    <p:extLst>
      <p:ext uri="{BB962C8B-B14F-4D97-AF65-F5344CB8AC3E}">
        <p14:creationId xmlns:p14="http://schemas.microsoft.com/office/powerpoint/2010/main" val="26861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EŞDEĞER ATALET MOMENTİ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Tabloda </a:t>
            </a:r>
            <a:r>
              <a:rPr lang="tr-TR" dirty="0"/>
              <a:t>gösterildiği gibi referans olarak </a:t>
            </a:r>
            <a:r>
              <a:rPr lang="tr-TR" dirty="0" smtClean="0"/>
              <a:t>giriş uzvuna indirgediğimiz </a:t>
            </a:r>
            <a:r>
              <a:rPr lang="tr-TR" dirty="0"/>
              <a:t>kuvvet ve </a:t>
            </a:r>
            <a:r>
              <a:rPr lang="tr-TR" dirty="0" smtClean="0"/>
              <a:t>kütle </a:t>
            </a:r>
          </a:p>
          <a:p>
            <a:r>
              <a:rPr lang="tr-TR" dirty="0" smtClean="0"/>
              <a:t>giriş </a:t>
            </a:r>
            <a:r>
              <a:rPr lang="tr-TR" dirty="0"/>
              <a:t>uzvunun hareketine (dolayısı ile bağımsız değişken </a:t>
            </a:r>
            <a:r>
              <a:rPr lang="tr-TR" dirty="0" smtClean="0"/>
              <a:t>tipine) </a:t>
            </a:r>
            <a:r>
              <a:rPr lang="tr-TR" dirty="0" err="1"/>
              <a:t>baglı</a:t>
            </a:r>
            <a:r>
              <a:rPr lang="tr-TR" dirty="0"/>
              <a:t> </a:t>
            </a:r>
            <a:r>
              <a:rPr lang="tr-TR" dirty="0" smtClean="0"/>
              <a:t>olarak </a:t>
            </a:r>
          </a:p>
          <a:p>
            <a:pPr lvl="1"/>
            <a:r>
              <a:rPr lang="tr-TR" dirty="0" smtClean="0"/>
              <a:t>kuvvet veya moment</a:t>
            </a:r>
            <a:r>
              <a:rPr lang="tr-TR" dirty="0"/>
              <a:t>; </a:t>
            </a:r>
            <a:endParaRPr lang="tr-TR" dirty="0" smtClean="0"/>
          </a:p>
          <a:p>
            <a:pPr lvl="1"/>
            <a:r>
              <a:rPr lang="tr-TR" dirty="0" smtClean="0"/>
              <a:t>kütle </a:t>
            </a:r>
            <a:r>
              <a:rPr lang="tr-TR" dirty="0"/>
              <a:t>veya atalet momenti olabilir</a:t>
            </a:r>
            <a:r>
              <a:rPr lang="tr-TR" dirty="0" smtClean="0"/>
              <a:t>.</a:t>
            </a:r>
          </a:p>
          <a:p>
            <a:pPr marL="342900" lvl="1" indent="0">
              <a:buNone/>
            </a:pPr>
            <a:endParaRPr lang="tr-TR" dirty="0" smtClean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87211"/>
              </p:ext>
            </p:extLst>
          </p:nvPr>
        </p:nvGraphicFramePr>
        <p:xfrm>
          <a:off x="946800" y="2676600"/>
          <a:ext cx="68904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1440000"/>
                <a:gridCol w="1440000"/>
                <a:gridCol w="2570400"/>
              </a:tblGrid>
              <a:tr h="720000">
                <a:tc>
                  <a:txBody>
                    <a:bodyPr/>
                    <a:lstStyle/>
                    <a:p>
                      <a:r>
                        <a:rPr lang="tr-TR" dirty="0" smtClean="0"/>
                        <a:t>Bağımsız Değişken, q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Eşdeğer Atalet, J*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Eşdeğer Kuvvet Q*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40000">
                <a:tc>
                  <a:txBody>
                    <a:bodyPr/>
                    <a:lstStyle/>
                    <a:p>
                      <a:r>
                        <a:rPr lang="tr-TR" dirty="0" smtClean="0"/>
                        <a:t>Dönme, </a:t>
                      </a:r>
                      <a:r>
                        <a:rPr lang="tr-TR" dirty="0" smtClean="0">
                          <a:sym typeface="Symbol" panose="05050102010706020507" pitchFamily="18" charset="2"/>
                        </a:rPr>
                        <a:t>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Kütle Atalet Momenti,</a:t>
                      </a:r>
                      <a:r>
                        <a:rPr lang="tr-TR" baseline="0" dirty="0" smtClean="0"/>
                        <a:t> I*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Moment, T*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1440000">
                <a:tc>
                  <a:txBody>
                    <a:bodyPr/>
                    <a:lstStyle/>
                    <a:p>
                      <a:r>
                        <a:rPr lang="tr-TR" dirty="0" smtClean="0"/>
                        <a:t>Öteleme, 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Kütle,</a:t>
                      </a:r>
                      <a:r>
                        <a:rPr lang="tr-TR" baseline="0" dirty="0" smtClean="0"/>
                        <a:t> m*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Kuvvet, F*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49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Atalet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1"/>
                <a:ext cx="7886700" cy="767400"/>
              </a:xfrm>
            </p:spPr>
            <p:txBody>
              <a:bodyPr/>
              <a:lstStyle/>
              <a:p>
                <a:r>
                  <a:rPr lang="tr-TR" dirty="0" smtClean="0"/>
                  <a:t>Tek serbestlik dereceli,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dirty="0" smtClean="0"/>
                  <a:t>adet uzvu ve bağımsız konum değişkeni q </a:t>
                </a:r>
                <a:r>
                  <a:rPr lang="tr-TR" dirty="0"/>
                  <a:t>olan </a:t>
                </a:r>
                <a:r>
                  <a:rPr lang="tr-TR" dirty="0" smtClean="0"/>
                  <a:t>bir mekanizmada kinetik enerjiyi düşünelim.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1"/>
                <a:ext cx="7886700" cy="767400"/>
              </a:xfrm>
              <a:blipFill rotWithShape="0">
                <a:blip r:embed="rId2"/>
                <a:stretch>
                  <a:fillRect l="-696" t="-79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054537" y="1408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054537" y="18658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 54"/>
          <p:cNvGrpSpPr/>
          <p:nvPr/>
        </p:nvGrpSpPr>
        <p:grpSpPr>
          <a:xfrm>
            <a:off x="810000" y="1865814"/>
            <a:ext cx="3335639" cy="3443006"/>
            <a:chOff x="1862532" y="1796516"/>
            <a:chExt cx="3335639" cy="3443006"/>
          </a:xfrm>
        </p:grpSpPr>
        <p:sp>
          <p:nvSpPr>
            <p:cNvPr id="35" name="Oval 34"/>
            <p:cNvSpPr/>
            <p:nvPr/>
          </p:nvSpPr>
          <p:spPr>
            <a:xfrm>
              <a:off x="3173561" y="2308494"/>
              <a:ext cx="1084259" cy="1927536"/>
            </a:xfrm>
            <a:custGeom>
              <a:avLst/>
              <a:gdLst>
                <a:gd name="connsiteX0" fmla="*/ 0 w 1368000"/>
                <a:gd name="connsiteY0" fmla="*/ 957600 h 1915200"/>
                <a:gd name="connsiteX1" fmla="*/ 684000 w 1368000"/>
                <a:gd name="connsiteY1" fmla="*/ 0 h 1915200"/>
                <a:gd name="connsiteX2" fmla="*/ 1368000 w 1368000"/>
                <a:gd name="connsiteY2" fmla="*/ 957600 h 1915200"/>
                <a:gd name="connsiteX3" fmla="*/ 684000 w 1368000"/>
                <a:gd name="connsiteY3" fmla="*/ 1915200 h 1915200"/>
                <a:gd name="connsiteX4" fmla="*/ 0 w 1368000"/>
                <a:gd name="connsiteY4" fmla="*/ 957600 h 1915200"/>
                <a:gd name="connsiteX0" fmla="*/ 0 w 949989"/>
                <a:gd name="connsiteY0" fmla="*/ 983758 h 1915266"/>
                <a:gd name="connsiteX1" fmla="*/ 265989 w 949989"/>
                <a:gd name="connsiteY1" fmla="*/ 32 h 1915266"/>
                <a:gd name="connsiteX2" fmla="*/ 949989 w 949989"/>
                <a:gd name="connsiteY2" fmla="*/ 957632 h 1915266"/>
                <a:gd name="connsiteX3" fmla="*/ 265989 w 949989"/>
                <a:gd name="connsiteY3" fmla="*/ 1915232 h 1915266"/>
                <a:gd name="connsiteX4" fmla="*/ 0 w 949989"/>
                <a:gd name="connsiteY4" fmla="*/ 983758 h 1915266"/>
                <a:gd name="connsiteX0" fmla="*/ 0 w 732274"/>
                <a:gd name="connsiteY0" fmla="*/ 983913 h 1915570"/>
                <a:gd name="connsiteX1" fmla="*/ 265989 w 732274"/>
                <a:gd name="connsiteY1" fmla="*/ 187 h 1915570"/>
                <a:gd name="connsiteX2" fmla="*/ 732274 w 732274"/>
                <a:gd name="connsiteY2" fmla="*/ 922952 h 1915570"/>
                <a:gd name="connsiteX3" fmla="*/ 265989 w 732274"/>
                <a:gd name="connsiteY3" fmla="*/ 1915387 h 1915570"/>
                <a:gd name="connsiteX4" fmla="*/ 0 w 732274"/>
                <a:gd name="connsiteY4" fmla="*/ 983913 h 1915570"/>
                <a:gd name="connsiteX0" fmla="*/ 0 w 740073"/>
                <a:gd name="connsiteY0" fmla="*/ 990176 h 1921833"/>
                <a:gd name="connsiteX1" fmla="*/ 265989 w 740073"/>
                <a:gd name="connsiteY1" fmla="*/ 6450 h 1921833"/>
                <a:gd name="connsiteX2" fmla="*/ 498240 w 740073"/>
                <a:gd name="connsiteY2" fmla="*/ 581781 h 1921833"/>
                <a:gd name="connsiteX3" fmla="*/ 732274 w 740073"/>
                <a:gd name="connsiteY3" fmla="*/ 929215 h 1921833"/>
                <a:gd name="connsiteX4" fmla="*/ 265989 w 740073"/>
                <a:gd name="connsiteY4" fmla="*/ 1921650 h 1921833"/>
                <a:gd name="connsiteX5" fmla="*/ 0 w 740073"/>
                <a:gd name="connsiteY5" fmla="*/ 990176 h 1921833"/>
                <a:gd name="connsiteX0" fmla="*/ 214321 w 954394"/>
                <a:gd name="connsiteY0" fmla="*/ 985067 h 1916643"/>
                <a:gd name="connsiteX1" fmla="*/ 7167 w 954394"/>
                <a:gd name="connsiteY1" fmla="*/ 750845 h 1916643"/>
                <a:gd name="connsiteX2" fmla="*/ 480310 w 954394"/>
                <a:gd name="connsiteY2" fmla="*/ 1341 h 1916643"/>
                <a:gd name="connsiteX3" fmla="*/ 712561 w 954394"/>
                <a:gd name="connsiteY3" fmla="*/ 576672 h 1916643"/>
                <a:gd name="connsiteX4" fmla="*/ 946595 w 954394"/>
                <a:gd name="connsiteY4" fmla="*/ 924106 h 1916643"/>
                <a:gd name="connsiteX5" fmla="*/ 480310 w 954394"/>
                <a:gd name="connsiteY5" fmla="*/ 1916541 h 1916643"/>
                <a:gd name="connsiteX6" fmla="*/ 214321 w 954394"/>
                <a:gd name="connsiteY6" fmla="*/ 985067 h 1916643"/>
                <a:gd name="connsiteX0" fmla="*/ 33358 w 1025980"/>
                <a:gd name="connsiteY0" fmla="*/ 1272450 h 1921134"/>
                <a:gd name="connsiteX1" fmla="*/ 78753 w 1025980"/>
                <a:gd name="connsiteY1" fmla="*/ 750845 h 1921134"/>
                <a:gd name="connsiteX2" fmla="*/ 551896 w 1025980"/>
                <a:gd name="connsiteY2" fmla="*/ 1341 h 1921134"/>
                <a:gd name="connsiteX3" fmla="*/ 784147 w 1025980"/>
                <a:gd name="connsiteY3" fmla="*/ 576672 h 1921134"/>
                <a:gd name="connsiteX4" fmla="*/ 1018181 w 1025980"/>
                <a:gd name="connsiteY4" fmla="*/ 924106 h 1921134"/>
                <a:gd name="connsiteX5" fmla="*/ 551896 w 1025980"/>
                <a:gd name="connsiteY5" fmla="*/ 1916541 h 1921134"/>
                <a:gd name="connsiteX6" fmla="*/ 33358 w 1025980"/>
                <a:gd name="connsiteY6" fmla="*/ 1272450 h 1921134"/>
                <a:gd name="connsiteX0" fmla="*/ 33358 w 1084259"/>
                <a:gd name="connsiteY0" fmla="*/ 1278852 h 1927536"/>
                <a:gd name="connsiteX1" fmla="*/ 78753 w 1084259"/>
                <a:gd name="connsiteY1" fmla="*/ 757247 h 1927536"/>
                <a:gd name="connsiteX2" fmla="*/ 551896 w 1084259"/>
                <a:gd name="connsiteY2" fmla="*/ 7743 h 1927536"/>
                <a:gd name="connsiteX3" fmla="*/ 1045404 w 1084259"/>
                <a:gd name="connsiteY3" fmla="*/ 400194 h 1927536"/>
                <a:gd name="connsiteX4" fmla="*/ 1018181 w 1084259"/>
                <a:gd name="connsiteY4" fmla="*/ 930508 h 1927536"/>
                <a:gd name="connsiteX5" fmla="*/ 551896 w 1084259"/>
                <a:gd name="connsiteY5" fmla="*/ 1922943 h 1927536"/>
                <a:gd name="connsiteX6" fmla="*/ 33358 w 1084259"/>
                <a:gd name="connsiteY6" fmla="*/ 1278852 h 192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259" h="1927536">
                  <a:moveTo>
                    <a:pt x="33358" y="1278852"/>
                  </a:moveTo>
                  <a:cubicBezTo>
                    <a:pt x="-45499" y="1084569"/>
                    <a:pt x="34421" y="921201"/>
                    <a:pt x="78753" y="757247"/>
                  </a:cubicBezTo>
                  <a:cubicBezTo>
                    <a:pt x="123085" y="593293"/>
                    <a:pt x="390788" y="67252"/>
                    <a:pt x="551896" y="7743"/>
                  </a:cubicBezTo>
                  <a:cubicBezTo>
                    <a:pt x="713004" y="-51766"/>
                    <a:pt x="967690" y="246400"/>
                    <a:pt x="1045404" y="400194"/>
                  </a:cubicBezTo>
                  <a:cubicBezTo>
                    <a:pt x="1123118" y="553988"/>
                    <a:pt x="1068501" y="669460"/>
                    <a:pt x="1018181" y="930508"/>
                  </a:cubicBezTo>
                  <a:cubicBezTo>
                    <a:pt x="967861" y="1191556"/>
                    <a:pt x="716033" y="1864886"/>
                    <a:pt x="551896" y="1922943"/>
                  </a:cubicBezTo>
                  <a:cubicBezTo>
                    <a:pt x="387759" y="1981000"/>
                    <a:pt x="112215" y="1473135"/>
                    <a:pt x="33358" y="1278852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7" name="Düz Ok Bağlayıcısı 36"/>
            <p:cNvCxnSpPr/>
            <p:nvPr/>
          </p:nvCxnSpPr>
          <p:spPr>
            <a:xfrm>
              <a:off x="2246400" y="4797000"/>
              <a:ext cx="288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Ok Bağlayıcısı 37"/>
            <p:cNvCxnSpPr/>
            <p:nvPr/>
          </p:nvCxnSpPr>
          <p:spPr>
            <a:xfrm rot="16200000">
              <a:off x="806400" y="3360367"/>
              <a:ext cx="288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0"/>
            <p:cNvCxnSpPr/>
            <p:nvPr/>
          </p:nvCxnSpPr>
          <p:spPr>
            <a:xfrm flipH="1">
              <a:off x="2246400" y="3292200"/>
              <a:ext cx="2880000" cy="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2"/>
            <p:cNvCxnSpPr/>
            <p:nvPr/>
          </p:nvCxnSpPr>
          <p:spPr>
            <a:xfrm>
              <a:off x="3725457" y="3018600"/>
              <a:ext cx="0" cy="180000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"/>
            <p:cNvCxnSpPr/>
            <p:nvPr/>
          </p:nvCxnSpPr>
          <p:spPr>
            <a:xfrm flipV="1">
              <a:off x="3725457" y="2266200"/>
              <a:ext cx="1188543" cy="102600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715200" y="325620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7" name="Yay 46"/>
            <p:cNvSpPr/>
            <p:nvPr/>
          </p:nvSpPr>
          <p:spPr>
            <a:xfrm>
              <a:off x="3914345" y="2943900"/>
              <a:ext cx="478800" cy="718200"/>
            </a:xfrm>
            <a:prstGeom prst="arc">
              <a:avLst>
                <a:gd name="adj1" fmla="val 15950339"/>
                <a:gd name="adj2" fmla="val 0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Metin kutusu 47"/>
                <p:cNvSpPr txBox="1"/>
                <p:nvPr/>
              </p:nvSpPr>
              <p:spPr>
                <a:xfrm>
                  <a:off x="3500090" y="3220956"/>
                  <a:ext cx="27661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8" name="Metin kutusu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090" y="3220956"/>
                  <a:ext cx="276614" cy="29931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000" r="-13333" b="-265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Metin kutusu 48"/>
                <p:cNvSpPr txBox="1"/>
                <p:nvPr/>
              </p:nvSpPr>
              <p:spPr>
                <a:xfrm>
                  <a:off x="4367552" y="2772644"/>
                  <a:ext cx="25917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9" name="Metin kutusu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552" y="2772644"/>
                  <a:ext cx="259174" cy="29931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429" r="-14286" b="-265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Metin kutusu 49"/>
                <p:cNvSpPr txBox="1"/>
                <p:nvPr/>
              </p:nvSpPr>
              <p:spPr>
                <a:xfrm>
                  <a:off x="3684588" y="4907508"/>
                  <a:ext cx="379784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0" name="Metin kutusu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588" y="4907508"/>
                  <a:ext cx="379784" cy="33201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065" r="-4839" b="-2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Metin kutusu 50"/>
                <p:cNvSpPr txBox="1"/>
                <p:nvPr/>
              </p:nvSpPr>
              <p:spPr>
                <a:xfrm>
                  <a:off x="1862532" y="3071957"/>
                  <a:ext cx="379784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Metin kutusu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532" y="3071957"/>
                  <a:ext cx="379784" cy="332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516" r="-4839" b="-2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Metin kutusu 51"/>
                <p:cNvSpPr txBox="1"/>
                <p:nvPr/>
              </p:nvSpPr>
              <p:spPr>
                <a:xfrm>
                  <a:off x="5003631" y="4520001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2" name="Metin kutusu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631" y="4520001"/>
                  <a:ext cx="19454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Metin kutusu 52"/>
                <p:cNvSpPr txBox="1"/>
                <p:nvPr/>
              </p:nvSpPr>
              <p:spPr>
                <a:xfrm>
                  <a:off x="2037682" y="1796516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3" name="Metin kutusu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682" y="1796516"/>
                  <a:ext cx="19793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Metin kutusu 53"/>
                <p:cNvSpPr txBox="1"/>
                <p:nvPr/>
              </p:nvSpPr>
              <p:spPr>
                <a:xfrm>
                  <a:off x="3304804" y="1935015"/>
                  <a:ext cx="687111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Metin kutusu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4804" y="1935015"/>
                  <a:ext cx="687111" cy="33201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540" r="-2655" b="-2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İçerik Yer Tutucusu 2"/>
              <p:cNvSpPr txBox="1">
                <a:spLocks/>
              </p:cNvSpPr>
              <p:nvPr/>
            </p:nvSpPr>
            <p:spPr>
              <a:xfrm>
                <a:off x="4405202" y="1468940"/>
                <a:ext cx="4475997" cy="4969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Burada,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 smtClean="0"/>
                  <a:t>,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 smtClean="0"/>
                  <a:t> kütle (ağırlık) merkezi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 smtClean="0"/>
                  <a:t> noktasının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dirty="0" smtClean="0"/>
                  <a:t> yönündeki hız bileşenleri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 smtClean="0"/>
                  <a:t>: j uzvunun </a:t>
                </a:r>
                <a:r>
                  <a:rPr lang="tr-TR" dirty="0" err="1" smtClean="0"/>
                  <a:t>açısal</a:t>
                </a:r>
                <a:r>
                  <a:rPr lang="tr-TR" dirty="0" smtClean="0"/>
                  <a:t> hızı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 smtClean="0"/>
                  <a:t> j uzvunun kütlesi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dirty="0" smtClean="0"/>
                  <a:t>: j uzvunun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noktasına göre kütle atalet momenti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olarak tanımlanırsa, j uzvunun kinetik enerjisi</a:t>
                </a:r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Şeklinde yazılabilir.</a:t>
                </a:r>
                <a:endParaRPr lang="tr-TR" dirty="0"/>
              </a:p>
            </p:txBody>
          </p:sp>
        </mc:Choice>
        <mc:Fallback xmlns="">
          <p:sp>
            <p:nvSpPr>
              <p:cNvPr id="57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02" y="1468940"/>
                <a:ext cx="4475997" cy="4969659"/>
              </a:xfrm>
              <a:prstGeom prst="rect">
                <a:avLst/>
              </a:prstGeom>
              <a:blipFill rotWithShape="0">
                <a:blip r:embed="rId10"/>
                <a:stretch>
                  <a:fillRect l="-1499" t="-13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65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Eşdeğer Atalet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Önceki </a:t>
                </a:r>
                <a:r>
                  <a:rPr lang="tr-TR" dirty="0" err="1" smtClean="0"/>
                  <a:t>slaytda</a:t>
                </a:r>
                <a:r>
                  <a:rPr lang="tr-TR" dirty="0" smtClean="0"/>
                  <a:t>, j </a:t>
                </a:r>
                <a:r>
                  <a:rPr lang="tr-TR" dirty="0"/>
                  <a:t>uzvunun kinetik enerjisi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şeklinde bulundu, bunu tüm uzuvların toplamı şeklinde yazarsak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Eşdeğer atalet momenti;</a:t>
                </a:r>
              </a:p>
              <a:p>
                <a:r>
                  <a:rPr lang="tr-TR" dirty="0" smtClean="0"/>
                  <a:t>Sadece bağımsız değişkenin hızıyla ilişkilidir.</a:t>
                </a:r>
              </a:p>
              <a:p>
                <a:r>
                  <a:rPr lang="tr-TR" dirty="0"/>
                  <a:t>E</a:t>
                </a:r>
                <a:r>
                  <a:rPr lang="tr-TR" dirty="0" smtClean="0"/>
                  <a:t>lde edilen kinetik enerji, makinanın her konumundaki kinetik enerji toplamına eşittir.</a:t>
                </a:r>
              </a:p>
              <a:p>
                <a:r>
                  <a:rPr lang="tr-TR" dirty="0" smtClean="0"/>
                  <a:t>J* ile gösterilir ve her konum için değişkendir.</a:t>
                </a:r>
              </a:p>
              <a:p>
                <a:r>
                  <a:rPr lang="tr-TR" dirty="0" smtClean="0"/>
                  <a:t>Bağımsız değişkenin hızı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 olmak koşuluyla, hız etki katsayıları kullanarak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 olacaktır. Bu değerler toplam kinetik enerji denkleminde yerine yazıldığında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tr-TR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tr-TR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lim>
                      </m:limLow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500" r="-14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90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41366"/>
            <a:ext cx="7886700" cy="473074"/>
          </a:xfrm>
        </p:spPr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o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79372"/>
                  </p:ext>
                </p:extLst>
              </p:nvPr>
            </p:nvGraphicFramePr>
            <p:xfrm>
              <a:off x="415319" y="531504"/>
              <a:ext cx="5885180" cy="15872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3095"/>
                    <a:gridCol w="509905"/>
                    <a:gridCol w="765175"/>
                    <a:gridCol w="662305"/>
                    <a:gridCol w="662305"/>
                    <a:gridCol w="662305"/>
                    <a:gridCol w="664210"/>
                    <a:gridCol w="662305"/>
                    <a:gridCol w="663575"/>
                  </a:tblGrid>
                  <a:tr h="18732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Uzuv Boyutları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Kütle ve Atalet Momentleri 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Sabit Açılar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A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a</a:t>
                          </a:r>
                          <a:r>
                            <a:rPr lang="tr-TR" sz="1200" baseline="-25000" dirty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0,6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m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4,5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20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G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0,3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8,5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0,4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30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AB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1,2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6,5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0,3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25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AG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0,5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gridSpan="6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4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sz="1400" i="1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14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14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sz="1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=30 </m:t>
                                </m:r>
                                <m:r>
                                  <a:rPr lang="tr-TR" sz="1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𝑟𝑎𝑑</m:t>
                                </m:r>
                                <m:r>
                                  <a:rPr lang="tr-TR" sz="1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tr-TR" sz="1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tr-TR" sz="14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B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0,8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873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G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0,5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  <a:tr h="1873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1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1,2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o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79372"/>
                  </p:ext>
                </p:extLst>
              </p:nvPr>
            </p:nvGraphicFramePr>
            <p:xfrm>
              <a:off x="415319" y="531504"/>
              <a:ext cx="5885180" cy="15872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3095"/>
                    <a:gridCol w="509905"/>
                    <a:gridCol w="765175"/>
                    <a:gridCol w="662305"/>
                    <a:gridCol w="662305"/>
                    <a:gridCol w="662305"/>
                    <a:gridCol w="664210"/>
                    <a:gridCol w="662305"/>
                    <a:gridCol w="663575"/>
                  </a:tblGrid>
                  <a:tr h="1957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Uzuv Boyutları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Kütle ve Atalet Momentleri 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Sabit Açılar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A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a</a:t>
                          </a:r>
                          <a:r>
                            <a:rPr lang="tr-TR" sz="1200" baseline="-25000" dirty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0,6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m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4,5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20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G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0,3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8,5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0,4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30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AB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1,2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6,5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0,3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25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AG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0,5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gridSpan="6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8086" t="-106923" r="-613" b="-10000"/>
                          </a:stretch>
                        </a:blipFill>
                      </a:tcPr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B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0,8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95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G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0,5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  <a:tr h="195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1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1,2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4" name="Grup 3"/>
          <p:cNvGrpSpPr/>
          <p:nvPr/>
        </p:nvGrpSpPr>
        <p:grpSpPr>
          <a:xfrm>
            <a:off x="536400" y="1787400"/>
            <a:ext cx="7077975" cy="4333660"/>
            <a:chOff x="1539451" y="1923143"/>
            <a:chExt cx="7077975" cy="4333660"/>
          </a:xfrm>
        </p:grpSpPr>
        <p:sp>
          <p:nvSpPr>
            <p:cNvPr id="5" name="Arc 2"/>
            <p:cNvSpPr/>
            <p:nvPr/>
          </p:nvSpPr>
          <p:spPr>
            <a:xfrm rot="20873383">
              <a:off x="1539451" y="4869018"/>
              <a:ext cx="1041599" cy="1387785"/>
            </a:xfrm>
            <a:prstGeom prst="arc">
              <a:avLst>
                <a:gd name="adj1" fmla="val 17409826"/>
                <a:gd name="adj2" fmla="val 18583091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" name="Straight Connector 3"/>
            <p:cNvCxnSpPr>
              <a:endCxn id="14" idx="1"/>
            </p:cNvCxnSpPr>
            <p:nvPr/>
          </p:nvCxnSpPr>
          <p:spPr>
            <a:xfrm>
              <a:off x="2039832" y="5430733"/>
              <a:ext cx="4403734" cy="1549"/>
            </a:xfrm>
            <a:prstGeom prst="line">
              <a:avLst/>
            </a:prstGeom>
            <a:ln w="12700" cap="sq">
              <a:solidFill>
                <a:schemeClr val="tx1"/>
              </a:solidFill>
              <a:prstDash val="dashDot"/>
              <a:round/>
              <a:headEnd type="oval" w="lg" len="lg"/>
              <a:tailEnd type="oval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 rot="18000000">
              <a:off x="1566903" y="4524404"/>
              <a:ext cx="216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135082" y="342537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6"/>
            <p:cNvCxnSpPr/>
            <p:nvPr/>
          </p:nvCxnSpPr>
          <p:spPr>
            <a:xfrm rot="16800000">
              <a:off x="1613649" y="4916290"/>
              <a:ext cx="1080000" cy="0"/>
            </a:xfrm>
            <a:prstGeom prst="line">
              <a:avLst/>
            </a:prstGeom>
            <a:ln w="76200" cap="sq">
              <a:solidFill>
                <a:schemeClr val="tx1"/>
              </a:solidFill>
              <a:prstDash val="solid"/>
              <a:round/>
              <a:headEnd type="none" w="lg" len="lg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12737" y="260532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grpSp>
          <p:nvGrpSpPr>
            <p:cNvPr id="11" name="Group 8"/>
            <p:cNvGrpSpPr/>
            <p:nvPr/>
          </p:nvGrpSpPr>
          <p:grpSpPr>
            <a:xfrm>
              <a:off x="2794936" y="2148114"/>
              <a:ext cx="4819166" cy="1982346"/>
              <a:chOff x="2794936" y="2148114"/>
              <a:chExt cx="4819166" cy="1982346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44" name="Straight Connector 56"/>
              <p:cNvCxnSpPr/>
              <p:nvPr/>
            </p:nvCxnSpPr>
            <p:spPr>
              <a:xfrm rot="21000000">
                <a:off x="3294102" y="3061659"/>
                <a:ext cx="4320000" cy="0"/>
              </a:xfrm>
              <a:prstGeom prst="line">
                <a:avLst/>
              </a:prstGeom>
              <a:grpFill/>
              <a:ln w="76200" cap="sq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7"/>
              <p:cNvCxnSpPr>
                <a:stCxn id="8" idx="7"/>
              </p:cNvCxnSpPr>
              <p:nvPr/>
            </p:nvCxnSpPr>
            <p:spPr>
              <a:xfrm flipV="1">
                <a:off x="3288722" y="2148114"/>
                <a:ext cx="2067049" cy="1303624"/>
              </a:xfrm>
              <a:prstGeom prst="line">
                <a:avLst/>
              </a:prstGeom>
              <a:grpFill/>
              <a:ln w="76200" cap="sq">
                <a:solidFill>
                  <a:schemeClr val="tx1"/>
                </a:solidFill>
                <a:prstDash val="solid"/>
                <a:round/>
                <a:headEnd type="none" w="lg" len="lg"/>
                <a:tailEnd type="oval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Arc 58"/>
              <p:cNvSpPr/>
              <p:nvPr/>
            </p:nvSpPr>
            <p:spPr>
              <a:xfrm rot="2478849">
                <a:off x="2794936" y="2742675"/>
                <a:ext cx="1041599" cy="1387785"/>
              </a:xfrm>
              <a:prstGeom prst="arc">
                <a:avLst>
                  <a:gd name="adj1" fmla="val 17409826"/>
                  <a:gd name="adj2" fmla="val 18583091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2" name="Straight Connector 9"/>
            <p:cNvCxnSpPr/>
            <p:nvPr/>
          </p:nvCxnSpPr>
          <p:spPr>
            <a:xfrm flipV="1">
              <a:off x="6439416" y="2756291"/>
              <a:ext cx="1248806" cy="266713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/>
            <p:cNvCxnSpPr/>
            <p:nvPr/>
          </p:nvCxnSpPr>
          <p:spPr>
            <a:xfrm flipV="1">
              <a:off x="6425478" y="3541486"/>
              <a:ext cx="4351" cy="1834029"/>
            </a:xfrm>
            <a:prstGeom prst="line">
              <a:avLst/>
            </a:prstGeom>
            <a:ln w="76200" cap="sq">
              <a:solidFill>
                <a:schemeClr val="tx1"/>
              </a:solidFill>
              <a:prstDash val="solid"/>
              <a:round/>
              <a:headEnd type="none" w="lg" len="lg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Arc 11"/>
            <p:cNvSpPr/>
            <p:nvPr/>
          </p:nvSpPr>
          <p:spPr>
            <a:xfrm rot="20873383">
              <a:off x="5922766" y="4738389"/>
              <a:ext cx="1041599" cy="1387785"/>
            </a:xfrm>
            <a:prstGeom prst="arc">
              <a:avLst>
                <a:gd name="adj1" fmla="val 16954575"/>
                <a:gd name="adj2" fmla="val 18583091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5" name="Group 13"/>
            <p:cNvGrpSpPr/>
            <p:nvPr/>
          </p:nvGrpSpPr>
          <p:grpSpPr>
            <a:xfrm>
              <a:off x="6100044" y="5279406"/>
              <a:ext cx="787248" cy="525842"/>
              <a:chOff x="1358822" y="3621155"/>
              <a:chExt cx="787248" cy="525842"/>
            </a:xfrm>
          </p:grpSpPr>
          <p:sp>
            <p:nvSpPr>
              <p:cNvPr id="41" name="Rectangle 50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51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Freeform 52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7242629" y="3817257"/>
              <a:ext cx="270000" cy="27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4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508172" y="3156858"/>
              <a:ext cx="270000" cy="27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3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59315" y="4252686"/>
              <a:ext cx="270000" cy="27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2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85378" y="4432432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378" y="4432432"/>
                  <a:ext cx="37792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032" r="-6452" b="-38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093029" y="2881085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029" y="2881085"/>
                  <a:ext cx="37792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032" r="-6452" b="-377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463980" y="4197189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980" y="4197189"/>
                  <a:ext cx="37792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419" r="-4839" b="-377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Arc 21"/>
            <p:cNvSpPr/>
            <p:nvPr/>
          </p:nvSpPr>
          <p:spPr>
            <a:xfrm rot="2847768">
              <a:off x="3846285" y="2989943"/>
              <a:ext cx="1074057" cy="885371"/>
            </a:xfrm>
            <a:prstGeom prst="arc">
              <a:avLst>
                <a:gd name="adj1" fmla="val 16961971"/>
                <a:gd name="adj2" fmla="val 19618779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3300568" y="3526969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457426" y="5437730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 rot="2847768">
              <a:off x="1821542" y="4884057"/>
              <a:ext cx="1074057" cy="885371"/>
            </a:xfrm>
            <a:prstGeom prst="arc">
              <a:avLst>
                <a:gd name="adj1" fmla="val 13810993"/>
                <a:gd name="adj2" fmla="val 19618779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Arc 25"/>
            <p:cNvSpPr/>
            <p:nvPr/>
          </p:nvSpPr>
          <p:spPr>
            <a:xfrm rot="2847768">
              <a:off x="6284685" y="4878932"/>
              <a:ext cx="1074057" cy="885371"/>
            </a:xfrm>
            <a:prstGeom prst="arc">
              <a:avLst>
                <a:gd name="adj1" fmla="val 12550330"/>
                <a:gd name="adj2" fmla="val 19618779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756401" y="4896648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1" y="4896648"/>
                  <a:ext cx="4965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815" r="-4938" b="-1639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891315" y="3131029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315" y="3131029"/>
                  <a:ext cx="49654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815" r="-4938" b="-1639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315029" y="4967087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029" y="4967087"/>
                  <a:ext cx="49654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415" r="-3659" b="-18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669314" y="4917177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9314" y="4917177"/>
                  <a:ext cx="41992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5942" r="-7246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950308" y="4975867"/>
                  <a:ext cx="439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08" y="4975867"/>
                  <a:ext cx="43915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6667" r="-6944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5532" r="-25532" b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4444" r="-26667" b="-983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937658" y="3860800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58" y="3860800"/>
                  <a:ext cx="41992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5942" r="-8696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471886" y="1923143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886" y="1923143"/>
                  <a:ext cx="41992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5942" r="-8696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516912" y="3251200"/>
                  <a:ext cx="38363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912" y="3251200"/>
                  <a:ext cx="383637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4194" r="-16129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68"/>
            <p:cNvGrpSpPr/>
            <p:nvPr/>
          </p:nvGrpSpPr>
          <p:grpSpPr>
            <a:xfrm>
              <a:off x="1695222" y="5283889"/>
              <a:ext cx="787248" cy="525842"/>
              <a:chOff x="1358822" y="3621155"/>
              <a:chExt cx="787248" cy="525842"/>
            </a:xfrm>
          </p:grpSpPr>
          <p:sp>
            <p:nvSpPr>
              <p:cNvPr id="38" name="Rectangle 69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70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Freeform 71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8" name="İçerik Yer Tutucusu 2"/>
          <p:cNvSpPr>
            <a:spLocks noGrp="1"/>
          </p:cNvSpPr>
          <p:nvPr>
            <p:ph idx="1"/>
          </p:nvPr>
        </p:nvSpPr>
        <p:spPr>
          <a:xfrm>
            <a:off x="628650" y="5659303"/>
            <a:ext cx="7886700" cy="1046296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tr-TR" dirty="0" smtClean="0"/>
              <a:t>Problem: Ağırlık merkezlerinin konumları şekildeki gibi verilen ve giriş uzvunun hızı sabit 30 </a:t>
            </a:r>
            <a:r>
              <a:rPr lang="tr-TR" dirty="0" err="1" smtClean="0"/>
              <a:t>rad</a:t>
            </a:r>
            <a:r>
              <a:rPr lang="tr-TR" dirty="0" smtClean="0"/>
              <a:t>/s olarak verilen dört çubuk mekanizmasının </a:t>
            </a:r>
            <a:r>
              <a:rPr lang="tr-TR" b="1" dirty="0" smtClean="0"/>
              <a:t>eşdeğer atalet momentini (J*)</a:t>
            </a:r>
            <a:r>
              <a:rPr lang="tr-TR" dirty="0" smtClean="0"/>
              <a:t> bulunuz.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686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Ders6 adını taşıyan sunumda etki katsayıları kavramını öğrenmiş ve dört çubuk mekanizmasının diğer hız değişkenlerinin giriş kolunun hızı (bağımsız değişkenin hızı) ile ifade edilebileceğini görmüştük.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Şimdi bu hız etki katsayıları ifadelerinden yararlanarak eşdeğer atalet momentini bulacağız.</a:t>
                </a:r>
              </a:p>
              <a:p>
                <a:r>
                  <a:rPr lang="tr-TR" dirty="0" smtClean="0"/>
                  <a:t>Elde ettiğimiz genel formüle göre;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tr-TR" dirty="0" smtClean="0"/>
                  <a:t>Her bir uzvun kütlesini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 Soruda verilmiş.</a:t>
                </a:r>
                <a:endParaRPr lang="tr-T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tr-TR" dirty="0" smtClean="0"/>
                  <a:t>Her bir uzvun ağırlık merkezinin hız etki katsayılarını </a:t>
                </a:r>
                <a:r>
                  <a:rPr lang="tr-TR" u="sng" dirty="0">
                    <a:solidFill>
                      <a:schemeClr val="accent1">
                        <a:lumMod val="75000"/>
                      </a:schemeClr>
                    </a:solidFill>
                  </a:rPr>
                  <a:t>? bulmalıyız</a:t>
                </a:r>
              </a:p>
              <a:p>
                <a:pPr lvl="1"/>
                <a:r>
                  <a:rPr lang="tr-TR" dirty="0" smtClean="0"/>
                  <a:t>Her bir uzvun kütle atalet momentini </a:t>
                </a: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 Soruda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kısmen verilmiş.</a:t>
                </a:r>
                <a:endParaRPr lang="tr-TR" dirty="0" smtClean="0"/>
              </a:p>
              <a:p>
                <a:pPr lvl="1"/>
                <a:r>
                  <a:rPr lang="tr-TR" dirty="0"/>
                  <a:t>Her bir uzvun </a:t>
                </a:r>
                <a:r>
                  <a:rPr lang="tr-TR" dirty="0" smtClean="0"/>
                  <a:t>hız </a:t>
                </a:r>
                <a:r>
                  <a:rPr lang="tr-TR" dirty="0"/>
                  <a:t>etki </a:t>
                </a:r>
                <a:r>
                  <a:rPr lang="tr-TR" dirty="0" smtClean="0"/>
                  <a:t>katsayısını </a:t>
                </a: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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Daha önce bulmuştuk (1) ve (2).</a:t>
                </a:r>
                <a:endParaRPr lang="tr-TR" dirty="0"/>
              </a:p>
              <a:p>
                <a:pPr lvl="1"/>
                <a:endParaRPr lang="tr-TR" dirty="0" smtClean="0"/>
              </a:p>
              <a:p>
                <a:pPr marL="342900" lvl="1" indent="0">
                  <a:buNone/>
                </a:pPr>
                <a:endParaRPr lang="tr-TR" dirty="0" smtClean="0"/>
              </a:p>
              <a:p>
                <a:pPr lvl="1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 r="-17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74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200" b="1" dirty="0" smtClean="0"/>
              <a:t>Uzuvların Ağırlık Merkezinin Hız Etki Katsayılarının Bulunması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609600"/>
                <a:ext cx="8676000" cy="6095999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2 Uzvunun Ağırlık Merkezinin Hız Etki Katsayısı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𝑘𝑜𝑛𝑢𝑚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18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tr-T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tr-TR" sz="1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dirty="0"/>
                  <a:t>3</a:t>
                </a:r>
                <a:r>
                  <a:rPr lang="tr-TR" dirty="0" smtClean="0"/>
                  <a:t> </a:t>
                </a:r>
                <a:r>
                  <a:rPr lang="tr-TR" dirty="0"/>
                  <a:t>Uzvunun Ağırlık Merkezinin Hız Etki Katsayısı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𝑘𝑜𝑛𝑢𝑚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𝑖𝑐𝑜𝑠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𝟑𝟐</m:t>
                          </m:r>
                        </m:sub>
                      </m:sSub>
                      <m:r>
                        <a:rPr lang="tr-TR" sz="18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</m:sSub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1800" b="1" dirty="0" smtClean="0"/>
              </a:p>
              <a:p>
                <a:r>
                  <a:rPr lang="tr-TR" dirty="0" smtClean="0"/>
                  <a:t>4 </a:t>
                </a:r>
                <a:r>
                  <a:rPr lang="tr-TR" dirty="0"/>
                  <a:t>Uzvunun Ağırlık Merkezinin Hız Etki Katsayısı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𝑘𝑜𝑛𝑢𝑚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r-T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609600"/>
                <a:ext cx="8676000" cy="6095999"/>
              </a:xfrm>
              <a:blipFill rotWithShape="0">
                <a:blip r:embed="rId2"/>
                <a:stretch>
                  <a:fillRect l="-632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10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Kütle ve Kütle Atalet Momentleri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43868" y="2585188"/>
                <a:ext cx="7886700" cy="377841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b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b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b="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b="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b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42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Görüldüğü gibi eşdeğer atalet momenti J* sadece bağımsız konum parametresinin bir fonksiyonudur. </a:t>
                </a:r>
              </a:p>
              <a:p>
                <a:pPr lvl="1"/>
                <a:r>
                  <a:rPr lang="tr-TR" dirty="0" smtClean="0"/>
                  <a:t>Kütle ve kütle atalet momenti terimleri sabittir.</a:t>
                </a:r>
              </a:p>
              <a:p>
                <a:pPr lvl="1"/>
                <a:r>
                  <a:rPr lang="tr-TR" dirty="0" smtClean="0"/>
                  <a:t>Uzuv boyutları sabittir</a:t>
                </a:r>
              </a:p>
              <a:p>
                <a:pPr lvl="1"/>
                <a:r>
                  <a:rPr lang="tr-TR" dirty="0" smtClean="0"/>
                  <a:t>Hız etki katsayıları konum değişkenlerine bağlıdır.</a:t>
                </a:r>
              </a:p>
              <a:p>
                <a:pPr lvl="1"/>
                <a:r>
                  <a:rPr lang="tr-TR" dirty="0" smtClean="0"/>
                  <a:t>Tüm konum değişkenleri, giriş kolunun değişimine bağlı ifade edilebilir.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868" y="2585188"/>
                <a:ext cx="7886700" cy="3778411"/>
              </a:xfrm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11905"/>
                  </p:ext>
                </p:extLst>
              </p:nvPr>
            </p:nvGraphicFramePr>
            <p:xfrm>
              <a:off x="628650" y="609600"/>
              <a:ext cx="2651125" cy="14696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2305"/>
                    <a:gridCol w="662305"/>
                    <a:gridCol w="566740"/>
                    <a:gridCol w="759775"/>
                  </a:tblGrid>
                  <a:tr h="187325"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Kütle ve </a:t>
                          </a:r>
                          <a:r>
                            <a:rPr lang="tr-TR" sz="1200" dirty="0" smtClean="0">
                              <a:effectLst/>
                            </a:rPr>
                            <a:t>Kütle Atalet </a:t>
                          </a:r>
                          <a:r>
                            <a:rPr lang="tr-TR" sz="1200" dirty="0">
                              <a:effectLst/>
                            </a:rPr>
                            <a:t>Momentleri 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4,5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8,5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0,4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84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6,5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0,3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200" b="1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0,18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2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200" baseline="30000" dirty="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200" b="1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1,36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1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200" b="1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0,585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1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11905"/>
                  </p:ext>
                </p:extLst>
              </p:nvPr>
            </p:nvGraphicFramePr>
            <p:xfrm>
              <a:off x="628650" y="609600"/>
              <a:ext cx="2651125" cy="14612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2305"/>
                    <a:gridCol w="662305"/>
                    <a:gridCol w="566740"/>
                    <a:gridCol w="759775"/>
                  </a:tblGrid>
                  <a:tr h="187325"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Kütle ve </a:t>
                          </a:r>
                          <a:r>
                            <a:rPr lang="tr-TR" sz="1200" dirty="0" smtClean="0">
                              <a:effectLst/>
                            </a:rPr>
                            <a:t>Kütle Atalet </a:t>
                          </a:r>
                          <a:r>
                            <a:rPr lang="tr-TR" sz="1200" dirty="0">
                              <a:effectLst/>
                            </a:rPr>
                            <a:t>Momentleri 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4,5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8,5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0,4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84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6,5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0,3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83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917" t="-426471" r="-203670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0,18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2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200" baseline="30000" dirty="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92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917" t="-511429" r="-20367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1,36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1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78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917" t="-629412" r="-203670" b="-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0,585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1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Unvan 1"/>
          <p:cNvSpPr txBox="1">
            <a:spLocks/>
          </p:cNvSpPr>
          <p:nvPr/>
        </p:nvSpPr>
        <p:spPr>
          <a:xfrm>
            <a:off x="642257" y="2091495"/>
            <a:ext cx="78867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dirty="0" smtClean="0"/>
              <a:t>Eşdeğer Atalet Momentleri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824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Karm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5914</TotalTime>
  <Words>790</Words>
  <Application>Microsoft Office PowerPoint</Application>
  <PresentationFormat>Ekran Gösterisi (4:3)</PresentationFormat>
  <Paragraphs>360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Office Teması</vt:lpstr>
      <vt:lpstr>PowerPoint Sunusu</vt:lpstr>
      <vt:lpstr>EŞDEĞER ATALET MOMENTİ</vt:lpstr>
      <vt:lpstr>EŞDEĞER ATALET MOMENTİ</vt:lpstr>
      <vt:lpstr>Eşdeğer Atalet</vt:lpstr>
      <vt:lpstr>Eşdeğer Atalet</vt:lpstr>
      <vt:lpstr>Örnek</vt:lpstr>
      <vt:lpstr>Örnek</vt:lpstr>
      <vt:lpstr>Uzuvların Ağırlık Merkezinin Hız Etki Katsayılarının Bulunması</vt:lpstr>
      <vt:lpstr>Kütle ve Kütle Atalet Momentleri</vt:lpstr>
      <vt:lpstr>Eşdeğer Atalet Kuvvetinin Bulunması</vt:lpstr>
      <vt:lpstr>Eşdeğer Kütle Atalet Momenti</vt:lpstr>
      <vt:lpstr>Eşdeğer Kütle Atalet Momentinin Değişimi</vt:lpstr>
      <vt:lpstr>Eşdeğer Moment</vt:lpstr>
      <vt:lpstr>Örnek</vt:lpstr>
      <vt:lpstr>Çözüm;</vt:lpstr>
      <vt:lpstr>Hareket Denklemi</vt:lpstr>
      <vt:lpstr>Hareket Denklemi</vt:lpstr>
      <vt:lpstr>Örnek</vt:lpstr>
      <vt:lpstr>Çözüm:</vt:lpstr>
      <vt:lpstr>Çözüm Devam</vt:lpstr>
      <vt:lpstr>Çözüm Devam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part-time</dc:creator>
  <cp:lastModifiedBy>Nurdan</cp:lastModifiedBy>
  <cp:revision>438</cp:revision>
  <cp:lastPrinted>1601-01-01T00:00:00Z</cp:lastPrinted>
  <dcterms:created xsi:type="dcterms:W3CDTF">2013-05-22T05:54:15Z</dcterms:created>
  <dcterms:modified xsi:type="dcterms:W3CDTF">2019-04-01T09:30:49Z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