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74" r:id="rId3"/>
    <p:sldId id="257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64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4707" autoAdjust="0"/>
  </p:normalViewPr>
  <p:slideViewPr>
    <p:cSldViewPr>
      <p:cViewPr varScale="1">
        <p:scale>
          <a:sx n="106" d="100"/>
          <a:sy n="106" d="100"/>
        </p:scale>
        <p:origin x="20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514E7-13EB-4F8B-A08A-38F264124AB3}" type="datetimeFigureOut">
              <a:rPr lang="tr-TR" smtClean="0"/>
              <a:t>1.04.2019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871A9-7581-4E86-8406-F54E3000E2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930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5DAE048-AC74-4A08-8DCA-62FB144D1061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363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44F470-FE2D-4363-9D8C-6AA044FB5794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3616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73DCB27-57DE-4474-B6BA-1FD613E68AF6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7154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8C03FD-C3C3-4F70-89F5-BCBA7A173B90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3491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AF490E-88C3-40D0-AFED-18A847C1E053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4001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318498-6C41-440C-A389-AEBD08FE3772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2986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509BAB-FA29-4775-AEBF-D173B7B4A988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3393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06403E-E828-4624-9C0C-1CFB5CA6E96B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9111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71EC46-CC2C-44EA-BC57-772987EA1751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3446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B910CB-EFCB-48C8-A58E-50221D8543DA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3447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F03DE6-5356-4331-A06A-68FE9D79F7C2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2729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42257" y="76200"/>
            <a:ext cx="7886700" cy="47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609600"/>
            <a:ext cx="7886700" cy="6095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84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sunu kap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2332831"/>
            <a:ext cx="6096000" cy="2286000"/>
          </a:xfrm>
        </p:spPr>
        <p:txBody>
          <a:bodyPr/>
          <a:lstStyle/>
          <a:p>
            <a:r>
              <a:rPr lang="af-ZA" sz="3200" b="1" dirty="0">
                <a:solidFill>
                  <a:schemeClr val="accent1">
                    <a:lumMod val="75000"/>
                  </a:schemeClr>
                </a:solidFill>
              </a:rPr>
              <a:t>MAK 308</a:t>
            </a:r>
            <a:endParaRPr lang="tr-T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f-ZA" sz="3200" b="1" dirty="0">
                <a:solidFill>
                  <a:schemeClr val="accent1">
                    <a:lumMod val="75000"/>
                  </a:schemeClr>
                </a:solidFill>
              </a:rPr>
              <a:t>MAKİNA DİNAMİĞİ</a:t>
            </a:r>
            <a:endParaRPr lang="tr-T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f-ZA" sz="2000" b="1" dirty="0" smtClean="0">
                <a:solidFill>
                  <a:schemeClr val="accent1">
                    <a:lumMod val="75000"/>
                  </a:schemeClr>
                </a:solidFill>
              </a:rPr>
              <a:t>201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af-ZA" sz="2000" b="1" dirty="0" smtClean="0">
                <a:solidFill>
                  <a:schemeClr val="accent1">
                    <a:lumMod val="75000"/>
                  </a:schemeClr>
                </a:solidFill>
              </a:rPr>
              <a:t>-201</a:t>
            </a:r>
            <a:r>
              <a:rPr lang="tr-TR" sz="2000" b="1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af-ZA" sz="2000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f-ZA" sz="2000" b="1" dirty="0" smtClean="0">
                <a:solidFill>
                  <a:schemeClr val="accent1">
                    <a:lumMod val="75000"/>
                  </a:schemeClr>
                </a:solidFill>
              </a:rPr>
              <a:t>Bahar</a:t>
            </a:r>
            <a:endParaRPr lang="tr-T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2000" b="1" i="1" dirty="0" smtClean="0">
                <a:solidFill>
                  <a:schemeClr val="accent1">
                    <a:lumMod val="75000"/>
                  </a:schemeClr>
                </a:solidFill>
              </a:rPr>
              <a:t>Dr. Nurdan Bilgin</a:t>
            </a:r>
            <a:endParaRPr lang="tr-TR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Örnek3: 4 çubuk </a:t>
            </a:r>
            <a:r>
              <a:rPr lang="tr-TR" dirty="0"/>
              <a:t>mekanizmasının hız etki katsayıları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52500" y="717512"/>
                <a:ext cx="7886700" cy="3410968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Mekanizmanın devre kapalılık denklemi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tr-TR" baseline="-25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baseline="-25000" dirty="0"/>
              </a:p>
              <a:p>
                <a:r>
                  <a:rPr lang="tr-TR" dirty="0" smtClean="0"/>
                  <a:t>Bileşenlerine ayırarak yazıp ardından hız denklemlerine ulaşmak üzere türev alalım.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Türev alındığında;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      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           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2500" y="717512"/>
                <a:ext cx="7886700" cy="3410968"/>
              </a:xfrm>
              <a:blipFill rotWithShape="0">
                <a:blip r:embed="rId2"/>
                <a:stretch>
                  <a:fillRect l="-773" t="-1968" r="-12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up 59"/>
          <p:cNvGrpSpPr/>
          <p:nvPr/>
        </p:nvGrpSpPr>
        <p:grpSpPr>
          <a:xfrm>
            <a:off x="1083600" y="3565800"/>
            <a:ext cx="7646521" cy="3015218"/>
            <a:chOff x="1083600" y="3565800"/>
            <a:chExt cx="7646521" cy="3015218"/>
          </a:xfrm>
        </p:grpSpPr>
        <p:sp>
          <p:nvSpPr>
            <p:cNvPr id="5" name="Arc 41"/>
            <p:cNvSpPr/>
            <p:nvPr/>
          </p:nvSpPr>
          <p:spPr>
            <a:xfrm>
              <a:off x="2001922" y="5587885"/>
              <a:ext cx="730424" cy="418509"/>
            </a:xfrm>
            <a:prstGeom prst="arc">
              <a:avLst>
                <a:gd name="adj1" fmla="val 12431986"/>
                <a:gd name="adj2" fmla="val 824078"/>
              </a:avLst>
            </a:prstGeom>
            <a:ln w="25400"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083600" y="5916088"/>
              <a:ext cx="1800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Serbest Form 7"/>
            <p:cNvSpPr/>
            <p:nvPr/>
          </p:nvSpPr>
          <p:spPr>
            <a:xfrm>
              <a:off x="1343110" y="5759633"/>
              <a:ext cx="1156556" cy="590737"/>
            </a:xfrm>
            <a:custGeom>
              <a:avLst/>
              <a:gdLst>
                <a:gd name="connsiteX0" fmla="*/ 755585 w 1156556"/>
                <a:gd name="connsiteY0" fmla="*/ 172871 h 590737"/>
                <a:gd name="connsiteX1" fmla="*/ 755681 w 1156556"/>
                <a:gd name="connsiteY1" fmla="*/ 173737 h 590737"/>
                <a:gd name="connsiteX2" fmla="*/ 755681 w 1156556"/>
                <a:gd name="connsiteY2" fmla="*/ 173737 h 590737"/>
                <a:gd name="connsiteX3" fmla="*/ 755585 w 1156556"/>
                <a:gd name="connsiteY3" fmla="*/ 172871 h 590737"/>
                <a:gd name="connsiteX4" fmla="*/ 564340 w 1156556"/>
                <a:gd name="connsiteY4" fmla="*/ 0 h 590737"/>
                <a:gd name="connsiteX5" fmla="*/ 751795 w 1156556"/>
                <a:gd name="connsiteY5" fmla="*/ 138724 h 590737"/>
                <a:gd name="connsiteX6" fmla="*/ 755586 w 1156556"/>
                <a:gd name="connsiteY6" fmla="*/ 172870 h 590737"/>
                <a:gd name="connsiteX7" fmla="*/ 1156556 w 1156556"/>
                <a:gd name="connsiteY7" fmla="*/ 172870 h 590737"/>
                <a:gd name="connsiteX8" fmla="*/ 1156556 w 1156556"/>
                <a:gd name="connsiteY8" fmla="*/ 590737 h 590737"/>
                <a:gd name="connsiteX9" fmla="*/ 0 w 1156556"/>
                <a:gd name="connsiteY9" fmla="*/ 590737 h 590737"/>
                <a:gd name="connsiteX10" fmla="*/ 0 w 1156556"/>
                <a:gd name="connsiteY10" fmla="*/ 172870 h 590737"/>
                <a:gd name="connsiteX11" fmla="*/ 373093 w 1156556"/>
                <a:gd name="connsiteY11" fmla="*/ 172870 h 590737"/>
                <a:gd name="connsiteX12" fmla="*/ 372997 w 1156556"/>
                <a:gd name="connsiteY12" fmla="*/ 173737 h 590737"/>
                <a:gd name="connsiteX13" fmla="*/ 372997 w 1156556"/>
                <a:gd name="connsiteY13" fmla="*/ 173737 h 590737"/>
                <a:gd name="connsiteX14" fmla="*/ 373093 w 1156556"/>
                <a:gd name="connsiteY14" fmla="*/ 172871 h 590737"/>
                <a:gd name="connsiteX15" fmla="*/ 373094 w 1156556"/>
                <a:gd name="connsiteY15" fmla="*/ 172871 h 590737"/>
                <a:gd name="connsiteX16" fmla="*/ 376885 w 1156556"/>
                <a:gd name="connsiteY16" fmla="*/ 138724 h 590737"/>
                <a:gd name="connsiteX17" fmla="*/ 564340 w 1156556"/>
                <a:gd name="connsiteY17" fmla="*/ 0 h 59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6556" h="590737">
                  <a:moveTo>
                    <a:pt x="755585" y="172871"/>
                  </a:moveTo>
                  <a:lnTo>
                    <a:pt x="755681" y="173737"/>
                  </a:lnTo>
                  <a:lnTo>
                    <a:pt x="755681" y="173737"/>
                  </a:lnTo>
                  <a:lnTo>
                    <a:pt x="755585" y="172871"/>
                  </a:lnTo>
                  <a:close/>
                  <a:moveTo>
                    <a:pt x="564340" y="0"/>
                  </a:moveTo>
                  <a:cubicBezTo>
                    <a:pt x="656806" y="0"/>
                    <a:pt x="733953" y="59554"/>
                    <a:pt x="751795" y="138724"/>
                  </a:cubicBezTo>
                  <a:lnTo>
                    <a:pt x="755586" y="172870"/>
                  </a:lnTo>
                  <a:lnTo>
                    <a:pt x="1156556" y="172870"/>
                  </a:lnTo>
                  <a:lnTo>
                    <a:pt x="1156556" y="590737"/>
                  </a:lnTo>
                  <a:lnTo>
                    <a:pt x="0" y="590737"/>
                  </a:lnTo>
                  <a:lnTo>
                    <a:pt x="0" y="172870"/>
                  </a:lnTo>
                  <a:lnTo>
                    <a:pt x="373093" y="172870"/>
                  </a:lnTo>
                  <a:lnTo>
                    <a:pt x="372997" y="173737"/>
                  </a:lnTo>
                  <a:lnTo>
                    <a:pt x="372997" y="173737"/>
                  </a:lnTo>
                  <a:lnTo>
                    <a:pt x="373093" y="172871"/>
                  </a:lnTo>
                  <a:lnTo>
                    <a:pt x="373094" y="172871"/>
                  </a:lnTo>
                  <a:lnTo>
                    <a:pt x="376885" y="138724"/>
                  </a:lnTo>
                  <a:cubicBezTo>
                    <a:pt x="394727" y="59554"/>
                    <a:pt x="471874" y="0"/>
                    <a:pt x="564340" y="0"/>
                  </a:cubicBezTo>
                  <a:close/>
                </a:path>
              </a:pathLst>
            </a:custGeom>
            <a:pattFill prst="wdUpDiag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4" name="Elbow Connector 21"/>
            <p:cNvCxnSpPr/>
            <p:nvPr/>
          </p:nvCxnSpPr>
          <p:spPr>
            <a:xfrm>
              <a:off x="1921388" y="3981818"/>
              <a:ext cx="6808733" cy="1897708"/>
            </a:xfrm>
            <a:prstGeom prst="bentConnector3">
              <a:avLst>
                <a:gd name="adj1" fmla="val -10"/>
              </a:avLst>
            </a:prstGeom>
            <a:ln>
              <a:prstDash val="lgDashDot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35"/>
            <p:cNvSpPr txBox="1"/>
            <p:nvPr/>
          </p:nvSpPr>
          <p:spPr>
            <a:xfrm>
              <a:off x="1357793" y="5481643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</a:t>
              </a:r>
              <a:r>
                <a:rPr lang="tr-TR" baseline="-25000" dirty="0" smtClean="0"/>
                <a:t>0</a:t>
              </a:r>
              <a:endParaRPr lang="tr-TR" baseline="-25000" dirty="0"/>
            </a:p>
          </p:txBody>
        </p:sp>
        <p:sp>
          <p:nvSpPr>
            <p:cNvPr id="24" name="Dikdörtgen 23"/>
            <p:cNvSpPr/>
            <p:nvPr/>
          </p:nvSpPr>
          <p:spPr>
            <a:xfrm>
              <a:off x="1504268" y="4212402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/>
                <a:t>y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844776" y="5428603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FF0000"/>
                  </a:solidFill>
                </a:rPr>
                <a:t>2</a:t>
              </a:r>
              <a:endParaRPr lang="tr-TR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Düz Bağlayıcı 25"/>
            <p:cNvCxnSpPr/>
            <p:nvPr/>
          </p:nvCxnSpPr>
          <p:spPr>
            <a:xfrm>
              <a:off x="1914650" y="6180688"/>
              <a:ext cx="4991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Düz Ok Bağlayıcısı 27"/>
            <p:cNvCxnSpPr/>
            <p:nvPr/>
          </p:nvCxnSpPr>
          <p:spPr>
            <a:xfrm>
              <a:off x="1921388" y="6444218"/>
              <a:ext cx="455493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43"/>
            <p:cNvSpPr txBox="1"/>
            <p:nvPr/>
          </p:nvSpPr>
          <p:spPr>
            <a:xfrm>
              <a:off x="7229224" y="4329764"/>
              <a:ext cx="109417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</a:t>
              </a:r>
              <a:r>
                <a:rPr lang="tr-TR" baseline="-25000" dirty="0" smtClean="0"/>
                <a:t>0</a:t>
              </a:r>
              <a:r>
                <a:rPr lang="tr-TR" dirty="0" smtClean="0"/>
                <a:t>A=a</a:t>
              </a:r>
              <a:r>
                <a:rPr lang="tr-TR" baseline="-25000" dirty="0" smtClean="0"/>
                <a:t>2</a:t>
              </a:r>
            </a:p>
            <a:p>
              <a:r>
                <a:rPr lang="tr-TR" dirty="0" smtClean="0"/>
                <a:t>AB=a</a:t>
              </a:r>
              <a:r>
                <a:rPr lang="tr-TR" baseline="-25000" dirty="0" smtClean="0"/>
                <a:t>3</a:t>
              </a:r>
            </a:p>
            <a:p>
              <a:r>
                <a:rPr lang="tr-TR" dirty="0" smtClean="0"/>
                <a:t>A</a:t>
              </a:r>
              <a:r>
                <a:rPr lang="tr-TR" baseline="-25000" dirty="0" smtClean="0"/>
                <a:t>0</a:t>
              </a:r>
              <a:r>
                <a:rPr lang="tr-TR" dirty="0" smtClean="0"/>
                <a:t>B</a:t>
              </a:r>
              <a:r>
                <a:rPr lang="tr-TR" baseline="-25000" dirty="0" smtClean="0"/>
                <a:t>0</a:t>
              </a:r>
              <a:r>
                <a:rPr lang="tr-TR" dirty="0" smtClean="0"/>
                <a:t>=a</a:t>
              </a:r>
              <a:r>
                <a:rPr lang="tr-TR" baseline="-25000" dirty="0" smtClean="0"/>
                <a:t>1</a:t>
              </a:r>
            </a:p>
            <a:p>
              <a:r>
                <a:rPr lang="tr-TR" dirty="0" smtClean="0"/>
                <a:t>B</a:t>
              </a:r>
              <a:r>
                <a:rPr lang="tr-TR" baseline="-25000" dirty="0" smtClean="0"/>
                <a:t>0</a:t>
              </a:r>
              <a:r>
                <a:rPr lang="tr-TR" dirty="0" smtClean="0"/>
                <a:t>B=a</a:t>
              </a:r>
              <a:r>
                <a:rPr lang="tr-TR" baseline="-25000" dirty="0" smtClean="0"/>
                <a:t>4</a:t>
              </a:r>
            </a:p>
            <a:p>
              <a:endParaRPr lang="tr-TR" dirty="0"/>
            </a:p>
          </p:txBody>
        </p:sp>
        <p:sp>
          <p:nvSpPr>
            <p:cNvPr id="33" name="TextBox 42"/>
            <p:cNvSpPr txBox="1"/>
            <p:nvPr/>
          </p:nvSpPr>
          <p:spPr>
            <a:xfrm>
              <a:off x="2192774" y="5527789"/>
              <a:ext cx="6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latin typeface="Symbol" panose="05050102010706020507" pitchFamily="18" charset="2"/>
                </a:rPr>
                <a:t>q</a:t>
              </a:r>
              <a:r>
                <a:rPr lang="tr-TR" baseline="-25000" dirty="0" smtClean="0">
                  <a:latin typeface="Symbol" panose="05050102010706020507" pitchFamily="18" charset="2"/>
                </a:rPr>
                <a:t>12</a:t>
              </a:r>
              <a:endParaRPr lang="tr-TR" baseline="-25000" dirty="0">
                <a:latin typeface="Symbol" panose="05050102010706020507" pitchFamily="18" charset="2"/>
              </a:endParaRPr>
            </a:p>
          </p:txBody>
        </p:sp>
        <p:cxnSp>
          <p:nvCxnSpPr>
            <p:cNvPr id="37" name="Straight Connector 6"/>
            <p:cNvCxnSpPr/>
            <p:nvPr/>
          </p:nvCxnSpPr>
          <p:spPr>
            <a:xfrm>
              <a:off x="5644800" y="5890704"/>
              <a:ext cx="1800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8" name="Serbest Form 37"/>
            <p:cNvSpPr/>
            <p:nvPr/>
          </p:nvSpPr>
          <p:spPr>
            <a:xfrm>
              <a:off x="5904310" y="5734249"/>
              <a:ext cx="1156556" cy="590737"/>
            </a:xfrm>
            <a:custGeom>
              <a:avLst/>
              <a:gdLst>
                <a:gd name="connsiteX0" fmla="*/ 755585 w 1156556"/>
                <a:gd name="connsiteY0" fmla="*/ 172871 h 590737"/>
                <a:gd name="connsiteX1" fmla="*/ 755681 w 1156556"/>
                <a:gd name="connsiteY1" fmla="*/ 173737 h 590737"/>
                <a:gd name="connsiteX2" fmla="*/ 755681 w 1156556"/>
                <a:gd name="connsiteY2" fmla="*/ 173737 h 590737"/>
                <a:gd name="connsiteX3" fmla="*/ 755585 w 1156556"/>
                <a:gd name="connsiteY3" fmla="*/ 172871 h 590737"/>
                <a:gd name="connsiteX4" fmla="*/ 564340 w 1156556"/>
                <a:gd name="connsiteY4" fmla="*/ 0 h 590737"/>
                <a:gd name="connsiteX5" fmla="*/ 751795 w 1156556"/>
                <a:gd name="connsiteY5" fmla="*/ 138724 h 590737"/>
                <a:gd name="connsiteX6" fmla="*/ 755586 w 1156556"/>
                <a:gd name="connsiteY6" fmla="*/ 172870 h 590737"/>
                <a:gd name="connsiteX7" fmla="*/ 1156556 w 1156556"/>
                <a:gd name="connsiteY7" fmla="*/ 172870 h 590737"/>
                <a:gd name="connsiteX8" fmla="*/ 1156556 w 1156556"/>
                <a:gd name="connsiteY8" fmla="*/ 590737 h 590737"/>
                <a:gd name="connsiteX9" fmla="*/ 0 w 1156556"/>
                <a:gd name="connsiteY9" fmla="*/ 590737 h 590737"/>
                <a:gd name="connsiteX10" fmla="*/ 0 w 1156556"/>
                <a:gd name="connsiteY10" fmla="*/ 172870 h 590737"/>
                <a:gd name="connsiteX11" fmla="*/ 373093 w 1156556"/>
                <a:gd name="connsiteY11" fmla="*/ 172870 h 590737"/>
                <a:gd name="connsiteX12" fmla="*/ 372997 w 1156556"/>
                <a:gd name="connsiteY12" fmla="*/ 173737 h 590737"/>
                <a:gd name="connsiteX13" fmla="*/ 372997 w 1156556"/>
                <a:gd name="connsiteY13" fmla="*/ 173737 h 590737"/>
                <a:gd name="connsiteX14" fmla="*/ 373093 w 1156556"/>
                <a:gd name="connsiteY14" fmla="*/ 172871 h 590737"/>
                <a:gd name="connsiteX15" fmla="*/ 373094 w 1156556"/>
                <a:gd name="connsiteY15" fmla="*/ 172871 h 590737"/>
                <a:gd name="connsiteX16" fmla="*/ 376885 w 1156556"/>
                <a:gd name="connsiteY16" fmla="*/ 138724 h 590737"/>
                <a:gd name="connsiteX17" fmla="*/ 564340 w 1156556"/>
                <a:gd name="connsiteY17" fmla="*/ 0 h 59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6556" h="590737">
                  <a:moveTo>
                    <a:pt x="755585" y="172871"/>
                  </a:moveTo>
                  <a:lnTo>
                    <a:pt x="755681" y="173737"/>
                  </a:lnTo>
                  <a:lnTo>
                    <a:pt x="755681" y="173737"/>
                  </a:lnTo>
                  <a:lnTo>
                    <a:pt x="755585" y="172871"/>
                  </a:lnTo>
                  <a:close/>
                  <a:moveTo>
                    <a:pt x="564340" y="0"/>
                  </a:moveTo>
                  <a:cubicBezTo>
                    <a:pt x="656806" y="0"/>
                    <a:pt x="733953" y="59554"/>
                    <a:pt x="751795" y="138724"/>
                  </a:cubicBezTo>
                  <a:lnTo>
                    <a:pt x="755586" y="172870"/>
                  </a:lnTo>
                  <a:lnTo>
                    <a:pt x="1156556" y="172870"/>
                  </a:lnTo>
                  <a:lnTo>
                    <a:pt x="1156556" y="590737"/>
                  </a:lnTo>
                  <a:lnTo>
                    <a:pt x="0" y="590737"/>
                  </a:lnTo>
                  <a:lnTo>
                    <a:pt x="0" y="172870"/>
                  </a:lnTo>
                  <a:lnTo>
                    <a:pt x="373093" y="172870"/>
                  </a:lnTo>
                  <a:lnTo>
                    <a:pt x="372997" y="173737"/>
                  </a:lnTo>
                  <a:lnTo>
                    <a:pt x="372997" y="173737"/>
                  </a:lnTo>
                  <a:lnTo>
                    <a:pt x="373093" y="172871"/>
                  </a:lnTo>
                  <a:lnTo>
                    <a:pt x="373094" y="172871"/>
                  </a:lnTo>
                  <a:lnTo>
                    <a:pt x="376885" y="138724"/>
                  </a:lnTo>
                  <a:cubicBezTo>
                    <a:pt x="394727" y="59554"/>
                    <a:pt x="471874" y="0"/>
                    <a:pt x="564340" y="0"/>
                  </a:cubicBezTo>
                  <a:close/>
                </a:path>
              </a:pathLst>
            </a:custGeom>
            <a:pattFill prst="wdUpDiag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2" name="TextBox 35"/>
            <p:cNvSpPr txBox="1"/>
            <p:nvPr/>
          </p:nvSpPr>
          <p:spPr>
            <a:xfrm>
              <a:off x="5918993" y="5456259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</a:t>
              </a:r>
              <a:r>
                <a:rPr lang="tr-TR" baseline="-25000" dirty="0" smtClean="0"/>
                <a:t>0</a:t>
              </a:r>
              <a:endParaRPr lang="tr-TR" baseline="-25000" dirty="0"/>
            </a:p>
          </p:txBody>
        </p:sp>
        <p:sp>
          <p:nvSpPr>
            <p:cNvPr id="43" name="TextBox 35"/>
            <p:cNvSpPr txBox="1"/>
            <p:nvPr/>
          </p:nvSpPr>
          <p:spPr>
            <a:xfrm>
              <a:off x="7428470" y="3565800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</a:t>
              </a:r>
              <a:endParaRPr lang="tr-TR" baseline="-25000" dirty="0"/>
            </a:p>
          </p:txBody>
        </p:sp>
        <p:cxnSp>
          <p:nvCxnSpPr>
            <p:cNvPr id="47" name="Düz Bağlayıcı 46"/>
            <p:cNvCxnSpPr/>
            <p:nvPr/>
          </p:nvCxnSpPr>
          <p:spPr>
            <a:xfrm>
              <a:off x="6457897" y="6221018"/>
              <a:ext cx="4991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kış Çizelgesi: Sonlandırıcı 38"/>
            <p:cNvSpPr/>
            <p:nvPr/>
          </p:nvSpPr>
          <p:spPr>
            <a:xfrm rot="1358546">
              <a:off x="6780804" y="3572666"/>
              <a:ext cx="255429" cy="2446775"/>
            </a:xfrm>
            <a:prstGeom prst="flowChartTerminator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395656" y="5784693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6" name="TextBox 42"/>
            <p:cNvSpPr txBox="1"/>
            <p:nvPr/>
          </p:nvSpPr>
          <p:spPr>
            <a:xfrm>
              <a:off x="6713275" y="5423151"/>
              <a:ext cx="6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latin typeface="Symbol" panose="05050102010706020507" pitchFamily="18" charset="2"/>
                </a:rPr>
                <a:t>q</a:t>
              </a:r>
              <a:r>
                <a:rPr lang="tr-TR" baseline="-25000" dirty="0" smtClean="0">
                  <a:latin typeface="Symbol" panose="05050102010706020507" pitchFamily="18" charset="2"/>
                </a:rPr>
                <a:t>14</a:t>
              </a:r>
              <a:endParaRPr lang="tr-TR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50" name="Akış Çizelgesi: Sonlandırıcı 49"/>
            <p:cNvSpPr/>
            <p:nvPr/>
          </p:nvSpPr>
          <p:spPr>
            <a:xfrm rot="4812128">
              <a:off x="4719525" y="1540285"/>
              <a:ext cx="255429" cy="5262360"/>
            </a:xfrm>
            <a:prstGeom prst="flowChartTerminator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Akış Çizelgesi: Sonlandırıcı 17"/>
            <p:cNvSpPr/>
            <p:nvPr/>
          </p:nvSpPr>
          <p:spPr>
            <a:xfrm rot="1200000">
              <a:off x="2001721" y="4444174"/>
              <a:ext cx="255429" cy="1571996"/>
            </a:xfrm>
            <a:prstGeom prst="flowChartTerminator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Oval 18"/>
            <p:cNvSpPr/>
            <p:nvPr/>
          </p:nvSpPr>
          <p:spPr>
            <a:xfrm>
              <a:off x="2284952" y="4528352"/>
              <a:ext cx="126000" cy="12600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3" name="TextBox 35"/>
            <p:cNvSpPr txBox="1"/>
            <p:nvPr/>
          </p:nvSpPr>
          <p:spPr>
            <a:xfrm>
              <a:off x="1960456" y="4224949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</a:t>
              </a:r>
              <a:endParaRPr lang="tr-TR" baseline="-250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7238251" y="3663838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Oval 20"/>
            <p:cNvSpPr/>
            <p:nvPr/>
          </p:nvSpPr>
          <p:spPr>
            <a:xfrm>
              <a:off x="1834456" y="5810077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1" name="Yay 50"/>
            <p:cNvSpPr/>
            <p:nvPr/>
          </p:nvSpPr>
          <p:spPr>
            <a:xfrm>
              <a:off x="6087351" y="5403219"/>
              <a:ext cx="1337868" cy="1006308"/>
            </a:xfrm>
            <a:prstGeom prst="arc">
              <a:avLst/>
            </a:prstGeom>
            <a:ln w="2540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2" name="Dikdörtgen 51"/>
            <p:cNvSpPr/>
            <p:nvPr/>
          </p:nvSpPr>
          <p:spPr>
            <a:xfrm>
              <a:off x="3958476" y="6074886"/>
              <a:ext cx="3978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 smtClean="0"/>
                <a:t>a</a:t>
              </a:r>
              <a:r>
                <a:rPr lang="tr-TR" baseline="-25000" dirty="0" smtClean="0"/>
                <a:t>1</a:t>
              </a:r>
              <a:endParaRPr lang="tr-TR" baseline="-25000" dirty="0"/>
            </a:p>
          </p:txBody>
        </p:sp>
        <p:sp>
          <p:nvSpPr>
            <p:cNvPr id="45" name="TextBox 25"/>
            <p:cNvSpPr txBox="1"/>
            <p:nvPr/>
          </p:nvSpPr>
          <p:spPr>
            <a:xfrm>
              <a:off x="2027503" y="4887917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2</a:t>
              </a:r>
              <a:endParaRPr lang="tr-TR" dirty="0"/>
            </a:p>
          </p:txBody>
        </p:sp>
        <p:sp>
          <p:nvSpPr>
            <p:cNvPr id="53" name="TextBox 25"/>
            <p:cNvSpPr txBox="1"/>
            <p:nvPr/>
          </p:nvSpPr>
          <p:spPr>
            <a:xfrm>
              <a:off x="3304991" y="4229711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3</a:t>
              </a:r>
              <a:endParaRPr lang="tr-TR" dirty="0"/>
            </a:p>
          </p:txBody>
        </p:sp>
        <p:sp>
          <p:nvSpPr>
            <p:cNvPr id="54" name="TextBox 25"/>
            <p:cNvSpPr txBox="1"/>
            <p:nvPr/>
          </p:nvSpPr>
          <p:spPr>
            <a:xfrm>
              <a:off x="6756285" y="4582432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4</a:t>
              </a:r>
              <a:endParaRPr lang="tr-TR" dirty="0"/>
            </a:p>
          </p:txBody>
        </p:sp>
        <p:cxnSp>
          <p:nvCxnSpPr>
            <p:cNvPr id="57" name="Düz Bağlayıcı 56"/>
            <p:cNvCxnSpPr/>
            <p:nvPr/>
          </p:nvCxnSpPr>
          <p:spPr>
            <a:xfrm flipV="1">
              <a:off x="2347952" y="4660200"/>
              <a:ext cx="4109945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42"/>
            <p:cNvSpPr txBox="1"/>
            <p:nvPr/>
          </p:nvSpPr>
          <p:spPr>
            <a:xfrm>
              <a:off x="4005025" y="4343686"/>
              <a:ext cx="6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latin typeface="Symbol" panose="05050102010706020507" pitchFamily="18" charset="2"/>
                </a:rPr>
                <a:t>q</a:t>
              </a:r>
              <a:r>
                <a:rPr lang="tr-TR" baseline="-25000" dirty="0" smtClean="0">
                  <a:latin typeface="Symbol" panose="05050102010706020507" pitchFamily="18" charset="2"/>
                </a:rPr>
                <a:t>13</a:t>
              </a:r>
              <a:endParaRPr lang="tr-TR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59" name="Yay 58"/>
            <p:cNvSpPr/>
            <p:nvPr/>
          </p:nvSpPr>
          <p:spPr>
            <a:xfrm>
              <a:off x="3314936" y="4151198"/>
              <a:ext cx="1337868" cy="1006308"/>
            </a:xfrm>
            <a:prstGeom prst="arc">
              <a:avLst>
                <a:gd name="adj1" fmla="val 18778873"/>
                <a:gd name="adj2" fmla="val 0"/>
              </a:avLst>
            </a:prstGeom>
            <a:ln w="2540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4120679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Örnek3: 4 çubuk mekanizmasının hız etki katsayıları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(1) </a:t>
                </a:r>
                <a:r>
                  <a:rPr lang="tr-TR" dirty="0"/>
                  <a:t>ve </a:t>
                </a:r>
                <a:r>
                  <a:rPr lang="tr-TR" dirty="0" smtClean="0"/>
                  <a:t>(2) </a:t>
                </a:r>
                <a:r>
                  <a:rPr lang="tr-TR" dirty="0"/>
                  <a:t>iki bilinmeyenli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dirty="0"/>
                  <a:t>,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tr-TR" dirty="0"/>
                  <a:t>) doğrusal iki denklemdir. Çözüm için bu iki denklemi matris formunda düzenleyelim.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14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14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     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     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/>
                  <a:t>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/>
                  <a:t> arasındaki etki katsayısı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tr-TR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/>
                  <a:t> arasındaki etki katsayısıdır.</a:t>
                </a:r>
              </a:p>
              <a:p>
                <a:pPr marL="0" indent="0">
                  <a:buNone/>
                </a:pPr>
                <a:r>
                  <a:rPr lang="tr-TR" dirty="0" smtClean="0"/>
                  <a:t>Hatırlatma </a:t>
                </a:r>
                <a:r>
                  <a:rPr lang="tr-TR" dirty="0"/>
                  <a:t>1: Etki katsayıları </a:t>
                </a:r>
                <a:r>
                  <a:rPr lang="tr-TR" u="sng" dirty="0">
                    <a:solidFill>
                      <a:srgbClr val="C00000"/>
                    </a:solidFill>
                  </a:rPr>
                  <a:t>daima</a:t>
                </a:r>
                <a:r>
                  <a:rPr lang="tr-TR" dirty="0"/>
                  <a:t> uzuv uzunluklarının ve pozisyon değişkenlerinin bir fonksiyonudur.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8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65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2257" y="76200"/>
            <a:ext cx="7886700" cy="61915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Örnek4: </a:t>
            </a:r>
            <a:r>
              <a:rPr lang="tr-TR" dirty="0"/>
              <a:t>4 çubuk mekanizmasının biyel uzvu üzerinde </a:t>
            </a:r>
            <a:r>
              <a:rPr lang="tr-TR" dirty="0" smtClean="0"/>
              <a:t>P </a:t>
            </a:r>
            <a:r>
              <a:rPr lang="tr-TR" dirty="0"/>
              <a:t>noktasının hızı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755454"/>
                <a:ext cx="7886700" cy="26849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/>
                  <a:t>Hız denklemlerine geçersek;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                    (1)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tr-TR" b="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                     (2)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Daha </a:t>
                </a:r>
                <a:r>
                  <a:rPr lang="tr-TR" dirty="0"/>
                  <a:t>önce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/>
                  <a:t> olarak bulunmuştu.</a:t>
                </a: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755454"/>
                <a:ext cx="7886700" cy="2684976"/>
              </a:xfrm>
              <a:blipFill rotWithShape="0">
                <a:blip r:embed="rId2"/>
                <a:stretch>
                  <a:fillRect l="-773" t="-29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rbest Form 39"/>
          <p:cNvSpPr/>
          <p:nvPr/>
        </p:nvSpPr>
        <p:spPr>
          <a:xfrm rot="4828463">
            <a:off x="4230915" y="1100498"/>
            <a:ext cx="1135003" cy="5262360"/>
          </a:xfrm>
          <a:custGeom>
            <a:avLst/>
            <a:gdLst>
              <a:gd name="connsiteX0" fmla="*/ 1129 w 1135003"/>
              <a:gd name="connsiteY0" fmla="*/ 4000741 h 5262360"/>
              <a:gd name="connsiteX1" fmla="*/ 138605 w 1135003"/>
              <a:gd name="connsiteY1" fmla="*/ 3895322 h 5262360"/>
              <a:gd name="connsiteX2" fmla="*/ 649501 w 1135003"/>
              <a:gd name="connsiteY2" fmla="*/ 4494043 h 5262360"/>
              <a:gd name="connsiteX3" fmla="*/ 833115 w 1135003"/>
              <a:gd name="connsiteY3" fmla="*/ 4738799 h 5262360"/>
              <a:gd name="connsiteX4" fmla="*/ 898146 w 1135003"/>
              <a:gd name="connsiteY4" fmla="*/ 4828781 h 5262360"/>
              <a:gd name="connsiteX5" fmla="*/ 897693 w 1135003"/>
              <a:gd name="connsiteY5" fmla="*/ 4813017 h 5262360"/>
              <a:gd name="connsiteX6" fmla="*/ 879574 w 1135003"/>
              <a:gd name="connsiteY6" fmla="*/ 2631180 h 5262360"/>
              <a:gd name="connsiteX7" fmla="*/ 920667 w 1135003"/>
              <a:gd name="connsiteY7" fmla="*/ 0 h 5262360"/>
              <a:gd name="connsiteX8" fmla="*/ 1093910 w 1135003"/>
              <a:gd name="connsiteY8" fmla="*/ 0 h 5262360"/>
              <a:gd name="connsiteX9" fmla="*/ 1135003 w 1135003"/>
              <a:gd name="connsiteY9" fmla="*/ 2631180 h 5262360"/>
              <a:gd name="connsiteX10" fmla="*/ 1093910 w 1135003"/>
              <a:gd name="connsiteY10" fmla="*/ 5262360 h 5262360"/>
              <a:gd name="connsiteX11" fmla="*/ 920667 w 1135003"/>
              <a:gd name="connsiteY11" fmla="*/ 5262360 h 5262360"/>
              <a:gd name="connsiteX12" fmla="*/ 913224 w 1135003"/>
              <a:gd name="connsiteY12" fmla="*/ 5214313 h 5262360"/>
              <a:gd name="connsiteX13" fmla="*/ 907426 w 1135003"/>
              <a:gd name="connsiteY13" fmla="*/ 5208914 h 5262360"/>
              <a:gd name="connsiteX14" fmla="*/ 446806 w 1135003"/>
              <a:gd name="connsiteY14" fmla="*/ 4649473 h 5262360"/>
              <a:gd name="connsiteX15" fmla="*/ 1129 w 1135003"/>
              <a:gd name="connsiteY15" fmla="*/ 4000741 h 526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5003" h="5262360">
                <a:moveTo>
                  <a:pt x="1129" y="4000741"/>
                </a:moveTo>
                <a:lnTo>
                  <a:pt x="138605" y="3895322"/>
                </a:lnTo>
                <a:cubicBezTo>
                  <a:pt x="156613" y="3881513"/>
                  <a:pt x="385336" y="4149549"/>
                  <a:pt x="649501" y="4494043"/>
                </a:cubicBezTo>
                <a:cubicBezTo>
                  <a:pt x="715542" y="4580166"/>
                  <a:pt x="777543" y="4662911"/>
                  <a:pt x="833115" y="4738799"/>
                </a:cubicBezTo>
                <a:lnTo>
                  <a:pt x="898146" y="4828781"/>
                </a:lnTo>
                <a:lnTo>
                  <a:pt x="897693" y="4813017"/>
                </a:lnTo>
                <a:cubicBezTo>
                  <a:pt x="886762" y="4340191"/>
                  <a:pt x="879574" y="3539455"/>
                  <a:pt x="879574" y="2631180"/>
                </a:cubicBezTo>
                <a:cubicBezTo>
                  <a:pt x="879574" y="1177941"/>
                  <a:pt x="897974" y="0"/>
                  <a:pt x="920667" y="0"/>
                </a:cubicBezTo>
                <a:lnTo>
                  <a:pt x="1093910" y="0"/>
                </a:lnTo>
                <a:cubicBezTo>
                  <a:pt x="1116603" y="0"/>
                  <a:pt x="1135003" y="1177941"/>
                  <a:pt x="1135003" y="2631180"/>
                </a:cubicBezTo>
                <a:cubicBezTo>
                  <a:pt x="1135003" y="4084420"/>
                  <a:pt x="1116603" y="5262360"/>
                  <a:pt x="1093910" y="5262360"/>
                </a:cubicBezTo>
                <a:lnTo>
                  <a:pt x="920667" y="5262360"/>
                </a:lnTo>
                <a:lnTo>
                  <a:pt x="913224" y="5214313"/>
                </a:lnTo>
                <a:lnTo>
                  <a:pt x="907426" y="5208914"/>
                </a:lnTo>
                <a:cubicBezTo>
                  <a:pt x="823117" y="5123206"/>
                  <a:pt x="644929" y="4907843"/>
                  <a:pt x="446806" y="4649473"/>
                </a:cubicBezTo>
                <a:cubicBezTo>
                  <a:pt x="182641" y="4304980"/>
                  <a:pt x="-16879" y="4014550"/>
                  <a:pt x="1129" y="4000741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/>
          </a:p>
        </p:txBody>
      </p:sp>
      <p:grpSp>
        <p:nvGrpSpPr>
          <p:cNvPr id="45" name="Grup 44"/>
          <p:cNvGrpSpPr/>
          <p:nvPr/>
        </p:nvGrpSpPr>
        <p:grpSpPr>
          <a:xfrm>
            <a:off x="1083600" y="3142116"/>
            <a:ext cx="7646521" cy="3438902"/>
            <a:chOff x="1083600" y="3142116"/>
            <a:chExt cx="7646521" cy="3438902"/>
          </a:xfrm>
        </p:grpSpPr>
        <p:sp>
          <p:nvSpPr>
            <p:cNvPr id="5" name="Arc 41"/>
            <p:cNvSpPr/>
            <p:nvPr/>
          </p:nvSpPr>
          <p:spPr>
            <a:xfrm>
              <a:off x="2001922" y="5587885"/>
              <a:ext cx="730424" cy="418509"/>
            </a:xfrm>
            <a:prstGeom prst="arc">
              <a:avLst>
                <a:gd name="adj1" fmla="val 12431986"/>
                <a:gd name="adj2" fmla="val 824078"/>
              </a:avLst>
            </a:prstGeom>
            <a:ln w="25400"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6" name="Straight Connector 6"/>
            <p:cNvCxnSpPr/>
            <p:nvPr/>
          </p:nvCxnSpPr>
          <p:spPr>
            <a:xfrm>
              <a:off x="1083600" y="5916088"/>
              <a:ext cx="1800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" name="Serbest Form 6"/>
            <p:cNvSpPr/>
            <p:nvPr/>
          </p:nvSpPr>
          <p:spPr>
            <a:xfrm>
              <a:off x="1343110" y="5759633"/>
              <a:ext cx="1156556" cy="590737"/>
            </a:xfrm>
            <a:custGeom>
              <a:avLst/>
              <a:gdLst>
                <a:gd name="connsiteX0" fmla="*/ 755585 w 1156556"/>
                <a:gd name="connsiteY0" fmla="*/ 172871 h 590737"/>
                <a:gd name="connsiteX1" fmla="*/ 755681 w 1156556"/>
                <a:gd name="connsiteY1" fmla="*/ 173737 h 590737"/>
                <a:gd name="connsiteX2" fmla="*/ 755681 w 1156556"/>
                <a:gd name="connsiteY2" fmla="*/ 173737 h 590737"/>
                <a:gd name="connsiteX3" fmla="*/ 755585 w 1156556"/>
                <a:gd name="connsiteY3" fmla="*/ 172871 h 590737"/>
                <a:gd name="connsiteX4" fmla="*/ 564340 w 1156556"/>
                <a:gd name="connsiteY4" fmla="*/ 0 h 590737"/>
                <a:gd name="connsiteX5" fmla="*/ 751795 w 1156556"/>
                <a:gd name="connsiteY5" fmla="*/ 138724 h 590737"/>
                <a:gd name="connsiteX6" fmla="*/ 755586 w 1156556"/>
                <a:gd name="connsiteY6" fmla="*/ 172870 h 590737"/>
                <a:gd name="connsiteX7" fmla="*/ 1156556 w 1156556"/>
                <a:gd name="connsiteY7" fmla="*/ 172870 h 590737"/>
                <a:gd name="connsiteX8" fmla="*/ 1156556 w 1156556"/>
                <a:gd name="connsiteY8" fmla="*/ 590737 h 590737"/>
                <a:gd name="connsiteX9" fmla="*/ 0 w 1156556"/>
                <a:gd name="connsiteY9" fmla="*/ 590737 h 590737"/>
                <a:gd name="connsiteX10" fmla="*/ 0 w 1156556"/>
                <a:gd name="connsiteY10" fmla="*/ 172870 h 590737"/>
                <a:gd name="connsiteX11" fmla="*/ 373093 w 1156556"/>
                <a:gd name="connsiteY11" fmla="*/ 172870 h 590737"/>
                <a:gd name="connsiteX12" fmla="*/ 372997 w 1156556"/>
                <a:gd name="connsiteY12" fmla="*/ 173737 h 590737"/>
                <a:gd name="connsiteX13" fmla="*/ 372997 w 1156556"/>
                <a:gd name="connsiteY13" fmla="*/ 173737 h 590737"/>
                <a:gd name="connsiteX14" fmla="*/ 373093 w 1156556"/>
                <a:gd name="connsiteY14" fmla="*/ 172871 h 590737"/>
                <a:gd name="connsiteX15" fmla="*/ 373094 w 1156556"/>
                <a:gd name="connsiteY15" fmla="*/ 172871 h 590737"/>
                <a:gd name="connsiteX16" fmla="*/ 376885 w 1156556"/>
                <a:gd name="connsiteY16" fmla="*/ 138724 h 590737"/>
                <a:gd name="connsiteX17" fmla="*/ 564340 w 1156556"/>
                <a:gd name="connsiteY17" fmla="*/ 0 h 59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6556" h="590737">
                  <a:moveTo>
                    <a:pt x="755585" y="172871"/>
                  </a:moveTo>
                  <a:lnTo>
                    <a:pt x="755681" y="173737"/>
                  </a:lnTo>
                  <a:lnTo>
                    <a:pt x="755681" y="173737"/>
                  </a:lnTo>
                  <a:lnTo>
                    <a:pt x="755585" y="172871"/>
                  </a:lnTo>
                  <a:close/>
                  <a:moveTo>
                    <a:pt x="564340" y="0"/>
                  </a:moveTo>
                  <a:cubicBezTo>
                    <a:pt x="656806" y="0"/>
                    <a:pt x="733953" y="59554"/>
                    <a:pt x="751795" y="138724"/>
                  </a:cubicBezTo>
                  <a:lnTo>
                    <a:pt x="755586" y="172870"/>
                  </a:lnTo>
                  <a:lnTo>
                    <a:pt x="1156556" y="172870"/>
                  </a:lnTo>
                  <a:lnTo>
                    <a:pt x="1156556" y="590737"/>
                  </a:lnTo>
                  <a:lnTo>
                    <a:pt x="0" y="590737"/>
                  </a:lnTo>
                  <a:lnTo>
                    <a:pt x="0" y="172870"/>
                  </a:lnTo>
                  <a:lnTo>
                    <a:pt x="373093" y="172870"/>
                  </a:lnTo>
                  <a:lnTo>
                    <a:pt x="372997" y="173737"/>
                  </a:lnTo>
                  <a:lnTo>
                    <a:pt x="372997" y="173737"/>
                  </a:lnTo>
                  <a:lnTo>
                    <a:pt x="373093" y="172871"/>
                  </a:lnTo>
                  <a:lnTo>
                    <a:pt x="373094" y="172871"/>
                  </a:lnTo>
                  <a:lnTo>
                    <a:pt x="376885" y="138724"/>
                  </a:lnTo>
                  <a:cubicBezTo>
                    <a:pt x="394727" y="59554"/>
                    <a:pt x="471874" y="0"/>
                    <a:pt x="564340" y="0"/>
                  </a:cubicBezTo>
                  <a:close/>
                </a:path>
              </a:pathLst>
            </a:custGeom>
            <a:pattFill prst="wdUpDiag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8" name="Elbow Connector 21"/>
            <p:cNvCxnSpPr/>
            <p:nvPr/>
          </p:nvCxnSpPr>
          <p:spPr>
            <a:xfrm>
              <a:off x="1921388" y="3981818"/>
              <a:ext cx="6808733" cy="1897708"/>
            </a:xfrm>
            <a:prstGeom prst="bentConnector3">
              <a:avLst>
                <a:gd name="adj1" fmla="val -10"/>
              </a:avLst>
            </a:prstGeom>
            <a:ln>
              <a:prstDash val="lgDashDot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35"/>
            <p:cNvSpPr txBox="1"/>
            <p:nvPr/>
          </p:nvSpPr>
          <p:spPr>
            <a:xfrm>
              <a:off x="1357793" y="5481643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</a:t>
              </a:r>
              <a:r>
                <a:rPr lang="tr-TR" baseline="-25000" dirty="0" smtClean="0"/>
                <a:t>0</a:t>
              </a:r>
              <a:endParaRPr lang="tr-TR" baseline="-25000" dirty="0"/>
            </a:p>
          </p:txBody>
        </p:sp>
        <p:sp>
          <p:nvSpPr>
            <p:cNvPr id="10" name="Dikdörtgen 9"/>
            <p:cNvSpPr/>
            <p:nvPr/>
          </p:nvSpPr>
          <p:spPr>
            <a:xfrm>
              <a:off x="1504268" y="4212402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/>
                <a:t>y</a:t>
              </a:r>
            </a:p>
          </p:txBody>
        </p:sp>
        <p:sp>
          <p:nvSpPr>
            <p:cNvPr id="11" name="TextBox 25"/>
            <p:cNvSpPr txBox="1"/>
            <p:nvPr/>
          </p:nvSpPr>
          <p:spPr>
            <a:xfrm>
              <a:off x="1844776" y="5428603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FF0000"/>
                  </a:solidFill>
                </a:rPr>
                <a:t>2</a:t>
              </a:r>
              <a:endParaRPr lang="tr-TR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1914650" y="6180688"/>
              <a:ext cx="4991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Düz Ok Bağlayıcısı 12"/>
            <p:cNvCxnSpPr/>
            <p:nvPr/>
          </p:nvCxnSpPr>
          <p:spPr>
            <a:xfrm>
              <a:off x="1921388" y="6444218"/>
              <a:ext cx="455493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43"/>
            <p:cNvSpPr txBox="1"/>
            <p:nvPr/>
          </p:nvSpPr>
          <p:spPr>
            <a:xfrm>
              <a:off x="7229224" y="4329764"/>
              <a:ext cx="109417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</a:t>
              </a:r>
              <a:r>
                <a:rPr lang="tr-TR" baseline="-25000" dirty="0" smtClean="0"/>
                <a:t>0</a:t>
              </a:r>
              <a:r>
                <a:rPr lang="tr-TR" dirty="0" smtClean="0"/>
                <a:t>A=a</a:t>
              </a:r>
              <a:r>
                <a:rPr lang="tr-TR" baseline="-25000" dirty="0" smtClean="0"/>
                <a:t>2</a:t>
              </a:r>
            </a:p>
            <a:p>
              <a:r>
                <a:rPr lang="tr-TR" dirty="0" smtClean="0"/>
                <a:t>AB=a</a:t>
              </a:r>
              <a:r>
                <a:rPr lang="tr-TR" baseline="-25000" dirty="0" smtClean="0"/>
                <a:t>3</a:t>
              </a:r>
            </a:p>
            <a:p>
              <a:r>
                <a:rPr lang="tr-TR" dirty="0" smtClean="0"/>
                <a:t>A</a:t>
              </a:r>
              <a:r>
                <a:rPr lang="tr-TR" baseline="-25000" dirty="0" smtClean="0"/>
                <a:t>0</a:t>
              </a:r>
              <a:r>
                <a:rPr lang="tr-TR" dirty="0" smtClean="0"/>
                <a:t>B</a:t>
              </a:r>
              <a:r>
                <a:rPr lang="tr-TR" baseline="-25000" dirty="0" smtClean="0"/>
                <a:t>0</a:t>
              </a:r>
              <a:r>
                <a:rPr lang="tr-TR" dirty="0" smtClean="0"/>
                <a:t>=a</a:t>
              </a:r>
              <a:r>
                <a:rPr lang="tr-TR" baseline="-25000" dirty="0" smtClean="0"/>
                <a:t>1</a:t>
              </a:r>
            </a:p>
            <a:p>
              <a:r>
                <a:rPr lang="tr-TR" dirty="0" smtClean="0"/>
                <a:t>B</a:t>
              </a:r>
              <a:r>
                <a:rPr lang="tr-TR" baseline="-25000" dirty="0" smtClean="0"/>
                <a:t>0</a:t>
              </a:r>
              <a:r>
                <a:rPr lang="tr-TR" dirty="0" smtClean="0"/>
                <a:t>B=a</a:t>
              </a:r>
              <a:r>
                <a:rPr lang="tr-TR" baseline="-25000" dirty="0" smtClean="0"/>
                <a:t>4</a:t>
              </a:r>
            </a:p>
            <a:p>
              <a:r>
                <a:rPr lang="tr-TR" dirty="0" smtClean="0"/>
                <a:t>AP=b</a:t>
              </a:r>
              <a:r>
                <a:rPr lang="tr-TR" baseline="-25000" dirty="0" smtClean="0"/>
                <a:t>3</a:t>
              </a:r>
              <a:endParaRPr lang="tr-TR" baseline="-25000" dirty="0"/>
            </a:p>
            <a:p>
              <a:endParaRPr lang="tr-TR" dirty="0"/>
            </a:p>
          </p:txBody>
        </p:sp>
        <p:sp>
          <p:nvSpPr>
            <p:cNvPr id="15" name="TextBox 42"/>
            <p:cNvSpPr txBox="1"/>
            <p:nvPr/>
          </p:nvSpPr>
          <p:spPr>
            <a:xfrm>
              <a:off x="2192774" y="5527789"/>
              <a:ext cx="6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latin typeface="Symbol" panose="05050102010706020507" pitchFamily="18" charset="2"/>
                </a:rPr>
                <a:t>q</a:t>
              </a:r>
              <a:r>
                <a:rPr lang="tr-TR" baseline="-25000" dirty="0" smtClean="0">
                  <a:latin typeface="Symbol" panose="05050102010706020507" pitchFamily="18" charset="2"/>
                </a:rPr>
                <a:t>12</a:t>
              </a:r>
              <a:endParaRPr lang="tr-TR" baseline="-25000" dirty="0">
                <a:latin typeface="Symbol" panose="05050102010706020507" pitchFamily="18" charset="2"/>
              </a:endParaRPr>
            </a:p>
          </p:txBody>
        </p:sp>
        <p:cxnSp>
          <p:nvCxnSpPr>
            <p:cNvPr id="16" name="Straight Connector 6"/>
            <p:cNvCxnSpPr/>
            <p:nvPr/>
          </p:nvCxnSpPr>
          <p:spPr>
            <a:xfrm>
              <a:off x="5644800" y="5890704"/>
              <a:ext cx="1800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Serbest Form 16"/>
            <p:cNvSpPr/>
            <p:nvPr/>
          </p:nvSpPr>
          <p:spPr>
            <a:xfrm>
              <a:off x="5904310" y="5734249"/>
              <a:ext cx="1156556" cy="590737"/>
            </a:xfrm>
            <a:custGeom>
              <a:avLst/>
              <a:gdLst>
                <a:gd name="connsiteX0" fmla="*/ 755585 w 1156556"/>
                <a:gd name="connsiteY0" fmla="*/ 172871 h 590737"/>
                <a:gd name="connsiteX1" fmla="*/ 755681 w 1156556"/>
                <a:gd name="connsiteY1" fmla="*/ 173737 h 590737"/>
                <a:gd name="connsiteX2" fmla="*/ 755681 w 1156556"/>
                <a:gd name="connsiteY2" fmla="*/ 173737 h 590737"/>
                <a:gd name="connsiteX3" fmla="*/ 755585 w 1156556"/>
                <a:gd name="connsiteY3" fmla="*/ 172871 h 590737"/>
                <a:gd name="connsiteX4" fmla="*/ 564340 w 1156556"/>
                <a:gd name="connsiteY4" fmla="*/ 0 h 590737"/>
                <a:gd name="connsiteX5" fmla="*/ 751795 w 1156556"/>
                <a:gd name="connsiteY5" fmla="*/ 138724 h 590737"/>
                <a:gd name="connsiteX6" fmla="*/ 755586 w 1156556"/>
                <a:gd name="connsiteY6" fmla="*/ 172870 h 590737"/>
                <a:gd name="connsiteX7" fmla="*/ 1156556 w 1156556"/>
                <a:gd name="connsiteY7" fmla="*/ 172870 h 590737"/>
                <a:gd name="connsiteX8" fmla="*/ 1156556 w 1156556"/>
                <a:gd name="connsiteY8" fmla="*/ 590737 h 590737"/>
                <a:gd name="connsiteX9" fmla="*/ 0 w 1156556"/>
                <a:gd name="connsiteY9" fmla="*/ 590737 h 590737"/>
                <a:gd name="connsiteX10" fmla="*/ 0 w 1156556"/>
                <a:gd name="connsiteY10" fmla="*/ 172870 h 590737"/>
                <a:gd name="connsiteX11" fmla="*/ 373093 w 1156556"/>
                <a:gd name="connsiteY11" fmla="*/ 172870 h 590737"/>
                <a:gd name="connsiteX12" fmla="*/ 372997 w 1156556"/>
                <a:gd name="connsiteY12" fmla="*/ 173737 h 590737"/>
                <a:gd name="connsiteX13" fmla="*/ 372997 w 1156556"/>
                <a:gd name="connsiteY13" fmla="*/ 173737 h 590737"/>
                <a:gd name="connsiteX14" fmla="*/ 373093 w 1156556"/>
                <a:gd name="connsiteY14" fmla="*/ 172871 h 590737"/>
                <a:gd name="connsiteX15" fmla="*/ 373094 w 1156556"/>
                <a:gd name="connsiteY15" fmla="*/ 172871 h 590737"/>
                <a:gd name="connsiteX16" fmla="*/ 376885 w 1156556"/>
                <a:gd name="connsiteY16" fmla="*/ 138724 h 590737"/>
                <a:gd name="connsiteX17" fmla="*/ 564340 w 1156556"/>
                <a:gd name="connsiteY17" fmla="*/ 0 h 59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6556" h="590737">
                  <a:moveTo>
                    <a:pt x="755585" y="172871"/>
                  </a:moveTo>
                  <a:lnTo>
                    <a:pt x="755681" y="173737"/>
                  </a:lnTo>
                  <a:lnTo>
                    <a:pt x="755681" y="173737"/>
                  </a:lnTo>
                  <a:lnTo>
                    <a:pt x="755585" y="172871"/>
                  </a:lnTo>
                  <a:close/>
                  <a:moveTo>
                    <a:pt x="564340" y="0"/>
                  </a:moveTo>
                  <a:cubicBezTo>
                    <a:pt x="656806" y="0"/>
                    <a:pt x="733953" y="59554"/>
                    <a:pt x="751795" y="138724"/>
                  </a:cubicBezTo>
                  <a:lnTo>
                    <a:pt x="755586" y="172870"/>
                  </a:lnTo>
                  <a:lnTo>
                    <a:pt x="1156556" y="172870"/>
                  </a:lnTo>
                  <a:lnTo>
                    <a:pt x="1156556" y="590737"/>
                  </a:lnTo>
                  <a:lnTo>
                    <a:pt x="0" y="590737"/>
                  </a:lnTo>
                  <a:lnTo>
                    <a:pt x="0" y="172870"/>
                  </a:lnTo>
                  <a:lnTo>
                    <a:pt x="373093" y="172870"/>
                  </a:lnTo>
                  <a:lnTo>
                    <a:pt x="372997" y="173737"/>
                  </a:lnTo>
                  <a:lnTo>
                    <a:pt x="372997" y="173737"/>
                  </a:lnTo>
                  <a:lnTo>
                    <a:pt x="373093" y="172871"/>
                  </a:lnTo>
                  <a:lnTo>
                    <a:pt x="373094" y="172871"/>
                  </a:lnTo>
                  <a:lnTo>
                    <a:pt x="376885" y="138724"/>
                  </a:lnTo>
                  <a:cubicBezTo>
                    <a:pt x="394727" y="59554"/>
                    <a:pt x="471874" y="0"/>
                    <a:pt x="564340" y="0"/>
                  </a:cubicBezTo>
                  <a:close/>
                </a:path>
              </a:pathLst>
            </a:custGeom>
            <a:pattFill prst="wdUpDiag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TextBox 35"/>
            <p:cNvSpPr txBox="1"/>
            <p:nvPr/>
          </p:nvSpPr>
          <p:spPr>
            <a:xfrm>
              <a:off x="5918993" y="5456259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</a:t>
              </a:r>
              <a:r>
                <a:rPr lang="tr-TR" baseline="-25000" dirty="0" smtClean="0"/>
                <a:t>0</a:t>
              </a:r>
              <a:endParaRPr lang="tr-TR" baseline="-25000" dirty="0"/>
            </a:p>
          </p:txBody>
        </p:sp>
        <p:sp>
          <p:nvSpPr>
            <p:cNvPr id="19" name="TextBox 35"/>
            <p:cNvSpPr txBox="1"/>
            <p:nvPr/>
          </p:nvSpPr>
          <p:spPr>
            <a:xfrm>
              <a:off x="7428470" y="3565800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</a:t>
              </a:r>
              <a:endParaRPr lang="tr-TR" baseline="-25000" dirty="0"/>
            </a:p>
          </p:txBody>
        </p:sp>
        <p:cxnSp>
          <p:nvCxnSpPr>
            <p:cNvPr id="20" name="Düz Bağlayıcı 19"/>
            <p:cNvCxnSpPr/>
            <p:nvPr/>
          </p:nvCxnSpPr>
          <p:spPr>
            <a:xfrm>
              <a:off x="6457897" y="6221018"/>
              <a:ext cx="4991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kış Çizelgesi: Sonlandırıcı 20"/>
            <p:cNvSpPr/>
            <p:nvPr/>
          </p:nvSpPr>
          <p:spPr>
            <a:xfrm rot="1358546">
              <a:off x="6780804" y="3572666"/>
              <a:ext cx="255429" cy="2446775"/>
            </a:xfrm>
            <a:prstGeom prst="flowChartTerminator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2" name="Oval 21"/>
            <p:cNvSpPr/>
            <p:nvPr/>
          </p:nvSpPr>
          <p:spPr>
            <a:xfrm>
              <a:off x="6395656" y="5784693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3" name="TextBox 42"/>
            <p:cNvSpPr txBox="1"/>
            <p:nvPr/>
          </p:nvSpPr>
          <p:spPr>
            <a:xfrm>
              <a:off x="6713275" y="5423151"/>
              <a:ext cx="6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latin typeface="Symbol" panose="05050102010706020507" pitchFamily="18" charset="2"/>
                </a:rPr>
                <a:t>q</a:t>
              </a:r>
              <a:r>
                <a:rPr lang="tr-TR" baseline="-25000" dirty="0" smtClean="0">
                  <a:latin typeface="Symbol" panose="05050102010706020507" pitchFamily="18" charset="2"/>
                </a:rPr>
                <a:t>14</a:t>
              </a:r>
              <a:endParaRPr lang="tr-TR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25" name="Akış Çizelgesi: Sonlandırıcı 24"/>
            <p:cNvSpPr/>
            <p:nvPr/>
          </p:nvSpPr>
          <p:spPr>
            <a:xfrm rot="1200000">
              <a:off x="2001721" y="4444174"/>
              <a:ext cx="255429" cy="1571996"/>
            </a:xfrm>
            <a:prstGeom prst="flowChartTerminator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6" name="Oval 25"/>
            <p:cNvSpPr/>
            <p:nvPr/>
          </p:nvSpPr>
          <p:spPr>
            <a:xfrm>
              <a:off x="2284952" y="4528352"/>
              <a:ext cx="126000" cy="12600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7" name="TextBox 35"/>
            <p:cNvSpPr txBox="1"/>
            <p:nvPr/>
          </p:nvSpPr>
          <p:spPr>
            <a:xfrm>
              <a:off x="1960456" y="4224949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</a:t>
              </a:r>
              <a:endParaRPr lang="tr-TR" baseline="-250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7238251" y="3663838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9" name="Oval 28"/>
            <p:cNvSpPr/>
            <p:nvPr/>
          </p:nvSpPr>
          <p:spPr>
            <a:xfrm>
              <a:off x="1834456" y="5810077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0" name="Yay 29"/>
            <p:cNvSpPr/>
            <p:nvPr/>
          </p:nvSpPr>
          <p:spPr>
            <a:xfrm>
              <a:off x="6087351" y="5403219"/>
              <a:ext cx="1337868" cy="1006308"/>
            </a:xfrm>
            <a:prstGeom prst="arc">
              <a:avLst/>
            </a:prstGeom>
            <a:ln w="2540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1" name="Dikdörtgen 30"/>
            <p:cNvSpPr/>
            <p:nvPr/>
          </p:nvSpPr>
          <p:spPr>
            <a:xfrm>
              <a:off x="3958476" y="6074886"/>
              <a:ext cx="3978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 smtClean="0"/>
                <a:t>a</a:t>
              </a:r>
              <a:r>
                <a:rPr lang="tr-TR" baseline="-25000" dirty="0" smtClean="0"/>
                <a:t>1</a:t>
              </a:r>
              <a:endParaRPr lang="tr-TR" baseline="-25000" dirty="0"/>
            </a:p>
          </p:txBody>
        </p:sp>
        <p:sp>
          <p:nvSpPr>
            <p:cNvPr id="32" name="TextBox 25"/>
            <p:cNvSpPr txBox="1"/>
            <p:nvPr/>
          </p:nvSpPr>
          <p:spPr>
            <a:xfrm>
              <a:off x="2027503" y="4887917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2</a:t>
              </a:r>
              <a:endParaRPr lang="tr-TR" dirty="0"/>
            </a:p>
          </p:txBody>
        </p:sp>
        <p:sp>
          <p:nvSpPr>
            <p:cNvPr id="33" name="TextBox 25"/>
            <p:cNvSpPr txBox="1"/>
            <p:nvPr/>
          </p:nvSpPr>
          <p:spPr>
            <a:xfrm>
              <a:off x="3304991" y="4229711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3</a:t>
              </a:r>
              <a:endParaRPr lang="tr-TR" dirty="0"/>
            </a:p>
          </p:txBody>
        </p:sp>
        <p:sp>
          <p:nvSpPr>
            <p:cNvPr id="34" name="TextBox 25"/>
            <p:cNvSpPr txBox="1"/>
            <p:nvPr/>
          </p:nvSpPr>
          <p:spPr>
            <a:xfrm>
              <a:off x="6756285" y="4582432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4</a:t>
              </a:r>
              <a:endParaRPr lang="tr-TR" dirty="0"/>
            </a:p>
          </p:txBody>
        </p:sp>
        <p:cxnSp>
          <p:nvCxnSpPr>
            <p:cNvPr id="35" name="Düz Bağlayıcı 34"/>
            <p:cNvCxnSpPr/>
            <p:nvPr/>
          </p:nvCxnSpPr>
          <p:spPr>
            <a:xfrm flipV="1">
              <a:off x="2347952" y="4660200"/>
              <a:ext cx="4109945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42"/>
            <p:cNvSpPr txBox="1"/>
            <p:nvPr/>
          </p:nvSpPr>
          <p:spPr>
            <a:xfrm>
              <a:off x="4005025" y="4343686"/>
              <a:ext cx="6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latin typeface="Symbol" panose="05050102010706020507" pitchFamily="18" charset="2"/>
                </a:rPr>
                <a:t>q</a:t>
              </a:r>
              <a:r>
                <a:rPr lang="tr-TR" baseline="-25000" dirty="0" smtClean="0">
                  <a:latin typeface="Symbol" panose="05050102010706020507" pitchFamily="18" charset="2"/>
                </a:rPr>
                <a:t>13</a:t>
              </a:r>
              <a:endParaRPr lang="tr-TR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37" name="Yay 36"/>
            <p:cNvSpPr/>
            <p:nvPr/>
          </p:nvSpPr>
          <p:spPr>
            <a:xfrm>
              <a:off x="3314936" y="4151198"/>
              <a:ext cx="1337868" cy="1006308"/>
            </a:xfrm>
            <a:prstGeom prst="arc">
              <a:avLst>
                <a:gd name="adj1" fmla="val 18778873"/>
                <a:gd name="adj2" fmla="val 0"/>
              </a:avLst>
            </a:prstGeom>
            <a:ln w="2540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Yay 40"/>
            <p:cNvSpPr/>
            <p:nvPr/>
          </p:nvSpPr>
          <p:spPr>
            <a:xfrm>
              <a:off x="1782053" y="3946841"/>
              <a:ext cx="1337868" cy="1006308"/>
            </a:xfrm>
            <a:prstGeom prst="arc">
              <a:avLst>
                <a:gd name="adj1" fmla="val 18778873"/>
                <a:gd name="adj2" fmla="val 0"/>
              </a:avLst>
            </a:prstGeom>
            <a:ln w="2540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3044439" y="3955354"/>
              <a:ext cx="6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latin typeface="Symbol" panose="05050102010706020507" pitchFamily="18" charset="2"/>
                  <a:sym typeface="Symbol" panose="05050102010706020507" pitchFamily="18" charset="2"/>
                </a:rPr>
                <a:t></a:t>
              </a:r>
              <a:endParaRPr lang="tr-TR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52239" y="3429607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4" name="TextBox 35"/>
            <p:cNvSpPr txBox="1"/>
            <p:nvPr/>
          </p:nvSpPr>
          <p:spPr>
            <a:xfrm>
              <a:off x="3304991" y="3142116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P</a:t>
              </a:r>
              <a:endParaRPr lang="tr-TR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6496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2257" y="76200"/>
            <a:ext cx="7886700" cy="61915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Örnek4: </a:t>
            </a:r>
            <a:r>
              <a:rPr lang="tr-TR" dirty="0"/>
              <a:t>4 çubuk mekanizmasının biyel uzvu üzerinde </a:t>
            </a:r>
            <a:r>
              <a:rPr lang="tr-TR" dirty="0" smtClean="0"/>
              <a:t>P </a:t>
            </a:r>
            <a:r>
              <a:rPr lang="tr-TR" dirty="0"/>
              <a:t>noktasının hızı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755454"/>
                <a:ext cx="7886700" cy="58883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dirty="0" smtClean="0"/>
                  <a:t>Dolayısıyla;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Yukarıdaki denklemler düzenlenirse;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olacaktır.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755454"/>
                <a:ext cx="7886700" cy="5888346"/>
              </a:xfrm>
              <a:blipFill rotWithShape="0">
                <a:blip r:embed="rId2"/>
                <a:stretch>
                  <a:fillRect l="-773" t="-11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473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Hız ve İvme Etki Katsayıları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u="sng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İvme Etki Katsayıları</a:t>
                </a:r>
              </a:p>
              <a:p>
                <a:r>
                  <a:rPr lang="tr-TR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Bağımlı </a:t>
                </a:r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</a:rPr>
                  <a:t>hız değişkenleri, bağımsız hız değişkenine bağlı olarak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𝚤𝑚𝑙𝚤</m:t>
                          </m:r>
                        </m:sub>
                      </m:sSub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𝚤𝑚𝑠𝚤𝑧</m:t>
                          </m:r>
                        </m:sub>
                      </m:sSub>
                    </m:oMath>
                  </m:oMathPara>
                </a14:m>
                <a:endParaRPr lang="tr-TR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lvl="1" indent="0">
                  <a:buNone/>
                </a:pPr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</a:rPr>
                  <a:t>   olarak yazıldığına göre, bu denklemin türevi alındığında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𝚤𝑚𝑙𝚤</m:t>
                          </m:r>
                        </m:sub>
                      </m:sSub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𝚤𝑚𝑠𝚤𝑧</m:t>
                          </m:r>
                        </m:sub>
                      </m:sSub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𝑑𝑔</m:t>
                          </m:r>
                        </m:num>
                        <m:den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𝚤𝑚𝑠𝚤𝑧</m:t>
                          </m:r>
                        </m:sub>
                      </m:sSub>
                    </m:oMath>
                  </m:oMathPara>
                </a14:m>
                <a:endParaRPr lang="tr-TR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𝚤𝑚𝑙𝚤</m:t>
                          </m:r>
                        </m:sub>
                      </m:sSub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𝚤𝑚𝑠𝚤𝑧</m:t>
                          </m:r>
                        </m:sub>
                      </m:sSub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𝑑𝑔</m:t>
                          </m:r>
                        </m:num>
                        <m:den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𝑏𝑎</m:t>
                              </m:r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ğ</m:t>
                              </m:r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𝚤𝑚𝑙𝚤</m:t>
                              </m:r>
                            </m:sub>
                          </m:sSub>
                        </m:den>
                      </m:f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𝑏𝑎</m:t>
                              </m:r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ğ</m:t>
                              </m:r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𝚤𝑚𝑙𝚤</m:t>
                              </m:r>
                            </m:sub>
                          </m:sSub>
                        </m:num>
                        <m:den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𝚤𝑚𝑠𝚤𝑧</m:t>
                          </m:r>
                        </m:sub>
                      </m:sSub>
                    </m:oMath>
                  </m:oMathPara>
                </a14:m>
                <a:endParaRPr lang="tr-TR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lvl="1" indent="0">
                  <a:buNone/>
                </a:pPr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</a:rPr>
                  <a:t>Yukarıdaki denklemde;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𝑏𝑎</m:t>
                              </m:r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ğ</m:t>
                              </m:r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𝚤𝑚𝑙𝚤</m:t>
                              </m:r>
                            </m:sub>
                          </m:sSub>
                        </m:num>
                        <m:den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𝚤𝑚𝑠𝚤𝑧</m:t>
                          </m:r>
                        </m:sub>
                      </m:sSub>
                    </m:oMath>
                  </m:oMathPara>
                </a14:m>
                <a:endParaRPr lang="tr-TR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lvl="1" indent="0">
                  <a:buNone/>
                </a:pPr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</a:rPr>
                  <a:t>   </a:t>
                </a:r>
                <a:r>
                  <a:rPr lang="tr-TR" sz="2000" dirty="0" err="1">
                    <a:solidFill>
                      <a:schemeClr val="accent1">
                        <a:lumMod val="75000"/>
                      </a:schemeClr>
                    </a:solidFill>
                  </a:rPr>
                  <a:t>dır</a:t>
                </a:r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</a:rPr>
                  <a:t>. 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𝑑𝑔</m:t>
                          </m:r>
                        </m:num>
                        <m:den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𝑏𝑎</m:t>
                              </m:r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ğ</m:t>
                              </m:r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𝚤𝑚𝑙𝚤</m:t>
                              </m:r>
                            </m:sub>
                          </m:sSub>
                        </m:den>
                      </m:f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lvl="1" indent="0">
                  <a:buNone/>
                </a:pPr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</a:rPr>
                  <a:t>    olarak tanımlanabilir. </a:t>
                </a:r>
                <a:endParaRPr lang="tr-TR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lvl="1" indent="0">
                  <a:buNone/>
                </a:pPr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</a:rPr>
                  <a:t>Burada </a:t>
                </a:r>
                <a14:m>
                  <m:oMath xmlns:m="http://schemas.openxmlformats.org/officeDocument/2006/math">
                    <m:r>
                      <a:rPr lang="tr-TR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tr-TR" sz="2000" dirty="0"/>
                  <a:t>ivme etki katsayısı </a:t>
                </a:r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</a:rPr>
                  <a:t>veya </a:t>
                </a:r>
                <a:r>
                  <a:rPr lang="tr-TR" sz="2000" dirty="0"/>
                  <a:t>ikinci dereceden etki katsayısı </a:t>
                </a:r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</a:rPr>
                  <a:t>olarak isimlendirilir. </a:t>
                </a:r>
                <a:endParaRPr lang="tr-TR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685800" lvl="2" indent="0">
                  <a:buNone/>
                </a:pPr>
                <a:endParaRPr lang="tr-TR" sz="17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28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Örnek5: </a:t>
            </a:r>
            <a:r>
              <a:rPr lang="tr-TR" dirty="0"/>
              <a:t>Krank-biyel mekanizmasının </a:t>
            </a:r>
            <a:r>
              <a:rPr lang="tr-TR" dirty="0" smtClean="0"/>
              <a:t>ivme </a:t>
            </a:r>
            <a:r>
              <a:rPr lang="tr-TR" dirty="0"/>
              <a:t>etki katsayıları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Örnek 1’de krank biyel mekanizmasının hız etki katsayıları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ve;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Şeklinde bulunmuştu,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’i bulmak üzere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’in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 smtClean="0"/>
                  <a:t>’ye göre türevi alınırsa;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−(−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den>
                    </m:f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 olduğundan: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301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Örnek5: </a:t>
            </a:r>
            <a:r>
              <a:rPr lang="tr-TR" dirty="0"/>
              <a:t>Krank-biyel mekanizmasının </a:t>
            </a:r>
            <a:r>
              <a:rPr lang="tr-TR" dirty="0" smtClean="0"/>
              <a:t>ivme </a:t>
            </a:r>
            <a:r>
              <a:rPr lang="tr-TR" dirty="0"/>
              <a:t>etki katsayıları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Benzer şekilde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’yi </a:t>
                </a:r>
                <a:r>
                  <a:rPr lang="tr-TR" dirty="0"/>
                  <a:t>bulmak üzere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’nin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/>
                  <a:t>’ye göre türevi alınırsa</a:t>
                </a:r>
                <a:r>
                  <a:rPr lang="tr-TR" dirty="0" smtClean="0"/>
                  <a:t>;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den>
                    </m:f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 olduğundan: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744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Örnek5: Krank-biyel mekanizmasının ivme etki katsayıları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 ivme etki katsayıları bulunduğuna göre; 3 uzvunun </a:t>
                </a:r>
                <a:r>
                  <a:rPr lang="tr-TR" dirty="0" err="1" smtClean="0"/>
                  <a:t>açısal</a:t>
                </a:r>
                <a:r>
                  <a:rPr lang="tr-TR" dirty="0" smtClean="0"/>
                  <a:t> ivmesi ile 4 uzvunun öteleme ivmesi aşağıdaki gibi bulunur.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ve;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Olarak yazılabilir. </a:t>
                </a:r>
              </a:p>
              <a:p>
                <a:pPr marL="0" indent="0">
                  <a:buNone/>
                </a:pPr>
                <a:r>
                  <a:rPr lang="tr-TR" dirty="0" smtClean="0"/>
                  <a:t>Aynı sonuca hız denklemlerinin tekrar türevini alıp düzenlediğimizde de ulaşırız. Şöyle ki;</a:t>
                </a:r>
              </a:p>
              <a:p>
                <a:r>
                  <a:rPr lang="tr-TR" dirty="0" smtClean="0"/>
                  <a:t>Aşağıdaki hız devre denklemlerini tekrar </a:t>
                </a:r>
                <a:r>
                  <a:rPr lang="tr-TR" dirty="0"/>
                  <a:t>türevi alınırsa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İvme denklemlerine ulaşılır.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 smtClean="0"/>
                  <a:t> olduğuna göre; (2) denklemi düzenlenirse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000" r="-2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223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Örnek5: Krank-biyel mekanizmasının ivme etki katsayıları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Eşitliğin tamamını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dirty="0" smtClean="0"/>
                  <a:t>’e bölersek;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den>
                          </m:f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>
                            <m:fPr>
                              <m:ctrlPr>
                                <a:rPr lang="tr-TR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lim>
                      </m:limLow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tr-TR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den>
                                  </m:f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lim>
                      </m:limLow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531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Örnek5: Krank-biyel mekanizmasının ivme etki katsayıları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𝑠𝑖𝑛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dirty="0" smtClean="0"/>
                  <a:t> olduğuna </a:t>
                </a:r>
                <a:r>
                  <a:rPr lang="tr-TR" dirty="0"/>
                  <a:t>göre; </a:t>
                </a:r>
                <a:r>
                  <a:rPr lang="tr-TR" dirty="0" smtClean="0"/>
                  <a:t>(1) </a:t>
                </a:r>
                <a:r>
                  <a:rPr lang="tr-TR" dirty="0"/>
                  <a:t>denklemi düzenlenirse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olduğuna </a:t>
                </a:r>
                <a:r>
                  <a:rPr lang="tr-TR" dirty="0"/>
                  <a:t>göre; </a:t>
                </a:r>
                <a:r>
                  <a:rPr lang="tr-TR" dirty="0" smtClean="0"/>
                  <a:t>(1) </a:t>
                </a:r>
                <a:r>
                  <a:rPr lang="tr-TR" dirty="0"/>
                  <a:t>denklemi </a:t>
                </a:r>
                <a:r>
                  <a:rPr lang="tr-TR" dirty="0" smtClean="0"/>
                  <a:t>düzenlenirse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41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85"/>
            <a:ext cx="9144000" cy="655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1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 güne kadar;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sng" dirty="0" err="1" smtClean="0"/>
              <a:t>Wittenbauer’in</a:t>
            </a:r>
            <a:r>
              <a:rPr lang="tr-TR" u="sng" dirty="0" smtClean="0"/>
              <a:t> </a:t>
            </a:r>
            <a:r>
              <a:rPr lang="tr-TR" u="sng" dirty="0"/>
              <a:t>İ</a:t>
            </a:r>
            <a:r>
              <a:rPr lang="tr-TR" u="sng" dirty="0" smtClean="0"/>
              <a:t>kinci Problemi:</a:t>
            </a:r>
            <a:r>
              <a:rPr lang="tr-TR" dirty="0" smtClean="0"/>
              <a:t> Hareket özellikleri </a:t>
            </a:r>
            <a:r>
              <a:rPr lang="tr-TR" dirty="0"/>
              <a:t>b</a:t>
            </a:r>
            <a:r>
              <a:rPr lang="tr-TR" dirty="0" smtClean="0"/>
              <a:t>ilinen bir sistemde, bu hareketi sağlayan </a:t>
            </a:r>
            <a:r>
              <a:rPr lang="tr-TR" u="sng" dirty="0">
                <a:solidFill>
                  <a:schemeClr val="accent6">
                    <a:lumMod val="75000"/>
                  </a:schemeClr>
                </a:solidFill>
              </a:rPr>
              <a:t>kuvvetleri</a:t>
            </a:r>
            <a:r>
              <a:rPr lang="tr-TR" dirty="0" smtClean="0"/>
              <a:t> bulma konusunu çalıştık. </a:t>
            </a:r>
          </a:p>
          <a:p>
            <a:pPr marL="0" indent="0">
              <a:buNone/>
            </a:pPr>
            <a:r>
              <a:rPr lang="tr-TR" sz="2400" dirty="0" smtClean="0"/>
              <a:t>Bu günden sonra</a:t>
            </a:r>
          </a:p>
          <a:p>
            <a:r>
              <a:rPr lang="tr-TR" dirty="0" err="1">
                <a:solidFill>
                  <a:schemeClr val="accent6">
                    <a:lumMod val="75000"/>
                  </a:schemeClr>
                </a:solidFill>
              </a:rPr>
              <a:t>Wittenbauer’in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 Birinci Problemi: </a:t>
            </a:r>
            <a:r>
              <a:rPr lang="tr-TR" dirty="0" smtClean="0"/>
              <a:t>Hareketi oluşturan etkiyen kuvvetlerdir. Bir </a:t>
            </a:r>
            <a:r>
              <a:rPr lang="tr-TR" dirty="0" err="1" smtClean="0"/>
              <a:t>rijit</a:t>
            </a:r>
            <a:r>
              <a:rPr lang="tr-TR" dirty="0" smtClean="0"/>
              <a:t> cisme etkiyen dış kuvvetler ve cismin başlangıç konumu biliniyorsa, sistemde oluşan hareket (yer değişimi, hız ve ivme) belirlenebilir. Bu probleme </a:t>
            </a:r>
            <a:r>
              <a:rPr lang="tr-TR" dirty="0" err="1">
                <a:solidFill>
                  <a:schemeClr val="accent6">
                    <a:lumMod val="75000"/>
                  </a:schemeClr>
                </a:solidFill>
              </a:rPr>
              <a:t>Wittenbauer’in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 Birinci Problemi </a:t>
            </a:r>
            <a:r>
              <a:rPr lang="tr-TR" dirty="0" smtClean="0"/>
              <a:t>veya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Dinamik Hareket Analizi </a:t>
            </a:r>
            <a:r>
              <a:rPr lang="tr-TR" dirty="0" smtClean="0"/>
              <a:t>denir.</a:t>
            </a:r>
          </a:p>
          <a:p>
            <a:r>
              <a:rPr lang="tr-TR" dirty="0" smtClean="0"/>
              <a:t>Dinamik hareket analizi temelde iki adımdan oluşur.</a:t>
            </a:r>
          </a:p>
          <a:p>
            <a:pPr lvl="1"/>
            <a:r>
              <a:rPr lang="tr-TR" dirty="0"/>
              <a:t>Hareketi belirleyen hareket denklemlerinin yazılması</a:t>
            </a:r>
          </a:p>
          <a:p>
            <a:pPr lvl="1"/>
            <a:r>
              <a:rPr lang="tr-TR" dirty="0"/>
              <a:t>Hareket denklemlerinin çözülmesi</a:t>
            </a:r>
          </a:p>
          <a:p>
            <a:r>
              <a:rPr lang="tr-TR" dirty="0" smtClean="0"/>
              <a:t>Hareket denklemlerini elde etmek için çeşitli yöntemler bulunmaktadır. Biz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etki katsayıları yöntemini</a:t>
            </a:r>
            <a:r>
              <a:rPr lang="tr-TR" dirty="0" smtClean="0">
                <a:solidFill>
                  <a:schemeClr val="accent6"/>
                </a:solidFill>
              </a:rPr>
              <a:t> </a:t>
            </a:r>
            <a:r>
              <a:rPr lang="tr-TR" dirty="0" smtClean="0"/>
              <a:t>kullanacağız. </a:t>
            </a:r>
          </a:p>
          <a:p>
            <a:pPr lvl="1"/>
            <a:r>
              <a:rPr lang="tr-TR" dirty="0" smtClean="0"/>
              <a:t>Bu yöntem bir enerji yöntemi olup analitik çözüme uygundur.</a:t>
            </a:r>
          </a:p>
          <a:p>
            <a:pPr lvl="1"/>
            <a:r>
              <a:rPr lang="tr-TR" dirty="0" smtClean="0"/>
              <a:t>Konuyu sadece bir serbestlik dereceli sistemler için irdeleyeceğiz.</a:t>
            </a:r>
          </a:p>
          <a:p>
            <a:pPr lvl="1"/>
            <a:r>
              <a:rPr lang="tr-TR" dirty="0" smtClean="0"/>
              <a:t>Sistemi oluşturan cisimler </a:t>
            </a:r>
            <a:r>
              <a:rPr lang="tr-TR" dirty="0" err="1" smtClean="0"/>
              <a:t>rijit</a:t>
            </a:r>
            <a:r>
              <a:rPr lang="tr-TR" dirty="0" smtClean="0"/>
              <a:t> kabul edilecek. </a:t>
            </a:r>
          </a:p>
          <a:p>
            <a:pPr marL="342900" lvl="1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82488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Yöntemin Kapsamı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>
                    <a:solidFill>
                      <a:srgbClr val="FF0000"/>
                    </a:solidFill>
                  </a:rPr>
                  <a:t>Etki katsayıları bağımsız değişken </a:t>
                </a:r>
                <a:r>
                  <a:rPr lang="en-US" i="1" dirty="0">
                    <a:solidFill>
                      <a:srgbClr val="FF0000"/>
                    </a:solidFill>
                  </a:rPr>
                  <a:t>q</a:t>
                </a:r>
                <a:r>
                  <a:rPr lang="tr-TR" i="1" dirty="0">
                    <a:solidFill>
                      <a:srgbClr val="FF0000"/>
                    </a:solidFill>
                  </a:rPr>
                  <a:t>’</a:t>
                </a:r>
                <a:r>
                  <a:rPr lang="tr-TR" i="1" dirty="0" err="1">
                    <a:solidFill>
                      <a:srgbClr val="FF0000"/>
                    </a:solidFill>
                  </a:rPr>
                  <a:t>nun</a:t>
                </a:r>
                <a:r>
                  <a:rPr lang="tr-TR" i="1" dirty="0">
                    <a:solidFill>
                      <a:srgbClr val="FF0000"/>
                    </a:solidFill>
                  </a:rPr>
                  <a:t> </a:t>
                </a:r>
                <a:r>
                  <a:rPr lang="tr-TR" i="1" dirty="0" err="1">
                    <a:solidFill>
                      <a:srgbClr val="FF0000"/>
                    </a:solidFill>
                  </a:rPr>
                  <a:t>foksiyonu</a:t>
                </a:r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:endParaRPr lang="tr-TR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Q</a:t>
                </a:r>
                <a:r>
                  <a:rPr lang="tr-TR" dirty="0"/>
                  <a:t> eşdeğer moment de bağımsız değişken </a:t>
                </a:r>
                <a:r>
                  <a:rPr lang="tr-TR" dirty="0" err="1"/>
                  <a:t>q’nun</a:t>
                </a:r>
                <a:r>
                  <a:rPr lang="tr-TR" dirty="0"/>
                  <a:t> fonksiyonu</a:t>
                </a:r>
                <a:r>
                  <a:rPr lang="en-US" dirty="0"/>
                  <a:t>.</a:t>
                </a:r>
                <a:r>
                  <a:rPr lang="tr-TR" dirty="0"/>
                  <a:t> </a:t>
                </a:r>
              </a:p>
              <a:p>
                <a:r>
                  <a:rPr lang="tr-TR" dirty="0"/>
                  <a:t>Aynı zamanda Q, dış kuvvetlerin doğasına bağlı olarak, bağımsız değişkenin hızıyla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tr-TR" dirty="0"/>
                  <a:t> orantılı olarak değişmektedir.</a:t>
                </a:r>
              </a:p>
              <a:p>
                <a:r>
                  <a:rPr lang="tr-TR" dirty="0" err="1"/>
                  <a:t>q’da</a:t>
                </a:r>
                <a:r>
                  <a:rPr lang="tr-TR" dirty="0"/>
                  <a:t> zamana</a:t>
                </a:r>
                <a:r>
                  <a:rPr lang="en-US" dirty="0"/>
                  <a:t>, t</a:t>
                </a:r>
                <a:r>
                  <a:rPr lang="tr-TR" dirty="0"/>
                  <a:t> bağlı değişmektedir.</a:t>
                </a:r>
              </a:p>
              <a:p>
                <a:r>
                  <a:rPr lang="tr-TR" dirty="0"/>
                  <a:t>Bu durumda, Hareket denklemi, sistemin toplam gücüne eşit olan kinetik enerjinin zamanla değişimi prensibi kullanılarak elde edilebilir </a:t>
                </a:r>
                <a:r>
                  <a:rPr lang="en-US" dirty="0" err="1"/>
                  <a:t>dT</a:t>
                </a:r>
                <a:r>
                  <a:rPr lang="en-US" dirty="0"/>
                  <a:t>/</a:t>
                </a:r>
                <a:r>
                  <a:rPr lang="en-US" dirty="0" err="1"/>
                  <a:t>dt</a:t>
                </a:r>
                <a:r>
                  <a:rPr lang="en-US" dirty="0"/>
                  <a:t>=P:</a:t>
                </a:r>
                <a:r>
                  <a:rPr lang="tr-TR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/>
                  <a:t>Bu durumda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̈"/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r>
                  <a:rPr lang="tr-TR" dirty="0">
                    <a:solidFill>
                      <a:srgbClr val="FF0000"/>
                    </a:solidFill>
                  </a:rPr>
                  <a:t>Bu denklem tek serbestlik dereceli makinaların hareket denkleminin genel gösterimidir. 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000" r="-16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49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Hız ve İvme Etki Katsayıları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Hız Etki Katsayıları</a:t>
            </a:r>
          </a:p>
          <a:p>
            <a:pPr lvl="1"/>
            <a:r>
              <a:rPr lang="tr-TR" dirty="0" smtClean="0"/>
              <a:t>Bir serbestlik dereceli sistemlerde, değişkenlerden birini bildiğimizde diğerlerini bilinene bağlı olarak bulabildiğimizi hatırlayalım.</a:t>
            </a:r>
          </a:p>
          <a:p>
            <a:pPr lvl="1"/>
            <a:r>
              <a:rPr lang="tr-TR" dirty="0" smtClean="0"/>
              <a:t>Vektör kapalılık denklemlerini yazıp, hız için birinci türevi ve ivme için ikinci türevi aldığımızda; lineer denklem takımları bulduğumuzu hatırlayalım.</a:t>
            </a:r>
          </a:p>
          <a:p>
            <a:pPr lvl="1"/>
            <a:r>
              <a:rPr lang="tr-TR" dirty="0" smtClean="0"/>
              <a:t>Hız etki katsayısı, bilinen değişken ile bilinmeyen diğer değişkenler arasında kurulan ilişkiyi ifade eder. Bu ifade sadece konum değişkenlerini içerir.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120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1;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609600"/>
                <a:ext cx="7886700" cy="299565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tr-TR" dirty="0" smtClean="0"/>
                  <a:t>Aşağıdaki şekilde,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 smtClean="0"/>
                  <a:t> bağımsız değişken,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tr-TR" dirty="0" smtClean="0"/>
                  <a:t> ise bağımlı değişken olarak belirlensin.</a:t>
                </a:r>
              </a:p>
              <a:p>
                <a:r>
                  <a:rPr lang="tr-TR" dirty="0"/>
                  <a:t>Mekanizmanın Devre Denklemi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Denklem bileşenlerine ayrılırsa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Denklemlerin türevi alınırsa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(1)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               (2)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09600"/>
                <a:ext cx="7886700" cy="2995655"/>
              </a:xfrm>
              <a:blipFill rotWithShape="0">
                <a:blip r:embed="rId2"/>
                <a:stretch>
                  <a:fillRect l="-541" t="-28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up 50"/>
          <p:cNvGrpSpPr/>
          <p:nvPr/>
        </p:nvGrpSpPr>
        <p:grpSpPr>
          <a:xfrm>
            <a:off x="126000" y="3702600"/>
            <a:ext cx="8482091" cy="3562622"/>
            <a:chOff x="262800" y="2334600"/>
            <a:chExt cx="8482091" cy="3562622"/>
          </a:xfrm>
        </p:grpSpPr>
        <p:sp>
          <p:nvSpPr>
            <p:cNvPr id="10" name="Arc 41"/>
            <p:cNvSpPr/>
            <p:nvPr/>
          </p:nvSpPr>
          <p:spPr>
            <a:xfrm>
              <a:off x="262800" y="3776822"/>
              <a:ext cx="2599200" cy="2120400"/>
            </a:xfrm>
            <a:prstGeom prst="arc">
              <a:avLst>
                <a:gd name="adj1" fmla="val 17974915"/>
                <a:gd name="adj2" fmla="val 19753169"/>
              </a:avLst>
            </a:prstGeom>
            <a:ln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grpSp>
          <p:nvGrpSpPr>
            <p:cNvPr id="50" name="Grup 49"/>
            <p:cNvGrpSpPr/>
            <p:nvPr/>
          </p:nvGrpSpPr>
          <p:grpSpPr>
            <a:xfrm>
              <a:off x="1015200" y="2334600"/>
              <a:ext cx="7729691" cy="3146401"/>
              <a:chOff x="1115476" y="2266199"/>
              <a:chExt cx="7729691" cy="3146401"/>
            </a:xfrm>
          </p:grpSpPr>
          <p:cxnSp>
            <p:nvCxnSpPr>
              <p:cNvPr id="5" name="Straight Connector 6"/>
              <p:cNvCxnSpPr/>
              <p:nvPr/>
            </p:nvCxnSpPr>
            <p:spPr>
              <a:xfrm>
                <a:off x="1115476" y="4200469"/>
                <a:ext cx="1800000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6" name="Serbest Form 5"/>
              <p:cNvSpPr/>
              <p:nvPr/>
            </p:nvSpPr>
            <p:spPr>
              <a:xfrm>
                <a:off x="1374986" y="4044014"/>
                <a:ext cx="1156556" cy="590737"/>
              </a:xfrm>
              <a:custGeom>
                <a:avLst/>
                <a:gdLst>
                  <a:gd name="connsiteX0" fmla="*/ 755585 w 1156556"/>
                  <a:gd name="connsiteY0" fmla="*/ 172871 h 590737"/>
                  <a:gd name="connsiteX1" fmla="*/ 755681 w 1156556"/>
                  <a:gd name="connsiteY1" fmla="*/ 173737 h 590737"/>
                  <a:gd name="connsiteX2" fmla="*/ 755681 w 1156556"/>
                  <a:gd name="connsiteY2" fmla="*/ 173737 h 590737"/>
                  <a:gd name="connsiteX3" fmla="*/ 755585 w 1156556"/>
                  <a:gd name="connsiteY3" fmla="*/ 172871 h 590737"/>
                  <a:gd name="connsiteX4" fmla="*/ 564340 w 1156556"/>
                  <a:gd name="connsiteY4" fmla="*/ 0 h 590737"/>
                  <a:gd name="connsiteX5" fmla="*/ 751795 w 1156556"/>
                  <a:gd name="connsiteY5" fmla="*/ 138724 h 590737"/>
                  <a:gd name="connsiteX6" fmla="*/ 755586 w 1156556"/>
                  <a:gd name="connsiteY6" fmla="*/ 172870 h 590737"/>
                  <a:gd name="connsiteX7" fmla="*/ 1156556 w 1156556"/>
                  <a:gd name="connsiteY7" fmla="*/ 172870 h 590737"/>
                  <a:gd name="connsiteX8" fmla="*/ 1156556 w 1156556"/>
                  <a:gd name="connsiteY8" fmla="*/ 590737 h 590737"/>
                  <a:gd name="connsiteX9" fmla="*/ 0 w 1156556"/>
                  <a:gd name="connsiteY9" fmla="*/ 590737 h 590737"/>
                  <a:gd name="connsiteX10" fmla="*/ 0 w 1156556"/>
                  <a:gd name="connsiteY10" fmla="*/ 172870 h 590737"/>
                  <a:gd name="connsiteX11" fmla="*/ 373093 w 1156556"/>
                  <a:gd name="connsiteY11" fmla="*/ 172870 h 590737"/>
                  <a:gd name="connsiteX12" fmla="*/ 372997 w 1156556"/>
                  <a:gd name="connsiteY12" fmla="*/ 173737 h 590737"/>
                  <a:gd name="connsiteX13" fmla="*/ 372997 w 1156556"/>
                  <a:gd name="connsiteY13" fmla="*/ 173737 h 590737"/>
                  <a:gd name="connsiteX14" fmla="*/ 373093 w 1156556"/>
                  <a:gd name="connsiteY14" fmla="*/ 172871 h 590737"/>
                  <a:gd name="connsiteX15" fmla="*/ 373094 w 1156556"/>
                  <a:gd name="connsiteY15" fmla="*/ 172871 h 590737"/>
                  <a:gd name="connsiteX16" fmla="*/ 376885 w 1156556"/>
                  <a:gd name="connsiteY16" fmla="*/ 138724 h 590737"/>
                  <a:gd name="connsiteX17" fmla="*/ 564340 w 1156556"/>
                  <a:gd name="connsiteY17" fmla="*/ 0 h 590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556" h="590737">
                    <a:moveTo>
                      <a:pt x="755585" y="172871"/>
                    </a:moveTo>
                    <a:lnTo>
                      <a:pt x="755681" y="173737"/>
                    </a:lnTo>
                    <a:lnTo>
                      <a:pt x="755681" y="173737"/>
                    </a:lnTo>
                    <a:lnTo>
                      <a:pt x="755585" y="172871"/>
                    </a:lnTo>
                    <a:close/>
                    <a:moveTo>
                      <a:pt x="564340" y="0"/>
                    </a:moveTo>
                    <a:cubicBezTo>
                      <a:pt x="656806" y="0"/>
                      <a:pt x="733953" y="59554"/>
                      <a:pt x="751795" y="138724"/>
                    </a:cubicBezTo>
                    <a:lnTo>
                      <a:pt x="755586" y="172870"/>
                    </a:lnTo>
                    <a:lnTo>
                      <a:pt x="1156556" y="172870"/>
                    </a:lnTo>
                    <a:lnTo>
                      <a:pt x="1156556" y="590737"/>
                    </a:lnTo>
                    <a:lnTo>
                      <a:pt x="0" y="590737"/>
                    </a:lnTo>
                    <a:lnTo>
                      <a:pt x="0" y="172870"/>
                    </a:lnTo>
                    <a:lnTo>
                      <a:pt x="373093" y="172870"/>
                    </a:lnTo>
                    <a:lnTo>
                      <a:pt x="372997" y="173737"/>
                    </a:lnTo>
                    <a:lnTo>
                      <a:pt x="372997" y="173737"/>
                    </a:lnTo>
                    <a:lnTo>
                      <a:pt x="373093" y="172871"/>
                    </a:lnTo>
                    <a:lnTo>
                      <a:pt x="373094" y="172871"/>
                    </a:lnTo>
                    <a:lnTo>
                      <a:pt x="376885" y="138724"/>
                    </a:lnTo>
                    <a:cubicBezTo>
                      <a:pt x="394727" y="59554"/>
                      <a:pt x="471874" y="0"/>
                      <a:pt x="564340" y="0"/>
                    </a:cubicBezTo>
                    <a:close/>
                  </a:path>
                </a:pathLst>
              </a:custGeom>
              <a:pattFill prst="wdUpDiag">
                <a:fgClr>
                  <a:schemeClr val="accent6">
                    <a:lumMod val="5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7" name="Rectangle 8"/>
              <p:cNvSpPr/>
              <p:nvPr/>
            </p:nvSpPr>
            <p:spPr>
              <a:xfrm>
                <a:off x="6029400" y="3299400"/>
                <a:ext cx="900000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" name="Akış Çizelgesi: Sonlandırıcı 7"/>
              <p:cNvSpPr/>
              <p:nvPr/>
            </p:nvSpPr>
            <p:spPr>
              <a:xfrm rot="16400702">
                <a:off x="4204208" y="1192799"/>
                <a:ext cx="267575" cy="4466185"/>
              </a:xfrm>
              <a:prstGeom prst="flowChartTerminator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382200" y="3497400"/>
                <a:ext cx="126000" cy="12600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Rectangle 3"/>
              <p:cNvSpPr/>
              <p:nvPr/>
            </p:nvSpPr>
            <p:spPr>
              <a:xfrm>
                <a:off x="5088600" y="3894000"/>
                <a:ext cx="2362200" cy="457200"/>
              </a:xfrm>
              <a:prstGeom prst="rect">
                <a:avLst/>
              </a:prstGeom>
              <a:pattFill prst="wdUpDiag">
                <a:fgClr>
                  <a:schemeClr val="accent6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2" name="Straight Connector 6"/>
              <p:cNvCxnSpPr/>
              <p:nvPr/>
            </p:nvCxnSpPr>
            <p:spPr>
              <a:xfrm>
                <a:off x="4460400" y="3894000"/>
                <a:ext cx="3600000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Elbow Connector 21"/>
              <p:cNvCxnSpPr/>
              <p:nvPr/>
            </p:nvCxnSpPr>
            <p:spPr>
              <a:xfrm>
                <a:off x="1953264" y="2266199"/>
                <a:ext cx="6808733" cy="1897708"/>
              </a:xfrm>
              <a:prstGeom prst="bentConnector3">
                <a:avLst>
                  <a:gd name="adj1" fmla="val -10"/>
                </a:avLst>
              </a:prstGeom>
              <a:ln>
                <a:prstDash val="lgDashDot"/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25"/>
              <p:cNvSpPr txBox="1"/>
              <p:nvPr/>
            </p:nvSpPr>
            <p:spPr>
              <a:xfrm>
                <a:off x="6655800" y="3292200"/>
                <a:ext cx="4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4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Box 35"/>
              <p:cNvSpPr txBox="1"/>
              <p:nvPr/>
            </p:nvSpPr>
            <p:spPr>
              <a:xfrm>
                <a:off x="6621600" y="3511034"/>
                <a:ext cx="4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B</a:t>
                </a:r>
                <a:endParaRPr lang="tr-TR" dirty="0"/>
              </a:p>
            </p:txBody>
          </p:sp>
          <p:sp>
            <p:nvSpPr>
              <p:cNvPr id="16" name="TextBox 40"/>
              <p:cNvSpPr txBox="1"/>
              <p:nvPr/>
            </p:nvSpPr>
            <p:spPr>
              <a:xfrm>
                <a:off x="7526022" y="3228633"/>
                <a:ext cx="4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x</a:t>
                </a:r>
                <a:endParaRPr lang="tr-TR" b="1" dirty="0"/>
              </a:p>
            </p:txBody>
          </p:sp>
          <p:sp>
            <p:nvSpPr>
              <p:cNvPr id="17" name="Akış Çizelgesi: Sonlandırıcı 16"/>
              <p:cNvSpPr/>
              <p:nvPr/>
            </p:nvSpPr>
            <p:spPr>
              <a:xfrm rot="1200000">
                <a:off x="1954798" y="3175453"/>
                <a:ext cx="255429" cy="1111204"/>
              </a:xfrm>
              <a:prstGeom prst="flowChartTerminator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171598" y="3240501"/>
                <a:ext cx="126000" cy="12600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9" name="TextBox 25"/>
              <p:cNvSpPr txBox="1"/>
              <p:nvPr/>
            </p:nvSpPr>
            <p:spPr>
              <a:xfrm>
                <a:off x="5100221" y="3312734"/>
                <a:ext cx="4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3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866332" y="4094458"/>
                <a:ext cx="126000" cy="126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1" name="TextBox 35"/>
              <p:cNvSpPr txBox="1"/>
              <p:nvPr/>
            </p:nvSpPr>
            <p:spPr>
              <a:xfrm>
                <a:off x="1389669" y="3766024"/>
                <a:ext cx="605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A</a:t>
                </a:r>
                <a:r>
                  <a:rPr lang="tr-TR" baseline="-25000" dirty="0" smtClean="0"/>
                  <a:t>0</a:t>
                </a:r>
                <a:endParaRPr lang="tr-TR" baseline="-25000" dirty="0"/>
              </a:p>
            </p:txBody>
          </p:sp>
          <p:sp>
            <p:nvSpPr>
              <p:cNvPr id="22" name="TextBox 35"/>
              <p:cNvSpPr txBox="1"/>
              <p:nvPr/>
            </p:nvSpPr>
            <p:spPr>
              <a:xfrm>
                <a:off x="1931670" y="3005343"/>
                <a:ext cx="605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A</a:t>
                </a:r>
                <a:endParaRPr lang="tr-TR" baseline="-25000" dirty="0"/>
              </a:p>
            </p:txBody>
          </p:sp>
          <p:sp>
            <p:nvSpPr>
              <p:cNvPr id="23" name="Dikdörtgen 22"/>
              <p:cNvSpPr/>
              <p:nvPr/>
            </p:nvSpPr>
            <p:spPr>
              <a:xfrm>
                <a:off x="1536144" y="2496783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b="1" dirty="0"/>
                  <a:t>y</a:t>
                </a:r>
              </a:p>
            </p:txBody>
          </p:sp>
          <p:sp>
            <p:nvSpPr>
              <p:cNvPr id="24" name="TextBox 25"/>
              <p:cNvSpPr txBox="1"/>
              <p:nvPr/>
            </p:nvSpPr>
            <p:spPr>
              <a:xfrm>
                <a:off x="1876652" y="3712984"/>
                <a:ext cx="4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2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5" name="Düz Bağlayıcı 24"/>
              <p:cNvCxnSpPr/>
              <p:nvPr/>
            </p:nvCxnSpPr>
            <p:spPr>
              <a:xfrm>
                <a:off x="1946526" y="4209469"/>
                <a:ext cx="4991" cy="10779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Düz Bağlayıcı 25"/>
              <p:cNvCxnSpPr/>
              <p:nvPr/>
            </p:nvCxnSpPr>
            <p:spPr>
              <a:xfrm flipH="1">
                <a:off x="6508200" y="3907800"/>
                <a:ext cx="0" cy="15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Düz Ok Bağlayıcısı 26"/>
              <p:cNvCxnSpPr/>
              <p:nvPr/>
            </p:nvCxnSpPr>
            <p:spPr>
              <a:xfrm>
                <a:off x="1953264" y="5213869"/>
                <a:ext cx="4554936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TextBox 43"/>
              <p:cNvSpPr txBox="1"/>
              <p:nvPr/>
            </p:nvSpPr>
            <p:spPr>
              <a:xfrm>
                <a:off x="2326591" y="2266200"/>
                <a:ext cx="109417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A</a:t>
                </a:r>
                <a:r>
                  <a:rPr lang="tr-TR" baseline="-25000" dirty="0" smtClean="0"/>
                  <a:t>0</a:t>
                </a:r>
                <a:r>
                  <a:rPr lang="tr-TR" dirty="0" smtClean="0"/>
                  <a:t>A=a</a:t>
                </a:r>
                <a:r>
                  <a:rPr lang="tr-TR" baseline="-25000" dirty="0" smtClean="0"/>
                  <a:t>2</a:t>
                </a:r>
              </a:p>
              <a:p>
                <a:r>
                  <a:rPr lang="tr-TR" dirty="0" smtClean="0"/>
                  <a:t>AB=a</a:t>
                </a:r>
                <a:r>
                  <a:rPr lang="tr-TR" baseline="-25000" dirty="0" smtClean="0"/>
                  <a:t>3</a:t>
                </a:r>
              </a:p>
              <a:p>
                <a:r>
                  <a:rPr lang="tr-TR" dirty="0" smtClean="0"/>
                  <a:t>A</a:t>
                </a:r>
                <a:r>
                  <a:rPr lang="tr-TR" baseline="-25000" dirty="0" smtClean="0"/>
                  <a:t>0</a:t>
                </a:r>
                <a:r>
                  <a:rPr lang="tr-TR" dirty="0" smtClean="0"/>
                  <a:t>B=s</a:t>
                </a:r>
                <a:r>
                  <a:rPr lang="tr-TR" baseline="-25000" dirty="0" smtClean="0"/>
                  <a:t>14</a:t>
                </a:r>
              </a:p>
              <a:p>
                <a:endParaRPr lang="tr-TR" baseline="-25000" dirty="0" smtClean="0"/>
              </a:p>
              <a:p>
                <a:endParaRPr lang="tr-TR" dirty="0"/>
              </a:p>
            </p:txBody>
          </p:sp>
          <p:sp>
            <p:nvSpPr>
              <p:cNvPr id="29" name="Dikdörtgen 28"/>
              <p:cNvSpPr/>
              <p:nvPr/>
            </p:nvSpPr>
            <p:spPr>
              <a:xfrm>
                <a:off x="4215100" y="4878210"/>
                <a:ext cx="4700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dirty="0"/>
                  <a:t>s</a:t>
                </a:r>
                <a:r>
                  <a:rPr lang="tr-TR" baseline="-25000" dirty="0"/>
                  <a:t>14</a:t>
                </a:r>
              </a:p>
            </p:txBody>
          </p:sp>
          <p:sp>
            <p:nvSpPr>
              <p:cNvPr id="30" name="Arc 41"/>
              <p:cNvSpPr/>
              <p:nvPr/>
            </p:nvSpPr>
            <p:spPr>
              <a:xfrm>
                <a:off x="4603800" y="2539800"/>
                <a:ext cx="2599200" cy="2120400"/>
              </a:xfrm>
              <a:prstGeom prst="arc">
                <a:avLst>
                  <a:gd name="adj1" fmla="val 11180788"/>
                  <a:gd name="adj2" fmla="val 0"/>
                </a:avLst>
              </a:prstGeom>
              <a:ln>
                <a:solidFill>
                  <a:schemeClr val="tx1"/>
                </a:solidFill>
                <a:headEnd type="stealth" w="lg" len="lg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TextBox 42"/>
              <p:cNvSpPr txBox="1"/>
              <p:nvPr/>
            </p:nvSpPr>
            <p:spPr>
              <a:xfrm>
                <a:off x="6404597" y="2747972"/>
                <a:ext cx="61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latin typeface="Symbol" panose="05050102010706020507" pitchFamily="18" charset="2"/>
                  </a:rPr>
                  <a:t>q</a:t>
                </a:r>
                <a:r>
                  <a:rPr lang="tr-TR" baseline="-25000" dirty="0" smtClean="0">
                    <a:latin typeface="Symbol" panose="05050102010706020507" pitchFamily="18" charset="2"/>
                  </a:rPr>
                  <a:t>13</a:t>
                </a:r>
                <a:endParaRPr lang="tr-TR" baseline="-25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32" name="TextBox 42"/>
              <p:cNvSpPr txBox="1"/>
              <p:nvPr/>
            </p:nvSpPr>
            <p:spPr>
              <a:xfrm>
                <a:off x="2081852" y="3853603"/>
                <a:ext cx="61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latin typeface="Symbol" panose="05050102010706020507" pitchFamily="18" charset="2"/>
                  </a:rPr>
                  <a:t>q</a:t>
                </a:r>
                <a:r>
                  <a:rPr lang="tr-TR" baseline="-25000" dirty="0" smtClean="0">
                    <a:latin typeface="Symbol" panose="05050102010706020507" pitchFamily="18" charset="2"/>
                  </a:rPr>
                  <a:t>12</a:t>
                </a:r>
                <a:endParaRPr lang="tr-TR" baseline="-25000" dirty="0">
                  <a:latin typeface="Symbol" panose="05050102010706020507" pitchFamily="18" charset="2"/>
                </a:endParaRPr>
              </a:p>
            </p:txBody>
          </p:sp>
          <p:cxnSp>
            <p:nvCxnSpPr>
              <p:cNvPr id="46" name="Düz Bağlayıcı 45"/>
              <p:cNvCxnSpPr>
                <a:stCxn id="9" idx="6"/>
              </p:cNvCxnSpPr>
              <p:nvPr/>
            </p:nvCxnSpPr>
            <p:spPr>
              <a:xfrm flipV="1">
                <a:off x="6508200" y="3540789"/>
                <a:ext cx="2236200" cy="19611"/>
              </a:xfrm>
              <a:prstGeom prst="line">
                <a:avLst/>
              </a:prstGeom>
              <a:ln>
                <a:prstDash val="lgDash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Düz Ok Bağlayıcısı 47"/>
              <p:cNvCxnSpPr/>
              <p:nvPr/>
            </p:nvCxnSpPr>
            <p:spPr>
              <a:xfrm flipV="1">
                <a:off x="8470800" y="3540789"/>
                <a:ext cx="0" cy="623118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Dikdörtgen 48"/>
              <p:cNvSpPr/>
              <p:nvPr/>
            </p:nvSpPr>
            <p:spPr>
              <a:xfrm>
                <a:off x="8447301" y="3640877"/>
                <a:ext cx="3978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dirty="0" smtClean="0"/>
                  <a:t>a</a:t>
                </a:r>
                <a:r>
                  <a:rPr lang="tr-TR" baseline="-25000" dirty="0" smtClean="0"/>
                  <a:t>1</a:t>
                </a:r>
                <a:endParaRPr lang="tr-TR" baseline="-25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153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Örnek1: Krank-biyel mekanizmasının hız etki katsayıları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(1) ve (2) denklemleri bağımlı hız değişkenlerini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dirty="0" smtClean="0"/>
                  <a:t>), bağımsız hız değişkeni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 smtClean="0"/>
                  <a:t>) cinsinden bulmak üzere çözülürse</a:t>
                </a:r>
              </a:p>
              <a:p>
                <a:r>
                  <a:rPr lang="tr-TR" dirty="0" smtClean="0"/>
                  <a:t>(2) denkleminden;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lim>
                      </m:limLow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(1) denkleminden;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lim>
                      </m:limLow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 hız etki katsayıları olarak adlandırılır.</a:t>
                </a:r>
              </a:p>
              <a:p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sadece konum değişkenlerine bağlıdır.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içerisindeki bağımlı konum değişkenleri de bağımsız konum değişkeni cinsinden yazılabilir. Bu durumda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accent6">
                        <a:lumMod val="75000"/>
                      </a:schemeClr>
                    </a:solidFill>
                  </a:rPr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accent6">
                        <a:lumMod val="75000"/>
                      </a:schemeClr>
                    </a:solidFill>
                  </a:rPr>
                  <a:t> sadece bağımsız konum değişkenine bağlıdır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300" b="-13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30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2257" y="76200"/>
            <a:ext cx="7886700" cy="753600"/>
          </a:xfrm>
        </p:spPr>
        <p:txBody>
          <a:bodyPr>
            <a:normAutofit/>
          </a:bodyPr>
          <a:lstStyle/>
          <a:p>
            <a:r>
              <a:rPr lang="tr-TR" dirty="0" smtClean="0"/>
              <a:t>Örnek 2: Krank-biyel mekanizmasında biyel uzvu üzerinde C noktasının hızı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5275800"/>
                <a:ext cx="7886700" cy="142979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275800"/>
                <a:ext cx="7886700" cy="1429799"/>
              </a:xfrm>
              <a:blipFill rotWithShape="0">
                <a:blip r:embed="rId2"/>
                <a:stretch>
                  <a:fillRect t="-55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 4"/>
          <p:cNvGrpSpPr/>
          <p:nvPr/>
        </p:nvGrpSpPr>
        <p:grpSpPr>
          <a:xfrm>
            <a:off x="468000" y="788304"/>
            <a:ext cx="7030276" cy="4487496"/>
            <a:chOff x="1235324" y="878913"/>
            <a:chExt cx="7030276" cy="4487496"/>
          </a:xfrm>
        </p:grpSpPr>
        <p:sp>
          <p:nvSpPr>
            <p:cNvPr id="8" name="Arc 41"/>
            <p:cNvSpPr/>
            <p:nvPr/>
          </p:nvSpPr>
          <p:spPr>
            <a:xfrm>
              <a:off x="1235324" y="3205153"/>
              <a:ext cx="2599200" cy="2120400"/>
            </a:xfrm>
            <a:prstGeom prst="arc">
              <a:avLst>
                <a:gd name="adj1" fmla="val 17974915"/>
                <a:gd name="adj2" fmla="val 0"/>
              </a:avLst>
            </a:prstGeom>
            <a:ln>
              <a:head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" name="Rectangle 3"/>
            <p:cNvSpPr/>
            <p:nvPr/>
          </p:nvSpPr>
          <p:spPr>
            <a:xfrm>
              <a:off x="3962400" y="3962400"/>
              <a:ext cx="2362200" cy="457200"/>
            </a:xfrm>
            <a:prstGeom prst="rect">
              <a:avLst/>
            </a:prstGeom>
            <a:pattFill prst="wdUpDiag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0" name="Straight Connector 6"/>
            <p:cNvCxnSpPr/>
            <p:nvPr/>
          </p:nvCxnSpPr>
          <p:spPr>
            <a:xfrm>
              <a:off x="3334200" y="3962400"/>
              <a:ext cx="3600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4903200" y="3367800"/>
              <a:ext cx="900000" cy="540000"/>
              <a:chOff x="3352800" y="2667000"/>
              <a:chExt cx="900000" cy="540000"/>
            </a:xfrm>
          </p:grpSpPr>
          <p:sp>
            <p:nvSpPr>
              <p:cNvPr id="41" name="Rectangle 8"/>
              <p:cNvSpPr/>
              <p:nvPr/>
            </p:nvSpPr>
            <p:spPr>
              <a:xfrm>
                <a:off x="3352800" y="2667000"/>
                <a:ext cx="900000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705600" y="2865000"/>
                <a:ext cx="126000" cy="12600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cxnSp>
          <p:nvCxnSpPr>
            <p:cNvPr id="12" name="Elbow Connector 21"/>
            <p:cNvCxnSpPr/>
            <p:nvPr/>
          </p:nvCxnSpPr>
          <p:spPr>
            <a:xfrm>
              <a:off x="2656800" y="966600"/>
              <a:ext cx="5198400" cy="3283200"/>
            </a:xfrm>
            <a:prstGeom prst="bentConnector3">
              <a:avLst>
                <a:gd name="adj1" fmla="val 528"/>
              </a:avLst>
            </a:prstGeom>
            <a:ln>
              <a:prstDash val="lgDashDot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25"/>
            <p:cNvSpPr txBox="1"/>
            <p:nvPr/>
          </p:nvSpPr>
          <p:spPr>
            <a:xfrm>
              <a:off x="5529600" y="3360600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FF0000"/>
                  </a:solidFill>
                </a:rPr>
                <a:t>4</a:t>
              </a:r>
              <a:endParaRPr lang="tr-TR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35"/>
            <p:cNvSpPr txBox="1"/>
            <p:nvPr/>
          </p:nvSpPr>
          <p:spPr>
            <a:xfrm>
              <a:off x="5495400" y="3579434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chemeClr val="bg1"/>
                  </a:solidFill>
                </a:rPr>
                <a:t>B</a:t>
              </a:r>
              <a:endParaRPr lang="tr-TR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40"/>
            <p:cNvSpPr txBox="1"/>
            <p:nvPr/>
          </p:nvSpPr>
          <p:spPr>
            <a:xfrm>
              <a:off x="7855200" y="4001464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x</a:t>
              </a:r>
              <a:endParaRPr lang="tr-TR" b="1" dirty="0"/>
            </a:p>
          </p:txBody>
        </p:sp>
        <p:sp>
          <p:nvSpPr>
            <p:cNvPr id="16" name="İkizkenar Üçgen 15"/>
            <p:cNvSpPr/>
            <p:nvPr/>
          </p:nvSpPr>
          <p:spPr>
            <a:xfrm rot="1195603">
              <a:off x="3285773" y="1658255"/>
              <a:ext cx="2588400" cy="1737332"/>
            </a:xfrm>
            <a:prstGeom prst="triangle">
              <a:avLst/>
            </a:prstGeom>
            <a:noFill/>
            <a:ln cap="rnd">
              <a:round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" name="İkizkenar Üçgen 16"/>
            <p:cNvSpPr>
              <a:spLocks noChangeAspect="1"/>
            </p:cNvSpPr>
            <p:nvPr/>
          </p:nvSpPr>
          <p:spPr>
            <a:xfrm rot="1195603">
              <a:off x="3433810" y="1788047"/>
              <a:ext cx="2279502" cy="1530000"/>
            </a:xfrm>
            <a:prstGeom prst="triangle">
              <a:avLst/>
            </a:prstGeom>
            <a:noFill/>
            <a:ln cap="rnd">
              <a:prstDash val="dash"/>
              <a:round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Akış Çizelgesi: Sonlandırıcı 17"/>
            <p:cNvSpPr/>
            <p:nvPr/>
          </p:nvSpPr>
          <p:spPr>
            <a:xfrm rot="1200000">
              <a:off x="2845069" y="2721188"/>
              <a:ext cx="207983" cy="1597452"/>
            </a:xfrm>
            <a:prstGeom prst="flowChartTerminator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Oval 18"/>
            <p:cNvSpPr/>
            <p:nvPr/>
          </p:nvSpPr>
          <p:spPr>
            <a:xfrm>
              <a:off x="3134127" y="2789483"/>
              <a:ext cx="126000" cy="12600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TextBox 25"/>
            <p:cNvSpPr txBox="1"/>
            <p:nvPr/>
          </p:nvSpPr>
          <p:spPr>
            <a:xfrm>
              <a:off x="4297525" y="2319289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FF0000"/>
                  </a:solidFill>
                </a:rPr>
                <a:t>3</a:t>
              </a:r>
              <a:endParaRPr lang="tr-TR" dirty="0">
                <a:solidFill>
                  <a:srgbClr val="FF000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639838" y="4123130"/>
              <a:ext cx="126000" cy="126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2" name="TextBox 35"/>
            <p:cNvSpPr txBox="1"/>
            <p:nvPr/>
          </p:nvSpPr>
          <p:spPr>
            <a:xfrm>
              <a:off x="2336910" y="4105867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</a:t>
              </a:r>
              <a:r>
                <a:rPr lang="tr-TR" baseline="-25000" dirty="0" smtClean="0"/>
                <a:t>0</a:t>
              </a:r>
              <a:endParaRPr lang="tr-TR" baseline="-25000" dirty="0"/>
            </a:p>
          </p:txBody>
        </p:sp>
        <p:sp>
          <p:nvSpPr>
            <p:cNvPr id="23" name="TextBox 35"/>
            <p:cNvSpPr txBox="1"/>
            <p:nvPr/>
          </p:nvSpPr>
          <p:spPr>
            <a:xfrm>
              <a:off x="2904194" y="2433674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</a:t>
              </a:r>
              <a:endParaRPr lang="tr-TR" baseline="-25000" dirty="0"/>
            </a:p>
          </p:txBody>
        </p:sp>
        <p:sp>
          <p:nvSpPr>
            <p:cNvPr id="24" name="Dikdörtgen 23"/>
            <p:cNvSpPr/>
            <p:nvPr/>
          </p:nvSpPr>
          <p:spPr>
            <a:xfrm>
              <a:off x="2298854" y="878913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/>
                <a:t>y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849176" y="3141315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FF0000"/>
                  </a:solidFill>
                </a:rPr>
                <a:t>2</a:t>
              </a:r>
              <a:endParaRPr lang="tr-TR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Düz Bağlayıcı 25"/>
            <p:cNvCxnSpPr/>
            <p:nvPr/>
          </p:nvCxnSpPr>
          <p:spPr>
            <a:xfrm>
              <a:off x="2716851" y="4249800"/>
              <a:ext cx="0" cy="72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Düz Bağlayıcı 26"/>
            <p:cNvCxnSpPr/>
            <p:nvPr/>
          </p:nvCxnSpPr>
          <p:spPr>
            <a:xfrm>
              <a:off x="5392800" y="4282200"/>
              <a:ext cx="0" cy="72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Düz Ok Bağlayıcısı 27"/>
            <p:cNvCxnSpPr/>
            <p:nvPr/>
          </p:nvCxnSpPr>
          <p:spPr>
            <a:xfrm>
              <a:off x="2716851" y="4660200"/>
              <a:ext cx="267594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43"/>
            <p:cNvSpPr txBox="1"/>
            <p:nvPr/>
          </p:nvSpPr>
          <p:spPr>
            <a:xfrm>
              <a:off x="2826347" y="895376"/>
              <a:ext cx="28044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</a:t>
              </a:r>
              <a:r>
                <a:rPr lang="tr-TR" baseline="-25000" dirty="0" smtClean="0"/>
                <a:t>0</a:t>
              </a:r>
              <a:r>
                <a:rPr lang="tr-TR" dirty="0" smtClean="0"/>
                <a:t>A=a</a:t>
              </a:r>
              <a:r>
                <a:rPr lang="tr-TR" baseline="-25000" dirty="0" smtClean="0"/>
                <a:t>2</a:t>
              </a:r>
            </a:p>
            <a:p>
              <a:r>
                <a:rPr lang="tr-TR" dirty="0" smtClean="0"/>
                <a:t>AB=a</a:t>
              </a:r>
              <a:r>
                <a:rPr lang="tr-TR" baseline="-25000" dirty="0" smtClean="0"/>
                <a:t>3</a:t>
              </a:r>
            </a:p>
            <a:p>
              <a:r>
                <a:rPr lang="tr-TR" dirty="0" smtClean="0"/>
                <a:t>A</a:t>
              </a:r>
              <a:r>
                <a:rPr lang="tr-TR" baseline="-25000" dirty="0" smtClean="0"/>
                <a:t>0</a:t>
              </a:r>
              <a:r>
                <a:rPr lang="tr-TR" dirty="0" smtClean="0"/>
                <a:t>B=s</a:t>
              </a:r>
              <a:r>
                <a:rPr lang="tr-TR" baseline="-25000" dirty="0" smtClean="0"/>
                <a:t>14</a:t>
              </a:r>
            </a:p>
            <a:p>
              <a:r>
                <a:rPr lang="tr-TR" dirty="0" smtClean="0"/>
                <a:t>QB=a</a:t>
              </a:r>
              <a:r>
                <a:rPr lang="tr-TR" baseline="-25000" dirty="0" smtClean="0"/>
                <a:t>1</a:t>
              </a:r>
            </a:p>
            <a:p>
              <a:r>
                <a:rPr lang="tr-TR" dirty="0" smtClean="0"/>
                <a:t>BC=c</a:t>
              </a:r>
              <a:r>
                <a:rPr lang="tr-TR" baseline="-25000" dirty="0" smtClean="0"/>
                <a:t>3</a:t>
              </a:r>
              <a:endParaRPr lang="tr-TR" baseline="-25000" dirty="0"/>
            </a:p>
            <a:p>
              <a:endParaRPr lang="tr-TR" baseline="-25000" dirty="0"/>
            </a:p>
            <a:p>
              <a:endParaRPr lang="tr-TR" baseline="-25000" dirty="0"/>
            </a:p>
            <a:p>
              <a:endParaRPr lang="tr-TR" baseline="-25000" dirty="0" smtClean="0"/>
            </a:p>
            <a:p>
              <a:endParaRPr lang="tr-TR" dirty="0"/>
            </a:p>
          </p:txBody>
        </p:sp>
        <p:cxnSp>
          <p:nvCxnSpPr>
            <p:cNvPr id="30" name="Düz Bağlayıcı 29"/>
            <p:cNvCxnSpPr/>
            <p:nvPr/>
          </p:nvCxnSpPr>
          <p:spPr>
            <a:xfrm flipH="1" flipV="1">
              <a:off x="3486051" y="3637800"/>
              <a:ext cx="3274749" cy="0"/>
            </a:xfrm>
            <a:prstGeom prst="line">
              <a:avLst/>
            </a:prstGeom>
            <a:ln w="1270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5"/>
            <p:cNvSpPr txBox="1"/>
            <p:nvPr/>
          </p:nvSpPr>
          <p:spPr>
            <a:xfrm>
              <a:off x="5377953" y="4223602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Q</a:t>
              </a:r>
              <a:endParaRPr lang="tr-TR" baseline="-25000" dirty="0"/>
            </a:p>
          </p:txBody>
        </p:sp>
        <p:cxnSp>
          <p:nvCxnSpPr>
            <p:cNvPr id="32" name="Düz Ok Bağlayıcısı 31"/>
            <p:cNvCxnSpPr/>
            <p:nvPr/>
          </p:nvCxnSpPr>
          <p:spPr>
            <a:xfrm flipV="1">
              <a:off x="6487200" y="3660694"/>
              <a:ext cx="0" cy="58843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Dikdörtgen 32"/>
            <p:cNvSpPr/>
            <p:nvPr/>
          </p:nvSpPr>
          <p:spPr>
            <a:xfrm>
              <a:off x="6454701" y="3600000"/>
              <a:ext cx="3978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/>
                <a:t>a</a:t>
              </a:r>
              <a:r>
                <a:rPr lang="tr-TR" baseline="-25000" dirty="0"/>
                <a:t>1</a:t>
              </a:r>
            </a:p>
          </p:txBody>
        </p:sp>
        <p:sp>
          <p:nvSpPr>
            <p:cNvPr id="34" name="Dikdörtgen 33"/>
            <p:cNvSpPr/>
            <p:nvPr/>
          </p:nvSpPr>
          <p:spPr>
            <a:xfrm>
              <a:off x="3612353" y="4297701"/>
              <a:ext cx="470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/>
                <a:t>s</a:t>
              </a:r>
              <a:r>
                <a:rPr lang="tr-TR" baseline="-25000" dirty="0"/>
                <a:t>14</a:t>
              </a:r>
            </a:p>
          </p:txBody>
        </p:sp>
        <p:sp>
          <p:nvSpPr>
            <p:cNvPr id="35" name="Arc 41"/>
            <p:cNvSpPr/>
            <p:nvPr/>
          </p:nvSpPr>
          <p:spPr>
            <a:xfrm>
              <a:off x="3477600" y="2608200"/>
              <a:ext cx="2599200" cy="2120400"/>
            </a:xfrm>
            <a:prstGeom prst="arc">
              <a:avLst>
                <a:gd name="adj1" fmla="val 12577496"/>
                <a:gd name="adj2" fmla="val 0"/>
              </a:avLst>
            </a:prstGeom>
            <a:ln>
              <a:head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6" name="TextBox 42"/>
            <p:cNvSpPr txBox="1"/>
            <p:nvPr/>
          </p:nvSpPr>
          <p:spPr>
            <a:xfrm>
              <a:off x="5278397" y="2816372"/>
              <a:ext cx="6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chemeClr val="accent4"/>
                  </a:solidFill>
                  <a:latin typeface="Symbol" panose="05050102010706020507" pitchFamily="18" charset="2"/>
                </a:rPr>
                <a:t>q</a:t>
              </a:r>
              <a:r>
                <a:rPr lang="tr-TR" baseline="-25000" dirty="0" smtClean="0">
                  <a:solidFill>
                    <a:schemeClr val="accent4"/>
                  </a:solidFill>
                  <a:latin typeface="Symbol" panose="05050102010706020507" pitchFamily="18" charset="2"/>
                </a:rPr>
                <a:t>13</a:t>
              </a:r>
              <a:endParaRPr lang="tr-TR" baseline="-25000" dirty="0">
                <a:solidFill>
                  <a:schemeClr val="accent4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37" name="TextBox 42"/>
            <p:cNvSpPr txBox="1"/>
            <p:nvPr/>
          </p:nvSpPr>
          <p:spPr>
            <a:xfrm>
              <a:off x="3036121" y="3413325"/>
              <a:ext cx="6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chemeClr val="accent4"/>
                  </a:solidFill>
                  <a:latin typeface="Symbol" panose="05050102010706020507" pitchFamily="18" charset="2"/>
                </a:rPr>
                <a:t>q</a:t>
              </a:r>
              <a:r>
                <a:rPr lang="tr-TR" baseline="-25000" dirty="0" smtClean="0">
                  <a:solidFill>
                    <a:schemeClr val="accent4"/>
                  </a:solidFill>
                  <a:latin typeface="Symbol" panose="05050102010706020507" pitchFamily="18" charset="2"/>
                </a:rPr>
                <a:t>12</a:t>
              </a:r>
              <a:endParaRPr lang="tr-TR" baseline="-25000" dirty="0">
                <a:solidFill>
                  <a:schemeClr val="accent4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38" name="TextBox 35"/>
            <p:cNvSpPr txBox="1"/>
            <p:nvPr/>
          </p:nvSpPr>
          <p:spPr>
            <a:xfrm>
              <a:off x="4673271" y="1413000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C</a:t>
              </a:r>
              <a:endParaRPr lang="tr-TR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42"/>
                <p:cNvSpPr txBox="1"/>
                <p:nvPr/>
              </p:nvSpPr>
              <p:spPr>
                <a:xfrm>
                  <a:off x="4703400" y="2938334"/>
                  <a:ext cx="615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tr-TR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tr-TR" baseline="-25000" dirty="0" smtClean="0">
                      <a:solidFill>
                        <a:schemeClr val="accent4"/>
                      </a:solidFill>
                      <a:latin typeface="Symbol" panose="05050102010706020507" pitchFamily="18" charset="2"/>
                    </a:rPr>
                    <a:t>3</a:t>
                  </a:r>
                  <a:endParaRPr lang="tr-TR" baseline="-25000" dirty="0">
                    <a:solidFill>
                      <a:schemeClr val="accent4"/>
                    </a:solidFill>
                    <a:latin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36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3400" y="2938334"/>
                  <a:ext cx="61560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80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Arc 41"/>
            <p:cNvSpPr/>
            <p:nvPr/>
          </p:nvSpPr>
          <p:spPr>
            <a:xfrm rot="15812561">
              <a:off x="4026387" y="3006609"/>
              <a:ext cx="2599200" cy="2120400"/>
            </a:xfrm>
            <a:prstGeom prst="arc">
              <a:avLst>
                <a:gd name="adj1" fmla="val 18782292"/>
                <a:gd name="adj2" fmla="val 0"/>
              </a:avLst>
            </a:prstGeom>
            <a:ln>
              <a:head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45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2257" y="76200"/>
            <a:ext cx="7886700" cy="685200"/>
          </a:xfrm>
        </p:spPr>
        <p:txBody>
          <a:bodyPr>
            <a:normAutofit fontScale="90000"/>
          </a:bodyPr>
          <a:lstStyle/>
          <a:p>
            <a:r>
              <a:rPr lang="tr-TR" dirty="0"/>
              <a:t>Örnek 2: Krank-biyel mekanizmasında biyel uzvu üzerinde C noktasının hızı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761400"/>
                <a:ext cx="7886700" cy="594419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Hız denklemlerine geçersek;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co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Daha önce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 smtClean="0"/>
                  <a:t> olarak bulunmuştu.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13</m:t>
                                              </m:r>
                                            </m:sub>
                                          </m:s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lim>
                      </m:limLow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co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</m:t>
                                  </m:r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13</m:t>
                                              </m:r>
                                            </m:sub>
                                          </m:s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lim>
                      </m:limLow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Dikkat edilirse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tr-TR" dirty="0" smtClean="0"/>
                  <a:t> de sadece mekanizmanın bağımsız konum değişkenine bağlıdır (Diğer konum değişkenlerinin bağımsız konum değişkeni cinsinden ifade edilebildiğini hatırlayalım.)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tr-TR" dirty="0" smtClean="0"/>
                  <a:t> C noktasının hız etki katsayılarıdır.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761400"/>
                <a:ext cx="7886700" cy="5944199"/>
              </a:xfrm>
              <a:blipFill rotWithShape="0">
                <a:blip r:embed="rId2"/>
                <a:stretch>
                  <a:fillRect l="-773" t="-1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750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Karm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Özel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5213</TotalTime>
  <Words>492</Words>
  <Application>Microsoft Office PowerPoint</Application>
  <PresentationFormat>Ekran Gösterisi (4:3)</PresentationFormat>
  <Paragraphs>241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Symbol</vt:lpstr>
      <vt:lpstr>Office Teması</vt:lpstr>
      <vt:lpstr>PowerPoint Sunusu</vt:lpstr>
      <vt:lpstr>PowerPoint Sunusu</vt:lpstr>
      <vt:lpstr>Bu güne kadar;</vt:lpstr>
      <vt:lpstr>Yöntemin Kapsamı</vt:lpstr>
      <vt:lpstr>Hız ve İvme Etki Katsayıları</vt:lpstr>
      <vt:lpstr>Örnek 1;</vt:lpstr>
      <vt:lpstr>Örnek1: Krank-biyel mekanizmasının hız etki katsayıları</vt:lpstr>
      <vt:lpstr>Örnek 2: Krank-biyel mekanizmasında biyel uzvu üzerinde C noktasının hızı</vt:lpstr>
      <vt:lpstr>Örnek 2: Krank-biyel mekanizmasında biyel uzvu üzerinde C noktasının hızı</vt:lpstr>
      <vt:lpstr>Örnek3: 4 çubuk mekanizmasının hız etki katsayıları</vt:lpstr>
      <vt:lpstr>Örnek3: 4 çubuk mekanizmasının hız etki katsayıları</vt:lpstr>
      <vt:lpstr>Örnek4: 4 çubuk mekanizmasının biyel uzvu üzerinde P noktasının hızı</vt:lpstr>
      <vt:lpstr>Örnek4: 4 çubuk mekanizmasının biyel uzvu üzerinde P noktasının hızı</vt:lpstr>
      <vt:lpstr>Hız ve İvme Etki Katsayıları</vt:lpstr>
      <vt:lpstr>Örnek5: Krank-biyel mekanizmasının ivme etki katsayıları</vt:lpstr>
      <vt:lpstr>Örnek5: Krank-biyel mekanizmasının ivme etki katsayıları</vt:lpstr>
      <vt:lpstr>Örnek5: Krank-biyel mekanizmasının ivme etki katsayıları</vt:lpstr>
      <vt:lpstr>Örnek5: Krank-biyel mekanizmasının ivme etki katsayıları</vt:lpstr>
      <vt:lpstr>Örnek5: Krank-biyel mekanizmasının ivme etki katsayıları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part-time</dc:creator>
  <cp:lastModifiedBy>Nurdan Bilgin</cp:lastModifiedBy>
  <cp:revision>365</cp:revision>
  <cp:lastPrinted>1601-01-01T00:00:00Z</cp:lastPrinted>
  <dcterms:created xsi:type="dcterms:W3CDTF">2013-05-22T05:54:15Z</dcterms:created>
  <dcterms:modified xsi:type="dcterms:W3CDTF">2019-04-01T07:29:24Z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