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1" r:id="rId13"/>
    <p:sldId id="268" r:id="rId14"/>
    <p:sldId id="270" r:id="rId15"/>
    <p:sldId id="269" r:id="rId16"/>
    <p:sldId id="271" r:id="rId17"/>
  </p:sldIdLst>
  <p:sldSz cx="9144000" cy="6858000" type="screen4x3"/>
  <p:notesSz cx="6858000" cy="9144000"/>
  <p:defaultTextStyle>
    <a:defPPr>
      <a:defRPr lang="tr-T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325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Orta Stil 2 - Vurgu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CF1AB2-1976-4502-BF36-3FF5EA218861}" styleName="Orta Stil 4 - Vurgu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830" autoAdjust="0"/>
    <p:restoredTop sz="94707" autoAdjust="0"/>
  </p:normalViewPr>
  <p:slideViewPr>
    <p:cSldViewPr>
      <p:cViewPr varScale="1">
        <p:scale>
          <a:sx n="65" d="100"/>
          <a:sy n="65" d="100"/>
        </p:scale>
        <p:origin x="1812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68400" cy="684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tr-TR" alt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tr-TR" alt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5DAE048-AC74-4A08-8DCA-62FB144D1061}" type="slidenum">
              <a:rPr lang="tr-TR" altLang="tr-TR" smtClean="0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436311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tr-TR" alt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tr-TR" alt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244F470-FE2D-4363-9D8C-6AA044FB5794}" type="slidenum">
              <a:rPr lang="tr-TR" altLang="tr-TR" smtClean="0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7361690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tr-TR" alt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tr-TR" alt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73DCB27-57DE-4474-B6BA-1FD613E68AF6}" type="slidenum">
              <a:rPr lang="tr-TR" altLang="tr-TR" smtClean="0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771545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75000"/>
                  </a:schemeClr>
                </a:solidFill>
              </a:defRPr>
            </a:lvl5pPr>
          </a:lstStyle>
          <a:p>
            <a:pPr lvl="0"/>
            <a:r>
              <a:rPr lang="tr-TR" dirty="0" smtClean="0"/>
              <a:t>Asıl metin stillerini düzenlemek için tıklatın</a:t>
            </a:r>
          </a:p>
          <a:p>
            <a:pPr lvl="1"/>
            <a:r>
              <a:rPr lang="tr-TR" dirty="0" smtClean="0"/>
              <a:t>İkinci düzey</a:t>
            </a:r>
          </a:p>
          <a:p>
            <a:pPr lvl="2"/>
            <a:r>
              <a:rPr lang="tr-TR" dirty="0" smtClean="0"/>
              <a:t>Üçüncü düzey</a:t>
            </a:r>
          </a:p>
          <a:p>
            <a:pPr lvl="3"/>
            <a:r>
              <a:rPr lang="tr-TR" dirty="0" smtClean="0"/>
              <a:t>Dördüncü düzey</a:t>
            </a:r>
          </a:p>
          <a:p>
            <a:pPr lvl="4"/>
            <a:r>
              <a:rPr lang="tr-TR" dirty="0" smtClean="0"/>
              <a:t>Beşinci düzey</a:t>
            </a:r>
            <a:endParaRPr lang="tr-TR" dirty="0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tr-TR" alt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tr-TR" alt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78C03FD-C3C3-4F70-89F5-BCBA7A173B90}" type="slidenum">
              <a:rPr lang="tr-TR" altLang="tr-TR" smtClean="0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9349106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tr-TR" alt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tr-TR" alt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0AF490E-88C3-40D0-AFED-18A847C1E053}" type="slidenum">
              <a:rPr lang="tr-TR" altLang="tr-TR" smtClean="0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440017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tr-TR" alt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tr-TR" alt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8318498-6C41-440C-A389-AEBD08FE3772}" type="slidenum">
              <a:rPr lang="tr-TR" altLang="tr-TR" smtClean="0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8298672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tr-TR" alt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tr-TR" alt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0509BAB-FA29-4775-AEBF-D173B7B4A988}" type="slidenum">
              <a:rPr lang="tr-TR" altLang="tr-TR" smtClean="0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2339320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tr-TR" alt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tr-TR" alt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A06403E-E828-4624-9C0C-1CFB5CA6E96B}" type="slidenum">
              <a:rPr lang="tr-TR" altLang="tr-TR" smtClean="0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9911133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tr-TR" alt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tr-TR" alt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E71EC46-CC2C-44EA-BC57-772987EA1751}" type="slidenum">
              <a:rPr lang="tr-TR" altLang="tr-TR" smtClean="0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6344624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tr-TR" alt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tr-TR" alt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1B910CB-EFCB-48C8-A58E-50221D8543DA}" type="slidenum">
              <a:rPr lang="tr-TR" altLang="tr-TR" smtClean="0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7344705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tr-TR" alt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tr-TR" alt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4F03DE6-5356-4331-A06A-68FE9D79F7C2}" type="slidenum">
              <a:rPr lang="tr-TR" altLang="tr-TR" smtClean="0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927290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642257" y="76200"/>
            <a:ext cx="7886700" cy="4730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28650" y="609600"/>
            <a:ext cx="7886700" cy="6095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dirty="0" smtClean="0"/>
              <a:t>Asıl metin stillerini düzenlemek için tıklatın</a:t>
            </a:r>
          </a:p>
          <a:p>
            <a:pPr lvl="1"/>
            <a:r>
              <a:rPr lang="tr-TR" dirty="0" smtClean="0"/>
              <a:t>İkinci düzey</a:t>
            </a:r>
          </a:p>
          <a:p>
            <a:pPr lvl="2"/>
            <a:r>
              <a:rPr lang="tr-TR" dirty="0" smtClean="0"/>
              <a:t>Üçüncü düzey</a:t>
            </a:r>
          </a:p>
          <a:p>
            <a:pPr lvl="3"/>
            <a:r>
              <a:rPr lang="tr-TR" dirty="0" smtClean="0"/>
              <a:t>Dördüncü düzey</a:t>
            </a:r>
          </a:p>
          <a:p>
            <a:pPr lvl="4"/>
            <a:r>
              <a:rPr lang="tr-TR" dirty="0" smtClean="0"/>
              <a:t>Beşinci düzey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88471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5" name="Picture 9" descr="sunu kapa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51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4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2895600" y="2332831"/>
            <a:ext cx="6096000" cy="2286000"/>
          </a:xfrm>
        </p:spPr>
        <p:txBody>
          <a:bodyPr/>
          <a:lstStyle/>
          <a:p>
            <a:r>
              <a:rPr lang="af-ZA" sz="3200" b="1" dirty="0">
                <a:solidFill>
                  <a:schemeClr val="accent1">
                    <a:lumMod val="75000"/>
                  </a:schemeClr>
                </a:solidFill>
              </a:rPr>
              <a:t>MAK 308</a:t>
            </a:r>
            <a:endParaRPr lang="tr-TR" sz="3200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af-ZA" sz="3200" b="1" dirty="0">
                <a:solidFill>
                  <a:schemeClr val="accent1">
                    <a:lumMod val="75000"/>
                  </a:schemeClr>
                </a:solidFill>
              </a:rPr>
              <a:t>MAKİNA DİNAMİĞİ</a:t>
            </a:r>
            <a:endParaRPr lang="tr-TR" sz="3200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af-ZA" sz="2000" b="1" dirty="0" smtClean="0">
                <a:solidFill>
                  <a:schemeClr val="accent1">
                    <a:lumMod val="75000"/>
                  </a:schemeClr>
                </a:solidFill>
              </a:rPr>
              <a:t>201</a:t>
            </a:r>
            <a:r>
              <a:rPr lang="tr-TR" sz="2000" b="1" dirty="0" smtClean="0">
                <a:solidFill>
                  <a:schemeClr val="accent1">
                    <a:lumMod val="75000"/>
                  </a:schemeClr>
                </a:solidFill>
              </a:rPr>
              <a:t>8</a:t>
            </a:r>
            <a:r>
              <a:rPr lang="af-ZA" sz="2000" b="1" dirty="0" smtClean="0">
                <a:solidFill>
                  <a:schemeClr val="accent1">
                    <a:lumMod val="75000"/>
                  </a:schemeClr>
                </a:solidFill>
              </a:rPr>
              <a:t>-201</a:t>
            </a:r>
            <a:r>
              <a:rPr lang="tr-TR" sz="2000" b="1" smtClean="0">
                <a:solidFill>
                  <a:schemeClr val="accent1">
                    <a:lumMod val="75000"/>
                  </a:schemeClr>
                </a:solidFill>
              </a:rPr>
              <a:t>9</a:t>
            </a:r>
            <a:r>
              <a:rPr lang="af-ZA" sz="2000" b="1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af-ZA" sz="2000" b="1" dirty="0" smtClean="0">
                <a:solidFill>
                  <a:schemeClr val="accent1">
                    <a:lumMod val="75000"/>
                  </a:schemeClr>
                </a:solidFill>
              </a:rPr>
              <a:t>Bahar</a:t>
            </a:r>
            <a:endParaRPr lang="tr-TR" sz="2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tr-TR" sz="2000" b="1" i="1" dirty="0" smtClean="0">
                <a:solidFill>
                  <a:schemeClr val="accent1">
                    <a:lumMod val="75000"/>
                  </a:schemeClr>
                </a:solidFill>
              </a:rPr>
              <a:t>Dr. Nurdan Bilgin</a:t>
            </a:r>
            <a:endParaRPr lang="tr-TR" sz="20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Virtüel</a:t>
            </a:r>
            <a:r>
              <a:rPr lang="tr-TR" dirty="0" smtClean="0"/>
              <a:t> İş Yöntemi ile Dinamik Kuvvet Analizi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tr-TR" dirty="0" err="1" smtClean="0"/>
                  <a:t>D’alambert</a:t>
                </a:r>
                <a:r>
                  <a:rPr lang="tr-TR" dirty="0" smtClean="0"/>
                  <a:t> Prensibinden Yararlanılır.</a:t>
                </a:r>
              </a:p>
              <a:p>
                <a:r>
                  <a:rPr lang="en-US" b="1" i="1" dirty="0">
                    <a:solidFill>
                      <a:srgbClr val="FF0000"/>
                    </a:solidFill>
                  </a:rPr>
                  <a:t>D'Alambert's </a:t>
                </a:r>
                <a:r>
                  <a:rPr lang="tr-TR" b="1" i="1" dirty="0">
                    <a:solidFill>
                      <a:srgbClr val="FF0000"/>
                    </a:solidFill>
                  </a:rPr>
                  <a:t>Prensibi</a:t>
                </a:r>
                <a:endParaRPr lang="en-US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r>
                  <a:rPr lang="en-US" i="1" dirty="0" err="1"/>
                  <a:t>Denklem</a:t>
                </a:r>
                <a:r>
                  <a:rPr lang="en-US" i="1" dirty="0"/>
                  <a:t> (</a:t>
                </a:r>
                <a:r>
                  <a:rPr lang="tr-TR" i="1" dirty="0"/>
                  <a:t>I</a:t>
                </a:r>
                <a:r>
                  <a:rPr lang="en-US" i="1" dirty="0"/>
                  <a:t>) </a:t>
                </a:r>
                <a:r>
                  <a:rPr lang="en-US" i="1" dirty="0" err="1"/>
                  <a:t>ve</a:t>
                </a:r>
                <a:r>
                  <a:rPr lang="en-US" i="1" dirty="0"/>
                  <a:t> (</a:t>
                </a:r>
                <a:r>
                  <a:rPr lang="tr-TR" i="1" dirty="0"/>
                  <a:t>II</a:t>
                </a:r>
                <a:r>
                  <a:rPr lang="en-US" i="1" dirty="0"/>
                  <a:t>) </a:t>
                </a:r>
                <a:r>
                  <a:rPr lang="en-US" i="1" dirty="0" err="1"/>
                  <a:t>aşağıdaki</a:t>
                </a:r>
                <a:r>
                  <a:rPr lang="en-US" i="1" dirty="0"/>
                  <a:t> forma </a:t>
                </a:r>
                <a:r>
                  <a:rPr lang="en-US" i="1" dirty="0" err="1"/>
                  <a:t>dönüştürülebilir</a:t>
                </a:r>
                <a:r>
                  <a:rPr lang="en-US" i="1" dirty="0"/>
                  <a:t>.</a:t>
                </a:r>
                <a:endParaRPr lang="tr-TR" i="1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acc>
                            <m:accPr>
                              <m:chr m:val="⃗"/>
                              <m:ctrlPr>
                                <a:rPr lang="tr-T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</m:nary>
                      <m:r>
                        <a:rPr lang="tr-TR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tr-TR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sSub>
                        <m:sSubPr>
                          <m:ctrlP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tr-T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</m:e>
                        <m:sub>
                          <m: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sub>
                      </m:sSub>
                      <m:r>
                        <a:rPr lang="tr-TR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=0          (</m:t>
                      </m:r>
                      <m:r>
                        <a:rPr lang="tr-TR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tr-TR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tr-TR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tr-T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tr-T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sub>
                          </m:sSub>
                        </m:e>
                      </m:nary>
                      <m:r>
                        <a:rPr lang="tr-TR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sub>
                      </m:sSub>
                      <m:acc>
                        <m:accPr>
                          <m:chr m:val="⃗"/>
                          <m:ctrlP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acc>
                      <m:r>
                        <a:rPr lang="tr-TR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=0          (</m:t>
                      </m:r>
                      <m:r>
                        <a:rPr lang="tr-TR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𝐼𝐼</m:t>
                      </m:r>
                      <m:r>
                        <a:rPr lang="tr-TR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tr-TR" i="1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r>
                  <a:rPr lang="tr-TR" dirty="0"/>
                  <a:t>Burada </a:t>
                </a:r>
                <a14:m>
                  <m:oMath xmlns:m="http://schemas.openxmlformats.org/officeDocument/2006/math">
                    <m:r>
                      <a:rPr lang="tr-TR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sSub>
                      <m:sSubPr>
                        <m:ctrlPr>
                          <a:rPr lang="tr-T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tr-TR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acc>
                      </m:e>
                      <m:sub>
                        <m:r>
                          <a:rPr lang="tr-T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</m:oMath>
                </a14:m>
                <a:r>
                  <a:rPr lang="tr-TR" i="1" dirty="0"/>
                  <a:t> g</a:t>
                </a:r>
                <a:r>
                  <a:rPr lang="en-US" i="1" dirty="0"/>
                  <a:t>erçekte </a:t>
                </a:r>
                <a:r>
                  <a:rPr lang="en-US" i="1" dirty="0" err="1"/>
                  <a:t>bir</a:t>
                </a:r>
                <a:r>
                  <a:rPr lang="en-US" i="1" dirty="0"/>
                  <a:t> </a:t>
                </a:r>
                <a:r>
                  <a:rPr lang="en-US" i="1" dirty="0" err="1"/>
                  <a:t>kuvvet</a:t>
                </a:r>
                <a:r>
                  <a:rPr lang="en-US" i="1" dirty="0"/>
                  <a:t> </a:t>
                </a:r>
                <a:r>
                  <a:rPr lang="en-US" i="1" dirty="0" err="1"/>
                  <a:t>değildir</a:t>
                </a:r>
                <a:r>
                  <a:rPr lang="en-US" i="1" dirty="0"/>
                  <a:t> (</a:t>
                </a:r>
                <a:r>
                  <a:rPr lang="en-US" i="1" dirty="0" err="1"/>
                  <a:t>etki</a:t>
                </a:r>
                <a:r>
                  <a:rPr lang="en-US" i="1" dirty="0"/>
                  <a:t> </a:t>
                </a:r>
                <a:r>
                  <a:rPr lang="en-US" i="1" dirty="0" err="1"/>
                  <a:t>eden</a:t>
                </a:r>
                <a:r>
                  <a:rPr lang="en-US" i="1" dirty="0"/>
                  <a:t> </a:t>
                </a:r>
                <a:r>
                  <a:rPr lang="en-US" i="1" dirty="0" err="1"/>
                  <a:t>kuvvetler</a:t>
                </a:r>
                <a:r>
                  <a:rPr lang="en-US" i="1" dirty="0"/>
                  <a:t> </a:t>
                </a:r>
                <a:r>
                  <a:rPr lang="en-US" i="1" dirty="0" err="1"/>
                  <a:t>sonucunda</a:t>
                </a:r>
                <a:r>
                  <a:rPr lang="en-US" i="1" dirty="0"/>
                  <a:t> </a:t>
                </a:r>
                <a:r>
                  <a:rPr lang="en-US" i="1" dirty="0" err="1"/>
                  <a:t>oluşan</a:t>
                </a:r>
                <a:r>
                  <a:rPr lang="en-US" i="1" dirty="0"/>
                  <a:t> </a:t>
                </a:r>
                <a:r>
                  <a:rPr lang="en-US" i="1" dirty="0" err="1"/>
                  <a:t>vektörel</a:t>
                </a:r>
                <a:r>
                  <a:rPr lang="en-US" i="1" dirty="0"/>
                  <a:t> </a:t>
                </a:r>
                <a:r>
                  <a:rPr lang="en-US" i="1" dirty="0" err="1"/>
                  <a:t>bir</a:t>
                </a:r>
                <a:r>
                  <a:rPr lang="en-US" i="1" dirty="0"/>
                  <a:t> </a:t>
                </a:r>
                <a:r>
                  <a:rPr lang="en-US" i="1" dirty="0" err="1"/>
                  <a:t>büyüklüktür</a:t>
                </a:r>
                <a:r>
                  <a:rPr lang="en-US" i="1" dirty="0"/>
                  <a:t>, </a:t>
                </a:r>
                <a:r>
                  <a:rPr lang="en-US" i="1" dirty="0" err="1"/>
                  <a:t>yani</a:t>
                </a:r>
                <a:r>
                  <a:rPr lang="en-US" i="1" dirty="0"/>
                  <a:t> </a:t>
                </a:r>
                <a:r>
                  <a:rPr lang="en-US" i="1" dirty="0" err="1"/>
                  <a:t>kuvvetler</a:t>
                </a:r>
                <a:r>
                  <a:rPr lang="en-US" i="1" dirty="0"/>
                  <a:t> </a:t>
                </a:r>
                <a:r>
                  <a:rPr lang="en-US" i="1" dirty="0" err="1"/>
                  <a:t>ortadan</a:t>
                </a:r>
                <a:r>
                  <a:rPr lang="en-US" i="1" dirty="0"/>
                  <a:t> </a:t>
                </a:r>
                <a:r>
                  <a:rPr lang="en-US" i="1" dirty="0" err="1"/>
                  <a:t>kalktığında</a:t>
                </a:r>
                <a:r>
                  <a:rPr lang="en-US" i="1" dirty="0"/>
                  <a:t> yok </a:t>
                </a:r>
                <a:r>
                  <a:rPr lang="en-US" i="1" dirty="0" err="1"/>
                  <a:t>olur</a:t>
                </a:r>
                <a:r>
                  <a:rPr lang="en-US" i="1" dirty="0"/>
                  <a:t>.) </a:t>
                </a:r>
                <a:endParaRPr lang="tr-TR" i="1" dirty="0"/>
              </a:p>
              <a:p>
                <a:pPr marL="0" indent="0">
                  <a:buNone/>
                </a:pPr>
                <a:r>
                  <a:rPr lang="en-US" i="1" dirty="0" err="1"/>
                  <a:t>Ancak</a:t>
                </a:r>
                <a:r>
                  <a:rPr lang="en-US" i="1" dirty="0"/>
                  <a:t> </a:t>
                </a:r>
                <a:r>
                  <a:rPr lang="en-US" i="1" dirty="0" err="1"/>
                  <a:t>çözüm</a:t>
                </a:r>
                <a:r>
                  <a:rPr lang="en-US" i="1" dirty="0"/>
                  <a:t> </a:t>
                </a:r>
                <a:r>
                  <a:rPr lang="en-US" i="1" dirty="0" err="1"/>
                  <a:t>kolaylığ</a:t>
                </a:r>
                <a:r>
                  <a:rPr lang="tr-TR" i="1" dirty="0"/>
                  <a:t>ı</a:t>
                </a:r>
                <a:r>
                  <a:rPr lang="en-US" i="1" dirty="0"/>
                  <a:t> </a:t>
                </a:r>
                <a:r>
                  <a:rPr lang="en-US" i="1" dirty="0" err="1"/>
                  <a:t>açısından</a:t>
                </a:r>
                <a:r>
                  <a:rPr lang="en-US" i="1" dirty="0"/>
                  <a:t> </a:t>
                </a:r>
                <a:r>
                  <a:rPr lang="en-US" i="1" dirty="0" err="1"/>
                  <a:t>bu</a:t>
                </a:r>
                <a:r>
                  <a:rPr lang="en-US" i="1" dirty="0"/>
                  <a:t> </a:t>
                </a:r>
                <a:r>
                  <a:rPr lang="en-US" i="1" dirty="0" err="1"/>
                  <a:t>vektörel</a:t>
                </a:r>
                <a:r>
                  <a:rPr lang="en-US" i="1" dirty="0"/>
                  <a:t> </a:t>
                </a:r>
                <a:r>
                  <a:rPr lang="en-US" i="1" dirty="0" err="1"/>
                  <a:t>büyüklüğe</a:t>
                </a:r>
                <a:r>
                  <a:rPr lang="en-US" i="1" dirty="0"/>
                  <a:t> </a:t>
                </a:r>
                <a:r>
                  <a:rPr lang="en-US" i="1" dirty="0" err="1">
                    <a:solidFill>
                      <a:srgbClr val="FF0000"/>
                    </a:solidFill>
                  </a:rPr>
                  <a:t>atalet</a:t>
                </a:r>
                <a:r>
                  <a:rPr lang="en-US" i="1" dirty="0">
                    <a:solidFill>
                      <a:srgbClr val="FF0000"/>
                    </a:solidFill>
                  </a:rPr>
                  <a:t> </a:t>
                </a:r>
                <a:r>
                  <a:rPr lang="en-US" i="1" dirty="0" err="1">
                    <a:solidFill>
                      <a:srgbClr val="FF0000"/>
                    </a:solidFill>
                  </a:rPr>
                  <a:t>kuvveti</a:t>
                </a:r>
                <a:r>
                  <a:rPr lang="en-US" i="1" dirty="0">
                    <a:solidFill>
                      <a:srgbClr val="FF0000"/>
                    </a:solidFill>
                  </a:rPr>
                  <a:t> </a:t>
                </a:r>
                <a:r>
                  <a:rPr lang="en-US" i="1" dirty="0" err="1"/>
                  <a:t>adı</a:t>
                </a:r>
                <a:r>
                  <a:rPr lang="en-US" i="1" dirty="0"/>
                  <a:t> </a:t>
                </a:r>
                <a:r>
                  <a:rPr lang="en-US" i="1" dirty="0" err="1"/>
                  <a:t>ver</a:t>
                </a:r>
                <a:r>
                  <a:rPr lang="tr-TR" i="1" dirty="0"/>
                  <a:t>ilerek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tr-T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tr-TR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</m:acc>
                      </m:e>
                      <m:sup>
                        <m:r>
                          <a:rPr lang="tr-T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  <m:r>
                      <a:rPr lang="tr-TR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r>
                      <a:rPr lang="tr-TR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sSub>
                      <m:sSubPr>
                        <m:ctrlPr>
                          <a:rPr lang="tr-T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tr-TR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acc>
                      </m:e>
                      <m:sub>
                        <m:r>
                          <a:rPr lang="tr-T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</m:oMath>
                </a14:m>
                <a:r>
                  <a:rPr lang="en-US" i="1" dirty="0"/>
                  <a:t> </a:t>
                </a:r>
                <a:r>
                  <a:rPr lang="tr-TR" i="1" dirty="0"/>
                  <a:t> </a:t>
                </a:r>
                <a:r>
                  <a:rPr lang="en-US" i="1" dirty="0" err="1"/>
                  <a:t>şeklinde</a:t>
                </a:r>
                <a:r>
                  <a:rPr lang="en-US" i="1" dirty="0"/>
                  <a:t> </a:t>
                </a:r>
                <a:r>
                  <a:rPr lang="en-US" i="1" dirty="0" err="1"/>
                  <a:t>gösteri</a:t>
                </a:r>
                <a:r>
                  <a:rPr lang="tr-TR" i="1" dirty="0" err="1"/>
                  <a:t>lebilir</a:t>
                </a:r>
                <a:endParaRPr lang="tr-TR" i="1" dirty="0"/>
              </a:p>
              <a:p>
                <a:pPr marL="0" indent="0">
                  <a:buNone/>
                </a:pPr>
                <a:r>
                  <a:rPr lang="en-US" i="1" dirty="0" err="1"/>
                  <a:t>Benzer</a:t>
                </a:r>
                <a:r>
                  <a:rPr lang="en-US" i="1" dirty="0"/>
                  <a:t> </a:t>
                </a:r>
                <a:r>
                  <a:rPr lang="en-US" i="1" dirty="0" err="1"/>
                  <a:t>şekilde</a:t>
                </a:r>
                <a:r>
                  <a:rPr lang="en-US" i="1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tr-T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  <m:acc>
                      <m:accPr>
                        <m:chr m:val="⃗"/>
                        <m:ctrlPr>
                          <a:rPr lang="tr-T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tr-T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acc>
                  </m:oMath>
                </a14:m>
                <a:r>
                  <a:rPr lang="en-US" i="1" dirty="0"/>
                  <a:t>’da </a:t>
                </a:r>
                <a:r>
                  <a:rPr lang="en-US" i="1" dirty="0" err="1">
                    <a:solidFill>
                      <a:srgbClr val="FF0000"/>
                    </a:solidFill>
                  </a:rPr>
                  <a:t>atalet</a:t>
                </a:r>
                <a:r>
                  <a:rPr lang="en-US" i="1" dirty="0">
                    <a:solidFill>
                      <a:srgbClr val="FF0000"/>
                    </a:solidFill>
                  </a:rPr>
                  <a:t> </a:t>
                </a:r>
                <a:r>
                  <a:rPr lang="en-US" i="1" dirty="0" err="1">
                    <a:solidFill>
                      <a:srgbClr val="FF0000"/>
                    </a:solidFill>
                  </a:rPr>
                  <a:t>momenti</a:t>
                </a:r>
                <a:r>
                  <a:rPr lang="en-US" i="1" dirty="0">
                    <a:solidFill>
                      <a:srgbClr val="FF0000"/>
                    </a:solidFill>
                  </a:rPr>
                  <a:t> </a:t>
                </a:r>
                <a:r>
                  <a:rPr lang="en-US" i="1" dirty="0" err="1"/>
                  <a:t>olarak</a:t>
                </a:r>
                <a:r>
                  <a:rPr lang="en-US" i="1" dirty="0"/>
                  <a:t> </a:t>
                </a:r>
                <a:r>
                  <a:rPr lang="en-US" i="1" dirty="0" err="1"/>
                  <a:t>adlandırı</a:t>
                </a:r>
                <a:r>
                  <a:rPr lang="tr-TR" i="1" dirty="0" err="1"/>
                  <a:t>larak</a:t>
                </a:r>
                <a:r>
                  <a:rPr lang="tr-TR" i="1" dirty="0"/>
                  <a:t>;</a:t>
                </a:r>
              </a:p>
              <a:p>
                <a:pPr marL="0" indent="0">
                  <a:buNone/>
                </a:pPr>
                <a:r>
                  <a:rPr lang="tr-TR" i="1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tr-T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tr-TR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acc>
                      </m:e>
                      <m:sup>
                        <m:r>
                          <a:rPr lang="tr-T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  <m:r>
                      <a:rPr lang="tr-TR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sSub>
                      <m:sSubPr>
                        <m:ctrlPr>
                          <a:rPr lang="tr-T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tr-T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  <m:acc>
                      <m:accPr>
                        <m:chr m:val="⃗"/>
                        <m:ctrlPr>
                          <a:rPr lang="tr-T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tr-T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acc>
                  </m:oMath>
                </a14:m>
                <a:r>
                  <a:rPr lang="tr-TR" i="1" dirty="0"/>
                  <a:t> </a:t>
                </a:r>
                <a:r>
                  <a:rPr lang="en-US" i="1" dirty="0" err="1"/>
                  <a:t>şeklinde</a:t>
                </a:r>
                <a:r>
                  <a:rPr lang="en-US" i="1" dirty="0"/>
                  <a:t> </a:t>
                </a:r>
                <a:r>
                  <a:rPr lang="en-US" i="1" dirty="0" err="1"/>
                  <a:t>gösterilebilir</a:t>
                </a:r>
                <a:r>
                  <a:rPr lang="en-US" i="1" dirty="0" smtClean="0"/>
                  <a:t>.</a:t>
                </a:r>
                <a:endParaRPr lang="tr-TR" i="1" dirty="0" smtClean="0"/>
              </a:p>
              <a:p>
                <a:r>
                  <a:rPr lang="tr-TR" i="1" dirty="0" smtClean="0"/>
                  <a:t>Bundan sonraki kısmı bir önceki problemle aynı tek fark; ağırlık </a:t>
                </a:r>
                <a:r>
                  <a:rPr lang="tr-TR" i="1" dirty="0" err="1" smtClean="0"/>
                  <a:t>merkezlerininde</a:t>
                </a:r>
                <a:r>
                  <a:rPr lang="tr-TR" i="1" dirty="0" smtClean="0"/>
                  <a:t> </a:t>
                </a:r>
                <a:r>
                  <a:rPr lang="tr-TR" i="1" dirty="0" err="1" smtClean="0"/>
                  <a:t>virtüel</a:t>
                </a:r>
                <a:r>
                  <a:rPr lang="tr-TR" i="1" dirty="0" smtClean="0"/>
                  <a:t> yer değişimini bulmamız gerekir.</a:t>
                </a:r>
                <a:endParaRPr lang="en-US" dirty="0"/>
              </a:p>
              <a:p>
                <a:endParaRPr lang="tr-TR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773" t="-1000" r="-309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615508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Virtüel</a:t>
            </a:r>
            <a:r>
              <a:rPr lang="tr-TR" dirty="0"/>
              <a:t> İş Yöntemi ile Dinamik Kuvvet Analizi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tr-TR" dirty="0" smtClean="0">
                    <a:ea typeface="Cambria Math" panose="02040503050406030204" pitchFamily="18" charset="0"/>
                  </a:rPr>
                  <a:t>Dinamik kuvvet analizi için </a:t>
                </a:r>
                <a:r>
                  <a:rPr lang="tr-TR" dirty="0" err="1" smtClean="0">
                    <a:ea typeface="Cambria Math" panose="02040503050406030204" pitchFamily="18" charset="0"/>
                  </a:rPr>
                  <a:t>virtüel</a:t>
                </a:r>
                <a:r>
                  <a:rPr lang="tr-TR" dirty="0" smtClean="0">
                    <a:ea typeface="Cambria Math" panose="02040503050406030204" pitchFamily="18" charset="0"/>
                  </a:rPr>
                  <a:t> iş denklemi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𝑡𝑜𝑝𝑙𝑎𝑚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</m:acc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acc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supHide m:val="on"/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tr-TR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sSup>
                                <m:sSup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𝐹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p>
                              </m:sSup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acc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𝐺𝑗</m:t>
                              </m:r>
                            </m:sub>
                          </m:sSub>
                        </m:e>
                      </m:nary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supHide m:val="on"/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</m:acc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acc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supHide m:val="on"/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sSup>
                                <m:sSup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p>
                              </m:sSup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acc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tr-TR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tr-TR" dirty="0">
                    <a:ea typeface="Cambria Math" panose="02040503050406030204" pitchFamily="18" charset="0"/>
                  </a:rPr>
                  <a:t>Bu denklemde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tr-T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tr-T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</m:e>
                        </m:acc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tr-T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tr-TR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tr-T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𝐹</m:t>
                            </m:r>
                          </m:e>
                        </m:acc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tr-TR" dirty="0" smtClean="0"/>
                  <a:t> kuvvet vektörünün etki ettiği noktanın konum vektörü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tr-T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tr-T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</m:e>
                        </m:acc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𝐺𝑗</m:t>
                        </m:r>
                      </m:sub>
                    </m:sSub>
                    <m:r>
                      <a:rPr lang="tr-T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tr-TR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tr-T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⃗"/>
                                <m:ctrlPr>
                                  <a:rPr lang="tr-T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</m:acc>
                          </m:e>
                          <m:sup>
                            <m:r>
                              <a:rPr lang="tr-T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tr-TR" dirty="0" smtClean="0"/>
                  <a:t> atalet kuvveti vektörünün (uzvun ağırlık merkezi) etki ettiği noktanın konum vektörü</a:t>
                </a:r>
              </a:p>
              <a:p>
                <a:r>
                  <a:rPr lang="tr-TR" dirty="0" smtClean="0"/>
                  <a:t>Konumların ve atalet kuvvet ve momentlerinin bulunması için tüm mekanizmanın kinematik analizinin (konum, hız ve ivme) yapılmış olması gerektiğini hatırlayalım.</a:t>
                </a:r>
                <a:endParaRPr lang="tr-TR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773" t="-1000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976770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Unvan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Örnek 3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İçerik Yer Tutucusu 21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609601"/>
                <a:ext cx="7886700" cy="1456300"/>
              </a:xfrm>
            </p:spPr>
            <p:txBody>
              <a:bodyPr/>
              <a:lstStyle/>
              <a:p>
                <a:r>
                  <a:rPr lang="tr-TR" dirty="0" smtClean="0"/>
                  <a:t>Şekilde bir motorun krank biyel mekanizması görünmektedir. </a:t>
                </a:r>
                <a14:m>
                  <m:oMath xmlns:m="http://schemas.openxmlformats.org/officeDocument/2006/math">
                    <m:r>
                      <a:rPr lang="tr-TR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tr-TR" i="1" baseline="-25000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tr-TR" b="0" i="0" dirty="0" smtClean="0">
                        <a:latin typeface="Cambria Math" panose="02040503050406030204" pitchFamily="18" charset="0"/>
                      </a:rPr>
                      <m:t>=70 </m:t>
                    </m:r>
                    <m:r>
                      <m:rPr>
                        <m:sty m:val="p"/>
                      </m:rPr>
                      <a:rPr lang="tr-TR" b="0" i="0" dirty="0" smtClean="0">
                        <a:latin typeface="Cambria Math" panose="02040503050406030204" pitchFamily="18" charset="0"/>
                      </a:rPr>
                      <m:t>mm</m:t>
                    </m:r>
                    <m:r>
                      <a:rPr lang="tr-TR" b="0" i="0" dirty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tr-TR" dirty="0" smtClean="0"/>
                  <a:t> </a:t>
                </a:r>
                <a14:m>
                  <m:oMath xmlns:m="http://schemas.openxmlformats.org/officeDocument/2006/math">
                    <m:r>
                      <a:rPr lang="tr-TR" i="1" dirty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tr-TR" b="0" i="1" baseline="-25000" dirty="0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tr-TR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b="0" i="0" dirty="0" smtClean="0">
                        <a:latin typeface="Cambria Math" panose="02040503050406030204" pitchFamily="18" charset="0"/>
                      </a:rPr>
                      <m:t>225</m:t>
                    </m:r>
                    <m:r>
                      <a:rPr lang="tr-TR" dirty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tr-TR" dirty="0">
                        <a:latin typeface="Cambria Math" panose="02040503050406030204" pitchFamily="18" charset="0"/>
                      </a:rPr>
                      <m:t>mm</m:t>
                    </m:r>
                    <m:r>
                      <a:rPr lang="tr-TR" dirty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tr-TR" dirty="0"/>
                  <a:t> </a:t>
                </a:r>
                <a14:m>
                  <m:oMath xmlns:m="http://schemas.openxmlformats.org/officeDocument/2006/math">
                    <m:r>
                      <a:rPr lang="tr-TR" b="0" i="1" dirty="0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tr-TR" i="1" baseline="-25000" dirty="0">
                        <a:latin typeface="Cambria Math" panose="02040503050406030204" pitchFamily="18" charset="0"/>
                      </a:rPr>
                      <m:t>3</m:t>
                    </m:r>
                    <m:r>
                      <a:rPr lang="tr-TR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b="0" i="0" dirty="0" smtClean="0">
                        <a:latin typeface="Cambria Math" panose="02040503050406030204" pitchFamily="18" charset="0"/>
                      </a:rPr>
                      <m:t>7</m:t>
                    </m:r>
                    <m:r>
                      <a:rPr lang="tr-TR" dirty="0">
                        <a:latin typeface="Cambria Math" panose="02040503050406030204" pitchFamily="18" charset="0"/>
                      </a:rPr>
                      <m:t>5 </m:t>
                    </m:r>
                    <m:r>
                      <m:rPr>
                        <m:sty m:val="p"/>
                      </m:rPr>
                      <a:rPr lang="tr-TR" dirty="0">
                        <a:latin typeface="Cambria Math" panose="02040503050406030204" pitchFamily="18" charset="0"/>
                      </a:rPr>
                      <m:t>mm</m:t>
                    </m:r>
                    <m:r>
                      <a:rPr lang="tr-TR" b="0" i="0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tr-TR" b="0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tr-TR" b="0" i="1" baseline="-25000" dirty="0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tr-TR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b="0" i="0" dirty="0" smtClean="0">
                        <a:latin typeface="Cambria Math" panose="02040503050406030204" pitchFamily="18" charset="0"/>
                      </a:rPr>
                      <m:t>0.</m:t>
                    </m:r>
                    <m:r>
                      <a:rPr lang="tr-TR" dirty="0">
                        <a:latin typeface="Cambria Math" panose="02040503050406030204" pitchFamily="18" charset="0"/>
                      </a:rPr>
                      <m:t>7</m:t>
                    </m:r>
                    <m:r>
                      <a:rPr lang="tr-TR" b="0" i="0" dirty="0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tr-TR" dirty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tr-TR" b="0" i="0" dirty="0" smtClean="0">
                        <a:latin typeface="Cambria Math" panose="02040503050406030204" pitchFamily="18" charset="0"/>
                      </a:rPr>
                      <m:t>kg</m:t>
                    </m:r>
                    <m:r>
                      <a:rPr lang="tr-TR" dirty="0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nor/>
                      </m:rPr>
                      <a:rPr lang="tr-TR" dirty="0"/>
                      <m:t> </m:t>
                    </m:r>
                    <m:r>
                      <a:rPr lang="tr-TR" b="0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tr-TR" i="1" baseline="-25000" dirty="0">
                        <a:latin typeface="Cambria Math" panose="02040503050406030204" pitchFamily="18" charset="0"/>
                      </a:rPr>
                      <m:t>3</m:t>
                    </m:r>
                    <m:r>
                      <a:rPr lang="tr-TR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b="0" i="0" dirty="0" smtClean="0">
                        <a:latin typeface="Cambria Math" panose="02040503050406030204" pitchFamily="18" charset="0"/>
                      </a:rPr>
                      <m:t>0.6</m:t>
                    </m:r>
                    <m:r>
                      <a:rPr lang="tr-TR" dirty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tr-TR" b="0" i="0" dirty="0" smtClean="0">
                        <a:latin typeface="Cambria Math" panose="02040503050406030204" pitchFamily="18" charset="0"/>
                      </a:rPr>
                      <m:t>kg</m:t>
                    </m:r>
                    <m:r>
                      <a:rPr lang="tr-TR" dirty="0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nor/>
                      </m:rPr>
                      <a:rPr lang="tr-TR" dirty="0"/>
                      <m:t> </m:t>
                    </m:r>
                    <m:r>
                      <a:rPr lang="tr-TR" b="0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tr-TR" i="1" baseline="-25000" dirty="0">
                        <a:latin typeface="Cambria Math" panose="02040503050406030204" pitchFamily="18" charset="0"/>
                      </a:rPr>
                      <m:t>3</m:t>
                    </m:r>
                    <m:r>
                      <a:rPr lang="tr-TR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b="0" i="0" dirty="0" smtClean="0">
                        <a:latin typeface="Cambria Math" panose="02040503050406030204" pitchFamily="18" charset="0"/>
                      </a:rPr>
                      <m:t>40</m:t>
                    </m:r>
                    <m:r>
                      <a:rPr lang="tr-TR" dirty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tr-TR" dirty="0">
                        <a:latin typeface="Cambria Math" panose="02040503050406030204" pitchFamily="18" charset="0"/>
                      </a:rPr>
                      <m:t>mm</m:t>
                    </m:r>
                    <m:r>
                      <a:rPr lang="tr-TR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tr-TR" b="0" i="0" dirty="0" smtClean="0">
                        <a:latin typeface="Cambria Math" panose="02040503050406030204" pitchFamily="18" charset="0"/>
                      </a:rPr>
                      <m:t>dir</m:t>
                    </m:r>
                    <m:r>
                      <a:rPr lang="tr-TR" b="0" i="0" dirty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tr-TR" dirty="0" smtClean="0"/>
              </a:p>
              <a:p>
                <a:r>
                  <a:rPr lang="tr-TR" dirty="0" smtClean="0"/>
                  <a:t>Motorun nominal hızı 2500 devir/</a:t>
                </a:r>
                <a:r>
                  <a:rPr lang="tr-TR" dirty="0" err="1" smtClean="0"/>
                  <a:t>dak</a:t>
                </a:r>
                <a:endParaRPr lang="tr-TR" dirty="0"/>
              </a:p>
            </p:txBody>
          </p:sp>
        </mc:Choice>
        <mc:Fallback xmlns="">
          <p:sp>
            <p:nvSpPr>
              <p:cNvPr id="22" name="İçerik Yer Tutucusu 2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609601"/>
                <a:ext cx="7886700" cy="1456300"/>
              </a:xfrm>
              <a:blipFill rotWithShape="0">
                <a:blip r:embed="rId2"/>
                <a:stretch>
                  <a:fillRect l="-696" t="-4184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Grup 24"/>
          <p:cNvGrpSpPr/>
          <p:nvPr/>
        </p:nvGrpSpPr>
        <p:grpSpPr>
          <a:xfrm>
            <a:off x="262800" y="2266200"/>
            <a:ext cx="5698876" cy="3631022"/>
            <a:chOff x="1015200" y="3713118"/>
            <a:chExt cx="5698876" cy="3631022"/>
          </a:xfrm>
        </p:grpSpPr>
        <p:grpSp>
          <p:nvGrpSpPr>
            <p:cNvPr id="24" name="Grup 23"/>
            <p:cNvGrpSpPr/>
            <p:nvPr/>
          </p:nvGrpSpPr>
          <p:grpSpPr>
            <a:xfrm>
              <a:off x="1015200" y="3713118"/>
              <a:ext cx="5698876" cy="3631022"/>
              <a:chOff x="1235324" y="1694531"/>
              <a:chExt cx="5698876" cy="3631022"/>
            </a:xfrm>
          </p:grpSpPr>
          <p:cxnSp>
            <p:nvCxnSpPr>
              <p:cNvPr id="69" name="Straight Connector 6"/>
              <p:cNvCxnSpPr/>
              <p:nvPr/>
            </p:nvCxnSpPr>
            <p:spPr>
              <a:xfrm>
                <a:off x="2088000" y="3628800"/>
                <a:ext cx="1800000" cy="0"/>
              </a:xfrm>
              <a:prstGeom prst="line">
                <a:avLst/>
              </a:prstGeom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  <p:sp>
            <p:nvSpPr>
              <p:cNvPr id="68" name="Serbest Form 67"/>
              <p:cNvSpPr/>
              <p:nvPr/>
            </p:nvSpPr>
            <p:spPr>
              <a:xfrm>
                <a:off x="2347510" y="3472345"/>
                <a:ext cx="1156556" cy="590737"/>
              </a:xfrm>
              <a:custGeom>
                <a:avLst/>
                <a:gdLst>
                  <a:gd name="connsiteX0" fmla="*/ 755585 w 1156556"/>
                  <a:gd name="connsiteY0" fmla="*/ 172871 h 590737"/>
                  <a:gd name="connsiteX1" fmla="*/ 755681 w 1156556"/>
                  <a:gd name="connsiteY1" fmla="*/ 173737 h 590737"/>
                  <a:gd name="connsiteX2" fmla="*/ 755681 w 1156556"/>
                  <a:gd name="connsiteY2" fmla="*/ 173737 h 590737"/>
                  <a:gd name="connsiteX3" fmla="*/ 755585 w 1156556"/>
                  <a:gd name="connsiteY3" fmla="*/ 172871 h 590737"/>
                  <a:gd name="connsiteX4" fmla="*/ 564340 w 1156556"/>
                  <a:gd name="connsiteY4" fmla="*/ 0 h 590737"/>
                  <a:gd name="connsiteX5" fmla="*/ 751795 w 1156556"/>
                  <a:gd name="connsiteY5" fmla="*/ 138724 h 590737"/>
                  <a:gd name="connsiteX6" fmla="*/ 755586 w 1156556"/>
                  <a:gd name="connsiteY6" fmla="*/ 172870 h 590737"/>
                  <a:gd name="connsiteX7" fmla="*/ 1156556 w 1156556"/>
                  <a:gd name="connsiteY7" fmla="*/ 172870 h 590737"/>
                  <a:gd name="connsiteX8" fmla="*/ 1156556 w 1156556"/>
                  <a:gd name="connsiteY8" fmla="*/ 590737 h 590737"/>
                  <a:gd name="connsiteX9" fmla="*/ 0 w 1156556"/>
                  <a:gd name="connsiteY9" fmla="*/ 590737 h 590737"/>
                  <a:gd name="connsiteX10" fmla="*/ 0 w 1156556"/>
                  <a:gd name="connsiteY10" fmla="*/ 172870 h 590737"/>
                  <a:gd name="connsiteX11" fmla="*/ 373093 w 1156556"/>
                  <a:gd name="connsiteY11" fmla="*/ 172870 h 590737"/>
                  <a:gd name="connsiteX12" fmla="*/ 372997 w 1156556"/>
                  <a:gd name="connsiteY12" fmla="*/ 173737 h 590737"/>
                  <a:gd name="connsiteX13" fmla="*/ 372997 w 1156556"/>
                  <a:gd name="connsiteY13" fmla="*/ 173737 h 590737"/>
                  <a:gd name="connsiteX14" fmla="*/ 373093 w 1156556"/>
                  <a:gd name="connsiteY14" fmla="*/ 172871 h 590737"/>
                  <a:gd name="connsiteX15" fmla="*/ 373094 w 1156556"/>
                  <a:gd name="connsiteY15" fmla="*/ 172871 h 590737"/>
                  <a:gd name="connsiteX16" fmla="*/ 376885 w 1156556"/>
                  <a:gd name="connsiteY16" fmla="*/ 138724 h 590737"/>
                  <a:gd name="connsiteX17" fmla="*/ 564340 w 1156556"/>
                  <a:gd name="connsiteY17" fmla="*/ 0 h 5907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156556" h="590737">
                    <a:moveTo>
                      <a:pt x="755585" y="172871"/>
                    </a:moveTo>
                    <a:lnTo>
                      <a:pt x="755681" y="173737"/>
                    </a:lnTo>
                    <a:lnTo>
                      <a:pt x="755681" y="173737"/>
                    </a:lnTo>
                    <a:lnTo>
                      <a:pt x="755585" y="172871"/>
                    </a:lnTo>
                    <a:close/>
                    <a:moveTo>
                      <a:pt x="564340" y="0"/>
                    </a:moveTo>
                    <a:cubicBezTo>
                      <a:pt x="656806" y="0"/>
                      <a:pt x="733953" y="59554"/>
                      <a:pt x="751795" y="138724"/>
                    </a:cubicBezTo>
                    <a:lnTo>
                      <a:pt x="755586" y="172870"/>
                    </a:lnTo>
                    <a:lnTo>
                      <a:pt x="1156556" y="172870"/>
                    </a:lnTo>
                    <a:lnTo>
                      <a:pt x="1156556" y="590737"/>
                    </a:lnTo>
                    <a:lnTo>
                      <a:pt x="0" y="590737"/>
                    </a:lnTo>
                    <a:lnTo>
                      <a:pt x="0" y="172870"/>
                    </a:lnTo>
                    <a:lnTo>
                      <a:pt x="373093" y="172870"/>
                    </a:lnTo>
                    <a:lnTo>
                      <a:pt x="372997" y="173737"/>
                    </a:lnTo>
                    <a:lnTo>
                      <a:pt x="372997" y="173737"/>
                    </a:lnTo>
                    <a:lnTo>
                      <a:pt x="373093" y="172871"/>
                    </a:lnTo>
                    <a:lnTo>
                      <a:pt x="373094" y="172871"/>
                    </a:lnTo>
                    <a:lnTo>
                      <a:pt x="376885" y="138724"/>
                    </a:lnTo>
                    <a:cubicBezTo>
                      <a:pt x="394727" y="59554"/>
                      <a:pt x="471874" y="0"/>
                      <a:pt x="564340" y="0"/>
                    </a:cubicBezTo>
                    <a:close/>
                  </a:path>
                </a:pathLst>
              </a:custGeom>
              <a:pattFill prst="wdUpDiag">
                <a:fgClr>
                  <a:schemeClr val="accent6">
                    <a:lumMod val="50000"/>
                  </a:schemeClr>
                </a:fgClr>
                <a:bgClr>
                  <a:schemeClr val="bg1"/>
                </a:bgClr>
              </a:pattFill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sp>
            <p:nvSpPr>
              <p:cNvPr id="29" name="Rectangle 8"/>
              <p:cNvSpPr/>
              <p:nvPr/>
            </p:nvSpPr>
            <p:spPr>
              <a:xfrm>
                <a:off x="4903200" y="3367800"/>
                <a:ext cx="900000" cy="5400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sp>
            <p:nvSpPr>
              <p:cNvPr id="50" name="Akış Çizelgesi: Sonlandırıcı 49"/>
              <p:cNvSpPr/>
              <p:nvPr/>
            </p:nvSpPr>
            <p:spPr>
              <a:xfrm rot="17400000">
                <a:off x="4171382" y="2031411"/>
                <a:ext cx="227739" cy="2439244"/>
              </a:xfrm>
              <a:prstGeom prst="flowChartTerminator">
                <a:avLst/>
              </a:prstGeom>
              <a:ln/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sp>
            <p:nvSpPr>
              <p:cNvPr id="30" name="Oval 29"/>
              <p:cNvSpPr/>
              <p:nvPr/>
            </p:nvSpPr>
            <p:spPr>
              <a:xfrm>
                <a:off x="5256000" y="3565800"/>
                <a:ext cx="126000" cy="126000"/>
              </a:xfrm>
              <a:prstGeom prst="ellipse">
                <a:avLst/>
              </a:prstGeom>
              <a:noFill/>
              <a:ln>
                <a:solidFill>
                  <a:schemeClr val="bg2">
                    <a:lumMod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sp>
            <p:nvSpPr>
              <p:cNvPr id="59" name="Arc 41"/>
              <p:cNvSpPr/>
              <p:nvPr/>
            </p:nvSpPr>
            <p:spPr>
              <a:xfrm>
                <a:off x="1235324" y="3205153"/>
                <a:ext cx="2599200" cy="2120400"/>
              </a:xfrm>
              <a:prstGeom prst="arc">
                <a:avLst>
                  <a:gd name="adj1" fmla="val 17974915"/>
                  <a:gd name="adj2" fmla="val 19753169"/>
                </a:avLst>
              </a:prstGeom>
              <a:ln>
                <a:headEnd type="stealth" w="lg" len="lg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tr-TR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  <p:sp>
            <p:nvSpPr>
              <p:cNvPr id="5" name="Rectangle 3"/>
              <p:cNvSpPr/>
              <p:nvPr/>
            </p:nvSpPr>
            <p:spPr>
              <a:xfrm>
                <a:off x="3962400" y="3962400"/>
                <a:ext cx="2362200" cy="457200"/>
              </a:xfrm>
              <a:prstGeom prst="rect">
                <a:avLst/>
              </a:prstGeom>
              <a:pattFill prst="wdUpDiag">
                <a:fgClr>
                  <a:schemeClr val="accent6">
                    <a:lumMod val="50000"/>
                  </a:schemeClr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cxnSp>
            <p:nvCxnSpPr>
              <p:cNvPr id="7" name="Straight Connector 6"/>
              <p:cNvCxnSpPr/>
              <p:nvPr/>
            </p:nvCxnSpPr>
            <p:spPr>
              <a:xfrm>
                <a:off x="3334200" y="3962400"/>
                <a:ext cx="3600000" cy="0"/>
              </a:xfrm>
              <a:prstGeom prst="line">
                <a:avLst/>
              </a:prstGeom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12" name="Elbow Connector 21"/>
              <p:cNvCxnSpPr/>
              <p:nvPr/>
            </p:nvCxnSpPr>
            <p:spPr>
              <a:xfrm>
                <a:off x="2793600" y="1889213"/>
                <a:ext cx="3958414" cy="1744987"/>
              </a:xfrm>
              <a:prstGeom prst="bentConnector3">
                <a:avLst>
                  <a:gd name="adj1" fmla="val 60"/>
                </a:avLst>
              </a:prstGeom>
              <a:ln>
                <a:prstDash val="lgDashDot"/>
                <a:headEnd type="stealth" w="lg" len="lg"/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TextBox 25"/>
              <p:cNvSpPr txBox="1"/>
              <p:nvPr/>
            </p:nvSpPr>
            <p:spPr>
              <a:xfrm>
                <a:off x="5529600" y="3360600"/>
                <a:ext cx="410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dirty="0" smtClean="0">
                    <a:solidFill>
                      <a:srgbClr val="FF0000"/>
                    </a:solidFill>
                  </a:rPr>
                  <a:t>4</a:t>
                </a:r>
                <a:endParaRPr lang="tr-TR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9" name="TextBox 35"/>
              <p:cNvSpPr txBox="1"/>
              <p:nvPr/>
            </p:nvSpPr>
            <p:spPr>
              <a:xfrm>
                <a:off x="5495400" y="3579434"/>
                <a:ext cx="410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dirty="0" smtClean="0">
                    <a:solidFill>
                      <a:schemeClr val="bg1"/>
                    </a:solidFill>
                  </a:rPr>
                  <a:t>B</a:t>
                </a:r>
                <a:endParaRPr lang="tr-TR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3" name="TextBox 40"/>
              <p:cNvSpPr txBox="1"/>
              <p:nvPr/>
            </p:nvSpPr>
            <p:spPr>
              <a:xfrm>
                <a:off x="6399822" y="3297033"/>
                <a:ext cx="410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b="1" dirty="0" smtClean="0"/>
                  <a:t>x</a:t>
                </a:r>
                <a:endParaRPr lang="tr-TR" b="1" dirty="0"/>
              </a:p>
            </p:txBody>
          </p:sp>
          <p:sp>
            <p:nvSpPr>
              <p:cNvPr id="33" name="Akış Çizelgesi: Sonlandırıcı 32"/>
              <p:cNvSpPr/>
              <p:nvPr/>
            </p:nvSpPr>
            <p:spPr>
              <a:xfrm rot="1200000">
                <a:off x="2904764" y="2731714"/>
                <a:ext cx="255429" cy="979296"/>
              </a:xfrm>
              <a:prstGeom prst="flowChartTerminator">
                <a:avLst/>
              </a:prstGeom>
              <a:ln/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3093229" y="2781056"/>
                <a:ext cx="126000" cy="126000"/>
              </a:xfrm>
              <a:prstGeom prst="ellipse">
                <a:avLst/>
              </a:prstGeom>
              <a:noFill/>
              <a:ln>
                <a:solidFill>
                  <a:schemeClr val="bg2">
                    <a:lumMod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sp>
            <p:nvSpPr>
              <p:cNvPr id="37" name="TextBox 25"/>
              <p:cNvSpPr txBox="1"/>
              <p:nvPr/>
            </p:nvSpPr>
            <p:spPr>
              <a:xfrm>
                <a:off x="4297525" y="2319289"/>
                <a:ext cx="410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dirty="0" smtClean="0">
                    <a:solidFill>
                      <a:srgbClr val="FF0000"/>
                    </a:solidFill>
                  </a:rPr>
                  <a:t>3</a:t>
                </a:r>
                <a:endParaRPr lang="tr-TR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39" name="Oval 38"/>
              <p:cNvSpPr/>
              <p:nvPr/>
            </p:nvSpPr>
            <p:spPr>
              <a:xfrm>
                <a:off x="2838856" y="3522789"/>
                <a:ext cx="126000" cy="126000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bg2">
                    <a:lumMod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sp>
            <p:nvSpPr>
              <p:cNvPr id="40" name="TextBox 35"/>
              <p:cNvSpPr txBox="1"/>
              <p:nvPr/>
            </p:nvSpPr>
            <p:spPr>
              <a:xfrm>
                <a:off x="2362193" y="3194355"/>
                <a:ext cx="60585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dirty="0" smtClean="0"/>
                  <a:t>A</a:t>
                </a:r>
                <a:r>
                  <a:rPr lang="tr-TR" baseline="-25000" dirty="0" smtClean="0"/>
                  <a:t>0</a:t>
                </a:r>
                <a:endParaRPr lang="tr-TR" baseline="-25000" dirty="0"/>
              </a:p>
            </p:txBody>
          </p:sp>
          <p:sp>
            <p:nvSpPr>
              <p:cNvPr id="41" name="TextBox 35"/>
              <p:cNvSpPr txBox="1"/>
              <p:nvPr/>
            </p:nvSpPr>
            <p:spPr>
              <a:xfrm>
                <a:off x="2904194" y="2433674"/>
                <a:ext cx="60585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dirty="0" smtClean="0"/>
                  <a:t>A</a:t>
                </a:r>
                <a:endParaRPr lang="tr-TR" baseline="-25000" dirty="0"/>
              </a:p>
            </p:txBody>
          </p:sp>
          <p:sp>
            <p:nvSpPr>
              <p:cNvPr id="42" name="Dikdörtgen 41"/>
              <p:cNvSpPr/>
              <p:nvPr/>
            </p:nvSpPr>
            <p:spPr>
              <a:xfrm>
                <a:off x="2508668" y="1925114"/>
                <a:ext cx="31290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tr-TR" b="1" dirty="0"/>
                  <a:t>y</a:t>
                </a:r>
              </a:p>
            </p:txBody>
          </p:sp>
          <p:sp>
            <p:nvSpPr>
              <p:cNvPr id="43" name="TextBox 25"/>
              <p:cNvSpPr txBox="1"/>
              <p:nvPr/>
            </p:nvSpPr>
            <p:spPr>
              <a:xfrm>
                <a:off x="2849176" y="3141315"/>
                <a:ext cx="410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dirty="0" smtClean="0">
                    <a:solidFill>
                      <a:srgbClr val="FF0000"/>
                    </a:solidFill>
                  </a:rPr>
                  <a:t>2</a:t>
                </a:r>
                <a:endParaRPr lang="tr-TR" dirty="0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45" name="Düz Bağlayıcı 44"/>
              <p:cNvCxnSpPr/>
              <p:nvPr/>
            </p:nvCxnSpPr>
            <p:spPr>
              <a:xfrm>
                <a:off x="2919050" y="3637800"/>
                <a:ext cx="4991" cy="107794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Düz Bağlayıcı 45"/>
              <p:cNvCxnSpPr/>
              <p:nvPr/>
            </p:nvCxnSpPr>
            <p:spPr>
              <a:xfrm>
                <a:off x="5392800" y="3976200"/>
                <a:ext cx="0" cy="7200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Düz Ok Bağlayıcısı 47"/>
              <p:cNvCxnSpPr/>
              <p:nvPr/>
            </p:nvCxnSpPr>
            <p:spPr>
              <a:xfrm>
                <a:off x="2925788" y="4642200"/>
                <a:ext cx="2467012" cy="18000"/>
              </a:xfrm>
              <a:prstGeom prst="straightConnector1">
                <a:avLst/>
              </a:prstGeom>
              <a:ln>
                <a:headEnd type="triangle"/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9" name="TextBox 43"/>
              <p:cNvSpPr txBox="1"/>
              <p:nvPr/>
            </p:nvSpPr>
            <p:spPr>
              <a:xfrm>
                <a:off x="3299115" y="1694531"/>
                <a:ext cx="1094178" cy="16619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dirty="0" smtClean="0"/>
                  <a:t>A</a:t>
                </a:r>
                <a:r>
                  <a:rPr lang="tr-TR" baseline="-25000" dirty="0" smtClean="0"/>
                  <a:t>0</a:t>
                </a:r>
                <a:r>
                  <a:rPr lang="tr-TR" dirty="0" smtClean="0"/>
                  <a:t>A=a</a:t>
                </a:r>
                <a:r>
                  <a:rPr lang="tr-TR" baseline="-25000" dirty="0" smtClean="0"/>
                  <a:t>2</a:t>
                </a:r>
              </a:p>
              <a:p>
                <a:r>
                  <a:rPr lang="tr-TR" dirty="0" smtClean="0"/>
                  <a:t>AB=a</a:t>
                </a:r>
                <a:r>
                  <a:rPr lang="tr-TR" baseline="-25000" dirty="0" smtClean="0"/>
                  <a:t>3</a:t>
                </a:r>
              </a:p>
              <a:p>
                <a:r>
                  <a:rPr lang="tr-TR" dirty="0" smtClean="0"/>
                  <a:t>A</a:t>
                </a:r>
                <a:r>
                  <a:rPr lang="tr-TR" baseline="-25000" dirty="0" smtClean="0"/>
                  <a:t>0</a:t>
                </a:r>
                <a:r>
                  <a:rPr lang="tr-TR" dirty="0" smtClean="0"/>
                  <a:t>B=s</a:t>
                </a:r>
                <a:r>
                  <a:rPr lang="tr-TR" baseline="-25000" dirty="0" smtClean="0"/>
                  <a:t>14</a:t>
                </a:r>
              </a:p>
              <a:p>
                <a:r>
                  <a:rPr lang="tr-TR" dirty="0" smtClean="0"/>
                  <a:t>AG</a:t>
                </a:r>
                <a:r>
                  <a:rPr lang="tr-TR" baseline="-25000" dirty="0" smtClean="0"/>
                  <a:t>3</a:t>
                </a:r>
                <a:r>
                  <a:rPr lang="tr-TR" dirty="0" smtClean="0"/>
                  <a:t>=c</a:t>
                </a:r>
                <a:r>
                  <a:rPr lang="tr-TR" baseline="-25000" dirty="0" smtClean="0"/>
                  <a:t>3</a:t>
                </a:r>
                <a:endParaRPr lang="tr-TR" baseline="-25000" dirty="0"/>
              </a:p>
              <a:p>
                <a:endParaRPr lang="tr-TR" baseline="-25000" dirty="0" smtClean="0"/>
              </a:p>
              <a:p>
                <a:endParaRPr lang="tr-TR" dirty="0"/>
              </a:p>
            </p:txBody>
          </p:sp>
          <p:sp>
            <p:nvSpPr>
              <p:cNvPr id="56" name="Dikdörtgen 55"/>
              <p:cNvSpPr/>
              <p:nvPr/>
            </p:nvSpPr>
            <p:spPr>
              <a:xfrm>
                <a:off x="3612353" y="4297701"/>
                <a:ext cx="47000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tr-TR" dirty="0"/>
                  <a:t>s</a:t>
                </a:r>
                <a:r>
                  <a:rPr lang="tr-TR" baseline="-25000" dirty="0"/>
                  <a:t>14</a:t>
                </a:r>
              </a:p>
            </p:txBody>
          </p:sp>
          <p:sp>
            <p:nvSpPr>
              <p:cNvPr id="57" name="Arc 41"/>
              <p:cNvSpPr/>
              <p:nvPr/>
            </p:nvSpPr>
            <p:spPr>
              <a:xfrm>
                <a:off x="3477600" y="2608200"/>
                <a:ext cx="2599200" cy="2120400"/>
              </a:xfrm>
              <a:prstGeom prst="arc">
                <a:avLst>
                  <a:gd name="adj1" fmla="val 12577496"/>
                  <a:gd name="adj2" fmla="val 0"/>
                </a:avLst>
              </a:prstGeom>
              <a:ln>
                <a:headEnd type="stealth" w="lg" len="lg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tr-TR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  <p:sp>
            <p:nvSpPr>
              <p:cNvPr id="58" name="TextBox 42"/>
              <p:cNvSpPr txBox="1"/>
              <p:nvPr/>
            </p:nvSpPr>
            <p:spPr>
              <a:xfrm>
                <a:off x="5278397" y="2816372"/>
                <a:ext cx="6156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dirty="0" smtClean="0">
                    <a:solidFill>
                      <a:schemeClr val="accent4"/>
                    </a:solidFill>
                    <a:latin typeface="Symbol" panose="05050102010706020507" pitchFamily="18" charset="2"/>
                  </a:rPr>
                  <a:t>q</a:t>
                </a:r>
                <a:r>
                  <a:rPr lang="tr-TR" baseline="-25000" dirty="0" smtClean="0">
                    <a:solidFill>
                      <a:schemeClr val="accent4"/>
                    </a:solidFill>
                    <a:latin typeface="Symbol" panose="05050102010706020507" pitchFamily="18" charset="2"/>
                  </a:rPr>
                  <a:t>13</a:t>
                </a:r>
                <a:endParaRPr lang="tr-TR" baseline="-25000" dirty="0">
                  <a:solidFill>
                    <a:schemeClr val="accent4"/>
                  </a:solidFill>
                  <a:latin typeface="Symbol" panose="05050102010706020507" pitchFamily="18" charset="2"/>
                </a:endParaRPr>
              </a:p>
            </p:txBody>
          </p:sp>
          <p:sp>
            <p:nvSpPr>
              <p:cNvPr id="60" name="TextBox 42"/>
              <p:cNvSpPr txBox="1"/>
              <p:nvPr/>
            </p:nvSpPr>
            <p:spPr>
              <a:xfrm>
                <a:off x="3053695" y="3299068"/>
                <a:ext cx="6156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dirty="0" smtClean="0">
                    <a:solidFill>
                      <a:schemeClr val="accent4"/>
                    </a:solidFill>
                    <a:latin typeface="Symbol" panose="05050102010706020507" pitchFamily="18" charset="2"/>
                  </a:rPr>
                  <a:t>q</a:t>
                </a:r>
                <a:r>
                  <a:rPr lang="tr-TR" baseline="-25000" dirty="0" smtClean="0">
                    <a:solidFill>
                      <a:schemeClr val="accent4"/>
                    </a:solidFill>
                    <a:latin typeface="Symbol" panose="05050102010706020507" pitchFamily="18" charset="2"/>
                  </a:rPr>
                  <a:t>12</a:t>
                </a:r>
                <a:endParaRPr lang="tr-TR" baseline="-25000" dirty="0">
                  <a:solidFill>
                    <a:schemeClr val="accent4"/>
                  </a:solidFill>
                  <a:latin typeface="Symbol" panose="05050102010706020507" pitchFamily="18" charset="2"/>
                </a:endParaRPr>
              </a:p>
            </p:txBody>
          </p:sp>
          <p:grpSp>
            <p:nvGrpSpPr>
              <p:cNvPr id="4" name="Grup 3"/>
              <p:cNvGrpSpPr/>
              <p:nvPr/>
            </p:nvGrpSpPr>
            <p:grpSpPr>
              <a:xfrm>
                <a:off x="2433369" y="2643345"/>
                <a:ext cx="4181311" cy="1245382"/>
                <a:chOff x="2433369" y="2643345"/>
                <a:chExt cx="4181311" cy="1245382"/>
              </a:xfrm>
            </p:grpSpPr>
            <p:cxnSp>
              <p:nvCxnSpPr>
                <p:cNvPr id="38" name="Düz Ok Bağlayıcısı 37"/>
                <p:cNvCxnSpPr/>
                <p:nvPr/>
              </p:nvCxnSpPr>
              <p:spPr>
                <a:xfrm flipH="1">
                  <a:off x="5385988" y="3648789"/>
                  <a:ext cx="615600" cy="0"/>
                </a:xfrm>
                <a:prstGeom prst="straightConnector1">
                  <a:avLst/>
                </a:prstGeom>
                <a:ln w="50800"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4" name="TextBox 35"/>
                <p:cNvSpPr txBox="1"/>
                <p:nvPr/>
              </p:nvSpPr>
              <p:spPr>
                <a:xfrm>
                  <a:off x="6008824" y="3405839"/>
                  <a:ext cx="60585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tr-TR" dirty="0" smtClean="0">
                      <a:solidFill>
                        <a:srgbClr val="FF0000"/>
                      </a:solidFill>
                    </a:rPr>
                    <a:t>P</a:t>
                  </a:r>
                  <a:r>
                    <a:rPr lang="tr-TR" baseline="-25000" dirty="0" smtClean="0">
                      <a:solidFill>
                        <a:srgbClr val="FF0000"/>
                      </a:solidFill>
                    </a:rPr>
                    <a:t>14</a:t>
                  </a:r>
                  <a:endParaRPr lang="tr-TR" baseline="-25000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3" name="Yay 2"/>
                <p:cNvSpPr/>
                <p:nvPr/>
              </p:nvSpPr>
              <p:spPr>
                <a:xfrm>
                  <a:off x="2600080" y="3028578"/>
                  <a:ext cx="889200" cy="860149"/>
                </a:xfrm>
                <a:prstGeom prst="arc">
                  <a:avLst>
                    <a:gd name="adj1" fmla="val 11634093"/>
                    <a:gd name="adj2" fmla="val 0"/>
                  </a:avLst>
                </a:prstGeom>
                <a:ln w="57150">
                  <a:solidFill>
                    <a:srgbClr val="FF0000"/>
                  </a:solidFill>
                  <a:headEnd type="triangl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tr-TR"/>
                </a:p>
              </p:txBody>
            </p:sp>
            <p:sp>
              <p:nvSpPr>
                <p:cNvPr id="47" name="TextBox 35"/>
                <p:cNvSpPr txBox="1"/>
                <p:nvPr/>
              </p:nvSpPr>
              <p:spPr>
                <a:xfrm>
                  <a:off x="2433369" y="2643345"/>
                  <a:ext cx="60585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tr-TR" dirty="0" smtClean="0">
                      <a:solidFill>
                        <a:srgbClr val="FF0000"/>
                      </a:solidFill>
                    </a:rPr>
                    <a:t>T</a:t>
                  </a:r>
                  <a:r>
                    <a:rPr lang="tr-TR" baseline="-25000" dirty="0" smtClean="0">
                      <a:solidFill>
                        <a:srgbClr val="FF0000"/>
                      </a:solidFill>
                    </a:rPr>
                    <a:t>12</a:t>
                  </a:r>
                  <a:endParaRPr lang="tr-TR" baseline="-25000" dirty="0">
                    <a:solidFill>
                      <a:srgbClr val="FF0000"/>
                    </a:solidFill>
                  </a:endParaRPr>
                </a:p>
              </p:txBody>
            </p:sp>
          </p:grpSp>
        </p:grpSp>
        <p:sp>
          <p:nvSpPr>
            <p:cNvPr id="70" name="TextBox 35"/>
            <p:cNvSpPr txBox="1"/>
            <p:nvPr/>
          </p:nvSpPr>
          <p:spPr>
            <a:xfrm>
              <a:off x="3614400" y="4957638"/>
              <a:ext cx="6058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dirty="0" smtClean="0"/>
                <a:t>G</a:t>
              </a:r>
              <a:r>
                <a:rPr lang="tr-TR" baseline="-25000" dirty="0" smtClean="0"/>
                <a:t>3</a:t>
              </a:r>
              <a:endParaRPr lang="tr-TR" baseline="-25000" dirty="0"/>
            </a:p>
          </p:txBody>
        </p:sp>
        <p:sp>
          <p:nvSpPr>
            <p:cNvPr id="71" name="Oval 70"/>
            <p:cNvSpPr/>
            <p:nvPr/>
          </p:nvSpPr>
          <p:spPr>
            <a:xfrm>
              <a:off x="3614400" y="5070600"/>
              <a:ext cx="54000" cy="54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İçerik Yer Tutucusu 21"/>
              <p:cNvSpPr txBox="1">
                <a:spLocks/>
              </p:cNvSpPr>
              <p:nvPr/>
            </p:nvSpPr>
            <p:spPr>
              <a:xfrm>
                <a:off x="5049555" y="2285780"/>
                <a:ext cx="3738290" cy="14563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70000" lnSpcReduction="20000"/>
              </a:bodyPr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accent6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accent6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tr-TR" b="0" i="1" dirty="0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tr-TR" b="0" i="1" baseline="-25000" dirty="0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tr-TR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tr-TR" i="1" baseline="-25000" dirty="0">
                        <a:latin typeface="Cambria Math" panose="02040503050406030204" pitchFamily="18" charset="0"/>
                      </a:rPr>
                      <m:t>3</m:t>
                    </m:r>
                    <m:sSup>
                      <m:sSupPr>
                        <m:ctrlPr>
                          <a:rPr lang="tr-TR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i="1" dirty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tr-TR" i="1" baseline="-25000" dirty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tr-TR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tr-TR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b="0" i="0" dirty="0" smtClean="0">
                        <a:latin typeface="Cambria Math" panose="02040503050406030204" pitchFamily="18" charset="0"/>
                      </a:rPr>
                      <m:t>0.6</m:t>
                    </m:r>
                    <m:r>
                      <a:rPr lang="tr-TR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tr-TR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i="1" dirty="0">
                            <a:latin typeface="Cambria Math" panose="02040503050406030204" pitchFamily="18" charset="0"/>
                          </a:rPr>
                          <m:t>0.04</m:t>
                        </m:r>
                      </m:e>
                      <m:sup>
                        <m:r>
                          <a:rPr lang="tr-TR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tr-TR" dirty="0" smtClean="0"/>
              </a:p>
              <a:p>
                <a:pPr fontAlgn="auto"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tr-TR" i="1" dirty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tr-TR" i="1" baseline="-25000" dirty="0">
                        <a:latin typeface="Cambria Math" panose="02040503050406030204" pitchFamily="18" charset="0"/>
                      </a:rPr>
                      <m:t>3</m:t>
                    </m:r>
                    <m:r>
                      <a:rPr lang="tr-TR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b="0" i="0" dirty="0" smtClean="0">
                        <a:latin typeface="Cambria Math" panose="02040503050406030204" pitchFamily="18" charset="0"/>
                      </a:rPr>
                      <m:t>9.6</m:t>
                    </m:r>
                    <m:r>
                      <a:rPr lang="tr-TR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tr-TR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tr-TR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−4</m:t>
                        </m:r>
                      </m:sup>
                    </m:sSup>
                    <m:r>
                      <a:rPr lang="tr-TR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tr-TR" b="0" i="0" dirty="0" smtClean="0">
                        <a:latin typeface="Cambria Math" panose="02040503050406030204" pitchFamily="18" charset="0"/>
                      </a:rPr>
                      <m:t>kg</m:t>
                    </m:r>
                    <m:r>
                      <a:rPr lang="tr-TR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tr-TR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tr-TR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tr-TR" dirty="0" smtClean="0"/>
              </a:p>
              <a:p>
                <a:pPr marL="0" indent="0" fontAlgn="auto"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dirty="0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tr-TR" b="0" i="1" dirty="0" smtClean="0">
                              <a:latin typeface="Cambria Math" panose="02040503050406030204" pitchFamily="18" charset="0"/>
                            </a:rPr>
                            <m:t>𝑛𝑜𝑚</m:t>
                          </m:r>
                        </m:sub>
                      </m:sSub>
                      <m:r>
                        <a:rPr lang="tr-TR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i="1" dirty="0" smtClean="0">
                          <a:latin typeface="Cambria Math" panose="02040503050406030204" pitchFamily="18" charset="0"/>
                        </a:rPr>
                        <m:t>2500 </m:t>
                      </m:r>
                      <m:f>
                        <m:fPr>
                          <m:ctrlPr>
                            <a:rPr lang="tr-TR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𝑑𝑒𝑣𝑖𝑟</m:t>
                          </m:r>
                        </m:num>
                        <m:den>
                          <m:r>
                            <a:rPr lang="tr-TR" b="0" i="1" dirty="0" smtClean="0">
                              <a:latin typeface="Cambria Math" panose="02040503050406030204" pitchFamily="18" charset="0"/>
                            </a:rPr>
                            <m:t>𝑑𝑎𝑘</m:t>
                          </m:r>
                        </m:den>
                      </m:f>
                      <m:r>
                        <a:rPr lang="tr-TR" i="1" dirty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2500</m:t>
                          </m:r>
                          <m:r>
                            <a:rPr lang="tr-TR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l-GR" i="1" dirty="0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tr-TR" b="0" i="1" dirty="0" smtClean="0">
                              <a:latin typeface="Cambria Math" panose="02040503050406030204" pitchFamily="18" charset="0"/>
                            </a:rPr>
                            <m:t>60</m:t>
                          </m:r>
                        </m:den>
                      </m:f>
                      <m:r>
                        <a:rPr lang="tr-TR" i="1" dirty="0">
                          <a:latin typeface="Cambria Math" panose="02040503050406030204" pitchFamily="18" charset="0"/>
                        </a:rPr>
                        <m:t>=262 </m:t>
                      </m:r>
                      <m:f>
                        <m:fPr>
                          <m:ctrlPr>
                            <a:rPr lang="tr-TR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b="0" i="1" dirty="0" smtClean="0">
                              <a:latin typeface="Cambria Math" panose="02040503050406030204" pitchFamily="18" charset="0"/>
                            </a:rPr>
                            <m:t>𝑟𝑎𝑑</m:t>
                          </m:r>
                        </m:num>
                        <m:den>
                          <m:r>
                            <a:rPr lang="tr-TR" b="0" i="1" dirty="0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den>
                      </m:f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51" name="İçerik Yer Tutucusu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9555" y="2285780"/>
                <a:ext cx="3738290" cy="1456300"/>
              </a:xfrm>
              <a:prstGeom prst="rect">
                <a:avLst/>
              </a:prstGeom>
              <a:blipFill rotWithShape="0">
                <a:blip r:embed="rId3"/>
                <a:stretch>
                  <a:fillRect l="-163" t="-1255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996300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Örnek 3 Devam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tr-TR" dirty="0" smtClean="0"/>
                  <a:t>Devre Kapalılık Denklemi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𝑖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sub>
                          </m:sSub>
                        </m:sup>
                      </m:sSup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14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𝑖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13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tr-TR" dirty="0" smtClean="0"/>
              </a:p>
              <a:p>
                <a:r>
                  <a:rPr lang="tr-TR" dirty="0" smtClean="0"/>
                  <a:t>Bu denklemden;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𝑐𝑜𝑠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14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𝑐𝑜𝑠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13</m:t>
                          </m:r>
                        </m:sub>
                      </m:sSub>
                    </m:oMath>
                  </m:oMathPara>
                </a14:m>
                <a:endParaRPr lang="tr-TR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𝑠𝑖𝑛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𝑠𝑖𝑛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13</m:t>
                          </m:r>
                        </m:sub>
                      </m:sSub>
                      <m:r>
                        <a:rPr lang="tr-T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13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tr-TR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e>
                            <m:sup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fName>
                        <m:e>
                          <m:d>
                            <m:d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tr-TR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𝑠𝑖𝑛</m:t>
                              </m:r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</m:oMath>
                  </m:oMathPara>
                </a14:m>
                <a:endParaRPr lang="tr-TR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14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𝑐𝑜𝑠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𝑐𝑜𝑠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13</m:t>
                          </m:r>
                        </m:sub>
                      </m:sSub>
                    </m:oMath>
                  </m:oMathPara>
                </a14:m>
                <a:endParaRPr lang="tr-TR" dirty="0" smtClean="0"/>
              </a:p>
              <a:p>
                <a:pPr marL="0" indent="0">
                  <a:buNone/>
                </a:pPr>
                <a:r>
                  <a:rPr lang="tr-TR" dirty="0" smtClean="0"/>
                  <a:t>bulunur.</a:t>
                </a:r>
              </a:p>
              <a:p>
                <a:r>
                  <a:rPr lang="tr-TR" dirty="0" smtClean="0"/>
                  <a:t>Hız </a:t>
                </a:r>
                <a:r>
                  <a:rPr lang="tr-TR" dirty="0"/>
                  <a:t>Analizi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tr-TR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𝑐𝑜𝑠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𝑐𝑜𝑠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13</m:t>
                          </m:r>
                        </m:sub>
                      </m:sSub>
                      <m:r>
                        <a:rPr lang="tr-T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13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𝑐𝑜𝑠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𝑐𝑜𝑠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13</m:t>
                              </m:r>
                            </m:sub>
                          </m:sSub>
                        </m:den>
                      </m:f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</m:oMath>
                  </m:oMathPara>
                </a14:m>
                <a:endParaRPr lang="tr-TR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tr-TR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acc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14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𝑠𝑖𝑛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13</m:t>
                          </m:r>
                        </m:sub>
                      </m:sSub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𝑠𝑖𝑛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13</m:t>
                          </m:r>
                        </m:sub>
                      </m:sSub>
                    </m:oMath>
                  </m:oMathPara>
                </a14:m>
                <a:endParaRPr lang="tr-TR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acc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14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𝑠𝑖𝑛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𝑐𝑜𝑠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sub>
                          </m:sSub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𝑐𝑜𝑠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13</m:t>
                              </m:r>
                            </m:sub>
                          </m:sSub>
                        </m:den>
                      </m:f>
                      <m:r>
                        <a:rPr lang="tr-TR" i="1">
                          <a:latin typeface="Cambria Math" panose="02040503050406030204" pitchFamily="18" charset="0"/>
                        </a:rPr>
                        <m:t>𝑠𝑖𝑛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13</m:t>
                          </m:r>
                        </m:sub>
                      </m:sSub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</m:oMath>
                  </m:oMathPara>
                </a14:m>
                <a:endParaRPr lang="tr-TR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acc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14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𝑠𝑖𝑛</m:t>
                          </m: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13</m:t>
                                  </m:r>
                                </m:sub>
                              </m:s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𝑐𝑜𝑠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13</m:t>
                              </m:r>
                            </m:sub>
                          </m:sSub>
                        </m:den>
                      </m:f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</m:oMath>
                  </m:oMathPara>
                </a14:m>
                <a:endParaRPr lang="tr-TR" dirty="0"/>
              </a:p>
              <a:p>
                <a:pPr marL="0" indent="0">
                  <a:buNone/>
                </a:pPr>
                <a:endParaRPr lang="tr-TR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773" t="-1000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606001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Örnek 3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609600"/>
                <a:ext cx="8252550" cy="6095999"/>
              </a:xfrm>
            </p:spPr>
            <p:txBody>
              <a:bodyPr>
                <a:normAutofit/>
              </a:bodyPr>
              <a:lstStyle/>
              <a:p>
                <a:r>
                  <a:rPr lang="tr-TR" dirty="0" smtClean="0"/>
                  <a:t>İvme Analizi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13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𝑐𝑜𝑠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𝑐𝑜𝑠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13</m:t>
                              </m:r>
                            </m:sub>
                          </m:sSub>
                        </m:den>
                      </m:f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r>
                        <a:rPr lang="tr-T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</m:oMath>
                  </m:oMathPara>
                </a14:m>
                <a:endParaRPr lang="tr-TR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̈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13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̇"/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13</m:t>
                                  </m:r>
                                </m:sub>
                              </m:s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𝑠𝑖𝑛</m:t>
                              </m:r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13</m:t>
                                  </m:r>
                                </m:sub>
                              </m:s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𝑐𝑜𝑠</m:t>
                              </m:r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sub>
                              </m:s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̇"/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sub>
                              </m:s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𝑠𝑖𝑛</m:t>
                              </m:r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sub>
                              </m:s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𝑐𝑜𝑠</m:t>
                              </m:r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13</m:t>
                                  </m:r>
                                </m:sub>
                              </m:sSub>
                            </m:num>
                            <m:den>
                              <m:sSup>
                                <m:sSup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𝑐𝑜𝑠</m:t>
                                  </m:r>
                                </m:e>
                                <m:sup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13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r>
                        <a:rPr lang="tr-TR" b="0" i="0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𝑐𝑜𝑠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𝑐𝑜𝑠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13</m:t>
                              </m:r>
                            </m:sub>
                          </m:sSub>
                        </m:den>
                      </m:f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̈"/>
                              <m:ctrlPr>
                                <a:rPr lang="tr-TR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</m:oMath>
                  </m:oMathPara>
                </a14:m>
                <a:endParaRPr lang="tr-TR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̈"/>
                              <m:ctrlPr>
                                <a:rPr lang="tr-TR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acc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14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̇"/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acc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13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𝑐𝑜𝑠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̇"/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acc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𝑐𝑜𝑠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13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𝑐𝑜𝑠</m:t>
                          </m:r>
                          <m:d>
                            <m:dPr>
                              <m:ctrlPr>
                                <a:rPr lang="tr-TR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13</m:t>
                                  </m:r>
                                </m:sub>
                              </m:s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𝑐𝑜𝑠</m:t>
                              </m:r>
                            </m:e>
                            <m: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13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tr-TR" dirty="0" smtClean="0"/>
              </a:p>
              <a:p>
                <a:r>
                  <a:rPr lang="tr-TR" dirty="0" smtClean="0"/>
                  <a:t>3 uzvunun ağırlık merkezinin konumu, hızı, ivmesi</a:t>
                </a:r>
              </a:p>
              <a:p>
                <a:pPr marL="0" indent="0">
                  <a:buNone/>
                </a:pPr>
                <a:endParaRPr lang="tr-TR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𝐺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14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𝑖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13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tr-TR" dirty="0" smtClean="0"/>
              </a:p>
              <a:p>
                <a:pPr marL="0" indent="0">
                  <a:buNone/>
                </a:pPr>
                <a:endParaRPr lang="tr-TR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tr-T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acc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𝐺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acc>
                            <m:accPr>
                              <m:chr m:val="⃗"/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𝐺</m:t>
                          </m:r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tr-TR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acc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14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𝑖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13</m:t>
                          </m:r>
                        </m:sub>
                      </m:sSub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𝑖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13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tr-TR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𝐺</m:t>
                          </m:r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acc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14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13</m:t>
                          </m:r>
                        </m:sub>
                      </m:sSub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𝑠𝑖𝑛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13</m:t>
                          </m:r>
                        </m:sub>
                      </m:sSub>
                    </m:oMath>
                  </m:oMathPara>
                </a14:m>
                <a:endParaRPr lang="tr-TR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𝐺</m:t>
                          </m:r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13</m:t>
                          </m:r>
                        </m:sub>
                      </m:sSub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𝑐𝑜𝑠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13</m:t>
                          </m:r>
                        </m:sub>
                      </m:sSub>
                    </m:oMath>
                  </m:oMathPara>
                </a14:m>
                <a:endParaRPr lang="tr-TR" dirty="0" smtClean="0"/>
              </a:p>
              <a:p>
                <a:pPr marL="0" indent="0">
                  <a:buNone/>
                </a:pPr>
                <a:endParaRPr lang="tr-TR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𝐺</m:t>
                          </m:r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̈"/>
                              <m:ctrlPr>
                                <a:rPr lang="tr-TR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e>
                          </m:acc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14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𝑖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̈"/>
                              <m:ctrlPr>
                                <a:rPr lang="tr-TR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13</m:t>
                          </m:r>
                        </m:sub>
                      </m:sSub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𝑖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13</m:t>
                              </m:r>
                            </m:sub>
                          </m:sSub>
                        </m:sup>
                      </m:sSup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̇"/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acc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13</m:t>
                              </m:r>
                            </m:sub>
                          </m:sSub>
                        </m:e>
                        <m:sup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𝑖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13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tr-TR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𝐺</m:t>
                          </m:r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̈"/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e>
                          </m:acc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14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̈"/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13</m:t>
                          </m:r>
                        </m:sub>
                      </m:sSub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m:rPr>
                          <m:sty m:val="p"/>
                        </m:rPr>
                        <a:rPr lang="tr-TR" b="0" i="0" smtClean="0">
                          <a:latin typeface="Cambria Math" panose="02040503050406030204" pitchFamily="18" charset="0"/>
                        </a:rPr>
                        <m:t>sin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13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⁡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̇"/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acc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13</m:t>
                              </m:r>
                            </m:sub>
                          </m:sSub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𝑐𝑜𝑠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13</m:t>
                          </m:r>
                        </m:sub>
                      </m:sSub>
                    </m:oMath>
                  </m:oMathPara>
                </a14:m>
                <a:endParaRPr lang="tr-TR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𝐺</m:t>
                          </m:r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̈"/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13</m:t>
                          </m:r>
                        </m:sub>
                      </m:sSub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𝑐𝑜𝑠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13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̇"/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acc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13</m:t>
                              </m:r>
                            </m:sub>
                          </m:sSub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𝑠𝑖𝑛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13</m:t>
                          </m:r>
                        </m:sub>
                      </m:sSub>
                    </m:oMath>
                  </m:oMathPara>
                </a14:m>
                <a:endParaRPr lang="tr-TR" dirty="0" smtClean="0"/>
              </a:p>
              <a:p>
                <a:endParaRPr lang="tr-TR" dirty="0" smtClean="0"/>
              </a:p>
              <a:p>
                <a:pPr marL="0" indent="0">
                  <a:buNone/>
                </a:pPr>
                <a:endParaRPr lang="tr-TR" dirty="0"/>
              </a:p>
              <a:p>
                <a:pPr marL="0" indent="0">
                  <a:buNone/>
                </a:pPr>
                <a:endParaRPr lang="tr-TR" dirty="0" smtClean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609600"/>
                <a:ext cx="8252550" cy="6095999"/>
              </a:xfrm>
              <a:blipFill rotWithShape="0">
                <a:blip r:embed="rId2"/>
                <a:stretch>
                  <a:fillRect l="-665" t="-1000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593103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Örnek 3 Devam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tr-TR" dirty="0"/>
                  <a:t>3 ve 4 uzvunun atalet kuvvet ve momentleri</a:t>
                </a:r>
              </a:p>
              <a:p>
                <a:r>
                  <a:rPr lang="tr-TR" dirty="0"/>
                  <a:t>3 uzvu: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tr-T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⃗"/>
                                <m:ctrlPr>
                                  <a:rPr lang="tr-T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</m:acc>
                          </m:e>
                          <m:sup>
                            <m:r>
                              <a:rPr lang="tr-T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b>
                    </m:sSub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̈"/>
                            <m:ctrlPr>
                              <a:rPr lang="tr-T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13</m:t>
                        </m:r>
                      </m:sub>
                    </m:sSub>
                  </m:oMath>
                </a14:m>
                <a:endParaRPr lang="tr-TR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⃗"/>
                                  <m:ctrlP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</m:acc>
                            </m:e>
                            <m:sup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̈"/>
                                  <m:ctrlP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acc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14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̈"/>
                                  <m:ctrlP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acc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13</m:t>
                              </m:r>
                            </m:sub>
                          </m:sSub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d>
                          <m:r>
                            <m:rPr>
                              <m:sty m:val="p"/>
                            </m:rPr>
                            <a:rPr lang="tr-TR">
                              <a:latin typeface="Cambria Math" panose="02040503050406030204" pitchFamily="18" charset="0"/>
                            </a:rPr>
                            <m:t>sin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13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⁡−</m:t>
                          </m:r>
                          <m:sSup>
                            <m:s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̇"/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13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d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𝑐𝑜𝑠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13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tr-TR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⃗"/>
                                  <m:ctrlP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</m:acc>
                            </m:e>
                            <m:sup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̈"/>
                                  <m:ctrlP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acc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13</m:t>
                              </m:r>
                            </m:sub>
                          </m:sSub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d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𝑐𝑜𝑠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13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̇"/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13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d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𝑠𝑖𝑛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13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tr-TR" dirty="0"/>
              </a:p>
              <a:p>
                <a:r>
                  <a:rPr lang="tr-TR" dirty="0"/>
                  <a:t>4 uzvu: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tr-T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⃗"/>
                                <m:ctrlPr>
                                  <a:rPr lang="tr-T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</m:acc>
                          </m:e>
                          <m:sup>
                            <m:r>
                              <a:rPr lang="tr-T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  <m:r>
                          <a:rPr lang="tr-T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sub>
                    </m:sSub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̈"/>
                            <m:ctrlPr>
                              <a:rPr lang="tr-T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</m:e>
                        </m:acc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14</m:t>
                        </m:r>
                      </m:sub>
                    </m:sSub>
                  </m:oMath>
                </a14:m>
                <a:endParaRPr lang="tr-TR" dirty="0" smtClean="0"/>
              </a:p>
              <a:p>
                <a:pPr marL="0" indent="0">
                  <a:buNone/>
                </a:pPr>
                <a:endParaRPr lang="tr-TR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tr-TR" dirty="0"/>
              </a:p>
              <a:p>
                <a:endParaRPr lang="tr-TR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773" t="-1000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50863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Örnek 3 Devam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tr-TR" dirty="0" smtClean="0"/>
                  <a:t>Şimdi </a:t>
                </a:r>
                <a:r>
                  <a:rPr lang="tr-TR" dirty="0" err="1"/>
                  <a:t>virtüel</a:t>
                </a:r>
                <a:r>
                  <a:rPr lang="tr-TR" dirty="0"/>
                  <a:t> iş prensibi için genel ifadeyi yazıp, yukarıda bulduğumuz değerleri yerlerine yerleştirirsek </a:t>
                </a:r>
                <a14:m>
                  <m:oMath xmlns:m="http://schemas.openxmlformats.org/officeDocument/2006/math">
                    <m:r>
                      <a:rPr lang="tr-TR" i="1" dirty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tr-TR" i="1" baseline="-25000" dirty="0">
                        <a:latin typeface="Cambria Math" panose="02040503050406030204" pitchFamily="18" charset="0"/>
                      </a:rPr>
                      <m:t>12</m:t>
                    </m:r>
                  </m:oMath>
                </a14:m>
                <a:r>
                  <a:rPr lang="tr-TR" dirty="0"/>
                  <a:t> </a:t>
                </a:r>
                <a:r>
                  <a:rPr lang="tr-TR" dirty="0" err="1"/>
                  <a:t>tork</a:t>
                </a:r>
                <a:r>
                  <a:rPr lang="tr-TR" dirty="0"/>
                  <a:t> ifadesini bulabiliriz. Kayar uzuv üzerinde (piston) </a:t>
                </a:r>
                <a14:m>
                  <m:oMath xmlns:m="http://schemas.openxmlformats.org/officeDocument/2006/math">
                    <m:r>
                      <a:rPr lang="tr-TR" i="1" dirty="0">
                        <a:latin typeface="Cambria Math" panose="02040503050406030204" pitchFamily="18" charset="0"/>
                      </a:rPr>
                      <m:t>–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tr-TR" dirty="0"/>
                  <a:t> yönünde </a:t>
                </a:r>
                <a14:m>
                  <m:oMath xmlns:m="http://schemas.openxmlformats.org/officeDocument/2006/math">
                    <m:r>
                      <a:rPr lang="tr-TR" i="1" dirty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tr-TR" i="1" baseline="-25000" dirty="0">
                        <a:latin typeface="Cambria Math" panose="02040503050406030204" pitchFamily="18" charset="0"/>
                      </a:rPr>
                      <m:t>14</m:t>
                    </m:r>
                  </m:oMath>
                </a14:m>
                <a:r>
                  <a:rPr lang="tr-TR" dirty="0"/>
                  <a:t> gaz kuvvetini dış kuvvet olarak ele alacağız.</a:t>
                </a:r>
              </a:p>
              <a:p>
                <a:r>
                  <a:rPr lang="tr-TR" dirty="0">
                    <a:ea typeface="Cambria Math" panose="02040503050406030204" pitchFamily="18" charset="0"/>
                  </a:rPr>
                  <a:t>Dinamik kuvvet analizi için </a:t>
                </a:r>
                <a:r>
                  <a:rPr lang="tr-TR" dirty="0" err="1">
                    <a:ea typeface="Cambria Math" panose="02040503050406030204" pitchFamily="18" charset="0"/>
                  </a:rPr>
                  <a:t>virtüel</a:t>
                </a:r>
                <a:r>
                  <a:rPr lang="tr-TR" dirty="0">
                    <a:ea typeface="Cambria Math" panose="02040503050406030204" pitchFamily="18" charset="0"/>
                  </a:rPr>
                  <a:t> iş denklemi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𝑡𝑜𝑝𝑙𝑎𝑚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</m:acc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acc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supHide m:val="on"/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sSup>
                                <m:sSup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𝐹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p>
                              </m:sSup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acc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𝐺𝑗</m:t>
                              </m:r>
                            </m:sub>
                          </m:sSub>
                        </m:e>
                      </m:nary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supHide m:val="on"/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</m:acc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acc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supHide m:val="on"/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sSup>
                                <m:sSup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p>
                              </m:sSup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acc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tr-TR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𝑡𝑜𝑝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=0=</m:t>
                      </m:r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tr-TR" i="1" baseline="-25000" dirty="0">
                          <a:latin typeface="Cambria Math" panose="02040503050406030204" pitchFamily="18" charset="0"/>
                        </a:rPr>
                        <m:t>14</m:t>
                      </m:r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14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⃗"/>
                                  <m:ctrlP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</m:acc>
                            </m:e>
                            <m:sup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𝐺</m:t>
                          </m:r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⃗"/>
                                  <m:ctrlP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</m:acc>
                            </m:e>
                            <m:sup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𝐺</m:t>
                          </m:r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</m:acc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⃗"/>
                                  <m:ctrlP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</m:acc>
                            </m:e>
                            <m:sup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13</m:t>
                          </m:r>
                        </m:sub>
                      </m:sSub>
                    </m:oMath>
                  </m:oMathPara>
                </a14:m>
                <a:endParaRPr lang="tr-TR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𝑡𝑜𝑝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tr-TR" i="1" baseline="-25000" dirty="0">
                          <a:latin typeface="Cambria Math" panose="02040503050406030204" pitchFamily="18" charset="0"/>
                        </a:rPr>
                        <m:t>14</m:t>
                      </m:r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tr-TR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e>
                          </m:acc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14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p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𝐺</m:t>
                          </m:r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p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𝐺</m:t>
                          </m:r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tr-TR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p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tr-TR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13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tr-TR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̇"/>
                                  <m:ctrlP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acc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12</m:t>
                              </m:r>
                            </m:sub>
                          </m:sSub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tr-TR" i="1" baseline="-25000" dirty="0">
                              <a:latin typeface="Cambria Math" panose="02040503050406030204" pitchFamily="18" charset="0"/>
                            </a:rPr>
                            <m:t>14</m:t>
                          </m:r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̇"/>
                                  <m:ctrlP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acc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14</m:t>
                              </m:r>
                            </m:sub>
                          </m:sSub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sSup>
                                <m:sSup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p>
                                  <m: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p>
                              </m:sSup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𝐺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sSup>
                                <m:sSup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p>
                                  <m: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p>
                              </m:sSup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𝐺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sSup>
                                <m:sSup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p>
                                  <m: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p>
                              </m:sSup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̇"/>
                                  <m:ctrlP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acc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13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tr-TR" dirty="0"/>
              </a:p>
              <a:p>
                <a:pPr marL="0" indent="0">
                  <a:buNone/>
                </a:pPr>
                <a:endParaRPr lang="tr-TR" dirty="0"/>
              </a:p>
              <a:p>
                <a:endParaRPr lang="tr-TR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696" t="-1000" r="-1159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75323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Virtüel</a:t>
            </a:r>
            <a:r>
              <a:rPr lang="tr-TR" dirty="0" smtClean="0"/>
              <a:t> İş Yöntemi-Giriş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Bu zamana kadar </a:t>
            </a:r>
            <a:r>
              <a:rPr lang="tr-TR" b="1" i="1" dirty="0" smtClean="0">
                <a:solidFill>
                  <a:srgbClr val="FF0000"/>
                </a:solidFill>
              </a:rPr>
              <a:t>Newton yasaları </a:t>
            </a:r>
            <a:r>
              <a:rPr lang="tr-TR" dirty="0" smtClean="0"/>
              <a:t>ve </a:t>
            </a:r>
            <a:r>
              <a:rPr lang="tr-TR" b="1" i="1" dirty="0" err="1" smtClean="0">
                <a:solidFill>
                  <a:srgbClr val="FF0000"/>
                </a:solidFill>
              </a:rPr>
              <a:t>D’alambert</a:t>
            </a:r>
            <a:r>
              <a:rPr lang="tr-TR" b="1" i="1" dirty="0" smtClean="0">
                <a:solidFill>
                  <a:srgbClr val="FF0000"/>
                </a:solidFill>
              </a:rPr>
              <a:t> prensibine </a:t>
            </a:r>
            <a:r>
              <a:rPr lang="tr-TR" dirty="0" smtClean="0"/>
              <a:t>dayanarak hareket özellikleri her konumda bilinen bir makinanın dengede olması için gerekli olan dış kuvvet ve momentleri, bunların etkisinde oluşan mafsal kuvvetlerini hesapladık. Bu yaklaşım literatürde </a:t>
            </a:r>
            <a:r>
              <a:rPr lang="tr-TR" b="1" i="1" dirty="0" err="1" smtClean="0">
                <a:solidFill>
                  <a:srgbClr val="FF0000"/>
                </a:solidFill>
              </a:rPr>
              <a:t>Vektörel</a:t>
            </a:r>
            <a:r>
              <a:rPr lang="tr-TR" b="1" i="1" dirty="0" smtClean="0">
                <a:solidFill>
                  <a:srgbClr val="FF0000"/>
                </a:solidFill>
              </a:rPr>
              <a:t> Dinamik </a:t>
            </a:r>
            <a:r>
              <a:rPr lang="tr-TR" dirty="0" smtClean="0"/>
              <a:t>olarak da tanımlanmaktadır.</a:t>
            </a:r>
          </a:p>
          <a:p>
            <a:r>
              <a:rPr lang="tr-TR" dirty="0" smtClean="0"/>
              <a:t>Burada aynı problemi, Analitik Dinamik ile çözeceğiz. </a:t>
            </a:r>
            <a:r>
              <a:rPr lang="tr-TR" dirty="0"/>
              <a:t>Bu </a:t>
            </a:r>
            <a:r>
              <a:rPr lang="tr-TR" dirty="0" smtClean="0"/>
              <a:t>yaklaşım, kuvvet denge denklemleri yerine sistemin enerji dengesinin kullanılması temeline dayanır. Çok daha kısadır. Analitik dinamikte kullanılan yöntem </a:t>
            </a:r>
            <a:r>
              <a:rPr lang="tr-TR" dirty="0" err="1" smtClean="0"/>
              <a:t>virtüel</a:t>
            </a:r>
            <a:r>
              <a:rPr lang="tr-TR" dirty="0" smtClean="0"/>
              <a:t> iş prensibidir. 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200" y="3907800"/>
            <a:ext cx="1905000" cy="2143125"/>
          </a:xfrm>
          <a:prstGeom prst="rect">
            <a:avLst/>
          </a:prstGeom>
        </p:spPr>
      </p:pic>
      <p:sp>
        <p:nvSpPr>
          <p:cNvPr id="5" name="Dikdörtgen 4"/>
          <p:cNvSpPr/>
          <p:nvPr/>
        </p:nvSpPr>
        <p:spPr>
          <a:xfrm>
            <a:off x="3340800" y="4523400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sz="20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Joseph-Louis </a:t>
            </a:r>
            <a:r>
              <a:rPr lang="tr-TR" sz="2000" b="1" dirty="0" err="1" smtClean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Lagrange</a:t>
            </a:r>
            <a:r>
              <a:rPr lang="tr-TR" sz="20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,</a:t>
            </a:r>
            <a:r>
              <a:rPr lang="tr-TR" sz="2000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  </a:t>
            </a:r>
            <a:r>
              <a:rPr lang="tr-TR" sz="2000" dirty="0" err="1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Mécanique</a:t>
            </a:r>
            <a:r>
              <a:rPr lang="tr-TR" sz="2000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 </a:t>
            </a:r>
            <a:r>
              <a:rPr lang="tr-TR" sz="2000" dirty="0" err="1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Analytique</a:t>
            </a:r>
            <a:r>
              <a:rPr lang="tr-TR" sz="2000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, 1788 yılında yayımlandı.</a:t>
            </a:r>
          </a:p>
        </p:txBody>
      </p:sp>
    </p:spTree>
    <p:extLst>
      <p:ext uri="{BB962C8B-B14F-4D97-AF65-F5344CB8AC3E}">
        <p14:creationId xmlns:p14="http://schemas.microsoft.com/office/powerpoint/2010/main" val="25316840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Virtüel</a:t>
            </a:r>
            <a:r>
              <a:rPr lang="tr-TR" dirty="0" smtClean="0"/>
              <a:t> İş Yöntemi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Dengede olan bir mekanik sistemi ele alalım.</a:t>
            </a:r>
          </a:p>
          <a:p>
            <a:r>
              <a:rPr lang="tr-TR" dirty="0" smtClean="0"/>
              <a:t>Bu sistemin bağımsız konum parametrelerine sonsuz küçük </a:t>
            </a:r>
            <a:r>
              <a:rPr lang="tr-TR" dirty="0" err="1" smtClean="0"/>
              <a:t>virtüel</a:t>
            </a:r>
            <a:r>
              <a:rPr lang="tr-TR" dirty="0" smtClean="0"/>
              <a:t> (sanal) bir yer değişimi verdiğimizi varsayalım.</a:t>
            </a:r>
          </a:p>
          <a:p>
            <a:r>
              <a:rPr lang="tr-TR" dirty="0" smtClean="0"/>
              <a:t>Bu sanal yer değişimi ile tüm uzuvlar ve uzuvlar üzerinde bulunan noktalar mafsalların koyduğu kısıtlamalara uygun olarak yer değişimi yapacaklardır.</a:t>
            </a:r>
          </a:p>
          <a:p>
            <a:r>
              <a:rPr lang="tr-TR" dirty="0" smtClean="0"/>
              <a:t>Bu durumda kuvvetlerin etki noktaları da sanal olarak yer değiştirecektir.</a:t>
            </a:r>
          </a:p>
          <a:p>
            <a:r>
              <a:rPr lang="tr-TR" dirty="0" smtClean="0"/>
              <a:t>Bu sanal yer değiştirme sonucu her bir kuvvetin sanal bir iş yapması söz konusudur.</a:t>
            </a:r>
          </a:p>
          <a:p>
            <a:r>
              <a:rPr lang="tr-TR" b="1" dirty="0" smtClean="0">
                <a:solidFill>
                  <a:srgbClr val="FF0000"/>
                </a:solidFill>
              </a:rPr>
              <a:t>Eğer sistem dengede ise bu yapılan sanal işlerin toplamı sıfır olacaktır.</a:t>
            </a:r>
            <a:endParaRPr lang="tr-T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6504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Tanımlar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tr-TR" b="1" dirty="0" smtClean="0">
                    <a:solidFill>
                      <a:srgbClr val="FF0000"/>
                    </a:solidFill>
                  </a:rPr>
                  <a:t>İş: </a:t>
                </a:r>
                <a:r>
                  <a:rPr lang="tr-TR" dirty="0" smtClean="0"/>
                  <a:t>Bir kuvvet etkisi ile noktasal cismi A noktasından A’ noktasına ilerletmek için harcanan çaba</a:t>
                </a:r>
              </a:p>
              <a:p>
                <a14:m>
                  <m:oMath xmlns:m="http://schemas.openxmlformats.org/officeDocument/2006/math">
                    <m:r>
                      <a:rPr lang="tr-TR" i="1" dirty="0" smtClean="0">
                        <a:latin typeface="Cambria Math" panose="02040503050406030204" pitchFamily="18" charset="0"/>
                      </a:rPr>
                      <m:t>İş=</m:t>
                    </m:r>
                    <m:r>
                      <a:rPr lang="tr-TR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tr-TR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𝑊</m:t>
                    </m:r>
                    <m:r>
                      <a:rPr lang="tr-TR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tr-TR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tr-TR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𝐹</m:t>
                        </m:r>
                      </m:e>
                    </m:acc>
                    <m:r>
                      <a:rPr lang="tr-TR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∙∆</m:t>
                    </m:r>
                    <m:acc>
                      <m:accPr>
                        <m:chr m:val="⃗"/>
                        <m:ctrlPr>
                          <a:rPr lang="tr-TR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tr-TR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</m:acc>
                  </m:oMath>
                </a14:m>
                <a:endParaRPr lang="tr-TR" dirty="0" smtClean="0"/>
              </a:p>
              <a:p>
                <a:endParaRPr lang="tr-TR" dirty="0"/>
              </a:p>
              <a:p>
                <a:endParaRPr lang="tr-TR" dirty="0" smtClean="0"/>
              </a:p>
              <a:p>
                <a:endParaRPr lang="tr-TR" dirty="0"/>
              </a:p>
              <a:p>
                <a:endParaRPr lang="tr-TR" dirty="0" smtClean="0"/>
              </a:p>
              <a:p>
                <a:r>
                  <a:rPr lang="tr-TR" dirty="0" smtClean="0"/>
                  <a:t>Eğer kuvvet vektörü ile yer değiştirme vektörü arasında </a:t>
                </a:r>
                <a:r>
                  <a:rPr lang="el-GR" dirty="0" smtClean="0"/>
                  <a:t>θ</a:t>
                </a:r>
                <a:r>
                  <a:rPr lang="tr-TR" dirty="0" smtClean="0"/>
                  <a:t> açısı bulunuyorsa</a:t>
                </a:r>
              </a:p>
              <a:p>
                <a14:m>
                  <m:oMath xmlns:m="http://schemas.openxmlformats.org/officeDocument/2006/math">
                    <m:r>
                      <a:rPr lang="tr-TR" i="1" dirty="0">
                        <a:latin typeface="Cambria Math" panose="02040503050406030204" pitchFamily="18" charset="0"/>
                      </a:rPr>
                      <m:t>İş=</m:t>
                    </m:r>
                    <m:r>
                      <a:rPr lang="tr-TR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tr-TR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𝑊</m:t>
                    </m:r>
                    <m:r>
                      <a:rPr lang="tr-TR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tr-TR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𝐹</m:t>
                    </m:r>
                    <m:r>
                      <a:rPr lang="tr-TR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tr-TR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𝑟𝑐𝑜𝑠</m:t>
                    </m:r>
                    <m:r>
                      <a:rPr lang="tr-TR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endParaRPr lang="tr-TR" b="0" dirty="0" smtClean="0">
                  <a:ea typeface="Cambria Math" panose="02040503050406030204" pitchFamily="18" charset="0"/>
                </a:endParaRPr>
              </a:p>
              <a:p>
                <a:r>
                  <a:rPr lang="tr-TR" dirty="0" smtClean="0"/>
                  <a:t>Bu denklemden eğer etki eden kuvvet ile yer değiştirme vektörü dik ise, yapılan işin ‘0’ olduğu görülebilir.</a:t>
                </a:r>
              </a:p>
              <a:p>
                <a:r>
                  <a:rPr lang="tr-TR" b="1" dirty="0" err="1" smtClean="0">
                    <a:solidFill>
                      <a:srgbClr val="FF0000"/>
                    </a:solidFill>
                  </a:rPr>
                  <a:t>Virtüel</a:t>
                </a:r>
                <a:r>
                  <a:rPr lang="tr-TR" b="1" dirty="0" smtClean="0">
                    <a:solidFill>
                      <a:srgbClr val="FF0000"/>
                    </a:solidFill>
                  </a:rPr>
                  <a:t> Yer </a:t>
                </a:r>
                <a:r>
                  <a:rPr lang="tr-TR" b="1" dirty="0" err="1" smtClean="0">
                    <a:solidFill>
                      <a:srgbClr val="FF0000"/>
                    </a:solidFill>
                  </a:rPr>
                  <a:t>Değişim:</a:t>
                </a:r>
                <a:r>
                  <a:rPr lang="tr-TR" dirty="0" err="1" smtClean="0"/>
                  <a:t>var</a:t>
                </a:r>
                <a:r>
                  <a:rPr lang="tr-TR" dirty="0" smtClean="0"/>
                  <a:t> olmayan ama olduğunu kabul ettiğimiz sonsuz küçük (diferansiyel) yer değişimidir. </a:t>
                </a:r>
                <a14:m>
                  <m:oMath xmlns:m="http://schemas.openxmlformats.org/officeDocument/2006/math">
                    <m:r>
                      <a:rPr lang="tr-T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tr-TR" dirty="0" smtClean="0"/>
                  <a:t> ile gösterilir. </a:t>
                </a:r>
                <a:endParaRPr lang="tr-TR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696" t="-1000" r="-696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Grup 14"/>
          <p:cNvGrpSpPr/>
          <p:nvPr/>
        </p:nvGrpSpPr>
        <p:grpSpPr>
          <a:xfrm>
            <a:off x="871362" y="1684800"/>
            <a:ext cx="2139437" cy="1330179"/>
            <a:chOff x="871362" y="1684800"/>
            <a:chExt cx="2139437" cy="1330179"/>
          </a:xfrm>
        </p:grpSpPr>
        <p:cxnSp>
          <p:nvCxnSpPr>
            <p:cNvPr id="5" name="Düz Ok Bağlayıcısı 4"/>
            <p:cNvCxnSpPr/>
            <p:nvPr/>
          </p:nvCxnSpPr>
          <p:spPr>
            <a:xfrm flipV="1">
              <a:off x="1083600" y="1684800"/>
              <a:ext cx="1686926" cy="99180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Düz Ok Bağlayıcısı 6"/>
            <p:cNvCxnSpPr/>
            <p:nvPr/>
          </p:nvCxnSpPr>
          <p:spPr>
            <a:xfrm flipV="1">
              <a:off x="1083600" y="2334600"/>
              <a:ext cx="1641600" cy="34200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Metin kutusu 8"/>
                <p:cNvSpPr txBox="1"/>
                <p:nvPr/>
              </p:nvSpPr>
              <p:spPr>
                <a:xfrm>
                  <a:off x="871362" y="2538100"/>
                  <a:ext cx="212238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9" name="Metin kutusu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1362" y="2538100"/>
                  <a:ext cx="212238" cy="276999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25714" r="-20000" b="-8696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Metin kutusu 9"/>
                <p:cNvSpPr txBox="1"/>
                <p:nvPr/>
              </p:nvSpPr>
              <p:spPr>
                <a:xfrm>
                  <a:off x="2741495" y="2166799"/>
                  <a:ext cx="269304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10" name="Metin kutusu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41495" y="2166799"/>
                  <a:ext cx="269304" cy="276999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22727" r="-22727" b="-10870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Dikdörtgen 10"/>
                <p:cNvSpPr/>
                <p:nvPr/>
              </p:nvSpPr>
              <p:spPr>
                <a:xfrm>
                  <a:off x="1912970" y="2428009"/>
                  <a:ext cx="500713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tr-TR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acc>
                          <m:accPr>
                            <m:chr m:val="⃗"/>
                            <m:ctrlPr>
                              <a:rPr lang="tr-TR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</m:e>
                        </m:acc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11" name="Dikdörtgen 1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12970" y="2428009"/>
                  <a:ext cx="500713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t="-21311" r="-46341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Dikdörtgen 11"/>
                <p:cNvSpPr/>
                <p:nvPr/>
              </p:nvSpPr>
              <p:spPr>
                <a:xfrm>
                  <a:off x="1630800" y="1862082"/>
                  <a:ext cx="398892" cy="40293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tr-TR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𝐹</m:t>
                            </m:r>
                          </m:e>
                        </m:acc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12" name="Dikdörtgen 1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30800" y="1862082"/>
                  <a:ext cx="398892" cy="402931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t="-20896" r="-30769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" name="Yay 12"/>
            <p:cNvSpPr/>
            <p:nvPr/>
          </p:nvSpPr>
          <p:spPr>
            <a:xfrm>
              <a:off x="956298" y="2324605"/>
              <a:ext cx="692570" cy="690374"/>
            </a:xfrm>
            <a:prstGeom prst="arc">
              <a:avLst>
                <a:gd name="adj1" fmla="val 18330434"/>
                <a:gd name="adj2" fmla="val 20487099"/>
              </a:avLst>
            </a:prstGeom>
            <a:ln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Metin kutusu 13"/>
                <p:cNvSpPr txBox="1"/>
                <p:nvPr/>
              </p:nvSpPr>
              <p:spPr>
                <a:xfrm>
                  <a:off x="1643973" y="2264279"/>
                  <a:ext cx="200696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tr-T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14" name="Metin kutusu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43973" y="2264279"/>
                  <a:ext cx="200696" cy="276999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l="-27273" r="-18182" b="-8696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41585545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Örnek 1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>
              <a:xfrm>
                <a:off x="3953323" y="591476"/>
                <a:ext cx="5064677" cy="2318999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tr-TR" dirty="0" smtClean="0"/>
                  <a:t>Mekanizmanın Devre Denklemi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p>
                        <m:sSup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sSub>
                            <m:sSubPr>
                              <m:ctrlPr>
                                <a:rPr lang="tr-TR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sub>
                          </m:sSub>
                        </m:sup>
                      </m:sSup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14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𝑖𝑎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p>
                        <m:sSup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sSub>
                            <m:sSub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13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tr-TR" dirty="0" smtClean="0"/>
              </a:p>
              <a:p>
                <a:r>
                  <a:rPr lang="tr-TR" dirty="0" smtClean="0"/>
                  <a:t>Konum Değişkenlerinin Sonsuz Küçük Değişimleri Cinsinden Devre Denklemi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𝑖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𝑖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sub>
                          </m:sSub>
                        </m:sup>
                      </m:sSup>
                      <m:r>
                        <a:rPr lang="tr-T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14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𝑖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𝑖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13</m:t>
                              </m:r>
                            </m:sub>
                          </m:sSub>
                        </m:sup>
                      </m:sSup>
                      <m:r>
                        <a:rPr lang="tr-T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13</m:t>
                          </m:r>
                        </m:sub>
                      </m:sSub>
                    </m:oMath>
                  </m:oMathPara>
                </a14:m>
                <a:endParaRPr lang="tr-TR" dirty="0" smtClean="0"/>
              </a:p>
              <a:p>
                <a:r>
                  <a:rPr lang="tr-TR" dirty="0" smtClean="0"/>
                  <a:t>Kompleks Eşlenik</a:t>
                </a:r>
              </a:p>
              <a:p>
                <a:pPr marL="0" indent="0">
                  <a:buNone/>
                </a:pPr>
                <a:r>
                  <a:rPr lang="tr-TR" dirty="0" smtClean="0"/>
                  <a:t>-</a:t>
                </a:r>
                <a14:m>
                  <m:oMath xmlns:m="http://schemas.openxmlformats.org/officeDocument/2006/math">
                    <m:r>
                      <a:rPr lang="tr-TR" i="1">
                        <a:latin typeface="Cambria Math" panose="02040503050406030204" pitchFamily="18" charset="0"/>
                      </a:rPr>
                      <m:t>𝑖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p>
                      <m:sSup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𝑖</m:t>
                        </m:r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12</m:t>
                            </m:r>
                          </m:sub>
                        </m:sSub>
                      </m:sup>
                    </m:sSup>
                    <m:r>
                      <a:rPr lang="tr-T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14</m:t>
                        </m:r>
                      </m:sub>
                    </m:sSub>
                    <m:r>
                      <a:rPr lang="tr-TR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𝑖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sSup>
                      <m:sSup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𝑖</m:t>
                        </m:r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13</m:t>
                            </m:r>
                          </m:sub>
                        </m:sSub>
                      </m:sup>
                    </m:sSup>
                    <m:r>
                      <a:rPr lang="tr-T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13</m:t>
                        </m:r>
                      </m:sub>
                    </m:sSub>
                  </m:oMath>
                </a14:m>
                <a:endParaRPr lang="tr-TR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53323" y="591476"/>
                <a:ext cx="5064677" cy="2318999"/>
              </a:xfrm>
              <a:blipFill rotWithShape="0">
                <a:blip r:embed="rId2"/>
                <a:stretch>
                  <a:fillRect l="-1325" t="-3947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İçerik Yer Tutucusu 2"/>
              <p:cNvSpPr txBox="1">
                <a:spLocks/>
              </p:cNvSpPr>
              <p:nvPr/>
            </p:nvSpPr>
            <p:spPr>
              <a:xfrm>
                <a:off x="338497" y="4385388"/>
                <a:ext cx="7886700" cy="231899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accent6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accent6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fontAlgn="auto"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sSup>
                                  <m:sSup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sSub>
                                      <m:sSub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</m:e>
                                      <m:sub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13</m:t>
                                        </m:r>
                                      </m:sub>
                                    </m:sSub>
                                  </m:sup>
                                </m:sSup>
                              </m:e>
                            </m:mr>
                            <m:mr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sSup>
                                  <m:sSup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sSub>
                                      <m:sSub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</m:e>
                                      <m:sub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13</m:t>
                                        </m:r>
                                      </m:sub>
                                    </m:sSub>
                                  </m:sup>
                                </m:sSup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𝛿</m:t>
                                </m:r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14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𝛿</m:t>
                                </m:r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13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tr-TR" b="0" i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sSup>
                                  <m:sSup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sSub>
                                      <m:sSub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</m:e>
                                      <m:sub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12</m:t>
                                        </m:r>
                                      </m:sub>
                                    </m:sSub>
                                  </m:sup>
                                </m:sSup>
                              </m:e>
                            </m:mr>
                            <m:mr>
                              <m:e>
                                <m:r>
                                  <m:rPr>
                                    <m:nor/>
                                  </m:rPr>
                                  <a:rPr lang="tr-TR" dirty="0"/>
                                  <m:t>−</m:t>
                                </m:r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sSup>
                                  <m:sSup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sSub>
                                      <m:sSub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</m:e>
                                      <m:sub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12</m:t>
                                        </m:r>
                                      </m:sub>
                                    </m:sSub>
                                  </m:sup>
                                </m:sSup>
                              </m:e>
                            </m:mr>
                          </m:m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</m:oMath>
                  </m:oMathPara>
                </a14:m>
                <a:endParaRPr lang="tr-TR" dirty="0" smtClean="0"/>
              </a:p>
              <a:p>
                <a:pPr marL="0" indent="0" fontAlgn="auto"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14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f>
                        <m:f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tr-TR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⁡(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13</m:t>
                              </m:r>
                            </m:sub>
                          </m:s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tr-TR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⁡(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13</m:t>
                              </m:r>
                            </m:sub>
                          </m:s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</m:oMath>
                  </m:oMathPara>
                </a14:m>
                <a:endParaRPr lang="tr-TR" dirty="0" smtClean="0"/>
              </a:p>
              <a:p>
                <a:pPr marL="0" indent="0" fontAlgn="auto"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13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m:rPr>
                              <m:sty m:val="p"/>
                            </m:rPr>
                            <a:rPr lang="tr-TR">
                              <a:latin typeface="Cambria Math" panose="02040503050406030204" pitchFamily="18" charset="0"/>
                            </a:rPr>
                            <m:t>cos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⁡(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m:rPr>
                              <m:sty m:val="p"/>
                            </m:rPr>
                            <a:rPr lang="tr-TR">
                              <a:latin typeface="Cambria Math" panose="02040503050406030204" pitchFamily="18" charset="0"/>
                            </a:rPr>
                            <m:t>cos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⁡(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13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</m:oMath>
                  </m:oMathPara>
                </a14:m>
                <a:endParaRPr lang="tr-TR" dirty="0" smtClean="0"/>
              </a:p>
              <a:p>
                <a:pPr marL="0" indent="0" fontAlgn="auto">
                  <a:spcAft>
                    <a:spcPts val="0"/>
                  </a:spcAft>
                  <a:buNone/>
                </a:pPr>
                <a:r>
                  <a:rPr lang="tr-TR" dirty="0" smtClean="0"/>
                  <a:t>Yukarıda elde edilen ilişkiler=Daha önce elde edilen hız ilişkileri</a:t>
                </a:r>
                <a:endParaRPr lang="tr-TR" dirty="0"/>
              </a:p>
            </p:txBody>
          </p:sp>
        </mc:Choice>
        <mc:Fallback xmlns="">
          <p:sp>
            <p:nvSpPr>
              <p:cNvPr id="65" name="İçerik Yer Tutucusu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497" y="4385388"/>
                <a:ext cx="7886700" cy="2318999"/>
              </a:xfrm>
              <a:prstGeom prst="rect">
                <a:avLst/>
              </a:prstGeom>
              <a:blipFill rotWithShape="0">
                <a:blip r:embed="rId3"/>
                <a:stretch>
                  <a:fillRect l="-851" b="-262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6" name="Grup 65"/>
          <p:cNvGrpSpPr/>
          <p:nvPr/>
        </p:nvGrpSpPr>
        <p:grpSpPr>
          <a:xfrm>
            <a:off x="-1036800" y="282600"/>
            <a:ext cx="7030276" cy="4487496"/>
            <a:chOff x="1235324" y="878913"/>
            <a:chExt cx="7030276" cy="4487496"/>
          </a:xfrm>
        </p:grpSpPr>
        <p:sp>
          <p:nvSpPr>
            <p:cNvPr id="67" name="Arc 41"/>
            <p:cNvSpPr/>
            <p:nvPr/>
          </p:nvSpPr>
          <p:spPr>
            <a:xfrm>
              <a:off x="1235324" y="3205153"/>
              <a:ext cx="2599200" cy="2120400"/>
            </a:xfrm>
            <a:prstGeom prst="arc">
              <a:avLst>
                <a:gd name="adj1" fmla="val 17974915"/>
                <a:gd name="adj2" fmla="val 0"/>
              </a:avLst>
            </a:prstGeom>
            <a:ln>
              <a:headEnd type="stealth" w="lg" len="lg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68" name="Rectangle 3"/>
            <p:cNvSpPr/>
            <p:nvPr/>
          </p:nvSpPr>
          <p:spPr>
            <a:xfrm>
              <a:off x="3962400" y="3962400"/>
              <a:ext cx="2362200" cy="457200"/>
            </a:xfrm>
            <a:prstGeom prst="rect">
              <a:avLst/>
            </a:prstGeom>
            <a:pattFill prst="wdUpDiag">
              <a:fgClr>
                <a:schemeClr val="accent6">
                  <a:lumMod val="50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cxnSp>
          <p:nvCxnSpPr>
            <p:cNvPr id="69" name="Straight Connector 6"/>
            <p:cNvCxnSpPr/>
            <p:nvPr/>
          </p:nvCxnSpPr>
          <p:spPr>
            <a:xfrm>
              <a:off x="3334200" y="3962400"/>
              <a:ext cx="3600000" cy="0"/>
            </a:xfrm>
            <a:prstGeom prst="line">
              <a:avLst/>
            </a:prstGeom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grpSp>
          <p:nvGrpSpPr>
            <p:cNvPr id="70" name="Group 10"/>
            <p:cNvGrpSpPr/>
            <p:nvPr/>
          </p:nvGrpSpPr>
          <p:grpSpPr>
            <a:xfrm>
              <a:off x="4903200" y="3367800"/>
              <a:ext cx="900000" cy="540000"/>
              <a:chOff x="3352800" y="2667000"/>
              <a:chExt cx="900000" cy="540000"/>
            </a:xfrm>
          </p:grpSpPr>
          <p:sp>
            <p:nvSpPr>
              <p:cNvPr id="100" name="Rectangle 8"/>
              <p:cNvSpPr/>
              <p:nvPr/>
            </p:nvSpPr>
            <p:spPr>
              <a:xfrm>
                <a:off x="3352800" y="2667000"/>
                <a:ext cx="900000" cy="5400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sp>
            <p:nvSpPr>
              <p:cNvPr id="101" name="Oval 100"/>
              <p:cNvSpPr/>
              <p:nvPr/>
            </p:nvSpPr>
            <p:spPr>
              <a:xfrm>
                <a:off x="3705600" y="2865000"/>
                <a:ext cx="126000" cy="126000"/>
              </a:xfrm>
              <a:prstGeom prst="ellipse">
                <a:avLst/>
              </a:prstGeom>
              <a:noFill/>
              <a:ln>
                <a:solidFill>
                  <a:schemeClr val="bg2">
                    <a:lumMod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</p:grpSp>
        <p:cxnSp>
          <p:nvCxnSpPr>
            <p:cNvPr id="71" name="Elbow Connector 21"/>
            <p:cNvCxnSpPr/>
            <p:nvPr/>
          </p:nvCxnSpPr>
          <p:spPr>
            <a:xfrm>
              <a:off x="2656800" y="966600"/>
              <a:ext cx="5198400" cy="3283200"/>
            </a:xfrm>
            <a:prstGeom prst="bentConnector3">
              <a:avLst>
                <a:gd name="adj1" fmla="val 528"/>
              </a:avLst>
            </a:prstGeom>
            <a:ln>
              <a:prstDash val="lgDashDot"/>
              <a:headEnd type="stealth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TextBox 25"/>
            <p:cNvSpPr txBox="1"/>
            <p:nvPr/>
          </p:nvSpPr>
          <p:spPr>
            <a:xfrm>
              <a:off x="5529600" y="3360600"/>
              <a:ext cx="410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dirty="0" smtClean="0">
                  <a:solidFill>
                    <a:srgbClr val="FF0000"/>
                  </a:solidFill>
                </a:rPr>
                <a:t>4</a:t>
              </a:r>
              <a:endParaRPr lang="tr-TR" dirty="0">
                <a:solidFill>
                  <a:srgbClr val="FF0000"/>
                </a:solidFill>
              </a:endParaRPr>
            </a:p>
          </p:txBody>
        </p:sp>
        <p:sp>
          <p:nvSpPr>
            <p:cNvPr id="73" name="TextBox 35"/>
            <p:cNvSpPr txBox="1"/>
            <p:nvPr/>
          </p:nvSpPr>
          <p:spPr>
            <a:xfrm>
              <a:off x="5495400" y="3579434"/>
              <a:ext cx="410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dirty="0" smtClean="0">
                  <a:solidFill>
                    <a:schemeClr val="bg1"/>
                  </a:solidFill>
                </a:rPr>
                <a:t>B</a:t>
              </a:r>
              <a:endParaRPr lang="tr-TR" dirty="0">
                <a:solidFill>
                  <a:schemeClr val="bg1"/>
                </a:solidFill>
              </a:endParaRPr>
            </a:p>
          </p:txBody>
        </p:sp>
        <p:sp>
          <p:nvSpPr>
            <p:cNvPr id="74" name="TextBox 40"/>
            <p:cNvSpPr txBox="1"/>
            <p:nvPr/>
          </p:nvSpPr>
          <p:spPr>
            <a:xfrm>
              <a:off x="7855200" y="4001464"/>
              <a:ext cx="410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b="1" dirty="0" smtClean="0"/>
                <a:t>x</a:t>
              </a:r>
              <a:endParaRPr lang="tr-TR" b="1" dirty="0"/>
            </a:p>
          </p:txBody>
        </p:sp>
        <p:sp>
          <p:nvSpPr>
            <p:cNvPr id="75" name="İkizkenar Üçgen 74"/>
            <p:cNvSpPr/>
            <p:nvPr/>
          </p:nvSpPr>
          <p:spPr>
            <a:xfrm rot="1195603">
              <a:off x="3285773" y="1658255"/>
              <a:ext cx="2588400" cy="1737332"/>
            </a:xfrm>
            <a:prstGeom prst="triangle">
              <a:avLst/>
            </a:prstGeom>
            <a:noFill/>
            <a:ln cap="rnd">
              <a:round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76" name="İkizkenar Üçgen 75"/>
            <p:cNvSpPr>
              <a:spLocks noChangeAspect="1"/>
            </p:cNvSpPr>
            <p:nvPr/>
          </p:nvSpPr>
          <p:spPr>
            <a:xfrm rot="1195603">
              <a:off x="3433810" y="1788047"/>
              <a:ext cx="2279502" cy="1530000"/>
            </a:xfrm>
            <a:prstGeom prst="triangle">
              <a:avLst/>
            </a:prstGeom>
            <a:noFill/>
            <a:ln cap="rnd">
              <a:prstDash val="dash"/>
              <a:round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77" name="Akış Çizelgesi: Sonlandırıcı 76"/>
            <p:cNvSpPr/>
            <p:nvPr/>
          </p:nvSpPr>
          <p:spPr>
            <a:xfrm rot="1200000">
              <a:off x="2845069" y="2721188"/>
              <a:ext cx="207983" cy="1597452"/>
            </a:xfrm>
            <a:prstGeom prst="flowChartTerminator">
              <a:avLst/>
            </a:pr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78" name="Oval 77"/>
            <p:cNvSpPr/>
            <p:nvPr/>
          </p:nvSpPr>
          <p:spPr>
            <a:xfrm>
              <a:off x="3134127" y="2789483"/>
              <a:ext cx="126000" cy="126000"/>
            </a:xfrm>
            <a:prstGeom prst="ellipse">
              <a:avLst/>
            </a:prstGeom>
            <a:noFill/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79" name="TextBox 25"/>
            <p:cNvSpPr txBox="1"/>
            <p:nvPr/>
          </p:nvSpPr>
          <p:spPr>
            <a:xfrm>
              <a:off x="4297525" y="2319289"/>
              <a:ext cx="410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dirty="0" smtClean="0">
                  <a:solidFill>
                    <a:srgbClr val="FF0000"/>
                  </a:solidFill>
                </a:rPr>
                <a:t>3</a:t>
              </a:r>
              <a:endParaRPr lang="tr-TR" dirty="0">
                <a:solidFill>
                  <a:srgbClr val="FF0000"/>
                </a:solidFill>
              </a:endParaRPr>
            </a:p>
          </p:txBody>
        </p:sp>
        <p:sp>
          <p:nvSpPr>
            <p:cNvPr id="80" name="Oval 79"/>
            <p:cNvSpPr/>
            <p:nvPr/>
          </p:nvSpPr>
          <p:spPr>
            <a:xfrm>
              <a:off x="2639838" y="4123130"/>
              <a:ext cx="126000" cy="126000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81" name="TextBox 35"/>
            <p:cNvSpPr txBox="1"/>
            <p:nvPr/>
          </p:nvSpPr>
          <p:spPr>
            <a:xfrm>
              <a:off x="2336910" y="4105867"/>
              <a:ext cx="6058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dirty="0" smtClean="0"/>
                <a:t>A</a:t>
              </a:r>
              <a:r>
                <a:rPr lang="tr-TR" baseline="-25000" dirty="0" smtClean="0"/>
                <a:t>0</a:t>
              </a:r>
              <a:endParaRPr lang="tr-TR" baseline="-25000" dirty="0"/>
            </a:p>
          </p:txBody>
        </p:sp>
        <p:sp>
          <p:nvSpPr>
            <p:cNvPr id="82" name="TextBox 35"/>
            <p:cNvSpPr txBox="1"/>
            <p:nvPr/>
          </p:nvSpPr>
          <p:spPr>
            <a:xfrm>
              <a:off x="2904194" y="2433674"/>
              <a:ext cx="6058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dirty="0" smtClean="0"/>
                <a:t>A</a:t>
              </a:r>
              <a:endParaRPr lang="tr-TR" baseline="-25000" dirty="0"/>
            </a:p>
          </p:txBody>
        </p:sp>
        <p:sp>
          <p:nvSpPr>
            <p:cNvPr id="83" name="Dikdörtgen 82"/>
            <p:cNvSpPr/>
            <p:nvPr/>
          </p:nvSpPr>
          <p:spPr>
            <a:xfrm>
              <a:off x="2298854" y="878913"/>
              <a:ext cx="31290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r-TR" b="1" dirty="0"/>
                <a:t>y</a:t>
              </a:r>
            </a:p>
          </p:txBody>
        </p:sp>
        <p:sp>
          <p:nvSpPr>
            <p:cNvPr id="84" name="TextBox 25"/>
            <p:cNvSpPr txBox="1"/>
            <p:nvPr/>
          </p:nvSpPr>
          <p:spPr>
            <a:xfrm>
              <a:off x="2849176" y="3141315"/>
              <a:ext cx="410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dirty="0" smtClean="0">
                  <a:solidFill>
                    <a:srgbClr val="FF0000"/>
                  </a:solidFill>
                </a:rPr>
                <a:t>2</a:t>
              </a:r>
              <a:endParaRPr lang="tr-TR" dirty="0">
                <a:solidFill>
                  <a:srgbClr val="FF0000"/>
                </a:solidFill>
              </a:endParaRPr>
            </a:p>
          </p:txBody>
        </p:sp>
        <p:cxnSp>
          <p:nvCxnSpPr>
            <p:cNvPr id="85" name="Düz Bağlayıcı 84"/>
            <p:cNvCxnSpPr/>
            <p:nvPr/>
          </p:nvCxnSpPr>
          <p:spPr>
            <a:xfrm>
              <a:off x="2716851" y="4249800"/>
              <a:ext cx="0" cy="720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Düz Bağlayıcı 85"/>
            <p:cNvCxnSpPr/>
            <p:nvPr/>
          </p:nvCxnSpPr>
          <p:spPr>
            <a:xfrm>
              <a:off x="5392800" y="4282200"/>
              <a:ext cx="0" cy="720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Düz Ok Bağlayıcısı 86"/>
            <p:cNvCxnSpPr/>
            <p:nvPr/>
          </p:nvCxnSpPr>
          <p:spPr>
            <a:xfrm>
              <a:off x="2716851" y="4660200"/>
              <a:ext cx="2675949" cy="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TextBox 43"/>
            <p:cNvSpPr txBox="1"/>
            <p:nvPr/>
          </p:nvSpPr>
          <p:spPr>
            <a:xfrm>
              <a:off x="2930400" y="1156654"/>
              <a:ext cx="2804400" cy="184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dirty="0" smtClean="0"/>
                <a:t>A</a:t>
              </a:r>
              <a:r>
                <a:rPr lang="tr-TR" baseline="-25000" dirty="0" smtClean="0"/>
                <a:t>0</a:t>
              </a:r>
              <a:r>
                <a:rPr lang="tr-TR" dirty="0" smtClean="0"/>
                <a:t>A=a</a:t>
              </a:r>
              <a:r>
                <a:rPr lang="tr-TR" baseline="-25000" dirty="0" smtClean="0"/>
                <a:t>2</a:t>
              </a:r>
            </a:p>
            <a:p>
              <a:r>
                <a:rPr lang="tr-TR" dirty="0" smtClean="0"/>
                <a:t>AB=a</a:t>
              </a:r>
              <a:r>
                <a:rPr lang="tr-TR" baseline="-25000" dirty="0" smtClean="0"/>
                <a:t>3</a:t>
              </a:r>
            </a:p>
            <a:p>
              <a:r>
                <a:rPr lang="tr-TR" dirty="0" smtClean="0"/>
                <a:t>A</a:t>
              </a:r>
              <a:r>
                <a:rPr lang="tr-TR" baseline="-25000" dirty="0" smtClean="0"/>
                <a:t>0</a:t>
              </a:r>
              <a:r>
                <a:rPr lang="tr-TR" dirty="0" smtClean="0"/>
                <a:t>B=s</a:t>
              </a:r>
              <a:r>
                <a:rPr lang="tr-TR" baseline="-25000" dirty="0" smtClean="0"/>
                <a:t>14</a:t>
              </a:r>
            </a:p>
            <a:p>
              <a:r>
                <a:rPr lang="tr-TR" dirty="0" smtClean="0"/>
                <a:t>QB=a</a:t>
              </a:r>
              <a:r>
                <a:rPr lang="tr-TR" baseline="-25000" dirty="0" smtClean="0"/>
                <a:t>1</a:t>
              </a:r>
              <a:endParaRPr lang="tr-TR" baseline="-25000" dirty="0"/>
            </a:p>
            <a:p>
              <a:endParaRPr lang="tr-TR" baseline="-25000" dirty="0"/>
            </a:p>
            <a:p>
              <a:endParaRPr lang="tr-TR" baseline="-25000" dirty="0" smtClean="0"/>
            </a:p>
            <a:p>
              <a:endParaRPr lang="tr-TR" dirty="0"/>
            </a:p>
          </p:txBody>
        </p:sp>
        <p:cxnSp>
          <p:nvCxnSpPr>
            <p:cNvPr id="89" name="Düz Bağlayıcı 88"/>
            <p:cNvCxnSpPr/>
            <p:nvPr/>
          </p:nvCxnSpPr>
          <p:spPr>
            <a:xfrm flipH="1" flipV="1">
              <a:off x="3486051" y="3637800"/>
              <a:ext cx="3274749" cy="0"/>
            </a:xfrm>
            <a:prstGeom prst="line">
              <a:avLst/>
            </a:prstGeom>
            <a:ln w="12700">
              <a:prstDash val="lg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TextBox 35"/>
            <p:cNvSpPr txBox="1"/>
            <p:nvPr/>
          </p:nvSpPr>
          <p:spPr>
            <a:xfrm>
              <a:off x="5377953" y="4223602"/>
              <a:ext cx="6058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dirty="0" smtClean="0"/>
                <a:t>Q</a:t>
              </a:r>
              <a:endParaRPr lang="tr-TR" baseline="-25000" dirty="0"/>
            </a:p>
          </p:txBody>
        </p:sp>
        <p:cxnSp>
          <p:nvCxnSpPr>
            <p:cNvPr id="91" name="Düz Ok Bağlayıcısı 90"/>
            <p:cNvCxnSpPr/>
            <p:nvPr/>
          </p:nvCxnSpPr>
          <p:spPr>
            <a:xfrm flipV="1">
              <a:off x="6487200" y="3660694"/>
              <a:ext cx="0" cy="588436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Dikdörtgen 91"/>
            <p:cNvSpPr/>
            <p:nvPr/>
          </p:nvSpPr>
          <p:spPr>
            <a:xfrm>
              <a:off x="6454701" y="3600000"/>
              <a:ext cx="39786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r-TR" dirty="0"/>
                <a:t>a</a:t>
              </a:r>
              <a:r>
                <a:rPr lang="tr-TR" baseline="-25000" dirty="0"/>
                <a:t>1</a:t>
              </a:r>
            </a:p>
          </p:txBody>
        </p:sp>
        <p:sp>
          <p:nvSpPr>
            <p:cNvPr id="93" name="Dikdörtgen 92"/>
            <p:cNvSpPr/>
            <p:nvPr/>
          </p:nvSpPr>
          <p:spPr>
            <a:xfrm>
              <a:off x="3612353" y="4297701"/>
              <a:ext cx="47000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r-TR" dirty="0"/>
                <a:t>s</a:t>
              </a:r>
              <a:r>
                <a:rPr lang="tr-TR" baseline="-25000" dirty="0"/>
                <a:t>14</a:t>
              </a:r>
            </a:p>
          </p:txBody>
        </p:sp>
        <p:sp>
          <p:nvSpPr>
            <p:cNvPr id="94" name="Arc 41"/>
            <p:cNvSpPr/>
            <p:nvPr/>
          </p:nvSpPr>
          <p:spPr>
            <a:xfrm>
              <a:off x="3477600" y="2608200"/>
              <a:ext cx="2599200" cy="2120400"/>
            </a:xfrm>
            <a:prstGeom prst="arc">
              <a:avLst>
                <a:gd name="adj1" fmla="val 12577496"/>
                <a:gd name="adj2" fmla="val 0"/>
              </a:avLst>
            </a:prstGeom>
            <a:ln>
              <a:headEnd type="stealth" w="lg" len="lg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95" name="TextBox 42"/>
            <p:cNvSpPr txBox="1"/>
            <p:nvPr/>
          </p:nvSpPr>
          <p:spPr>
            <a:xfrm>
              <a:off x="5278397" y="2816372"/>
              <a:ext cx="615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dirty="0" smtClean="0">
                  <a:solidFill>
                    <a:schemeClr val="accent4"/>
                  </a:solidFill>
                  <a:latin typeface="Symbol" panose="05050102010706020507" pitchFamily="18" charset="2"/>
                </a:rPr>
                <a:t>q</a:t>
              </a:r>
              <a:r>
                <a:rPr lang="tr-TR" baseline="-25000" dirty="0" smtClean="0">
                  <a:solidFill>
                    <a:schemeClr val="accent4"/>
                  </a:solidFill>
                  <a:latin typeface="Symbol" panose="05050102010706020507" pitchFamily="18" charset="2"/>
                </a:rPr>
                <a:t>13</a:t>
              </a:r>
              <a:endParaRPr lang="tr-TR" baseline="-25000" dirty="0">
                <a:solidFill>
                  <a:schemeClr val="accent4"/>
                </a:solidFill>
                <a:latin typeface="Symbol" panose="05050102010706020507" pitchFamily="18" charset="2"/>
              </a:endParaRPr>
            </a:p>
          </p:txBody>
        </p:sp>
        <p:sp>
          <p:nvSpPr>
            <p:cNvPr id="96" name="TextBox 42"/>
            <p:cNvSpPr txBox="1"/>
            <p:nvPr/>
          </p:nvSpPr>
          <p:spPr>
            <a:xfrm>
              <a:off x="3036121" y="3413325"/>
              <a:ext cx="615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dirty="0" smtClean="0">
                  <a:solidFill>
                    <a:schemeClr val="accent4"/>
                  </a:solidFill>
                  <a:latin typeface="Symbol" panose="05050102010706020507" pitchFamily="18" charset="2"/>
                </a:rPr>
                <a:t>q</a:t>
              </a:r>
              <a:r>
                <a:rPr lang="tr-TR" baseline="-25000" dirty="0" smtClean="0">
                  <a:solidFill>
                    <a:schemeClr val="accent4"/>
                  </a:solidFill>
                  <a:latin typeface="Symbol" panose="05050102010706020507" pitchFamily="18" charset="2"/>
                </a:rPr>
                <a:t>12</a:t>
              </a:r>
              <a:endParaRPr lang="tr-TR" baseline="-25000" dirty="0">
                <a:solidFill>
                  <a:schemeClr val="accent4"/>
                </a:solidFill>
                <a:latin typeface="Symbol" panose="05050102010706020507" pitchFamily="18" charset="2"/>
              </a:endParaRPr>
            </a:p>
          </p:txBody>
        </p:sp>
        <p:sp>
          <p:nvSpPr>
            <p:cNvPr id="97" name="TextBox 35"/>
            <p:cNvSpPr txBox="1"/>
            <p:nvPr/>
          </p:nvSpPr>
          <p:spPr>
            <a:xfrm>
              <a:off x="4673271" y="1413000"/>
              <a:ext cx="6058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dirty="0" smtClean="0"/>
                <a:t>C</a:t>
              </a:r>
              <a:endParaRPr lang="tr-TR" baseline="-250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8" name="TextBox 42"/>
                <p:cNvSpPr txBox="1"/>
                <p:nvPr/>
              </p:nvSpPr>
              <p:spPr>
                <a:xfrm>
                  <a:off x="4703400" y="2938334"/>
                  <a:ext cx="6156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tr-TR" i="1" dirty="0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</m:oMath>
                  </a14:m>
                  <a:r>
                    <a:rPr lang="tr-TR" baseline="-25000" dirty="0" smtClean="0">
                      <a:solidFill>
                        <a:schemeClr val="accent4"/>
                      </a:solidFill>
                      <a:latin typeface="Symbol" panose="05050102010706020507" pitchFamily="18" charset="2"/>
                    </a:rPr>
                    <a:t>3</a:t>
                  </a:r>
                  <a:endParaRPr lang="tr-TR" baseline="-25000" dirty="0">
                    <a:solidFill>
                      <a:schemeClr val="accent4"/>
                    </a:solidFill>
                    <a:latin typeface="Symbol" panose="05050102010706020507" pitchFamily="18" charset="2"/>
                  </a:endParaRPr>
                </a:p>
              </p:txBody>
            </p:sp>
          </mc:Choice>
          <mc:Fallback xmlns="">
            <p:sp>
              <p:nvSpPr>
                <p:cNvPr id="98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03400" y="2938334"/>
                  <a:ext cx="615600" cy="36933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b="-18033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9" name="Arc 41"/>
            <p:cNvSpPr/>
            <p:nvPr/>
          </p:nvSpPr>
          <p:spPr>
            <a:xfrm rot="15812561">
              <a:off x="4026387" y="3006609"/>
              <a:ext cx="2599200" cy="2120400"/>
            </a:xfrm>
            <a:prstGeom prst="arc">
              <a:avLst>
                <a:gd name="adj1" fmla="val 18782292"/>
                <a:gd name="adj2" fmla="val 0"/>
              </a:avLst>
            </a:prstGeom>
            <a:ln>
              <a:headEnd type="stealth" w="lg" len="lg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079949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Örnek 1 Devam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28650" y="609601"/>
            <a:ext cx="7886700" cy="696130"/>
          </a:xfrm>
        </p:spPr>
        <p:txBody>
          <a:bodyPr/>
          <a:lstStyle/>
          <a:p>
            <a:r>
              <a:rPr lang="tr-TR" dirty="0" smtClean="0"/>
              <a:t>Benzer şekilde C noktasının konumu ve </a:t>
            </a:r>
            <a:r>
              <a:rPr lang="tr-TR" dirty="0" err="1" smtClean="0"/>
              <a:t>virtüel</a:t>
            </a:r>
            <a:r>
              <a:rPr lang="tr-TR" dirty="0" smtClean="0"/>
              <a:t> yer değişimi yazılır ise;</a:t>
            </a:r>
          </a:p>
          <a:p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İçerik Yer Tutucusu 2"/>
              <p:cNvSpPr txBox="1">
                <a:spLocks/>
              </p:cNvSpPr>
              <p:nvPr/>
            </p:nvSpPr>
            <p:spPr>
              <a:xfrm>
                <a:off x="4095183" y="1134570"/>
                <a:ext cx="5198324" cy="307777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accent6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accent6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fontAlgn="auto"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14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𝑖𝑎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𝑖</m:t>
                          </m:r>
                          <m:d>
                            <m:dPr>
                              <m:ctrlPr>
                                <a:rPr lang="tr-TR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13</m:t>
                                  </m:r>
                                </m:sub>
                              </m:s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𝛾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d>
                        </m:sup>
                      </m:sSup>
                    </m:oMath>
                  </m:oMathPara>
                </a14:m>
                <a:endParaRPr lang="tr-TR" dirty="0" smtClean="0"/>
              </a:p>
              <a:p>
                <a:pPr marL="0" indent="0" fontAlgn="auto"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14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𝑖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𝑖</m:t>
                          </m: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13</m:t>
                                  </m:r>
                                </m:sub>
                              </m:s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𝛾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d>
                        </m:sup>
                      </m:sSup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13</m:t>
                          </m:r>
                        </m:sub>
                      </m:sSub>
                    </m:oMath>
                  </m:oMathPara>
                </a14:m>
                <a:endParaRPr lang="tr-TR" dirty="0" smtClean="0"/>
              </a:p>
              <a:p>
                <a:pPr marL="0" indent="0" fontAlgn="auto"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14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tr-TR" b="0" i="0" smtClean="0">
                          <a:latin typeface="Cambria Math" panose="02040503050406030204" pitchFamily="18" charset="0"/>
                        </a:rPr>
                        <m:t>sin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13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13</m:t>
                          </m:r>
                        </m:sub>
                      </m:sSub>
                    </m:oMath>
                  </m:oMathPara>
                </a14:m>
                <a:endParaRPr lang="tr-TR" dirty="0" smtClean="0"/>
              </a:p>
              <a:p>
                <a:pPr marL="0" indent="0" fontAlgn="auto"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tr-TR" b="0" i="0" smtClean="0">
                          <a:latin typeface="Cambria Math" panose="02040503050406030204" pitchFamily="18" charset="0"/>
                        </a:rPr>
                        <m:t>cos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13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13</m:t>
                          </m:r>
                        </m:sub>
                      </m:sSub>
                    </m:oMath>
                  </m:oMathPara>
                </a14:m>
                <a:endParaRPr lang="tr-TR" dirty="0" smtClean="0"/>
              </a:p>
              <a:p>
                <a:pPr marL="0" indent="0" fontAlgn="auto">
                  <a:spcAft>
                    <a:spcPts val="0"/>
                  </a:spcAft>
                  <a:buNone/>
                </a:pPr>
                <a:r>
                  <a:rPr lang="tr-TR" b="1" dirty="0" err="1" smtClean="0">
                    <a:solidFill>
                      <a:srgbClr val="FF0000"/>
                    </a:solidFill>
                  </a:rPr>
                  <a:t>Virtüel</a:t>
                </a:r>
                <a:r>
                  <a:rPr lang="tr-TR" b="1" dirty="0" smtClean="0">
                    <a:solidFill>
                      <a:srgbClr val="FF0000"/>
                    </a:solidFill>
                  </a:rPr>
                  <a:t> İş:</a:t>
                </a:r>
                <a:r>
                  <a:rPr lang="tr-TR" dirty="0" smtClean="0"/>
                  <a:t> Sistemin bir noktasına etki eden bir kuvvetin, sistemin </a:t>
                </a:r>
                <a:r>
                  <a:rPr lang="tr-TR" dirty="0" err="1" smtClean="0"/>
                  <a:t>virtüel</a:t>
                </a:r>
                <a:r>
                  <a:rPr lang="tr-TR" dirty="0" smtClean="0"/>
                  <a:t> yer değiştirmesine bağlı etki noktasındaki değişim nedeniyle oluşturduğu iştir. C noktasına etki eden F</a:t>
                </a:r>
                <a:r>
                  <a:rPr lang="tr-TR" baseline="-25000" dirty="0" smtClean="0"/>
                  <a:t>C</a:t>
                </a:r>
                <a:r>
                  <a:rPr lang="tr-TR" dirty="0" smtClean="0"/>
                  <a:t> kuvvetinin yaptığı iş </a:t>
                </a:r>
                <a14:m>
                  <m:oMath xmlns:m="http://schemas.openxmlformats.org/officeDocument/2006/math">
                    <m:r>
                      <a:rPr lang="tr-T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tr-TR" dirty="0" smtClean="0"/>
                  <a:t>’dur.</a:t>
                </a:r>
                <a:endParaRPr lang="tr-TR" dirty="0"/>
              </a:p>
              <a:p>
                <a:pPr marL="0" indent="0" fontAlgn="auto">
                  <a:spcAft>
                    <a:spcPts val="0"/>
                  </a:spcAft>
                  <a:buNone/>
                </a:pPr>
                <a:endParaRPr lang="tr-TR" dirty="0" smtClean="0"/>
              </a:p>
              <a:p>
                <a:pPr marL="0" indent="0" fontAlgn="auto">
                  <a:spcAft>
                    <a:spcPts val="0"/>
                  </a:spcAft>
                  <a:buNone/>
                </a:pPr>
                <a:endParaRPr lang="tr-TR" dirty="0"/>
              </a:p>
            </p:txBody>
          </p:sp>
        </mc:Choice>
        <mc:Fallback xmlns="">
          <p:sp>
            <p:nvSpPr>
              <p:cNvPr id="40" name="İçerik Yer Tutucusu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5183" y="1134570"/>
                <a:ext cx="5198324" cy="3077774"/>
              </a:xfrm>
              <a:prstGeom prst="rect">
                <a:avLst/>
              </a:prstGeom>
              <a:blipFill rotWithShape="0">
                <a:blip r:embed="rId2"/>
                <a:stretch>
                  <a:fillRect l="-1290" t="-2574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4" name="Grup 43"/>
          <p:cNvGrpSpPr/>
          <p:nvPr/>
        </p:nvGrpSpPr>
        <p:grpSpPr>
          <a:xfrm>
            <a:off x="-421200" y="1308600"/>
            <a:ext cx="7030276" cy="4487496"/>
            <a:chOff x="-421200" y="1308600"/>
            <a:chExt cx="7030276" cy="4487496"/>
          </a:xfrm>
        </p:grpSpPr>
        <p:grpSp>
          <p:nvGrpSpPr>
            <p:cNvPr id="4" name="Grup 3"/>
            <p:cNvGrpSpPr/>
            <p:nvPr/>
          </p:nvGrpSpPr>
          <p:grpSpPr>
            <a:xfrm>
              <a:off x="-421200" y="1308600"/>
              <a:ext cx="7030276" cy="4487496"/>
              <a:chOff x="1235324" y="878913"/>
              <a:chExt cx="7030276" cy="4487496"/>
            </a:xfrm>
          </p:grpSpPr>
          <p:sp>
            <p:nvSpPr>
              <p:cNvPr id="5" name="Arc 41"/>
              <p:cNvSpPr/>
              <p:nvPr/>
            </p:nvSpPr>
            <p:spPr>
              <a:xfrm>
                <a:off x="1235324" y="3205153"/>
                <a:ext cx="2599200" cy="2120400"/>
              </a:xfrm>
              <a:prstGeom prst="arc">
                <a:avLst>
                  <a:gd name="adj1" fmla="val 17974915"/>
                  <a:gd name="adj2" fmla="val 0"/>
                </a:avLst>
              </a:prstGeom>
              <a:ln>
                <a:headEnd type="stealth" w="lg" len="lg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tr-TR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  <p:sp>
            <p:nvSpPr>
              <p:cNvPr id="6" name="Rectangle 3"/>
              <p:cNvSpPr/>
              <p:nvPr/>
            </p:nvSpPr>
            <p:spPr>
              <a:xfrm>
                <a:off x="3962400" y="3962400"/>
                <a:ext cx="2362200" cy="457200"/>
              </a:xfrm>
              <a:prstGeom prst="rect">
                <a:avLst/>
              </a:prstGeom>
              <a:pattFill prst="wdUpDiag">
                <a:fgClr>
                  <a:schemeClr val="accent6">
                    <a:lumMod val="50000"/>
                  </a:schemeClr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cxnSp>
            <p:nvCxnSpPr>
              <p:cNvPr id="7" name="Straight Connector 6"/>
              <p:cNvCxnSpPr/>
              <p:nvPr/>
            </p:nvCxnSpPr>
            <p:spPr>
              <a:xfrm>
                <a:off x="3334200" y="3962400"/>
                <a:ext cx="3600000" cy="0"/>
              </a:xfrm>
              <a:prstGeom prst="line">
                <a:avLst/>
              </a:prstGeom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  <p:grpSp>
            <p:nvGrpSpPr>
              <p:cNvPr id="8" name="Group 10"/>
              <p:cNvGrpSpPr/>
              <p:nvPr/>
            </p:nvGrpSpPr>
            <p:grpSpPr>
              <a:xfrm>
                <a:off x="4903200" y="3367800"/>
                <a:ext cx="900000" cy="540000"/>
                <a:chOff x="3352800" y="2667000"/>
                <a:chExt cx="900000" cy="540000"/>
              </a:xfrm>
            </p:grpSpPr>
            <p:sp>
              <p:nvSpPr>
                <p:cNvPr id="38" name="Rectangle 8"/>
                <p:cNvSpPr/>
                <p:nvPr/>
              </p:nvSpPr>
              <p:spPr>
                <a:xfrm>
                  <a:off x="3352800" y="2667000"/>
                  <a:ext cx="900000" cy="5400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r-TR"/>
                </a:p>
              </p:txBody>
            </p:sp>
            <p:sp>
              <p:nvSpPr>
                <p:cNvPr id="39" name="Oval 38"/>
                <p:cNvSpPr/>
                <p:nvPr/>
              </p:nvSpPr>
              <p:spPr>
                <a:xfrm>
                  <a:off x="3705600" y="2865000"/>
                  <a:ext cx="126000" cy="126000"/>
                </a:xfrm>
                <a:prstGeom prst="ellipse">
                  <a:avLst/>
                </a:prstGeom>
                <a:noFill/>
                <a:ln>
                  <a:solidFill>
                    <a:schemeClr val="bg2">
                      <a:lumMod val="1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r-TR"/>
                </a:p>
              </p:txBody>
            </p:sp>
          </p:grpSp>
          <p:cxnSp>
            <p:nvCxnSpPr>
              <p:cNvPr id="9" name="Elbow Connector 21"/>
              <p:cNvCxnSpPr/>
              <p:nvPr/>
            </p:nvCxnSpPr>
            <p:spPr>
              <a:xfrm>
                <a:off x="2656800" y="966600"/>
                <a:ext cx="5198400" cy="3283200"/>
              </a:xfrm>
              <a:prstGeom prst="bentConnector3">
                <a:avLst>
                  <a:gd name="adj1" fmla="val 528"/>
                </a:avLst>
              </a:prstGeom>
              <a:ln>
                <a:prstDash val="lgDashDot"/>
                <a:headEnd type="stealth" w="lg" len="lg"/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" name="TextBox 25"/>
              <p:cNvSpPr txBox="1"/>
              <p:nvPr/>
            </p:nvSpPr>
            <p:spPr>
              <a:xfrm>
                <a:off x="5529600" y="3360600"/>
                <a:ext cx="410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dirty="0" smtClean="0">
                    <a:solidFill>
                      <a:srgbClr val="FF0000"/>
                    </a:solidFill>
                  </a:rPr>
                  <a:t>4</a:t>
                </a:r>
                <a:endParaRPr lang="tr-TR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1" name="TextBox 35"/>
              <p:cNvSpPr txBox="1"/>
              <p:nvPr/>
            </p:nvSpPr>
            <p:spPr>
              <a:xfrm>
                <a:off x="5495400" y="3579434"/>
                <a:ext cx="410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dirty="0" smtClean="0">
                    <a:solidFill>
                      <a:schemeClr val="bg1"/>
                    </a:solidFill>
                  </a:rPr>
                  <a:t>B</a:t>
                </a:r>
                <a:endParaRPr lang="tr-TR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2" name="TextBox 40"/>
              <p:cNvSpPr txBox="1"/>
              <p:nvPr/>
            </p:nvSpPr>
            <p:spPr>
              <a:xfrm>
                <a:off x="7855200" y="4001464"/>
                <a:ext cx="410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b="1" dirty="0" smtClean="0"/>
                  <a:t>x</a:t>
                </a:r>
                <a:endParaRPr lang="tr-TR" b="1" dirty="0"/>
              </a:p>
            </p:txBody>
          </p:sp>
          <p:sp>
            <p:nvSpPr>
              <p:cNvPr id="13" name="İkizkenar Üçgen 12"/>
              <p:cNvSpPr/>
              <p:nvPr/>
            </p:nvSpPr>
            <p:spPr>
              <a:xfrm rot="1195603">
                <a:off x="3285773" y="1658255"/>
                <a:ext cx="2588400" cy="1737332"/>
              </a:xfrm>
              <a:prstGeom prst="triangle">
                <a:avLst/>
              </a:prstGeom>
              <a:noFill/>
              <a:ln cap="rnd">
                <a:round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sp>
            <p:nvSpPr>
              <p:cNvPr id="14" name="İkizkenar Üçgen 13"/>
              <p:cNvSpPr>
                <a:spLocks noChangeAspect="1"/>
              </p:cNvSpPr>
              <p:nvPr/>
            </p:nvSpPr>
            <p:spPr>
              <a:xfrm rot="1195603">
                <a:off x="3433810" y="1788047"/>
                <a:ext cx="2279502" cy="1530000"/>
              </a:xfrm>
              <a:prstGeom prst="triangle">
                <a:avLst/>
              </a:prstGeom>
              <a:noFill/>
              <a:ln cap="rnd">
                <a:prstDash val="dash"/>
                <a:round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sp>
            <p:nvSpPr>
              <p:cNvPr id="15" name="Akış Çizelgesi: Sonlandırıcı 14"/>
              <p:cNvSpPr/>
              <p:nvPr/>
            </p:nvSpPr>
            <p:spPr>
              <a:xfrm rot="1200000">
                <a:off x="2845069" y="2721188"/>
                <a:ext cx="207983" cy="1597452"/>
              </a:xfrm>
              <a:prstGeom prst="flowChartTerminator">
                <a:avLst/>
              </a:prstGeom>
              <a:ln/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3134127" y="2789483"/>
                <a:ext cx="126000" cy="126000"/>
              </a:xfrm>
              <a:prstGeom prst="ellipse">
                <a:avLst/>
              </a:prstGeom>
              <a:noFill/>
              <a:ln>
                <a:solidFill>
                  <a:schemeClr val="bg2">
                    <a:lumMod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sp>
            <p:nvSpPr>
              <p:cNvPr id="17" name="TextBox 25"/>
              <p:cNvSpPr txBox="1"/>
              <p:nvPr/>
            </p:nvSpPr>
            <p:spPr>
              <a:xfrm>
                <a:off x="4297525" y="2319289"/>
                <a:ext cx="410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dirty="0" smtClean="0">
                    <a:solidFill>
                      <a:srgbClr val="FF0000"/>
                    </a:solidFill>
                  </a:rPr>
                  <a:t>3</a:t>
                </a:r>
                <a:endParaRPr lang="tr-TR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2639838" y="4123130"/>
                <a:ext cx="126000" cy="126000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bg2">
                    <a:lumMod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sp>
            <p:nvSpPr>
              <p:cNvPr id="19" name="TextBox 35"/>
              <p:cNvSpPr txBox="1"/>
              <p:nvPr/>
            </p:nvSpPr>
            <p:spPr>
              <a:xfrm>
                <a:off x="2336910" y="4105867"/>
                <a:ext cx="60585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dirty="0" smtClean="0"/>
                  <a:t>A</a:t>
                </a:r>
                <a:r>
                  <a:rPr lang="tr-TR" baseline="-25000" dirty="0" smtClean="0"/>
                  <a:t>0</a:t>
                </a:r>
                <a:endParaRPr lang="tr-TR" baseline="-25000" dirty="0"/>
              </a:p>
            </p:txBody>
          </p:sp>
          <p:sp>
            <p:nvSpPr>
              <p:cNvPr id="20" name="TextBox 35"/>
              <p:cNvSpPr txBox="1"/>
              <p:nvPr/>
            </p:nvSpPr>
            <p:spPr>
              <a:xfrm>
                <a:off x="2904194" y="2433674"/>
                <a:ext cx="60585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dirty="0" smtClean="0"/>
                  <a:t>A</a:t>
                </a:r>
                <a:endParaRPr lang="tr-TR" baseline="-25000" dirty="0"/>
              </a:p>
            </p:txBody>
          </p:sp>
          <p:sp>
            <p:nvSpPr>
              <p:cNvPr id="21" name="Dikdörtgen 20"/>
              <p:cNvSpPr/>
              <p:nvPr/>
            </p:nvSpPr>
            <p:spPr>
              <a:xfrm>
                <a:off x="2298854" y="878913"/>
                <a:ext cx="31290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tr-TR" b="1" dirty="0"/>
                  <a:t>y</a:t>
                </a:r>
              </a:p>
            </p:txBody>
          </p:sp>
          <p:sp>
            <p:nvSpPr>
              <p:cNvPr id="22" name="TextBox 25"/>
              <p:cNvSpPr txBox="1"/>
              <p:nvPr/>
            </p:nvSpPr>
            <p:spPr>
              <a:xfrm>
                <a:off x="2849176" y="3141315"/>
                <a:ext cx="410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dirty="0" smtClean="0">
                    <a:solidFill>
                      <a:srgbClr val="FF0000"/>
                    </a:solidFill>
                  </a:rPr>
                  <a:t>2</a:t>
                </a:r>
                <a:endParaRPr lang="tr-TR" dirty="0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23" name="Düz Bağlayıcı 22"/>
              <p:cNvCxnSpPr/>
              <p:nvPr/>
            </p:nvCxnSpPr>
            <p:spPr>
              <a:xfrm>
                <a:off x="2716851" y="4249800"/>
                <a:ext cx="0" cy="7200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Düz Bağlayıcı 23"/>
              <p:cNvCxnSpPr/>
              <p:nvPr/>
            </p:nvCxnSpPr>
            <p:spPr>
              <a:xfrm>
                <a:off x="5392800" y="4282200"/>
                <a:ext cx="0" cy="7200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Düz Ok Bağlayıcısı 24"/>
              <p:cNvCxnSpPr/>
              <p:nvPr/>
            </p:nvCxnSpPr>
            <p:spPr>
              <a:xfrm>
                <a:off x="2716851" y="4660200"/>
                <a:ext cx="2675949" cy="0"/>
              </a:xfrm>
              <a:prstGeom prst="straightConnector1">
                <a:avLst/>
              </a:prstGeom>
              <a:ln>
                <a:headEnd type="triangle"/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TextBox 43"/>
              <p:cNvSpPr txBox="1"/>
              <p:nvPr/>
            </p:nvSpPr>
            <p:spPr>
              <a:xfrm>
                <a:off x="2826347" y="895376"/>
                <a:ext cx="2804400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dirty="0" smtClean="0"/>
                  <a:t>A</a:t>
                </a:r>
                <a:r>
                  <a:rPr lang="tr-TR" baseline="-25000" dirty="0" smtClean="0"/>
                  <a:t>0</a:t>
                </a:r>
                <a:r>
                  <a:rPr lang="tr-TR" dirty="0" smtClean="0"/>
                  <a:t>A=a</a:t>
                </a:r>
                <a:r>
                  <a:rPr lang="tr-TR" baseline="-25000" dirty="0" smtClean="0"/>
                  <a:t>2</a:t>
                </a:r>
              </a:p>
              <a:p>
                <a:r>
                  <a:rPr lang="tr-TR" dirty="0" smtClean="0"/>
                  <a:t>AB=a</a:t>
                </a:r>
                <a:r>
                  <a:rPr lang="tr-TR" baseline="-25000" dirty="0" smtClean="0"/>
                  <a:t>3</a:t>
                </a:r>
              </a:p>
              <a:p>
                <a:r>
                  <a:rPr lang="tr-TR" dirty="0" smtClean="0"/>
                  <a:t>A</a:t>
                </a:r>
                <a:r>
                  <a:rPr lang="tr-TR" baseline="-25000" dirty="0" smtClean="0"/>
                  <a:t>0</a:t>
                </a:r>
                <a:r>
                  <a:rPr lang="tr-TR" dirty="0" smtClean="0"/>
                  <a:t>B=s</a:t>
                </a:r>
                <a:r>
                  <a:rPr lang="tr-TR" baseline="-25000" dirty="0" smtClean="0"/>
                  <a:t>14</a:t>
                </a:r>
              </a:p>
              <a:p>
                <a:r>
                  <a:rPr lang="tr-TR" dirty="0" smtClean="0"/>
                  <a:t>QB=a</a:t>
                </a:r>
                <a:r>
                  <a:rPr lang="tr-TR" baseline="-25000" dirty="0" smtClean="0"/>
                  <a:t>1</a:t>
                </a:r>
              </a:p>
              <a:p>
                <a:r>
                  <a:rPr lang="tr-TR" dirty="0" smtClean="0"/>
                  <a:t>BC=c</a:t>
                </a:r>
                <a:r>
                  <a:rPr lang="tr-TR" baseline="-25000" dirty="0" smtClean="0"/>
                  <a:t>3</a:t>
                </a:r>
                <a:endParaRPr lang="tr-TR" baseline="-25000" dirty="0"/>
              </a:p>
              <a:p>
                <a:endParaRPr lang="tr-TR" baseline="-25000" dirty="0"/>
              </a:p>
              <a:p>
                <a:endParaRPr lang="tr-TR" baseline="-25000" dirty="0"/>
              </a:p>
              <a:p>
                <a:endParaRPr lang="tr-TR" baseline="-25000" dirty="0" smtClean="0"/>
              </a:p>
              <a:p>
                <a:endParaRPr lang="tr-TR" dirty="0"/>
              </a:p>
            </p:txBody>
          </p:sp>
          <p:cxnSp>
            <p:nvCxnSpPr>
              <p:cNvPr id="27" name="Düz Bağlayıcı 26"/>
              <p:cNvCxnSpPr/>
              <p:nvPr/>
            </p:nvCxnSpPr>
            <p:spPr>
              <a:xfrm flipH="1" flipV="1">
                <a:off x="3486051" y="3637800"/>
                <a:ext cx="3274749" cy="0"/>
              </a:xfrm>
              <a:prstGeom prst="line">
                <a:avLst/>
              </a:prstGeom>
              <a:ln w="12700">
                <a:prstDash val="lg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TextBox 35"/>
              <p:cNvSpPr txBox="1"/>
              <p:nvPr/>
            </p:nvSpPr>
            <p:spPr>
              <a:xfrm>
                <a:off x="5377953" y="4223602"/>
                <a:ext cx="60585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dirty="0" smtClean="0"/>
                  <a:t>Q</a:t>
                </a:r>
                <a:endParaRPr lang="tr-TR" baseline="-25000" dirty="0"/>
              </a:p>
            </p:txBody>
          </p:sp>
          <p:cxnSp>
            <p:nvCxnSpPr>
              <p:cNvPr id="29" name="Düz Ok Bağlayıcısı 28"/>
              <p:cNvCxnSpPr/>
              <p:nvPr/>
            </p:nvCxnSpPr>
            <p:spPr>
              <a:xfrm flipV="1">
                <a:off x="6487200" y="3660694"/>
                <a:ext cx="0" cy="588436"/>
              </a:xfrm>
              <a:prstGeom prst="straightConnector1">
                <a:avLst/>
              </a:prstGeom>
              <a:ln>
                <a:headEnd type="triangle"/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Dikdörtgen 29"/>
              <p:cNvSpPr/>
              <p:nvPr/>
            </p:nvSpPr>
            <p:spPr>
              <a:xfrm>
                <a:off x="6454701" y="3600000"/>
                <a:ext cx="39786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tr-TR" dirty="0"/>
                  <a:t>a</a:t>
                </a:r>
                <a:r>
                  <a:rPr lang="tr-TR" baseline="-25000" dirty="0"/>
                  <a:t>1</a:t>
                </a:r>
              </a:p>
            </p:txBody>
          </p:sp>
          <p:sp>
            <p:nvSpPr>
              <p:cNvPr id="31" name="Dikdörtgen 30"/>
              <p:cNvSpPr/>
              <p:nvPr/>
            </p:nvSpPr>
            <p:spPr>
              <a:xfrm>
                <a:off x="3612353" y="4297701"/>
                <a:ext cx="47000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tr-TR" dirty="0"/>
                  <a:t>s</a:t>
                </a:r>
                <a:r>
                  <a:rPr lang="tr-TR" baseline="-25000" dirty="0"/>
                  <a:t>14</a:t>
                </a:r>
              </a:p>
            </p:txBody>
          </p:sp>
          <p:sp>
            <p:nvSpPr>
              <p:cNvPr id="32" name="Arc 41"/>
              <p:cNvSpPr/>
              <p:nvPr/>
            </p:nvSpPr>
            <p:spPr>
              <a:xfrm>
                <a:off x="3477600" y="2608200"/>
                <a:ext cx="2599200" cy="2120400"/>
              </a:xfrm>
              <a:prstGeom prst="arc">
                <a:avLst>
                  <a:gd name="adj1" fmla="val 12577496"/>
                  <a:gd name="adj2" fmla="val 0"/>
                </a:avLst>
              </a:prstGeom>
              <a:ln>
                <a:headEnd type="stealth" w="lg" len="lg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tr-TR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  <p:sp>
            <p:nvSpPr>
              <p:cNvPr id="33" name="TextBox 42"/>
              <p:cNvSpPr txBox="1"/>
              <p:nvPr/>
            </p:nvSpPr>
            <p:spPr>
              <a:xfrm>
                <a:off x="5278397" y="2816372"/>
                <a:ext cx="6156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dirty="0" smtClean="0">
                    <a:solidFill>
                      <a:schemeClr val="accent4"/>
                    </a:solidFill>
                    <a:latin typeface="Symbol" panose="05050102010706020507" pitchFamily="18" charset="2"/>
                  </a:rPr>
                  <a:t>q</a:t>
                </a:r>
                <a:r>
                  <a:rPr lang="tr-TR" baseline="-25000" dirty="0" smtClean="0">
                    <a:solidFill>
                      <a:schemeClr val="accent4"/>
                    </a:solidFill>
                    <a:latin typeface="Symbol" panose="05050102010706020507" pitchFamily="18" charset="2"/>
                  </a:rPr>
                  <a:t>13</a:t>
                </a:r>
                <a:endParaRPr lang="tr-TR" baseline="-25000" dirty="0">
                  <a:solidFill>
                    <a:schemeClr val="accent4"/>
                  </a:solidFill>
                  <a:latin typeface="Symbol" panose="05050102010706020507" pitchFamily="18" charset="2"/>
                </a:endParaRPr>
              </a:p>
            </p:txBody>
          </p:sp>
          <p:sp>
            <p:nvSpPr>
              <p:cNvPr id="34" name="TextBox 42"/>
              <p:cNvSpPr txBox="1"/>
              <p:nvPr/>
            </p:nvSpPr>
            <p:spPr>
              <a:xfrm>
                <a:off x="3036121" y="3413325"/>
                <a:ext cx="6156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dirty="0" smtClean="0">
                    <a:solidFill>
                      <a:schemeClr val="accent4"/>
                    </a:solidFill>
                    <a:latin typeface="Symbol" panose="05050102010706020507" pitchFamily="18" charset="2"/>
                  </a:rPr>
                  <a:t>q</a:t>
                </a:r>
                <a:r>
                  <a:rPr lang="tr-TR" baseline="-25000" dirty="0" smtClean="0">
                    <a:solidFill>
                      <a:schemeClr val="accent4"/>
                    </a:solidFill>
                    <a:latin typeface="Symbol" panose="05050102010706020507" pitchFamily="18" charset="2"/>
                  </a:rPr>
                  <a:t>12</a:t>
                </a:r>
                <a:endParaRPr lang="tr-TR" baseline="-25000" dirty="0">
                  <a:solidFill>
                    <a:schemeClr val="accent4"/>
                  </a:solidFill>
                  <a:latin typeface="Symbol" panose="05050102010706020507" pitchFamily="18" charset="2"/>
                </a:endParaRPr>
              </a:p>
            </p:txBody>
          </p:sp>
          <p:sp>
            <p:nvSpPr>
              <p:cNvPr id="35" name="TextBox 35"/>
              <p:cNvSpPr txBox="1"/>
              <p:nvPr/>
            </p:nvSpPr>
            <p:spPr>
              <a:xfrm>
                <a:off x="4673271" y="1413000"/>
                <a:ext cx="60585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dirty="0" smtClean="0"/>
                  <a:t>C</a:t>
                </a:r>
                <a:endParaRPr lang="tr-TR" baseline="-250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6" name="TextBox 42"/>
                  <p:cNvSpPr txBox="1"/>
                  <p:nvPr/>
                </p:nvSpPr>
                <p:spPr>
                  <a:xfrm>
                    <a:off x="4703400" y="2938334"/>
                    <a:ext cx="61560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tr-TR" i="1" dirty="0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oMath>
                    </a14:m>
                    <a:r>
                      <a:rPr lang="tr-TR" baseline="-25000" dirty="0" smtClean="0">
                        <a:solidFill>
                          <a:schemeClr val="accent4"/>
                        </a:solidFill>
                        <a:latin typeface="Symbol" panose="05050102010706020507" pitchFamily="18" charset="2"/>
                      </a:rPr>
                      <a:t>3</a:t>
                    </a:r>
                    <a:endParaRPr lang="tr-TR" baseline="-25000" dirty="0">
                      <a:solidFill>
                        <a:schemeClr val="accent4"/>
                      </a:solidFill>
                      <a:latin typeface="Symbol" panose="05050102010706020507" pitchFamily="18" charset="2"/>
                    </a:endParaRPr>
                  </a:p>
                </p:txBody>
              </p:sp>
            </mc:Choice>
            <mc:Fallback xmlns="">
              <p:sp>
                <p:nvSpPr>
                  <p:cNvPr id="36" name="TextBox 4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703400" y="2938334"/>
                    <a:ext cx="615600" cy="369332"/>
                  </a:xfrm>
                  <a:prstGeom prst="rect">
                    <a:avLst/>
                  </a:prstGeom>
                  <a:blipFill rotWithShape="0">
                    <a:blip r:embed="rId3"/>
                    <a:stretch>
                      <a:fillRect b="-18033"/>
                    </a:stretch>
                  </a:blipFill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7" name="Arc 41"/>
              <p:cNvSpPr/>
              <p:nvPr/>
            </p:nvSpPr>
            <p:spPr>
              <a:xfrm rot="15812561">
                <a:off x="4026387" y="3006609"/>
                <a:ext cx="2599200" cy="2120400"/>
              </a:xfrm>
              <a:prstGeom prst="arc">
                <a:avLst>
                  <a:gd name="adj1" fmla="val 18782292"/>
                  <a:gd name="adj2" fmla="val 0"/>
                </a:avLst>
              </a:prstGeom>
              <a:ln>
                <a:headEnd type="stealth" w="lg" len="lg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tr-TR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</p:grpSp>
        <p:cxnSp>
          <p:nvCxnSpPr>
            <p:cNvPr id="42" name="Düz Ok Bağlayıcısı 41"/>
            <p:cNvCxnSpPr/>
            <p:nvPr/>
          </p:nvCxnSpPr>
          <p:spPr>
            <a:xfrm flipV="1">
              <a:off x="2725200" y="2129400"/>
              <a:ext cx="478800" cy="615600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35"/>
            <p:cNvSpPr txBox="1"/>
            <p:nvPr/>
          </p:nvSpPr>
          <p:spPr>
            <a:xfrm>
              <a:off x="2732436" y="2502050"/>
              <a:ext cx="6058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dirty="0" smtClean="0">
                  <a:solidFill>
                    <a:srgbClr val="FF0000"/>
                  </a:solidFill>
                </a:rPr>
                <a:t>F</a:t>
              </a:r>
              <a:r>
                <a:rPr lang="tr-TR" baseline="-25000" dirty="0" smtClean="0">
                  <a:solidFill>
                    <a:srgbClr val="FF0000"/>
                  </a:solidFill>
                </a:rPr>
                <a:t>C</a:t>
              </a:r>
              <a:endParaRPr lang="tr-TR" baseline="-25000" dirty="0">
                <a:solidFill>
                  <a:srgbClr val="FF0000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İçerik Yer Tutucusu 2"/>
              <p:cNvSpPr txBox="1">
                <a:spLocks/>
              </p:cNvSpPr>
              <p:nvPr/>
            </p:nvSpPr>
            <p:spPr>
              <a:xfrm>
                <a:off x="724726" y="5413271"/>
                <a:ext cx="7886700" cy="69613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/>
              </a:bodyPr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accent6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accent6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fontAlgn="auto"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tr-TR" b="0" i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</m:t>
                      </m:r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</m:t>
                      </m:r>
                      <m:d>
                        <m:dPr>
                          <m:ctrlPr>
                            <a:rPr lang="tr-T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b>
                          </m:s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b>
                          </m:s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d>
                      <m:r>
                        <a:rPr lang="tr-T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𝐶𝑥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tr-TR" b="0" i="0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𝐶𝑦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</m:oMath>
                  </m:oMathPara>
                </a14:m>
                <a:endParaRPr lang="tr-TR" dirty="0" smtClean="0"/>
              </a:p>
              <a:p>
                <a:pPr marL="0" indent="0" fontAlgn="auto"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tr-TR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𝐶𝑥</m:t>
                          </m:r>
                        </m:sub>
                      </m:sSub>
                      <m:d>
                        <m:d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14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m:rPr>
                              <m:sty m:val="p"/>
                            </m:rPr>
                            <a:rPr lang="tr-TR">
                              <a:latin typeface="Cambria Math" panose="02040503050406030204" pitchFamily="18" charset="0"/>
                            </a:rPr>
                            <m:t>sin</m:t>
                          </m: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13</m:t>
                                  </m:r>
                                </m:sub>
                              </m:s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𝛾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d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13</m:t>
                              </m:r>
                            </m:sub>
                          </m:sSub>
                        </m:e>
                      </m:d>
                      <m:r>
                        <a:rPr lang="tr-TR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𝐶𝑦</m:t>
                          </m:r>
                        </m:sub>
                      </m:sSub>
                      <m:d>
                        <m:d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m:rPr>
                              <m:sty m:val="p"/>
                            </m:rPr>
                            <a:rPr lang="tr-TR">
                              <a:latin typeface="Cambria Math" panose="02040503050406030204" pitchFamily="18" charset="0"/>
                            </a:rPr>
                            <m:t>cos</m:t>
                          </m: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13</m:t>
                                  </m:r>
                                </m:sub>
                              </m:s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𝛾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d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13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45" name="İçerik Yer Tutucusu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726" y="5413271"/>
                <a:ext cx="7886700" cy="696130"/>
              </a:xfrm>
              <a:prstGeom prst="rect">
                <a:avLst/>
              </a:prstGeom>
              <a:blipFill rotWithShape="0">
                <a:blip r:embed="rId4"/>
                <a:stretch>
                  <a:fillRect t="-16667" b="-6140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897565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Örnek 1 Devam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fontAlgn="auto"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14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tr-TR">
                              <a:latin typeface="Cambria Math" panose="02040503050406030204" pitchFamily="18" charset="0"/>
                            </a:rPr>
                            <m:t>sin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⁡(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13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tr-TR">
                              <a:latin typeface="Cambria Math" panose="02040503050406030204" pitchFamily="18" charset="0"/>
                            </a:rPr>
                            <m:t>cos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⁡(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13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</m:oMath>
                  </m:oMathPara>
                </a14:m>
                <a:endParaRPr lang="tr-TR" dirty="0"/>
              </a:p>
              <a:p>
                <a:pPr marL="0" indent="0" fontAlgn="auto"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13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m:rPr>
                              <m:sty m:val="p"/>
                            </m:rPr>
                            <a:rPr lang="tr-TR">
                              <a:latin typeface="Cambria Math" panose="02040503050406030204" pitchFamily="18" charset="0"/>
                            </a:rPr>
                            <m:t>cos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⁡(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m:rPr>
                              <m:sty m:val="p"/>
                            </m:rPr>
                            <a:rPr lang="tr-TR">
                              <a:latin typeface="Cambria Math" panose="02040503050406030204" pitchFamily="18" charset="0"/>
                            </a:rPr>
                            <m:t>cos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⁡(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13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</m:oMath>
                  </m:oMathPara>
                </a14:m>
                <a:endParaRPr lang="tr-TR" dirty="0" smtClean="0"/>
              </a:p>
              <a:p>
                <a:pPr marL="0" indent="0" fontAlgn="auto"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tr-TR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𝐶𝑥</m:t>
                          </m:r>
                        </m:sub>
                      </m:sSub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14</m:t>
                              </m:r>
                            </m:sub>
                          </m:sSub>
                          <m:r>
                            <a:rPr lang="tr-T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14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m:rPr>
                              <m:sty m:val="p"/>
                            </m:rPr>
                            <a:rPr lang="tr-TR">
                              <a:latin typeface="Cambria Math" panose="02040503050406030204" pitchFamily="18" charset="0"/>
                            </a:rPr>
                            <m:t>sin</m:t>
                          </m: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13</m:t>
                                  </m:r>
                                </m:sub>
                              </m:s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𝛾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d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13</m:t>
                              </m:r>
                            </m:sub>
                          </m:sSub>
                        </m:e>
                      </m:d>
                      <m:r>
                        <a:rPr lang="tr-TR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𝐶𝑦</m:t>
                          </m:r>
                        </m:sub>
                      </m:sSub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m:rPr>
                              <m:sty m:val="p"/>
                            </m:rPr>
                            <a:rPr lang="tr-TR">
                              <a:latin typeface="Cambria Math" panose="02040503050406030204" pitchFamily="18" charset="0"/>
                            </a:rPr>
                            <m:t>cos</m:t>
                          </m: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13</m:t>
                                  </m:r>
                                </m:sub>
                              </m:s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𝛾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d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13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tr-TR" dirty="0" smtClean="0"/>
              </a:p>
              <a:p>
                <a:pPr marL="0" indent="0" fontAlgn="auto"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tr-TR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𝐶𝑥</m:t>
                          </m:r>
                        </m:sub>
                      </m:sSub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m:rPr>
                                  <m:sty m:val="p"/>
                                </m:rPr>
                                <a:rPr lang="tr-TR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⁡(</m:t>
                              </m:r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13</m:t>
                                  </m:r>
                                </m:sub>
                              </m:s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sub>
                              </m:s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tr-TR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⁡(</m:t>
                              </m:r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13</m:t>
                                  </m:r>
                                </m:sub>
                              </m:s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den>
                          </m:f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m:rPr>
                                  <m:sty m:val="p"/>
                                </m:rPr>
                                <a:rPr lang="tr-TR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  <m:d>
                                <m:d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13</m:t>
                                      </m:r>
                                    </m:sub>
                                  </m:s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𝛾</m:t>
                                      </m:r>
                                    </m:e>
                                    <m:sub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m:rPr>
                                  <m:sty m:val="p"/>
                                </m:rPr>
                                <a:rPr lang="tr-TR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⁡(</m:t>
                              </m:r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sub>
                              </m:s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m:rPr>
                                  <m:sty m:val="p"/>
                                </m:rPr>
                                <a:rPr lang="tr-TR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⁡(</m:t>
                              </m:r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13</m:t>
                                  </m:r>
                                </m:sub>
                              </m:s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den>
                          </m:f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r>
                        <a:rPr lang="tr-TR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𝐶𝑦</m:t>
                          </m:r>
                        </m:sub>
                      </m:sSub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m:rPr>
                                  <m:sty m:val="p"/>
                                </m:rPr>
                                <a:rPr lang="tr-TR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  <m:d>
                                <m:d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13</m:t>
                                      </m:r>
                                    </m:sub>
                                  </m:s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𝛾</m:t>
                                      </m:r>
                                    </m:e>
                                    <m:sub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m:rPr>
                                  <m:sty m:val="p"/>
                                </m:rPr>
                                <a:rPr lang="tr-TR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⁡(</m:t>
                              </m:r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sub>
                              </m:s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m:rPr>
                                  <m:sty m:val="p"/>
                                </m:rPr>
                                <a:rPr lang="tr-TR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⁡(</m:t>
                              </m:r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13</m:t>
                                  </m:r>
                                </m:sub>
                              </m:s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den>
                          </m:f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</m:oMath>
                  </m:oMathPara>
                </a14:m>
                <a:endParaRPr lang="tr-TR" dirty="0" smtClean="0"/>
              </a:p>
              <a:p>
                <a:pPr marL="0" indent="0" fontAlgn="auto"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tr-TR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tr-TR">
                              <a:latin typeface="Cambria Math" panose="02040503050406030204" pitchFamily="18" charset="0"/>
                            </a:rPr>
                            <m:t>cos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⁡(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13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𝐶𝑥</m:t>
                              </m:r>
                            </m:sub>
                          </m:sSub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m:rPr>
                                  <m:sty m:val="p"/>
                                </m:rPr>
                                <a:rPr lang="tr-TR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⁡(</m:t>
                              </m:r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13</m:t>
                                  </m:r>
                                </m:sub>
                              </m:s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sub>
                              </m:s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)−</m:t>
                              </m:r>
                              <m:f>
                                <m:f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m:rPr>
                                  <m:sty m:val="p"/>
                                </m:rPr>
                                <a:rPr lang="tr-TR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  <m:d>
                                <m:d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13</m:t>
                                      </m:r>
                                    </m:sub>
                                  </m:s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𝛾</m:t>
                                      </m:r>
                                    </m:e>
                                    <m:sub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m:rPr>
                                  <m:sty m:val="p"/>
                                </m:rPr>
                                <a:rPr lang="tr-TR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⁡(</m:t>
                              </m:r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sub>
                              </m:s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  <m:r>
                            <a:rPr lang="tr-TR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𝐶𝑦</m:t>
                              </m:r>
                            </m:sub>
                          </m:sSub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m:rPr>
                                  <m:sty m:val="p"/>
                                </m:rPr>
                                <a:rPr lang="tr-TR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  <m:d>
                                <m:d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13</m:t>
                                      </m:r>
                                    </m:sub>
                                  </m:s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𝛾</m:t>
                                      </m:r>
                                    </m:e>
                                    <m:sub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m:rPr>
                                  <m:sty m:val="p"/>
                                </m:rPr>
                                <a:rPr lang="tr-TR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⁡(</m:t>
                              </m:r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sub>
                              </m:s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</m:oMath>
                  </m:oMathPara>
                </a14:m>
                <a:endParaRPr lang="tr-TR" i="1" dirty="0" smtClean="0">
                  <a:latin typeface="Cambria Math" panose="02040503050406030204" pitchFamily="18" charset="0"/>
                </a:endParaRPr>
              </a:p>
              <a:p>
                <a:pPr marL="0" indent="0" fontAlgn="auto"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tr-TR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tr-TR" b="0" i="0" smtClean="0">
                          <a:latin typeface="Cambria Math" panose="02040503050406030204" pitchFamily="18" charset="0"/>
                        </a:rPr>
                        <m:t>Q</m:t>
                      </m:r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</m:oMath>
                  </m:oMathPara>
                </a14:m>
                <a:endParaRPr lang="tr-TR" i="1" dirty="0" smtClean="0">
                  <a:latin typeface="Cambria Math" panose="02040503050406030204" pitchFamily="18" charset="0"/>
                </a:endParaRPr>
              </a:p>
              <a:p>
                <a:pPr marL="0" indent="0" fontAlgn="auto">
                  <a:spcAft>
                    <a:spcPts val="0"/>
                  </a:spcAft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tr-TR">
                        <a:latin typeface="Cambria Math" panose="02040503050406030204" pitchFamily="18" charset="0"/>
                      </a:rPr>
                      <m:t>Q</m:t>
                    </m:r>
                  </m:oMath>
                </a14:m>
                <a:r>
                  <a:rPr lang="tr-TR" i="1" dirty="0" smtClean="0">
                    <a:latin typeface="Cambria Math" panose="02040503050406030204" pitchFamily="18" charset="0"/>
                  </a:rPr>
                  <a:t> </a:t>
                </a:r>
                <a:r>
                  <a:rPr lang="tr-TR" dirty="0" smtClean="0"/>
                  <a:t>Genelleştirilmiş kuvvet</a:t>
                </a:r>
              </a:p>
              <a:p>
                <a:pPr marL="0" indent="0" fontAlgn="auto">
                  <a:spcAft>
                    <a:spcPts val="0"/>
                  </a:spcAft>
                  <a:buNone/>
                </a:pPr>
                <a:endParaRPr lang="tr-TR" dirty="0" smtClean="0"/>
              </a:p>
              <a:p>
                <a:pPr marL="0" indent="0" fontAlgn="auto">
                  <a:spcAft>
                    <a:spcPts val="0"/>
                  </a:spcAft>
                  <a:buNone/>
                </a:pPr>
                <a:endParaRPr lang="tr-TR" dirty="0"/>
              </a:p>
              <a:p>
                <a:pPr marL="0" indent="0" fontAlgn="auto">
                  <a:spcAft>
                    <a:spcPts val="0"/>
                  </a:spcAft>
                  <a:buNone/>
                </a:pPr>
                <a:endParaRPr lang="tr-TR" dirty="0"/>
              </a:p>
              <a:p>
                <a:pPr marL="0" indent="0" fontAlgn="auto">
                  <a:spcAft>
                    <a:spcPts val="0"/>
                  </a:spcAft>
                  <a:buNone/>
                </a:pPr>
                <a:endParaRPr lang="tr-TR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232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443202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Virtüel</a:t>
            </a:r>
            <a:r>
              <a:rPr lang="tr-TR" dirty="0" smtClean="0"/>
              <a:t> İş Yöntemi ile Statik Kuvvet Analizi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tr-TR" dirty="0" smtClean="0"/>
                  <a:t>Birkaç </a:t>
                </a:r>
                <a:r>
                  <a:rPr lang="tr-TR" dirty="0" err="1" smtClean="0"/>
                  <a:t>rijit</a:t>
                </a:r>
                <a:r>
                  <a:rPr lang="tr-TR" dirty="0" smtClean="0"/>
                  <a:t> cisimden oluşan tek serbestlik dereceli bir mekanik sistem ele alalım</a:t>
                </a:r>
              </a:p>
              <a:p>
                <a:r>
                  <a:rPr lang="tr-TR" dirty="0" smtClean="0"/>
                  <a:t>Sistem çeşitli dış kuvvetlerin etkisi altında statik dengededir.</a:t>
                </a:r>
              </a:p>
              <a:p>
                <a:r>
                  <a:rPr lang="tr-TR" b="1" dirty="0" smtClean="0">
                    <a:solidFill>
                      <a:srgbClr val="FF0000"/>
                    </a:solidFill>
                  </a:rPr>
                  <a:t>Bu durumda </a:t>
                </a:r>
                <a:r>
                  <a:rPr lang="tr-TR" b="1" dirty="0" err="1" smtClean="0">
                    <a:solidFill>
                      <a:srgbClr val="FF0000"/>
                    </a:solidFill>
                  </a:rPr>
                  <a:t>virtüel</a:t>
                </a:r>
                <a:r>
                  <a:rPr lang="tr-TR" b="1" dirty="0" smtClean="0">
                    <a:solidFill>
                      <a:srgbClr val="FF0000"/>
                    </a:solidFill>
                  </a:rPr>
                  <a:t> iş prensibine göre, sisteme vereceğimiz </a:t>
                </a:r>
                <a:r>
                  <a:rPr lang="tr-TR" b="1" dirty="0" err="1" smtClean="0">
                    <a:solidFill>
                      <a:srgbClr val="FF0000"/>
                    </a:solidFill>
                  </a:rPr>
                  <a:t>virtüel</a:t>
                </a:r>
                <a:r>
                  <a:rPr lang="tr-TR" b="1" dirty="0" smtClean="0">
                    <a:solidFill>
                      <a:srgbClr val="FF0000"/>
                    </a:solidFill>
                  </a:rPr>
                  <a:t> bir yer değişim sırasında etki eden kuvvetlerin yaptığı işin toplamı sıfır olacaktır.</a:t>
                </a:r>
              </a:p>
              <a:p>
                <a:r>
                  <a:rPr lang="tr-TR" dirty="0" smtClean="0"/>
                  <a:t>Yani, sisteme etki eden kuvvetlerin etki noktalarında </a:t>
                </a:r>
                <a14:m>
                  <m:oMath xmlns:m="http://schemas.openxmlformats.org/officeDocument/2006/math">
                    <m:r>
                      <a:rPr lang="tr-T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sSub>
                      <m:sSubPr>
                        <m:ctrlPr>
                          <a:rPr lang="tr-T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tr-TR" dirty="0" smtClean="0"/>
                  <a:t> gibi bir </a:t>
                </a:r>
                <a:r>
                  <a:rPr lang="tr-TR" dirty="0" err="1" smtClean="0"/>
                  <a:t>virtüel</a:t>
                </a:r>
                <a:r>
                  <a:rPr lang="tr-TR" dirty="0" smtClean="0"/>
                  <a:t> yer değişim var ise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sSub>
                        <m:sSubPr>
                          <m:ctrlPr>
                            <a:rPr lang="tr-T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𝑡𝑜𝑝𝑙𝑎𝑚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tr-T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</m:acc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tr-TR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acc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  <m:r>
                        <a:rPr lang="tr-T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tr-TR" dirty="0" smtClean="0"/>
              </a:p>
              <a:p>
                <a:r>
                  <a:rPr lang="tr-TR" dirty="0" smtClean="0"/>
                  <a:t>Sisteme etki eden momentlerde var ise yukarıdaki denklemi şu şekilde genelleştirmek daha uygun olur.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𝑡𝑜𝑝𝑙𝑎𝑚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</m:acc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tr-T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acc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  <m:r>
                        <a:rPr lang="tr-T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supHide m:val="on"/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</m:acc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tr-TR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acc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tr-TR" dirty="0"/>
              </a:p>
              <a:p>
                <a:pPr marL="0" indent="0">
                  <a:buNone/>
                </a:pPr>
                <a:endParaRPr lang="tr-TR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696" t="-1000" r="-1777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829399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Örnek 2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28650" y="609601"/>
            <a:ext cx="7886700" cy="1246200"/>
          </a:xfrm>
        </p:spPr>
        <p:txBody>
          <a:bodyPr/>
          <a:lstStyle/>
          <a:p>
            <a:r>
              <a:rPr lang="tr-TR" dirty="0" smtClean="0"/>
              <a:t>Şekilde görülen krank biyel mekanizmasının 4. uzvuna F</a:t>
            </a:r>
            <a:r>
              <a:rPr lang="tr-TR" baseline="-25000" dirty="0" smtClean="0"/>
              <a:t>14</a:t>
            </a:r>
            <a:r>
              <a:rPr lang="tr-TR" dirty="0" smtClean="0"/>
              <a:t> kuvveti, 2. uzvuna ise T</a:t>
            </a:r>
            <a:r>
              <a:rPr lang="tr-TR" baseline="-25000" dirty="0" smtClean="0"/>
              <a:t>12</a:t>
            </a:r>
            <a:r>
              <a:rPr lang="tr-TR" dirty="0" smtClean="0"/>
              <a:t> momenti etki etmektedir. Dengenin sağlanması için F</a:t>
            </a:r>
            <a:r>
              <a:rPr lang="tr-TR" baseline="-25000" dirty="0" smtClean="0"/>
              <a:t>14</a:t>
            </a:r>
            <a:r>
              <a:rPr lang="tr-TR" dirty="0" smtClean="0"/>
              <a:t> ve T</a:t>
            </a:r>
            <a:r>
              <a:rPr lang="tr-TR" baseline="-25000" dirty="0" smtClean="0"/>
              <a:t>12</a:t>
            </a:r>
            <a:r>
              <a:rPr lang="tr-TR" dirty="0" smtClean="0"/>
              <a:t> arasında oluşması gereken ilişkiyi bulunuz.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400" y="1855800"/>
            <a:ext cx="6017274" cy="41700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İçerik Yer Tutucusu 2"/>
              <p:cNvSpPr txBox="1">
                <a:spLocks/>
              </p:cNvSpPr>
              <p:nvPr/>
            </p:nvSpPr>
            <p:spPr>
              <a:xfrm>
                <a:off x="3390573" y="1719000"/>
                <a:ext cx="5695827" cy="40356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accent6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accent6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Aft>
                    <a:spcPts val="0"/>
                  </a:spcAft>
                </a:pPr>
                <a:r>
                  <a:rPr lang="tr-TR" dirty="0" smtClean="0"/>
                  <a:t>Genelleştirilmiş </a:t>
                </a:r>
                <a:r>
                  <a:rPr lang="tr-TR" dirty="0" err="1" smtClean="0"/>
                  <a:t>virtüel</a:t>
                </a:r>
                <a:r>
                  <a:rPr lang="tr-TR" dirty="0" smtClean="0"/>
                  <a:t> iş ifadesi</a:t>
                </a:r>
              </a:p>
              <a:p>
                <a:pPr marL="0" indent="0" fontAlgn="auto"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𝑡𝑜𝑝𝑙𝑎𝑚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</m:acc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acc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supHide m:val="on"/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</m:acc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acc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tr-TR" dirty="0"/>
              </a:p>
              <a:p>
                <a:pPr marL="0" indent="0" fontAlgn="auto"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𝑡𝑜𝑝𝑙𝑎𝑚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14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14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tr-TR" dirty="0" smtClean="0"/>
              </a:p>
              <a:p>
                <a:pPr marL="0" indent="0" fontAlgn="auto"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𝑡𝑜𝑝𝑙𝑎𝑚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tr-T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14</m:t>
                              </m:r>
                            </m:sub>
                          </m:sSub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f>
                            <m:f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tr-TR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⁡(</m:t>
                              </m:r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13</m:t>
                                  </m:r>
                                </m:sub>
                              </m:s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sub>
                              </m:s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tr-TR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⁡(</m:t>
                              </m:r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13</m:t>
                                  </m:r>
                                </m:sub>
                              </m:s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den>
                          </m:f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12</m:t>
                              </m:r>
                            </m:sub>
                          </m:sSub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tr-TR" dirty="0"/>
              </a:p>
              <a:p>
                <a:pPr marL="0" indent="0" fontAlgn="auto"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14</m:t>
                          </m:r>
                        </m:sub>
                      </m:sSub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tr-TR">
                              <a:latin typeface="Cambria Math" panose="02040503050406030204" pitchFamily="18" charset="0"/>
                            </a:rPr>
                            <m:t>sin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⁡(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13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tr-TR">
                              <a:latin typeface="Cambria Math" panose="02040503050406030204" pitchFamily="18" charset="0"/>
                            </a:rPr>
                            <m:t>cos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⁡(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13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tr-TR" dirty="0"/>
              </a:p>
              <a:p>
                <a:pPr marL="0" indent="0" fontAlgn="auto"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tr-T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14</m:t>
                          </m:r>
                        </m:sub>
                      </m:sSub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tr-TR">
                              <a:latin typeface="Cambria Math" panose="02040503050406030204" pitchFamily="18" charset="0"/>
                            </a:rPr>
                            <m:t>sin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⁡(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13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tr-TR">
                              <a:latin typeface="Cambria Math" panose="02040503050406030204" pitchFamily="18" charset="0"/>
                            </a:rPr>
                            <m:t>cos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⁡(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13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5" name="İçerik Yer Tutucusu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0573" y="1719000"/>
                <a:ext cx="5695827" cy="4035600"/>
              </a:xfrm>
              <a:prstGeom prst="rect">
                <a:avLst/>
              </a:prstGeom>
              <a:blipFill rotWithShape="0">
                <a:blip r:embed="rId3"/>
                <a:stretch>
                  <a:fillRect l="-963" t="-1662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532590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Karma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Özel 1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4222</TotalTime>
  <Words>558</Words>
  <Application>Microsoft Office PowerPoint</Application>
  <PresentationFormat>On-screen Show (4:3)</PresentationFormat>
  <Paragraphs>206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Cambria Math</vt:lpstr>
      <vt:lpstr>Comic Sans MS</vt:lpstr>
      <vt:lpstr>Symbol</vt:lpstr>
      <vt:lpstr>Office Teması</vt:lpstr>
      <vt:lpstr>PowerPoint Presentation</vt:lpstr>
      <vt:lpstr>Virtüel İş Yöntemi-Giriş</vt:lpstr>
      <vt:lpstr>Virtüel İş Yöntemi</vt:lpstr>
      <vt:lpstr>Tanımlar</vt:lpstr>
      <vt:lpstr>Örnek 1</vt:lpstr>
      <vt:lpstr>Örnek 1 Devam</vt:lpstr>
      <vt:lpstr>Örnek 1 Devam</vt:lpstr>
      <vt:lpstr>Virtüel İş Yöntemi ile Statik Kuvvet Analizi</vt:lpstr>
      <vt:lpstr>Örnek 2</vt:lpstr>
      <vt:lpstr>Virtüel İş Yöntemi ile Dinamik Kuvvet Analizi</vt:lpstr>
      <vt:lpstr>Virtüel İş Yöntemi ile Dinamik Kuvvet Analizi</vt:lpstr>
      <vt:lpstr>Örnek 3</vt:lpstr>
      <vt:lpstr>Örnek 3 Devam</vt:lpstr>
      <vt:lpstr>Örnek 3</vt:lpstr>
      <vt:lpstr>Örnek 3 Devam</vt:lpstr>
      <vt:lpstr>Örnek 3 Devam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part-time</dc:creator>
  <cp:lastModifiedBy>Nurdan Bilgin</cp:lastModifiedBy>
  <cp:revision>297</cp:revision>
  <cp:lastPrinted>1601-01-01T00:00:00Z</cp:lastPrinted>
  <dcterms:created xsi:type="dcterms:W3CDTF">2013-05-22T05:54:15Z</dcterms:created>
  <dcterms:modified xsi:type="dcterms:W3CDTF">2019-03-11T20:20:58Z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