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4"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25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 autoAdjust="0"/>
    <p:restoredTop sz="94707" autoAdjust="0"/>
  </p:normalViewPr>
  <p:slideViewPr>
    <p:cSldViewPr>
      <p:cViewPr varScale="1">
        <p:scale>
          <a:sx n="65" d="100"/>
          <a:sy n="65" d="100"/>
        </p:scale>
        <p:origin x="18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68400" cy="684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6" name="Slayt Numarası Yer Tutucusu 5"/>
          <p:cNvSpPr>
            <a:spLocks noGrp="1"/>
          </p:cNvSpPr>
          <p:nvPr>
            <p:ph type="sldNum" sz="quarter" idx="12"/>
          </p:nvPr>
        </p:nvSpPr>
        <p:spPr>
          <a:xfrm>
            <a:off x="6457950" y="6356351"/>
            <a:ext cx="2057400" cy="365125"/>
          </a:xfrm>
          <a:prstGeom prst="rect">
            <a:avLst/>
          </a:prstGeom>
        </p:spPr>
        <p:txBody>
          <a:bodyPr/>
          <a:lstStyle/>
          <a:p>
            <a:fld id="{65DAE048-AC74-4A08-8DCA-62FB144D1061}" type="slidenum">
              <a:rPr lang="tr-TR" altLang="tr-TR" smtClean="0"/>
              <a:pPr/>
              <a:t>‹#›</a:t>
            </a:fld>
            <a:endParaRPr lang="tr-TR" altLang="tr-TR"/>
          </a:p>
        </p:txBody>
      </p:sp>
    </p:spTree>
    <p:extLst>
      <p:ext uri="{BB962C8B-B14F-4D97-AF65-F5344CB8AC3E}">
        <p14:creationId xmlns:p14="http://schemas.microsoft.com/office/powerpoint/2010/main" val="4363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6" name="Slayt Numarası Yer Tutucusu 5"/>
          <p:cNvSpPr>
            <a:spLocks noGrp="1"/>
          </p:cNvSpPr>
          <p:nvPr>
            <p:ph type="sldNum" sz="quarter" idx="12"/>
          </p:nvPr>
        </p:nvSpPr>
        <p:spPr>
          <a:xfrm>
            <a:off x="6457950" y="6356351"/>
            <a:ext cx="2057400" cy="365125"/>
          </a:xfrm>
          <a:prstGeom prst="rect">
            <a:avLst/>
          </a:prstGeom>
        </p:spPr>
        <p:txBody>
          <a:bodyPr/>
          <a:lstStyle/>
          <a:p>
            <a:fld id="{7244F470-FE2D-4363-9D8C-6AA044FB5794}" type="slidenum">
              <a:rPr lang="tr-TR" altLang="tr-TR" smtClean="0"/>
              <a:pPr/>
              <a:t>‹#›</a:t>
            </a:fld>
            <a:endParaRPr lang="tr-TR" altLang="tr-TR"/>
          </a:p>
        </p:txBody>
      </p:sp>
    </p:spTree>
    <p:extLst>
      <p:ext uri="{BB962C8B-B14F-4D97-AF65-F5344CB8AC3E}">
        <p14:creationId xmlns:p14="http://schemas.microsoft.com/office/powerpoint/2010/main" val="273616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6" name="Slayt Numarası Yer Tutucusu 5"/>
          <p:cNvSpPr>
            <a:spLocks noGrp="1"/>
          </p:cNvSpPr>
          <p:nvPr>
            <p:ph type="sldNum" sz="quarter" idx="12"/>
          </p:nvPr>
        </p:nvSpPr>
        <p:spPr>
          <a:xfrm>
            <a:off x="6457950" y="6356351"/>
            <a:ext cx="2057400" cy="365125"/>
          </a:xfrm>
          <a:prstGeom prst="rect">
            <a:avLst/>
          </a:prstGeom>
        </p:spPr>
        <p:txBody>
          <a:bodyPr/>
          <a:lstStyle/>
          <a:p>
            <a:fld id="{073DCB27-57DE-4474-B6BA-1FD613E68AF6}" type="slidenum">
              <a:rPr lang="tr-TR" altLang="tr-TR" smtClean="0"/>
              <a:pPr/>
              <a:t>‹#›</a:t>
            </a:fld>
            <a:endParaRPr lang="tr-TR" altLang="tr-TR"/>
          </a:p>
        </p:txBody>
      </p:sp>
    </p:spTree>
    <p:extLst>
      <p:ext uri="{BB962C8B-B14F-4D97-AF65-F5344CB8AC3E}">
        <p14:creationId xmlns:p14="http://schemas.microsoft.com/office/powerpoint/2010/main" val="177154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lvl1pPr>
              <a:defRPr>
                <a:solidFill>
                  <a:schemeClr val="accent1">
                    <a:lumMod val="75000"/>
                  </a:schemeClr>
                </a:solidFill>
              </a:defRPr>
            </a:lvl1p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solidFill>
                  <a:schemeClr val="accent1">
                    <a:lumMod val="75000"/>
                  </a:schemeClr>
                </a:solidFill>
              </a:defRPr>
            </a:lvl1pPr>
            <a:lvl2pPr>
              <a:defRPr>
                <a:solidFill>
                  <a:schemeClr val="accent6">
                    <a:lumMod val="75000"/>
                  </a:schemeClr>
                </a:solidFill>
              </a:defRPr>
            </a:lvl2pPr>
            <a:lvl3pPr>
              <a:defRPr>
                <a:solidFill>
                  <a:schemeClr val="accent1">
                    <a:lumMod val="75000"/>
                  </a:schemeClr>
                </a:solidFill>
              </a:defRPr>
            </a:lvl3pPr>
            <a:lvl4pPr>
              <a:defRPr>
                <a:solidFill>
                  <a:schemeClr val="accent6">
                    <a:lumMod val="75000"/>
                  </a:schemeClr>
                </a:solidFill>
              </a:defRPr>
            </a:lvl4pPr>
            <a:lvl5pPr>
              <a:defRPr>
                <a:solidFill>
                  <a:schemeClr val="accent1">
                    <a:lumMod val="75000"/>
                  </a:schemeClr>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6" name="Slayt Numarası Yer Tutucusu 5"/>
          <p:cNvSpPr>
            <a:spLocks noGrp="1"/>
          </p:cNvSpPr>
          <p:nvPr>
            <p:ph type="sldNum" sz="quarter" idx="12"/>
          </p:nvPr>
        </p:nvSpPr>
        <p:spPr>
          <a:xfrm>
            <a:off x="6457950" y="6356351"/>
            <a:ext cx="2057400" cy="365125"/>
          </a:xfrm>
          <a:prstGeom prst="rect">
            <a:avLst/>
          </a:prstGeom>
        </p:spPr>
        <p:txBody>
          <a:bodyPr/>
          <a:lstStyle/>
          <a:p>
            <a:fld id="{D78C03FD-C3C3-4F70-89F5-BCBA7A173B90}" type="slidenum">
              <a:rPr lang="tr-TR" altLang="tr-TR" smtClean="0"/>
              <a:pPr/>
              <a:t>‹#›</a:t>
            </a:fld>
            <a:endParaRPr lang="tr-TR" altLang="tr-TR"/>
          </a:p>
        </p:txBody>
      </p:sp>
    </p:spTree>
    <p:extLst>
      <p:ext uri="{BB962C8B-B14F-4D97-AF65-F5344CB8AC3E}">
        <p14:creationId xmlns:p14="http://schemas.microsoft.com/office/powerpoint/2010/main" val="93491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6" name="Slayt Numarası Yer Tutucusu 5"/>
          <p:cNvSpPr>
            <a:spLocks noGrp="1"/>
          </p:cNvSpPr>
          <p:nvPr>
            <p:ph type="sldNum" sz="quarter" idx="12"/>
          </p:nvPr>
        </p:nvSpPr>
        <p:spPr>
          <a:xfrm>
            <a:off x="6457950" y="6356351"/>
            <a:ext cx="2057400" cy="365125"/>
          </a:xfrm>
          <a:prstGeom prst="rect">
            <a:avLst/>
          </a:prstGeom>
        </p:spPr>
        <p:txBody>
          <a:bodyPr/>
          <a:lstStyle/>
          <a:p>
            <a:fld id="{60AF490E-88C3-40D0-AFED-18A847C1E053}" type="slidenum">
              <a:rPr lang="tr-TR" altLang="tr-TR" smtClean="0"/>
              <a:pPr/>
              <a:t>‹#›</a:t>
            </a:fld>
            <a:endParaRPr lang="tr-TR" altLang="tr-TR"/>
          </a:p>
        </p:txBody>
      </p:sp>
    </p:spTree>
    <p:extLst>
      <p:ext uri="{BB962C8B-B14F-4D97-AF65-F5344CB8AC3E}">
        <p14:creationId xmlns:p14="http://schemas.microsoft.com/office/powerpoint/2010/main" val="344001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7" name="Slayt Numarası Yer Tutucusu 6"/>
          <p:cNvSpPr>
            <a:spLocks noGrp="1"/>
          </p:cNvSpPr>
          <p:nvPr>
            <p:ph type="sldNum" sz="quarter" idx="12"/>
          </p:nvPr>
        </p:nvSpPr>
        <p:spPr>
          <a:xfrm>
            <a:off x="6457950" y="6356351"/>
            <a:ext cx="2057400" cy="365125"/>
          </a:xfrm>
          <a:prstGeom prst="rect">
            <a:avLst/>
          </a:prstGeom>
        </p:spPr>
        <p:txBody>
          <a:bodyPr/>
          <a:lstStyle/>
          <a:p>
            <a:fld id="{C8318498-6C41-440C-A389-AEBD08FE3772}" type="slidenum">
              <a:rPr lang="tr-TR" altLang="tr-TR" smtClean="0"/>
              <a:pPr/>
              <a:t>‹#›</a:t>
            </a:fld>
            <a:endParaRPr lang="tr-TR" altLang="tr-TR"/>
          </a:p>
        </p:txBody>
      </p:sp>
    </p:spTree>
    <p:extLst>
      <p:ext uri="{BB962C8B-B14F-4D97-AF65-F5344CB8AC3E}">
        <p14:creationId xmlns:p14="http://schemas.microsoft.com/office/powerpoint/2010/main" val="382986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8" name="Altbilgi Yer Tutucusu 7"/>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9" name="Slayt Numarası Yer Tutucusu 8"/>
          <p:cNvSpPr>
            <a:spLocks noGrp="1"/>
          </p:cNvSpPr>
          <p:nvPr>
            <p:ph type="sldNum" sz="quarter" idx="12"/>
          </p:nvPr>
        </p:nvSpPr>
        <p:spPr>
          <a:xfrm>
            <a:off x="6457950" y="6356351"/>
            <a:ext cx="2057400" cy="365125"/>
          </a:xfrm>
          <a:prstGeom prst="rect">
            <a:avLst/>
          </a:prstGeom>
        </p:spPr>
        <p:txBody>
          <a:bodyPr/>
          <a:lstStyle/>
          <a:p>
            <a:fld id="{40509BAB-FA29-4775-AEBF-D173B7B4A988}" type="slidenum">
              <a:rPr lang="tr-TR" altLang="tr-TR" smtClean="0"/>
              <a:pPr/>
              <a:t>‹#›</a:t>
            </a:fld>
            <a:endParaRPr lang="tr-TR" altLang="tr-TR"/>
          </a:p>
        </p:txBody>
      </p:sp>
    </p:spTree>
    <p:extLst>
      <p:ext uri="{BB962C8B-B14F-4D97-AF65-F5344CB8AC3E}">
        <p14:creationId xmlns:p14="http://schemas.microsoft.com/office/powerpoint/2010/main" val="2233932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4" name="Altbilgi Yer Tutucusu 3"/>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5" name="Slayt Numarası Yer Tutucusu 4"/>
          <p:cNvSpPr>
            <a:spLocks noGrp="1"/>
          </p:cNvSpPr>
          <p:nvPr>
            <p:ph type="sldNum" sz="quarter" idx="12"/>
          </p:nvPr>
        </p:nvSpPr>
        <p:spPr>
          <a:xfrm>
            <a:off x="6457950" y="6356351"/>
            <a:ext cx="2057400" cy="365125"/>
          </a:xfrm>
          <a:prstGeom prst="rect">
            <a:avLst/>
          </a:prstGeom>
        </p:spPr>
        <p:txBody>
          <a:bodyPr/>
          <a:lstStyle/>
          <a:p>
            <a:fld id="{4A06403E-E828-4624-9C0C-1CFB5CA6E96B}" type="slidenum">
              <a:rPr lang="tr-TR" altLang="tr-TR" smtClean="0"/>
              <a:pPr/>
              <a:t>‹#›</a:t>
            </a:fld>
            <a:endParaRPr lang="tr-TR" altLang="tr-TR"/>
          </a:p>
        </p:txBody>
      </p:sp>
    </p:spTree>
    <p:extLst>
      <p:ext uri="{BB962C8B-B14F-4D97-AF65-F5344CB8AC3E}">
        <p14:creationId xmlns:p14="http://schemas.microsoft.com/office/powerpoint/2010/main" val="99111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3" name="Altbilgi Yer Tutucusu 2"/>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4" name="Slayt Numarası Yer Tutucusu 3"/>
          <p:cNvSpPr>
            <a:spLocks noGrp="1"/>
          </p:cNvSpPr>
          <p:nvPr>
            <p:ph type="sldNum" sz="quarter" idx="12"/>
          </p:nvPr>
        </p:nvSpPr>
        <p:spPr>
          <a:xfrm>
            <a:off x="6457950" y="6356351"/>
            <a:ext cx="2057400" cy="365125"/>
          </a:xfrm>
          <a:prstGeom prst="rect">
            <a:avLst/>
          </a:prstGeom>
        </p:spPr>
        <p:txBody>
          <a:bodyPr/>
          <a:lstStyle/>
          <a:p>
            <a:fld id="{FE71EC46-CC2C-44EA-BC57-772987EA1751}" type="slidenum">
              <a:rPr lang="tr-TR" altLang="tr-TR" smtClean="0"/>
              <a:pPr/>
              <a:t>‹#›</a:t>
            </a:fld>
            <a:endParaRPr lang="tr-TR" altLang="tr-TR"/>
          </a:p>
        </p:txBody>
      </p:sp>
    </p:spTree>
    <p:extLst>
      <p:ext uri="{BB962C8B-B14F-4D97-AF65-F5344CB8AC3E}">
        <p14:creationId xmlns:p14="http://schemas.microsoft.com/office/powerpoint/2010/main" val="3634462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7" name="Slayt Numarası Yer Tutucusu 6"/>
          <p:cNvSpPr>
            <a:spLocks noGrp="1"/>
          </p:cNvSpPr>
          <p:nvPr>
            <p:ph type="sldNum" sz="quarter" idx="12"/>
          </p:nvPr>
        </p:nvSpPr>
        <p:spPr>
          <a:xfrm>
            <a:off x="6457950" y="6356351"/>
            <a:ext cx="2057400" cy="365125"/>
          </a:xfrm>
          <a:prstGeom prst="rect">
            <a:avLst/>
          </a:prstGeom>
        </p:spPr>
        <p:txBody>
          <a:bodyPr/>
          <a:lstStyle/>
          <a:p>
            <a:fld id="{F1B910CB-EFCB-48C8-A58E-50221D8543DA}" type="slidenum">
              <a:rPr lang="tr-TR" altLang="tr-TR" smtClean="0"/>
              <a:pPr/>
              <a:t>‹#›</a:t>
            </a:fld>
            <a:endParaRPr lang="tr-TR" altLang="tr-TR"/>
          </a:p>
        </p:txBody>
      </p:sp>
    </p:spTree>
    <p:extLst>
      <p:ext uri="{BB962C8B-B14F-4D97-AF65-F5344CB8AC3E}">
        <p14:creationId xmlns:p14="http://schemas.microsoft.com/office/powerpoint/2010/main" val="273447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a:xfrm>
            <a:off x="628650" y="6356351"/>
            <a:ext cx="2057400" cy="365125"/>
          </a:xfrm>
          <a:prstGeom prst="rect">
            <a:avLst/>
          </a:prstGeom>
        </p:spPr>
        <p:txBody>
          <a:bodyPr/>
          <a:lstStyle/>
          <a:p>
            <a:endParaRPr lang="tr-TR" altLang="tr-T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endParaRPr lang="tr-TR" altLang="tr-TR"/>
          </a:p>
        </p:txBody>
      </p:sp>
      <p:sp>
        <p:nvSpPr>
          <p:cNvPr id="7" name="Slayt Numarası Yer Tutucusu 6"/>
          <p:cNvSpPr>
            <a:spLocks noGrp="1"/>
          </p:cNvSpPr>
          <p:nvPr>
            <p:ph type="sldNum" sz="quarter" idx="12"/>
          </p:nvPr>
        </p:nvSpPr>
        <p:spPr>
          <a:xfrm>
            <a:off x="6457950" y="6356351"/>
            <a:ext cx="2057400" cy="365125"/>
          </a:xfrm>
          <a:prstGeom prst="rect">
            <a:avLst/>
          </a:prstGeom>
        </p:spPr>
        <p:txBody>
          <a:bodyPr/>
          <a:lstStyle/>
          <a:p>
            <a:fld id="{B4F03DE6-5356-4331-A06A-68FE9D79F7C2}" type="slidenum">
              <a:rPr lang="tr-TR" altLang="tr-TR" smtClean="0"/>
              <a:pPr/>
              <a:t>‹#›</a:t>
            </a:fld>
            <a:endParaRPr lang="tr-TR" altLang="tr-TR"/>
          </a:p>
        </p:txBody>
      </p:sp>
    </p:spTree>
    <p:extLst>
      <p:ext uri="{BB962C8B-B14F-4D97-AF65-F5344CB8AC3E}">
        <p14:creationId xmlns:p14="http://schemas.microsoft.com/office/powerpoint/2010/main" val="292729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42257" y="76200"/>
            <a:ext cx="7886700" cy="473074"/>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28650" y="609600"/>
            <a:ext cx="7886700" cy="6095999"/>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extLst>
      <p:ext uri="{BB962C8B-B14F-4D97-AF65-F5344CB8AC3E}">
        <p14:creationId xmlns:p14="http://schemas.microsoft.com/office/powerpoint/2010/main" val="8884716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951663"/>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p:cNvSpPr>
            <a:spLocks noGrp="1" noChangeArrowheads="1"/>
          </p:cNvSpPr>
          <p:nvPr>
            <p:ph type="subTitle" idx="1"/>
          </p:nvPr>
        </p:nvSpPr>
        <p:spPr>
          <a:xfrm>
            <a:off x="2895600" y="2332831"/>
            <a:ext cx="6096000" cy="2286000"/>
          </a:xfrm>
        </p:spPr>
        <p:txBody>
          <a:bodyPr/>
          <a:lstStyle/>
          <a:p>
            <a:r>
              <a:rPr lang="af-ZA" sz="3200" b="1" dirty="0">
                <a:solidFill>
                  <a:schemeClr val="accent1">
                    <a:lumMod val="75000"/>
                  </a:schemeClr>
                </a:solidFill>
              </a:rPr>
              <a:t>MAK 308</a:t>
            </a:r>
            <a:endParaRPr lang="tr-TR" sz="3200" b="1" dirty="0">
              <a:solidFill>
                <a:schemeClr val="accent1">
                  <a:lumMod val="75000"/>
                </a:schemeClr>
              </a:solidFill>
            </a:endParaRPr>
          </a:p>
          <a:p>
            <a:r>
              <a:rPr lang="af-ZA" sz="3200" b="1" dirty="0">
                <a:solidFill>
                  <a:schemeClr val="accent1">
                    <a:lumMod val="75000"/>
                  </a:schemeClr>
                </a:solidFill>
              </a:rPr>
              <a:t>MAKİNA DİNAMİĞİ</a:t>
            </a:r>
            <a:endParaRPr lang="tr-TR" sz="3200" b="1" dirty="0">
              <a:solidFill>
                <a:schemeClr val="accent1">
                  <a:lumMod val="75000"/>
                </a:schemeClr>
              </a:solidFill>
            </a:endParaRPr>
          </a:p>
          <a:p>
            <a:r>
              <a:rPr lang="af-ZA" sz="2000" b="1" dirty="0">
                <a:solidFill>
                  <a:schemeClr val="accent1">
                    <a:lumMod val="75000"/>
                  </a:schemeClr>
                </a:solidFill>
              </a:rPr>
              <a:t>2017-2018 </a:t>
            </a:r>
            <a:r>
              <a:rPr lang="af-ZA" sz="2000" b="1" dirty="0" smtClean="0">
                <a:solidFill>
                  <a:schemeClr val="accent1">
                    <a:lumMod val="75000"/>
                  </a:schemeClr>
                </a:solidFill>
              </a:rPr>
              <a:t>Bahar</a:t>
            </a:r>
            <a:endParaRPr lang="tr-TR" sz="2000" b="1" dirty="0" smtClean="0">
              <a:solidFill>
                <a:schemeClr val="accent1">
                  <a:lumMod val="75000"/>
                </a:schemeClr>
              </a:solidFill>
            </a:endParaRPr>
          </a:p>
          <a:p>
            <a:r>
              <a:rPr lang="tr-TR" sz="2000" b="1" i="1" dirty="0" smtClean="0">
                <a:solidFill>
                  <a:schemeClr val="accent1">
                    <a:lumMod val="75000"/>
                  </a:schemeClr>
                </a:solidFill>
              </a:rPr>
              <a:t>Dr. Nurdan Bilgin</a:t>
            </a:r>
            <a:endParaRPr lang="tr-TR" sz="2000" b="1" i="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KAVRAMSAL GİRİŞ</a:t>
            </a:r>
          </a:p>
        </p:txBody>
      </p:sp>
      <p:sp>
        <p:nvSpPr>
          <p:cNvPr id="3" name="Content Placeholder 2"/>
          <p:cNvSpPr>
            <a:spLocks noGrp="1"/>
          </p:cNvSpPr>
          <p:nvPr>
            <p:ph idx="1"/>
          </p:nvPr>
        </p:nvSpPr>
        <p:spPr/>
        <p:txBody>
          <a:bodyPr/>
          <a:lstStyle/>
          <a:p>
            <a:pPr marL="0" indent="0">
              <a:buNone/>
            </a:pPr>
            <a:r>
              <a:rPr lang="en-US" i="1" dirty="0" err="1"/>
              <a:t>Yukarıda</a:t>
            </a:r>
            <a:r>
              <a:rPr lang="en-US" i="1" dirty="0"/>
              <a:t> </a:t>
            </a:r>
            <a:r>
              <a:rPr lang="en-US" i="1" dirty="0" err="1"/>
              <a:t>açıklanan</a:t>
            </a:r>
            <a:r>
              <a:rPr lang="en-US" i="1" dirty="0"/>
              <a:t> </a:t>
            </a:r>
            <a:r>
              <a:rPr lang="en-US" i="1" dirty="0" err="1"/>
              <a:t>yöntem</a:t>
            </a:r>
            <a:r>
              <a:rPr lang="en-US" i="1" dirty="0"/>
              <a:t> </a:t>
            </a:r>
            <a:r>
              <a:rPr lang="en-US" i="1" dirty="0" err="1">
                <a:solidFill>
                  <a:srgbClr val="FF0000"/>
                </a:solidFill>
              </a:rPr>
              <a:t>D’alambert</a:t>
            </a:r>
            <a:r>
              <a:rPr lang="en-US" i="1" dirty="0">
                <a:solidFill>
                  <a:srgbClr val="FF0000"/>
                </a:solidFill>
              </a:rPr>
              <a:t> </a:t>
            </a:r>
            <a:r>
              <a:rPr lang="en-US" i="1" dirty="0" err="1">
                <a:solidFill>
                  <a:srgbClr val="FF0000"/>
                </a:solidFill>
              </a:rPr>
              <a:t>prensibi</a:t>
            </a:r>
            <a:r>
              <a:rPr lang="en-US" i="1" dirty="0">
                <a:solidFill>
                  <a:srgbClr val="FF0000"/>
                </a:solidFill>
              </a:rPr>
              <a:t> </a:t>
            </a:r>
            <a:r>
              <a:rPr lang="en-US" i="1" dirty="0" err="1"/>
              <a:t>olarak</a:t>
            </a:r>
            <a:r>
              <a:rPr lang="en-US" i="1" dirty="0"/>
              <a:t> </a:t>
            </a:r>
            <a:r>
              <a:rPr lang="en-US" i="1" dirty="0" err="1"/>
              <a:t>bilinir</a:t>
            </a:r>
            <a:r>
              <a:rPr lang="en-US" i="1" dirty="0"/>
              <a:t> </a:t>
            </a:r>
            <a:r>
              <a:rPr lang="en-US" i="1" dirty="0" err="1"/>
              <a:t>ve</a:t>
            </a:r>
            <a:r>
              <a:rPr lang="en-US" i="1" dirty="0"/>
              <a:t> </a:t>
            </a:r>
            <a:r>
              <a:rPr lang="en-US" i="1" dirty="0" err="1"/>
              <a:t>şu</a:t>
            </a:r>
            <a:r>
              <a:rPr lang="en-US" i="1" dirty="0"/>
              <a:t> </a:t>
            </a:r>
            <a:r>
              <a:rPr lang="en-US" i="1" dirty="0" err="1"/>
              <a:t>şekilde</a:t>
            </a:r>
            <a:r>
              <a:rPr lang="en-US" i="1" dirty="0"/>
              <a:t> </a:t>
            </a:r>
            <a:r>
              <a:rPr lang="en-US" i="1" dirty="0" err="1"/>
              <a:t>tanımlanır</a:t>
            </a:r>
            <a:r>
              <a:rPr lang="en-US" i="1" dirty="0"/>
              <a:t>. </a:t>
            </a:r>
            <a:endParaRPr lang="tr-TR" i="1" dirty="0" smtClean="0"/>
          </a:p>
          <a:p>
            <a:pPr marL="0" indent="0">
              <a:buNone/>
            </a:pPr>
            <a:r>
              <a:rPr lang="en-US" sz="2400" i="1" dirty="0" err="1" smtClean="0">
                <a:solidFill>
                  <a:srgbClr val="002060"/>
                </a:solidFill>
              </a:rPr>
              <a:t>Bir</a:t>
            </a:r>
            <a:r>
              <a:rPr lang="en-US" sz="2400" i="1" dirty="0" smtClean="0">
                <a:solidFill>
                  <a:srgbClr val="002060"/>
                </a:solidFill>
              </a:rPr>
              <a:t> </a:t>
            </a:r>
            <a:r>
              <a:rPr lang="en-US" sz="2400" i="1" dirty="0" err="1">
                <a:solidFill>
                  <a:srgbClr val="002060"/>
                </a:solidFill>
              </a:rPr>
              <a:t>rijid</a:t>
            </a:r>
            <a:r>
              <a:rPr lang="en-US" sz="2400" i="1" dirty="0">
                <a:solidFill>
                  <a:srgbClr val="002060"/>
                </a:solidFill>
              </a:rPr>
              <a:t> </a:t>
            </a:r>
            <a:r>
              <a:rPr lang="en-US" sz="2400" i="1" dirty="0" err="1">
                <a:solidFill>
                  <a:srgbClr val="002060"/>
                </a:solidFill>
              </a:rPr>
              <a:t>cismin</a:t>
            </a:r>
            <a:r>
              <a:rPr lang="en-US" sz="2400" i="1" dirty="0">
                <a:solidFill>
                  <a:srgbClr val="002060"/>
                </a:solidFill>
              </a:rPr>
              <a:t> </a:t>
            </a:r>
            <a:endParaRPr lang="tr-TR" sz="2400" i="1" dirty="0" smtClean="0">
              <a:solidFill>
                <a:srgbClr val="002060"/>
              </a:solidFill>
            </a:endParaRPr>
          </a:p>
          <a:p>
            <a:pPr lvl="1"/>
            <a:r>
              <a:rPr lang="en-US" sz="2000" i="1" dirty="0" err="1" smtClean="0">
                <a:solidFill>
                  <a:srgbClr val="FF0000"/>
                </a:solidFill>
              </a:rPr>
              <a:t>açısal</a:t>
            </a:r>
            <a:r>
              <a:rPr lang="en-US" sz="2000" i="1" dirty="0" smtClean="0">
                <a:solidFill>
                  <a:srgbClr val="FF0000"/>
                </a:solidFill>
              </a:rPr>
              <a:t> </a:t>
            </a:r>
            <a:r>
              <a:rPr lang="en-US" sz="2000" i="1" dirty="0" err="1">
                <a:solidFill>
                  <a:srgbClr val="FF0000"/>
                </a:solidFill>
              </a:rPr>
              <a:t>ivmesi</a:t>
            </a:r>
            <a:r>
              <a:rPr lang="en-US" sz="2000" i="1" dirty="0">
                <a:solidFill>
                  <a:srgbClr val="FF0000"/>
                </a:solidFill>
              </a:rPr>
              <a:t> </a:t>
            </a:r>
            <a:r>
              <a:rPr lang="en-US" sz="2000" i="1" dirty="0" err="1">
                <a:solidFill>
                  <a:srgbClr val="FF0000"/>
                </a:solidFill>
              </a:rPr>
              <a:t>ve</a:t>
            </a:r>
            <a:r>
              <a:rPr lang="en-US" sz="2000" i="1" dirty="0">
                <a:solidFill>
                  <a:srgbClr val="FF0000"/>
                </a:solidFill>
              </a:rPr>
              <a:t> </a:t>
            </a:r>
            <a:endParaRPr lang="tr-TR" sz="2000" i="1" dirty="0" smtClean="0">
              <a:solidFill>
                <a:srgbClr val="FF0000"/>
              </a:solidFill>
            </a:endParaRPr>
          </a:p>
          <a:p>
            <a:pPr lvl="1"/>
            <a:r>
              <a:rPr lang="en-US" sz="2000" i="1" dirty="0" err="1" smtClean="0">
                <a:solidFill>
                  <a:srgbClr val="FF0000"/>
                </a:solidFill>
              </a:rPr>
              <a:t>kütle</a:t>
            </a:r>
            <a:r>
              <a:rPr lang="en-US" sz="2000" i="1" dirty="0" smtClean="0">
                <a:solidFill>
                  <a:srgbClr val="FF0000"/>
                </a:solidFill>
              </a:rPr>
              <a:t> </a:t>
            </a:r>
            <a:r>
              <a:rPr lang="en-US" sz="2000" i="1" dirty="0" err="1">
                <a:solidFill>
                  <a:srgbClr val="FF0000"/>
                </a:solidFill>
              </a:rPr>
              <a:t>merkezinin</a:t>
            </a:r>
            <a:r>
              <a:rPr lang="en-US" sz="2000" i="1" dirty="0">
                <a:solidFill>
                  <a:srgbClr val="FF0000"/>
                </a:solidFill>
              </a:rPr>
              <a:t> linear </a:t>
            </a:r>
            <a:r>
              <a:rPr lang="en-US" sz="2000" i="1" dirty="0" err="1">
                <a:solidFill>
                  <a:srgbClr val="FF0000"/>
                </a:solidFill>
              </a:rPr>
              <a:t>ivmesi</a:t>
            </a:r>
            <a:r>
              <a:rPr lang="en-US" sz="2000" i="1" dirty="0">
                <a:solidFill>
                  <a:srgbClr val="FF0000"/>
                </a:solidFill>
              </a:rPr>
              <a:t> </a:t>
            </a:r>
            <a:r>
              <a:rPr lang="en-US" sz="2000" i="1" dirty="0" err="1">
                <a:solidFill>
                  <a:srgbClr val="FF0000"/>
                </a:solidFill>
              </a:rPr>
              <a:t>biliniyorsa</a:t>
            </a:r>
            <a:r>
              <a:rPr lang="en-US" sz="2000" i="1" dirty="0">
                <a:solidFill>
                  <a:srgbClr val="FF0000"/>
                </a:solidFill>
              </a:rPr>
              <a:t>, </a:t>
            </a:r>
            <a:endParaRPr lang="tr-TR" sz="2000" i="1" dirty="0">
              <a:solidFill>
                <a:srgbClr val="FF0000"/>
              </a:solidFill>
            </a:endParaRPr>
          </a:p>
          <a:p>
            <a:pPr marL="0" lvl="1" indent="0">
              <a:buNone/>
            </a:pPr>
            <a:r>
              <a:rPr lang="en-US" sz="2000" i="1" dirty="0" err="1" smtClean="0">
                <a:solidFill>
                  <a:srgbClr val="002060"/>
                </a:solidFill>
              </a:rPr>
              <a:t>etki</a:t>
            </a:r>
            <a:r>
              <a:rPr lang="en-US" sz="2000" i="1" dirty="0" smtClean="0">
                <a:solidFill>
                  <a:srgbClr val="002060"/>
                </a:solidFill>
              </a:rPr>
              <a:t> </a:t>
            </a:r>
            <a:r>
              <a:rPr lang="en-US" sz="2000" i="1" dirty="0" err="1">
                <a:solidFill>
                  <a:srgbClr val="002060"/>
                </a:solidFill>
              </a:rPr>
              <a:t>eden</a:t>
            </a:r>
            <a:r>
              <a:rPr lang="en-US" sz="2000" i="1" dirty="0">
                <a:solidFill>
                  <a:srgbClr val="002060"/>
                </a:solidFill>
              </a:rPr>
              <a:t> </a:t>
            </a:r>
            <a:endParaRPr lang="tr-TR" sz="2000" i="1" dirty="0" smtClean="0">
              <a:solidFill>
                <a:srgbClr val="002060"/>
              </a:solidFill>
            </a:endParaRPr>
          </a:p>
          <a:p>
            <a:pPr lvl="1"/>
            <a:r>
              <a:rPr lang="en-US" sz="2000" i="1" dirty="0" err="1">
                <a:solidFill>
                  <a:srgbClr val="FF0000"/>
                </a:solidFill>
              </a:rPr>
              <a:t>tüm</a:t>
            </a:r>
            <a:r>
              <a:rPr lang="en-US" sz="2000" i="1" dirty="0">
                <a:solidFill>
                  <a:srgbClr val="FF0000"/>
                </a:solidFill>
              </a:rPr>
              <a:t> </a:t>
            </a:r>
            <a:r>
              <a:rPr lang="en-US" sz="2000" i="1" dirty="0" err="1">
                <a:solidFill>
                  <a:srgbClr val="FF0000"/>
                </a:solidFill>
              </a:rPr>
              <a:t>kuvvetler</a:t>
            </a:r>
            <a:r>
              <a:rPr lang="en-US" sz="2000" i="1" dirty="0">
                <a:solidFill>
                  <a:srgbClr val="FF0000"/>
                </a:solidFill>
              </a:rPr>
              <a:t> </a:t>
            </a:r>
            <a:r>
              <a:rPr lang="en-US" sz="2000" i="1" dirty="0" err="1">
                <a:solidFill>
                  <a:srgbClr val="FF0000"/>
                </a:solidFill>
              </a:rPr>
              <a:t>ile</a:t>
            </a:r>
            <a:r>
              <a:rPr lang="en-US" sz="2000" i="1" dirty="0">
                <a:solidFill>
                  <a:srgbClr val="FF0000"/>
                </a:solidFill>
              </a:rPr>
              <a:t> </a:t>
            </a:r>
            <a:r>
              <a:rPr lang="en-US" sz="2000" i="1" dirty="0" err="1">
                <a:solidFill>
                  <a:srgbClr val="FF0000"/>
                </a:solidFill>
              </a:rPr>
              <a:t>atalet</a:t>
            </a:r>
            <a:r>
              <a:rPr lang="en-US" sz="2000" i="1" dirty="0">
                <a:solidFill>
                  <a:srgbClr val="FF0000"/>
                </a:solidFill>
              </a:rPr>
              <a:t> </a:t>
            </a:r>
            <a:r>
              <a:rPr lang="en-US" sz="2000" i="1" dirty="0" err="1">
                <a:solidFill>
                  <a:srgbClr val="FF0000"/>
                </a:solidFill>
              </a:rPr>
              <a:t>kuvveti</a:t>
            </a:r>
            <a:r>
              <a:rPr lang="en-US" sz="2000" i="1" dirty="0">
                <a:solidFill>
                  <a:srgbClr val="FF0000"/>
                </a:solidFill>
              </a:rPr>
              <a:t> </a:t>
            </a:r>
            <a:r>
              <a:rPr lang="en-US" sz="2000" i="1" dirty="0" err="1">
                <a:solidFill>
                  <a:srgbClr val="FF0000"/>
                </a:solidFill>
              </a:rPr>
              <a:t>vektörel</a:t>
            </a:r>
            <a:r>
              <a:rPr lang="en-US" sz="2000" i="1" dirty="0">
                <a:solidFill>
                  <a:srgbClr val="FF0000"/>
                </a:solidFill>
              </a:rPr>
              <a:t> </a:t>
            </a:r>
            <a:r>
              <a:rPr lang="en-US" sz="2000" i="1" dirty="0" err="1">
                <a:solidFill>
                  <a:srgbClr val="FF0000"/>
                </a:solidFill>
              </a:rPr>
              <a:t>toplamı</a:t>
            </a:r>
            <a:r>
              <a:rPr lang="en-US" sz="2000" i="1" dirty="0">
                <a:solidFill>
                  <a:srgbClr val="FF0000"/>
                </a:solidFill>
              </a:rPr>
              <a:t> </a:t>
            </a:r>
            <a:r>
              <a:rPr lang="en-US" sz="2000" i="1" dirty="0" err="1">
                <a:solidFill>
                  <a:srgbClr val="FF0000"/>
                </a:solidFill>
              </a:rPr>
              <a:t>ve</a:t>
            </a:r>
            <a:r>
              <a:rPr lang="en-US" sz="2000" i="1" dirty="0">
                <a:solidFill>
                  <a:srgbClr val="FF0000"/>
                </a:solidFill>
              </a:rPr>
              <a:t> </a:t>
            </a:r>
            <a:endParaRPr lang="tr-TR" sz="2000" i="1" dirty="0">
              <a:solidFill>
                <a:srgbClr val="FF0000"/>
              </a:solidFill>
            </a:endParaRPr>
          </a:p>
          <a:p>
            <a:pPr lvl="1"/>
            <a:r>
              <a:rPr lang="en-US" sz="2000" i="1" dirty="0" err="1">
                <a:solidFill>
                  <a:srgbClr val="FF0000"/>
                </a:solidFill>
              </a:rPr>
              <a:t>kütle</a:t>
            </a:r>
            <a:r>
              <a:rPr lang="en-US" sz="2000" i="1" dirty="0">
                <a:solidFill>
                  <a:srgbClr val="FF0000"/>
                </a:solidFill>
              </a:rPr>
              <a:t> </a:t>
            </a:r>
            <a:r>
              <a:rPr lang="en-US" sz="2000" i="1" dirty="0" err="1">
                <a:solidFill>
                  <a:srgbClr val="FF0000"/>
                </a:solidFill>
              </a:rPr>
              <a:t>merkezine</a:t>
            </a:r>
            <a:r>
              <a:rPr lang="en-US" sz="2000" i="1" dirty="0">
                <a:solidFill>
                  <a:srgbClr val="FF0000"/>
                </a:solidFill>
              </a:rPr>
              <a:t> </a:t>
            </a:r>
            <a:r>
              <a:rPr lang="en-US" sz="2000" i="1" dirty="0" err="1">
                <a:solidFill>
                  <a:srgbClr val="FF0000"/>
                </a:solidFill>
              </a:rPr>
              <a:t>etki</a:t>
            </a:r>
            <a:r>
              <a:rPr lang="en-US" sz="2000" i="1" dirty="0">
                <a:solidFill>
                  <a:srgbClr val="FF0000"/>
                </a:solidFill>
              </a:rPr>
              <a:t> </a:t>
            </a:r>
            <a:r>
              <a:rPr lang="en-US" sz="2000" i="1" dirty="0" err="1">
                <a:solidFill>
                  <a:srgbClr val="FF0000"/>
                </a:solidFill>
              </a:rPr>
              <a:t>eden</a:t>
            </a:r>
            <a:r>
              <a:rPr lang="en-US" sz="2000" i="1" dirty="0">
                <a:solidFill>
                  <a:srgbClr val="FF0000"/>
                </a:solidFill>
              </a:rPr>
              <a:t> </a:t>
            </a:r>
            <a:r>
              <a:rPr lang="en-US" sz="2000" i="1" dirty="0" err="1">
                <a:solidFill>
                  <a:srgbClr val="FF0000"/>
                </a:solidFill>
              </a:rPr>
              <a:t>tüm</a:t>
            </a:r>
            <a:r>
              <a:rPr lang="en-US" sz="2000" i="1" dirty="0">
                <a:solidFill>
                  <a:srgbClr val="FF0000"/>
                </a:solidFill>
              </a:rPr>
              <a:t> </a:t>
            </a:r>
            <a:r>
              <a:rPr lang="en-US" sz="2000" i="1" dirty="0" err="1">
                <a:solidFill>
                  <a:srgbClr val="FF0000"/>
                </a:solidFill>
              </a:rPr>
              <a:t>dış</a:t>
            </a:r>
            <a:r>
              <a:rPr lang="en-US" sz="2000" i="1" dirty="0">
                <a:solidFill>
                  <a:srgbClr val="FF0000"/>
                </a:solidFill>
              </a:rPr>
              <a:t> </a:t>
            </a:r>
            <a:r>
              <a:rPr lang="en-US" sz="2000" i="1" dirty="0" err="1">
                <a:solidFill>
                  <a:srgbClr val="FF0000"/>
                </a:solidFill>
              </a:rPr>
              <a:t>momentler</a:t>
            </a:r>
            <a:r>
              <a:rPr lang="en-US" sz="2000" i="1" dirty="0">
                <a:solidFill>
                  <a:srgbClr val="FF0000"/>
                </a:solidFill>
              </a:rPr>
              <a:t> </a:t>
            </a:r>
            <a:r>
              <a:rPr lang="en-US" sz="2000" i="1" dirty="0" err="1">
                <a:solidFill>
                  <a:srgbClr val="FF0000"/>
                </a:solidFill>
              </a:rPr>
              <a:t>ile</a:t>
            </a:r>
            <a:r>
              <a:rPr lang="en-US" sz="2000" i="1" dirty="0">
                <a:solidFill>
                  <a:srgbClr val="FF0000"/>
                </a:solidFill>
              </a:rPr>
              <a:t> </a:t>
            </a:r>
            <a:r>
              <a:rPr lang="en-US" sz="2000" i="1" dirty="0" err="1">
                <a:solidFill>
                  <a:srgbClr val="FF0000"/>
                </a:solidFill>
              </a:rPr>
              <a:t>atalet</a:t>
            </a:r>
            <a:r>
              <a:rPr lang="en-US" sz="2000" i="1" dirty="0">
                <a:solidFill>
                  <a:srgbClr val="FF0000"/>
                </a:solidFill>
              </a:rPr>
              <a:t> </a:t>
            </a:r>
            <a:r>
              <a:rPr lang="en-US" sz="2000" i="1" dirty="0" err="1">
                <a:solidFill>
                  <a:srgbClr val="FF0000"/>
                </a:solidFill>
              </a:rPr>
              <a:t>momenti</a:t>
            </a:r>
            <a:r>
              <a:rPr lang="en-US" sz="2000" i="1" dirty="0">
                <a:solidFill>
                  <a:srgbClr val="FF0000"/>
                </a:solidFill>
              </a:rPr>
              <a:t> </a:t>
            </a:r>
            <a:r>
              <a:rPr lang="en-US" sz="2000" i="1" dirty="0" err="1">
                <a:solidFill>
                  <a:srgbClr val="FF0000"/>
                </a:solidFill>
              </a:rPr>
              <a:t>vektörel</a:t>
            </a:r>
            <a:r>
              <a:rPr lang="en-US" sz="2000" i="1" dirty="0">
                <a:solidFill>
                  <a:srgbClr val="FF0000"/>
                </a:solidFill>
              </a:rPr>
              <a:t> </a:t>
            </a:r>
            <a:r>
              <a:rPr lang="en-US" sz="2000" i="1" dirty="0" err="1">
                <a:solidFill>
                  <a:srgbClr val="FF0000"/>
                </a:solidFill>
              </a:rPr>
              <a:t>toplamı</a:t>
            </a:r>
            <a:r>
              <a:rPr lang="en-US" sz="2000" i="1" dirty="0">
                <a:solidFill>
                  <a:srgbClr val="FF0000"/>
                </a:solidFill>
              </a:rPr>
              <a:t> </a:t>
            </a:r>
            <a:endParaRPr lang="tr-TR" sz="2000" i="1" dirty="0">
              <a:solidFill>
                <a:srgbClr val="FF0000"/>
              </a:solidFill>
            </a:endParaRPr>
          </a:p>
          <a:p>
            <a:pPr marL="0" lvl="1" indent="0">
              <a:buNone/>
            </a:pPr>
            <a:r>
              <a:rPr lang="en-US" sz="2400" i="1" dirty="0" err="1" smtClean="0">
                <a:solidFill>
                  <a:srgbClr val="002060"/>
                </a:solidFill>
              </a:rPr>
              <a:t>ayrı</a:t>
            </a:r>
            <a:r>
              <a:rPr lang="en-US" sz="2400" i="1" dirty="0" smtClean="0">
                <a:solidFill>
                  <a:srgbClr val="002060"/>
                </a:solidFill>
              </a:rPr>
              <a:t> </a:t>
            </a:r>
            <a:r>
              <a:rPr lang="en-US" sz="2400" i="1" dirty="0" err="1">
                <a:solidFill>
                  <a:srgbClr val="002060"/>
                </a:solidFill>
              </a:rPr>
              <a:t>ayrı</a:t>
            </a:r>
            <a:r>
              <a:rPr lang="en-US" sz="2400" i="1" dirty="0">
                <a:solidFill>
                  <a:srgbClr val="002060"/>
                </a:solidFill>
              </a:rPr>
              <a:t> </a:t>
            </a:r>
            <a:r>
              <a:rPr lang="en-US" sz="2400" i="1" dirty="0" err="1">
                <a:solidFill>
                  <a:srgbClr val="002060"/>
                </a:solidFill>
              </a:rPr>
              <a:t>sıfıra</a:t>
            </a:r>
            <a:r>
              <a:rPr lang="en-US" sz="2400" i="1" dirty="0">
                <a:solidFill>
                  <a:srgbClr val="002060"/>
                </a:solidFill>
              </a:rPr>
              <a:t> </a:t>
            </a:r>
            <a:r>
              <a:rPr lang="en-US" sz="2400" i="1" dirty="0" err="1">
                <a:solidFill>
                  <a:srgbClr val="002060"/>
                </a:solidFill>
              </a:rPr>
              <a:t>eşittir</a:t>
            </a:r>
            <a:r>
              <a:rPr lang="en-US" sz="2400" i="1" dirty="0">
                <a:solidFill>
                  <a:srgbClr val="002060"/>
                </a:solidFill>
              </a:rPr>
              <a:t>.</a:t>
            </a:r>
            <a:endParaRPr lang="en-US" sz="2400" dirty="0">
              <a:solidFill>
                <a:srgbClr val="002060"/>
              </a:solidFill>
            </a:endParaRPr>
          </a:p>
          <a:p>
            <a:endParaRPr lang="tr-TR" dirty="0"/>
          </a:p>
        </p:txBody>
      </p:sp>
    </p:spTree>
    <p:extLst>
      <p:ext uri="{BB962C8B-B14F-4D97-AF65-F5344CB8AC3E}">
        <p14:creationId xmlns:p14="http://schemas.microsoft.com/office/powerpoint/2010/main" val="173036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DİNAMİK KUVVET </a:t>
            </a:r>
            <a:r>
              <a:rPr lang="tr-TR" dirty="0" smtClean="0"/>
              <a:t>ANALİZİ</a:t>
            </a:r>
            <a:endParaRPr lang="tr-TR" dirty="0"/>
          </a:p>
        </p:txBody>
      </p:sp>
      <p:sp>
        <p:nvSpPr>
          <p:cNvPr id="3" name="Content Placeholder 2"/>
          <p:cNvSpPr>
            <a:spLocks noGrp="1"/>
          </p:cNvSpPr>
          <p:nvPr>
            <p:ph idx="1"/>
          </p:nvPr>
        </p:nvSpPr>
        <p:spPr/>
        <p:txBody>
          <a:bodyPr/>
          <a:lstStyle/>
          <a:p>
            <a:r>
              <a:rPr lang="tr-TR" b="1" dirty="0" err="1" smtClean="0">
                <a:solidFill>
                  <a:srgbClr val="FF0000"/>
                </a:solidFill>
              </a:rPr>
              <a:t>Wittenbauer’in</a:t>
            </a:r>
            <a:r>
              <a:rPr lang="tr-TR" b="1" dirty="0" smtClean="0">
                <a:solidFill>
                  <a:srgbClr val="FF0000"/>
                </a:solidFill>
              </a:rPr>
              <a:t> ikinci problemi; </a:t>
            </a:r>
            <a:r>
              <a:rPr lang="tr-TR" dirty="0" smtClean="0"/>
              <a:t>makinanın hareketinin (hız ve ivmesinin) önceden bilindiği durumlarda; tahrik uzvu yaklaşık sabit hızla hareket ederken, mafsal kuvvetlerini bulma problemidir.</a:t>
            </a:r>
          </a:p>
          <a:p>
            <a:r>
              <a:rPr lang="tr-TR" dirty="0" smtClean="0"/>
              <a:t>Dinamik kuvvet analizinde şu adımlar izlenir.</a:t>
            </a:r>
          </a:p>
          <a:p>
            <a:pPr lvl="1"/>
            <a:r>
              <a:rPr lang="tr-TR" dirty="0" smtClean="0"/>
              <a:t>Hız ve ivme analizi yapılarak; sistemdeki tüm uzuvların </a:t>
            </a:r>
            <a:r>
              <a:rPr lang="tr-TR" dirty="0" err="1" smtClean="0"/>
              <a:t>açısal</a:t>
            </a:r>
            <a:r>
              <a:rPr lang="tr-TR" dirty="0" smtClean="0"/>
              <a:t> ivmeleri ve ağırlık merkezlerinin </a:t>
            </a:r>
            <a:r>
              <a:rPr lang="tr-TR" dirty="0" err="1" smtClean="0"/>
              <a:t>linear</a:t>
            </a:r>
            <a:r>
              <a:rPr lang="tr-TR" dirty="0" smtClean="0"/>
              <a:t> ivmeleri bulunur.</a:t>
            </a:r>
          </a:p>
          <a:p>
            <a:pPr lvl="1"/>
            <a:r>
              <a:rPr lang="tr-TR" dirty="0" smtClean="0"/>
              <a:t>Uzuvların kütleleri ve atalet momentleri bulunur.</a:t>
            </a:r>
          </a:p>
          <a:p>
            <a:pPr lvl="1"/>
            <a:r>
              <a:rPr lang="tr-TR" dirty="0" smtClean="0"/>
              <a:t>Uzuvların atalet kuvvetleri ve atalet momentleri bulunur.</a:t>
            </a:r>
          </a:p>
          <a:p>
            <a:pPr lvl="1"/>
            <a:r>
              <a:rPr lang="tr-TR" dirty="0" err="1" smtClean="0"/>
              <a:t>D’alambert</a:t>
            </a:r>
            <a:r>
              <a:rPr lang="tr-TR" dirty="0" smtClean="0"/>
              <a:t> prensibi kullanılarak, statik kuvvet analizinde olduğu gibi mafsal kuvvetleri ve tahrik kuvveti veya momenti bulunur.</a:t>
            </a:r>
          </a:p>
          <a:p>
            <a:pPr lvl="1"/>
            <a:r>
              <a:rPr lang="tr-TR" dirty="0" smtClean="0"/>
              <a:t>Bu noktadan sonra statik kuvvet analizinde öğrendiğimiz tüm ilkeler geçerlidir.</a:t>
            </a:r>
            <a:endParaRPr lang="tr-TR" dirty="0"/>
          </a:p>
        </p:txBody>
      </p:sp>
    </p:spTree>
    <p:extLst>
      <p:ext uri="{BB962C8B-B14F-4D97-AF65-F5344CB8AC3E}">
        <p14:creationId xmlns:p14="http://schemas.microsoft.com/office/powerpoint/2010/main" val="3479906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a:t>
            </a:r>
            <a:endParaRPr lang="tr-TR" dirty="0"/>
          </a:p>
        </p:txBody>
      </p:sp>
      <p:sp>
        <p:nvSpPr>
          <p:cNvPr id="3" name="Content Placeholder 2"/>
          <p:cNvSpPr>
            <a:spLocks noGrp="1"/>
          </p:cNvSpPr>
          <p:nvPr>
            <p:ph idx="1"/>
          </p:nvPr>
        </p:nvSpPr>
        <p:spPr>
          <a:xfrm>
            <a:off x="604800" y="4591800"/>
            <a:ext cx="7886700" cy="1904999"/>
          </a:xfrm>
        </p:spPr>
        <p:txBody>
          <a:bodyPr/>
          <a:lstStyle/>
          <a:p>
            <a:r>
              <a:rPr lang="tr-TR" b="1" dirty="0" smtClean="0"/>
              <a:t>Problem: </a:t>
            </a:r>
            <a:r>
              <a:rPr lang="tr-TR" dirty="0" smtClean="0"/>
              <a:t>Şekilde görülen bir çift kızak mekanizmasında, kızakların kütleleri ve sürtünme ihmal edilmektedir. Kızakları birbirine bağlayan AB çubuğunun uzunluğu a</a:t>
            </a:r>
            <a:r>
              <a:rPr lang="tr-TR" baseline="-25000" dirty="0" smtClean="0"/>
              <a:t>3</a:t>
            </a:r>
            <a:r>
              <a:rPr lang="tr-TR" dirty="0" smtClean="0"/>
              <a:t>=500 mm ve ağırlığı m</a:t>
            </a:r>
            <a:r>
              <a:rPr lang="tr-TR" baseline="-25000" dirty="0" smtClean="0"/>
              <a:t>3</a:t>
            </a:r>
            <a:r>
              <a:rPr lang="tr-TR" dirty="0" smtClean="0"/>
              <a:t>=5 kg olarak verilmektedir.  2 uzvu sabit 2 m/</a:t>
            </a:r>
            <a:r>
              <a:rPr lang="tr-TR" dirty="0" err="1" smtClean="0"/>
              <a:t>s’lik</a:t>
            </a:r>
            <a:r>
              <a:rPr lang="tr-TR" dirty="0" smtClean="0"/>
              <a:t> hızla ilerlerken x=200 mm olduğunda sistemi dengede tutacak F</a:t>
            </a:r>
            <a:r>
              <a:rPr lang="tr-TR" baseline="-25000" dirty="0" smtClean="0"/>
              <a:t>12</a:t>
            </a:r>
            <a:r>
              <a:rPr lang="tr-TR" dirty="0" smtClean="0"/>
              <a:t> tahrik kuvvetini ve mafsal kuvvetlerini bulunuz.</a:t>
            </a:r>
            <a:endParaRPr lang="tr-TR" dirty="0"/>
          </a:p>
        </p:txBody>
      </p:sp>
      <p:sp>
        <p:nvSpPr>
          <p:cNvPr id="40" name="TextBox 39"/>
          <p:cNvSpPr txBox="1"/>
          <p:nvPr/>
        </p:nvSpPr>
        <p:spPr>
          <a:xfrm>
            <a:off x="1767600" y="214200"/>
            <a:ext cx="410400" cy="369332"/>
          </a:xfrm>
          <a:prstGeom prst="rect">
            <a:avLst/>
          </a:prstGeom>
          <a:noFill/>
        </p:spPr>
        <p:txBody>
          <a:bodyPr wrap="square" rtlCol="0">
            <a:spAutoFit/>
          </a:bodyPr>
          <a:lstStyle/>
          <a:p>
            <a:r>
              <a:rPr lang="tr-TR" b="1" dirty="0" smtClean="0"/>
              <a:t>y</a:t>
            </a:r>
            <a:endParaRPr lang="tr-TR" b="1" dirty="0"/>
          </a:p>
        </p:txBody>
      </p:sp>
      <p:grpSp>
        <p:nvGrpSpPr>
          <p:cNvPr id="45" name="Group 44"/>
          <p:cNvGrpSpPr/>
          <p:nvPr/>
        </p:nvGrpSpPr>
        <p:grpSpPr>
          <a:xfrm>
            <a:off x="1036799" y="351000"/>
            <a:ext cx="6271201" cy="4377600"/>
            <a:chOff x="1036799" y="351000"/>
            <a:chExt cx="6271201" cy="4377600"/>
          </a:xfrm>
        </p:grpSpPr>
        <p:sp>
          <p:nvSpPr>
            <p:cNvPr id="4" name="Rectangle 3"/>
            <p:cNvSpPr/>
            <p:nvPr/>
          </p:nvSpPr>
          <p:spPr>
            <a:xfrm>
              <a:off x="3962400" y="3962400"/>
              <a:ext cx="2362200" cy="457200"/>
            </a:xfrm>
            <a:prstGeom prst="rect">
              <a:avLst/>
            </a:prstGeom>
            <a:pattFill prst="wdUpDiag">
              <a:fgClr>
                <a:schemeClr val="accent6">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4"/>
            <p:cNvSpPr/>
            <p:nvPr/>
          </p:nvSpPr>
          <p:spPr>
            <a:xfrm rot="16200000">
              <a:off x="84299" y="1485900"/>
              <a:ext cx="2362200" cy="457200"/>
            </a:xfrm>
            <a:prstGeom prst="rect">
              <a:avLst/>
            </a:prstGeom>
            <a:pattFill prst="wdUpDiag">
              <a:fgClr>
                <a:schemeClr val="accent6">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7" name="Straight Connector 6"/>
            <p:cNvCxnSpPr/>
            <p:nvPr/>
          </p:nvCxnSpPr>
          <p:spPr>
            <a:xfrm>
              <a:off x="3334200" y="3962400"/>
              <a:ext cx="36000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rot="16200000">
              <a:off x="234001" y="1788000"/>
              <a:ext cx="2520000" cy="0"/>
            </a:xfrm>
            <a:prstGeom prst="line">
              <a:avLst/>
            </a:prstGeom>
          </p:spPr>
          <p:style>
            <a:lnRef idx="3">
              <a:schemeClr val="accent6"/>
            </a:lnRef>
            <a:fillRef idx="0">
              <a:schemeClr val="accent6"/>
            </a:fillRef>
            <a:effectRef idx="2">
              <a:schemeClr val="accent6"/>
            </a:effectRef>
            <a:fontRef idx="minor">
              <a:schemeClr val="tx1"/>
            </a:fontRef>
          </p:style>
        </p:cxnSp>
        <p:grpSp>
          <p:nvGrpSpPr>
            <p:cNvPr id="11" name="Group 10"/>
            <p:cNvGrpSpPr/>
            <p:nvPr/>
          </p:nvGrpSpPr>
          <p:grpSpPr>
            <a:xfrm>
              <a:off x="4903200" y="3367800"/>
              <a:ext cx="900000" cy="540000"/>
              <a:chOff x="3352800" y="2667000"/>
              <a:chExt cx="900000" cy="540000"/>
            </a:xfrm>
          </p:grpSpPr>
          <p:sp>
            <p:nvSpPr>
              <p:cNvPr id="9" name="Rectangle 8"/>
              <p:cNvSpPr/>
              <p:nvPr/>
            </p:nvSpPr>
            <p:spPr>
              <a:xfrm>
                <a:off x="3352800" y="2667000"/>
                <a:ext cx="900000" cy="5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Oval 9"/>
              <p:cNvSpPr/>
              <p:nvPr/>
            </p:nvSpPr>
            <p:spPr>
              <a:xfrm>
                <a:off x="3692400" y="2819400"/>
                <a:ext cx="270000" cy="270000"/>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12" name="Group 11"/>
            <p:cNvGrpSpPr/>
            <p:nvPr/>
          </p:nvGrpSpPr>
          <p:grpSpPr>
            <a:xfrm rot="5400000">
              <a:off x="1382400" y="1009800"/>
              <a:ext cx="900000" cy="540000"/>
              <a:chOff x="3352800" y="2667000"/>
              <a:chExt cx="900000" cy="540000"/>
            </a:xfrm>
          </p:grpSpPr>
          <p:sp>
            <p:nvSpPr>
              <p:cNvPr id="13" name="Rectangle 12"/>
              <p:cNvSpPr/>
              <p:nvPr/>
            </p:nvSpPr>
            <p:spPr>
              <a:xfrm>
                <a:off x="3352800" y="2667000"/>
                <a:ext cx="900000" cy="5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Oval 13"/>
              <p:cNvSpPr/>
              <p:nvPr/>
            </p:nvSpPr>
            <p:spPr>
              <a:xfrm>
                <a:off x="3692400" y="2819400"/>
                <a:ext cx="270000" cy="270000"/>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16" name="Straight Connector 15"/>
            <p:cNvCxnSpPr>
              <a:stCxn id="14" idx="7"/>
              <a:endCxn id="10" idx="1"/>
            </p:cNvCxnSpPr>
            <p:nvPr/>
          </p:nvCxnSpPr>
          <p:spPr>
            <a:xfrm>
              <a:off x="1910459" y="1399859"/>
              <a:ext cx="3371882" cy="2159882"/>
            </a:xfrm>
            <a:prstGeom prst="line">
              <a:avLst/>
            </a:prstGeom>
            <a:ln w="127000" cmpd="sng">
              <a:solidFill>
                <a:srgbClr val="00B0F0"/>
              </a:solidFill>
            </a:ln>
          </p:spPr>
          <p:style>
            <a:lnRef idx="3">
              <a:schemeClr val="accent6"/>
            </a:lnRef>
            <a:fillRef idx="0">
              <a:schemeClr val="accent6"/>
            </a:fillRef>
            <a:effectRef idx="2">
              <a:schemeClr val="accent6"/>
            </a:effectRef>
            <a:fontRef idx="minor">
              <a:schemeClr val="tx1"/>
            </a:fontRef>
          </p:style>
        </p:cxnSp>
        <p:cxnSp>
          <p:nvCxnSpPr>
            <p:cNvPr id="22" name="Elbow Connector 21"/>
            <p:cNvCxnSpPr/>
            <p:nvPr/>
          </p:nvCxnSpPr>
          <p:spPr>
            <a:xfrm>
              <a:off x="1767600" y="351000"/>
              <a:ext cx="5198400" cy="3283200"/>
            </a:xfrm>
            <a:prstGeom prst="bentConnector3">
              <a:avLst>
                <a:gd name="adj1" fmla="val 528"/>
              </a:avLst>
            </a:prstGeom>
            <a:ln>
              <a:prstDash val="lgDashDot"/>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014000" y="3702600"/>
              <a:ext cx="900000"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340800" y="2313000"/>
              <a:ext cx="90000" cy="90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TextBox 25"/>
            <p:cNvSpPr txBox="1"/>
            <p:nvPr/>
          </p:nvSpPr>
          <p:spPr>
            <a:xfrm>
              <a:off x="5529600" y="3360600"/>
              <a:ext cx="410400" cy="369332"/>
            </a:xfrm>
            <a:prstGeom prst="rect">
              <a:avLst/>
            </a:prstGeom>
            <a:noFill/>
          </p:spPr>
          <p:txBody>
            <a:bodyPr wrap="square" rtlCol="0">
              <a:spAutoFit/>
            </a:bodyPr>
            <a:lstStyle/>
            <a:p>
              <a:r>
                <a:rPr lang="tr-TR" dirty="0" smtClean="0">
                  <a:solidFill>
                    <a:srgbClr val="FF0000"/>
                  </a:solidFill>
                </a:rPr>
                <a:t>2</a:t>
              </a:r>
              <a:endParaRPr lang="tr-TR" dirty="0">
                <a:solidFill>
                  <a:srgbClr val="FF0000"/>
                </a:solidFill>
              </a:endParaRPr>
            </a:p>
          </p:txBody>
        </p:sp>
        <p:sp>
          <p:nvSpPr>
            <p:cNvPr id="27" name="TextBox 26"/>
            <p:cNvSpPr txBox="1"/>
            <p:nvPr/>
          </p:nvSpPr>
          <p:spPr>
            <a:xfrm>
              <a:off x="2588400" y="1719000"/>
              <a:ext cx="410400" cy="369332"/>
            </a:xfrm>
            <a:prstGeom prst="rect">
              <a:avLst/>
            </a:prstGeom>
            <a:noFill/>
          </p:spPr>
          <p:txBody>
            <a:bodyPr wrap="square" rtlCol="0">
              <a:spAutoFit/>
            </a:bodyPr>
            <a:lstStyle/>
            <a:p>
              <a:r>
                <a:rPr lang="tr-TR" dirty="0" smtClean="0">
                  <a:solidFill>
                    <a:srgbClr val="FF0000"/>
                  </a:solidFill>
                </a:rPr>
                <a:t>3</a:t>
              </a:r>
              <a:endParaRPr lang="tr-TR" dirty="0">
                <a:solidFill>
                  <a:srgbClr val="FF0000"/>
                </a:solidFill>
              </a:endParaRPr>
            </a:p>
          </p:txBody>
        </p:sp>
        <p:sp>
          <p:nvSpPr>
            <p:cNvPr id="28" name="TextBox 27"/>
            <p:cNvSpPr txBox="1"/>
            <p:nvPr/>
          </p:nvSpPr>
          <p:spPr>
            <a:xfrm>
              <a:off x="1630800" y="829800"/>
              <a:ext cx="410400" cy="369332"/>
            </a:xfrm>
            <a:prstGeom prst="rect">
              <a:avLst/>
            </a:prstGeom>
            <a:noFill/>
          </p:spPr>
          <p:txBody>
            <a:bodyPr wrap="square" rtlCol="0">
              <a:spAutoFit/>
            </a:bodyPr>
            <a:lstStyle/>
            <a:p>
              <a:r>
                <a:rPr lang="tr-TR" dirty="0" smtClean="0">
                  <a:solidFill>
                    <a:srgbClr val="FF0000"/>
                  </a:solidFill>
                </a:rPr>
                <a:t>4</a:t>
              </a:r>
              <a:endParaRPr lang="tr-TR" dirty="0">
                <a:solidFill>
                  <a:srgbClr val="FF0000"/>
                </a:solidFill>
              </a:endParaRPr>
            </a:p>
          </p:txBody>
        </p:sp>
        <p:sp>
          <p:nvSpPr>
            <p:cNvPr id="35" name="TextBox 34"/>
            <p:cNvSpPr txBox="1"/>
            <p:nvPr/>
          </p:nvSpPr>
          <p:spPr>
            <a:xfrm>
              <a:off x="1562400" y="3429000"/>
              <a:ext cx="410400" cy="369332"/>
            </a:xfrm>
            <a:prstGeom prst="rect">
              <a:avLst/>
            </a:prstGeom>
            <a:noFill/>
          </p:spPr>
          <p:txBody>
            <a:bodyPr wrap="square" rtlCol="0">
              <a:spAutoFit/>
            </a:bodyPr>
            <a:lstStyle/>
            <a:p>
              <a:r>
                <a:rPr lang="tr-TR" b="1" dirty="0"/>
                <a:t>O</a:t>
              </a:r>
            </a:p>
          </p:txBody>
        </p:sp>
        <p:sp>
          <p:nvSpPr>
            <p:cNvPr id="36" name="TextBox 35"/>
            <p:cNvSpPr txBox="1"/>
            <p:nvPr/>
          </p:nvSpPr>
          <p:spPr>
            <a:xfrm>
              <a:off x="5256000" y="3429000"/>
              <a:ext cx="410400" cy="369332"/>
            </a:xfrm>
            <a:prstGeom prst="rect">
              <a:avLst/>
            </a:prstGeom>
            <a:noFill/>
          </p:spPr>
          <p:txBody>
            <a:bodyPr wrap="square" rtlCol="0">
              <a:spAutoFit/>
            </a:bodyPr>
            <a:lstStyle/>
            <a:p>
              <a:r>
                <a:rPr lang="tr-TR" dirty="0">
                  <a:solidFill>
                    <a:schemeClr val="bg1"/>
                  </a:solidFill>
                </a:rPr>
                <a:t>A</a:t>
              </a:r>
            </a:p>
          </p:txBody>
        </p:sp>
        <p:sp>
          <p:nvSpPr>
            <p:cNvPr id="37" name="TextBox 36"/>
            <p:cNvSpPr txBox="1"/>
            <p:nvPr/>
          </p:nvSpPr>
          <p:spPr>
            <a:xfrm>
              <a:off x="1562400" y="1103400"/>
              <a:ext cx="410400" cy="369332"/>
            </a:xfrm>
            <a:prstGeom prst="rect">
              <a:avLst/>
            </a:prstGeom>
            <a:noFill/>
          </p:spPr>
          <p:txBody>
            <a:bodyPr wrap="square" rtlCol="0">
              <a:spAutoFit/>
            </a:bodyPr>
            <a:lstStyle/>
            <a:p>
              <a:r>
                <a:rPr lang="tr-TR" dirty="0">
                  <a:solidFill>
                    <a:schemeClr val="bg1"/>
                  </a:solidFill>
                </a:rPr>
                <a:t>B</a:t>
              </a:r>
            </a:p>
          </p:txBody>
        </p:sp>
        <p:sp>
          <p:nvSpPr>
            <p:cNvPr id="38" name="TextBox 37"/>
            <p:cNvSpPr txBox="1"/>
            <p:nvPr/>
          </p:nvSpPr>
          <p:spPr>
            <a:xfrm>
              <a:off x="3204000" y="1924200"/>
              <a:ext cx="600000" cy="369332"/>
            </a:xfrm>
            <a:prstGeom prst="rect">
              <a:avLst/>
            </a:prstGeom>
            <a:noFill/>
          </p:spPr>
          <p:txBody>
            <a:bodyPr wrap="square" rtlCol="0">
              <a:spAutoFit/>
            </a:bodyPr>
            <a:lstStyle/>
            <a:p>
              <a:r>
                <a:rPr lang="tr-TR" b="1" dirty="0" smtClean="0"/>
                <a:t>G</a:t>
              </a:r>
              <a:r>
                <a:rPr lang="tr-TR" b="1" baseline="-25000" dirty="0" smtClean="0"/>
                <a:t>3</a:t>
              </a:r>
              <a:endParaRPr lang="tr-TR" b="1" baseline="-25000" dirty="0"/>
            </a:p>
          </p:txBody>
        </p:sp>
        <p:sp>
          <p:nvSpPr>
            <p:cNvPr id="39" name="TextBox 38"/>
            <p:cNvSpPr txBox="1"/>
            <p:nvPr/>
          </p:nvSpPr>
          <p:spPr>
            <a:xfrm>
              <a:off x="3956400" y="3292200"/>
              <a:ext cx="600000" cy="369332"/>
            </a:xfrm>
            <a:prstGeom prst="rect">
              <a:avLst/>
            </a:prstGeom>
            <a:noFill/>
          </p:spPr>
          <p:txBody>
            <a:bodyPr wrap="square" rtlCol="0">
              <a:spAutoFit/>
            </a:bodyPr>
            <a:lstStyle/>
            <a:p>
              <a:r>
                <a:rPr lang="tr-TR" b="1" dirty="0" smtClean="0">
                  <a:solidFill>
                    <a:srgbClr val="FF0000"/>
                  </a:solidFill>
                </a:rPr>
                <a:t>F</a:t>
              </a:r>
              <a:r>
                <a:rPr lang="tr-TR" b="1" baseline="-25000" dirty="0" smtClean="0">
                  <a:solidFill>
                    <a:srgbClr val="FF0000"/>
                  </a:solidFill>
                </a:rPr>
                <a:t>12</a:t>
              </a:r>
              <a:endParaRPr lang="tr-TR" b="1" baseline="-25000" dirty="0">
                <a:solidFill>
                  <a:srgbClr val="FF0000"/>
                </a:solidFill>
              </a:endParaRPr>
            </a:p>
          </p:txBody>
        </p:sp>
        <p:sp>
          <p:nvSpPr>
            <p:cNvPr id="41" name="TextBox 40"/>
            <p:cNvSpPr txBox="1"/>
            <p:nvPr/>
          </p:nvSpPr>
          <p:spPr>
            <a:xfrm>
              <a:off x="6897600" y="3565800"/>
              <a:ext cx="410400" cy="369332"/>
            </a:xfrm>
            <a:prstGeom prst="rect">
              <a:avLst/>
            </a:prstGeom>
            <a:noFill/>
          </p:spPr>
          <p:txBody>
            <a:bodyPr wrap="square" rtlCol="0">
              <a:spAutoFit/>
            </a:bodyPr>
            <a:lstStyle/>
            <a:p>
              <a:r>
                <a:rPr lang="tr-TR" b="1" dirty="0" smtClean="0"/>
                <a:t>x</a:t>
              </a:r>
              <a:endParaRPr lang="tr-TR" b="1" dirty="0"/>
            </a:p>
          </p:txBody>
        </p:sp>
        <p:sp>
          <p:nvSpPr>
            <p:cNvPr id="42" name="Arc 41"/>
            <p:cNvSpPr/>
            <p:nvPr/>
          </p:nvSpPr>
          <p:spPr>
            <a:xfrm>
              <a:off x="3477600" y="2608200"/>
              <a:ext cx="2599200" cy="2120400"/>
            </a:xfrm>
            <a:prstGeom prst="arc">
              <a:avLst>
                <a:gd name="adj1" fmla="val 14075639"/>
                <a:gd name="adj2" fmla="val 0"/>
              </a:avLst>
            </a:prstGeom>
            <a:ln>
              <a:headEnd type="stealth" w="lg" len="lg"/>
            </a:ln>
          </p:spPr>
          <p:style>
            <a:lnRef idx="3">
              <a:schemeClr val="dk1"/>
            </a:lnRef>
            <a:fillRef idx="0">
              <a:schemeClr val="dk1"/>
            </a:fillRef>
            <a:effectRef idx="2">
              <a:schemeClr val="dk1"/>
            </a:effectRef>
            <a:fontRef idx="minor">
              <a:schemeClr val="tx1"/>
            </a:fontRef>
          </p:style>
          <p:txBody>
            <a:bodyPr rtlCol="0" anchor="ctr"/>
            <a:lstStyle/>
            <a:p>
              <a:pPr algn="ctr"/>
              <a:endParaRPr lang="tr-TR"/>
            </a:p>
          </p:txBody>
        </p:sp>
        <p:sp>
          <p:nvSpPr>
            <p:cNvPr id="43" name="TextBox 42"/>
            <p:cNvSpPr txBox="1"/>
            <p:nvPr/>
          </p:nvSpPr>
          <p:spPr>
            <a:xfrm>
              <a:off x="4914000" y="2676600"/>
              <a:ext cx="410400" cy="523220"/>
            </a:xfrm>
            <a:prstGeom prst="rect">
              <a:avLst/>
            </a:prstGeom>
            <a:noFill/>
          </p:spPr>
          <p:txBody>
            <a:bodyPr wrap="square" rtlCol="0">
              <a:spAutoFit/>
            </a:bodyPr>
            <a:lstStyle/>
            <a:p>
              <a:r>
                <a:rPr lang="tr-TR" sz="2800" b="1" dirty="0" smtClean="0">
                  <a:latin typeface="Symbol" panose="05050102010706020507" pitchFamily="18" charset="2"/>
                </a:rPr>
                <a:t>q</a:t>
              </a:r>
              <a:endParaRPr lang="tr-TR" sz="2800" b="1" dirty="0">
                <a:latin typeface="Symbol" panose="05050102010706020507" pitchFamily="18" charset="2"/>
              </a:endParaRPr>
            </a:p>
          </p:txBody>
        </p:sp>
        <p:sp>
          <p:nvSpPr>
            <p:cNvPr id="44" name="TextBox 43"/>
            <p:cNvSpPr txBox="1"/>
            <p:nvPr/>
          </p:nvSpPr>
          <p:spPr>
            <a:xfrm>
              <a:off x="2862000" y="693000"/>
              <a:ext cx="2804400" cy="646331"/>
            </a:xfrm>
            <a:prstGeom prst="rect">
              <a:avLst/>
            </a:prstGeom>
            <a:noFill/>
          </p:spPr>
          <p:txBody>
            <a:bodyPr wrap="square" rtlCol="0">
              <a:spAutoFit/>
            </a:bodyPr>
            <a:lstStyle/>
            <a:p>
              <a:r>
                <a:rPr lang="tr-TR" dirty="0" smtClean="0"/>
                <a:t>OA=x</a:t>
              </a:r>
            </a:p>
            <a:p>
              <a:r>
                <a:rPr lang="tr-TR" dirty="0" smtClean="0"/>
                <a:t>OB=y</a:t>
              </a:r>
              <a:endParaRPr lang="tr-TR" dirty="0"/>
            </a:p>
          </p:txBody>
        </p:sp>
      </p:grpSp>
    </p:spTree>
    <p:extLst>
      <p:ext uri="{BB962C8B-B14F-4D97-AF65-F5344CB8AC3E}">
        <p14:creationId xmlns:p14="http://schemas.microsoft.com/office/powerpoint/2010/main" val="1603321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Çözüm</a:t>
            </a:r>
            <a:endParaRPr lang="tr-T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tr-TR" u="sng" dirty="0">
                    <a:solidFill>
                      <a:srgbClr val="C00000"/>
                    </a:solidFill>
                  </a:rPr>
                  <a:t>Hız ve ivme analizi yapılarak; sistemdeki tüm uzuvların </a:t>
                </a:r>
                <a:r>
                  <a:rPr lang="tr-TR" u="sng" dirty="0" err="1">
                    <a:solidFill>
                      <a:srgbClr val="C00000"/>
                    </a:solidFill>
                  </a:rPr>
                  <a:t>açısal</a:t>
                </a:r>
                <a:r>
                  <a:rPr lang="tr-TR" u="sng" dirty="0">
                    <a:solidFill>
                      <a:srgbClr val="C00000"/>
                    </a:solidFill>
                  </a:rPr>
                  <a:t> ivmeleri </a:t>
                </a:r>
                <a:r>
                  <a:rPr lang="tr-TR" u="sng" dirty="0" smtClean="0">
                    <a:solidFill>
                      <a:srgbClr val="C00000"/>
                    </a:solidFill>
                  </a:rPr>
                  <a:t>bulunur</a:t>
                </a:r>
                <a:r>
                  <a:rPr lang="tr-TR" u="sng" dirty="0">
                    <a:solidFill>
                      <a:srgbClr val="C00000"/>
                    </a:solidFill>
                  </a:rPr>
                  <a:t>.</a:t>
                </a:r>
              </a:p>
              <a:p>
                <a:pPr marL="0" indent="0">
                  <a:buNone/>
                </a:pPr>
                <a:r>
                  <a:rPr lang="tr-TR" dirty="0" smtClean="0"/>
                  <a:t>Vektör kapalılık denklemi; </a:t>
                </a:r>
                <a14:m>
                  <m:oMath xmlns:m="http://schemas.openxmlformats.org/officeDocument/2006/math">
                    <m:r>
                      <a:rPr lang="tr-TR" i="1" dirty="0" smtClean="0">
                        <a:latin typeface="Cambria Math" panose="02040503050406030204" pitchFamily="18" charset="0"/>
                      </a:rPr>
                      <m:t>𝑥</m:t>
                    </m:r>
                    <m:r>
                      <a:rPr lang="tr-TR" i="1" dirty="0" smtClean="0">
                        <a:latin typeface="Cambria Math" panose="02040503050406030204" pitchFamily="18" charset="0"/>
                      </a:rPr>
                      <m:t>+</m:t>
                    </m:r>
                    <m:r>
                      <a:rPr lang="tr-TR" i="1" dirty="0" smtClean="0">
                        <a:latin typeface="Cambria Math" panose="02040503050406030204" pitchFamily="18" charset="0"/>
                      </a:rPr>
                      <m:t>𝑎</m:t>
                    </m:r>
                    <m:r>
                      <a:rPr lang="tr-TR" i="1" baseline="-25000" dirty="0" smtClean="0">
                        <a:latin typeface="Cambria Math" panose="02040503050406030204" pitchFamily="18" charset="0"/>
                      </a:rPr>
                      <m:t>3</m:t>
                    </m:r>
                    <m:r>
                      <a:rPr lang="tr-TR" i="1" dirty="0" smtClean="0">
                        <a:latin typeface="Cambria Math" panose="02040503050406030204" pitchFamily="18" charset="0"/>
                      </a:rPr>
                      <m:t>𝑒</m:t>
                    </m:r>
                    <m:r>
                      <a:rPr lang="tr-TR" i="1" baseline="30000" dirty="0" smtClean="0">
                        <a:latin typeface="Cambria Math" panose="02040503050406030204" pitchFamily="18" charset="0"/>
                      </a:rPr>
                      <m:t>𝑖</m:t>
                    </m:r>
                    <m:r>
                      <a:rPr lang="tr-TR" i="1" baseline="30000" dirty="0" smtClean="0">
                        <a:latin typeface="Cambria Math" panose="02040503050406030204" pitchFamily="18" charset="0"/>
                        <a:ea typeface="Cambria Math" panose="02040503050406030204" pitchFamily="18" charset="0"/>
                      </a:rPr>
                      <m:t>𝜃</m:t>
                    </m:r>
                    <m:r>
                      <a:rPr lang="tr-TR" i="1" dirty="0" smtClean="0">
                        <a:latin typeface="Cambria Math" panose="02040503050406030204" pitchFamily="18" charset="0"/>
                      </a:rPr>
                      <m:t>=</m:t>
                    </m:r>
                    <m:r>
                      <a:rPr lang="tr-TR" i="1" dirty="0" err="1" smtClean="0">
                        <a:latin typeface="Cambria Math" panose="02040503050406030204" pitchFamily="18" charset="0"/>
                      </a:rPr>
                      <m:t>𝑖𝑦</m:t>
                    </m:r>
                  </m:oMath>
                </a14:m>
                <a:endParaRPr lang="tr-TR" dirty="0" smtClean="0"/>
              </a:p>
              <a:p>
                <a:pPr marL="0" indent="0">
                  <a:buNone/>
                </a:pPr>
                <a:r>
                  <a:rPr lang="tr-TR" dirty="0" smtClean="0"/>
                  <a:t>Reel ve sanal kısımlarına ayıralım;</a:t>
                </a:r>
              </a:p>
              <a:p>
                <a:pPr marL="0" indent="0">
                  <a:buNone/>
                </a:pPr>
                <a14:m>
                  <m:oMathPara xmlns:m="http://schemas.openxmlformats.org/officeDocument/2006/math">
                    <m:oMathParaPr>
                      <m:jc m:val="centerGroup"/>
                    </m:oMathParaPr>
                    <m:oMath xmlns:m="http://schemas.openxmlformats.org/officeDocument/2006/math">
                      <m:d>
                        <m:dPr>
                          <m:ctrlPr>
                            <a:rPr lang="tr-TR" b="0" i="1" dirty="0" smtClean="0">
                              <a:latin typeface="Cambria Math" panose="02040503050406030204" pitchFamily="18" charset="0"/>
                            </a:rPr>
                          </m:ctrlPr>
                        </m:dPr>
                        <m:e>
                          <m:r>
                            <a:rPr lang="tr-TR" b="0" i="1" dirty="0" smtClean="0">
                              <a:latin typeface="Cambria Math" panose="02040503050406030204" pitchFamily="18" charset="0"/>
                            </a:rPr>
                            <m:t>1</m:t>
                          </m:r>
                        </m:e>
                      </m:d>
                      <m:r>
                        <a:rPr lang="tr-TR" b="0" i="1" dirty="0" smtClean="0">
                          <a:latin typeface="Cambria Math" panose="02040503050406030204" pitchFamily="18" charset="0"/>
                        </a:rPr>
                        <m:t>   </m:t>
                      </m:r>
                      <m:r>
                        <a:rPr lang="tr-TR" i="1" dirty="0" smtClean="0">
                          <a:latin typeface="Cambria Math" panose="02040503050406030204" pitchFamily="18" charset="0"/>
                        </a:rPr>
                        <m:t>𝑥</m:t>
                      </m:r>
                      <m:r>
                        <a:rPr lang="tr-TR" i="1" dirty="0" smtClean="0">
                          <a:latin typeface="Cambria Math" panose="02040503050406030204" pitchFamily="18" charset="0"/>
                        </a:rPr>
                        <m:t>+</m:t>
                      </m:r>
                      <m:r>
                        <a:rPr lang="tr-TR" i="1" dirty="0" smtClean="0">
                          <a:latin typeface="Cambria Math" panose="02040503050406030204" pitchFamily="18" charset="0"/>
                        </a:rPr>
                        <m:t>𝑎</m:t>
                      </m:r>
                      <m:r>
                        <a:rPr lang="tr-TR" i="1" baseline="-25000" dirty="0" smtClean="0">
                          <a:latin typeface="Cambria Math" panose="02040503050406030204" pitchFamily="18" charset="0"/>
                        </a:rPr>
                        <m:t>3</m:t>
                      </m:r>
                      <m:r>
                        <a:rPr lang="tr-TR" i="1" dirty="0" smtClean="0">
                          <a:latin typeface="Cambria Math" panose="02040503050406030204" pitchFamily="18" charset="0"/>
                        </a:rPr>
                        <m:t>𝑐𝑜𝑠</m:t>
                      </m:r>
                      <m:r>
                        <a:rPr lang="tr-TR" i="1" dirty="0" smtClean="0">
                          <a:latin typeface="Cambria Math" panose="02040503050406030204" pitchFamily="18" charset="0"/>
                          <a:ea typeface="Cambria Math" panose="02040503050406030204" pitchFamily="18" charset="0"/>
                        </a:rPr>
                        <m:t>𝜃</m:t>
                      </m:r>
                      <m:r>
                        <a:rPr lang="tr-TR" i="1" dirty="0" smtClean="0">
                          <a:latin typeface="Cambria Math" panose="02040503050406030204" pitchFamily="18" charset="0"/>
                        </a:rPr>
                        <m:t>=0</m:t>
                      </m:r>
                      <m:r>
                        <a:rPr lang="tr-TR" i="1" dirty="0" smtClean="0">
                          <a:latin typeface="Cambria Math" panose="02040503050406030204" pitchFamily="18" charset="0"/>
                          <a:ea typeface="Cambria Math" panose="02040503050406030204" pitchFamily="18" charset="0"/>
                        </a:rPr>
                        <m:t>→</m:t>
                      </m:r>
                      <m:r>
                        <a:rPr lang="tr-TR" i="1" dirty="0">
                          <a:latin typeface="Cambria Math" panose="02040503050406030204" pitchFamily="18" charset="0"/>
                        </a:rPr>
                        <m:t>𝑐𝑜𝑠</m:t>
                      </m:r>
                      <m:r>
                        <a:rPr lang="tr-TR" i="1" dirty="0">
                          <a:latin typeface="Cambria Math" panose="02040503050406030204" pitchFamily="18" charset="0"/>
                          <a:ea typeface="Cambria Math" panose="02040503050406030204" pitchFamily="18" charset="0"/>
                        </a:rPr>
                        <m:t>𝜃</m:t>
                      </m:r>
                      <m:r>
                        <a:rPr lang="tr-TR" i="1" dirty="0">
                          <a:latin typeface="Cambria Math" panose="02040503050406030204" pitchFamily="18" charset="0"/>
                        </a:rPr>
                        <m:t>=</m:t>
                      </m:r>
                      <m:r>
                        <a:rPr lang="tr-TR" b="0" i="1" dirty="0" smtClean="0">
                          <a:latin typeface="Cambria Math" panose="02040503050406030204" pitchFamily="18" charset="0"/>
                        </a:rPr>
                        <m:t>−</m:t>
                      </m:r>
                      <m:f>
                        <m:fPr>
                          <m:ctrlPr>
                            <a:rPr lang="tr-TR" b="0" i="1" dirty="0" smtClean="0">
                              <a:latin typeface="Cambria Math" panose="02040503050406030204" pitchFamily="18" charset="0"/>
                            </a:rPr>
                          </m:ctrlPr>
                        </m:fPr>
                        <m:num>
                          <m:r>
                            <a:rPr lang="tr-TR" i="1" dirty="0">
                              <a:latin typeface="Cambria Math" panose="02040503050406030204" pitchFamily="18" charset="0"/>
                            </a:rPr>
                            <m:t>𝑥</m:t>
                          </m:r>
                        </m:num>
                        <m:den>
                          <m:r>
                            <a:rPr lang="tr-TR" i="1" dirty="0">
                              <a:latin typeface="Cambria Math" panose="02040503050406030204" pitchFamily="18" charset="0"/>
                            </a:rPr>
                            <m:t>𝑎</m:t>
                          </m:r>
                          <m:r>
                            <a:rPr lang="tr-TR" i="1" baseline="-25000" dirty="0">
                              <a:latin typeface="Cambria Math" panose="02040503050406030204" pitchFamily="18" charset="0"/>
                            </a:rPr>
                            <m:t>3</m:t>
                          </m:r>
                        </m:den>
                      </m:f>
                      <m:r>
                        <a:rPr lang="tr-TR" b="0" i="1" dirty="0" smtClean="0">
                          <a:latin typeface="Cambria Math" panose="02040503050406030204" pitchFamily="18" charset="0"/>
                          <a:ea typeface="Cambria Math" panose="02040503050406030204" pitchFamily="18" charset="0"/>
                        </a:rPr>
                        <m:t>→</m:t>
                      </m:r>
                      <m:r>
                        <a:rPr lang="tr-TR" i="1" dirty="0">
                          <a:latin typeface="Cambria Math" panose="02040503050406030204" pitchFamily="18" charset="0"/>
                          <a:ea typeface="Cambria Math" panose="02040503050406030204" pitchFamily="18" charset="0"/>
                        </a:rPr>
                        <m:t>𝜃</m:t>
                      </m:r>
                      <m:r>
                        <a:rPr lang="tr-TR" b="0" i="0" dirty="0" smtClean="0">
                          <a:latin typeface="Cambria Math" panose="02040503050406030204" pitchFamily="18" charset="0"/>
                          <a:ea typeface="Cambria Math" panose="02040503050406030204" pitchFamily="18" charset="0"/>
                        </a:rPr>
                        <m:t>=</m:t>
                      </m:r>
                      <m:func>
                        <m:funcPr>
                          <m:ctrlPr>
                            <a:rPr lang="tr-TR" b="0" i="1" dirty="0" smtClean="0">
                              <a:latin typeface="Cambria Math" panose="02040503050406030204" pitchFamily="18" charset="0"/>
                              <a:ea typeface="Cambria Math" panose="02040503050406030204" pitchFamily="18" charset="0"/>
                            </a:rPr>
                          </m:ctrlPr>
                        </m:funcPr>
                        <m:fName>
                          <m:sSup>
                            <m:sSupPr>
                              <m:ctrlPr>
                                <a:rPr lang="tr-TR" b="0" i="1" dirty="0" smtClean="0">
                                  <a:latin typeface="Cambria Math" panose="02040503050406030204" pitchFamily="18" charset="0"/>
                                  <a:ea typeface="Cambria Math" panose="02040503050406030204" pitchFamily="18" charset="0"/>
                                </a:rPr>
                              </m:ctrlPr>
                            </m:sSupPr>
                            <m:e>
                              <m:r>
                                <m:rPr>
                                  <m:sty m:val="p"/>
                                </m:rPr>
                                <a:rPr lang="tr-TR" b="0" i="0" dirty="0" smtClean="0">
                                  <a:latin typeface="Cambria Math" panose="02040503050406030204" pitchFamily="18" charset="0"/>
                                  <a:ea typeface="Cambria Math" panose="02040503050406030204" pitchFamily="18" charset="0"/>
                                </a:rPr>
                                <m:t>cos</m:t>
                              </m:r>
                            </m:e>
                            <m:sup>
                              <m:r>
                                <a:rPr lang="tr-TR" b="0" i="1" dirty="0" smtClean="0">
                                  <a:latin typeface="Cambria Math" panose="02040503050406030204" pitchFamily="18" charset="0"/>
                                  <a:ea typeface="Cambria Math" panose="02040503050406030204" pitchFamily="18" charset="0"/>
                                </a:rPr>
                                <m:t>−1</m:t>
                              </m:r>
                            </m:sup>
                          </m:sSup>
                        </m:fName>
                        <m:e>
                          <m:d>
                            <m:dPr>
                              <m:ctrlPr>
                                <a:rPr lang="tr-TR" b="0" i="1" dirty="0" smtClean="0">
                                  <a:latin typeface="Cambria Math" panose="02040503050406030204" pitchFamily="18" charset="0"/>
                                  <a:ea typeface="Cambria Math" panose="02040503050406030204" pitchFamily="18" charset="0"/>
                                </a:rPr>
                              </m:ctrlPr>
                            </m:dPr>
                            <m:e>
                              <m:r>
                                <a:rPr lang="tr-TR" i="1" dirty="0">
                                  <a:latin typeface="Cambria Math" panose="02040503050406030204" pitchFamily="18" charset="0"/>
                                </a:rPr>
                                <m:t>−</m:t>
                              </m:r>
                              <m:f>
                                <m:fPr>
                                  <m:ctrlPr>
                                    <a:rPr lang="tr-TR" i="1" dirty="0">
                                      <a:latin typeface="Cambria Math" panose="02040503050406030204" pitchFamily="18" charset="0"/>
                                    </a:rPr>
                                  </m:ctrlPr>
                                </m:fPr>
                                <m:num>
                                  <m:r>
                                    <a:rPr lang="tr-TR" i="1" dirty="0">
                                      <a:latin typeface="Cambria Math" panose="02040503050406030204" pitchFamily="18" charset="0"/>
                                    </a:rPr>
                                    <m:t>𝑥</m:t>
                                  </m:r>
                                </m:num>
                                <m:den>
                                  <m:r>
                                    <a:rPr lang="tr-TR" i="1" dirty="0">
                                      <a:latin typeface="Cambria Math" panose="02040503050406030204" pitchFamily="18" charset="0"/>
                                    </a:rPr>
                                    <m:t>𝑎</m:t>
                                  </m:r>
                                  <m:r>
                                    <a:rPr lang="tr-TR" i="1" baseline="-25000" dirty="0">
                                      <a:latin typeface="Cambria Math" panose="02040503050406030204" pitchFamily="18" charset="0"/>
                                    </a:rPr>
                                    <m:t>3</m:t>
                                  </m:r>
                                </m:den>
                              </m:f>
                            </m:e>
                          </m:d>
                        </m:e>
                      </m:func>
                      <m:r>
                        <a:rPr lang="tr-TR" b="0" i="1" dirty="0" smtClean="0">
                          <a:latin typeface="Cambria Math" panose="02040503050406030204" pitchFamily="18" charset="0"/>
                          <a:ea typeface="Cambria Math" panose="02040503050406030204" pitchFamily="18" charset="0"/>
                        </a:rPr>
                        <m:t>=1.9823 </m:t>
                      </m:r>
                      <m:r>
                        <a:rPr lang="tr-TR" b="0" i="1" dirty="0" smtClean="0">
                          <a:latin typeface="Cambria Math" panose="02040503050406030204" pitchFamily="18" charset="0"/>
                          <a:ea typeface="Cambria Math" panose="02040503050406030204" pitchFamily="18" charset="0"/>
                        </a:rPr>
                        <m:t>𝑟𝑎𝑑</m:t>
                      </m:r>
                    </m:oMath>
                  </m:oMathPara>
                </a14:m>
                <a:endParaRPr lang="tr-TR" b="0" dirty="0" smtClean="0"/>
              </a:p>
              <a:p>
                <a:pPr marL="0" indent="0">
                  <a:buNone/>
                </a:pPr>
                <a14:m>
                  <m:oMathPara xmlns:m="http://schemas.openxmlformats.org/officeDocument/2006/math">
                    <m:oMathParaPr>
                      <m:jc m:val="centerGroup"/>
                    </m:oMathParaPr>
                    <m:oMath xmlns:m="http://schemas.openxmlformats.org/officeDocument/2006/math">
                      <m:d>
                        <m:dPr>
                          <m:ctrlPr>
                            <a:rPr lang="tr-TR" b="0" i="1" dirty="0" smtClean="0">
                              <a:latin typeface="Cambria Math" panose="02040503050406030204" pitchFamily="18" charset="0"/>
                            </a:rPr>
                          </m:ctrlPr>
                        </m:dPr>
                        <m:e>
                          <m:r>
                            <a:rPr lang="tr-TR" b="0" i="1" dirty="0" smtClean="0">
                              <a:latin typeface="Cambria Math" panose="02040503050406030204" pitchFamily="18" charset="0"/>
                            </a:rPr>
                            <m:t>2</m:t>
                          </m:r>
                        </m:e>
                      </m:d>
                      <m:r>
                        <a:rPr lang="tr-TR" b="0" i="1" dirty="0" smtClean="0">
                          <a:latin typeface="Cambria Math" panose="02040503050406030204" pitchFamily="18" charset="0"/>
                        </a:rPr>
                        <m:t>   </m:t>
                      </m:r>
                      <m:r>
                        <a:rPr lang="tr-TR" i="1" dirty="0">
                          <a:latin typeface="Cambria Math" panose="02040503050406030204" pitchFamily="18" charset="0"/>
                        </a:rPr>
                        <m:t>𝑎</m:t>
                      </m:r>
                      <m:r>
                        <a:rPr lang="tr-TR" i="1" baseline="-25000" dirty="0">
                          <a:latin typeface="Cambria Math" panose="02040503050406030204" pitchFamily="18" charset="0"/>
                        </a:rPr>
                        <m:t>3</m:t>
                      </m:r>
                      <m:r>
                        <a:rPr lang="tr-TR" b="0" i="1" dirty="0" smtClean="0">
                          <a:latin typeface="Cambria Math" panose="02040503050406030204" pitchFamily="18" charset="0"/>
                        </a:rPr>
                        <m:t>𝑠𝑖𝑛</m:t>
                      </m:r>
                      <m:r>
                        <a:rPr lang="tr-TR" i="1" dirty="0">
                          <a:latin typeface="Cambria Math" panose="02040503050406030204" pitchFamily="18" charset="0"/>
                          <a:ea typeface="Cambria Math" panose="02040503050406030204" pitchFamily="18" charset="0"/>
                        </a:rPr>
                        <m:t>𝜃</m:t>
                      </m:r>
                      <m:r>
                        <a:rPr lang="tr-TR" i="1" dirty="0">
                          <a:latin typeface="Cambria Math" panose="02040503050406030204" pitchFamily="18" charset="0"/>
                        </a:rPr>
                        <m:t>=</m:t>
                      </m:r>
                      <m:r>
                        <a:rPr lang="tr-TR" b="0" i="1" dirty="0" smtClean="0">
                          <a:latin typeface="Cambria Math" panose="02040503050406030204" pitchFamily="18" charset="0"/>
                        </a:rPr>
                        <m:t>𝑦</m:t>
                      </m:r>
                      <m:r>
                        <a:rPr lang="tr-TR" i="1" dirty="0">
                          <a:latin typeface="Cambria Math" panose="02040503050406030204" pitchFamily="18" charset="0"/>
                          <a:ea typeface="Cambria Math" panose="02040503050406030204" pitchFamily="18" charset="0"/>
                        </a:rPr>
                        <m:t>→</m:t>
                      </m:r>
                      <m:r>
                        <a:rPr lang="tr-TR" b="0" i="1" dirty="0" smtClean="0">
                          <a:latin typeface="Cambria Math" panose="02040503050406030204" pitchFamily="18" charset="0"/>
                        </a:rPr>
                        <m:t>𝑦</m:t>
                      </m:r>
                      <m:r>
                        <a:rPr lang="tr-TR" i="1" dirty="0">
                          <a:latin typeface="Cambria Math" panose="02040503050406030204" pitchFamily="18" charset="0"/>
                        </a:rPr>
                        <m:t>=</m:t>
                      </m:r>
                      <m:r>
                        <a:rPr lang="tr-TR" b="0" i="1" dirty="0" smtClean="0">
                          <a:latin typeface="Cambria Math" panose="02040503050406030204" pitchFamily="18" charset="0"/>
                        </a:rPr>
                        <m:t>458.258 </m:t>
                      </m:r>
                      <m:r>
                        <a:rPr lang="tr-TR" b="0" i="1" dirty="0" smtClean="0">
                          <a:latin typeface="Cambria Math" panose="02040503050406030204" pitchFamily="18" charset="0"/>
                        </a:rPr>
                        <m:t>𝑚𝑚</m:t>
                      </m:r>
                    </m:oMath>
                  </m:oMathPara>
                </a14:m>
                <a:endParaRPr lang="tr-TR" baseline="-25000" dirty="0" smtClean="0"/>
              </a:p>
              <a:p>
                <a:pPr marL="0" indent="0">
                  <a:buNone/>
                </a:pPr>
                <a:r>
                  <a:rPr lang="tr-TR" dirty="0" smtClean="0"/>
                  <a:t>(1) ve (2) denklemlerinin zamana göre türevleri alındığında hızlar aşağıdaki gibi bulunur;</a:t>
                </a:r>
              </a:p>
              <a:p>
                <a:pPr marL="0" indent="0">
                  <a:buNone/>
                </a:pPr>
                <a14:m>
                  <m:oMathPara xmlns:m="http://schemas.openxmlformats.org/officeDocument/2006/math">
                    <m:oMathParaPr>
                      <m:jc m:val="centerGroup"/>
                    </m:oMathParaPr>
                    <m:oMath xmlns:m="http://schemas.openxmlformats.org/officeDocument/2006/math">
                      <m:d>
                        <m:dPr>
                          <m:ctrlPr>
                            <a:rPr lang="tr-TR" b="0" i="1" dirty="0" smtClean="0">
                              <a:latin typeface="Cambria Math" panose="02040503050406030204" pitchFamily="18" charset="0"/>
                            </a:rPr>
                          </m:ctrlPr>
                        </m:dPr>
                        <m:e>
                          <m:r>
                            <a:rPr lang="tr-TR" b="0" i="1" dirty="0" smtClean="0">
                              <a:latin typeface="Cambria Math" panose="02040503050406030204" pitchFamily="18" charset="0"/>
                            </a:rPr>
                            <m:t>3</m:t>
                          </m:r>
                        </m:e>
                      </m:d>
                      <m:r>
                        <a:rPr lang="tr-TR" b="0" i="1" dirty="0" smtClean="0">
                          <a:latin typeface="Cambria Math" panose="02040503050406030204" pitchFamily="18" charset="0"/>
                        </a:rPr>
                        <m:t>   </m:t>
                      </m:r>
                      <m:r>
                        <a:rPr lang="tr-TR" i="1" dirty="0">
                          <a:latin typeface="Cambria Math" panose="02040503050406030204" pitchFamily="18" charset="0"/>
                        </a:rPr>
                        <m:t> </m:t>
                      </m:r>
                      <m:acc>
                        <m:accPr>
                          <m:chr m:val="̇"/>
                          <m:ctrlPr>
                            <a:rPr lang="tr-TR" i="1" dirty="0" smtClean="0">
                              <a:latin typeface="Cambria Math" panose="02040503050406030204" pitchFamily="18" charset="0"/>
                            </a:rPr>
                          </m:ctrlPr>
                        </m:accPr>
                        <m:e>
                          <m:r>
                            <a:rPr lang="tr-TR" b="0" i="1" dirty="0" smtClean="0">
                              <a:latin typeface="Cambria Math" panose="02040503050406030204" pitchFamily="18" charset="0"/>
                            </a:rPr>
                            <m:t>𝑥</m:t>
                          </m:r>
                        </m:e>
                      </m:acc>
                      <m:r>
                        <a:rPr lang="tr-TR" b="0" i="1" dirty="0" smtClean="0">
                          <a:latin typeface="Cambria Math" panose="02040503050406030204" pitchFamily="18" charset="0"/>
                        </a:rPr>
                        <m:t>−</m:t>
                      </m:r>
                      <m:acc>
                        <m:accPr>
                          <m:chr m:val="̇"/>
                          <m:ctrlPr>
                            <a:rPr lang="tr-TR" i="1" dirty="0" smtClean="0">
                              <a:latin typeface="Cambria Math" panose="02040503050406030204" pitchFamily="18" charset="0"/>
                            </a:rPr>
                          </m:ctrlPr>
                        </m:accPr>
                        <m:e>
                          <m:r>
                            <a:rPr lang="tr-TR" i="1" dirty="0">
                              <a:latin typeface="Cambria Math" panose="02040503050406030204" pitchFamily="18" charset="0"/>
                              <a:ea typeface="Cambria Math" panose="02040503050406030204" pitchFamily="18" charset="0"/>
                            </a:rPr>
                            <m:t>𝜃</m:t>
                          </m:r>
                        </m:e>
                      </m:acc>
                      <m:r>
                        <a:rPr lang="tr-TR" i="1" dirty="0">
                          <a:latin typeface="Cambria Math" panose="02040503050406030204" pitchFamily="18" charset="0"/>
                        </a:rPr>
                        <m:t>𝑎</m:t>
                      </m:r>
                      <m:r>
                        <a:rPr lang="tr-TR" i="1" baseline="-25000" dirty="0">
                          <a:latin typeface="Cambria Math" panose="02040503050406030204" pitchFamily="18" charset="0"/>
                        </a:rPr>
                        <m:t>3</m:t>
                      </m:r>
                      <m:r>
                        <a:rPr lang="tr-TR" b="0" i="1" dirty="0" smtClean="0">
                          <a:latin typeface="Cambria Math" panose="02040503050406030204" pitchFamily="18" charset="0"/>
                        </a:rPr>
                        <m:t>𝑠𝑖𝑛</m:t>
                      </m:r>
                      <m:r>
                        <a:rPr lang="tr-TR" i="1" dirty="0">
                          <a:latin typeface="Cambria Math" panose="02040503050406030204" pitchFamily="18" charset="0"/>
                          <a:ea typeface="Cambria Math" panose="02040503050406030204" pitchFamily="18" charset="0"/>
                        </a:rPr>
                        <m:t>𝜃</m:t>
                      </m:r>
                      <m:r>
                        <a:rPr lang="tr-TR" i="1" dirty="0">
                          <a:latin typeface="Cambria Math" panose="02040503050406030204" pitchFamily="18" charset="0"/>
                        </a:rPr>
                        <m:t>=0</m:t>
                      </m:r>
                      <m:r>
                        <a:rPr lang="tr-TR" i="1" dirty="0" smtClean="0">
                          <a:latin typeface="Cambria Math" panose="02040503050406030204" pitchFamily="18" charset="0"/>
                          <a:ea typeface="Cambria Math" panose="02040503050406030204" pitchFamily="18" charset="0"/>
                        </a:rPr>
                        <m:t>→</m:t>
                      </m:r>
                      <m:acc>
                        <m:accPr>
                          <m:chr m:val="̇"/>
                          <m:ctrlPr>
                            <a:rPr lang="tr-TR" i="1" dirty="0" smtClean="0">
                              <a:latin typeface="Cambria Math" panose="02040503050406030204" pitchFamily="18" charset="0"/>
                              <a:ea typeface="Cambria Math" panose="02040503050406030204" pitchFamily="18" charset="0"/>
                            </a:rPr>
                          </m:ctrlPr>
                        </m:accPr>
                        <m:e>
                          <m:r>
                            <a:rPr lang="tr-TR" i="1" dirty="0" smtClean="0">
                              <a:latin typeface="Cambria Math" panose="02040503050406030204" pitchFamily="18" charset="0"/>
                              <a:ea typeface="Cambria Math" panose="02040503050406030204" pitchFamily="18" charset="0"/>
                            </a:rPr>
                            <m:t>𝜃</m:t>
                          </m:r>
                        </m:e>
                      </m:acc>
                      <m:r>
                        <a:rPr lang="tr-TR" b="0" i="1" dirty="0" smtClean="0">
                          <a:latin typeface="Cambria Math" panose="02040503050406030204" pitchFamily="18" charset="0"/>
                        </a:rPr>
                        <m:t>=</m:t>
                      </m:r>
                      <m:sSub>
                        <m:sSubPr>
                          <m:ctrlPr>
                            <a:rPr lang="tr-TR" b="0" i="1" dirty="0" smtClean="0">
                              <a:latin typeface="Cambria Math" panose="02040503050406030204" pitchFamily="18" charset="0"/>
                            </a:rPr>
                          </m:ctrlPr>
                        </m:sSubPr>
                        <m:e>
                          <m:r>
                            <a:rPr lang="tr-TR" b="0" i="1" dirty="0" smtClean="0">
                              <a:latin typeface="Cambria Math" panose="02040503050406030204" pitchFamily="18" charset="0"/>
                              <a:ea typeface="Cambria Math" panose="02040503050406030204" pitchFamily="18" charset="0"/>
                            </a:rPr>
                            <m:t>𝜔</m:t>
                          </m:r>
                        </m:e>
                        <m:sub>
                          <m:r>
                            <a:rPr lang="tr-TR" b="0" i="1" dirty="0" smtClean="0">
                              <a:latin typeface="Cambria Math" panose="02040503050406030204" pitchFamily="18" charset="0"/>
                            </a:rPr>
                            <m:t>13</m:t>
                          </m:r>
                        </m:sub>
                      </m:sSub>
                      <m:r>
                        <a:rPr lang="tr-TR" b="0" i="1" dirty="0" smtClean="0">
                          <a:latin typeface="Cambria Math" panose="02040503050406030204" pitchFamily="18" charset="0"/>
                        </a:rPr>
                        <m:t>=</m:t>
                      </m:r>
                      <m:f>
                        <m:fPr>
                          <m:ctrlPr>
                            <a:rPr lang="tr-TR" b="0" i="1" dirty="0" smtClean="0">
                              <a:latin typeface="Cambria Math" panose="02040503050406030204" pitchFamily="18" charset="0"/>
                            </a:rPr>
                          </m:ctrlPr>
                        </m:fPr>
                        <m:num>
                          <m:acc>
                            <m:accPr>
                              <m:chr m:val="̇"/>
                              <m:ctrlPr>
                                <a:rPr lang="tr-TR" i="1" dirty="0">
                                  <a:latin typeface="Cambria Math" panose="02040503050406030204" pitchFamily="18" charset="0"/>
                                </a:rPr>
                              </m:ctrlPr>
                            </m:accPr>
                            <m:e>
                              <m:r>
                                <a:rPr lang="tr-TR" i="1" dirty="0">
                                  <a:latin typeface="Cambria Math" panose="02040503050406030204" pitchFamily="18" charset="0"/>
                                </a:rPr>
                                <m:t>𝑥</m:t>
                              </m:r>
                            </m:e>
                          </m:acc>
                        </m:num>
                        <m:den>
                          <m:r>
                            <a:rPr lang="tr-TR" i="1" dirty="0">
                              <a:latin typeface="Cambria Math" panose="02040503050406030204" pitchFamily="18" charset="0"/>
                            </a:rPr>
                            <m:t>𝑎</m:t>
                          </m:r>
                          <m:r>
                            <a:rPr lang="tr-TR" i="1" baseline="-25000" dirty="0">
                              <a:latin typeface="Cambria Math" panose="02040503050406030204" pitchFamily="18" charset="0"/>
                            </a:rPr>
                            <m:t>3</m:t>
                          </m:r>
                          <m:r>
                            <a:rPr lang="tr-TR" i="1" dirty="0">
                              <a:latin typeface="Cambria Math" panose="02040503050406030204" pitchFamily="18" charset="0"/>
                            </a:rPr>
                            <m:t>𝑠𝑖𝑛</m:t>
                          </m:r>
                          <m:r>
                            <a:rPr lang="tr-TR" i="1" dirty="0">
                              <a:latin typeface="Cambria Math" panose="02040503050406030204" pitchFamily="18" charset="0"/>
                              <a:ea typeface="Cambria Math" panose="02040503050406030204" pitchFamily="18" charset="0"/>
                            </a:rPr>
                            <m:t>𝜃</m:t>
                          </m:r>
                        </m:den>
                      </m:f>
                      <m:r>
                        <a:rPr lang="tr-TR" b="0" i="1" dirty="0" smtClean="0">
                          <a:latin typeface="Cambria Math" panose="02040503050406030204" pitchFamily="18" charset="0"/>
                        </a:rPr>
                        <m:t>=4.364 </m:t>
                      </m:r>
                      <m:sSup>
                        <m:sSupPr>
                          <m:ctrlPr>
                            <a:rPr lang="tr-TR" b="0" i="1" dirty="0" smtClean="0">
                              <a:latin typeface="Cambria Math" panose="02040503050406030204" pitchFamily="18" charset="0"/>
                            </a:rPr>
                          </m:ctrlPr>
                        </m:sSupPr>
                        <m:e>
                          <m:r>
                            <a:rPr lang="tr-TR" b="0" i="1" dirty="0" smtClean="0">
                              <a:latin typeface="Cambria Math" panose="02040503050406030204" pitchFamily="18" charset="0"/>
                            </a:rPr>
                            <m:t>𝑠</m:t>
                          </m:r>
                        </m:e>
                        <m:sup>
                          <m:r>
                            <a:rPr lang="tr-TR" b="0" i="1" dirty="0" smtClean="0">
                              <a:latin typeface="Cambria Math" panose="02040503050406030204" pitchFamily="18" charset="0"/>
                            </a:rPr>
                            <m:t>−1</m:t>
                          </m:r>
                        </m:sup>
                      </m:sSup>
                      <m:r>
                        <a:rPr lang="tr-TR" b="0" i="1" dirty="0" smtClean="0">
                          <a:latin typeface="Cambria Math" panose="02040503050406030204" pitchFamily="18" charset="0"/>
                        </a:rPr>
                        <m:t>  (</m:t>
                      </m:r>
                      <m:r>
                        <a:rPr lang="tr-TR" b="0" i="1" dirty="0" smtClean="0">
                          <a:latin typeface="Cambria Math" panose="02040503050406030204" pitchFamily="18" charset="0"/>
                        </a:rPr>
                        <m:t>𝑆𝑌𝑇</m:t>
                      </m:r>
                      <m:r>
                        <a:rPr lang="tr-TR" b="0" i="1" dirty="0" smtClean="0">
                          <a:latin typeface="Cambria Math" panose="02040503050406030204" pitchFamily="18" charset="0"/>
                        </a:rPr>
                        <m:t>)</m:t>
                      </m:r>
                    </m:oMath>
                  </m:oMathPara>
                </a14:m>
                <a:endParaRPr lang="tr-TR" dirty="0" smtClean="0"/>
              </a:p>
              <a:p>
                <a:pPr marL="0" indent="0">
                  <a:buNone/>
                </a:pPr>
                <a14:m>
                  <m:oMathPara xmlns:m="http://schemas.openxmlformats.org/officeDocument/2006/math">
                    <m:oMathParaPr>
                      <m:jc m:val="centerGroup"/>
                    </m:oMathParaPr>
                    <m:oMath xmlns:m="http://schemas.openxmlformats.org/officeDocument/2006/math">
                      <m:d>
                        <m:dPr>
                          <m:ctrlPr>
                            <a:rPr lang="tr-TR" b="0" i="1" dirty="0" smtClean="0">
                              <a:latin typeface="Cambria Math" panose="02040503050406030204" pitchFamily="18" charset="0"/>
                            </a:rPr>
                          </m:ctrlPr>
                        </m:dPr>
                        <m:e>
                          <m:r>
                            <a:rPr lang="tr-TR" b="0" i="1" dirty="0" smtClean="0">
                              <a:latin typeface="Cambria Math" panose="02040503050406030204" pitchFamily="18" charset="0"/>
                            </a:rPr>
                            <m:t>4</m:t>
                          </m:r>
                        </m:e>
                      </m:d>
                      <m:r>
                        <a:rPr lang="tr-TR" b="0" i="1" dirty="0" smtClean="0">
                          <a:latin typeface="Cambria Math" panose="02040503050406030204" pitchFamily="18" charset="0"/>
                        </a:rPr>
                        <m:t>   </m:t>
                      </m:r>
                      <m:acc>
                        <m:accPr>
                          <m:chr m:val="̇"/>
                          <m:ctrlPr>
                            <a:rPr lang="tr-TR" i="1" dirty="0">
                              <a:latin typeface="Cambria Math" panose="02040503050406030204" pitchFamily="18" charset="0"/>
                            </a:rPr>
                          </m:ctrlPr>
                        </m:accPr>
                        <m:e>
                          <m:r>
                            <a:rPr lang="tr-TR" b="0" i="1" dirty="0" smtClean="0">
                              <a:latin typeface="Cambria Math" panose="02040503050406030204" pitchFamily="18" charset="0"/>
                            </a:rPr>
                            <m:t>𝑦</m:t>
                          </m:r>
                        </m:e>
                      </m:acc>
                      <m:r>
                        <a:rPr lang="tr-TR" b="0" i="1" dirty="0" smtClean="0">
                          <a:latin typeface="Cambria Math" panose="02040503050406030204" pitchFamily="18" charset="0"/>
                        </a:rPr>
                        <m:t>=</m:t>
                      </m:r>
                      <m:acc>
                        <m:accPr>
                          <m:chr m:val="̇"/>
                          <m:ctrlPr>
                            <a:rPr lang="tr-TR" i="1" dirty="0">
                              <a:latin typeface="Cambria Math" panose="02040503050406030204" pitchFamily="18" charset="0"/>
                            </a:rPr>
                          </m:ctrlPr>
                        </m:accPr>
                        <m:e>
                          <m:r>
                            <a:rPr lang="tr-TR" i="1" dirty="0">
                              <a:latin typeface="Cambria Math" panose="02040503050406030204" pitchFamily="18" charset="0"/>
                              <a:ea typeface="Cambria Math" panose="02040503050406030204" pitchFamily="18" charset="0"/>
                            </a:rPr>
                            <m:t>𝜃</m:t>
                          </m:r>
                        </m:e>
                      </m:acc>
                      <m:r>
                        <a:rPr lang="tr-TR" i="1" dirty="0">
                          <a:latin typeface="Cambria Math" panose="02040503050406030204" pitchFamily="18" charset="0"/>
                        </a:rPr>
                        <m:t>𝑎</m:t>
                      </m:r>
                      <m:r>
                        <a:rPr lang="tr-TR" i="1" baseline="-25000" dirty="0">
                          <a:latin typeface="Cambria Math" panose="02040503050406030204" pitchFamily="18" charset="0"/>
                        </a:rPr>
                        <m:t>3</m:t>
                      </m:r>
                      <m:r>
                        <a:rPr lang="tr-TR" i="1" dirty="0">
                          <a:latin typeface="Cambria Math" panose="02040503050406030204" pitchFamily="18" charset="0"/>
                        </a:rPr>
                        <m:t>𝑐𝑜𝑠</m:t>
                      </m:r>
                      <m:r>
                        <a:rPr lang="tr-TR" i="1" dirty="0">
                          <a:latin typeface="Cambria Math" panose="02040503050406030204" pitchFamily="18" charset="0"/>
                          <a:ea typeface="Cambria Math" panose="02040503050406030204" pitchFamily="18" charset="0"/>
                        </a:rPr>
                        <m:t>𝜃</m:t>
                      </m:r>
                      <m:r>
                        <a:rPr lang="tr-TR" b="0" i="1" dirty="0" smtClean="0">
                          <a:latin typeface="Cambria Math" panose="02040503050406030204" pitchFamily="18" charset="0"/>
                          <a:ea typeface="Cambria Math" panose="02040503050406030204" pitchFamily="18" charset="0"/>
                        </a:rPr>
                        <m:t>=−872.872 </m:t>
                      </m:r>
                      <m:r>
                        <a:rPr lang="tr-TR" b="0" i="1" dirty="0" smtClean="0">
                          <a:latin typeface="Cambria Math" panose="02040503050406030204" pitchFamily="18" charset="0"/>
                          <a:ea typeface="Cambria Math" panose="02040503050406030204" pitchFamily="18" charset="0"/>
                        </a:rPr>
                        <m:t>𝑚𝑚</m:t>
                      </m:r>
                      <m:r>
                        <a:rPr lang="tr-TR" b="0" i="1" dirty="0" smtClean="0">
                          <a:latin typeface="Cambria Math" panose="02040503050406030204" pitchFamily="18" charset="0"/>
                          <a:ea typeface="Cambria Math" panose="02040503050406030204" pitchFamily="18" charset="0"/>
                        </a:rPr>
                        <m:t>/</m:t>
                      </m:r>
                      <m:r>
                        <a:rPr lang="tr-TR" b="0" i="1" dirty="0" smtClean="0">
                          <a:latin typeface="Cambria Math" panose="02040503050406030204" pitchFamily="18" charset="0"/>
                          <a:ea typeface="Cambria Math" panose="02040503050406030204" pitchFamily="18" charset="0"/>
                        </a:rPr>
                        <m:t>𝑠</m:t>
                      </m:r>
                    </m:oMath>
                  </m:oMathPara>
                </a14:m>
                <a:endParaRPr lang="tr-TR" dirty="0" smtClean="0"/>
              </a:p>
              <a:p>
                <a:pPr marL="0" indent="0">
                  <a:buNone/>
                </a:pPr>
                <a:r>
                  <a:rPr lang="tr-TR" dirty="0" smtClean="0"/>
                  <a:t>(3) </a:t>
                </a:r>
                <a:r>
                  <a:rPr lang="tr-TR" dirty="0"/>
                  <a:t>ve </a:t>
                </a:r>
                <a:r>
                  <a:rPr lang="tr-TR" dirty="0" smtClean="0"/>
                  <a:t>(4) </a:t>
                </a:r>
                <a:r>
                  <a:rPr lang="tr-TR" dirty="0"/>
                  <a:t>denklemlerinin zamana göre türevleri </a:t>
                </a:r>
                <a:r>
                  <a:rPr lang="tr-TR" dirty="0" smtClean="0"/>
                  <a:t>alındığında ise ivmeler </a:t>
                </a:r>
                <a:r>
                  <a:rPr lang="tr-TR" dirty="0"/>
                  <a:t>aşağıdaki gibi bulunur</a:t>
                </a:r>
                <a:r>
                  <a:rPr lang="tr-TR" dirty="0" smtClean="0"/>
                  <a:t>; Burada </a:t>
                </a:r>
                <a14:m>
                  <m:oMath xmlns:m="http://schemas.openxmlformats.org/officeDocument/2006/math">
                    <m:acc>
                      <m:accPr>
                        <m:chr m:val="̇"/>
                        <m:ctrlPr>
                          <a:rPr lang="tr-TR" i="1" dirty="0">
                            <a:latin typeface="Cambria Math" panose="02040503050406030204" pitchFamily="18" charset="0"/>
                          </a:rPr>
                        </m:ctrlPr>
                      </m:accPr>
                      <m:e>
                        <m:r>
                          <a:rPr lang="tr-TR" i="1" dirty="0">
                            <a:latin typeface="Cambria Math" panose="02040503050406030204" pitchFamily="18" charset="0"/>
                          </a:rPr>
                          <m:t>𝑥</m:t>
                        </m:r>
                      </m:e>
                    </m:acc>
                  </m:oMath>
                </a14:m>
                <a:r>
                  <a:rPr lang="tr-TR" dirty="0" smtClean="0"/>
                  <a:t> hızının sabit verildiğine dolayısıyla </a:t>
                </a:r>
                <a14:m>
                  <m:oMath xmlns:m="http://schemas.openxmlformats.org/officeDocument/2006/math">
                    <m:acc>
                      <m:accPr>
                        <m:chr m:val="̈"/>
                        <m:ctrlPr>
                          <a:rPr lang="tr-TR" i="1" smtClean="0">
                            <a:latin typeface="Cambria Math" panose="02040503050406030204" pitchFamily="18" charset="0"/>
                          </a:rPr>
                        </m:ctrlPr>
                      </m:accPr>
                      <m:e>
                        <m:r>
                          <a:rPr lang="tr-TR" b="0" i="1" smtClean="0">
                            <a:latin typeface="Cambria Math" panose="02040503050406030204" pitchFamily="18" charset="0"/>
                          </a:rPr>
                          <m:t>𝑥</m:t>
                        </m:r>
                      </m:e>
                    </m:acc>
                    <m:r>
                      <a:rPr lang="tr-TR" b="0" i="1" smtClean="0">
                        <a:latin typeface="Cambria Math" panose="02040503050406030204" pitchFamily="18" charset="0"/>
                      </a:rPr>
                      <m:t>=0</m:t>
                    </m:r>
                  </m:oMath>
                </a14:m>
                <a:r>
                  <a:rPr lang="tr-TR" dirty="0" smtClean="0"/>
                  <a:t> olduğuna dikkat edelim.</a:t>
                </a:r>
              </a:p>
              <a:p>
                <a:pPr marL="0" indent="0">
                  <a:buNone/>
                </a:pPr>
                <a14:m>
                  <m:oMathPara xmlns:m="http://schemas.openxmlformats.org/officeDocument/2006/math">
                    <m:oMathParaPr>
                      <m:jc m:val="centerGroup"/>
                    </m:oMathParaPr>
                    <m:oMath xmlns:m="http://schemas.openxmlformats.org/officeDocument/2006/math">
                      <m:d>
                        <m:dPr>
                          <m:ctrlPr>
                            <a:rPr lang="tr-TR" sz="1800" i="1" dirty="0">
                              <a:latin typeface="Cambria Math" panose="02040503050406030204" pitchFamily="18" charset="0"/>
                            </a:rPr>
                          </m:ctrlPr>
                        </m:dPr>
                        <m:e>
                          <m:r>
                            <a:rPr lang="tr-TR" sz="1800" b="0" i="1" dirty="0" smtClean="0">
                              <a:latin typeface="Cambria Math" panose="02040503050406030204" pitchFamily="18" charset="0"/>
                            </a:rPr>
                            <m:t>5</m:t>
                          </m:r>
                        </m:e>
                      </m:d>
                      <m:acc>
                        <m:accPr>
                          <m:chr m:val="̈"/>
                          <m:ctrlPr>
                            <a:rPr lang="tr-TR" sz="1800" i="1" dirty="0" smtClean="0">
                              <a:latin typeface="Cambria Math" panose="02040503050406030204" pitchFamily="18" charset="0"/>
                            </a:rPr>
                          </m:ctrlPr>
                        </m:accPr>
                        <m:e>
                          <m:r>
                            <a:rPr lang="tr-TR" sz="1800" b="0" i="1" dirty="0" smtClean="0">
                              <a:latin typeface="Cambria Math" panose="02040503050406030204" pitchFamily="18" charset="0"/>
                            </a:rPr>
                            <m:t>𝑥</m:t>
                          </m:r>
                        </m:e>
                      </m:acc>
                      <m:r>
                        <a:rPr lang="tr-TR" sz="1800" i="1" dirty="0">
                          <a:latin typeface="Cambria Math" panose="02040503050406030204" pitchFamily="18" charset="0"/>
                        </a:rPr>
                        <m:t>−</m:t>
                      </m:r>
                      <m:sSup>
                        <m:sSupPr>
                          <m:ctrlPr>
                            <a:rPr lang="tr-TR" sz="1800" i="1" dirty="0" smtClean="0">
                              <a:latin typeface="Cambria Math" panose="02040503050406030204" pitchFamily="18" charset="0"/>
                            </a:rPr>
                          </m:ctrlPr>
                        </m:sSupPr>
                        <m:e>
                          <m:acc>
                            <m:accPr>
                              <m:chr m:val="̇"/>
                              <m:ctrlPr>
                                <a:rPr lang="tr-TR" sz="1800" i="1" dirty="0">
                                  <a:latin typeface="Cambria Math" panose="02040503050406030204" pitchFamily="18" charset="0"/>
                                </a:rPr>
                              </m:ctrlPr>
                            </m:accPr>
                            <m:e>
                              <m:r>
                                <a:rPr lang="tr-TR" sz="1800" i="1" dirty="0">
                                  <a:latin typeface="Cambria Math" panose="02040503050406030204" pitchFamily="18" charset="0"/>
                                  <a:ea typeface="Cambria Math" panose="02040503050406030204" pitchFamily="18" charset="0"/>
                                </a:rPr>
                                <m:t>𝜃</m:t>
                              </m:r>
                            </m:e>
                          </m:acc>
                        </m:e>
                        <m:sup>
                          <m:r>
                            <a:rPr lang="tr-TR" sz="1800" b="0" i="1" dirty="0" smtClean="0">
                              <a:latin typeface="Cambria Math" panose="02040503050406030204" pitchFamily="18" charset="0"/>
                            </a:rPr>
                            <m:t>2</m:t>
                          </m:r>
                        </m:sup>
                      </m:sSup>
                      <m:r>
                        <a:rPr lang="tr-TR" sz="1800" i="1" dirty="0">
                          <a:latin typeface="Cambria Math" panose="02040503050406030204" pitchFamily="18" charset="0"/>
                        </a:rPr>
                        <m:t>𝑎</m:t>
                      </m:r>
                      <m:r>
                        <a:rPr lang="tr-TR" sz="1800" i="1" baseline="-25000" dirty="0">
                          <a:latin typeface="Cambria Math" panose="02040503050406030204" pitchFamily="18" charset="0"/>
                        </a:rPr>
                        <m:t>3</m:t>
                      </m:r>
                      <m:r>
                        <a:rPr lang="tr-TR" sz="1800" b="0" i="1" dirty="0" smtClean="0">
                          <a:latin typeface="Cambria Math" panose="02040503050406030204" pitchFamily="18" charset="0"/>
                        </a:rPr>
                        <m:t>𝑐𝑜𝑠</m:t>
                      </m:r>
                      <m:r>
                        <a:rPr lang="tr-TR" sz="1800" i="1" dirty="0">
                          <a:latin typeface="Cambria Math" panose="02040503050406030204" pitchFamily="18" charset="0"/>
                          <a:ea typeface="Cambria Math" panose="02040503050406030204" pitchFamily="18" charset="0"/>
                        </a:rPr>
                        <m:t>𝜃</m:t>
                      </m:r>
                      <m:r>
                        <a:rPr lang="tr-TR" sz="1800" i="1" dirty="0">
                          <a:latin typeface="Cambria Math" panose="02040503050406030204" pitchFamily="18" charset="0"/>
                        </a:rPr>
                        <m:t>−</m:t>
                      </m:r>
                      <m:acc>
                        <m:accPr>
                          <m:chr m:val="̈"/>
                          <m:ctrlPr>
                            <a:rPr lang="tr-TR" sz="1800" i="1" dirty="0" smtClean="0">
                              <a:latin typeface="Cambria Math" panose="02040503050406030204" pitchFamily="18" charset="0"/>
                            </a:rPr>
                          </m:ctrlPr>
                        </m:accPr>
                        <m:e>
                          <m:r>
                            <a:rPr lang="tr-TR" sz="1800" i="1" dirty="0">
                              <a:latin typeface="Cambria Math" panose="02040503050406030204" pitchFamily="18" charset="0"/>
                              <a:ea typeface="Cambria Math" panose="02040503050406030204" pitchFamily="18" charset="0"/>
                            </a:rPr>
                            <m:t>𝜃</m:t>
                          </m:r>
                        </m:e>
                      </m:acc>
                      <m:r>
                        <a:rPr lang="tr-TR" sz="1800" i="1" dirty="0">
                          <a:latin typeface="Cambria Math" panose="02040503050406030204" pitchFamily="18" charset="0"/>
                        </a:rPr>
                        <m:t>𝑎</m:t>
                      </m:r>
                      <m:r>
                        <a:rPr lang="tr-TR" sz="1800" i="1" baseline="-25000" dirty="0">
                          <a:latin typeface="Cambria Math" panose="02040503050406030204" pitchFamily="18" charset="0"/>
                        </a:rPr>
                        <m:t>3</m:t>
                      </m:r>
                      <m:r>
                        <a:rPr lang="tr-TR" sz="1800" i="1" dirty="0">
                          <a:latin typeface="Cambria Math" panose="02040503050406030204" pitchFamily="18" charset="0"/>
                        </a:rPr>
                        <m:t>𝑠𝑖𝑛</m:t>
                      </m:r>
                      <m:r>
                        <a:rPr lang="tr-TR" sz="1800" i="1" dirty="0">
                          <a:latin typeface="Cambria Math" panose="02040503050406030204" pitchFamily="18" charset="0"/>
                          <a:ea typeface="Cambria Math" panose="02040503050406030204" pitchFamily="18" charset="0"/>
                        </a:rPr>
                        <m:t>𝜃</m:t>
                      </m:r>
                      <m:r>
                        <a:rPr lang="tr-TR" sz="1800" i="1" dirty="0">
                          <a:latin typeface="Cambria Math" panose="02040503050406030204" pitchFamily="18" charset="0"/>
                        </a:rPr>
                        <m:t>=0</m:t>
                      </m:r>
                      <m:r>
                        <a:rPr lang="tr-TR" sz="1800" i="1" dirty="0" smtClean="0">
                          <a:latin typeface="Cambria Math" panose="02040503050406030204" pitchFamily="18" charset="0"/>
                          <a:ea typeface="Cambria Math" panose="02040503050406030204" pitchFamily="18" charset="0"/>
                        </a:rPr>
                        <m:t>→</m:t>
                      </m:r>
                      <m:acc>
                        <m:accPr>
                          <m:chr m:val="̈"/>
                          <m:ctrlPr>
                            <a:rPr lang="tr-TR" sz="1800" i="1" dirty="0" smtClean="0">
                              <a:latin typeface="Cambria Math" panose="02040503050406030204" pitchFamily="18" charset="0"/>
                              <a:ea typeface="Cambria Math" panose="02040503050406030204" pitchFamily="18" charset="0"/>
                            </a:rPr>
                          </m:ctrlPr>
                        </m:accPr>
                        <m:e>
                          <m:r>
                            <a:rPr lang="tr-TR" sz="1800" i="1" dirty="0">
                              <a:latin typeface="Cambria Math" panose="02040503050406030204" pitchFamily="18" charset="0"/>
                              <a:ea typeface="Cambria Math" panose="02040503050406030204" pitchFamily="18" charset="0"/>
                            </a:rPr>
                            <m:t>𝜃</m:t>
                          </m:r>
                        </m:e>
                      </m:acc>
                      <m:r>
                        <a:rPr lang="tr-TR" sz="1800" b="0" i="1" dirty="0" smtClean="0">
                          <a:latin typeface="Cambria Math" panose="02040503050406030204" pitchFamily="18" charset="0"/>
                        </a:rPr>
                        <m:t>=−</m:t>
                      </m:r>
                      <m:f>
                        <m:fPr>
                          <m:ctrlPr>
                            <a:rPr lang="tr-TR" sz="1800" b="0" i="1" dirty="0" smtClean="0">
                              <a:latin typeface="Cambria Math" panose="02040503050406030204" pitchFamily="18" charset="0"/>
                            </a:rPr>
                          </m:ctrlPr>
                        </m:fPr>
                        <m:num>
                          <m:sSup>
                            <m:sSupPr>
                              <m:ctrlPr>
                                <a:rPr lang="tr-TR" sz="1800" i="1" dirty="0">
                                  <a:latin typeface="Cambria Math" panose="02040503050406030204" pitchFamily="18" charset="0"/>
                                </a:rPr>
                              </m:ctrlPr>
                            </m:sSupPr>
                            <m:e>
                              <m:acc>
                                <m:accPr>
                                  <m:chr m:val="̇"/>
                                  <m:ctrlPr>
                                    <a:rPr lang="tr-TR" sz="1800" i="1" dirty="0">
                                      <a:latin typeface="Cambria Math" panose="02040503050406030204" pitchFamily="18" charset="0"/>
                                    </a:rPr>
                                  </m:ctrlPr>
                                </m:accPr>
                                <m:e>
                                  <m:r>
                                    <a:rPr lang="tr-TR" sz="1800" i="1" dirty="0">
                                      <a:latin typeface="Cambria Math" panose="02040503050406030204" pitchFamily="18" charset="0"/>
                                      <a:ea typeface="Cambria Math" panose="02040503050406030204" pitchFamily="18" charset="0"/>
                                    </a:rPr>
                                    <m:t>𝜃</m:t>
                                  </m:r>
                                </m:e>
                              </m:acc>
                            </m:e>
                            <m:sup>
                              <m:r>
                                <a:rPr lang="tr-TR" sz="1800" i="1" dirty="0">
                                  <a:latin typeface="Cambria Math" panose="02040503050406030204" pitchFamily="18" charset="0"/>
                                </a:rPr>
                                <m:t>2</m:t>
                              </m:r>
                            </m:sup>
                          </m:sSup>
                          <m:r>
                            <a:rPr lang="tr-TR" sz="1800" i="1" dirty="0">
                              <a:latin typeface="Cambria Math" panose="02040503050406030204" pitchFamily="18" charset="0"/>
                            </a:rPr>
                            <m:t>𝑎</m:t>
                          </m:r>
                          <m:r>
                            <a:rPr lang="tr-TR" sz="1800" i="1" baseline="-25000" dirty="0">
                              <a:latin typeface="Cambria Math" panose="02040503050406030204" pitchFamily="18" charset="0"/>
                            </a:rPr>
                            <m:t>3</m:t>
                          </m:r>
                          <m:r>
                            <a:rPr lang="tr-TR" sz="1800" i="1" dirty="0">
                              <a:latin typeface="Cambria Math" panose="02040503050406030204" pitchFamily="18" charset="0"/>
                            </a:rPr>
                            <m:t>𝑐𝑜𝑠</m:t>
                          </m:r>
                          <m:r>
                            <a:rPr lang="tr-TR" sz="1800" i="1" dirty="0">
                              <a:latin typeface="Cambria Math" panose="02040503050406030204" pitchFamily="18" charset="0"/>
                              <a:ea typeface="Cambria Math" panose="02040503050406030204" pitchFamily="18" charset="0"/>
                            </a:rPr>
                            <m:t>𝜃</m:t>
                          </m:r>
                        </m:num>
                        <m:den>
                          <m:r>
                            <a:rPr lang="tr-TR" sz="1800" i="1" dirty="0">
                              <a:latin typeface="Cambria Math" panose="02040503050406030204" pitchFamily="18" charset="0"/>
                            </a:rPr>
                            <m:t>𝑎</m:t>
                          </m:r>
                          <m:r>
                            <a:rPr lang="tr-TR" sz="1800" i="1" baseline="-25000" dirty="0">
                              <a:latin typeface="Cambria Math" panose="02040503050406030204" pitchFamily="18" charset="0"/>
                            </a:rPr>
                            <m:t>3</m:t>
                          </m:r>
                          <m:r>
                            <a:rPr lang="tr-TR" sz="1800" i="1" dirty="0">
                              <a:latin typeface="Cambria Math" panose="02040503050406030204" pitchFamily="18" charset="0"/>
                            </a:rPr>
                            <m:t>𝑠𝑖𝑛</m:t>
                          </m:r>
                          <m:r>
                            <a:rPr lang="tr-TR" sz="1800" i="1" dirty="0">
                              <a:latin typeface="Cambria Math" panose="02040503050406030204" pitchFamily="18" charset="0"/>
                              <a:ea typeface="Cambria Math" panose="02040503050406030204" pitchFamily="18" charset="0"/>
                            </a:rPr>
                            <m:t>𝜃</m:t>
                          </m:r>
                        </m:den>
                      </m:f>
                      <m:r>
                        <a:rPr lang="tr-TR" sz="1800" b="0" i="1" dirty="0" smtClean="0">
                          <a:latin typeface="Cambria Math" panose="02040503050406030204" pitchFamily="18" charset="0"/>
                        </a:rPr>
                        <m:t>=</m:t>
                      </m:r>
                      <m:r>
                        <a:rPr lang="tr-TR" sz="1800" i="1" dirty="0">
                          <a:latin typeface="Cambria Math" panose="02040503050406030204" pitchFamily="18" charset="0"/>
                        </a:rPr>
                        <m:t>−</m:t>
                      </m:r>
                      <m:f>
                        <m:fPr>
                          <m:ctrlPr>
                            <a:rPr lang="tr-TR" sz="1800" i="1" dirty="0">
                              <a:latin typeface="Cambria Math" panose="02040503050406030204" pitchFamily="18" charset="0"/>
                            </a:rPr>
                          </m:ctrlPr>
                        </m:fPr>
                        <m:num>
                          <m:sSup>
                            <m:sSupPr>
                              <m:ctrlPr>
                                <a:rPr lang="tr-TR" sz="1800" i="1" dirty="0">
                                  <a:latin typeface="Cambria Math" panose="02040503050406030204" pitchFamily="18" charset="0"/>
                                </a:rPr>
                              </m:ctrlPr>
                            </m:sSupPr>
                            <m:e>
                              <m:acc>
                                <m:accPr>
                                  <m:chr m:val="̇"/>
                                  <m:ctrlPr>
                                    <a:rPr lang="tr-TR" sz="1800" i="1" dirty="0">
                                      <a:latin typeface="Cambria Math" panose="02040503050406030204" pitchFamily="18" charset="0"/>
                                    </a:rPr>
                                  </m:ctrlPr>
                                </m:accPr>
                                <m:e>
                                  <m:r>
                                    <a:rPr lang="tr-TR" sz="1800" i="1" dirty="0">
                                      <a:latin typeface="Cambria Math" panose="02040503050406030204" pitchFamily="18" charset="0"/>
                                      <a:ea typeface="Cambria Math" panose="02040503050406030204" pitchFamily="18" charset="0"/>
                                    </a:rPr>
                                    <m:t>𝜃</m:t>
                                  </m:r>
                                </m:e>
                              </m:acc>
                            </m:e>
                            <m:sup>
                              <m:r>
                                <a:rPr lang="tr-TR" sz="1800" i="1" dirty="0">
                                  <a:latin typeface="Cambria Math" panose="02040503050406030204" pitchFamily="18" charset="0"/>
                                </a:rPr>
                                <m:t>2</m:t>
                              </m:r>
                            </m:sup>
                          </m:sSup>
                          <m:r>
                            <a:rPr lang="tr-TR" sz="1800" i="1" dirty="0">
                              <a:latin typeface="Cambria Math" panose="02040503050406030204" pitchFamily="18" charset="0"/>
                            </a:rPr>
                            <m:t>𝑐𝑜𝑠</m:t>
                          </m:r>
                          <m:r>
                            <a:rPr lang="tr-TR" sz="1800" i="1" dirty="0">
                              <a:latin typeface="Cambria Math" panose="02040503050406030204" pitchFamily="18" charset="0"/>
                              <a:ea typeface="Cambria Math" panose="02040503050406030204" pitchFamily="18" charset="0"/>
                            </a:rPr>
                            <m:t>𝜃</m:t>
                          </m:r>
                        </m:num>
                        <m:den>
                          <m:r>
                            <a:rPr lang="tr-TR" sz="1800" i="1" dirty="0">
                              <a:latin typeface="Cambria Math" panose="02040503050406030204" pitchFamily="18" charset="0"/>
                            </a:rPr>
                            <m:t>𝑠𝑖𝑛</m:t>
                          </m:r>
                          <m:r>
                            <a:rPr lang="tr-TR" sz="1800" i="1" dirty="0">
                              <a:latin typeface="Cambria Math" panose="02040503050406030204" pitchFamily="18" charset="0"/>
                              <a:ea typeface="Cambria Math" panose="02040503050406030204" pitchFamily="18" charset="0"/>
                            </a:rPr>
                            <m:t>𝜃</m:t>
                          </m:r>
                        </m:den>
                      </m:f>
                      <m:r>
                        <a:rPr lang="tr-TR" sz="1800" b="0" i="0" dirty="0" smtClean="0">
                          <a:latin typeface="Cambria Math" panose="02040503050406030204" pitchFamily="18" charset="0"/>
                          <a:ea typeface="Cambria Math" panose="02040503050406030204" pitchFamily="18" charset="0"/>
                        </a:rPr>
                        <m:t>=</m:t>
                      </m:r>
                      <m:r>
                        <m:rPr>
                          <m:nor/>
                        </m:rPr>
                        <a:rPr lang="en-US" sz="1800">
                          <a:latin typeface="Cambria Math" panose="02040503050406030204" pitchFamily="18" charset="0"/>
                          <a:ea typeface="Cambria Math" panose="02040503050406030204" pitchFamily="18" charset="0"/>
                        </a:rPr>
                        <m:t>−8,31</m:t>
                      </m:r>
                    </m:oMath>
                  </m:oMathPara>
                </a14:m>
                <a:endParaRPr lang="tr-TR" sz="1800" dirty="0" smtClean="0">
                  <a:latin typeface="Cambria Math" panose="02040503050406030204" pitchFamily="18" charset="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d>
                        <m:dPr>
                          <m:ctrlPr>
                            <a:rPr lang="tr-TR" i="1" dirty="0">
                              <a:latin typeface="Cambria Math" panose="02040503050406030204" pitchFamily="18" charset="0"/>
                              <a:ea typeface="Cambria Math" panose="02040503050406030204" pitchFamily="18" charset="0"/>
                            </a:rPr>
                          </m:ctrlPr>
                        </m:dPr>
                        <m:e>
                          <m:r>
                            <a:rPr lang="tr-TR" i="1" dirty="0">
                              <a:latin typeface="Cambria Math" panose="02040503050406030204" pitchFamily="18" charset="0"/>
                              <a:ea typeface="Cambria Math" panose="02040503050406030204" pitchFamily="18" charset="0"/>
                            </a:rPr>
                            <m:t>6</m:t>
                          </m:r>
                        </m:e>
                      </m:d>
                      <m:r>
                        <a:rPr lang="tr-TR" i="1" dirty="0">
                          <a:latin typeface="Cambria Math" panose="02040503050406030204" pitchFamily="18" charset="0"/>
                          <a:ea typeface="Cambria Math" panose="02040503050406030204" pitchFamily="18" charset="0"/>
                        </a:rPr>
                        <m:t>  </m:t>
                      </m:r>
                      <m:acc>
                        <m:accPr>
                          <m:chr m:val="̈"/>
                          <m:ctrlPr>
                            <a:rPr lang="tr-TR" i="1" dirty="0">
                              <a:latin typeface="Cambria Math" panose="02040503050406030204" pitchFamily="18" charset="0"/>
                              <a:ea typeface="Cambria Math" panose="02040503050406030204" pitchFamily="18" charset="0"/>
                            </a:rPr>
                          </m:ctrlPr>
                        </m:accPr>
                        <m:e>
                          <m:r>
                            <a:rPr lang="tr-TR" i="1" dirty="0">
                              <a:latin typeface="Cambria Math" panose="02040503050406030204" pitchFamily="18" charset="0"/>
                              <a:ea typeface="Cambria Math" panose="02040503050406030204" pitchFamily="18" charset="0"/>
                            </a:rPr>
                            <m:t>𝑦</m:t>
                          </m:r>
                        </m:e>
                      </m:acc>
                      <m:r>
                        <a:rPr lang="tr-TR" i="1" dirty="0">
                          <a:latin typeface="Cambria Math" panose="02040503050406030204" pitchFamily="18" charset="0"/>
                          <a:ea typeface="Cambria Math" panose="02040503050406030204" pitchFamily="18" charset="0"/>
                        </a:rPr>
                        <m:t>=</m:t>
                      </m:r>
                      <m:acc>
                        <m:accPr>
                          <m:chr m:val="̈"/>
                          <m:ctrlPr>
                            <a:rPr lang="tr-TR" i="1" dirty="0">
                              <a:latin typeface="Cambria Math" panose="02040503050406030204" pitchFamily="18" charset="0"/>
                              <a:ea typeface="Cambria Math" panose="02040503050406030204" pitchFamily="18" charset="0"/>
                            </a:rPr>
                          </m:ctrlPr>
                        </m:accPr>
                        <m:e>
                          <m:r>
                            <a:rPr lang="tr-TR" i="1" dirty="0">
                              <a:latin typeface="Cambria Math" panose="02040503050406030204" pitchFamily="18" charset="0"/>
                              <a:ea typeface="Cambria Math" panose="02040503050406030204" pitchFamily="18" charset="0"/>
                            </a:rPr>
                            <m:t>𝜃</m:t>
                          </m:r>
                        </m:e>
                      </m:acc>
                      <m:r>
                        <a:rPr lang="tr-TR" i="1" dirty="0">
                          <a:latin typeface="Cambria Math" panose="02040503050406030204" pitchFamily="18" charset="0"/>
                          <a:ea typeface="Cambria Math" panose="02040503050406030204" pitchFamily="18" charset="0"/>
                        </a:rPr>
                        <m:t>𝑎</m:t>
                      </m:r>
                      <m:r>
                        <a:rPr lang="tr-TR" i="1" dirty="0">
                          <a:latin typeface="Cambria Math" panose="02040503050406030204" pitchFamily="18" charset="0"/>
                          <a:ea typeface="Cambria Math" panose="02040503050406030204" pitchFamily="18" charset="0"/>
                        </a:rPr>
                        <m:t>3</m:t>
                      </m:r>
                      <m:r>
                        <a:rPr lang="tr-TR" i="1" dirty="0">
                          <a:latin typeface="Cambria Math" panose="02040503050406030204" pitchFamily="18" charset="0"/>
                          <a:ea typeface="Cambria Math" panose="02040503050406030204" pitchFamily="18" charset="0"/>
                        </a:rPr>
                        <m:t>𝑐𝑜𝑠</m:t>
                      </m:r>
                      <m:r>
                        <a:rPr lang="tr-TR" i="1" dirty="0">
                          <a:latin typeface="Cambria Math" panose="02040503050406030204" pitchFamily="18" charset="0"/>
                          <a:ea typeface="Cambria Math" panose="02040503050406030204" pitchFamily="18" charset="0"/>
                        </a:rPr>
                        <m:t>𝜃</m:t>
                      </m:r>
                      <m:r>
                        <a:rPr lang="tr-TR" i="1" dirty="0">
                          <a:latin typeface="Cambria Math" panose="02040503050406030204" pitchFamily="18" charset="0"/>
                          <a:ea typeface="Cambria Math" panose="02040503050406030204" pitchFamily="18" charset="0"/>
                        </a:rPr>
                        <m:t>−</m:t>
                      </m:r>
                      <m:sSup>
                        <m:sSupPr>
                          <m:ctrlPr>
                            <a:rPr lang="tr-TR" i="1" dirty="0">
                              <a:latin typeface="Cambria Math" panose="02040503050406030204" pitchFamily="18" charset="0"/>
                              <a:ea typeface="Cambria Math" panose="02040503050406030204" pitchFamily="18" charset="0"/>
                            </a:rPr>
                          </m:ctrlPr>
                        </m:sSupPr>
                        <m:e>
                          <m:acc>
                            <m:accPr>
                              <m:chr m:val="̇"/>
                              <m:ctrlPr>
                                <a:rPr lang="tr-TR" i="1" dirty="0">
                                  <a:latin typeface="Cambria Math" panose="02040503050406030204" pitchFamily="18" charset="0"/>
                                  <a:ea typeface="Cambria Math" panose="02040503050406030204" pitchFamily="18" charset="0"/>
                                </a:rPr>
                              </m:ctrlPr>
                            </m:accPr>
                            <m:e>
                              <m:r>
                                <a:rPr lang="tr-TR" i="1" dirty="0">
                                  <a:latin typeface="Cambria Math" panose="02040503050406030204" pitchFamily="18" charset="0"/>
                                  <a:ea typeface="Cambria Math" panose="02040503050406030204" pitchFamily="18" charset="0"/>
                                </a:rPr>
                                <m:t>𝜃</m:t>
                              </m:r>
                            </m:e>
                          </m:acc>
                        </m:e>
                        <m:sup>
                          <m:r>
                            <a:rPr lang="tr-TR" i="1" dirty="0">
                              <a:latin typeface="Cambria Math" panose="02040503050406030204" pitchFamily="18" charset="0"/>
                              <a:ea typeface="Cambria Math" panose="02040503050406030204" pitchFamily="18" charset="0"/>
                            </a:rPr>
                            <m:t>2</m:t>
                          </m:r>
                        </m:sup>
                      </m:sSup>
                      <m:r>
                        <a:rPr lang="tr-TR" i="1" dirty="0">
                          <a:latin typeface="Cambria Math" panose="02040503050406030204" pitchFamily="18" charset="0"/>
                          <a:ea typeface="Cambria Math" panose="02040503050406030204" pitchFamily="18" charset="0"/>
                        </a:rPr>
                        <m:t>𝑎</m:t>
                      </m:r>
                      <m:r>
                        <a:rPr lang="tr-TR" i="1" dirty="0">
                          <a:latin typeface="Cambria Math" panose="02040503050406030204" pitchFamily="18" charset="0"/>
                          <a:ea typeface="Cambria Math" panose="02040503050406030204" pitchFamily="18" charset="0"/>
                        </a:rPr>
                        <m:t>3</m:t>
                      </m:r>
                      <m:r>
                        <a:rPr lang="tr-TR" i="1" dirty="0">
                          <a:latin typeface="Cambria Math" panose="02040503050406030204" pitchFamily="18" charset="0"/>
                          <a:ea typeface="Cambria Math" panose="02040503050406030204" pitchFamily="18" charset="0"/>
                        </a:rPr>
                        <m:t>𝑠𝑖𝑛</m:t>
                      </m:r>
                      <m:r>
                        <a:rPr lang="tr-TR" i="1" dirty="0">
                          <a:latin typeface="Cambria Math" panose="02040503050406030204" pitchFamily="18" charset="0"/>
                          <a:ea typeface="Cambria Math" panose="02040503050406030204" pitchFamily="18" charset="0"/>
                        </a:rPr>
                        <m:t>𝜃</m:t>
                      </m:r>
                      <m:r>
                        <a:rPr lang="tr-TR" i="1" dirty="0">
                          <a:latin typeface="Cambria Math" panose="02040503050406030204" pitchFamily="18" charset="0"/>
                          <a:ea typeface="Cambria Math" panose="02040503050406030204" pitchFamily="18" charset="0"/>
                        </a:rPr>
                        <m:t>=</m:t>
                      </m:r>
                      <m:r>
                        <m:rPr>
                          <m:nor/>
                        </m:rPr>
                        <a:rPr lang="en-US" i="1">
                          <a:latin typeface="Cambria Math" panose="02040503050406030204" pitchFamily="18" charset="0"/>
                          <a:ea typeface="Cambria Math" panose="02040503050406030204" pitchFamily="18" charset="0"/>
                        </a:rPr>
                        <m:t>−</m:t>
                      </m:r>
                      <m:r>
                        <m:rPr>
                          <m:nor/>
                        </m:rPr>
                        <a:rPr lang="tr-TR" i="1">
                          <a:latin typeface="Cambria Math" panose="02040503050406030204" pitchFamily="18" charset="0"/>
                          <a:ea typeface="Cambria Math" panose="02040503050406030204" pitchFamily="18" charset="0"/>
                        </a:rPr>
                        <m:t>7066,1</m:t>
                      </m:r>
                      <m:r>
                        <m:rPr>
                          <m:nor/>
                        </m:rPr>
                        <a:rPr lang="tr-TR" i="1">
                          <a:latin typeface="Cambria Math" panose="02040503050406030204" pitchFamily="18" charset="0"/>
                          <a:ea typeface="Cambria Math" panose="02040503050406030204" pitchFamily="18" charset="0"/>
                        </a:rPr>
                        <m:t>mm</m:t>
                      </m:r>
                      <m:r>
                        <m:rPr>
                          <m:nor/>
                        </m:rPr>
                        <a:rPr lang="tr-TR" i="1">
                          <a:latin typeface="Cambria Math" panose="02040503050406030204" pitchFamily="18" charset="0"/>
                          <a:ea typeface="Cambria Math" panose="02040503050406030204" pitchFamily="18" charset="0"/>
                        </a:rPr>
                        <m:t>/</m:t>
                      </m:r>
                      <m:r>
                        <m:rPr>
                          <m:nor/>
                        </m:rPr>
                        <a:rPr lang="tr-TR" i="1">
                          <a:latin typeface="Cambria Math" panose="02040503050406030204" pitchFamily="18" charset="0"/>
                          <a:ea typeface="Cambria Math" panose="02040503050406030204" pitchFamily="18" charset="0"/>
                        </a:rPr>
                        <m:t>s</m:t>
                      </m:r>
                      <m:r>
                        <m:rPr>
                          <m:nor/>
                        </m:rPr>
                        <a:rPr lang="tr-TR" i="1">
                          <a:latin typeface="Cambria Math" panose="02040503050406030204" pitchFamily="18" charset="0"/>
                          <a:ea typeface="Cambria Math" panose="02040503050406030204" pitchFamily="18" charset="0"/>
                        </a:rPr>
                        <m:t>2</m:t>
                      </m:r>
                    </m:oMath>
                  </m:oMathPara>
                </a14:m>
                <a:endParaRPr lang="tr-TR" i="1" dirty="0">
                  <a:latin typeface="Cambria Math" panose="02040503050406030204" pitchFamily="18" charset="0"/>
                  <a:ea typeface="Cambria Math" panose="02040503050406030204" pitchFamily="18" charset="0"/>
                </a:endParaRPr>
              </a:p>
              <a:p>
                <a:pPr marL="0" indent="0">
                  <a:buNone/>
                </a:pPr>
                <a:endParaRPr lang="tr-TR" baseline="30000" dirty="0"/>
              </a:p>
              <a:p>
                <a:pPr marL="0" indent="0">
                  <a:buNone/>
                </a:pP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73" t="-1000" r="-155"/>
                </a:stretch>
              </a:blipFill>
            </p:spPr>
            <p:txBody>
              <a:bodyPr/>
              <a:lstStyle/>
              <a:p>
                <a:r>
                  <a:rPr lang="tr-TR">
                    <a:noFill/>
                  </a:rPr>
                  <a:t> </a:t>
                </a:r>
              </a:p>
            </p:txBody>
          </p:sp>
        </mc:Fallback>
      </mc:AlternateContent>
    </p:spTree>
    <p:extLst>
      <p:ext uri="{BB962C8B-B14F-4D97-AF65-F5344CB8AC3E}">
        <p14:creationId xmlns:p14="http://schemas.microsoft.com/office/powerpoint/2010/main" val="4164699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Çözüm Devam</a:t>
            </a:r>
            <a:endParaRPr lang="tr-TR"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lnSpcReduction="10000"/>
              </a:bodyPr>
              <a:lstStyle/>
              <a:p>
                <a:r>
                  <a:rPr lang="tr-TR" u="sng" dirty="0" smtClean="0">
                    <a:solidFill>
                      <a:srgbClr val="C00000"/>
                    </a:solidFill>
                  </a:rPr>
                  <a:t>Ağırlık </a:t>
                </a:r>
                <a:r>
                  <a:rPr lang="tr-TR" u="sng" dirty="0">
                    <a:solidFill>
                      <a:srgbClr val="C00000"/>
                    </a:solidFill>
                  </a:rPr>
                  <a:t>merkezlerinin </a:t>
                </a:r>
                <a:r>
                  <a:rPr lang="tr-TR" u="sng" dirty="0" err="1">
                    <a:solidFill>
                      <a:srgbClr val="C00000"/>
                    </a:solidFill>
                  </a:rPr>
                  <a:t>linear</a:t>
                </a:r>
                <a:r>
                  <a:rPr lang="tr-TR" u="sng" dirty="0">
                    <a:solidFill>
                      <a:srgbClr val="C00000"/>
                    </a:solidFill>
                  </a:rPr>
                  <a:t> ivmeleri bulunur</a:t>
                </a:r>
                <a:r>
                  <a:rPr lang="tr-TR" u="sng" dirty="0" smtClean="0">
                    <a:solidFill>
                      <a:srgbClr val="C00000"/>
                    </a:solidFill>
                  </a:rPr>
                  <a:t>.</a:t>
                </a:r>
              </a:p>
              <a:p>
                <a:pPr marL="0" indent="0">
                  <a:buNone/>
                </a:pPr>
                <a14:m>
                  <m:oMathPara xmlns:m="http://schemas.openxmlformats.org/officeDocument/2006/math">
                    <m:oMathParaPr>
                      <m:jc m:val="left"/>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a:latin typeface="Cambria Math" panose="02040503050406030204" pitchFamily="18" charset="0"/>
                                </a:rPr>
                                <m:t>𝑟</m:t>
                              </m:r>
                            </m:e>
                          </m:acc>
                        </m:e>
                        <m:sub>
                          <m:sSub>
                            <m:sSubPr>
                              <m:ctrlPr>
                                <a:rPr lang="tr-TR" i="1">
                                  <a:latin typeface="Cambria Math" panose="02040503050406030204" pitchFamily="18" charset="0"/>
                                </a:rPr>
                              </m:ctrlPr>
                            </m:sSubPr>
                            <m:e>
                              <m:r>
                                <a:rPr lang="tr-TR">
                                  <a:latin typeface="Cambria Math" panose="02040503050406030204" pitchFamily="18" charset="0"/>
                                </a:rPr>
                                <m:t>𝐺</m:t>
                              </m:r>
                            </m:e>
                            <m:sub>
                              <m:r>
                                <a:rPr lang="tr-TR">
                                  <a:latin typeface="Cambria Math" panose="02040503050406030204" pitchFamily="18" charset="0"/>
                                </a:rPr>
                                <m:t>3</m:t>
                              </m:r>
                            </m:sub>
                          </m:sSub>
                        </m:sub>
                      </m:sSub>
                      <m:r>
                        <a:rPr lang="tr-TR">
                          <a:latin typeface="Cambria Math" panose="02040503050406030204" pitchFamily="18" charset="0"/>
                        </a:rPr>
                        <m:t>=</m:t>
                      </m:r>
                      <m:r>
                        <a:rPr lang="tr-TR">
                          <a:latin typeface="Cambria Math" panose="02040503050406030204" pitchFamily="18" charset="0"/>
                        </a:rPr>
                        <m:t>𝑥</m:t>
                      </m:r>
                      <m:r>
                        <a:rPr lang="tr-TR">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sSup>
                        <m:sSupPr>
                          <m:ctrlPr>
                            <a:rPr lang="tr-TR" i="1">
                              <a:latin typeface="Cambria Math" panose="02040503050406030204" pitchFamily="18" charset="0"/>
                            </a:rPr>
                          </m:ctrlPr>
                        </m:sSupPr>
                        <m:e>
                          <m:r>
                            <a:rPr lang="tr-TR">
                              <a:latin typeface="Cambria Math" panose="02040503050406030204" pitchFamily="18" charset="0"/>
                            </a:rPr>
                            <m:t>𝑒</m:t>
                          </m:r>
                        </m:e>
                        <m:sup>
                          <m:r>
                            <a:rPr lang="tr-TR">
                              <a:latin typeface="Cambria Math" panose="02040503050406030204" pitchFamily="18" charset="0"/>
                            </a:rPr>
                            <m:t>𝑖</m:t>
                          </m:r>
                          <m:r>
                            <a:rPr lang="tr-TR">
                              <a:latin typeface="Cambria Math" panose="02040503050406030204" pitchFamily="18" charset="0"/>
                            </a:rPr>
                            <m:t>𝜃</m:t>
                          </m:r>
                        </m:sup>
                      </m:sSup>
                    </m:oMath>
                  </m:oMathPara>
                </a14:m>
                <a:endParaRPr lang="tr-TR" dirty="0" smtClean="0"/>
              </a:p>
              <a:p>
                <a:pPr marL="0" indent="0">
                  <a:buNone/>
                </a:pPr>
                <a14:m>
                  <m:oMathPara xmlns:m="http://schemas.openxmlformats.org/officeDocument/2006/math">
                    <m:oMathParaPr>
                      <m:jc m:val="left"/>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b="0" i="1" smtClean="0">
                                  <a:latin typeface="Cambria Math" panose="02040503050406030204" pitchFamily="18" charset="0"/>
                                </a:rPr>
                                <m:t>𝑣</m:t>
                              </m:r>
                            </m:e>
                          </m:acc>
                        </m:e>
                        <m:sub>
                          <m:sSub>
                            <m:sSubPr>
                              <m:ctrlPr>
                                <a:rPr lang="tr-TR" i="1">
                                  <a:latin typeface="Cambria Math" panose="02040503050406030204" pitchFamily="18" charset="0"/>
                                </a:rPr>
                              </m:ctrlPr>
                            </m:sSubPr>
                            <m:e>
                              <m:r>
                                <a:rPr lang="tr-TR">
                                  <a:latin typeface="Cambria Math" panose="02040503050406030204" pitchFamily="18" charset="0"/>
                                </a:rPr>
                                <m:t>𝐺</m:t>
                              </m:r>
                            </m:e>
                            <m:sub>
                              <m:r>
                                <a:rPr lang="tr-TR">
                                  <a:latin typeface="Cambria Math" panose="02040503050406030204" pitchFamily="18" charset="0"/>
                                </a:rPr>
                                <m:t>3</m:t>
                              </m:r>
                            </m:sub>
                          </m:sSub>
                        </m:sub>
                      </m:sSub>
                      <m:r>
                        <a:rPr lang="tr-TR">
                          <a:latin typeface="Cambria Math" panose="02040503050406030204" pitchFamily="18" charset="0"/>
                        </a:rPr>
                        <m:t>=</m:t>
                      </m:r>
                      <m:acc>
                        <m:accPr>
                          <m:chr m:val="̇"/>
                          <m:ctrlPr>
                            <a:rPr lang="tr-TR" i="1" smtClean="0">
                              <a:latin typeface="Cambria Math" panose="02040503050406030204" pitchFamily="18" charset="0"/>
                            </a:rPr>
                          </m:ctrlPr>
                        </m:accPr>
                        <m:e>
                          <m:r>
                            <a:rPr lang="tr-TR">
                              <a:latin typeface="Cambria Math" panose="02040503050406030204" pitchFamily="18" charset="0"/>
                            </a:rPr>
                            <m:t>𝑥</m:t>
                          </m:r>
                        </m:e>
                      </m:acc>
                      <m:r>
                        <a:rPr lang="tr-TR">
                          <a:latin typeface="Cambria Math" panose="02040503050406030204" pitchFamily="18" charset="0"/>
                        </a:rPr>
                        <m:t>+</m:t>
                      </m:r>
                      <m:r>
                        <a:rPr lang="tr-TR">
                          <a:latin typeface="Cambria Math" panose="02040503050406030204" pitchFamily="18" charset="0"/>
                        </a:rPr>
                        <m:t>𝑖</m:t>
                      </m:r>
                      <m:acc>
                        <m:accPr>
                          <m:chr m:val="̇"/>
                          <m:ctrlPr>
                            <a:rPr lang="tr-TR" i="1" smtClean="0">
                              <a:latin typeface="Cambria Math" panose="02040503050406030204" pitchFamily="18" charset="0"/>
                            </a:rPr>
                          </m:ctrlPr>
                        </m:accPr>
                        <m:e>
                          <m:r>
                            <a:rPr lang="tr-TR">
                              <a:latin typeface="Cambria Math" panose="02040503050406030204" pitchFamily="18" charset="0"/>
                            </a:rPr>
                            <m:t>𝜃</m:t>
                          </m:r>
                        </m:e>
                      </m:acc>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sSup>
                        <m:sSupPr>
                          <m:ctrlPr>
                            <a:rPr lang="tr-TR" i="1">
                              <a:latin typeface="Cambria Math" panose="02040503050406030204" pitchFamily="18" charset="0"/>
                            </a:rPr>
                          </m:ctrlPr>
                        </m:sSupPr>
                        <m:e>
                          <m:r>
                            <a:rPr lang="tr-TR">
                              <a:latin typeface="Cambria Math" panose="02040503050406030204" pitchFamily="18" charset="0"/>
                            </a:rPr>
                            <m:t>𝑒</m:t>
                          </m:r>
                        </m:e>
                        <m:sup>
                          <m:r>
                            <a:rPr lang="tr-TR">
                              <a:latin typeface="Cambria Math" panose="02040503050406030204" pitchFamily="18" charset="0"/>
                            </a:rPr>
                            <m:t>𝑖</m:t>
                          </m:r>
                          <m:r>
                            <a:rPr lang="tr-TR">
                              <a:latin typeface="Cambria Math" panose="02040503050406030204" pitchFamily="18" charset="0"/>
                            </a:rPr>
                            <m:t>𝜃</m:t>
                          </m:r>
                        </m:sup>
                      </m:sSup>
                      <m:r>
                        <a:rPr lang="tr-TR" b="0" i="1" smtClean="0">
                          <a:latin typeface="Cambria Math" panose="02040503050406030204" pitchFamily="18" charset="0"/>
                        </a:rPr>
                        <m:t>=</m:t>
                      </m:r>
                      <m:acc>
                        <m:accPr>
                          <m:chr m:val="̇"/>
                          <m:ctrlPr>
                            <a:rPr lang="tr-TR" i="1">
                              <a:latin typeface="Cambria Math" panose="02040503050406030204" pitchFamily="18" charset="0"/>
                            </a:rPr>
                          </m:ctrlPr>
                        </m:accPr>
                        <m:e>
                          <m:r>
                            <a:rPr lang="tr-TR">
                              <a:latin typeface="Cambria Math" panose="02040503050406030204" pitchFamily="18" charset="0"/>
                            </a:rPr>
                            <m:t>𝑥</m:t>
                          </m:r>
                        </m:e>
                      </m:acc>
                      <m:r>
                        <a:rPr lang="tr-TR">
                          <a:latin typeface="Cambria Math" panose="02040503050406030204" pitchFamily="18" charset="0"/>
                        </a:rPr>
                        <m:t>+</m:t>
                      </m:r>
                      <m:r>
                        <a:rPr lang="tr-TR">
                          <a:latin typeface="Cambria Math" panose="02040503050406030204" pitchFamily="18" charset="0"/>
                        </a:rPr>
                        <m:t>𝑖</m:t>
                      </m:r>
                      <m:sSub>
                        <m:sSubPr>
                          <m:ctrlPr>
                            <a:rPr lang="tr-TR" i="1" smtClean="0">
                              <a:latin typeface="Cambria Math" panose="02040503050406030204" pitchFamily="18" charset="0"/>
                            </a:rPr>
                          </m:ctrlPr>
                        </m:sSubPr>
                        <m:e>
                          <m:r>
                            <a:rPr lang="tr-TR" i="1" smtClean="0">
                              <a:latin typeface="Cambria Math" panose="02040503050406030204" pitchFamily="18" charset="0"/>
                              <a:ea typeface="Cambria Math" panose="02040503050406030204" pitchFamily="18" charset="0"/>
                            </a:rPr>
                            <m:t>𝜔</m:t>
                          </m:r>
                        </m:e>
                        <m:sub>
                          <m:r>
                            <a:rPr lang="tr-TR" b="0" i="1" smtClean="0">
                              <a:latin typeface="Cambria Math" panose="02040503050406030204" pitchFamily="18" charset="0"/>
                            </a:rPr>
                            <m:t>13</m:t>
                          </m:r>
                        </m:sub>
                      </m:sSub>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sSup>
                        <m:sSupPr>
                          <m:ctrlPr>
                            <a:rPr lang="tr-TR" i="1">
                              <a:latin typeface="Cambria Math" panose="02040503050406030204" pitchFamily="18" charset="0"/>
                            </a:rPr>
                          </m:ctrlPr>
                        </m:sSupPr>
                        <m:e>
                          <m:r>
                            <a:rPr lang="tr-TR">
                              <a:latin typeface="Cambria Math" panose="02040503050406030204" pitchFamily="18" charset="0"/>
                            </a:rPr>
                            <m:t>𝑒</m:t>
                          </m:r>
                        </m:e>
                        <m:sup>
                          <m:r>
                            <a:rPr lang="tr-TR">
                              <a:latin typeface="Cambria Math" panose="02040503050406030204" pitchFamily="18" charset="0"/>
                            </a:rPr>
                            <m:t>𝑖</m:t>
                          </m:r>
                          <m:r>
                            <a:rPr lang="tr-TR">
                              <a:latin typeface="Cambria Math" panose="02040503050406030204" pitchFamily="18" charset="0"/>
                            </a:rPr>
                            <m:t>𝜃</m:t>
                          </m:r>
                        </m:sup>
                      </m:sSup>
                    </m:oMath>
                  </m:oMathPara>
                </a14:m>
                <a:endParaRPr lang="tr-TR" dirty="0" smtClean="0"/>
              </a:p>
              <a:p>
                <a:pPr marL="0" indent="0">
                  <a:buNone/>
                </a:pPr>
                <a14:m>
                  <m:oMathPara xmlns:m="http://schemas.openxmlformats.org/officeDocument/2006/math">
                    <m:oMathParaPr>
                      <m:jc m:val="left"/>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b="0" i="1" smtClean="0">
                                  <a:latin typeface="Cambria Math" panose="02040503050406030204" pitchFamily="18" charset="0"/>
                                </a:rPr>
                                <m:t>𝑎</m:t>
                              </m:r>
                            </m:e>
                          </m:acc>
                        </m:e>
                        <m:sub>
                          <m:sSub>
                            <m:sSubPr>
                              <m:ctrlPr>
                                <a:rPr lang="tr-TR" i="1">
                                  <a:latin typeface="Cambria Math" panose="02040503050406030204" pitchFamily="18" charset="0"/>
                                </a:rPr>
                              </m:ctrlPr>
                            </m:sSubPr>
                            <m:e>
                              <m:r>
                                <a:rPr lang="tr-TR">
                                  <a:latin typeface="Cambria Math" panose="02040503050406030204" pitchFamily="18" charset="0"/>
                                </a:rPr>
                                <m:t>𝐺</m:t>
                              </m:r>
                            </m:e>
                            <m:sub>
                              <m:r>
                                <a:rPr lang="tr-TR">
                                  <a:latin typeface="Cambria Math" panose="02040503050406030204" pitchFamily="18" charset="0"/>
                                </a:rPr>
                                <m:t>3</m:t>
                              </m:r>
                            </m:sub>
                          </m:sSub>
                        </m:sub>
                      </m:sSub>
                      <m:r>
                        <a:rPr lang="tr-TR">
                          <a:latin typeface="Cambria Math" panose="02040503050406030204" pitchFamily="18" charset="0"/>
                        </a:rPr>
                        <m:t>=</m:t>
                      </m:r>
                      <m:acc>
                        <m:accPr>
                          <m:chr m:val="̈"/>
                          <m:ctrlPr>
                            <a:rPr lang="tr-TR" i="1" smtClean="0">
                              <a:latin typeface="Cambria Math" panose="02040503050406030204" pitchFamily="18" charset="0"/>
                            </a:rPr>
                          </m:ctrlPr>
                        </m:accPr>
                        <m:e>
                          <m:r>
                            <a:rPr lang="tr-TR">
                              <a:latin typeface="Cambria Math" panose="02040503050406030204" pitchFamily="18" charset="0"/>
                            </a:rPr>
                            <m:t>𝑥</m:t>
                          </m:r>
                        </m:e>
                      </m:acc>
                      <m:r>
                        <a:rPr lang="tr-TR">
                          <a:latin typeface="Cambria Math" panose="02040503050406030204" pitchFamily="18" charset="0"/>
                        </a:rPr>
                        <m:t>+</m:t>
                      </m:r>
                      <m:r>
                        <a:rPr lang="tr-TR">
                          <a:latin typeface="Cambria Math" panose="02040503050406030204" pitchFamily="18" charset="0"/>
                        </a:rPr>
                        <m:t>𝑖</m:t>
                      </m:r>
                      <m:acc>
                        <m:accPr>
                          <m:chr m:val="̈"/>
                          <m:ctrlPr>
                            <a:rPr lang="tr-TR" i="1" smtClean="0">
                              <a:latin typeface="Cambria Math" panose="02040503050406030204" pitchFamily="18" charset="0"/>
                            </a:rPr>
                          </m:ctrlPr>
                        </m:accPr>
                        <m:e>
                          <m:r>
                            <a:rPr lang="tr-TR">
                              <a:latin typeface="Cambria Math" panose="02040503050406030204" pitchFamily="18" charset="0"/>
                            </a:rPr>
                            <m:t>𝜃</m:t>
                          </m:r>
                        </m:e>
                      </m:acc>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sSup>
                        <m:sSupPr>
                          <m:ctrlPr>
                            <a:rPr lang="tr-TR" i="1">
                              <a:latin typeface="Cambria Math" panose="02040503050406030204" pitchFamily="18" charset="0"/>
                            </a:rPr>
                          </m:ctrlPr>
                        </m:sSupPr>
                        <m:e>
                          <m:r>
                            <a:rPr lang="tr-TR">
                              <a:latin typeface="Cambria Math" panose="02040503050406030204" pitchFamily="18" charset="0"/>
                            </a:rPr>
                            <m:t>𝑒</m:t>
                          </m:r>
                        </m:e>
                        <m:sup>
                          <m:r>
                            <a:rPr lang="tr-TR">
                              <a:latin typeface="Cambria Math" panose="02040503050406030204" pitchFamily="18" charset="0"/>
                            </a:rPr>
                            <m:t>𝑖</m:t>
                          </m:r>
                          <m:r>
                            <a:rPr lang="tr-TR">
                              <a:latin typeface="Cambria Math" panose="02040503050406030204" pitchFamily="18" charset="0"/>
                            </a:rPr>
                            <m:t>𝜃</m:t>
                          </m:r>
                        </m:sup>
                      </m:sSup>
                      <m:r>
                        <a:rPr lang="tr-TR" b="0" i="1" smtClean="0">
                          <a:latin typeface="Cambria Math" panose="02040503050406030204" pitchFamily="18" charset="0"/>
                        </a:rPr>
                        <m:t>+</m:t>
                      </m:r>
                      <m:sSup>
                        <m:sSupPr>
                          <m:ctrlPr>
                            <a:rPr lang="tr-TR" b="0" i="1" smtClean="0">
                              <a:latin typeface="Cambria Math" panose="02040503050406030204" pitchFamily="18" charset="0"/>
                            </a:rPr>
                          </m:ctrlPr>
                        </m:sSupPr>
                        <m:e>
                          <m:r>
                            <a:rPr lang="tr-TR" b="0" i="1" smtClean="0">
                              <a:latin typeface="Cambria Math" panose="02040503050406030204" pitchFamily="18" charset="0"/>
                            </a:rPr>
                            <m:t>𝑖</m:t>
                          </m:r>
                        </m:e>
                        <m:sup>
                          <m:r>
                            <a:rPr lang="tr-TR" b="0" i="1" smtClean="0">
                              <a:latin typeface="Cambria Math" panose="02040503050406030204" pitchFamily="18" charset="0"/>
                            </a:rPr>
                            <m:t>2</m:t>
                          </m:r>
                        </m:sup>
                      </m:sSup>
                      <m:sSup>
                        <m:sSupPr>
                          <m:ctrlPr>
                            <a:rPr lang="tr-TR" b="0" i="1" smtClean="0">
                              <a:latin typeface="Cambria Math" panose="02040503050406030204" pitchFamily="18" charset="0"/>
                            </a:rPr>
                          </m:ctrlPr>
                        </m:sSupPr>
                        <m:e>
                          <m:acc>
                            <m:accPr>
                              <m:chr m:val="̇"/>
                              <m:ctrlPr>
                                <a:rPr lang="tr-TR" i="1">
                                  <a:latin typeface="Cambria Math" panose="02040503050406030204" pitchFamily="18" charset="0"/>
                                </a:rPr>
                              </m:ctrlPr>
                            </m:accPr>
                            <m:e>
                              <m:r>
                                <a:rPr lang="tr-TR">
                                  <a:latin typeface="Cambria Math" panose="02040503050406030204" pitchFamily="18" charset="0"/>
                                </a:rPr>
                                <m:t>𝜃</m:t>
                              </m:r>
                            </m:e>
                          </m:acc>
                        </m:e>
                        <m:sup>
                          <m:r>
                            <a:rPr lang="tr-TR" b="0" i="1" smtClean="0">
                              <a:latin typeface="Cambria Math" panose="02040503050406030204" pitchFamily="18" charset="0"/>
                            </a:rPr>
                            <m:t>2</m:t>
                          </m:r>
                        </m:sup>
                      </m:sSup>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sSup>
                        <m:sSupPr>
                          <m:ctrlPr>
                            <a:rPr lang="tr-TR" i="1">
                              <a:latin typeface="Cambria Math" panose="02040503050406030204" pitchFamily="18" charset="0"/>
                            </a:rPr>
                          </m:ctrlPr>
                        </m:sSupPr>
                        <m:e>
                          <m:r>
                            <a:rPr lang="tr-TR">
                              <a:latin typeface="Cambria Math" panose="02040503050406030204" pitchFamily="18" charset="0"/>
                            </a:rPr>
                            <m:t>𝑒</m:t>
                          </m:r>
                        </m:e>
                        <m:sup>
                          <m:r>
                            <a:rPr lang="tr-TR">
                              <a:latin typeface="Cambria Math" panose="02040503050406030204" pitchFamily="18" charset="0"/>
                            </a:rPr>
                            <m:t>𝑖</m:t>
                          </m:r>
                          <m:r>
                            <a:rPr lang="tr-TR">
                              <a:latin typeface="Cambria Math" panose="02040503050406030204" pitchFamily="18" charset="0"/>
                            </a:rPr>
                            <m:t>𝜃</m:t>
                          </m:r>
                        </m:sup>
                      </m:sSup>
                    </m:oMath>
                  </m:oMathPara>
                </a14:m>
                <a:endParaRPr lang="tr-TR" dirty="0" smtClean="0"/>
              </a:p>
              <a:p>
                <a:pPr marL="0" indent="0">
                  <a:buNone/>
                </a:pPr>
                <a14:m>
                  <m:oMathPara xmlns:m="http://schemas.openxmlformats.org/officeDocument/2006/math">
                    <m:oMathParaPr>
                      <m:jc m:val="left"/>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sSub>
                            <m:sSubPr>
                              <m:ctrlPr>
                                <a:rPr lang="tr-TR" i="1">
                                  <a:latin typeface="Cambria Math" panose="02040503050406030204" pitchFamily="18" charset="0"/>
                                </a:rPr>
                              </m:ctrlPr>
                            </m:sSubPr>
                            <m:e>
                              <m:r>
                                <a:rPr lang="tr-TR">
                                  <a:latin typeface="Cambria Math" panose="02040503050406030204" pitchFamily="18" charset="0"/>
                                </a:rPr>
                                <m:t>𝐺</m:t>
                              </m:r>
                            </m:e>
                            <m:sub>
                              <m:r>
                                <a:rPr lang="tr-TR">
                                  <a:latin typeface="Cambria Math" panose="02040503050406030204" pitchFamily="18" charset="0"/>
                                </a:rPr>
                                <m:t>3</m:t>
                              </m:r>
                            </m:sub>
                          </m:sSub>
                        </m:sub>
                      </m:sSub>
                      <m:r>
                        <a:rPr lang="tr-TR">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sSub>
                        <m:sSubPr>
                          <m:ctrlPr>
                            <a:rPr lang="tr-TR" i="1" smtClean="0">
                              <a:latin typeface="Cambria Math" panose="02040503050406030204" pitchFamily="18" charset="0"/>
                            </a:rPr>
                          </m:ctrlPr>
                        </m:sSubPr>
                        <m:e>
                          <m:r>
                            <a:rPr lang="tr-TR" i="1">
                              <a:latin typeface="Cambria Math" panose="02040503050406030204" pitchFamily="18" charset="0"/>
                              <a:ea typeface="Cambria Math" panose="02040503050406030204" pitchFamily="18" charset="0"/>
                            </a:rPr>
                            <m:t>𝛼</m:t>
                          </m:r>
                        </m:e>
                        <m:sub>
                          <m:r>
                            <a:rPr lang="tr-TR" i="1">
                              <a:latin typeface="Cambria Math" panose="02040503050406030204" pitchFamily="18" charset="0"/>
                            </a:rPr>
                            <m:t>13</m:t>
                          </m:r>
                        </m:sub>
                      </m:sSub>
                      <m:d>
                        <m:dPr>
                          <m:ctrlPr>
                            <a:rPr lang="tr-TR" i="1" smtClean="0">
                              <a:latin typeface="Cambria Math" panose="02040503050406030204" pitchFamily="18" charset="0"/>
                            </a:rPr>
                          </m:ctrlPr>
                        </m:dPr>
                        <m:e>
                          <m:r>
                            <a:rPr lang="tr-TR" b="0" i="1" smtClean="0">
                              <a:latin typeface="Cambria Math" panose="02040503050406030204" pitchFamily="18" charset="0"/>
                            </a:rPr>
                            <m:t>𝑖𝑐𝑜𝑠</m:t>
                          </m:r>
                          <m:r>
                            <a:rPr lang="tr-TR">
                              <a:latin typeface="Cambria Math" panose="02040503050406030204" pitchFamily="18" charset="0"/>
                            </a:rPr>
                            <m:t>𝜃</m:t>
                          </m:r>
                          <m:r>
                            <a:rPr lang="tr-TR" b="0" i="1" smtClean="0">
                              <a:latin typeface="Cambria Math" panose="02040503050406030204" pitchFamily="18" charset="0"/>
                            </a:rPr>
                            <m:t>−</m:t>
                          </m:r>
                          <m:r>
                            <a:rPr lang="tr-TR" b="0" i="1" smtClean="0">
                              <a:latin typeface="Cambria Math" panose="02040503050406030204" pitchFamily="18" charset="0"/>
                            </a:rPr>
                            <m:t>𝑠𝑖𝑛</m:t>
                          </m:r>
                          <m:r>
                            <a:rPr lang="tr-TR">
                              <a:latin typeface="Cambria Math" panose="02040503050406030204" pitchFamily="18" charset="0"/>
                            </a:rPr>
                            <m:t>𝜃</m:t>
                          </m:r>
                        </m:e>
                      </m:d>
                      <m:r>
                        <a:rPr lang="tr-TR">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sSup>
                        <m:sSupPr>
                          <m:ctrlPr>
                            <a:rPr lang="tr-TR" i="1">
                              <a:latin typeface="Cambria Math" panose="02040503050406030204" pitchFamily="18" charset="0"/>
                            </a:rPr>
                          </m:ctrlPr>
                        </m:sSupPr>
                        <m:e>
                          <m:sSub>
                            <m:sSubPr>
                              <m:ctrlPr>
                                <a:rPr lang="tr-TR" i="1">
                                  <a:latin typeface="Cambria Math" panose="02040503050406030204" pitchFamily="18" charset="0"/>
                                </a:rPr>
                              </m:ctrlPr>
                            </m:sSubPr>
                            <m:e>
                              <m:r>
                                <a:rPr lang="tr-TR">
                                  <a:latin typeface="Cambria Math" panose="02040503050406030204" pitchFamily="18" charset="0"/>
                                </a:rPr>
                                <m:t>𝜔</m:t>
                              </m:r>
                            </m:e>
                            <m:sub>
                              <m:r>
                                <a:rPr lang="tr-TR">
                                  <a:latin typeface="Cambria Math" panose="02040503050406030204" pitchFamily="18" charset="0"/>
                                </a:rPr>
                                <m:t>13</m:t>
                              </m:r>
                            </m:sub>
                          </m:sSub>
                        </m:e>
                        <m:sup>
                          <m:r>
                            <a:rPr lang="tr-TR">
                              <a:latin typeface="Cambria Math" panose="02040503050406030204" pitchFamily="18" charset="0"/>
                            </a:rPr>
                            <m:t>2</m:t>
                          </m:r>
                        </m:sup>
                      </m:sSup>
                      <m:d>
                        <m:dPr>
                          <m:ctrlPr>
                            <a:rPr lang="tr-TR" i="1">
                              <a:latin typeface="Cambria Math" panose="02040503050406030204" pitchFamily="18" charset="0"/>
                            </a:rPr>
                          </m:ctrlPr>
                        </m:dPr>
                        <m:e>
                          <m:r>
                            <a:rPr lang="tr-TR" i="1">
                              <a:latin typeface="Cambria Math" panose="02040503050406030204" pitchFamily="18" charset="0"/>
                            </a:rPr>
                            <m:t>𝑐𝑜𝑠</m:t>
                          </m:r>
                          <m:r>
                            <a:rPr lang="tr-TR">
                              <a:latin typeface="Cambria Math" panose="02040503050406030204" pitchFamily="18" charset="0"/>
                            </a:rPr>
                            <m:t>𝜃</m:t>
                          </m:r>
                          <m:r>
                            <a:rPr lang="tr-TR" b="0" i="1" smtClean="0">
                              <a:latin typeface="Cambria Math" panose="02040503050406030204" pitchFamily="18" charset="0"/>
                            </a:rPr>
                            <m:t>+</m:t>
                          </m:r>
                          <m:r>
                            <a:rPr lang="tr-TR" b="0" i="1" smtClean="0">
                              <a:latin typeface="Cambria Math" panose="02040503050406030204" pitchFamily="18" charset="0"/>
                            </a:rPr>
                            <m:t>𝑖𝑠𝑖𝑛</m:t>
                          </m:r>
                          <m:r>
                            <a:rPr lang="tr-TR">
                              <a:latin typeface="Cambria Math" panose="02040503050406030204" pitchFamily="18" charset="0"/>
                            </a:rPr>
                            <m:t>𝜃</m:t>
                          </m:r>
                        </m:e>
                      </m:d>
                    </m:oMath>
                  </m:oMathPara>
                </a14:m>
                <a:endParaRPr lang="tr-TR" dirty="0" smtClean="0"/>
              </a:p>
              <a:p>
                <a:pPr marL="0" indent="0">
                  <a:buNone/>
                </a:pPr>
                <a14:m>
                  <m:oMathPara xmlns:m="http://schemas.openxmlformats.org/officeDocument/2006/math">
                    <m:oMathParaPr>
                      <m:jc m:val="left"/>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a:latin typeface="Cambria Math" panose="02040503050406030204" pitchFamily="18" charset="0"/>
                                </a:rPr>
                                <m:t>𝑎</m:t>
                              </m:r>
                            </m:e>
                          </m:acc>
                        </m:e>
                        <m:sub>
                          <m:sSub>
                            <m:sSubPr>
                              <m:ctrlPr>
                                <a:rPr lang="tr-TR" i="1">
                                  <a:latin typeface="Cambria Math" panose="02040503050406030204" pitchFamily="18" charset="0"/>
                                </a:rPr>
                              </m:ctrlPr>
                            </m:sSubPr>
                            <m:e>
                              <m:r>
                                <a:rPr lang="tr-TR">
                                  <a:latin typeface="Cambria Math" panose="02040503050406030204" pitchFamily="18" charset="0"/>
                                </a:rPr>
                                <m:t>𝐺</m:t>
                              </m:r>
                            </m:e>
                            <m:sub>
                              <m:r>
                                <a:rPr lang="tr-TR">
                                  <a:latin typeface="Cambria Math" panose="02040503050406030204" pitchFamily="18" charset="0"/>
                                </a:rPr>
                                <m:t>3</m:t>
                              </m:r>
                              <m:r>
                                <m:rPr>
                                  <m:sty m:val="p"/>
                                </m:rPr>
                                <a:rPr lang="tr-TR">
                                  <a:latin typeface="Cambria Math" panose="02040503050406030204" pitchFamily="18" charset="0"/>
                                </a:rPr>
                                <m:t>x</m:t>
                              </m:r>
                            </m:sub>
                          </m:sSub>
                        </m:sub>
                      </m:sSub>
                      <m:r>
                        <a:rPr lang="tr-TR">
                          <a:latin typeface="Cambria Math" panose="02040503050406030204" pitchFamily="18" charset="0"/>
                        </a:rPr>
                        <m:t>=</m:t>
                      </m:r>
                      <m:f>
                        <m:fPr>
                          <m:ctrlPr>
                            <a:rPr lang="tr-TR" i="1">
                              <a:latin typeface="Cambria Math" panose="02040503050406030204" pitchFamily="18" charset="0"/>
                            </a:rPr>
                          </m:ctrlPr>
                        </m:fPr>
                        <m:num>
                          <m:r>
                            <a:rPr lang="tr-TR">
                              <a:latin typeface="Cambria Math" panose="02040503050406030204" pitchFamily="18" charset="0"/>
                            </a:rPr>
                            <m:t>1</m:t>
                          </m:r>
                        </m:num>
                        <m:den>
                          <m:r>
                            <a:rPr lang="tr-TR">
                              <a:latin typeface="Cambria Math" panose="02040503050406030204" pitchFamily="18" charset="0"/>
                            </a:rPr>
                            <m:t>2</m:t>
                          </m:r>
                        </m:den>
                      </m:f>
                      <m:sSub>
                        <m:sSubPr>
                          <m:ctrlPr>
                            <a:rPr lang="tr-TR" i="1">
                              <a:latin typeface="Cambria Math" panose="02040503050406030204" pitchFamily="18" charset="0"/>
                            </a:rPr>
                          </m:ctrlPr>
                        </m:sSubPr>
                        <m:e>
                          <m:r>
                            <a:rPr lang="tr-TR">
                              <a:latin typeface="Cambria Math" panose="02040503050406030204" pitchFamily="18" charset="0"/>
                            </a:rPr>
                            <m:t>𝑎</m:t>
                          </m:r>
                        </m:e>
                        <m:sub>
                          <m:r>
                            <a:rPr lang="tr-TR">
                              <a:latin typeface="Cambria Math" panose="02040503050406030204" pitchFamily="18" charset="0"/>
                            </a:rPr>
                            <m:t>3</m:t>
                          </m:r>
                        </m:sub>
                      </m:sSub>
                      <m:d>
                        <m:dPr>
                          <m:ctrlPr>
                            <a:rPr lang="tr-TR" i="1">
                              <a:latin typeface="Cambria Math" panose="02040503050406030204" pitchFamily="18" charset="0"/>
                            </a:rPr>
                          </m:ctrlPr>
                        </m:dPr>
                        <m:e>
                          <m:r>
                            <a:rPr lang="tr-TR">
                              <a:latin typeface="Cambria Math" panose="02040503050406030204" pitchFamily="18" charset="0"/>
                            </a:rPr>
                            <m:t>−</m:t>
                          </m:r>
                          <m:sSup>
                            <m:sSupPr>
                              <m:ctrlPr>
                                <a:rPr lang="tr-TR" i="1">
                                  <a:latin typeface="Cambria Math" panose="02040503050406030204" pitchFamily="18" charset="0"/>
                                </a:rPr>
                              </m:ctrlPr>
                            </m:sSupPr>
                            <m:e>
                              <m:sSub>
                                <m:sSubPr>
                                  <m:ctrlPr>
                                    <a:rPr lang="tr-TR" i="1">
                                      <a:latin typeface="Cambria Math" panose="02040503050406030204" pitchFamily="18" charset="0"/>
                                    </a:rPr>
                                  </m:ctrlPr>
                                </m:sSubPr>
                                <m:e>
                                  <m:r>
                                    <a:rPr lang="tr-TR">
                                      <a:latin typeface="Cambria Math" panose="02040503050406030204" pitchFamily="18" charset="0"/>
                                    </a:rPr>
                                    <m:t>𝜔</m:t>
                                  </m:r>
                                </m:e>
                                <m:sub>
                                  <m:r>
                                    <a:rPr lang="tr-TR">
                                      <a:latin typeface="Cambria Math" panose="02040503050406030204" pitchFamily="18" charset="0"/>
                                    </a:rPr>
                                    <m:t>13</m:t>
                                  </m:r>
                                </m:sub>
                              </m:sSub>
                            </m:e>
                            <m:sup>
                              <m:r>
                                <a:rPr lang="tr-TR">
                                  <a:latin typeface="Cambria Math" panose="02040503050406030204" pitchFamily="18" charset="0"/>
                                </a:rPr>
                                <m:t>2</m:t>
                              </m:r>
                            </m:sup>
                          </m:sSup>
                          <m:r>
                            <a:rPr lang="tr-TR">
                              <a:latin typeface="Cambria Math" panose="02040503050406030204" pitchFamily="18" charset="0"/>
                            </a:rPr>
                            <m:t>𝑐𝑜𝑠</m:t>
                          </m:r>
                          <m:r>
                            <a:rPr lang="tr-TR">
                              <a:latin typeface="Cambria Math" panose="02040503050406030204" pitchFamily="18" charset="0"/>
                            </a:rPr>
                            <m:t>𝜃</m:t>
                          </m:r>
                          <m:r>
                            <a:rPr lang="tr-TR">
                              <a:latin typeface="Cambria Math" panose="02040503050406030204" pitchFamily="18" charset="0"/>
                            </a:rPr>
                            <m:t>−</m:t>
                          </m:r>
                          <m:sSub>
                            <m:sSubPr>
                              <m:ctrlPr>
                                <a:rPr lang="tr-TR" i="1">
                                  <a:latin typeface="Cambria Math" panose="02040503050406030204" pitchFamily="18" charset="0"/>
                                </a:rPr>
                              </m:ctrlPr>
                            </m:sSubPr>
                            <m:e>
                              <m:r>
                                <a:rPr lang="tr-TR">
                                  <a:latin typeface="Cambria Math" panose="02040503050406030204" pitchFamily="18" charset="0"/>
                                </a:rPr>
                                <m:t>𝛼</m:t>
                              </m:r>
                            </m:e>
                            <m:sub>
                              <m:r>
                                <a:rPr lang="tr-TR">
                                  <a:latin typeface="Cambria Math" panose="02040503050406030204" pitchFamily="18" charset="0"/>
                                </a:rPr>
                                <m:t>13</m:t>
                              </m:r>
                            </m:sub>
                          </m:sSub>
                          <m:r>
                            <a:rPr lang="tr-TR">
                              <a:latin typeface="Cambria Math" panose="02040503050406030204" pitchFamily="18" charset="0"/>
                            </a:rPr>
                            <m:t>𝑠𝑖𝑛</m:t>
                          </m:r>
                          <m:r>
                            <a:rPr lang="tr-TR">
                              <a:latin typeface="Cambria Math" panose="02040503050406030204" pitchFamily="18" charset="0"/>
                            </a:rPr>
                            <m:t>𝜃</m:t>
                          </m:r>
                        </m:e>
                      </m:d>
                      <m:r>
                        <a:rPr lang="tr-TR">
                          <a:latin typeface="Cambria Math" panose="02040503050406030204" pitchFamily="18" charset="0"/>
                        </a:rPr>
                        <m:t>=</m:t>
                      </m:r>
                      <m:r>
                        <m:rPr>
                          <m:nor/>
                        </m:rPr>
                        <a:rPr lang="tr-TR">
                          <a:latin typeface="Cambria Math" panose="02040503050406030204" pitchFamily="18" charset="0"/>
                        </a:rPr>
                        <m:t>3809,524</m:t>
                      </m:r>
                    </m:oMath>
                  </m:oMathPara>
                </a14:m>
                <a:endParaRPr lang="tr-TR"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sSub>
                            <m:sSubPr>
                              <m:ctrlPr>
                                <a:rPr lang="tr-TR" i="1">
                                  <a:latin typeface="Cambria Math" panose="02040503050406030204" pitchFamily="18" charset="0"/>
                                </a:rPr>
                              </m:ctrlPr>
                            </m:sSubPr>
                            <m:e>
                              <m:r>
                                <a:rPr lang="tr-TR" i="1">
                                  <a:latin typeface="Cambria Math" panose="02040503050406030204" pitchFamily="18" charset="0"/>
                                </a:rPr>
                                <m:t>𝐺</m:t>
                              </m:r>
                            </m:e>
                            <m:sub>
                              <m:r>
                                <a:rPr lang="tr-TR" i="1">
                                  <a:latin typeface="Cambria Math" panose="02040503050406030204" pitchFamily="18" charset="0"/>
                                </a:rPr>
                                <m:t>3</m:t>
                              </m:r>
                              <m:r>
                                <m:rPr>
                                  <m:sty m:val="p"/>
                                </m:rPr>
                                <a:rPr lang="tr-TR" i="1">
                                  <a:latin typeface="Cambria Math" panose="02040503050406030204" pitchFamily="18" charset="0"/>
                                </a:rPr>
                                <m:t>y</m:t>
                              </m:r>
                            </m:sub>
                          </m:sSub>
                        </m:sub>
                      </m:sSub>
                      <m:r>
                        <a:rPr lang="tr-TR" i="1">
                          <a:latin typeface="Cambria Math" panose="02040503050406030204" pitchFamily="18" charset="0"/>
                        </a:rPr>
                        <m:t>=</m:t>
                      </m:r>
                      <m:f>
                        <m:fPr>
                          <m:ctrlPr>
                            <a:rPr lang="tr-TR" i="1">
                              <a:latin typeface="Cambria Math" panose="02040503050406030204" pitchFamily="18" charset="0"/>
                            </a:rPr>
                          </m:ctrlPr>
                        </m:fPr>
                        <m:num>
                          <m:r>
                            <a:rPr lang="tr-TR" i="1">
                              <a:latin typeface="Cambria Math" panose="02040503050406030204" pitchFamily="18" charset="0"/>
                            </a:rPr>
                            <m:t>1</m:t>
                          </m:r>
                        </m:num>
                        <m:den>
                          <m:r>
                            <a:rPr lang="tr-TR" i="1">
                              <a:latin typeface="Cambria Math" panose="02040503050406030204" pitchFamily="18" charset="0"/>
                            </a:rPr>
                            <m:t>2</m:t>
                          </m:r>
                        </m:den>
                      </m:f>
                      <m:sSub>
                        <m:sSubPr>
                          <m:ctrlPr>
                            <a:rPr lang="tr-TR" i="1">
                              <a:latin typeface="Cambria Math" panose="02040503050406030204" pitchFamily="18" charset="0"/>
                            </a:rPr>
                          </m:ctrlPr>
                        </m:sSubPr>
                        <m:e>
                          <m:r>
                            <a:rPr lang="tr-TR" i="1">
                              <a:latin typeface="Cambria Math" panose="02040503050406030204" pitchFamily="18" charset="0"/>
                            </a:rPr>
                            <m:t>𝑎</m:t>
                          </m:r>
                        </m:e>
                        <m:sub>
                          <m:r>
                            <a:rPr lang="tr-TR" i="1">
                              <a:latin typeface="Cambria Math" panose="02040503050406030204" pitchFamily="18" charset="0"/>
                            </a:rPr>
                            <m:t>3</m:t>
                          </m:r>
                        </m:sub>
                      </m:sSub>
                      <m:d>
                        <m:dPr>
                          <m:ctrlPr>
                            <a:rPr lang="tr-TR" i="1">
                              <a:latin typeface="Cambria Math" panose="02040503050406030204" pitchFamily="18" charset="0"/>
                            </a:rPr>
                          </m:ctrlPr>
                        </m:dPr>
                        <m:e>
                          <m:r>
                            <a:rPr lang="tr-TR" i="1">
                              <a:latin typeface="Cambria Math" panose="02040503050406030204" pitchFamily="18" charset="0"/>
                            </a:rPr>
                            <m:t>−</m:t>
                          </m:r>
                          <m:sSup>
                            <m:sSupPr>
                              <m:ctrlPr>
                                <a:rPr lang="tr-TR" i="1">
                                  <a:latin typeface="Cambria Math" panose="02040503050406030204" pitchFamily="18" charset="0"/>
                                </a:rPr>
                              </m:ctrlPr>
                            </m:sSupPr>
                            <m:e>
                              <m:sSub>
                                <m:sSubPr>
                                  <m:ctrlPr>
                                    <a:rPr lang="tr-TR" i="1">
                                      <a:latin typeface="Cambria Math" panose="02040503050406030204" pitchFamily="18" charset="0"/>
                                    </a:rPr>
                                  </m:ctrlPr>
                                </m:sSubPr>
                                <m:e>
                                  <m:r>
                                    <a:rPr lang="tr-TR" i="1">
                                      <a:latin typeface="Cambria Math" panose="02040503050406030204" pitchFamily="18" charset="0"/>
                                    </a:rPr>
                                    <m:t>𝜔</m:t>
                                  </m:r>
                                </m:e>
                                <m:sub>
                                  <m:r>
                                    <a:rPr lang="tr-TR" i="1">
                                      <a:latin typeface="Cambria Math" panose="02040503050406030204" pitchFamily="18" charset="0"/>
                                    </a:rPr>
                                    <m:t>13</m:t>
                                  </m:r>
                                </m:sub>
                              </m:sSub>
                            </m:e>
                            <m:sup>
                              <m:r>
                                <a:rPr lang="tr-TR" i="1">
                                  <a:latin typeface="Cambria Math" panose="02040503050406030204" pitchFamily="18" charset="0"/>
                                </a:rPr>
                                <m:t>2</m:t>
                              </m:r>
                            </m:sup>
                          </m:sSup>
                          <m:r>
                            <a:rPr lang="tr-TR" i="1">
                              <a:latin typeface="Cambria Math" panose="02040503050406030204" pitchFamily="18" charset="0"/>
                            </a:rPr>
                            <m:t>𝑠𝑖𝑛</m:t>
                          </m:r>
                          <m:r>
                            <a:rPr lang="tr-TR" i="1">
                              <a:latin typeface="Cambria Math" panose="02040503050406030204" pitchFamily="18" charset="0"/>
                            </a:rPr>
                            <m:t>𝜃</m:t>
                          </m:r>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𝛼</m:t>
                              </m:r>
                            </m:e>
                            <m:sub>
                              <m:r>
                                <a:rPr lang="tr-TR" i="1">
                                  <a:latin typeface="Cambria Math" panose="02040503050406030204" pitchFamily="18" charset="0"/>
                                </a:rPr>
                                <m:t>13</m:t>
                              </m:r>
                            </m:sub>
                          </m:sSub>
                          <m:r>
                            <a:rPr lang="tr-TR" i="1">
                              <a:latin typeface="Cambria Math" panose="02040503050406030204" pitchFamily="18" charset="0"/>
                            </a:rPr>
                            <m:t>𝑐𝑜𝑠</m:t>
                          </m:r>
                          <m:r>
                            <a:rPr lang="tr-TR" i="1">
                              <a:latin typeface="Cambria Math" panose="02040503050406030204" pitchFamily="18" charset="0"/>
                            </a:rPr>
                            <m:t>𝜃</m:t>
                          </m:r>
                        </m:e>
                      </m:d>
                      <m:r>
                        <a:rPr lang="tr-TR" i="1">
                          <a:latin typeface="Cambria Math" panose="02040503050406030204" pitchFamily="18" charset="0"/>
                        </a:rPr>
                        <m:t>=</m:t>
                      </m:r>
                      <m:r>
                        <m:rPr>
                          <m:nor/>
                        </m:rPr>
                        <a:rPr lang="tr-TR" i="1">
                          <a:latin typeface="Cambria Math" panose="02040503050406030204" pitchFamily="18" charset="0"/>
                        </a:rPr>
                        <m:t>−3533,05</m:t>
                      </m:r>
                    </m:oMath>
                  </m:oMathPara>
                </a14:m>
                <a:endParaRPr lang="tr-TR" i="1" dirty="0" smtClean="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sSub>
                            <m:sSubPr>
                              <m:ctrlPr>
                                <a:rPr lang="tr-TR" i="1">
                                  <a:latin typeface="Cambria Math" panose="02040503050406030204" pitchFamily="18" charset="0"/>
                                </a:rPr>
                              </m:ctrlPr>
                            </m:sSubPr>
                            <m:e>
                              <m:r>
                                <a:rPr lang="tr-TR" i="1">
                                  <a:latin typeface="Cambria Math" panose="02040503050406030204" pitchFamily="18" charset="0"/>
                                </a:rPr>
                                <m:t>𝐺</m:t>
                              </m:r>
                            </m:e>
                            <m:sub>
                              <m:r>
                                <a:rPr lang="tr-TR" i="1">
                                  <a:latin typeface="Cambria Math" panose="02040503050406030204" pitchFamily="18" charset="0"/>
                                </a:rPr>
                                <m:t>3</m:t>
                              </m:r>
                            </m:sub>
                          </m:sSub>
                        </m:sub>
                      </m:sSub>
                      <m:r>
                        <a:rPr lang="tr-TR" i="1">
                          <a:latin typeface="Cambria Math" panose="02040503050406030204" pitchFamily="18" charset="0"/>
                        </a:rPr>
                        <m:t>=</m:t>
                      </m:r>
                      <m:r>
                        <m:rPr>
                          <m:nor/>
                        </m:rPr>
                        <a:rPr lang="tr-TR" i="1" dirty="0">
                          <a:latin typeface="Cambria Math" panose="02040503050406030204" pitchFamily="18" charset="0"/>
                        </a:rPr>
                        <m:t>5195,664</m:t>
                      </m:r>
                      <m:r>
                        <a:rPr lang="tr-TR" b="0" i="1" dirty="0" smtClean="0">
                          <a:latin typeface="Cambria Math" panose="02040503050406030204" pitchFamily="18" charset="0"/>
                        </a:rPr>
                        <m:t> </m:t>
                      </m:r>
                      <m:r>
                        <a:rPr lang="tr-TR" b="0" i="1" dirty="0" smtClean="0">
                          <a:latin typeface="Cambria Math" panose="02040503050406030204" pitchFamily="18" charset="0"/>
                        </a:rPr>
                        <m:t>𝑚𝑚</m:t>
                      </m:r>
                      <m:r>
                        <a:rPr lang="tr-TR" b="0" i="1" dirty="0" smtClean="0">
                          <a:latin typeface="Cambria Math" panose="02040503050406030204" pitchFamily="18" charset="0"/>
                        </a:rPr>
                        <m:t>/</m:t>
                      </m:r>
                      <m:sSup>
                        <m:sSupPr>
                          <m:ctrlPr>
                            <a:rPr lang="tr-TR" b="0" i="1" dirty="0" smtClean="0">
                              <a:latin typeface="Cambria Math" panose="02040503050406030204" pitchFamily="18" charset="0"/>
                            </a:rPr>
                          </m:ctrlPr>
                        </m:sSupPr>
                        <m:e>
                          <m:r>
                            <a:rPr lang="tr-TR" b="0" i="1" dirty="0" smtClean="0">
                              <a:latin typeface="Cambria Math" panose="02040503050406030204" pitchFamily="18" charset="0"/>
                            </a:rPr>
                            <m:t>𝑠</m:t>
                          </m:r>
                        </m:e>
                        <m:sup>
                          <m:r>
                            <a:rPr lang="tr-TR" b="0" i="1" dirty="0" smtClean="0">
                              <a:latin typeface="Cambria Math" panose="02040503050406030204" pitchFamily="18" charset="0"/>
                            </a:rPr>
                            <m:t>2</m:t>
                          </m:r>
                        </m:sup>
                      </m:sSup>
                      <m:r>
                        <a:rPr lang="tr-TR" i="1" dirty="0">
                          <a:latin typeface="Cambria Math" panose="02040503050406030204" pitchFamily="18" charset="0"/>
                        </a:rPr>
                        <m:t>∠</m:t>
                      </m:r>
                      <m:r>
                        <m:rPr>
                          <m:nor/>
                        </m:rPr>
                        <a:rPr lang="tr-TR" i="1" dirty="0">
                          <a:latin typeface="Cambria Math" panose="02040503050406030204" pitchFamily="18" charset="0"/>
                        </a:rPr>
                        <m:t>−42,8436</m:t>
                      </m:r>
                    </m:oMath>
                  </m:oMathPara>
                </a14:m>
                <a:endParaRPr lang="tr-TR" i="1" dirty="0">
                  <a:latin typeface="Cambria Math" panose="02040503050406030204" pitchFamily="18" charset="0"/>
                </a:endParaRPr>
              </a:p>
              <a:p>
                <a:r>
                  <a:rPr lang="tr-TR" u="sng" dirty="0">
                    <a:solidFill>
                      <a:srgbClr val="C00000"/>
                    </a:solidFill>
                  </a:rPr>
                  <a:t>Uzuvların kütleleri ve atalet momentleri </a:t>
                </a:r>
                <a:r>
                  <a:rPr lang="tr-TR" u="sng" dirty="0" smtClean="0">
                    <a:solidFill>
                      <a:srgbClr val="C00000"/>
                    </a:solidFill>
                  </a:rPr>
                  <a:t>bulunur</a:t>
                </a:r>
              </a:p>
              <a:p>
                <a:pPr marL="0" indent="0">
                  <a:buNone/>
                </a:pPr>
                <a14:m>
                  <m:oMath xmlns:m="http://schemas.openxmlformats.org/officeDocument/2006/math">
                    <m:sSub>
                      <m:sSubPr>
                        <m:ctrlPr>
                          <a:rPr lang="tr-TR" i="1" smtClean="0">
                            <a:solidFill>
                              <a:schemeClr val="accent1"/>
                            </a:solidFill>
                            <a:latin typeface="Cambria Math" panose="02040503050406030204" pitchFamily="18" charset="0"/>
                          </a:rPr>
                        </m:ctrlPr>
                      </m:sSubPr>
                      <m:e>
                        <m:r>
                          <a:rPr lang="tr-TR" b="0" i="1" smtClean="0">
                            <a:solidFill>
                              <a:schemeClr val="accent1"/>
                            </a:solidFill>
                            <a:latin typeface="Cambria Math" panose="02040503050406030204" pitchFamily="18" charset="0"/>
                          </a:rPr>
                          <m:t>𝑚</m:t>
                        </m:r>
                      </m:e>
                      <m:sub>
                        <m:r>
                          <a:rPr lang="tr-TR" b="0" i="1" smtClean="0">
                            <a:solidFill>
                              <a:schemeClr val="accent1"/>
                            </a:solidFill>
                            <a:latin typeface="Cambria Math" panose="02040503050406030204" pitchFamily="18" charset="0"/>
                          </a:rPr>
                          <m:t>3</m:t>
                        </m:r>
                      </m:sub>
                    </m:sSub>
                    <m:r>
                      <a:rPr lang="tr-TR" b="0" i="1" smtClean="0">
                        <a:solidFill>
                          <a:schemeClr val="accent1"/>
                        </a:solidFill>
                        <a:latin typeface="Cambria Math" panose="02040503050406030204" pitchFamily="18" charset="0"/>
                      </a:rPr>
                      <m:t>=5 </m:t>
                    </m:r>
                    <m:r>
                      <a:rPr lang="tr-TR" b="0" i="1" smtClean="0">
                        <a:solidFill>
                          <a:schemeClr val="accent1"/>
                        </a:solidFill>
                        <a:latin typeface="Cambria Math" panose="02040503050406030204" pitchFamily="18" charset="0"/>
                      </a:rPr>
                      <m:t>𝑘𝑔</m:t>
                    </m:r>
                  </m:oMath>
                </a14:m>
                <a:r>
                  <a:rPr lang="tr-TR" dirty="0" smtClean="0">
                    <a:solidFill>
                      <a:schemeClr val="accent1"/>
                    </a:solidFill>
                  </a:rPr>
                  <a:t> İnce Çubuk için </a:t>
                </a:r>
                <a14:m>
                  <m:oMath xmlns:m="http://schemas.openxmlformats.org/officeDocument/2006/math">
                    <m:sSub>
                      <m:sSubPr>
                        <m:ctrlPr>
                          <a:rPr lang="tr-TR" i="1">
                            <a:solidFill>
                              <a:schemeClr val="accent1"/>
                            </a:solidFill>
                            <a:latin typeface="Cambria Math" panose="02040503050406030204" pitchFamily="18" charset="0"/>
                          </a:rPr>
                        </m:ctrlPr>
                      </m:sSubPr>
                      <m:e>
                        <m:r>
                          <a:rPr lang="tr-TR" i="1">
                            <a:solidFill>
                              <a:schemeClr val="accent1"/>
                            </a:solidFill>
                            <a:latin typeface="Cambria Math" panose="02040503050406030204" pitchFamily="18" charset="0"/>
                          </a:rPr>
                          <m:t>𝐼</m:t>
                        </m:r>
                      </m:e>
                      <m:sub>
                        <m:r>
                          <a:rPr lang="tr-TR" i="1">
                            <a:solidFill>
                              <a:schemeClr val="accent1"/>
                            </a:solidFill>
                            <a:latin typeface="Cambria Math" panose="02040503050406030204" pitchFamily="18" charset="0"/>
                          </a:rPr>
                          <m:t>𝐺</m:t>
                        </m:r>
                      </m:sub>
                    </m:sSub>
                    <m:r>
                      <a:rPr lang="tr-TR" i="1">
                        <a:solidFill>
                          <a:schemeClr val="accent1"/>
                        </a:solidFill>
                        <a:latin typeface="Cambria Math" panose="02040503050406030204" pitchFamily="18" charset="0"/>
                      </a:rPr>
                      <m:t>=</m:t>
                    </m:r>
                    <m:f>
                      <m:fPr>
                        <m:ctrlPr>
                          <a:rPr lang="tr-TR" i="1">
                            <a:solidFill>
                              <a:schemeClr val="accent1"/>
                            </a:solidFill>
                            <a:latin typeface="Cambria Math" panose="02040503050406030204" pitchFamily="18" charset="0"/>
                          </a:rPr>
                        </m:ctrlPr>
                      </m:fPr>
                      <m:num>
                        <m:r>
                          <a:rPr lang="tr-TR" i="1">
                            <a:solidFill>
                              <a:schemeClr val="accent1"/>
                            </a:solidFill>
                            <a:latin typeface="Cambria Math" panose="02040503050406030204" pitchFamily="18" charset="0"/>
                          </a:rPr>
                          <m:t>1</m:t>
                        </m:r>
                      </m:num>
                      <m:den>
                        <m:r>
                          <a:rPr lang="tr-TR" i="1">
                            <a:solidFill>
                              <a:schemeClr val="accent1"/>
                            </a:solidFill>
                            <a:latin typeface="Cambria Math" panose="02040503050406030204" pitchFamily="18" charset="0"/>
                          </a:rPr>
                          <m:t>12</m:t>
                        </m:r>
                      </m:den>
                    </m:f>
                    <m:r>
                      <a:rPr lang="tr-TR" i="1">
                        <a:solidFill>
                          <a:schemeClr val="accent1"/>
                        </a:solidFill>
                        <a:latin typeface="Cambria Math" panose="02040503050406030204" pitchFamily="18" charset="0"/>
                      </a:rPr>
                      <m:t>𝑚</m:t>
                    </m:r>
                    <m:sSup>
                      <m:sSupPr>
                        <m:ctrlPr>
                          <a:rPr lang="tr-TR" i="1">
                            <a:solidFill>
                              <a:schemeClr val="accent1"/>
                            </a:solidFill>
                            <a:latin typeface="Cambria Math" panose="02040503050406030204" pitchFamily="18" charset="0"/>
                          </a:rPr>
                        </m:ctrlPr>
                      </m:sSupPr>
                      <m:e>
                        <m:r>
                          <a:rPr lang="tr-TR" i="1">
                            <a:solidFill>
                              <a:schemeClr val="accent1"/>
                            </a:solidFill>
                            <a:latin typeface="Cambria Math" panose="02040503050406030204" pitchFamily="18" charset="0"/>
                          </a:rPr>
                          <m:t>𝑙</m:t>
                        </m:r>
                      </m:e>
                      <m:sup>
                        <m:r>
                          <a:rPr lang="tr-TR" i="1">
                            <a:solidFill>
                              <a:schemeClr val="accent1"/>
                            </a:solidFill>
                            <a:latin typeface="Cambria Math" panose="02040503050406030204" pitchFamily="18" charset="0"/>
                          </a:rPr>
                          <m:t>2</m:t>
                        </m:r>
                      </m:sup>
                    </m:sSup>
                    <m:r>
                      <a:rPr lang="tr-TR" i="1">
                        <a:solidFill>
                          <a:schemeClr val="accent1"/>
                        </a:solidFill>
                        <a:latin typeface="Cambria Math" panose="02040503050406030204" pitchFamily="18" charset="0"/>
                      </a:rPr>
                      <m:t>=</m:t>
                    </m:r>
                    <m:r>
                      <m:rPr>
                        <m:nor/>
                      </m:rPr>
                      <a:rPr lang="tr-TR" i="1">
                        <a:solidFill>
                          <a:schemeClr val="accent1"/>
                        </a:solidFill>
                        <a:latin typeface="Cambria Math" panose="02040503050406030204" pitchFamily="18" charset="0"/>
                      </a:rPr>
                      <m:t>0,104167</m:t>
                    </m:r>
                    <m:r>
                      <a:rPr lang="tr-TR" b="0" i="1" smtClean="0">
                        <a:solidFill>
                          <a:schemeClr val="accent1"/>
                        </a:solidFill>
                        <a:latin typeface="Cambria Math" panose="02040503050406030204" pitchFamily="18" charset="0"/>
                      </a:rPr>
                      <m:t> </m:t>
                    </m:r>
                    <m:r>
                      <a:rPr lang="tr-TR" i="1">
                        <a:solidFill>
                          <a:schemeClr val="accent1"/>
                        </a:solidFill>
                        <a:latin typeface="Cambria Math" panose="02040503050406030204" pitchFamily="18" charset="0"/>
                      </a:rPr>
                      <m:t>𝑘𝑔</m:t>
                    </m:r>
                    <m:r>
                      <a:rPr lang="tr-TR" b="0" i="1" smtClean="0">
                        <a:solidFill>
                          <a:schemeClr val="accent1"/>
                        </a:solidFill>
                        <a:latin typeface="Cambria Math" panose="02040503050406030204" pitchFamily="18" charset="0"/>
                      </a:rPr>
                      <m:t>−</m:t>
                    </m:r>
                    <m:r>
                      <a:rPr lang="tr-TR" b="0" i="1" smtClean="0">
                        <a:solidFill>
                          <a:schemeClr val="accent1"/>
                        </a:solidFill>
                        <a:latin typeface="Cambria Math" panose="02040503050406030204" pitchFamily="18" charset="0"/>
                      </a:rPr>
                      <m:t>𝑚</m:t>
                    </m:r>
                    <m:r>
                      <a:rPr lang="tr-TR" b="0" i="1" smtClean="0">
                        <a:solidFill>
                          <a:schemeClr val="accent1"/>
                        </a:solidFill>
                        <a:latin typeface="Cambria Math" panose="02040503050406030204" pitchFamily="18" charset="0"/>
                      </a:rPr>
                      <m:t>^2</m:t>
                    </m:r>
                  </m:oMath>
                </a14:m>
                <a:r>
                  <a:rPr lang="tr-TR" i="1" dirty="0">
                    <a:solidFill>
                      <a:schemeClr val="accent1"/>
                    </a:solidFill>
                    <a:latin typeface="Cambria Math" panose="02040503050406030204" pitchFamily="18" charset="0"/>
                  </a:rPr>
                  <a:t> </a:t>
                </a:r>
                <a:endParaRPr lang="tr-TR" i="1" dirty="0" smtClean="0">
                  <a:solidFill>
                    <a:schemeClr val="accent1"/>
                  </a:solidFill>
                  <a:latin typeface="Cambria Math" panose="02040503050406030204" pitchFamily="18" charset="0"/>
                </a:endParaRPr>
              </a:p>
              <a:p>
                <a:pPr marL="0" indent="0">
                  <a:buNone/>
                </a:pPr>
                <a:r>
                  <a:rPr lang="tr-TR" dirty="0"/>
                  <a:t>Uzuvların atalet kuvvetleri ve atalet momentleri bulunur.</a:t>
                </a:r>
              </a:p>
              <a:p>
                <a:pPr marL="0" indent="0">
                  <a:buNone/>
                </a:pPr>
                <a14:m>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𝐹</m:t>
                        </m:r>
                      </m:e>
                      <m:sub>
                        <m:r>
                          <a:rPr lang="tr-TR" i="1">
                            <a:latin typeface="Cambria Math" panose="02040503050406030204" pitchFamily="18" charset="0"/>
                          </a:rPr>
                          <m:t>3</m:t>
                        </m:r>
                        <m:r>
                          <a:rPr lang="tr-TR" i="1">
                            <a:latin typeface="Cambria Math" panose="02040503050406030204" pitchFamily="18" charset="0"/>
                          </a:rPr>
                          <m:t>𝑥</m:t>
                        </m:r>
                      </m:sub>
                      <m:sup>
                        <m:r>
                          <a:rPr lang="tr-TR" i="1">
                            <a:latin typeface="Cambria Math" panose="02040503050406030204" pitchFamily="18" charset="0"/>
                          </a:rPr>
                          <m:t>𝑖</m:t>
                        </m:r>
                      </m:sup>
                    </m:sSubSup>
                    <m:r>
                      <a:rPr lang="tr-TR" i="1">
                        <a:latin typeface="Cambria Math" panose="02040503050406030204" pitchFamily="18" charset="0"/>
                      </a:rPr>
                      <m:t>=−</m:t>
                    </m:r>
                    <m:r>
                      <a:rPr lang="tr-TR" i="1">
                        <a:latin typeface="Cambria Math" panose="02040503050406030204" pitchFamily="18" charset="0"/>
                      </a:rPr>
                      <m:t>𝑚</m:t>
                    </m:r>
                    <m:sSub>
                      <m:sSubPr>
                        <m:ctrlPr>
                          <a:rPr lang="tr-TR" i="1">
                            <a:latin typeface="Cambria Math" panose="02040503050406030204" pitchFamily="18" charset="0"/>
                          </a:rPr>
                        </m:ctrlPr>
                      </m:sSubPr>
                      <m:e>
                        <m:r>
                          <a:rPr lang="tr-TR" i="1">
                            <a:latin typeface="Cambria Math" panose="02040503050406030204" pitchFamily="18" charset="0"/>
                          </a:rPr>
                          <m:t>𝑎</m:t>
                        </m:r>
                      </m:e>
                      <m:sub>
                        <m:sSub>
                          <m:sSubPr>
                            <m:ctrlPr>
                              <a:rPr lang="tr-TR" i="1">
                                <a:latin typeface="Cambria Math" panose="02040503050406030204" pitchFamily="18" charset="0"/>
                              </a:rPr>
                            </m:ctrlPr>
                          </m:sSubPr>
                          <m:e>
                            <m:r>
                              <a:rPr lang="tr-TR" i="1">
                                <a:latin typeface="Cambria Math" panose="02040503050406030204" pitchFamily="18" charset="0"/>
                              </a:rPr>
                              <m:t>𝐺</m:t>
                            </m:r>
                          </m:e>
                          <m:sub>
                            <m:r>
                              <a:rPr lang="tr-TR" i="1">
                                <a:latin typeface="Cambria Math" panose="02040503050406030204" pitchFamily="18" charset="0"/>
                              </a:rPr>
                              <m:t>3</m:t>
                            </m:r>
                            <m:r>
                              <m:rPr>
                                <m:sty m:val="p"/>
                              </m:rPr>
                              <a:rPr lang="tr-TR" i="1">
                                <a:latin typeface="Cambria Math" panose="02040503050406030204" pitchFamily="18" charset="0"/>
                              </a:rPr>
                              <m:t>x</m:t>
                            </m:r>
                          </m:sub>
                        </m:sSub>
                      </m:sub>
                    </m:sSub>
                    <m:r>
                      <a:rPr lang="tr-TR" i="1">
                        <a:latin typeface="Cambria Math" panose="02040503050406030204" pitchFamily="18" charset="0"/>
                      </a:rPr>
                      <m:t>=</m:t>
                    </m:r>
                    <m:r>
                      <m:rPr>
                        <m:nor/>
                      </m:rPr>
                      <a:rPr lang="tr-TR" i="1">
                        <a:latin typeface="Cambria Math" panose="02040503050406030204" pitchFamily="18" charset="0"/>
                      </a:rPr>
                      <m:t>−19047,6</m:t>
                    </m:r>
                  </m:oMath>
                </a14:m>
                <a:r>
                  <a:rPr lang="tr-TR" i="1" dirty="0">
                    <a:latin typeface="Cambria Math" panose="02040503050406030204" pitchFamily="18" charset="0"/>
                  </a:rPr>
                  <a:t> kg.mm/s^2=-19,04 N</a:t>
                </a:r>
              </a:p>
              <a:p>
                <a:pPr marL="0" indent="0">
                  <a:buNone/>
                </a:pPr>
                <a14:m>
                  <m:oMathPara xmlns:m="http://schemas.openxmlformats.org/officeDocument/2006/math">
                    <m:oMathParaPr>
                      <m:jc m:val="left"/>
                    </m:oMathParaPr>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𝐹</m:t>
                          </m:r>
                        </m:e>
                        <m:sub>
                          <m:r>
                            <a:rPr lang="tr-TR" i="1">
                              <a:latin typeface="Cambria Math" panose="02040503050406030204" pitchFamily="18" charset="0"/>
                            </a:rPr>
                            <m:t>3</m:t>
                          </m:r>
                          <m:r>
                            <a:rPr lang="tr-TR" i="1">
                              <a:latin typeface="Cambria Math" panose="02040503050406030204" pitchFamily="18" charset="0"/>
                            </a:rPr>
                            <m:t>𝑦</m:t>
                          </m:r>
                        </m:sub>
                        <m:sup>
                          <m:r>
                            <a:rPr lang="tr-TR" i="1">
                              <a:latin typeface="Cambria Math" panose="02040503050406030204" pitchFamily="18" charset="0"/>
                            </a:rPr>
                            <m:t>𝑖</m:t>
                          </m:r>
                        </m:sup>
                      </m:sSubSup>
                      <m:r>
                        <a:rPr lang="tr-TR" i="1">
                          <a:latin typeface="Cambria Math" panose="02040503050406030204" pitchFamily="18" charset="0"/>
                        </a:rPr>
                        <m:t>=−</m:t>
                      </m:r>
                      <m:r>
                        <a:rPr lang="tr-TR" i="1">
                          <a:latin typeface="Cambria Math" panose="02040503050406030204" pitchFamily="18" charset="0"/>
                        </a:rPr>
                        <m:t>𝑚</m:t>
                      </m:r>
                      <m:sSub>
                        <m:sSubPr>
                          <m:ctrlPr>
                            <a:rPr lang="tr-TR" i="1">
                              <a:latin typeface="Cambria Math" panose="02040503050406030204" pitchFamily="18" charset="0"/>
                            </a:rPr>
                          </m:ctrlPr>
                        </m:sSubPr>
                        <m:e>
                          <m:r>
                            <a:rPr lang="tr-TR" i="1">
                              <a:latin typeface="Cambria Math" panose="02040503050406030204" pitchFamily="18" charset="0"/>
                            </a:rPr>
                            <m:t>𝑎</m:t>
                          </m:r>
                        </m:e>
                        <m:sub>
                          <m:sSub>
                            <m:sSubPr>
                              <m:ctrlPr>
                                <a:rPr lang="tr-TR" i="1">
                                  <a:latin typeface="Cambria Math" panose="02040503050406030204" pitchFamily="18" charset="0"/>
                                </a:rPr>
                              </m:ctrlPr>
                            </m:sSubPr>
                            <m:e>
                              <m:r>
                                <a:rPr lang="tr-TR" i="1">
                                  <a:latin typeface="Cambria Math" panose="02040503050406030204" pitchFamily="18" charset="0"/>
                                </a:rPr>
                                <m:t>𝐺</m:t>
                              </m:r>
                            </m:e>
                            <m:sub>
                              <m:r>
                                <a:rPr lang="tr-TR" i="1">
                                  <a:latin typeface="Cambria Math" panose="02040503050406030204" pitchFamily="18" charset="0"/>
                                </a:rPr>
                                <m:t>3</m:t>
                              </m:r>
                              <m:r>
                                <m:rPr>
                                  <m:sty m:val="p"/>
                                </m:rPr>
                                <a:rPr lang="tr-TR" i="1">
                                  <a:latin typeface="Cambria Math" panose="02040503050406030204" pitchFamily="18" charset="0"/>
                                </a:rPr>
                                <m:t>y</m:t>
                              </m:r>
                            </m:sub>
                          </m:sSub>
                        </m:sub>
                      </m:sSub>
                      <m:r>
                        <a:rPr lang="tr-TR" i="1">
                          <a:latin typeface="Cambria Math" panose="02040503050406030204" pitchFamily="18" charset="0"/>
                        </a:rPr>
                        <m:t>=</m:t>
                      </m:r>
                      <m:r>
                        <m:rPr>
                          <m:nor/>
                        </m:rPr>
                        <a:rPr lang="tr-TR" i="1">
                          <a:latin typeface="Cambria Math" panose="02040503050406030204" pitchFamily="18" charset="0"/>
                        </a:rPr>
                        <m:t>17665,26=17.66 </m:t>
                      </m:r>
                      <m:r>
                        <m:rPr>
                          <m:nor/>
                        </m:rPr>
                        <a:rPr lang="tr-TR" i="1">
                          <a:latin typeface="Cambria Math" panose="02040503050406030204" pitchFamily="18" charset="0"/>
                        </a:rPr>
                        <m:t>N</m:t>
                      </m:r>
                    </m:oMath>
                  </m:oMathPara>
                </a14:m>
                <a:endParaRPr lang="tr-TR" i="1" dirty="0" smtClean="0">
                  <a:latin typeface="Cambria Math" panose="02040503050406030204" pitchFamily="18" charset="0"/>
                </a:endParaRPr>
              </a:p>
              <a:p>
                <a:pPr marL="0" indent="0">
                  <a:buNone/>
                </a:pPr>
                <a14:m>
                  <m:oMath xmlns:m="http://schemas.openxmlformats.org/officeDocument/2006/math">
                    <m:sSubSup>
                      <m:sSubSupPr>
                        <m:ctrlPr>
                          <a:rPr lang="tr-TR" i="1">
                            <a:latin typeface="Cambria Math" panose="02040503050406030204" pitchFamily="18" charset="0"/>
                          </a:rPr>
                        </m:ctrlPr>
                      </m:sSubSupPr>
                      <m:e>
                        <m:r>
                          <a:rPr lang="tr-TR" i="1">
                            <a:latin typeface="Cambria Math" panose="02040503050406030204" pitchFamily="18" charset="0"/>
                          </a:rPr>
                          <m:t>𝑇</m:t>
                        </m:r>
                      </m:e>
                      <m:sub>
                        <m:r>
                          <a:rPr lang="tr-TR" i="1">
                            <a:latin typeface="Cambria Math" panose="02040503050406030204" pitchFamily="18" charset="0"/>
                          </a:rPr>
                          <m:t>𝐺</m:t>
                        </m:r>
                        <m:r>
                          <a:rPr lang="tr-TR" i="1">
                            <a:latin typeface="Cambria Math" panose="02040503050406030204" pitchFamily="18" charset="0"/>
                          </a:rPr>
                          <m:t>3</m:t>
                        </m:r>
                      </m:sub>
                      <m:sup>
                        <m:r>
                          <a:rPr lang="tr-TR" i="1">
                            <a:latin typeface="Cambria Math" panose="02040503050406030204" pitchFamily="18" charset="0"/>
                          </a:rPr>
                          <m:t>𝑖</m:t>
                        </m:r>
                      </m:sup>
                    </m:sSubSup>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𝐺</m:t>
                        </m:r>
                      </m:sub>
                    </m:sSub>
                    <m:sSub>
                      <m:sSubPr>
                        <m:ctrlPr>
                          <a:rPr lang="tr-TR" i="1">
                            <a:latin typeface="Cambria Math" panose="02040503050406030204" pitchFamily="18" charset="0"/>
                          </a:rPr>
                        </m:ctrlPr>
                      </m:sSubPr>
                      <m:e>
                        <m:r>
                          <a:rPr lang="tr-TR" i="1">
                            <a:latin typeface="Cambria Math" panose="02040503050406030204" pitchFamily="18" charset="0"/>
                          </a:rPr>
                          <m:t>𝛼</m:t>
                        </m:r>
                      </m:e>
                      <m:sub>
                        <m:r>
                          <a:rPr lang="tr-TR" i="1">
                            <a:latin typeface="Cambria Math" panose="02040503050406030204" pitchFamily="18" charset="0"/>
                          </a:rPr>
                          <m:t>13</m:t>
                        </m:r>
                      </m:sub>
                    </m:sSub>
                    <m:r>
                      <a:rPr lang="tr-TR" i="1">
                        <a:latin typeface="Cambria Math" panose="02040503050406030204" pitchFamily="18" charset="0"/>
                      </a:rPr>
                      <m:t>=</m:t>
                    </m:r>
                    <m:r>
                      <m:rPr>
                        <m:nor/>
                      </m:rPr>
                      <a:rPr lang="tr-TR" i="1">
                        <a:latin typeface="Cambria Math" panose="02040503050406030204" pitchFamily="18" charset="0"/>
                      </a:rPr>
                      <m:t>0,865944</m:t>
                    </m:r>
                  </m:oMath>
                </a14:m>
                <a:r>
                  <a:rPr lang="tr-TR" i="1" dirty="0" smtClean="0">
                    <a:latin typeface="Cambria Math" panose="02040503050406030204" pitchFamily="18" charset="0"/>
                  </a:rPr>
                  <a:t> N-m=</a:t>
                </a:r>
                <a14:m>
                  <m:oMath xmlns:m="http://schemas.openxmlformats.org/officeDocument/2006/math">
                    <m:r>
                      <m:rPr>
                        <m:nor/>
                      </m:rPr>
                      <a:rPr lang="tr-TR" i="1">
                        <a:latin typeface="Cambria Math" panose="02040503050406030204" pitchFamily="18" charset="0"/>
                      </a:rPr>
                      <m:t>86</m:t>
                    </m:r>
                    <m:r>
                      <m:rPr>
                        <m:nor/>
                      </m:rPr>
                      <a:rPr lang="tr-TR" b="0" i="1" smtClean="0">
                        <a:latin typeface="Cambria Math" panose="02040503050406030204" pitchFamily="18" charset="0"/>
                      </a:rPr>
                      <m:t>6 </m:t>
                    </m:r>
                    <m:r>
                      <m:rPr>
                        <m:nor/>
                      </m:rPr>
                      <a:rPr lang="tr-TR" b="0" i="1" smtClean="0">
                        <a:latin typeface="Cambria Math" panose="02040503050406030204" pitchFamily="18" charset="0"/>
                      </a:rPr>
                      <m:t>N</m:t>
                    </m:r>
                    <m:r>
                      <m:rPr>
                        <m:nor/>
                      </m:rPr>
                      <a:rPr lang="tr-TR" b="0" i="1" smtClean="0">
                        <a:latin typeface="Cambria Math" panose="02040503050406030204" pitchFamily="18" charset="0"/>
                      </a:rPr>
                      <m:t>−</m:t>
                    </m:r>
                    <m:r>
                      <m:rPr>
                        <m:nor/>
                      </m:rPr>
                      <a:rPr lang="tr-TR" b="0" i="1" smtClean="0">
                        <a:latin typeface="Cambria Math" panose="02040503050406030204" pitchFamily="18" charset="0"/>
                      </a:rPr>
                      <m:t>mm</m:t>
                    </m:r>
                    <m:r>
                      <m:rPr>
                        <m:nor/>
                      </m:rPr>
                      <a:rPr lang="tr-TR" b="0" i="1" smtClean="0">
                        <a:latin typeface="Cambria Math" panose="02040503050406030204" pitchFamily="18" charset="0"/>
                      </a:rPr>
                      <m:t> </m:t>
                    </m:r>
                    <m:r>
                      <m:rPr>
                        <m:nor/>
                      </m:rPr>
                      <a:rPr lang="tr-TR" b="0" i="1" smtClean="0">
                        <a:latin typeface="Cambria Math" panose="02040503050406030204" pitchFamily="18" charset="0"/>
                      </a:rPr>
                      <m:t>olur</m:t>
                    </m:r>
                    <m:r>
                      <m:rPr>
                        <m:nor/>
                      </m:rPr>
                      <a:rPr lang="tr-TR" b="0" i="1" smtClean="0">
                        <a:latin typeface="Cambria Math" panose="02040503050406030204" pitchFamily="18" charset="0"/>
                      </a:rPr>
                      <m:t>.</m:t>
                    </m:r>
                  </m:oMath>
                </a14:m>
                <a:r>
                  <a:rPr lang="tr-TR" i="1" dirty="0" smtClean="0">
                    <a:latin typeface="Cambria Math" panose="02040503050406030204" pitchFamily="18" charset="0"/>
                  </a:rPr>
                  <a:t> </a:t>
                </a:r>
                <a:endParaRPr lang="tr-TR" i="1" dirty="0">
                  <a:latin typeface="Cambria Math" panose="02040503050406030204" pitchFamily="18" charset="0"/>
                </a:endParaRPr>
              </a:p>
              <a:p>
                <a:pPr marL="0" indent="0">
                  <a:buNone/>
                </a:pPr>
                <a:endParaRPr lang="tr-TR" dirty="0">
                  <a:solidFill>
                    <a:schemeClr val="accent1"/>
                  </a:solidFill>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rotWithShape="0">
                <a:blip r:embed="rId2"/>
                <a:stretch>
                  <a:fillRect l="-773" t="-1500"/>
                </a:stretch>
              </a:blipFill>
            </p:spPr>
            <p:txBody>
              <a:bodyPr/>
              <a:lstStyle/>
              <a:p>
                <a:r>
                  <a:rPr lang="tr-TR">
                    <a:noFill/>
                  </a:rPr>
                  <a:t> </a:t>
                </a:r>
              </a:p>
            </p:txBody>
          </p:sp>
        </mc:Fallback>
      </mc:AlternateContent>
    </p:spTree>
    <p:extLst>
      <p:ext uri="{BB962C8B-B14F-4D97-AF65-F5344CB8AC3E}">
        <p14:creationId xmlns:p14="http://schemas.microsoft.com/office/powerpoint/2010/main" val="268975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Çözüm Devam</a:t>
            </a:r>
          </a:p>
        </p:txBody>
      </p:sp>
      <mc:AlternateContent xmlns:mc="http://schemas.openxmlformats.org/markup-compatibility/2006" xmlns:a14="http://schemas.microsoft.com/office/drawing/2010/main">
        <mc:Choice Requires="a14">
          <p:sp>
            <p:nvSpPr>
              <p:cNvPr id="79" name="İçerik Yer Tutucusu 78"/>
              <p:cNvSpPr>
                <a:spLocks noGrp="1"/>
              </p:cNvSpPr>
              <p:nvPr>
                <p:ph idx="1"/>
              </p:nvPr>
            </p:nvSpPr>
            <p:spPr>
              <a:xfrm>
                <a:off x="47772" y="2621798"/>
                <a:ext cx="9175428" cy="4105118"/>
              </a:xfrm>
            </p:spPr>
            <p:txBody>
              <a:bodyPr>
                <a:normAutofit/>
              </a:bodyPr>
              <a:lstStyle/>
              <a:p>
                <a:r>
                  <a:rPr lang="tr-TR" sz="1800" dirty="0" smtClean="0"/>
                  <a:t>Denge Denklemleri</a:t>
                </a:r>
              </a:p>
              <a:p>
                <a:pPr marL="0" indent="0">
                  <a:buNone/>
                </a:pPr>
                <a:r>
                  <a:rPr lang="tr-TR" sz="1800" dirty="0" smtClean="0"/>
                  <a:t>Moment Denge Denklemi</a:t>
                </a:r>
              </a:p>
              <a:p>
                <a:pPr marL="0" indent="0">
                  <a:buNone/>
                </a:pPr>
                <a14:m>
                  <m:oMathPara xmlns:m="http://schemas.openxmlformats.org/officeDocument/2006/math">
                    <m:oMathParaPr>
                      <m:jc m:val="left"/>
                    </m:oMathParaPr>
                    <m:oMath xmlns:m="http://schemas.openxmlformats.org/officeDocument/2006/math">
                      <m:nary>
                        <m:naryPr>
                          <m:chr m:val="∑"/>
                          <m:subHide m:val="on"/>
                          <m:supHide m:val="on"/>
                          <m:ctrlPr>
                            <a:rPr lang="tr-TR" sz="1800" i="1">
                              <a:solidFill>
                                <a:srgbClr val="FF0000"/>
                              </a:solidFill>
                              <a:latin typeface="Cambria Math" panose="02040503050406030204" pitchFamily="18" charset="0"/>
                            </a:rPr>
                          </m:ctrlPr>
                        </m:naryPr>
                        <m:sub/>
                        <m:sup/>
                        <m:e>
                          <m:sSub>
                            <m:sSubPr>
                              <m:ctrlPr>
                                <a:rPr lang="tr-TR" sz="1800" i="1">
                                  <a:solidFill>
                                    <a:srgbClr val="FF0000"/>
                                  </a:solidFill>
                                  <a:latin typeface="Cambria Math" panose="02040503050406030204" pitchFamily="18" charset="0"/>
                                </a:rPr>
                              </m:ctrlPr>
                            </m:sSubPr>
                            <m:e>
                              <m:r>
                                <a:rPr lang="tr-TR" sz="1800" i="1">
                                  <a:solidFill>
                                    <a:srgbClr val="FF0000"/>
                                  </a:solidFill>
                                  <a:latin typeface="Cambria Math" panose="02040503050406030204" pitchFamily="18" charset="0"/>
                                </a:rPr>
                                <m:t>𝑀</m:t>
                              </m:r>
                            </m:e>
                            <m:sub>
                              <m:r>
                                <a:rPr lang="tr-TR" sz="1800" i="1">
                                  <a:solidFill>
                                    <a:srgbClr val="FF0000"/>
                                  </a:solidFill>
                                  <a:latin typeface="Cambria Math" panose="02040503050406030204" pitchFamily="18" charset="0"/>
                                </a:rPr>
                                <m:t>𝐺</m:t>
                              </m:r>
                            </m:sub>
                          </m:sSub>
                        </m:e>
                      </m:nary>
                      <m:r>
                        <a:rPr lang="tr-TR" sz="1800" i="1">
                          <a:solidFill>
                            <a:srgbClr val="FF0000"/>
                          </a:solidFill>
                          <a:latin typeface="Cambria Math" panose="02040503050406030204" pitchFamily="18" charset="0"/>
                        </a:rPr>
                        <m:t>+</m:t>
                      </m:r>
                      <m:sSup>
                        <m:sSupPr>
                          <m:ctrlPr>
                            <a:rPr lang="tr-TR" sz="1800" i="1">
                              <a:solidFill>
                                <a:srgbClr val="FF0000"/>
                              </a:solidFill>
                              <a:latin typeface="Cambria Math" panose="02040503050406030204" pitchFamily="18" charset="0"/>
                            </a:rPr>
                          </m:ctrlPr>
                        </m:sSupPr>
                        <m:e>
                          <m:acc>
                            <m:accPr>
                              <m:chr m:val="⃗"/>
                              <m:ctrlPr>
                                <a:rPr lang="tr-TR" sz="1800" i="1">
                                  <a:solidFill>
                                    <a:srgbClr val="FF0000"/>
                                  </a:solidFill>
                                  <a:latin typeface="Cambria Math" panose="02040503050406030204" pitchFamily="18" charset="0"/>
                                </a:rPr>
                              </m:ctrlPr>
                            </m:accPr>
                            <m:e>
                              <m:r>
                                <a:rPr lang="tr-TR" sz="1800" i="1">
                                  <a:solidFill>
                                    <a:srgbClr val="FF0000"/>
                                  </a:solidFill>
                                  <a:latin typeface="Cambria Math" panose="02040503050406030204" pitchFamily="18" charset="0"/>
                                </a:rPr>
                                <m:t>𝑇</m:t>
                              </m:r>
                            </m:e>
                          </m:acc>
                        </m:e>
                        <m:sup>
                          <m:r>
                            <a:rPr lang="tr-TR" sz="1800" i="1">
                              <a:solidFill>
                                <a:srgbClr val="FF0000"/>
                              </a:solidFill>
                              <a:latin typeface="Cambria Math" panose="02040503050406030204" pitchFamily="18" charset="0"/>
                            </a:rPr>
                            <m:t>𝑖</m:t>
                          </m:r>
                        </m:sup>
                      </m:sSup>
                      <m:r>
                        <a:rPr lang="tr-TR" sz="1800" i="1">
                          <a:solidFill>
                            <a:srgbClr val="FF0000"/>
                          </a:solidFill>
                          <a:latin typeface="Cambria Math" panose="02040503050406030204" pitchFamily="18" charset="0"/>
                        </a:rPr>
                        <m:t>=</m:t>
                      </m:r>
                      <m:r>
                        <a:rPr lang="tr-TR" sz="1800" b="0" i="1" smtClean="0">
                          <a:solidFill>
                            <a:srgbClr val="FF0000"/>
                          </a:solidFill>
                          <a:latin typeface="Cambria Math" panose="02040503050406030204" pitchFamily="18" charset="0"/>
                        </a:rPr>
                        <m:t>0</m:t>
                      </m:r>
                    </m:oMath>
                  </m:oMathPara>
                </a14:m>
                <a:endParaRPr lang="tr-TR" sz="1800" b="0" dirty="0" smtClean="0">
                  <a:solidFill>
                    <a:srgbClr val="FF0000"/>
                  </a:solidFill>
                </a:endParaRPr>
              </a:p>
              <a:p>
                <a:pPr marL="0" indent="0">
                  <a:buNone/>
                </a:pPr>
                <a14:m>
                  <m:oMathPara xmlns:m="http://schemas.openxmlformats.org/officeDocument/2006/math">
                    <m:oMathParaPr>
                      <m:jc m:val="centerGroup"/>
                    </m:oMathParaPr>
                    <m:oMath xmlns:m="http://schemas.openxmlformats.org/officeDocument/2006/math">
                      <m:d>
                        <m:dPr>
                          <m:ctrlPr>
                            <a:rPr lang="tr-TR" sz="1800" b="0" i="1" smtClean="0">
                              <a:latin typeface="Cambria Math" panose="02040503050406030204" pitchFamily="18" charset="0"/>
                            </a:rPr>
                          </m:ctrlPr>
                        </m:dPr>
                        <m:e>
                          <m:sSub>
                            <m:sSubPr>
                              <m:ctrlPr>
                                <a:rPr lang="tr-TR" sz="1800" b="0" i="1" smtClean="0">
                                  <a:latin typeface="Cambria Math" panose="02040503050406030204" pitchFamily="18" charset="0"/>
                                </a:rPr>
                              </m:ctrlPr>
                            </m:sSubPr>
                            <m:e>
                              <m:r>
                                <a:rPr lang="tr-TR" sz="1800" b="0" i="1" smtClean="0">
                                  <a:latin typeface="Cambria Math" panose="02040503050406030204" pitchFamily="18" charset="0"/>
                                </a:rPr>
                                <m:t>𝑎</m:t>
                              </m:r>
                            </m:e>
                            <m:sub>
                              <m:r>
                                <a:rPr lang="tr-TR" sz="1800" b="0" i="1" smtClean="0">
                                  <a:latin typeface="Cambria Math" panose="02040503050406030204" pitchFamily="18" charset="0"/>
                                </a:rPr>
                                <m:t>3</m:t>
                              </m:r>
                            </m:sub>
                          </m:sSub>
                          <m:func>
                            <m:funcPr>
                              <m:ctrlPr>
                                <a:rPr lang="tr-TR" sz="1800" b="0" i="1" smtClean="0">
                                  <a:latin typeface="Cambria Math" panose="02040503050406030204" pitchFamily="18" charset="0"/>
                                </a:rPr>
                              </m:ctrlPr>
                            </m:funcPr>
                            <m:fName>
                              <m:r>
                                <m:rPr>
                                  <m:sty m:val="p"/>
                                </m:rPr>
                                <a:rPr lang="tr-TR" sz="1800" b="0" i="0" smtClean="0">
                                  <a:latin typeface="Cambria Math" panose="02040503050406030204" pitchFamily="18" charset="0"/>
                                </a:rPr>
                                <m:t>cos</m:t>
                              </m:r>
                            </m:fName>
                            <m:e>
                              <m:d>
                                <m:dPr>
                                  <m:ctrlPr>
                                    <a:rPr lang="tr-TR" sz="1800" b="0" i="1" smtClean="0">
                                      <a:latin typeface="Cambria Math" panose="02040503050406030204" pitchFamily="18" charset="0"/>
                                    </a:rPr>
                                  </m:ctrlPr>
                                </m:dPr>
                                <m:e>
                                  <m:r>
                                    <a:rPr lang="tr-TR" sz="1800" b="0" i="1" smtClean="0">
                                      <a:latin typeface="Cambria Math" panose="02040503050406030204" pitchFamily="18" charset="0"/>
                                      <a:ea typeface="Cambria Math" panose="02040503050406030204" pitchFamily="18" charset="0"/>
                                    </a:rPr>
                                    <m:t>𝜃</m:t>
                                  </m:r>
                                </m:e>
                              </m:d>
                            </m:e>
                          </m:func>
                          <m:r>
                            <a:rPr lang="tr-TR" sz="1800" b="0" i="1" smtClean="0">
                              <a:latin typeface="Cambria Math" panose="02040503050406030204" pitchFamily="18" charset="0"/>
                              <a:ea typeface="Cambria Math" panose="02040503050406030204" pitchFamily="18" charset="0"/>
                            </a:rPr>
                            <m:t>𝑖</m:t>
                          </m:r>
                          <m:r>
                            <a:rPr lang="tr-TR" sz="1800" b="0" i="1" smtClean="0">
                              <a:latin typeface="Cambria Math" panose="02040503050406030204" pitchFamily="18" charset="0"/>
                              <a:ea typeface="Cambria Math" panose="02040503050406030204" pitchFamily="18" charset="0"/>
                            </a:rPr>
                            <m:t>+</m:t>
                          </m:r>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func>
                            <m:funcPr>
                              <m:ctrlPr>
                                <a:rPr lang="tr-TR" sz="1800" i="1">
                                  <a:latin typeface="Cambria Math" panose="02040503050406030204" pitchFamily="18" charset="0"/>
                                </a:rPr>
                              </m:ctrlPr>
                            </m:funcPr>
                            <m:fName>
                              <m:r>
                                <m:rPr>
                                  <m:sty m:val="p"/>
                                </m:rPr>
                                <a:rPr lang="tr-TR" sz="1800" b="0" i="0" smtClean="0">
                                  <a:latin typeface="Cambria Math" panose="02040503050406030204" pitchFamily="18" charset="0"/>
                                </a:rPr>
                                <m:t>sin</m:t>
                              </m:r>
                            </m:fName>
                            <m:e>
                              <m:d>
                                <m:dPr>
                                  <m:ctrlPr>
                                    <a:rPr lang="tr-TR" sz="1800" i="1">
                                      <a:latin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b="0" i="1" smtClean="0">
                              <a:latin typeface="Cambria Math" panose="02040503050406030204" pitchFamily="18" charset="0"/>
                              <a:ea typeface="Cambria Math" panose="02040503050406030204" pitchFamily="18" charset="0"/>
                            </a:rPr>
                            <m:t>𝑗</m:t>
                          </m:r>
                        </m:e>
                      </m:d>
                      <m:r>
                        <a:rPr lang="tr-TR" sz="1800" i="1">
                          <a:latin typeface="Cambria Math" panose="02040503050406030204" pitchFamily="18" charset="0"/>
                          <a:ea typeface="Cambria Math" panose="02040503050406030204" pitchFamily="18" charset="0"/>
                        </a:rPr>
                        <m:t>×</m:t>
                      </m:r>
                      <m:sSub>
                        <m:sSubPr>
                          <m:ctrlPr>
                            <a:rPr lang="tr-TR" sz="1800" i="1">
                              <a:latin typeface="Cambria Math" panose="02040503050406030204" pitchFamily="18" charset="0"/>
                            </a:rPr>
                          </m:ctrlPr>
                        </m:sSubPr>
                        <m:e>
                          <m:r>
                            <a:rPr lang="tr-TR" sz="1800" i="1">
                              <a:latin typeface="Cambria Math" panose="02040503050406030204" pitchFamily="18" charset="0"/>
                            </a:rPr>
                            <m:t>−</m:t>
                          </m:r>
                          <m:r>
                            <a:rPr lang="tr-TR" sz="1800" i="1">
                              <a:latin typeface="Cambria Math" panose="02040503050406030204" pitchFamily="18" charset="0"/>
                            </a:rPr>
                            <m:t>𝐹</m:t>
                          </m:r>
                        </m:e>
                        <m:sub>
                          <m:r>
                            <a:rPr lang="tr-TR" sz="1800" i="1">
                              <a:latin typeface="Cambria Math" panose="02040503050406030204" pitchFamily="18" charset="0"/>
                            </a:rPr>
                            <m:t>43</m:t>
                          </m:r>
                        </m:sub>
                      </m:sSub>
                      <m:r>
                        <a:rPr lang="tr-TR" sz="1800" i="1">
                          <a:latin typeface="Cambria Math" panose="02040503050406030204" pitchFamily="18" charset="0"/>
                        </a:rPr>
                        <m:t>𝑖</m:t>
                      </m:r>
                      <m:r>
                        <a:rPr lang="tr-TR" sz="1800" b="0" i="1" smtClean="0">
                          <a:latin typeface="Cambria Math" panose="02040503050406030204" pitchFamily="18" charset="0"/>
                        </a:rPr>
                        <m:t>+</m:t>
                      </m:r>
                      <m:f>
                        <m:fPr>
                          <m:ctrlPr>
                            <a:rPr lang="tr-TR" sz="1800" i="1">
                              <a:latin typeface="Cambria Math" panose="02040503050406030204" pitchFamily="18" charset="0"/>
                            </a:rPr>
                          </m:ctrlPr>
                        </m:fPr>
                        <m:num>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num>
                        <m:den>
                          <m:r>
                            <a:rPr lang="tr-TR" sz="1800" i="1">
                              <a:latin typeface="Cambria Math" panose="02040503050406030204" pitchFamily="18" charset="0"/>
                            </a:rPr>
                            <m:t>2</m:t>
                          </m:r>
                        </m:den>
                      </m:f>
                      <m:d>
                        <m:dPr>
                          <m:ctrlPr>
                            <a:rPr lang="tr-TR" sz="1800" i="1">
                              <a:latin typeface="Cambria Math" panose="02040503050406030204" pitchFamily="18" charset="0"/>
                              <a:ea typeface="Cambria Math" panose="02040503050406030204" pitchFamily="18" charset="0"/>
                            </a:rPr>
                          </m:ctrlPr>
                        </m:dPr>
                        <m:e>
                          <m:func>
                            <m:funcPr>
                              <m:ctrlPr>
                                <a:rPr lang="tr-TR" sz="1800" i="1">
                                  <a:latin typeface="Cambria Math" panose="02040503050406030204" pitchFamily="18" charset="0"/>
                                  <a:ea typeface="Cambria Math" panose="02040503050406030204" pitchFamily="18" charset="0"/>
                                </a:rPr>
                              </m:ctrlPr>
                            </m:funcPr>
                            <m:fName>
                              <m:r>
                                <m:rPr>
                                  <m:sty m:val="p"/>
                                </m:rPr>
                                <a:rPr lang="tr-TR" sz="1800" i="1">
                                  <a:latin typeface="Cambria Math" panose="02040503050406030204" pitchFamily="18" charset="0"/>
                                  <a:ea typeface="Cambria Math" panose="02040503050406030204" pitchFamily="18" charset="0"/>
                                </a:rPr>
                                <m:t>cos</m:t>
                              </m:r>
                            </m:fName>
                            <m:e>
                              <m:d>
                                <m:dPr>
                                  <m:ctrlPr>
                                    <a:rPr lang="tr-TR" sz="1800" i="1">
                                      <a:latin typeface="Cambria Math" panose="02040503050406030204" pitchFamily="18" charset="0"/>
                                      <a:ea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i="1">
                              <a:latin typeface="Cambria Math" panose="02040503050406030204" pitchFamily="18" charset="0"/>
                              <a:ea typeface="Cambria Math" panose="02040503050406030204" pitchFamily="18" charset="0"/>
                            </a:rPr>
                            <m:t>𝑖</m:t>
                          </m:r>
                          <m:r>
                            <a:rPr lang="tr-TR" sz="1800" i="1">
                              <a:latin typeface="Cambria Math" panose="02040503050406030204" pitchFamily="18" charset="0"/>
                              <a:ea typeface="Cambria Math" panose="02040503050406030204" pitchFamily="18" charset="0"/>
                            </a:rPr>
                            <m:t>+</m:t>
                          </m:r>
                          <m:func>
                            <m:funcPr>
                              <m:ctrlPr>
                                <a:rPr lang="tr-TR" sz="1800" i="1">
                                  <a:latin typeface="Cambria Math" panose="02040503050406030204" pitchFamily="18" charset="0"/>
                                  <a:ea typeface="Cambria Math" panose="02040503050406030204" pitchFamily="18" charset="0"/>
                                </a:rPr>
                              </m:ctrlPr>
                            </m:funcPr>
                            <m:fName>
                              <m:r>
                                <m:rPr>
                                  <m:sty m:val="p"/>
                                </m:rPr>
                                <a:rPr lang="tr-TR" sz="1800" i="1">
                                  <a:latin typeface="Cambria Math" panose="02040503050406030204" pitchFamily="18" charset="0"/>
                                  <a:ea typeface="Cambria Math" panose="02040503050406030204" pitchFamily="18" charset="0"/>
                                </a:rPr>
                                <m:t>sin</m:t>
                              </m:r>
                            </m:fName>
                            <m:e>
                              <m:d>
                                <m:dPr>
                                  <m:ctrlPr>
                                    <a:rPr lang="tr-TR" sz="1800" i="1">
                                      <a:latin typeface="Cambria Math" panose="02040503050406030204" pitchFamily="18" charset="0"/>
                                      <a:ea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i="1">
                              <a:latin typeface="Cambria Math" panose="02040503050406030204" pitchFamily="18" charset="0"/>
                              <a:ea typeface="Cambria Math" panose="02040503050406030204" pitchFamily="18" charset="0"/>
                            </a:rPr>
                            <m:t>𝑗</m:t>
                          </m:r>
                        </m:e>
                      </m:d>
                      <m:r>
                        <a:rPr lang="tr-TR" sz="1800" i="1">
                          <a:latin typeface="Cambria Math" panose="02040503050406030204" pitchFamily="18" charset="0"/>
                          <a:ea typeface="Cambria Math" panose="02040503050406030204" pitchFamily="18" charset="0"/>
                        </a:rPr>
                        <m:t>×</m:t>
                      </m:r>
                      <m:r>
                        <a:rPr lang="tr-TR" sz="1800" b="0" i="0" smtClean="0">
                          <a:latin typeface="Cambria Math" panose="02040503050406030204" pitchFamily="18" charset="0"/>
                          <a:ea typeface="Cambria Math" panose="02040503050406030204" pitchFamily="18" charset="0"/>
                        </a:rPr>
                        <m:t>(</m:t>
                      </m:r>
                      <m:r>
                        <a:rPr lang="tr-TR" sz="1800" i="1">
                          <a:latin typeface="Cambria Math" panose="02040503050406030204" pitchFamily="18" charset="0"/>
                        </a:rPr>
                        <m:t>−</m:t>
                      </m:r>
                      <m:sSubSup>
                        <m:sSubSupPr>
                          <m:ctrlPr>
                            <a:rPr lang="tr-TR" sz="1800" i="1">
                              <a:latin typeface="Cambria Math" panose="02040503050406030204" pitchFamily="18" charset="0"/>
                            </a:rPr>
                          </m:ctrlPr>
                        </m:sSubSupPr>
                        <m:e>
                          <m:r>
                            <a:rPr lang="tr-TR" sz="1800" i="1">
                              <a:latin typeface="Cambria Math" panose="02040503050406030204" pitchFamily="18" charset="0"/>
                            </a:rPr>
                            <m:t>𝐹</m:t>
                          </m:r>
                        </m:e>
                        <m:sub>
                          <m:r>
                            <a:rPr lang="tr-TR" sz="1800" i="1">
                              <a:latin typeface="Cambria Math" panose="02040503050406030204" pitchFamily="18" charset="0"/>
                            </a:rPr>
                            <m:t>3</m:t>
                          </m:r>
                          <m:r>
                            <a:rPr lang="tr-TR" sz="1800" i="1">
                              <a:latin typeface="Cambria Math" panose="02040503050406030204" pitchFamily="18" charset="0"/>
                            </a:rPr>
                            <m:t>𝑥</m:t>
                          </m:r>
                        </m:sub>
                        <m:sup>
                          <m:r>
                            <a:rPr lang="tr-TR" sz="1800" i="1">
                              <a:latin typeface="Cambria Math" panose="02040503050406030204" pitchFamily="18" charset="0"/>
                            </a:rPr>
                            <m:t>𝑖</m:t>
                          </m:r>
                        </m:sup>
                      </m:sSubSup>
                      <m:r>
                        <a:rPr lang="tr-TR" sz="1800" i="1">
                          <a:latin typeface="Cambria Math" panose="02040503050406030204" pitchFamily="18" charset="0"/>
                        </a:rPr>
                        <m:t>𝑖</m:t>
                      </m:r>
                      <m:r>
                        <a:rPr lang="tr-TR" sz="1800" i="1">
                          <a:latin typeface="Cambria Math" panose="02040503050406030204" pitchFamily="18" charset="0"/>
                        </a:rPr>
                        <m:t>+</m:t>
                      </m:r>
                      <m:sSubSup>
                        <m:sSubSupPr>
                          <m:ctrlPr>
                            <a:rPr lang="tr-TR" sz="1800" i="1">
                              <a:latin typeface="Cambria Math" panose="02040503050406030204" pitchFamily="18" charset="0"/>
                            </a:rPr>
                          </m:ctrlPr>
                        </m:sSubSupPr>
                        <m:e>
                          <m:r>
                            <a:rPr lang="tr-TR" sz="1800" i="1">
                              <a:latin typeface="Cambria Math" panose="02040503050406030204" pitchFamily="18" charset="0"/>
                            </a:rPr>
                            <m:t>𝐹</m:t>
                          </m:r>
                        </m:e>
                        <m:sub>
                          <m:r>
                            <a:rPr lang="tr-TR" sz="1800" i="1">
                              <a:latin typeface="Cambria Math" panose="02040503050406030204" pitchFamily="18" charset="0"/>
                            </a:rPr>
                            <m:t>3</m:t>
                          </m:r>
                          <m:r>
                            <a:rPr lang="tr-TR" sz="1800" i="1">
                              <a:latin typeface="Cambria Math" panose="02040503050406030204" pitchFamily="18" charset="0"/>
                            </a:rPr>
                            <m:t>𝑦</m:t>
                          </m:r>
                        </m:sub>
                        <m:sup>
                          <m:r>
                            <a:rPr lang="tr-TR" sz="1800" i="1">
                              <a:latin typeface="Cambria Math" panose="02040503050406030204" pitchFamily="18" charset="0"/>
                            </a:rPr>
                            <m:t>𝑖</m:t>
                          </m:r>
                        </m:sup>
                      </m:sSubSup>
                      <m:r>
                        <a:rPr lang="tr-TR" sz="1800" i="1">
                          <a:latin typeface="Cambria Math" panose="02040503050406030204" pitchFamily="18" charset="0"/>
                        </a:rPr>
                        <m:t>𝑗</m:t>
                      </m:r>
                      <m:r>
                        <a:rPr lang="tr-TR" sz="1800">
                          <a:latin typeface="Cambria Math" panose="02040503050406030204" pitchFamily="18" charset="0"/>
                        </a:rPr>
                        <m:t>)</m:t>
                      </m:r>
                      <m:r>
                        <m:rPr>
                          <m:nor/>
                        </m:rPr>
                        <a:rPr lang="tr-TR" sz="1800" dirty="0">
                          <a:ea typeface="Cambria Math" panose="02040503050406030204" pitchFamily="18" charset="0"/>
                        </a:rPr>
                        <m:t> </m:t>
                      </m:r>
                      <m:r>
                        <a:rPr lang="tr-TR" sz="1800" i="1">
                          <a:latin typeface="Cambria Math" panose="02040503050406030204" pitchFamily="18" charset="0"/>
                          <a:ea typeface="Cambria Math" panose="02040503050406030204" pitchFamily="18" charset="0"/>
                        </a:rPr>
                        <m:t>+</m:t>
                      </m:r>
                      <m:sSubSup>
                        <m:sSubSupPr>
                          <m:ctrlPr>
                            <a:rPr lang="tr-TR" sz="1800" i="1">
                              <a:latin typeface="Cambria Math" panose="02040503050406030204" pitchFamily="18" charset="0"/>
                              <a:ea typeface="Cambria Math" panose="02040503050406030204" pitchFamily="18" charset="0"/>
                            </a:rPr>
                          </m:ctrlPr>
                        </m:sSubSupPr>
                        <m:e>
                          <m:r>
                            <a:rPr lang="tr-TR" sz="1800" i="1">
                              <a:latin typeface="Cambria Math" panose="02040503050406030204" pitchFamily="18" charset="0"/>
                              <a:ea typeface="Cambria Math" panose="02040503050406030204" pitchFamily="18" charset="0"/>
                            </a:rPr>
                            <m:t>𝑇</m:t>
                          </m:r>
                        </m:e>
                        <m:sub>
                          <m:r>
                            <a:rPr lang="tr-TR" sz="1800" i="1">
                              <a:latin typeface="Cambria Math" panose="02040503050406030204" pitchFamily="18" charset="0"/>
                              <a:ea typeface="Cambria Math" panose="02040503050406030204" pitchFamily="18" charset="0"/>
                            </a:rPr>
                            <m:t>𝐺</m:t>
                          </m:r>
                          <m:r>
                            <a:rPr lang="tr-TR" sz="1800" i="1">
                              <a:latin typeface="Cambria Math" panose="02040503050406030204" pitchFamily="18" charset="0"/>
                              <a:ea typeface="Cambria Math" panose="02040503050406030204" pitchFamily="18" charset="0"/>
                            </a:rPr>
                            <m:t>3</m:t>
                          </m:r>
                        </m:sub>
                        <m:sup>
                          <m:r>
                            <a:rPr lang="tr-TR" sz="1800" i="1">
                              <a:latin typeface="Cambria Math" panose="02040503050406030204" pitchFamily="18" charset="0"/>
                              <a:ea typeface="Cambria Math" panose="02040503050406030204" pitchFamily="18" charset="0"/>
                            </a:rPr>
                            <m:t>𝑖</m:t>
                          </m:r>
                        </m:sup>
                      </m:sSubSup>
                      <m:r>
                        <a:rPr lang="tr-TR" sz="1800" i="1">
                          <a:latin typeface="Cambria Math" panose="02040503050406030204" pitchFamily="18" charset="0"/>
                          <a:ea typeface="Cambria Math" panose="02040503050406030204" pitchFamily="18" charset="0"/>
                        </a:rPr>
                        <m:t>=0</m:t>
                      </m:r>
                    </m:oMath>
                  </m:oMathPara>
                </a14:m>
                <a:endParaRPr lang="tr-TR" sz="1800" i="1" dirty="0">
                  <a:latin typeface="Cambria Math" panose="02040503050406030204" pitchFamily="18" charset="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tr-TR" sz="1800" i="1">
                              <a:latin typeface="Cambria Math" panose="02040503050406030204" pitchFamily="18" charset="0"/>
                            </a:rPr>
                          </m:ctrlPr>
                        </m:sSubPr>
                        <m:e>
                          <m:r>
                            <a:rPr lang="tr-TR" sz="1800" i="1">
                              <a:latin typeface="Cambria Math" panose="02040503050406030204" pitchFamily="18" charset="0"/>
                            </a:rPr>
                            <m:t>𝐹</m:t>
                          </m:r>
                        </m:e>
                        <m:sub>
                          <m:r>
                            <a:rPr lang="tr-TR" sz="1800" i="1">
                              <a:latin typeface="Cambria Math" panose="02040503050406030204" pitchFamily="18" charset="0"/>
                            </a:rPr>
                            <m:t>43</m:t>
                          </m:r>
                        </m:sub>
                      </m:sSub>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func>
                        <m:funcPr>
                          <m:ctrlPr>
                            <a:rPr lang="tr-TR" sz="1800" i="1">
                              <a:latin typeface="Cambria Math" panose="02040503050406030204" pitchFamily="18" charset="0"/>
                            </a:rPr>
                          </m:ctrlPr>
                        </m:funcPr>
                        <m:fName>
                          <m:r>
                            <m:rPr>
                              <m:sty m:val="p"/>
                            </m:rPr>
                            <a:rPr lang="tr-TR" sz="1800" b="0" i="0" smtClean="0">
                              <a:latin typeface="Cambria Math" panose="02040503050406030204" pitchFamily="18" charset="0"/>
                            </a:rPr>
                            <m:t>sin</m:t>
                          </m:r>
                        </m:fName>
                        <m:e>
                          <m:d>
                            <m:dPr>
                              <m:ctrlPr>
                                <a:rPr lang="tr-TR" sz="1800" i="1">
                                  <a:latin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b="0" i="0" smtClean="0">
                          <a:latin typeface="Cambria Math" panose="02040503050406030204" pitchFamily="18" charset="0"/>
                          <a:ea typeface="Cambria Math" panose="02040503050406030204" pitchFamily="18" charset="0"/>
                        </a:rPr>
                        <m:t>+</m:t>
                      </m:r>
                      <m:sSubSup>
                        <m:sSubSupPr>
                          <m:ctrlPr>
                            <a:rPr lang="tr-TR" sz="1800" i="1">
                              <a:latin typeface="Cambria Math" panose="02040503050406030204" pitchFamily="18" charset="0"/>
                            </a:rPr>
                          </m:ctrlPr>
                        </m:sSubSupPr>
                        <m:e>
                          <m:r>
                            <a:rPr lang="tr-TR" sz="1800" i="1">
                              <a:latin typeface="Cambria Math" panose="02040503050406030204" pitchFamily="18" charset="0"/>
                            </a:rPr>
                            <m:t>𝐹</m:t>
                          </m:r>
                        </m:e>
                        <m:sub>
                          <m:r>
                            <a:rPr lang="tr-TR" sz="1800" i="1">
                              <a:latin typeface="Cambria Math" panose="02040503050406030204" pitchFamily="18" charset="0"/>
                            </a:rPr>
                            <m:t>3</m:t>
                          </m:r>
                          <m:r>
                            <a:rPr lang="tr-TR" sz="1800" i="1">
                              <a:latin typeface="Cambria Math" panose="02040503050406030204" pitchFamily="18" charset="0"/>
                            </a:rPr>
                            <m:t>𝑥</m:t>
                          </m:r>
                        </m:sub>
                        <m:sup>
                          <m:r>
                            <a:rPr lang="tr-TR" sz="1800" i="1">
                              <a:latin typeface="Cambria Math" panose="02040503050406030204" pitchFamily="18" charset="0"/>
                            </a:rPr>
                            <m:t>𝑖</m:t>
                          </m:r>
                        </m:sup>
                      </m:sSubSup>
                      <m:f>
                        <m:fPr>
                          <m:ctrlPr>
                            <a:rPr lang="tr-TR" sz="1800" i="1">
                              <a:latin typeface="Cambria Math" panose="02040503050406030204" pitchFamily="18" charset="0"/>
                            </a:rPr>
                          </m:ctrlPr>
                        </m:fPr>
                        <m:num>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num>
                        <m:den>
                          <m:r>
                            <a:rPr lang="tr-TR" sz="1800" i="1">
                              <a:latin typeface="Cambria Math" panose="02040503050406030204" pitchFamily="18" charset="0"/>
                            </a:rPr>
                            <m:t>2</m:t>
                          </m:r>
                        </m:den>
                      </m:f>
                      <m:func>
                        <m:funcPr>
                          <m:ctrlPr>
                            <a:rPr lang="tr-TR" sz="1800" i="1">
                              <a:latin typeface="Cambria Math" panose="02040503050406030204" pitchFamily="18" charset="0"/>
                            </a:rPr>
                          </m:ctrlPr>
                        </m:funcPr>
                        <m:fName>
                          <m:r>
                            <m:rPr>
                              <m:sty m:val="p"/>
                            </m:rPr>
                            <a:rPr lang="tr-TR" sz="1800">
                              <a:latin typeface="Cambria Math" panose="02040503050406030204" pitchFamily="18" charset="0"/>
                            </a:rPr>
                            <m:t>sin</m:t>
                          </m:r>
                        </m:fName>
                        <m:e>
                          <m:d>
                            <m:dPr>
                              <m:ctrlPr>
                                <a:rPr lang="tr-TR" sz="1800" i="1">
                                  <a:latin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b="0" i="0" smtClean="0">
                          <a:latin typeface="Cambria Math" panose="02040503050406030204" pitchFamily="18" charset="0"/>
                          <a:ea typeface="Cambria Math" panose="02040503050406030204" pitchFamily="18" charset="0"/>
                        </a:rPr>
                        <m:t>+</m:t>
                      </m:r>
                      <m:sSubSup>
                        <m:sSubSupPr>
                          <m:ctrlPr>
                            <a:rPr lang="tr-TR" sz="1800" i="1">
                              <a:latin typeface="Cambria Math" panose="02040503050406030204" pitchFamily="18" charset="0"/>
                            </a:rPr>
                          </m:ctrlPr>
                        </m:sSubSupPr>
                        <m:e>
                          <m:r>
                            <a:rPr lang="tr-TR" sz="1800" i="1">
                              <a:latin typeface="Cambria Math" panose="02040503050406030204" pitchFamily="18" charset="0"/>
                            </a:rPr>
                            <m:t>𝐹</m:t>
                          </m:r>
                        </m:e>
                        <m:sub>
                          <m:r>
                            <a:rPr lang="tr-TR" sz="1800" i="1">
                              <a:latin typeface="Cambria Math" panose="02040503050406030204" pitchFamily="18" charset="0"/>
                            </a:rPr>
                            <m:t>3</m:t>
                          </m:r>
                          <m:r>
                            <a:rPr lang="tr-TR" sz="1800" b="0" i="1" smtClean="0">
                              <a:latin typeface="Cambria Math" panose="02040503050406030204" pitchFamily="18" charset="0"/>
                            </a:rPr>
                            <m:t>𝑦</m:t>
                          </m:r>
                        </m:sub>
                        <m:sup>
                          <m:r>
                            <a:rPr lang="tr-TR" sz="1800" i="1">
                              <a:latin typeface="Cambria Math" panose="02040503050406030204" pitchFamily="18" charset="0"/>
                            </a:rPr>
                            <m:t>𝑖</m:t>
                          </m:r>
                        </m:sup>
                      </m:sSubSup>
                      <m:f>
                        <m:fPr>
                          <m:ctrlPr>
                            <a:rPr lang="tr-TR" sz="1800" i="1">
                              <a:latin typeface="Cambria Math" panose="02040503050406030204" pitchFamily="18" charset="0"/>
                            </a:rPr>
                          </m:ctrlPr>
                        </m:fPr>
                        <m:num>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num>
                        <m:den>
                          <m:r>
                            <a:rPr lang="tr-TR" sz="1800" i="1">
                              <a:latin typeface="Cambria Math" panose="02040503050406030204" pitchFamily="18" charset="0"/>
                            </a:rPr>
                            <m:t>2</m:t>
                          </m:r>
                        </m:den>
                      </m:f>
                      <m:func>
                        <m:funcPr>
                          <m:ctrlPr>
                            <a:rPr lang="tr-TR" sz="1800" i="1">
                              <a:latin typeface="Cambria Math" panose="02040503050406030204" pitchFamily="18" charset="0"/>
                            </a:rPr>
                          </m:ctrlPr>
                        </m:funcPr>
                        <m:fName>
                          <m:r>
                            <m:rPr>
                              <m:sty m:val="p"/>
                            </m:rPr>
                            <a:rPr lang="tr-TR" sz="1800" b="0" i="0" smtClean="0">
                              <a:latin typeface="Cambria Math" panose="02040503050406030204" pitchFamily="18" charset="0"/>
                            </a:rPr>
                            <m:t>cos</m:t>
                          </m:r>
                        </m:fName>
                        <m:e>
                          <m:d>
                            <m:dPr>
                              <m:ctrlPr>
                                <a:rPr lang="tr-TR" sz="1800" i="1">
                                  <a:latin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i="1">
                          <a:latin typeface="Cambria Math" panose="02040503050406030204" pitchFamily="18" charset="0"/>
                          <a:ea typeface="Cambria Math" panose="02040503050406030204" pitchFamily="18" charset="0"/>
                        </a:rPr>
                        <m:t>+</m:t>
                      </m:r>
                      <m:sSubSup>
                        <m:sSubSupPr>
                          <m:ctrlPr>
                            <a:rPr lang="tr-TR" sz="1800" i="1">
                              <a:latin typeface="Cambria Math" panose="02040503050406030204" pitchFamily="18" charset="0"/>
                              <a:ea typeface="Cambria Math" panose="02040503050406030204" pitchFamily="18" charset="0"/>
                            </a:rPr>
                          </m:ctrlPr>
                        </m:sSubSupPr>
                        <m:e>
                          <m:r>
                            <a:rPr lang="tr-TR" sz="1800" i="1">
                              <a:latin typeface="Cambria Math" panose="02040503050406030204" pitchFamily="18" charset="0"/>
                              <a:ea typeface="Cambria Math" panose="02040503050406030204" pitchFamily="18" charset="0"/>
                            </a:rPr>
                            <m:t>𝑇</m:t>
                          </m:r>
                        </m:e>
                        <m:sub>
                          <m:r>
                            <a:rPr lang="tr-TR" sz="1800" i="1">
                              <a:latin typeface="Cambria Math" panose="02040503050406030204" pitchFamily="18" charset="0"/>
                              <a:ea typeface="Cambria Math" panose="02040503050406030204" pitchFamily="18" charset="0"/>
                            </a:rPr>
                            <m:t>𝐺</m:t>
                          </m:r>
                          <m:r>
                            <a:rPr lang="tr-TR" sz="1800" i="1">
                              <a:latin typeface="Cambria Math" panose="02040503050406030204" pitchFamily="18" charset="0"/>
                              <a:ea typeface="Cambria Math" panose="02040503050406030204" pitchFamily="18" charset="0"/>
                            </a:rPr>
                            <m:t>3</m:t>
                          </m:r>
                        </m:sub>
                        <m:sup>
                          <m:r>
                            <a:rPr lang="tr-TR" sz="1800" i="1">
                              <a:latin typeface="Cambria Math" panose="02040503050406030204" pitchFamily="18" charset="0"/>
                              <a:ea typeface="Cambria Math" panose="02040503050406030204" pitchFamily="18" charset="0"/>
                            </a:rPr>
                            <m:t>𝑖</m:t>
                          </m:r>
                        </m:sup>
                      </m:sSubSup>
                      <m:r>
                        <a:rPr lang="tr-TR" sz="1800" i="1">
                          <a:latin typeface="Cambria Math" panose="02040503050406030204" pitchFamily="18" charset="0"/>
                          <a:ea typeface="Cambria Math" panose="02040503050406030204" pitchFamily="18" charset="0"/>
                        </a:rPr>
                        <m:t>=0</m:t>
                      </m:r>
                    </m:oMath>
                  </m:oMathPara>
                </a14:m>
                <a:endParaRPr lang="tr-TR" sz="1800" i="1" dirty="0" smtClean="0">
                  <a:latin typeface="Cambria Math" panose="02040503050406030204" pitchFamily="18" charset="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tr-TR" sz="1800" i="1">
                              <a:latin typeface="Cambria Math" panose="02040503050406030204" pitchFamily="18" charset="0"/>
                            </a:rPr>
                          </m:ctrlPr>
                        </m:sSubPr>
                        <m:e>
                          <m:r>
                            <a:rPr lang="tr-TR" sz="1800" i="1">
                              <a:latin typeface="Cambria Math" panose="02040503050406030204" pitchFamily="18" charset="0"/>
                            </a:rPr>
                            <m:t>𝐹</m:t>
                          </m:r>
                        </m:e>
                        <m:sub>
                          <m:r>
                            <a:rPr lang="tr-TR" sz="1800" i="1">
                              <a:latin typeface="Cambria Math" panose="02040503050406030204" pitchFamily="18" charset="0"/>
                            </a:rPr>
                            <m:t>43</m:t>
                          </m:r>
                        </m:sub>
                      </m:sSub>
                      <m:r>
                        <a:rPr lang="tr-TR" sz="1800" b="0" i="1" smtClean="0">
                          <a:latin typeface="Cambria Math" panose="02040503050406030204" pitchFamily="18" charset="0"/>
                        </a:rPr>
                        <m:t>=</m:t>
                      </m:r>
                      <m:f>
                        <m:fPr>
                          <m:ctrlPr>
                            <a:rPr lang="tr-TR" sz="1800" b="0" i="1" smtClean="0">
                              <a:latin typeface="Cambria Math" panose="02040503050406030204" pitchFamily="18" charset="0"/>
                            </a:rPr>
                          </m:ctrlPr>
                        </m:fPr>
                        <m:num>
                          <m:r>
                            <a:rPr lang="tr-TR" sz="1800">
                              <a:latin typeface="Cambria Math" panose="02040503050406030204" pitchFamily="18" charset="0"/>
                              <a:ea typeface="Cambria Math" panose="02040503050406030204" pitchFamily="18" charset="0"/>
                            </a:rPr>
                            <m:t>−</m:t>
                          </m:r>
                          <m:sSubSup>
                            <m:sSubSupPr>
                              <m:ctrlPr>
                                <a:rPr lang="tr-TR" sz="1800" i="1">
                                  <a:latin typeface="Cambria Math" panose="02040503050406030204" pitchFamily="18" charset="0"/>
                                </a:rPr>
                              </m:ctrlPr>
                            </m:sSubSupPr>
                            <m:e>
                              <m:r>
                                <a:rPr lang="tr-TR" sz="1800" i="1">
                                  <a:latin typeface="Cambria Math" panose="02040503050406030204" pitchFamily="18" charset="0"/>
                                </a:rPr>
                                <m:t>𝐹</m:t>
                              </m:r>
                            </m:e>
                            <m:sub>
                              <m:r>
                                <a:rPr lang="tr-TR" sz="1800" i="1">
                                  <a:latin typeface="Cambria Math" panose="02040503050406030204" pitchFamily="18" charset="0"/>
                                </a:rPr>
                                <m:t>3</m:t>
                              </m:r>
                              <m:r>
                                <a:rPr lang="tr-TR" sz="1800" i="1">
                                  <a:latin typeface="Cambria Math" panose="02040503050406030204" pitchFamily="18" charset="0"/>
                                </a:rPr>
                                <m:t>𝑥</m:t>
                              </m:r>
                            </m:sub>
                            <m:sup>
                              <m:r>
                                <a:rPr lang="tr-TR" sz="1800" i="1">
                                  <a:latin typeface="Cambria Math" panose="02040503050406030204" pitchFamily="18" charset="0"/>
                                </a:rPr>
                                <m:t>𝑖</m:t>
                              </m:r>
                            </m:sup>
                          </m:sSubSup>
                          <m:f>
                            <m:fPr>
                              <m:ctrlPr>
                                <a:rPr lang="tr-TR" sz="1800" i="1">
                                  <a:latin typeface="Cambria Math" panose="02040503050406030204" pitchFamily="18" charset="0"/>
                                </a:rPr>
                              </m:ctrlPr>
                            </m:fPr>
                            <m:num>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num>
                            <m:den>
                              <m:r>
                                <a:rPr lang="tr-TR" sz="1800" i="1">
                                  <a:latin typeface="Cambria Math" panose="02040503050406030204" pitchFamily="18" charset="0"/>
                                </a:rPr>
                                <m:t>2</m:t>
                              </m:r>
                            </m:den>
                          </m:f>
                          <m:func>
                            <m:funcPr>
                              <m:ctrlPr>
                                <a:rPr lang="tr-TR" sz="1800" i="1">
                                  <a:latin typeface="Cambria Math" panose="02040503050406030204" pitchFamily="18" charset="0"/>
                                </a:rPr>
                              </m:ctrlPr>
                            </m:funcPr>
                            <m:fName>
                              <m:r>
                                <m:rPr>
                                  <m:sty m:val="p"/>
                                </m:rPr>
                                <a:rPr lang="tr-TR" sz="1800">
                                  <a:latin typeface="Cambria Math" panose="02040503050406030204" pitchFamily="18" charset="0"/>
                                </a:rPr>
                                <m:t>sin</m:t>
                              </m:r>
                            </m:fName>
                            <m:e>
                              <m:d>
                                <m:dPr>
                                  <m:ctrlPr>
                                    <a:rPr lang="tr-TR" sz="1800" i="1">
                                      <a:latin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a:latin typeface="Cambria Math" panose="02040503050406030204" pitchFamily="18" charset="0"/>
                              <a:ea typeface="Cambria Math" panose="02040503050406030204" pitchFamily="18" charset="0"/>
                            </a:rPr>
                            <m:t>−</m:t>
                          </m:r>
                          <m:sSubSup>
                            <m:sSubSupPr>
                              <m:ctrlPr>
                                <a:rPr lang="tr-TR" sz="1800" i="1">
                                  <a:latin typeface="Cambria Math" panose="02040503050406030204" pitchFamily="18" charset="0"/>
                                </a:rPr>
                              </m:ctrlPr>
                            </m:sSubSupPr>
                            <m:e>
                              <m:r>
                                <a:rPr lang="tr-TR" sz="1800" i="1">
                                  <a:latin typeface="Cambria Math" panose="02040503050406030204" pitchFamily="18" charset="0"/>
                                </a:rPr>
                                <m:t>𝐹</m:t>
                              </m:r>
                            </m:e>
                            <m:sub>
                              <m:r>
                                <a:rPr lang="tr-TR" sz="1800" i="1">
                                  <a:latin typeface="Cambria Math" panose="02040503050406030204" pitchFamily="18" charset="0"/>
                                </a:rPr>
                                <m:t>3</m:t>
                              </m:r>
                              <m:r>
                                <a:rPr lang="tr-TR" sz="1800" i="1">
                                  <a:latin typeface="Cambria Math" panose="02040503050406030204" pitchFamily="18" charset="0"/>
                                </a:rPr>
                                <m:t>𝑦</m:t>
                              </m:r>
                            </m:sub>
                            <m:sup>
                              <m:r>
                                <a:rPr lang="tr-TR" sz="1800" i="1">
                                  <a:latin typeface="Cambria Math" panose="02040503050406030204" pitchFamily="18" charset="0"/>
                                </a:rPr>
                                <m:t>𝑖</m:t>
                              </m:r>
                            </m:sup>
                          </m:sSubSup>
                          <m:f>
                            <m:fPr>
                              <m:ctrlPr>
                                <a:rPr lang="tr-TR" sz="1800" i="1">
                                  <a:latin typeface="Cambria Math" panose="02040503050406030204" pitchFamily="18" charset="0"/>
                                </a:rPr>
                              </m:ctrlPr>
                            </m:fPr>
                            <m:num>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num>
                            <m:den>
                              <m:r>
                                <a:rPr lang="tr-TR" sz="1800" i="1">
                                  <a:latin typeface="Cambria Math" panose="02040503050406030204" pitchFamily="18" charset="0"/>
                                </a:rPr>
                                <m:t>2</m:t>
                              </m:r>
                            </m:den>
                          </m:f>
                          <m:func>
                            <m:funcPr>
                              <m:ctrlPr>
                                <a:rPr lang="tr-TR" sz="1800" i="1">
                                  <a:latin typeface="Cambria Math" panose="02040503050406030204" pitchFamily="18" charset="0"/>
                                </a:rPr>
                              </m:ctrlPr>
                            </m:funcPr>
                            <m:fName>
                              <m:r>
                                <m:rPr>
                                  <m:sty m:val="p"/>
                                </m:rPr>
                                <a:rPr lang="tr-TR" sz="1800">
                                  <a:latin typeface="Cambria Math" panose="02040503050406030204" pitchFamily="18" charset="0"/>
                                </a:rPr>
                                <m:t>cos</m:t>
                              </m:r>
                            </m:fName>
                            <m:e>
                              <m:d>
                                <m:dPr>
                                  <m:ctrlPr>
                                    <a:rPr lang="tr-TR" sz="1800" i="1">
                                      <a:latin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r>
                            <a:rPr lang="tr-TR" sz="1800" b="0" i="1" smtClean="0">
                              <a:latin typeface="Cambria Math" panose="02040503050406030204" pitchFamily="18" charset="0"/>
                              <a:ea typeface="Cambria Math" panose="02040503050406030204" pitchFamily="18" charset="0"/>
                            </a:rPr>
                            <m:t>−</m:t>
                          </m:r>
                          <m:sSubSup>
                            <m:sSubSupPr>
                              <m:ctrlPr>
                                <a:rPr lang="tr-TR" sz="1800" i="1">
                                  <a:latin typeface="Cambria Math" panose="02040503050406030204" pitchFamily="18" charset="0"/>
                                  <a:ea typeface="Cambria Math" panose="02040503050406030204" pitchFamily="18" charset="0"/>
                                </a:rPr>
                              </m:ctrlPr>
                            </m:sSubSupPr>
                            <m:e>
                              <m:r>
                                <a:rPr lang="tr-TR" sz="1800" i="1">
                                  <a:latin typeface="Cambria Math" panose="02040503050406030204" pitchFamily="18" charset="0"/>
                                  <a:ea typeface="Cambria Math" panose="02040503050406030204" pitchFamily="18" charset="0"/>
                                </a:rPr>
                                <m:t>𝑇</m:t>
                              </m:r>
                            </m:e>
                            <m:sub>
                              <m:r>
                                <a:rPr lang="tr-TR" sz="1800" i="1">
                                  <a:latin typeface="Cambria Math" panose="02040503050406030204" pitchFamily="18" charset="0"/>
                                  <a:ea typeface="Cambria Math" panose="02040503050406030204" pitchFamily="18" charset="0"/>
                                </a:rPr>
                                <m:t>𝐺</m:t>
                              </m:r>
                              <m:r>
                                <a:rPr lang="tr-TR" sz="1800" i="1">
                                  <a:latin typeface="Cambria Math" panose="02040503050406030204" pitchFamily="18" charset="0"/>
                                  <a:ea typeface="Cambria Math" panose="02040503050406030204" pitchFamily="18" charset="0"/>
                                </a:rPr>
                                <m:t>3</m:t>
                              </m:r>
                            </m:sub>
                            <m:sup>
                              <m:r>
                                <a:rPr lang="tr-TR" sz="1800" i="1">
                                  <a:latin typeface="Cambria Math" panose="02040503050406030204" pitchFamily="18" charset="0"/>
                                  <a:ea typeface="Cambria Math" panose="02040503050406030204" pitchFamily="18" charset="0"/>
                                </a:rPr>
                                <m:t>𝑖</m:t>
                              </m:r>
                            </m:sup>
                          </m:sSubSup>
                        </m:num>
                        <m:den>
                          <m:sSub>
                            <m:sSubPr>
                              <m:ctrlPr>
                                <a:rPr lang="tr-TR" sz="1800" i="1">
                                  <a:latin typeface="Cambria Math" panose="02040503050406030204" pitchFamily="18" charset="0"/>
                                </a:rPr>
                              </m:ctrlPr>
                            </m:sSubPr>
                            <m:e>
                              <m:r>
                                <a:rPr lang="tr-TR" sz="1800" i="1">
                                  <a:latin typeface="Cambria Math" panose="02040503050406030204" pitchFamily="18" charset="0"/>
                                </a:rPr>
                                <m:t>𝑎</m:t>
                              </m:r>
                            </m:e>
                            <m:sub>
                              <m:r>
                                <a:rPr lang="tr-TR" sz="1800" i="1">
                                  <a:latin typeface="Cambria Math" panose="02040503050406030204" pitchFamily="18" charset="0"/>
                                </a:rPr>
                                <m:t>3</m:t>
                              </m:r>
                            </m:sub>
                          </m:sSub>
                          <m:func>
                            <m:funcPr>
                              <m:ctrlPr>
                                <a:rPr lang="tr-TR" sz="1800" i="1">
                                  <a:latin typeface="Cambria Math" panose="02040503050406030204" pitchFamily="18" charset="0"/>
                                </a:rPr>
                              </m:ctrlPr>
                            </m:funcPr>
                            <m:fName>
                              <m:r>
                                <m:rPr>
                                  <m:sty m:val="p"/>
                                </m:rPr>
                                <a:rPr lang="tr-TR" sz="1800">
                                  <a:latin typeface="Cambria Math" panose="02040503050406030204" pitchFamily="18" charset="0"/>
                                </a:rPr>
                                <m:t>sin</m:t>
                              </m:r>
                            </m:fName>
                            <m:e>
                              <m:d>
                                <m:dPr>
                                  <m:ctrlPr>
                                    <a:rPr lang="tr-TR" sz="1800" i="1">
                                      <a:latin typeface="Cambria Math" panose="02040503050406030204" pitchFamily="18" charset="0"/>
                                    </a:rPr>
                                  </m:ctrlPr>
                                </m:dPr>
                                <m:e>
                                  <m:r>
                                    <a:rPr lang="tr-TR" sz="1800" i="1">
                                      <a:latin typeface="Cambria Math" panose="02040503050406030204" pitchFamily="18" charset="0"/>
                                      <a:ea typeface="Cambria Math" panose="02040503050406030204" pitchFamily="18" charset="0"/>
                                    </a:rPr>
                                    <m:t>𝜃</m:t>
                                  </m:r>
                                </m:e>
                              </m:d>
                            </m:e>
                          </m:func>
                        </m:den>
                      </m:f>
                      <m:r>
                        <a:rPr lang="tr-TR" sz="1800" b="0" i="1" smtClean="0">
                          <a:latin typeface="Cambria Math" panose="02040503050406030204" pitchFamily="18" charset="0"/>
                        </a:rPr>
                        <m:t>=</m:t>
                      </m:r>
                      <m:r>
                        <m:rPr>
                          <m:nor/>
                        </m:rPr>
                        <a:rPr lang="en-US" sz="1800">
                          <a:latin typeface="Cambria" panose="02040503050406030204" pitchFamily="18" charset="0"/>
                        </a:rPr>
                        <m:t>−7,5</m:t>
                      </m:r>
                      <m:r>
                        <m:rPr>
                          <m:nor/>
                        </m:rPr>
                        <a:rPr lang="tr-TR" sz="1800" b="0" i="0" smtClean="0">
                          <a:latin typeface="Cambria" panose="02040503050406030204" pitchFamily="18" charset="0"/>
                        </a:rPr>
                        <m:t>6 </m:t>
                      </m:r>
                      <m:r>
                        <m:rPr>
                          <m:nor/>
                        </m:rPr>
                        <a:rPr lang="tr-TR" sz="1800" b="0" i="0" smtClean="0">
                          <a:latin typeface="Cambria" panose="02040503050406030204" pitchFamily="18" charset="0"/>
                        </a:rPr>
                        <m:t>N</m:t>
                      </m:r>
                    </m:oMath>
                  </m:oMathPara>
                </a14:m>
                <a:endParaRPr lang="tr-TR" sz="1800" b="0" i="1" dirty="0" smtClean="0">
                  <a:latin typeface="Cambria"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tr-TR" sz="1800" i="1">
                              <a:latin typeface="Cambria Math" panose="02040503050406030204" pitchFamily="18" charset="0"/>
                            </a:rPr>
                          </m:ctrlPr>
                        </m:sSubPr>
                        <m:e>
                          <m:r>
                            <a:rPr lang="tr-TR" sz="1800" i="1">
                              <a:latin typeface="Cambria Math" panose="02040503050406030204" pitchFamily="18" charset="0"/>
                            </a:rPr>
                            <m:t>𝐹</m:t>
                          </m:r>
                        </m:e>
                        <m:sub>
                          <m:r>
                            <a:rPr lang="tr-TR" sz="1800" i="1">
                              <a:latin typeface="Cambria Math" panose="02040503050406030204" pitchFamily="18" charset="0"/>
                            </a:rPr>
                            <m:t>43</m:t>
                          </m:r>
                        </m:sub>
                      </m:sSub>
                      <m:r>
                        <a:rPr lang="tr-TR" sz="1800" b="0" i="1" smtClean="0">
                          <a:latin typeface="Cambria Math" panose="02040503050406030204" pitchFamily="18" charset="0"/>
                        </a:rPr>
                        <m:t>=7.56 </m:t>
                      </m:r>
                      <m:r>
                        <a:rPr lang="tr-TR" sz="1800" b="0" i="1" smtClean="0">
                          <a:latin typeface="Cambria Math" panose="02040503050406030204" pitchFamily="18" charset="0"/>
                        </a:rPr>
                        <m:t>𝑁</m:t>
                      </m:r>
                      <m:r>
                        <a:rPr lang="tr-TR" sz="1800" b="0" i="1" smtClean="0">
                          <a:latin typeface="Cambria Math" panose="02040503050406030204" pitchFamily="18" charset="0"/>
                        </a:rPr>
                        <m:t> </m:t>
                      </m:r>
                      <m:r>
                        <a:rPr lang="tr-TR" sz="1800" b="0" i="1" smtClean="0">
                          <a:latin typeface="Cambria Math" panose="02040503050406030204" pitchFamily="18" charset="0"/>
                        </a:rPr>
                        <m:t>𝑠𝑒</m:t>
                      </m:r>
                      <m:r>
                        <a:rPr lang="tr-TR" sz="1800" b="0" i="1" smtClean="0">
                          <a:latin typeface="Cambria Math" panose="02040503050406030204" pitchFamily="18" charset="0"/>
                        </a:rPr>
                        <m:t>ç</m:t>
                      </m:r>
                      <m:r>
                        <a:rPr lang="tr-TR" sz="1800" b="0" i="1" smtClean="0">
                          <a:latin typeface="Cambria Math" panose="02040503050406030204" pitchFamily="18" charset="0"/>
                        </a:rPr>
                        <m:t>𝑖𝑙𝑒𝑛</m:t>
                      </m:r>
                      <m:r>
                        <a:rPr lang="tr-TR" sz="1800" b="0" i="1" smtClean="0">
                          <a:latin typeface="Cambria Math" panose="02040503050406030204" pitchFamily="18" charset="0"/>
                        </a:rPr>
                        <m:t> </m:t>
                      </m:r>
                      <m:r>
                        <a:rPr lang="tr-TR" sz="1800" b="0" i="1" smtClean="0">
                          <a:latin typeface="Cambria Math" panose="02040503050406030204" pitchFamily="18" charset="0"/>
                        </a:rPr>
                        <m:t>𝑦</m:t>
                      </m:r>
                      <m:r>
                        <a:rPr lang="tr-TR" sz="1800" b="0" i="1" smtClean="0">
                          <a:latin typeface="Cambria Math" panose="02040503050406030204" pitchFamily="18" charset="0"/>
                        </a:rPr>
                        <m:t>ö</m:t>
                      </m:r>
                      <m:r>
                        <a:rPr lang="tr-TR" sz="1800" b="0" i="1" smtClean="0">
                          <a:latin typeface="Cambria Math" panose="02040503050406030204" pitchFamily="18" charset="0"/>
                        </a:rPr>
                        <m:t>𝑛</m:t>
                      </m:r>
                      <m:r>
                        <a:rPr lang="tr-TR" sz="1800" b="0" i="1" smtClean="0">
                          <a:latin typeface="Cambria Math" panose="02040503050406030204" pitchFamily="18" charset="0"/>
                        </a:rPr>
                        <m:t>ü</m:t>
                      </m:r>
                      <m:r>
                        <a:rPr lang="tr-TR" sz="1800" b="0" i="1" smtClean="0">
                          <a:latin typeface="Cambria Math" panose="02040503050406030204" pitchFamily="18" charset="0"/>
                        </a:rPr>
                        <m:t>𝑛</m:t>
                      </m:r>
                      <m:r>
                        <a:rPr lang="tr-TR" sz="1800" b="0" i="1" smtClean="0">
                          <a:latin typeface="Cambria Math" panose="02040503050406030204" pitchFamily="18" charset="0"/>
                        </a:rPr>
                        <m:t> </m:t>
                      </m:r>
                      <m:r>
                        <a:rPr lang="tr-TR" sz="1800" b="0" i="1" smtClean="0">
                          <a:latin typeface="Cambria Math" panose="02040503050406030204" pitchFamily="18" charset="0"/>
                        </a:rPr>
                        <m:t>𝑡𝑒𝑟𝑠𝑖</m:t>
                      </m:r>
                      <m:r>
                        <a:rPr lang="tr-TR" sz="1800" b="0" i="1" smtClean="0">
                          <a:latin typeface="Cambria Math" panose="02040503050406030204" pitchFamily="18" charset="0"/>
                        </a:rPr>
                        <m:t> </m:t>
                      </m:r>
                      <m:r>
                        <a:rPr lang="tr-TR" sz="1800" b="0" i="1" smtClean="0">
                          <a:latin typeface="Cambria Math" panose="02040503050406030204" pitchFamily="18" charset="0"/>
                        </a:rPr>
                        <m:t>𝑦</m:t>
                      </m:r>
                      <m:r>
                        <a:rPr lang="tr-TR" sz="1800" b="0" i="1" smtClean="0">
                          <a:latin typeface="Cambria Math" panose="02040503050406030204" pitchFamily="18" charset="0"/>
                        </a:rPr>
                        <m:t>ö</m:t>
                      </m:r>
                      <m:r>
                        <a:rPr lang="tr-TR" sz="1800" b="0" i="1" smtClean="0">
                          <a:latin typeface="Cambria Math" panose="02040503050406030204" pitchFamily="18" charset="0"/>
                        </a:rPr>
                        <m:t>𝑛𝑑𝑒</m:t>
                      </m:r>
                    </m:oMath>
                  </m:oMathPara>
                </a14:m>
                <a:endParaRPr lang="tr-TR" sz="1800" dirty="0" smtClean="0">
                  <a:latin typeface="Cambria Math" panose="02040503050406030204" pitchFamily="18" charset="0"/>
                  <a:ea typeface="Cambria Math" panose="02040503050406030204" pitchFamily="18" charset="0"/>
                </a:endParaRPr>
              </a:p>
              <a:p>
                <a:pPr marL="0" indent="0">
                  <a:buNone/>
                </a:pPr>
                <a:r>
                  <a:rPr lang="tr-TR" sz="1800" dirty="0" smtClean="0"/>
                  <a:t>Kuvvet Denge Denklemleri</a:t>
                </a:r>
              </a:p>
              <a:p>
                <a:pPr marL="0" indent="0">
                  <a:buNone/>
                </a:pPr>
                <a14:m>
                  <m:oMathPara xmlns:m="http://schemas.openxmlformats.org/officeDocument/2006/math">
                    <m:oMathParaPr>
                      <m:jc m:val="centerGroup"/>
                    </m:oMathParaPr>
                    <m:oMath xmlns:m="http://schemas.openxmlformats.org/officeDocument/2006/math">
                      <m:sSub>
                        <m:sSubPr>
                          <m:ctrlPr>
                            <a:rPr lang="tr-TR" sz="1800" i="1">
                              <a:latin typeface="Cambria Math" panose="02040503050406030204" pitchFamily="18" charset="0"/>
                            </a:rPr>
                          </m:ctrlPr>
                        </m:sSubPr>
                        <m:e>
                          <m:r>
                            <a:rPr lang="tr-TR" sz="1800" i="1">
                              <a:latin typeface="Cambria Math" panose="02040503050406030204" pitchFamily="18" charset="0"/>
                            </a:rPr>
                            <m:t>𝐹</m:t>
                          </m:r>
                        </m:e>
                        <m:sub>
                          <m:r>
                            <a:rPr lang="tr-TR" sz="1800" i="1">
                              <a:latin typeface="Cambria Math" panose="02040503050406030204" pitchFamily="18" charset="0"/>
                            </a:rPr>
                            <m:t>43</m:t>
                          </m:r>
                        </m:sub>
                      </m:sSub>
                      <m:r>
                        <a:rPr lang="tr-TR" sz="1800" b="0" i="0" smtClean="0">
                          <a:latin typeface="Cambria Math" panose="02040503050406030204" pitchFamily="18" charset="0"/>
                        </a:rPr>
                        <m:t>+</m:t>
                      </m:r>
                      <m:sSub>
                        <m:sSubPr>
                          <m:ctrlPr>
                            <a:rPr lang="tr-TR" sz="1800" i="1">
                              <a:latin typeface="Cambria Math" panose="02040503050406030204" pitchFamily="18" charset="0"/>
                            </a:rPr>
                          </m:ctrlPr>
                        </m:sSubPr>
                        <m:e>
                          <m:r>
                            <a:rPr lang="tr-TR" sz="1800" i="1">
                              <a:latin typeface="Cambria Math" panose="02040503050406030204" pitchFamily="18" charset="0"/>
                            </a:rPr>
                            <m:t>𝐹</m:t>
                          </m:r>
                        </m:e>
                        <m:sub>
                          <m:r>
                            <a:rPr lang="tr-TR" sz="1800" b="0" i="1" smtClean="0">
                              <a:latin typeface="Cambria Math" panose="02040503050406030204" pitchFamily="18" charset="0"/>
                            </a:rPr>
                            <m:t>23</m:t>
                          </m:r>
                          <m:r>
                            <a:rPr lang="tr-TR" sz="1800" b="0" i="1" smtClean="0">
                              <a:latin typeface="Cambria Math" panose="02040503050406030204" pitchFamily="18" charset="0"/>
                            </a:rPr>
                            <m:t>𝑥</m:t>
                          </m:r>
                        </m:sub>
                      </m:sSub>
                      <m:r>
                        <a:rPr lang="tr-TR" sz="1800" i="1">
                          <a:latin typeface="Cambria Math" panose="02040503050406030204" pitchFamily="18" charset="0"/>
                        </a:rPr>
                        <m:t>−</m:t>
                      </m:r>
                      <m:sSubSup>
                        <m:sSubSupPr>
                          <m:ctrlPr>
                            <a:rPr lang="tr-TR" sz="1800" i="1">
                              <a:latin typeface="Cambria Math" panose="02040503050406030204" pitchFamily="18" charset="0"/>
                            </a:rPr>
                          </m:ctrlPr>
                        </m:sSubSupPr>
                        <m:e>
                          <m:r>
                            <a:rPr lang="tr-TR" sz="1800" i="1">
                              <a:latin typeface="Cambria Math" panose="02040503050406030204" pitchFamily="18" charset="0"/>
                            </a:rPr>
                            <m:t>𝐹</m:t>
                          </m:r>
                        </m:e>
                        <m:sub>
                          <m:r>
                            <a:rPr lang="tr-TR" sz="1800" i="1">
                              <a:latin typeface="Cambria Math" panose="02040503050406030204" pitchFamily="18" charset="0"/>
                            </a:rPr>
                            <m:t>3</m:t>
                          </m:r>
                          <m:r>
                            <a:rPr lang="tr-TR" sz="1800" i="1">
                              <a:latin typeface="Cambria Math" panose="02040503050406030204" pitchFamily="18" charset="0"/>
                            </a:rPr>
                            <m:t>𝑥</m:t>
                          </m:r>
                        </m:sub>
                        <m:sup>
                          <m:r>
                            <a:rPr lang="tr-TR" sz="1800" i="1">
                              <a:latin typeface="Cambria Math" panose="02040503050406030204" pitchFamily="18" charset="0"/>
                            </a:rPr>
                            <m:t>𝑖</m:t>
                          </m:r>
                        </m:sup>
                      </m:sSubSup>
                      <m:r>
                        <a:rPr lang="tr-TR" sz="1800" b="0" i="0" smtClean="0">
                          <a:latin typeface="Cambria Math" panose="02040503050406030204" pitchFamily="18" charset="0"/>
                        </a:rPr>
                        <m:t>=0</m:t>
                      </m:r>
                      <m:r>
                        <a:rPr lang="tr-TR" sz="1800" b="0" i="1" smtClean="0">
                          <a:latin typeface="Cambria Math" panose="02040503050406030204" pitchFamily="18" charset="0"/>
                          <a:ea typeface="Cambria Math" panose="02040503050406030204" pitchFamily="18" charset="0"/>
                        </a:rPr>
                        <m:t>→</m:t>
                      </m:r>
                      <m:sSub>
                        <m:sSubPr>
                          <m:ctrlPr>
                            <a:rPr lang="tr-TR" sz="1800" i="1">
                              <a:latin typeface="Cambria Math" panose="02040503050406030204" pitchFamily="18" charset="0"/>
                            </a:rPr>
                          </m:ctrlPr>
                        </m:sSubPr>
                        <m:e>
                          <m:r>
                            <a:rPr lang="tr-TR" sz="1800" i="1">
                              <a:latin typeface="Cambria Math" panose="02040503050406030204" pitchFamily="18" charset="0"/>
                            </a:rPr>
                            <m:t>𝐹</m:t>
                          </m:r>
                        </m:e>
                        <m:sub>
                          <m:r>
                            <a:rPr lang="tr-TR" sz="1800" i="1">
                              <a:latin typeface="Cambria Math" panose="02040503050406030204" pitchFamily="18" charset="0"/>
                            </a:rPr>
                            <m:t>23</m:t>
                          </m:r>
                          <m:r>
                            <a:rPr lang="tr-TR" sz="1800" i="1">
                              <a:latin typeface="Cambria Math" panose="02040503050406030204" pitchFamily="18" charset="0"/>
                            </a:rPr>
                            <m:t>𝑥</m:t>
                          </m:r>
                        </m:sub>
                      </m:sSub>
                      <m:r>
                        <a:rPr lang="tr-TR" sz="1800" b="0" i="1" smtClean="0">
                          <a:latin typeface="Cambria Math" panose="02040503050406030204" pitchFamily="18" charset="0"/>
                        </a:rPr>
                        <m:t>=11.49 </m:t>
                      </m:r>
                      <m:r>
                        <a:rPr lang="tr-TR" sz="1800" b="0" i="1" smtClean="0">
                          <a:latin typeface="Cambria Math" panose="02040503050406030204" pitchFamily="18" charset="0"/>
                        </a:rPr>
                        <m:t>𝑁</m:t>
                      </m:r>
                    </m:oMath>
                  </m:oMathPara>
                </a14:m>
                <a:endParaRPr lang="tr-TR" sz="1800" dirty="0"/>
              </a:p>
              <a:p>
                <a:pPr marL="0" indent="0">
                  <a:buNone/>
                </a:pPr>
                <a:endParaRPr lang="tr-TR" sz="1800" dirty="0"/>
              </a:p>
            </p:txBody>
          </p:sp>
        </mc:Choice>
        <mc:Fallback xmlns="">
          <p:sp>
            <p:nvSpPr>
              <p:cNvPr id="79" name="İçerik Yer Tutucusu 78"/>
              <p:cNvSpPr>
                <a:spLocks noGrp="1" noRot="1" noChangeAspect="1" noMove="1" noResize="1" noEditPoints="1" noAdjustHandles="1" noChangeArrowheads="1" noChangeShapeType="1" noTextEdit="1"/>
              </p:cNvSpPr>
              <p:nvPr>
                <p:ph idx="1"/>
              </p:nvPr>
            </p:nvSpPr>
            <p:spPr>
              <a:xfrm>
                <a:off x="47772" y="2621798"/>
                <a:ext cx="9175428" cy="4105118"/>
              </a:xfrm>
              <a:blipFill rotWithShape="0">
                <a:blip r:embed="rId2"/>
                <a:stretch>
                  <a:fillRect l="-598" t="-1337"/>
                </a:stretch>
              </a:blipFill>
            </p:spPr>
            <p:txBody>
              <a:bodyPr/>
              <a:lstStyle/>
              <a:p>
                <a:r>
                  <a:rPr lang="tr-TR">
                    <a:noFill/>
                  </a:rPr>
                  <a:t> </a:t>
                </a:r>
              </a:p>
            </p:txBody>
          </p:sp>
        </mc:Fallback>
      </mc:AlternateContent>
      <p:grpSp>
        <p:nvGrpSpPr>
          <p:cNvPr id="78" name="Grup 77"/>
          <p:cNvGrpSpPr/>
          <p:nvPr/>
        </p:nvGrpSpPr>
        <p:grpSpPr>
          <a:xfrm>
            <a:off x="196341" y="549274"/>
            <a:ext cx="8778532" cy="3346550"/>
            <a:chOff x="58569" y="1702480"/>
            <a:chExt cx="8778532" cy="3346550"/>
          </a:xfrm>
        </p:grpSpPr>
        <p:cxnSp>
          <p:nvCxnSpPr>
            <p:cNvPr id="62" name="Düz Ok Bağlayıcısı 61"/>
            <p:cNvCxnSpPr/>
            <p:nvPr/>
          </p:nvCxnSpPr>
          <p:spPr>
            <a:xfrm rot="16200000" flipV="1">
              <a:off x="334800" y="1880891"/>
              <a:ext cx="0" cy="5400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nvGrpSpPr>
            <p:cNvPr id="77" name="Grup 76"/>
            <p:cNvGrpSpPr/>
            <p:nvPr/>
          </p:nvGrpSpPr>
          <p:grpSpPr>
            <a:xfrm>
              <a:off x="58569" y="1702480"/>
              <a:ext cx="8778532" cy="3346550"/>
              <a:chOff x="58569" y="1702480"/>
              <a:chExt cx="8778532" cy="3346550"/>
            </a:xfrm>
          </p:grpSpPr>
          <p:cxnSp>
            <p:nvCxnSpPr>
              <p:cNvPr id="11" name="Straight Connector 15"/>
              <p:cNvCxnSpPr/>
              <p:nvPr/>
            </p:nvCxnSpPr>
            <p:spPr>
              <a:xfrm>
                <a:off x="2630459" y="2085327"/>
                <a:ext cx="3371882" cy="2159882"/>
              </a:xfrm>
              <a:prstGeom prst="line">
                <a:avLst/>
              </a:prstGeom>
              <a:ln w="127000" cmpd="sng">
                <a:solidFill>
                  <a:srgbClr val="00B0F0"/>
                </a:solidFill>
              </a:ln>
            </p:spPr>
            <p:style>
              <a:lnRef idx="3">
                <a:schemeClr val="accent6"/>
              </a:lnRef>
              <a:fillRef idx="0">
                <a:schemeClr val="accent6"/>
              </a:fillRef>
              <a:effectRef idx="2">
                <a:schemeClr val="accent6"/>
              </a:effectRef>
              <a:fontRef idx="minor">
                <a:schemeClr val="tx1"/>
              </a:fontRef>
            </p:style>
          </p:cxnSp>
          <p:sp>
            <p:nvSpPr>
              <p:cNvPr id="14" name="Oval 13"/>
              <p:cNvSpPr/>
              <p:nvPr/>
            </p:nvSpPr>
            <p:spPr>
              <a:xfrm>
                <a:off x="4060800" y="2998468"/>
                <a:ext cx="90000" cy="90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TextBox 26"/>
              <p:cNvSpPr txBox="1"/>
              <p:nvPr/>
            </p:nvSpPr>
            <p:spPr>
              <a:xfrm>
                <a:off x="3308400" y="2404468"/>
                <a:ext cx="410400" cy="369332"/>
              </a:xfrm>
              <a:prstGeom prst="rect">
                <a:avLst/>
              </a:prstGeom>
              <a:noFill/>
            </p:spPr>
            <p:txBody>
              <a:bodyPr wrap="square" rtlCol="0">
                <a:spAutoFit/>
              </a:bodyPr>
              <a:lstStyle/>
              <a:p>
                <a:r>
                  <a:rPr lang="tr-TR" dirty="0" smtClean="0">
                    <a:solidFill>
                      <a:srgbClr val="FF0000"/>
                    </a:solidFill>
                  </a:rPr>
                  <a:t>3</a:t>
                </a:r>
                <a:endParaRPr lang="tr-TR" dirty="0">
                  <a:solidFill>
                    <a:srgbClr val="FF0000"/>
                  </a:solidFill>
                </a:endParaRPr>
              </a:p>
            </p:txBody>
          </p:sp>
          <p:sp>
            <p:nvSpPr>
              <p:cNvPr id="21" name="TextBox 37"/>
              <p:cNvSpPr txBox="1"/>
              <p:nvPr/>
            </p:nvSpPr>
            <p:spPr>
              <a:xfrm>
                <a:off x="3628229" y="2627753"/>
                <a:ext cx="600000" cy="369332"/>
              </a:xfrm>
              <a:prstGeom prst="rect">
                <a:avLst/>
              </a:prstGeom>
              <a:noFill/>
            </p:spPr>
            <p:txBody>
              <a:bodyPr wrap="square" rtlCol="0">
                <a:spAutoFit/>
              </a:bodyPr>
              <a:lstStyle/>
              <a:p>
                <a:r>
                  <a:rPr lang="tr-TR" b="1" dirty="0" smtClean="0"/>
                  <a:t>G</a:t>
                </a:r>
                <a:r>
                  <a:rPr lang="tr-TR" b="1" baseline="-25000" dirty="0" smtClean="0"/>
                  <a:t>3</a:t>
                </a:r>
                <a:endParaRPr lang="tr-TR" b="1" baseline="-25000" dirty="0"/>
              </a:p>
            </p:txBody>
          </p:sp>
          <p:grpSp>
            <p:nvGrpSpPr>
              <p:cNvPr id="33" name="Group 10"/>
              <p:cNvGrpSpPr/>
              <p:nvPr/>
            </p:nvGrpSpPr>
            <p:grpSpPr>
              <a:xfrm>
                <a:off x="7171200" y="3873932"/>
                <a:ext cx="900000" cy="540000"/>
                <a:chOff x="3352800" y="2667000"/>
                <a:chExt cx="900000" cy="540000"/>
              </a:xfrm>
            </p:grpSpPr>
            <p:sp>
              <p:nvSpPr>
                <p:cNvPr id="34" name="Rectangle 8"/>
                <p:cNvSpPr/>
                <p:nvPr/>
              </p:nvSpPr>
              <p:spPr>
                <a:xfrm>
                  <a:off x="3352800" y="2667000"/>
                  <a:ext cx="900000" cy="5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Oval 34"/>
                <p:cNvSpPr/>
                <p:nvPr/>
              </p:nvSpPr>
              <p:spPr>
                <a:xfrm>
                  <a:off x="3692400" y="2819400"/>
                  <a:ext cx="270000" cy="270000"/>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cxnSp>
            <p:nvCxnSpPr>
              <p:cNvPr id="36" name="Straight Arrow Connector 23"/>
              <p:cNvCxnSpPr/>
              <p:nvPr/>
            </p:nvCxnSpPr>
            <p:spPr>
              <a:xfrm flipV="1">
                <a:off x="6282000" y="4208732"/>
                <a:ext cx="900000"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25"/>
              <p:cNvSpPr txBox="1"/>
              <p:nvPr/>
            </p:nvSpPr>
            <p:spPr>
              <a:xfrm>
                <a:off x="7797600" y="3866732"/>
                <a:ext cx="410400" cy="369332"/>
              </a:xfrm>
              <a:prstGeom prst="rect">
                <a:avLst/>
              </a:prstGeom>
              <a:noFill/>
            </p:spPr>
            <p:txBody>
              <a:bodyPr wrap="square" rtlCol="0">
                <a:spAutoFit/>
              </a:bodyPr>
              <a:lstStyle/>
              <a:p>
                <a:r>
                  <a:rPr lang="tr-TR" dirty="0" smtClean="0">
                    <a:solidFill>
                      <a:srgbClr val="FF0000"/>
                    </a:solidFill>
                  </a:rPr>
                  <a:t>2</a:t>
                </a:r>
                <a:endParaRPr lang="tr-TR" dirty="0">
                  <a:solidFill>
                    <a:srgbClr val="FF0000"/>
                  </a:solidFill>
                </a:endParaRPr>
              </a:p>
            </p:txBody>
          </p:sp>
          <p:sp>
            <p:nvSpPr>
              <p:cNvPr id="41" name="TextBox 38"/>
              <p:cNvSpPr txBox="1"/>
              <p:nvPr/>
            </p:nvSpPr>
            <p:spPr>
              <a:xfrm>
                <a:off x="6224400" y="3798332"/>
                <a:ext cx="600000" cy="369332"/>
              </a:xfrm>
              <a:prstGeom prst="rect">
                <a:avLst/>
              </a:prstGeom>
              <a:noFill/>
            </p:spPr>
            <p:txBody>
              <a:bodyPr wrap="square" rtlCol="0">
                <a:spAutoFit/>
              </a:bodyPr>
              <a:lstStyle/>
              <a:p>
                <a:r>
                  <a:rPr lang="tr-TR" b="1" dirty="0" smtClean="0">
                    <a:solidFill>
                      <a:srgbClr val="FF0000"/>
                    </a:solidFill>
                  </a:rPr>
                  <a:t>F</a:t>
                </a:r>
                <a:r>
                  <a:rPr lang="tr-TR" b="1" baseline="-25000" dirty="0" smtClean="0">
                    <a:solidFill>
                      <a:srgbClr val="FF0000"/>
                    </a:solidFill>
                  </a:rPr>
                  <a:t>12</a:t>
                </a:r>
                <a:endParaRPr lang="tr-TR" b="1" baseline="-25000" dirty="0">
                  <a:solidFill>
                    <a:srgbClr val="FF0000"/>
                  </a:solidFill>
                </a:endParaRPr>
              </a:p>
            </p:txBody>
          </p:sp>
          <p:grpSp>
            <p:nvGrpSpPr>
              <p:cNvPr id="53" name="Grup 52"/>
              <p:cNvGrpSpPr/>
              <p:nvPr/>
            </p:nvGrpSpPr>
            <p:grpSpPr>
              <a:xfrm>
                <a:off x="604800" y="1702480"/>
                <a:ext cx="540000" cy="900000"/>
                <a:chOff x="4922789" y="545400"/>
                <a:chExt cx="540000" cy="900000"/>
              </a:xfrm>
            </p:grpSpPr>
            <p:grpSp>
              <p:nvGrpSpPr>
                <p:cNvPr id="47" name="Group 11"/>
                <p:cNvGrpSpPr/>
                <p:nvPr/>
              </p:nvGrpSpPr>
              <p:grpSpPr>
                <a:xfrm rot="5400000">
                  <a:off x="4742789" y="725400"/>
                  <a:ext cx="900000" cy="540000"/>
                  <a:chOff x="3352800" y="2667000"/>
                  <a:chExt cx="900000" cy="540000"/>
                </a:xfrm>
              </p:grpSpPr>
              <p:sp>
                <p:nvSpPr>
                  <p:cNvPr id="48" name="Rectangle 12"/>
                  <p:cNvSpPr/>
                  <p:nvPr/>
                </p:nvSpPr>
                <p:spPr>
                  <a:xfrm>
                    <a:off x="3352800" y="2667000"/>
                    <a:ext cx="900000" cy="5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9" name="Oval 48"/>
                  <p:cNvSpPr/>
                  <p:nvPr/>
                </p:nvSpPr>
                <p:spPr>
                  <a:xfrm>
                    <a:off x="3692400" y="2819400"/>
                    <a:ext cx="270000" cy="270000"/>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50" name="TextBox 27"/>
                <p:cNvSpPr txBox="1"/>
                <p:nvPr/>
              </p:nvSpPr>
              <p:spPr>
                <a:xfrm>
                  <a:off x="4991189" y="545400"/>
                  <a:ext cx="410400" cy="369332"/>
                </a:xfrm>
                <a:prstGeom prst="rect">
                  <a:avLst/>
                </a:prstGeom>
                <a:noFill/>
              </p:spPr>
              <p:txBody>
                <a:bodyPr wrap="square" rtlCol="0">
                  <a:spAutoFit/>
                </a:bodyPr>
                <a:lstStyle/>
                <a:p>
                  <a:r>
                    <a:rPr lang="tr-TR" dirty="0" smtClean="0">
                      <a:solidFill>
                        <a:srgbClr val="FF0000"/>
                      </a:solidFill>
                    </a:rPr>
                    <a:t>4</a:t>
                  </a:r>
                  <a:endParaRPr lang="tr-TR" dirty="0">
                    <a:solidFill>
                      <a:srgbClr val="FF0000"/>
                    </a:solidFill>
                  </a:endParaRPr>
                </a:p>
              </p:txBody>
            </p:sp>
          </p:grpSp>
          <p:cxnSp>
            <p:nvCxnSpPr>
              <p:cNvPr id="55" name="Düz Ok Bağlayıcısı 54"/>
              <p:cNvCxnSpPr>
                <a:stCxn id="34" idx="2"/>
              </p:cNvCxnSpPr>
              <p:nvPr/>
            </p:nvCxnSpPr>
            <p:spPr>
              <a:xfrm>
                <a:off x="7621200" y="4413932"/>
                <a:ext cx="0" cy="5400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56" name="Düz Ok Bağlayıcısı 55"/>
              <p:cNvCxnSpPr/>
              <p:nvPr/>
            </p:nvCxnSpPr>
            <p:spPr>
              <a:xfrm flipV="1">
                <a:off x="7621200" y="3153932"/>
                <a:ext cx="0" cy="72000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7" name="Düz Ok Bağlayıcısı 56"/>
              <p:cNvCxnSpPr/>
              <p:nvPr/>
            </p:nvCxnSpPr>
            <p:spPr>
              <a:xfrm rot="16200000" flipV="1">
                <a:off x="8431200" y="3801332"/>
                <a:ext cx="0" cy="72000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8" name="Düz Ok Bağlayıcısı 57"/>
              <p:cNvCxnSpPr/>
              <p:nvPr/>
            </p:nvCxnSpPr>
            <p:spPr>
              <a:xfrm rot="5400000" flipH="1" flipV="1">
                <a:off x="5618806" y="3864143"/>
                <a:ext cx="0" cy="72000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9" name="Düz Ok Bağlayıcısı 58"/>
              <p:cNvCxnSpPr/>
              <p:nvPr/>
            </p:nvCxnSpPr>
            <p:spPr>
              <a:xfrm>
                <a:off x="5975652" y="4213800"/>
                <a:ext cx="0" cy="72000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0" name="Düz Ok Bağlayıcısı 59"/>
              <p:cNvCxnSpPr/>
              <p:nvPr/>
            </p:nvCxnSpPr>
            <p:spPr>
              <a:xfrm rot="16200000" flipV="1">
                <a:off x="2332800" y="1792481"/>
                <a:ext cx="0" cy="72000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1" name="Düz Ok Bağlayıcısı 60"/>
              <p:cNvCxnSpPr/>
              <p:nvPr/>
            </p:nvCxnSpPr>
            <p:spPr>
              <a:xfrm rot="5400000" flipH="1" flipV="1">
                <a:off x="1504800" y="1792480"/>
                <a:ext cx="0" cy="72000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3" name="Düz Ok Bağlayıcısı 62"/>
              <p:cNvCxnSpPr/>
              <p:nvPr/>
            </p:nvCxnSpPr>
            <p:spPr>
              <a:xfrm rot="16200000" flipV="1">
                <a:off x="3718800" y="2687914"/>
                <a:ext cx="0" cy="72000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64" name="Düz Ok Bağlayıcısı 63"/>
              <p:cNvCxnSpPr/>
              <p:nvPr/>
            </p:nvCxnSpPr>
            <p:spPr>
              <a:xfrm flipV="1">
                <a:off x="4105800" y="2312080"/>
                <a:ext cx="0" cy="72000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65" name="TextBox 38"/>
              <p:cNvSpPr txBox="1"/>
              <p:nvPr/>
            </p:nvSpPr>
            <p:spPr>
              <a:xfrm>
                <a:off x="8237101" y="3774600"/>
                <a:ext cx="600000" cy="369332"/>
              </a:xfrm>
              <a:prstGeom prst="rect">
                <a:avLst/>
              </a:prstGeom>
              <a:noFill/>
            </p:spPr>
            <p:txBody>
              <a:bodyPr wrap="square" rtlCol="0">
                <a:spAutoFit/>
              </a:bodyPr>
              <a:lstStyle/>
              <a:p>
                <a:r>
                  <a:rPr lang="tr-TR" b="1" dirty="0" smtClean="0">
                    <a:solidFill>
                      <a:srgbClr val="92D050"/>
                    </a:solidFill>
                  </a:rPr>
                  <a:t>F</a:t>
                </a:r>
                <a:r>
                  <a:rPr lang="tr-TR" b="1" baseline="-25000" dirty="0" smtClean="0">
                    <a:solidFill>
                      <a:srgbClr val="92D050"/>
                    </a:solidFill>
                  </a:rPr>
                  <a:t>32x</a:t>
                </a:r>
                <a:endParaRPr lang="tr-TR" b="1" baseline="-25000" dirty="0">
                  <a:solidFill>
                    <a:srgbClr val="92D050"/>
                  </a:solidFill>
                </a:endParaRPr>
              </a:p>
            </p:txBody>
          </p:sp>
          <p:sp>
            <p:nvSpPr>
              <p:cNvPr id="66" name="TextBox 38"/>
              <p:cNvSpPr txBox="1"/>
              <p:nvPr/>
            </p:nvSpPr>
            <p:spPr>
              <a:xfrm>
                <a:off x="7593284" y="2924749"/>
                <a:ext cx="600000" cy="369332"/>
              </a:xfrm>
              <a:prstGeom prst="rect">
                <a:avLst/>
              </a:prstGeom>
              <a:noFill/>
            </p:spPr>
            <p:txBody>
              <a:bodyPr wrap="square" rtlCol="0">
                <a:spAutoFit/>
              </a:bodyPr>
              <a:lstStyle/>
              <a:p>
                <a:r>
                  <a:rPr lang="tr-TR" b="1" dirty="0" smtClean="0">
                    <a:solidFill>
                      <a:srgbClr val="92D050"/>
                    </a:solidFill>
                  </a:rPr>
                  <a:t>F</a:t>
                </a:r>
                <a:r>
                  <a:rPr lang="tr-TR" b="1" baseline="-25000" dirty="0" smtClean="0">
                    <a:solidFill>
                      <a:srgbClr val="92D050"/>
                    </a:solidFill>
                  </a:rPr>
                  <a:t>32y</a:t>
                </a:r>
                <a:endParaRPr lang="tr-TR" b="1" baseline="-25000" dirty="0">
                  <a:solidFill>
                    <a:srgbClr val="92D050"/>
                  </a:solidFill>
                </a:endParaRPr>
              </a:p>
            </p:txBody>
          </p:sp>
          <p:sp>
            <p:nvSpPr>
              <p:cNvPr id="67" name="TextBox 38"/>
              <p:cNvSpPr txBox="1"/>
              <p:nvPr/>
            </p:nvSpPr>
            <p:spPr>
              <a:xfrm>
                <a:off x="5924400" y="4549799"/>
                <a:ext cx="600000" cy="369332"/>
              </a:xfrm>
              <a:prstGeom prst="rect">
                <a:avLst/>
              </a:prstGeom>
              <a:noFill/>
            </p:spPr>
            <p:txBody>
              <a:bodyPr wrap="square" rtlCol="0">
                <a:spAutoFit/>
              </a:bodyPr>
              <a:lstStyle/>
              <a:p>
                <a:r>
                  <a:rPr lang="tr-TR" b="1" dirty="0" smtClean="0">
                    <a:solidFill>
                      <a:srgbClr val="92D050"/>
                    </a:solidFill>
                  </a:rPr>
                  <a:t>F</a:t>
                </a:r>
                <a:r>
                  <a:rPr lang="tr-TR" b="1" baseline="-25000" dirty="0">
                    <a:solidFill>
                      <a:srgbClr val="92D050"/>
                    </a:solidFill>
                  </a:rPr>
                  <a:t>23y</a:t>
                </a:r>
              </a:p>
            </p:txBody>
          </p:sp>
          <p:sp>
            <p:nvSpPr>
              <p:cNvPr id="68" name="TextBox 38"/>
              <p:cNvSpPr txBox="1"/>
              <p:nvPr/>
            </p:nvSpPr>
            <p:spPr>
              <a:xfrm>
                <a:off x="4992823" y="4161332"/>
                <a:ext cx="600000" cy="369332"/>
              </a:xfrm>
              <a:prstGeom prst="rect">
                <a:avLst/>
              </a:prstGeom>
              <a:noFill/>
            </p:spPr>
            <p:txBody>
              <a:bodyPr wrap="square" rtlCol="0">
                <a:spAutoFit/>
              </a:bodyPr>
              <a:lstStyle/>
              <a:p>
                <a:r>
                  <a:rPr lang="tr-TR" b="1" dirty="0" smtClean="0">
                    <a:solidFill>
                      <a:srgbClr val="92D050"/>
                    </a:solidFill>
                  </a:rPr>
                  <a:t>F</a:t>
                </a:r>
                <a:r>
                  <a:rPr lang="tr-TR" b="1" baseline="-25000" dirty="0">
                    <a:solidFill>
                      <a:srgbClr val="92D050"/>
                    </a:solidFill>
                  </a:rPr>
                  <a:t>23x</a:t>
                </a:r>
              </a:p>
            </p:txBody>
          </p:sp>
          <p:sp>
            <p:nvSpPr>
              <p:cNvPr id="69" name="TextBox 38"/>
              <p:cNvSpPr txBox="1"/>
              <p:nvPr/>
            </p:nvSpPr>
            <p:spPr>
              <a:xfrm>
                <a:off x="1947630" y="1771571"/>
                <a:ext cx="600000" cy="369332"/>
              </a:xfrm>
              <a:prstGeom prst="rect">
                <a:avLst/>
              </a:prstGeom>
              <a:noFill/>
            </p:spPr>
            <p:txBody>
              <a:bodyPr wrap="square" rtlCol="0">
                <a:spAutoFit/>
              </a:bodyPr>
              <a:lstStyle/>
              <a:p>
                <a:r>
                  <a:rPr lang="tr-TR" b="1" dirty="0" smtClean="0">
                    <a:solidFill>
                      <a:srgbClr val="92D050"/>
                    </a:solidFill>
                  </a:rPr>
                  <a:t>F</a:t>
                </a:r>
                <a:r>
                  <a:rPr lang="tr-TR" b="1" baseline="-25000" dirty="0" smtClean="0">
                    <a:solidFill>
                      <a:srgbClr val="92D050"/>
                    </a:solidFill>
                  </a:rPr>
                  <a:t>43</a:t>
                </a:r>
                <a:endParaRPr lang="tr-TR" b="1" baseline="-25000" dirty="0">
                  <a:solidFill>
                    <a:srgbClr val="92D050"/>
                  </a:solidFill>
                </a:endParaRPr>
              </a:p>
            </p:txBody>
          </p:sp>
          <p:sp>
            <p:nvSpPr>
              <p:cNvPr id="70" name="TextBox 38"/>
              <p:cNvSpPr txBox="1"/>
              <p:nvPr/>
            </p:nvSpPr>
            <p:spPr>
              <a:xfrm>
                <a:off x="1237156" y="1774457"/>
                <a:ext cx="600000" cy="369332"/>
              </a:xfrm>
              <a:prstGeom prst="rect">
                <a:avLst/>
              </a:prstGeom>
              <a:noFill/>
            </p:spPr>
            <p:txBody>
              <a:bodyPr wrap="square" rtlCol="0">
                <a:spAutoFit/>
              </a:bodyPr>
              <a:lstStyle/>
              <a:p>
                <a:r>
                  <a:rPr lang="tr-TR" b="1" dirty="0" smtClean="0">
                    <a:solidFill>
                      <a:srgbClr val="92D050"/>
                    </a:solidFill>
                  </a:rPr>
                  <a:t>F</a:t>
                </a:r>
                <a:r>
                  <a:rPr lang="tr-TR" b="1" baseline="-25000" dirty="0" smtClean="0">
                    <a:solidFill>
                      <a:srgbClr val="92D050"/>
                    </a:solidFill>
                  </a:rPr>
                  <a:t>34</a:t>
                </a:r>
                <a:endParaRPr lang="tr-TR" b="1" baseline="-25000" dirty="0">
                  <a:solidFill>
                    <a:srgbClr val="92D050"/>
                  </a:solidFill>
                </a:endParaRPr>
              </a:p>
            </p:txBody>
          </p:sp>
          <p:sp>
            <p:nvSpPr>
              <p:cNvPr id="71" name="TextBox 37"/>
              <p:cNvSpPr txBox="1"/>
              <p:nvPr/>
            </p:nvSpPr>
            <p:spPr>
              <a:xfrm>
                <a:off x="7128320" y="4679698"/>
                <a:ext cx="600000" cy="369332"/>
              </a:xfrm>
              <a:prstGeom prst="rect">
                <a:avLst/>
              </a:prstGeom>
              <a:noFill/>
            </p:spPr>
            <p:txBody>
              <a:bodyPr wrap="square" rtlCol="0">
                <a:spAutoFit/>
              </a:bodyPr>
              <a:lstStyle/>
              <a:p>
                <a:r>
                  <a:rPr lang="tr-TR" b="1" dirty="0" smtClean="0">
                    <a:solidFill>
                      <a:schemeClr val="accent5">
                        <a:lumMod val="75000"/>
                      </a:schemeClr>
                    </a:solidFill>
                  </a:rPr>
                  <a:t>G</a:t>
                </a:r>
                <a:r>
                  <a:rPr lang="tr-TR" b="1" baseline="-25000" dirty="0" smtClean="0">
                    <a:solidFill>
                      <a:schemeClr val="accent5">
                        <a:lumMod val="75000"/>
                      </a:schemeClr>
                    </a:solidFill>
                  </a:rPr>
                  <a:t>12</a:t>
                </a:r>
                <a:endParaRPr lang="tr-TR" b="1" baseline="-25000" dirty="0">
                  <a:solidFill>
                    <a:schemeClr val="accent5">
                      <a:lumMod val="75000"/>
                    </a:schemeClr>
                  </a:solidFill>
                </a:endParaRPr>
              </a:p>
            </p:txBody>
          </p:sp>
          <p:sp>
            <p:nvSpPr>
              <p:cNvPr id="72" name="TextBox 37"/>
              <p:cNvSpPr txBox="1"/>
              <p:nvPr/>
            </p:nvSpPr>
            <p:spPr>
              <a:xfrm>
                <a:off x="58569" y="2198194"/>
                <a:ext cx="600000" cy="369332"/>
              </a:xfrm>
              <a:prstGeom prst="rect">
                <a:avLst/>
              </a:prstGeom>
              <a:noFill/>
            </p:spPr>
            <p:txBody>
              <a:bodyPr wrap="square" rtlCol="0">
                <a:spAutoFit/>
              </a:bodyPr>
              <a:lstStyle/>
              <a:p>
                <a:r>
                  <a:rPr lang="tr-TR" b="1" dirty="0" smtClean="0">
                    <a:solidFill>
                      <a:schemeClr val="accent5">
                        <a:lumMod val="75000"/>
                      </a:schemeClr>
                    </a:solidFill>
                  </a:rPr>
                  <a:t>G</a:t>
                </a:r>
                <a:r>
                  <a:rPr lang="tr-TR" b="1" baseline="-25000" dirty="0" smtClean="0">
                    <a:solidFill>
                      <a:schemeClr val="accent5">
                        <a:lumMod val="75000"/>
                      </a:schemeClr>
                    </a:solidFill>
                  </a:rPr>
                  <a:t>14</a:t>
                </a:r>
                <a:endParaRPr lang="tr-TR" b="1" baseline="-25000" dirty="0">
                  <a:solidFill>
                    <a:schemeClr val="accent5">
                      <a:lumMod val="75000"/>
                    </a:schemeClr>
                  </a:solidFill>
                </a:endParaRPr>
              </a:p>
            </p:txBody>
          </p:sp>
          <p:sp>
            <p:nvSpPr>
              <p:cNvPr id="73" name="TextBox 38"/>
              <p:cNvSpPr txBox="1"/>
              <p:nvPr/>
            </p:nvSpPr>
            <p:spPr>
              <a:xfrm>
                <a:off x="3353760" y="3032080"/>
                <a:ext cx="600000" cy="369332"/>
              </a:xfrm>
              <a:prstGeom prst="rect">
                <a:avLst/>
              </a:prstGeom>
              <a:noFill/>
            </p:spPr>
            <p:txBody>
              <a:bodyPr wrap="square" rtlCol="0">
                <a:spAutoFit/>
              </a:bodyPr>
              <a:lstStyle/>
              <a:p>
                <a:r>
                  <a:rPr lang="tr-TR" b="1" dirty="0" smtClean="0">
                    <a:solidFill>
                      <a:schemeClr val="accent4"/>
                    </a:solidFill>
                  </a:rPr>
                  <a:t>F</a:t>
                </a:r>
                <a:r>
                  <a:rPr lang="tr-TR" b="1" baseline="30000" dirty="0" smtClean="0">
                    <a:solidFill>
                      <a:schemeClr val="accent4"/>
                    </a:solidFill>
                  </a:rPr>
                  <a:t>i</a:t>
                </a:r>
                <a:r>
                  <a:rPr lang="tr-TR" b="1" baseline="-25000" dirty="0" smtClean="0">
                    <a:solidFill>
                      <a:schemeClr val="accent4"/>
                    </a:solidFill>
                  </a:rPr>
                  <a:t>3x</a:t>
                </a:r>
                <a:endParaRPr lang="tr-TR" b="1" baseline="-25000" dirty="0">
                  <a:solidFill>
                    <a:schemeClr val="accent4"/>
                  </a:solidFill>
                </a:endParaRPr>
              </a:p>
            </p:txBody>
          </p:sp>
          <p:sp>
            <p:nvSpPr>
              <p:cNvPr id="74" name="TextBox 38"/>
              <p:cNvSpPr txBox="1"/>
              <p:nvPr/>
            </p:nvSpPr>
            <p:spPr>
              <a:xfrm>
                <a:off x="4060800" y="2342251"/>
                <a:ext cx="600000" cy="369332"/>
              </a:xfrm>
              <a:prstGeom prst="rect">
                <a:avLst/>
              </a:prstGeom>
              <a:noFill/>
            </p:spPr>
            <p:txBody>
              <a:bodyPr wrap="square" rtlCol="0">
                <a:spAutoFit/>
              </a:bodyPr>
              <a:lstStyle/>
              <a:p>
                <a:r>
                  <a:rPr lang="tr-TR" b="1" dirty="0" smtClean="0">
                    <a:solidFill>
                      <a:schemeClr val="accent4"/>
                    </a:solidFill>
                  </a:rPr>
                  <a:t>F</a:t>
                </a:r>
                <a:r>
                  <a:rPr lang="tr-TR" b="1" baseline="30000" dirty="0" smtClean="0">
                    <a:solidFill>
                      <a:schemeClr val="accent4"/>
                    </a:solidFill>
                  </a:rPr>
                  <a:t>i</a:t>
                </a:r>
                <a:r>
                  <a:rPr lang="tr-TR" b="1" baseline="-25000" dirty="0" smtClean="0">
                    <a:solidFill>
                      <a:schemeClr val="accent4"/>
                    </a:solidFill>
                  </a:rPr>
                  <a:t>3y</a:t>
                </a:r>
                <a:endParaRPr lang="tr-TR" b="1" baseline="-25000" dirty="0">
                  <a:solidFill>
                    <a:schemeClr val="accent4"/>
                  </a:solidFill>
                </a:endParaRPr>
              </a:p>
            </p:txBody>
          </p:sp>
          <p:sp>
            <p:nvSpPr>
              <p:cNvPr id="75" name="TextBox 35"/>
              <p:cNvSpPr txBox="1"/>
              <p:nvPr/>
            </p:nvSpPr>
            <p:spPr>
              <a:xfrm>
                <a:off x="5874000" y="3927000"/>
                <a:ext cx="410400" cy="369332"/>
              </a:xfrm>
              <a:prstGeom prst="rect">
                <a:avLst/>
              </a:prstGeom>
              <a:noFill/>
            </p:spPr>
            <p:txBody>
              <a:bodyPr wrap="square" rtlCol="0">
                <a:spAutoFit/>
              </a:bodyPr>
              <a:lstStyle/>
              <a:p>
                <a:r>
                  <a:rPr lang="tr-TR" dirty="0"/>
                  <a:t>A</a:t>
                </a:r>
              </a:p>
            </p:txBody>
          </p:sp>
          <p:sp>
            <p:nvSpPr>
              <p:cNvPr id="76" name="TextBox 36"/>
              <p:cNvSpPr txBox="1"/>
              <p:nvPr/>
            </p:nvSpPr>
            <p:spPr>
              <a:xfrm>
                <a:off x="2594370" y="1883303"/>
                <a:ext cx="410400" cy="369332"/>
              </a:xfrm>
              <a:prstGeom prst="rect">
                <a:avLst/>
              </a:prstGeom>
              <a:noFill/>
            </p:spPr>
            <p:txBody>
              <a:bodyPr wrap="square" rtlCol="0">
                <a:spAutoFit/>
              </a:bodyPr>
              <a:lstStyle/>
              <a:p>
                <a:r>
                  <a:rPr lang="tr-TR" dirty="0"/>
                  <a:t>B</a:t>
                </a:r>
              </a:p>
            </p:txBody>
          </p:sp>
        </p:grpSp>
      </p:grpSp>
      <p:sp>
        <p:nvSpPr>
          <p:cNvPr id="80" name="Yay 79"/>
          <p:cNvSpPr/>
          <p:nvPr/>
        </p:nvSpPr>
        <p:spPr>
          <a:xfrm rot="17892223">
            <a:off x="3266343" y="1062738"/>
            <a:ext cx="878971" cy="1033938"/>
          </a:xfrm>
          <a:prstGeom prst="arc">
            <a:avLst>
              <a:gd name="adj1" fmla="val 12606514"/>
              <a:gd name="adj2" fmla="val 0"/>
            </a:avLst>
          </a:prstGeom>
          <a:ln>
            <a:headEnd type="triangle" w="med" len="med"/>
            <a:tailEnd type="none" w="med" len="med"/>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tr-TR"/>
          </a:p>
        </p:txBody>
      </p:sp>
      <mc:AlternateContent xmlns:mc="http://schemas.openxmlformats.org/markup-compatibility/2006" xmlns:a14="http://schemas.microsoft.com/office/drawing/2010/main">
        <mc:Choice Requires="a14">
          <p:sp>
            <p:nvSpPr>
              <p:cNvPr id="81" name="Dikdörtgen 80"/>
              <p:cNvSpPr/>
              <p:nvPr/>
            </p:nvSpPr>
            <p:spPr>
              <a:xfrm>
                <a:off x="3251802" y="724761"/>
                <a:ext cx="579774" cy="3878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tr-TR" i="1" smtClean="0">
                              <a:solidFill>
                                <a:schemeClr val="accent6"/>
                              </a:solidFill>
                              <a:latin typeface="Cambria Math" panose="02040503050406030204" pitchFamily="18" charset="0"/>
                            </a:rPr>
                          </m:ctrlPr>
                        </m:sSubSupPr>
                        <m:e>
                          <m:r>
                            <a:rPr lang="tr-TR" i="1">
                              <a:solidFill>
                                <a:schemeClr val="accent6"/>
                              </a:solidFill>
                              <a:latin typeface="Cambria Math" panose="02040503050406030204" pitchFamily="18" charset="0"/>
                            </a:rPr>
                            <m:t>𝑇</m:t>
                          </m:r>
                        </m:e>
                        <m:sub>
                          <m:r>
                            <a:rPr lang="tr-TR" i="1">
                              <a:solidFill>
                                <a:schemeClr val="accent6"/>
                              </a:solidFill>
                              <a:latin typeface="Cambria Math" panose="02040503050406030204" pitchFamily="18" charset="0"/>
                            </a:rPr>
                            <m:t>𝐺</m:t>
                          </m:r>
                          <m:r>
                            <a:rPr lang="tr-TR" i="1">
                              <a:solidFill>
                                <a:schemeClr val="accent6"/>
                              </a:solidFill>
                              <a:latin typeface="Cambria Math" panose="02040503050406030204" pitchFamily="18" charset="0"/>
                            </a:rPr>
                            <m:t>3</m:t>
                          </m:r>
                        </m:sub>
                        <m:sup>
                          <m:r>
                            <a:rPr lang="tr-TR" i="1">
                              <a:solidFill>
                                <a:schemeClr val="accent6"/>
                              </a:solidFill>
                              <a:latin typeface="Cambria Math" panose="02040503050406030204" pitchFamily="18" charset="0"/>
                            </a:rPr>
                            <m:t>𝑖</m:t>
                          </m:r>
                        </m:sup>
                      </m:sSubSup>
                    </m:oMath>
                  </m:oMathPara>
                </a14:m>
                <a:endParaRPr lang="tr-TR" dirty="0"/>
              </a:p>
            </p:txBody>
          </p:sp>
        </mc:Choice>
        <mc:Fallback xmlns="">
          <p:sp>
            <p:nvSpPr>
              <p:cNvPr id="81" name="Dikdörtgen 80"/>
              <p:cNvSpPr>
                <a:spLocks noRot="1" noChangeAspect="1" noMove="1" noResize="1" noEditPoints="1" noAdjustHandles="1" noChangeArrowheads="1" noChangeShapeType="1" noTextEdit="1"/>
              </p:cNvSpPr>
              <p:nvPr/>
            </p:nvSpPr>
            <p:spPr>
              <a:xfrm>
                <a:off x="3251802" y="724761"/>
                <a:ext cx="579774" cy="387863"/>
              </a:xfrm>
              <a:prstGeom prst="rect">
                <a:avLst/>
              </a:prstGeom>
              <a:blipFill rotWithShape="0">
                <a:blip r:embed="rId3"/>
                <a:stretch>
                  <a:fillRect b="-1563"/>
                </a:stretch>
              </a:blipFill>
            </p:spPr>
            <p:txBody>
              <a:bodyPr/>
              <a:lstStyle/>
              <a:p>
                <a:r>
                  <a:rPr lang="tr-TR">
                    <a:noFill/>
                  </a:rPr>
                  <a:t> </a:t>
                </a:r>
              </a:p>
            </p:txBody>
          </p:sp>
        </mc:Fallback>
      </mc:AlternateContent>
    </p:spTree>
    <p:extLst>
      <p:ext uri="{BB962C8B-B14F-4D97-AF65-F5344CB8AC3E}">
        <p14:creationId xmlns:p14="http://schemas.microsoft.com/office/powerpoint/2010/main" val="4209787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Dört Çubuk Mekanizmasının Dinamik Kuvvet </a:t>
            </a:r>
            <a:r>
              <a:rPr lang="tr-TR" dirty="0" smtClean="0"/>
              <a:t>Analizi</a:t>
            </a:r>
            <a:endParaRPr lang="tr-TR" dirty="0"/>
          </a:p>
        </p:txBody>
      </p:sp>
      <p:sp>
        <p:nvSpPr>
          <p:cNvPr id="3" name="Content Placeholder 2"/>
          <p:cNvSpPr>
            <a:spLocks noGrp="1"/>
          </p:cNvSpPr>
          <p:nvPr>
            <p:ph idx="1"/>
          </p:nvPr>
        </p:nvSpPr>
        <p:spPr/>
        <p:txBody>
          <a:bodyPr/>
          <a:lstStyle/>
          <a:p>
            <a:r>
              <a:rPr lang="tr-TR" dirty="0" smtClean="0"/>
              <a:t>Uzuv ve mafsalların dayanımlarını temel alarak tasarlamak </a:t>
            </a:r>
            <a:r>
              <a:rPr lang="tr-TR" dirty="0"/>
              <a:t>için, her bir bağlantı ve eklemin en kötü </a:t>
            </a:r>
            <a:r>
              <a:rPr lang="tr-TR" dirty="0" smtClean="0"/>
              <a:t>yüklenme koşulları belirlenmelidir. </a:t>
            </a:r>
          </a:p>
          <a:p>
            <a:r>
              <a:rPr lang="tr-TR" dirty="0" smtClean="0"/>
              <a:t>Sürücü </a:t>
            </a:r>
            <a:r>
              <a:rPr lang="tr-TR" dirty="0"/>
              <a:t>motoru özelliklerini seçmek için, tüm çevrim </a:t>
            </a:r>
            <a:r>
              <a:rPr lang="tr-TR" dirty="0" smtClean="0"/>
              <a:t> boyunca giriş </a:t>
            </a:r>
            <a:r>
              <a:rPr lang="tr-TR" dirty="0" err="1"/>
              <a:t>torku</a:t>
            </a:r>
            <a:r>
              <a:rPr lang="tr-TR" dirty="0"/>
              <a:t> </a:t>
            </a:r>
            <a:r>
              <a:rPr lang="tr-TR" dirty="0" smtClean="0"/>
              <a:t>gereksiniminin bilinmesi gerekir. </a:t>
            </a:r>
          </a:p>
          <a:p>
            <a:r>
              <a:rPr lang="tr-TR" dirty="0" smtClean="0"/>
              <a:t>Bu nedenlerle, </a:t>
            </a:r>
            <a:r>
              <a:rPr lang="tr-TR" dirty="0"/>
              <a:t>sayısal hesaplamaya uygun analitik </a:t>
            </a:r>
            <a:r>
              <a:rPr lang="tr-TR" dirty="0" smtClean="0"/>
              <a:t>yöntemlerle çözüm geliştirmek zorunludur.</a:t>
            </a:r>
          </a:p>
          <a:p>
            <a:r>
              <a:rPr lang="tr-TR" dirty="0" smtClean="0"/>
              <a:t>Bu </a:t>
            </a:r>
            <a:r>
              <a:rPr lang="tr-TR" dirty="0"/>
              <a:t>bölümde dört çubuklu bir mekanizmanın genel dinamik analizi açıklanacak ve sonuçlar </a:t>
            </a:r>
            <a:r>
              <a:rPr lang="tr-TR" dirty="0" smtClean="0"/>
              <a:t>grafiklerle gösterilecektir.</a:t>
            </a:r>
          </a:p>
          <a:p>
            <a:r>
              <a:rPr lang="tr-TR" dirty="0" smtClean="0"/>
              <a:t>Çözümü web </a:t>
            </a:r>
            <a:r>
              <a:rPr lang="tr-TR" smtClean="0"/>
              <a:t>sayfasına konulmuştur.</a:t>
            </a:r>
            <a:endParaRPr lang="en-US" dirty="0"/>
          </a:p>
        </p:txBody>
      </p:sp>
    </p:spTree>
    <p:extLst>
      <p:ext uri="{BB962C8B-B14F-4D97-AF65-F5344CB8AC3E}">
        <p14:creationId xmlns:p14="http://schemas.microsoft.com/office/powerpoint/2010/main" val="112011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DİNAMİK KUVVET ANALİZİ</a:t>
            </a:r>
            <a:endParaRPr lang="tr-TR" dirty="0"/>
          </a:p>
        </p:txBody>
      </p:sp>
      <p:sp>
        <p:nvSpPr>
          <p:cNvPr id="3" name="İçerik Yer Tutucusu 2"/>
          <p:cNvSpPr>
            <a:spLocks noGrp="1"/>
          </p:cNvSpPr>
          <p:nvPr>
            <p:ph idx="1"/>
          </p:nvPr>
        </p:nvSpPr>
        <p:spPr/>
        <p:txBody>
          <a:bodyPr/>
          <a:lstStyle/>
          <a:p>
            <a:r>
              <a:rPr lang="tr-TR" dirty="0" smtClean="0"/>
              <a:t>Bu noktaya kadar, statik kuvvetler etkisi altında denge konusunu çalıştık. Bundan sonra dinamik denge analizini çalışacağız. Bu kapsamda</a:t>
            </a:r>
          </a:p>
          <a:p>
            <a:r>
              <a:rPr lang="tr-TR" dirty="0" smtClean="0"/>
              <a:t>KAVRAMSAL GİRİŞ</a:t>
            </a:r>
          </a:p>
          <a:p>
            <a:pPr lvl="1"/>
            <a:r>
              <a:rPr lang="tr-TR" dirty="0" smtClean="0"/>
              <a:t>Bir </a:t>
            </a:r>
            <a:r>
              <a:rPr lang="tr-TR" dirty="0" err="1" smtClean="0"/>
              <a:t>rijid</a:t>
            </a:r>
            <a:r>
              <a:rPr lang="tr-TR" dirty="0" smtClean="0"/>
              <a:t> cismin ağırlık merkezi ve atalet momenti</a:t>
            </a:r>
          </a:p>
          <a:p>
            <a:pPr lvl="1"/>
            <a:r>
              <a:rPr lang="tr-TR" dirty="0" err="1" smtClean="0"/>
              <a:t>Rijid</a:t>
            </a:r>
            <a:r>
              <a:rPr lang="tr-TR" dirty="0" smtClean="0"/>
              <a:t> cisimler için Newton’un 2. yasası</a:t>
            </a:r>
          </a:p>
          <a:p>
            <a:pPr lvl="1"/>
            <a:r>
              <a:rPr lang="tr-TR" dirty="0" err="1" smtClean="0"/>
              <a:t>D’Alambert</a:t>
            </a:r>
            <a:r>
              <a:rPr lang="tr-TR" dirty="0" smtClean="0"/>
              <a:t> Prensibi</a:t>
            </a:r>
          </a:p>
          <a:p>
            <a:r>
              <a:rPr lang="tr-TR" dirty="0" smtClean="0"/>
              <a:t>DİNAMİK KUVVET ANALİZİ</a:t>
            </a:r>
          </a:p>
          <a:p>
            <a:pPr lvl="1"/>
            <a:r>
              <a:rPr lang="tr-TR" dirty="0" smtClean="0"/>
              <a:t>Grafik Yöntem (Kısaca)</a:t>
            </a:r>
          </a:p>
          <a:p>
            <a:pPr lvl="1"/>
            <a:r>
              <a:rPr lang="tr-TR" dirty="0" smtClean="0"/>
              <a:t>Analitik Yöntem</a:t>
            </a:r>
          </a:p>
          <a:p>
            <a:r>
              <a:rPr lang="tr-TR" dirty="0" smtClean="0"/>
              <a:t>MAKİNALARDA DİNAMİK KUVVET ANALİZİ</a:t>
            </a:r>
          </a:p>
          <a:p>
            <a:pPr lvl="1"/>
            <a:r>
              <a:rPr lang="tr-TR" dirty="0" smtClean="0"/>
              <a:t>Dört Çubuk Mekanizmasının Dinamik Kuvvet Analizi</a:t>
            </a:r>
          </a:p>
          <a:p>
            <a:pPr lvl="1"/>
            <a:r>
              <a:rPr lang="tr-TR" dirty="0" smtClean="0"/>
              <a:t>Pistonlu makinalar dinamiği</a:t>
            </a:r>
          </a:p>
          <a:p>
            <a:endParaRPr lang="tr-TR" dirty="0"/>
          </a:p>
        </p:txBody>
      </p:sp>
    </p:spTree>
    <p:extLst>
      <p:ext uri="{BB962C8B-B14F-4D97-AF65-F5344CB8AC3E}">
        <p14:creationId xmlns:p14="http://schemas.microsoft.com/office/powerpoint/2010/main" val="86529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KAVRAMSAL </a:t>
            </a:r>
            <a:r>
              <a:rPr lang="tr-TR" dirty="0" smtClean="0"/>
              <a:t>GİRİŞ</a:t>
            </a:r>
            <a:endParaRPr lang="tr-TR"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8650" y="609601"/>
                <a:ext cx="7886700" cy="4191000"/>
              </a:xfrm>
            </p:spPr>
            <p:txBody>
              <a:bodyPr/>
              <a:lstStyle/>
              <a:p>
                <a:r>
                  <a:rPr lang="tr-TR" u="sng" dirty="0" smtClean="0"/>
                  <a:t>Bir </a:t>
                </a:r>
                <a:r>
                  <a:rPr lang="tr-TR" u="sng" dirty="0" err="1"/>
                  <a:t>rijid</a:t>
                </a:r>
                <a:r>
                  <a:rPr lang="tr-TR" u="sng" dirty="0"/>
                  <a:t> cismin </a:t>
                </a:r>
                <a:r>
                  <a:rPr lang="tr-TR" u="sng" dirty="0" smtClean="0"/>
                  <a:t>ağırlık </a:t>
                </a:r>
                <a:r>
                  <a:rPr lang="tr-TR" u="sng" dirty="0"/>
                  <a:t>merkezi ve atalet </a:t>
                </a:r>
                <a:r>
                  <a:rPr lang="tr-TR" u="sng" dirty="0" smtClean="0"/>
                  <a:t>momenti</a:t>
                </a:r>
              </a:p>
              <a:p>
                <a:r>
                  <a:rPr lang="tr-TR" dirty="0" smtClean="0"/>
                  <a:t>Parçacık dinamiğinden çıkıp </a:t>
                </a:r>
                <a:r>
                  <a:rPr lang="tr-TR" dirty="0" err="1" smtClean="0"/>
                  <a:t>rijid</a:t>
                </a:r>
                <a:r>
                  <a:rPr lang="tr-TR" dirty="0" smtClean="0"/>
                  <a:t> cisim dinamiğine girdiğimizde iki temel kavramla karşılaşırız; </a:t>
                </a:r>
                <a:r>
                  <a:rPr lang="tr-TR" i="1" dirty="0" smtClean="0">
                    <a:solidFill>
                      <a:schemeClr val="accent6">
                        <a:lumMod val="75000"/>
                      </a:schemeClr>
                    </a:solidFill>
                  </a:rPr>
                  <a:t>ağırlık merkezi </a:t>
                </a:r>
                <a:r>
                  <a:rPr lang="tr-TR" dirty="0" smtClean="0"/>
                  <a:t>ve </a:t>
                </a:r>
                <a:r>
                  <a:rPr lang="tr-TR" i="1" dirty="0" smtClean="0">
                    <a:solidFill>
                      <a:schemeClr val="accent6">
                        <a:lumMod val="75000"/>
                      </a:schemeClr>
                    </a:solidFill>
                  </a:rPr>
                  <a:t>atalet momenti</a:t>
                </a:r>
                <a:r>
                  <a:rPr lang="tr-TR" dirty="0" smtClean="0"/>
                  <a:t>;</a:t>
                </a:r>
              </a:p>
              <a:p>
                <a:r>
                  <a:rPr lang="tr-TR" b="1" dirty="0" smtClean="0">
                    <a:solidFill>
                      <a:schemeClr val="accent6">
                        <a:lumMod val="75000"/>
                      </a:schemeClr>
                    </a:solidFill>
                  </a:rPr>
                  <a:t>Ağırlık</a:t>
                </a:r>
                <a:r>
                  <a:rPr lang="en-US" b="1" dirty="0" smtClean="0">
                    <a:solidFill>
                      <a:schemeClr val="accent6">
                        <a:lumMod val="75000"/>
                      </a:schemeClr>
                    </a:solidFill>
                  </a:rPr>
                  <a:t> </a:t>
                </a:r>
                <a:r>
                  <a:rPr lang="tr-TR" b="1" dirty="0" smtClean="0">
                    <a:solidFill>
                      <a:schemeClr val="accent6">
                        <a:lumMod val="75000"/>
                      </a:schemeClr>
                    </a:solidFill>
                  </a:rPr>
                  <a:t>merkezi</a:t>
                </a:r>
                <a:r>
                  <a:rPr lang="tr-TR" dirty="0" smtClean="0"/>
                  <a:t>, cismin </a:t>
                </a:r>
                <a:r>
                  <a:rPr lang="en-US" dirty="0" smtClean="0"/>
                  <a:t>her </a:t>
                </a:r>
                <a:r>
                  <a:rPr lang="tr-TR" dirty="0" smtClean="0"/>
                  <a:t>parçasına etkiyen yerçekimi kuvvetlerinin bileşkesinin yeridir</a:t>
                </a:r>
                <a:r>
                  <a:rPr lang="en-US" dirty="0" smtClean="0"/>
                  <a:t>.</a:t>
                </a:r>
                <a:r>
                  <a:rPr lang="tr-TR" dirty="0" smtClean="0"/>
                  <a:t> Ağırlık merkezinin konumu</a:t>
                </a:r>
              </a:p>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𝐺</m:t>
                          </m:r>
                        </m:sub>
                      </m:sSub>
                      <m:r>
                        <a:rPr lang="tr-TR" b="0" i="1" smtClean="0">
                          <a:latin typeface="Cambria Math" panose="02040503050406030204" pitchFamily="18" charset="0"/>
                        </a:rPr>
                        <m:t>=</m:t>
                      </m:r>
                      <m:f>
                        <m:fPr>
                          <m:ctrlPr>
                            <a:rPr lang="tr-TR" b="0" i="1" smtClean="0">
                              <a:latin typeface="Cambria Math" panose="02040503050406030204" pitchFamily="18" charset="0"/>
                            </a:rPr>
                          </m:ctrlPr>
                        </m:fPr>
                        <m:num>
                          <m:nary>
                            <m:naryPr>
                              <m:chr m:val="∑"/>
                              <m:supHide m:val="on"/>
                              <m:ctrlPr>
                                <a:rPr lang="tr-TR" b="0" i="1" smtClean="0">
                                  <a:latin typeface="Cambria Math" panose="02040503050406030204" pitchFamily="18" charset="0"/>
                                </a:rPr>
                              </m:ctrlPr>
                            </m:naryPr>
                            <m:sub>
                              <m:r>
                                <m:rPr>
                                  <m:brk m:alnAt="7"/>
                                </m:rPr>
                                <a:rPr lang="tr-TR" b="0" i="1" smtClean="0">
                                  <a:latin typeface="Cambria Math" panose="02040503050406030204" pitchFamily="18" charset="0"/>
                                </a:rPr>
                                <m:t>𝑖</m:t>
                              </m:r>
                            </m:sub>
                            <m:sup/>
                            <m:e>
                              <m:sSub>
                                <m:sSubPr>
                                  <m:ctrlPr>
                                    <a:rPr lang="tr-TR" b="0" i="1" smtClean="0">
                                      <a:latin typeface="Cambria Math" panose="02040503050406030204" pitchFamily="18" charset="0"/>
                                    </a:rPr>
                                  </m:ctrlPr>
                                </m:sSubPr>
                                <m:e>
                                  <m:acc>
                                    <m:accPr>
                                      <m:chr m:val="⃗"/>
                                      <m:ctrlPr>
                                        <a:rPr lang="tr-TR" b="0" i="1" smtClean="0">
                                          <a:latin typeface="Cambria Math" panose="02040503050406030204" pitchFamily="18" charset="0"/>
                                        </a:rPr>
                                      </m:ctrlPr>
                                    </m:accPr>
                                    <m:e>
                                      <m:r>
                                        <a:rPr lang="tr-TR" b="0" i="1" smtClean="0">
                                          <a:latin typeface="Cambria Math" panose="02040503050406030204" pitchFamily="18" charset="0"/>
                                        </a:rPr>
                                        <m:t>𝑟</m:t>
                                      </m:r>
                                    </m:e>
                                  </m:acc>
                                </m:e>
                                <m:sub>
                                  <m:r>
                                    <a:rPr lang="tr-TR" b="0" i="1" smtClean="0">
                                      <a:latin typeface="Cambria Math" panose="02040503050406030204" pitchFamily="18" charset="0"/>
                                    </a:rPr>
                                    <m:t>𝑖</m:t>
                                  </m:r>
                                </m:sub>
                              </m:sSub>
                              <m:sSub>
                                <m:sSubPr>
                                  <m:ctrlPr>
                                    <a:rPr lang="tr-TR" b="0" i="1" smtClean="0">
                                      <a:latin typeface="Cambria Math" panose="02040503050406030204" pitchFamily="18" charset="0"/>
                                    </a:rPr>
                                  </m:ctrlPr>
                                </m:sSubPr>
                                <m:e>
                                  <m:r>
                                    <a:rPr lang="tr-TR" b="0" i="1" smtClean="0">
                                      <a:latin typeface="Cambria Math" panose="02040503050406030204" pitchFamily="18" charset="0"/>
                                    </a:rPr>
                                    <m:t>𝑚</m:t>
                                  </m:r>
                                </m:e>
                                <m:sub>
                                  <m:r>
                                    <a:rPr lang="tr-TR" b="0" i="1" smtClean="0">
                                      <a:latin typeface="Cambria Math" panose="02040503050406030204" pitchFamily="18" charset="0"/>
                                    </a:rPr>
                                    <m:t>𝑖</m:t>
                                  </m:r>
                                </m:sub>
                              </m:sSub>
                            </m:e>
                          </m:nary>
                        </m:num>
                        <m:den>
                          <m:r>
                            <a:rPr lang="tr-TR" b="0" i="1" smtClean="0">
                              <a:latin typeface="Cambria Math" panose="02040503050406030204" pitchFamily="18" charset="0"/>
                            </a:rPr>
                            <m:t>𝑚</m:t>
                          </m:r>
                        </m:den>
                      </m:f>
                    </m:oMath>
                  </m:oMathPara>
                </a14:m>
                <a:endParaRPr lang="tr-TR" dirty="0" smtClean="0"/>
              </a:p>
              <a:p>
                <a:pPr marL="0" indent="0">
                  <a:buNone/>
                </a:pPr>
                <a:r>
                  <a:rPr lang="tr-TR" dirty="0" smtClean="0"/>
                  <a:t>denklemi ile belirlenir. Burada m cismin toplam kütlesidir. Dik koordinat sisteminde:</a:t>
                </a:r>
              </a:p>
              <a:p>
                <a:pPr marL="0" indent="0">
                  <a:buNone/>
                </a:pPr>
                <a14:m>
                  <m:oMathPara xmlns:m="http://schemas.openxmlformats.org/officeDocument/2006/math">
                    <m:oMathParaPr>
                      <m:jc m:val="left"/>
                    </m:oMathParaPr>
                    <m:oMath xmlns:m="http://schemas.openxmlformats.org/officeDocument/2006/math">
                      <m:sSub>
                        <m:sSubPr>
                          <m:ctrlPr>
                            <a:rPr lang="tr-TR"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𝐺</m:t>
                          </m:r>
                        </m:sub>
                      </m:sSub>
                      <m:r>
                        <a:rPr lang="tr-TR" b="0" i="1" smtClean="0">
                          <a:latin typeface="Cambria Math" panose="02040503050406030204" pitchFamily="18" charset="0"/>
                        </a:rPr>
                        <m:t>=</m:t>
                      </m:r>
                      <m:f>
                        <m:fPr>
                          <m:ctrlPr>
                            <a:rPr lang="tr-TR" b="0" i="1" smtClean="0">
                              <a:latin typeface="Cambria Math" panose="02040503050406030204" pitchFamily="18" charset="0"/>
                            </a:rPr>
                          </m:ctrlPr>
                        </m:fPr>
                        <m:num>
                          <m:nary>
                            <m:naryPr>
                              <m:chr m:val="∑"/>
                              <m:subHide m:val="on"/>
                              <m:supHide m:val="on"/>
                              <m:ctrlPr>
                                <a:rPr lang="tr-TR" b="0" i="1" smtClean="0">
                                  <a:latin typeface="Cambria Math" panose="02040503050406030204" pitchFamily="18" charset="0"/>
                                </a:rPr>
                              </m:ctrlPr>
                            </m:naryPr>
                            <m:sub/>
                            <m:sup/>
                            <m:e>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𝑖</m:t>
                                  </m:r>
                                </m:sub>
                              </m:sSub>
                              <m:sSub>
                                <m:sSubPr>
                                  <m:ctrlPr>
                                    <a:rPr lang="tr-TR" b="0" i="1" smtClean="0">
                                      <a:latin typeface="Cambria Math" panose="02040503050406030204" pitchFamily="18" charset="0"/>
                                    </a:rPr>
                                  </m:ctrlPr>
                                </m:sSubPr>
                                <m:e>
                                  <m:r>
                                    <a:rPr lang="tr-TR" b="0" i="1" smtClean="0">
                                      <a:latin typeface="Cambria Math" panose="02040503050406030204" pitchFamily="18" charset="0"/>
                                    </a:rPr>
                                    <m:t>𝑚</m:t>
                                  </m:r>
                                </m:e>
                                <m:sub>
                                  <m:r>
                                    <a:rPr lang="tr-TR" b="0" i="1" smtClean="0">
                                      <a:latin typeface="Cambria Math" panose="02040503050406030204" pitchFamily="18" charset="0"/>
                                    </a:rPr>
                                    <m:t>𝑖</m:t>
                                  </m:r>
                                </m:sub>
                              </m:sSub>
                            </m:e>
                          </m:nary>
                        </m:num>
                        <m:den>
                          <m:r>
                            <a:rPr lang="tr-TR" b="0" i="1" smtClean="0">
                              <a:latin typeface="Cambria Math" panose="02040503050406030204" pitchFamily="18" charset="0"/>
                            </a:rPr>
                            <m:t>𝑚</m:t>
                          </m:r>
                        </m:den>
                      </m:f>
                      <m:r>
                        <a:rPr lang="tr-TR" b="0" i="1" smtClean="0">
                          <a:latin typeface="Cambria Math" panose="02040503050406030204" pitchFamily="18" charset="0"/>
                        </a:rPr>
                        <m:t> </m:t>
                      </m:r>
                      <m:r>
                        <a:rPr lang="tr-TR" b="0" i="1" smtClean="0">
                          <a:latin typeface="Cambria Math" panose="02040503050406030204" pitchFamily="18" charset="0"/>
                        </a:rPr>
                        <m:t>𝑣𝑒</m:t>
                      </m:r>
                      <m:r>
                        <a:rPr lang="tr-TR" b="0" i="1" smtClean="0">
                          <a:latin typeface="Cambria Math" panose="02040503050406030204" pitchFamily="18" charset="0"/>
                        </a:rPr>
                        <m:t> </m:t>
                      </m:r>
                      <m:sSub>
                        <m:sSubPr>
                          <m:ctrlPr>
                            <a:rPr lang="tr-TR" i="1">
                              <a:latin typeface="Cambria Math" panose="02040503050406030204" pitchFamily="18" charset="0"/>
                            </a:rPr>
                          </m:ctrlPr>
                        </m:sSubPr>
                        <m:e>
                          <m:r>
                            <a:rPr lang="tr-TR" b="0" i="1" smtClean="0">
                              <a:latin typeface="Cambria Math" panose="02040503050406030204" pitchFamily="18" charset="0"/>
                            </a:rPr>
                            <m:t>𝑦</m:t>
                          </m:r>
                        </m:e>
                        <m:sub>
                          <m:r>
                            <a:rPr lang="tr-TR" i="1">
                              <a:latin typeface="Cambria Math" panose="02040503050406030204" pitchFamily="18" charset="0"/>
                            </a:rPr>
                            <m:t>𝐺</m:t>
                          </m:r>
                        </m:sub>
                      </m:sSub>
                      <m:r>
                        <a:rPr lang="tr-TR" i="1">
                          <a:latin typeface="Cambria Math" panose="02040503050406030204" pitchFamily="18" charset="0"/>
                        </a:rPr>
                        <m:t>=</m:t>
                      </m:r>
                      <m:f>
                        <m:fPr>
                          <m:ctrlPr>
                            <a:rPr lang="tr-TR" i="1">
                              <a:latin typeface="Cambria Math" panose="02040503050406030204" pitchFamily="18" charset="0"/>
                            </a:rPr>
                          </m:ctrlPr>
                        </m:fPr>
                        <m:num>
                          <m:nary>
                            <m:naryPr>
                              <m:chr m:val="∑"/>
                              <m:subHide m:val="on"/>
                              <m:supHide m:val="on"/>
                              <m:ctrlPr>
                                <a:rPr lang="tr-TR" i="1">
                                  <a:latin typeface="Cambria Math" panose="02040503050406030204" pitchFamily="18" charset="0"/>
                                </a:rPr>
                              </m:ctrlPr>
                            </m:naryPr>
                            <m:sub/>
                            <m:sup/>
                            <m:e>
                              <m:sSub>
                                <m:sSubPr>
                                  <m:ctrlPr>
                                    <a:rPr lang="tr-TR" i="1">
                                      <a:latin typeface="Cambria Math" panose="02040503050406030204" pitchFamily="18" charset="0"/>
                                    </a:rPr>
                                  </m:ctrlPr>
                                </m:sSubPr>
                                <m:e>
                                  <m:r>
                                    <a:rPr lang="tr-TR" b="0" i="1" smtClean="0">
                                      <a:latin typeface="Cambria Math" panose="02040503050406030204" pitchFamily="18" charset="0"/>
                                    </a:rPr>
                                    <m:t>𝑦</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num>
                        <m:den>
                          <m:r>
                            <a:rPr lang="tr-TR" i="1">
                              <a:latin typeface="Cambria Math" panose="02040503050406030204" pitchFamily="18" charset="0"/>
                            </a:rPr>
                            <m:t>𝑚</m:t>
                          </m:r>
                        </m:den>
                      </m:f>
                    </m:oMath>
                  </m:oMathPara>
                </a14:m>
                <a:endParaRPr lang="tr-TR" dirty="0" smtClean="0"/>
              </a:p>
              <a:p>
                <a:pPr marL="0" indent="0">
                  <a:buNone/>
                </a:pPr>
                <a:r>
                  <a:rPr lang="tr-TR" dirty="0" smtClean="0"/>
                  <a:t>olarak bulunur.</a:t>
                </a:r>
                <a:endParaRPr lang="tr-TR" dirty="0"/>
              </a:p>
              <a:p>
                <a:pPr marL="0" indent="0">
                  <a:buNone/>
                </a:pP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8650" y="609601"/>
                <a:ext cx="7886700" cy="4191000"/>
              </a:xfrm>
              <a:blipFill rotWithShape="0">
                <a:blip r:embed="rId2"/>
                <a:stretch>
                  <a:fillRect l="-773" t="-1453"/>
                </a:stretch>
              </a:blipFill>
            </p:spPr>
            <p:txBody>
              <a:bodyPr/>
              <a:lstStyle/>
              <a:p>
                <a:r>
                  <a:rPr lang="tr-TR">
                    <a:noFill/>
                  </a:rPr>
                  <a:t> </a:t>
                </a:r>
              </a:p>
            </p:txBody>
          </p:sp>
        </mc:Fallback>
      </mc:AlternateContent>
      <p:grpSp>
        <p:nvGrpSpPr>
          <p:cNvPr id="32" name="Group 31"/>
          <p:cNvGrpSpPr/>
          <p:nvPr/>
        </p:nvGrpSpPr>
        <p:grpSpPr>
          <a:xfrm>
            <a:off x="4038600" y="3733800"/>
            <a:ext cx="3587126" cy="2756286"/>
            <a:chOff x="5029200" y="4135051"/>
            <a:chExt cx="3587126" cy="2756286"/>
          </a:xfrm>
        </p:grpSpPr>
        <p:cxnSp>
          <p:nvCxnSpPr>
            <p:cNvPr id="7" name="Straight Arrow Connector 6"/>
            <p:cNvCxnSpPr/>
            <p:nvPr/>
          </p:nvCxnSpPr>
          <p:spPr>
            <a:xfrm>
              <a:off x="5410200" y="6629400"/>
              <a:ext cx="2819400"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a:off x="4330200" y="5549400"/>
              <a:ext cx="2160000"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410200" y="4953000"/>
              <a:ext cx="2362200" cy="1676400"/>
            </a:xfrm>
            <a:prstGeom prst="rect">
              <a:avLst/>
            </a:prstGeom>
            <a:no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5410200" y="5334000"/>
              <a:ext cx="914400" cy="1295400"/>
            </a:xfrm>
            <a:prstGeom prst="rect">
              <a:avLst/>
            </a:prstGeom>
            <a:no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Freeform 10"/>
            <p:cNvSpPr/>
            <p:nvPr/>
          </p:nvSpPr>
          <p:spPr>
            <a:xfrm>
              <a:off x="5682031" y="4135051"/>
              <a:ext cx="2934295" cy="2165737"/>
            </a:xfrm>
            <a:custGeom>
              <a:avLst/>
              <a:gdLst>
                <a:gd name="connsiteX0" fmla="*/ 61544 w 2934295"/>
                <a:gd name="connsiteY0" fmla="*/ 1079887 h 2165737"/>
                <a:gd name="connsiteX1" fmla="*/ 4394 w 2934295"/>
                <a:gd name="connsiteY1" fmla="*/ 1151324 h 2165737"/>
                <a:gd name="connsiteX2" fmla="*/ 18682 w 2934295"/>
                <a:gd name="connsiteY2" fmla="*/ 1751399 h 2165737"/>
                <a:gd name="connsiteX3" fmla="*/ 32969 w 2934295"/>
                <a:gd name="connsiteY3" fmla="*/ 1794262 h 2165737"/>
                <a:gd name="connsiteX4" fmla="*/ 61544 w 2934295"/>
                <a:gd name="connsiteY4" fmla="*/ 1837124 h 2165737"/>
                <a:gd name="connsiteX5" fmla="*/ 104407 w 2934295"/>
                <a:gd name="connsiteY5" fmla="*/ 1908562 h 2165737"/>
                <a:gd name="connsiteX6" fmla="*/ 147269 w 2934295"/>
                <a:gd name="connsiteY6" fmla="*/ 1937137 h 2165737"/>
                <a:gd name="connsiteX7" fmla="*/ 190132 w 2934295"/>
                <a:gd name="connsiteY7" fmla="*/ 1979999 h 2165737"/>
                <a:gd name="connsiteX8" fmla="*/ 261569 w 2934295"/>
                <a:gd name="connsiteY8" fmla="*/ 2008574 h 2165737"/>
                <a:gd name="connsiteX9" fmla="*/ 347294 w 2934295"/>
                <a:gd name="connsiteY9" fmla="*/ 2080012 h 2165737"/>
                <a:gd name="connsiteX10" fmla="*/ 404444 w 2934295"/>
                <a:gd name="connsiteY10" fmla="*/ 2094299 h 2165737"/>
                <a:gd name="connsiteX11" fmla="*/ 418732 w 2934295"/>
                <a:gd name="connsiteY11" fmla="*/ 2137162 h 2165737"/>
                <a:gd name="connsiteX12" fmla="*/ 518744 w 2934295"/>
                <a:gd name="connsiteY12" fmla="*/ 2151449 h 2165737"/>
                <a:gd name="connsiteX13" fmla="*/ 575894 w 2934295"/>
                <a:gd name="connsiteY13" fmla="*/ 2165737 h 2165737"/>
                <a:gd name="connsiteX14" fmla="*/ 1318844 w 2934295"/>
                <a:gd name="connsiteY14" fmla="*/ 2137162 h 2165737"/>
                <a:gd name="connsiteX15" fmla="*/ 1447432 w 2934295"/>
                <a:gd name="connsiteY15" fmla="*/ 2122874 h 2165737"/>
                <a:gd name="connsiteX16" fmla="*/ 1490294 w 2934295"/>
                <a:gd name="connsiteY16" fmla="*/ 2108587 h 2165737"/>
                <a:gd name="connsiteX17" fmla="*/ 1576019 w 2934295"/>
                <a:gd name="connsiteY17" fmla="*/ 2094299 h 2165737"/>
                <a:gd name="connsiteX18" fmla="*/ 1718894 w 2934295"/>
                <a:gd name="connsiteY18" fmla="*/ 2051437 h 2165737"/>
                <a:gd name="connsiteX19" fmla="*/ 1818907 w 2934295"/>
                <a:gd name="connsiteY19" fmla="*/ 2022862 h 2165737"/>
                <a:gd name="connsiteX20" fmla="*/ 1876057 w 2934295"/>
                <a:gd name="connsiteY20" fmla="*/ 2008574 h 2165737"/>
                <a:gd name="connsiteX21" fmla="*/ 1990357 w 2934295"/>
                <a:gd name="connsiteY21" fmla="*/ 1965712 h 2165737"/>
                <a:gd name="connsiteX22" fmla="*/ 2018932 w 2934295"/>
                <a:gd name="connsiteY22" fmla="*/ 1922849 h 2165737"/>
                <a:gd name="connsiteX23" fmla="*/ 2061794 w 2934295"/>
                <a:gd name="connsiteY23" fmla="*/ 1908562 h 2165737"/>
                <a:gd name="connsiteX24" fmla="*/ 2218957 w 2934295"/>
                <a:gd name="connsiteY24" fmla="*/ 1865699 h 2165737"/>
                <a:gd name="connsiteX25" fmla="*/ 2390407 w 2934295"/>
                <a:gd name="connsiteY25" fmla="*/ 1794262 h 2165737"/>
                <a:gd name="connsiteX26" fmla="*/ 2476132 w 2934295"/>
                <a:gd name="connsiteY26" fmla="*/ 1751399 h 2165737"/>
                <a:gd name="connsiteX27" fmla="*/ 2504707 w 2934295"/>
                <a:gd name="connsiteY27" fmla="*/ 1694249 h 2165737"/>
                <a:gd name="connsiteX28" fmla="*/ 2547569 w 2934295"/>
                <a:gd name="connsiteY28" fmla="*/ 1679962 h 2165737"/>
                <a:gd name="connsiteX29" fmla="*/ 2590432 w 2934295"/>
                <a:gd name="connsiteY29" fmla="*/ 1651387 h 2165737"/>
                <a:gd name="connsiteX30" fmla="*/ 2676157 w 2934295"/>
                <a:gd name="connsiteY30" fmla="*/ 1551374 h 2165737"/>
                <a:gd name="connsiteX31" fmla="*/ 2719019 w 2934295"/>
                <a:gd name="connsiteY31" fmla="*/ 1494224 h 2165737"/>
                <a:gd name="connsiteX32" fmla="*/ 2790457 w 2934295"/>
                <a:gd name="connsiteY32" fmla="*/ 1451362 h 2165737"/>
                <a:gd name="connsiteX33" fmla="*/ 2833319 w 2934295"/>
                <a:gd name="connsiteY33" fmla="*/ 1337062 h 2165737"/>
                <a:gd name="connsiteX34" fmla="*/ 2861894 w 2934295"/>
                <a:gd name="connsiteY34" fmla="*/ 1251337 h 2165737"/>
                <a:gd name="connsiteX35" fmla="*/ 2876182 w 2934295"/>
                <a:gd name="connsiteY35" fmla="*/ 1208474 h 2165737"/>
                <a:gd name="connsiteX36" fmla="*/ 2904757 w 2934295"/>
                <a:gd name="connsiteY36" fmla="*/ 1137037 h 2165737"/>
                <a:gd name="connsiteX37" fmla="*/ 2919044 w 2934295"/>
                <a:gd name="connsiteY37" fmla="*/ 1022737 h 2165737"/>
                <a:gd name="connsiteX38" fmla="*/ 2933332 w 2934295"/>
                <a:gd name="connsiteY38" fmla="*/ 979874 h 2165737"/>
                <a:gd name="connsiteX39" fmla="*/ 2919044 w 2934295"/>
                <a:gd name="connsiteY39" fmla="*/ 365512 h 2165737"/>
                <a:gd name="connsiteX40" fmla="*/ 2819032 w 2934295"/>
                <a:gd name="connsiteY40" fmla="*/ 236924 h 2165737"/>
                <a:gd name="connsiteX41" fmla="*/ 2776169 w 2934295"/>
                <a:gd name="connsiteY41" fmla="*/ 208349 h 2165737"/>
                <a:gd name="connsiteX42" fmla="*/ 2704732 w 2934295"/>
                <a:gd name="connsiteY42" fmla="*/ 136912 h 2165737"/>
                <a:gd name="connsiteX43" fmla="*/ 2676157 w 2934295"/>
                <a:gd name="connsiteY43" fmla="*/ 94049 h 2165737"/>
                <a:gd name="connsiteX44" fmla="*/ 2633294 w 2934295"/>
                <a:gd name="connsiteY44" fmla="*/ 79762 h 2165737"/>
                <a:gd name="connsiteX45" fmla="*/ 2518994 w 2934295"/>
                <a:gd name="connsiteY45" fmla="*/ 65474 h 2165737"/>
                <a:gd name="connsiteX46" fmla="*/ 1347419 w 2934295"/>
                <a:gd name="connsiteY46" fmla="*/ 65474 h 2165737"/>
                <a:gd name="connsiteX47" fmla="*/ 1304557 w 2934295"/>
                <a:gd name="connsiteY47" fmla="*/ 79762 h 2165737"/>
                <a:gd name="connsiteX48" fmla="*/ 1133107 w 2934295"/>
                <a:gd name="connsiteY48" fmla="*/ 94049 h 2165737"/>
                <a:gd name="connsiteX49" fmla="*/ 1004519 w 2934295"/>
                <a:gd name="connsiteY49" fmla="*/ 108337 h 2165737"/>
                <a:gd name="connsiteX50" fmla="*/ 861644 w 2934295"/>
                <a:gd name="connsiteY50" fmla="*/ 165487 h 2165737"/>
                <a:gd name="connsiteX51" fmla="*/ 818782 w 2934295"/>
                <a:gd name="connsiteY51" fmla="*/ 194062 h 2165737"/>
                <a:gd name="connsiteX52" fmla="*/ 675907 w 2934295"/>
                <a:gd name="connsiteY52" fmla="*/ 222637 h 2165737"/>
                <a:gd name="connsiteX53" fmla="*/ 490169 w 2934295"/>
                <a:gd name="connsiteY53" fmla="*/ 265499 h 2165737"/>
                <a:gd name="connsiteX54" fmla="*/ 433019 w 2934295"/>
                <a:gd name="connsiteY54" fmla="*/ 308362 h 2165737"/>
                <a:gd name="connsiteX55" fmla="*/ 347294 w 2934295"/>
                <a:gd name="connsiteY55" fmla="*/ 336937 h 2165737"/>
                <a:gd name="connsiteX56" fmla="*/ 318719 w 2934295"/>
                <a:gd name="connsiteY56" fmla="*/ 379799 h 2165737"/>
                <a:gd name="connsiteX57" fmla="*/ 232994 w 2934295"/>
                <a:gd name="connsiteY57" fmla="*/ 408374 h 2165737"/>
                <a:gd name="connsiteX58" fmla="*/ 175844 w 2934295"/>
                <a:gd name="connsiteY58" fmla="*/ 451237 h 2165737"/>
                <a:gd name="connsiteX59" fmla="*/ 118694 w 2934295"/>
                <a:gd name="connsiteY59" fmla="*/ 551249 h 2165737"/>
                <a:gd name="connsiteX60" fmla="*/ 75832 w 2934295"/>
                <a:gd name="connsiteY60" fmla="*/ 951299 h 2165737"/>
                <a:gd name="connsiteX61" fmla="*/ 32969 w 2934295"/>
                <a:gd name="connsiteY61" fmla="*/ 979874 h 2165737"/>
                <a:gd name="connsiteX62" fmla="*/ 18682 w 2934295"/>
                <a:gd name="connsiteY62" fmla="*/ 1165612 h 216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934295" h="2165737">
                  <a:moveTo>
                    <a:pt x="61544" y="1079887"/>
                  </a:moveTo>
                  <a:cubicBezTo>
                    <a:pt x="42494" y="1103699"/>
                    <a:pt x="6336" y="1120891"/>
                    <a:pt x="4394" y="1151324"/>
                  </a:cubicBezTo>
                  <a:cubicBezTo>
                    <a:pt x="-8351" y="1350999"/>
                    <a:pt x="9798" y="1551515"/>
                    <a:pt x="18682" y="1751399"/>
                  </a:cubicBezTo>
                  <a:cubicBezTo>
                    <a:pt x="19351" y="1766445"/>
                    <a:pt x="26234" y="1780791"/>
                    <a:pt x="32969" y="1794262"/>
                  </a:cubicBezTo>
                  <a:cubicBezTo>
                    <a:pt x="40648" y="1809621"/>
                    <a:pt x="52443" y="1822563"/>
                    <a:pt x="61544" y="1837124"/>
                  </a:cubicBezTo>
                  <a:cubicBezTo>
                    <a:pt x="76262" y="1860673"/>
                    <a:pt x="86334" y="1887477"/>
                    <a:pt x="104407" y="1908562"/>
                  </a:cubicBezTo>
                  <a:cubicBezTo>
                    <a:pt x="115582" y="1921599"/>
                    <a:pt x="134078" y="1926144"/>
                    <a:pt x="147269" y="1937137"/>
                  </a:cubicBezTo>
                  <a:cubicBezTo>
                    <a:pt x="162791" y="1950072"/>
                    <a:pt x="172998" y="1969290"/>
                    <a:pt x="190132" y="1979999"/>
                  </a:cubicBezTo>
                  <a:cubicBezTo>
                    <a:pt x="211880" y="1993592"/>
                    <a:pt x="237757" y="1999049"/>
                    <a:pt x="261569" y="2008574"/>
                  </a:cubicBezTo>
                  <a:cubicBezTo>
                    <a:pt x="287315" y="2034320"/>
                    <a:pt x="312485" y="2065094"/>
                    <a:pt x="347294" y="2080012"/>
                  </a:cubicBezTo>
                  <a:cubicBezTo>
                    <a:pt x="365343" y="2087747"/>
                    <a:pt x="385394" y="2089537"/>
                    <a:pt x="404444" y="2094299"/>
                  </a:cubicBezTo>
                  <a:cubicBezTo>
                    <a:pt x="409207" y="2108587"/>
                    <a:pt x="405261" y="2130427"/>
                    <a:pt x="418732" y="2137162"/>
                  </a:cubicBezTo>
                  <a:cubicBezTo>
                    <a:pt x="448853" y="2152222"/>
                    <a:pt x="485611" y="2145425"/>
                    <a:pt x="518744" y="2151449"/>
                  </a:cubicBezTo>
                  <a:cubicBezTo>
                    <a:pt x="538064" y="2154962"/>
                    <a:pt x="556844" y="2160974"/>
                    <a:pt x="575894" y="2165737"/>
                  </a:cubicBezTo>
                  <a:lnTo>
                    <a:pt x="1318844" y="2137162"/>
                  </a:lnTo>
                  <a:cubicBezTo>
                    <a:pt x="1361918" y="2135044"/>
                    <a:pt x="1404892" y="2129964"/>
                    <a:pt x="1447432" y="2122874"/>
                  </a:cubicBezTo>
                  <a:cubicBezTo>
                    <a:pt x="1462287" y="2120398"/>
                    <a:pt x="1475592" y="2111854"/>
                    <a:pt x="1490294" y="2108587"/>
                  </a:cubicBezTo>
                  <a:cubicBezTo>
                    <a:pt x="1518573" y="2102303"/>
                    <a:pt x="1547444" y="2099062"/>
                    <a:pt x="1576019" y="2094299"/>
                  </a:cubicBezTo>
                  <a:cubicBezTo>
                    <a:pt x="1656323" y="2040764"/>
                    <a:pt x="1583407" y="2080470"/>
                    <a:pt x="1718894" y="2051437"/>
                  </a:cubicBezTo>
                  <a:cubicBezTo>
                    <a:pt x="1752796" y="2044172"/>
                    <a:pt x="1785457" y="2031985"/>
                    <a:pt x="1818907" y="2022862"/>
                  </a:cubicBezTo>
                  <a:cubicBezTo>
                    <a:pt x="1837851" y="2017695"/>
                    <a:pt x="1857671" y="2015469"/>
                    <a:pt x="1876057" y="2008574"/>
                  </a:cubicBezTo>
                  <a:cubicBezTo>
                    <a:pt x="2025473" y="1952542"/>
                    <a:pt x="1843672" y="2002382"/>
                    <a:pt x="1990357" y="1965712"/>
                  </a:cubicBezTo>
                  <a:cubicBezTo>
                    <a:pt x="1999882" y="1951424"/>
                    <a:pt x="2005523" y="1933576"/>
                    <a:pt x="2018932" y="1922849"/>
                  </a:cubicBezTo>
                  <a:cubicBezTo>
                    <a:pt x="2030692" y="1913441"/>
                    <a:pt x="2048324" y="1915297"/>
                    <a:pt x="2061794" y="1908562"/>
                  </a:cubicBezTo>
                  <a:cubicBezTo>
                    <a:pt x="2169855" y="1854532"/>
                    <a:pt x="2013270" y="1891411"/>
                    <a:pt x="2218957" y="1865699"/>
                  </a:cubicBezTo>
                  <a:cubicBezTo>
                    <a:pt x="2321548" y="1831503"/>
                    <a:pt x="2200621" y="1873340"/>
                    <a:pt x="2390407" y="1794262"/>
                  </a:cubicBezTo>
                  <a:cubicBezTo>
                    <a:pt x="2469275" y="1761400"/>
                    <a:pt x="2398259" y="1803314"/>
                    <a:pt x="2476132" y="1751399"/>
                  </a:cubicBezTo>
                  <a:cubicBezTo>
                    <a:pt x="2485657" y="1732349"/>
                    <a:pt x="2489647" y="1709309"/>
                    <a:pt x="2504707" y="1694249"/>
                  </a:cubicBezTo>
                  <a:cubicBezTo>
                    <a:pt x="2515356" y="1683600"/>
                    <a:pt x="2534099" y="1686697"/>
                    <a:pt x="2547569" y="1679962"/>
                  </a:cubicBezTo>
                  <a:cubicBezTo>
                    <a:pt x="2562928" y="1672283"/>
                    <a:pt x="2576144" y="1660912"/>
                    <a:pt x="2590432" y="1651387"/>
                  </a:cubicBezTo>
                  <a:cubicBezTo>
                    <a:pt x="2715773" y="1484264"/>
                    <a:pt x="2556757" y="1690675"/>
                    <a:pt x="2676157" y="1551374"/>
                  </a:cubicBezTo>
                  <a:cubicBezTo>
                    <a:pt x="2691654" y="1533294"/>
                    <a:pt x="2701098" y="1509905"/>
                    <a:pt x="2719019" y="1494224"/>
                  </a:cubicBezTo>
                  <a:cubicBezTo>
                    <a:pt x="2739918" y="1475937"/>
                    <a:pt x="2766644" y="1465649"/>
                    <a:pt x="2790457" y="1451362"/>
                  </a:cubicBezTo>
                  <a:cubicBezTo>
                    <a:pt x="2821389" y="1327631"/>
                    <a:pt x="2783511" y="1461581"/>
                    <a:pt x="2833319" y="1337062"/>
                  </a:cubicBezTo>
                  <a:cubicBezTo>
                    <a:pt x="2844506" y="1309096"/>
                    <a:pt x="2852369" y="1279912"/>
                    <a:pt x="2861894" y="1251337"/>
                  </a:cubicBezTo>
                  <a:cubicBezTo>
                    <a:pt x="2866657" y="1237049"/>
                    <a:pt x="2870589" y="1222457"/>
                    <a:pt x="2876182" y="1208474"/>
                  </a:cubicBezTo>
                  <a:lnTo>
                    <a:pt x="2904757" y="1137037"/>
                  </a:lnTo>
                  <a:cubicBezTo>
                    <a:pt x="2909519" y="1098937"/>
                    <a:pt x="2912175" y="1060514"/>
                    <a:pt x="2919044" y="1022737"/>
                  </a:cubicBezTo>
                  <a:cubicBezTo>
                    <a:pt x="2921738" y="1007919"/>
                    <a:pt x="2933332" y="994935"/>
                    <a:pt x="2933332" y="979874"/>
                  </a:cubicBezTo>
                  <a:cubicBezTo>
                    <a:pt x="2933332" y="775031"/>
                    <a:pt x="2939838" y="569297"/>
                    <a:pt x="2919044" y="365512"/>
                  </a:cubicBezTo>
                  <a:cubicBezTo>
                    <a:pt x="2916083" y="336496"/>
                    <a:pt x="2847701" y="260815"/>
                    <a:pt x="2819032" y="236924"/>
                  </a:cubicBezTo>
                  <a:cubicBezTo>
                    <a:pt x="2805840" y="225931"/>
                    <a:pt x="2790457" y="217874"/>
                    <a:pt x="2776169" y="208349"/>
                  </a:cubicBezTo>
                  <a:cubicBezTo>
                    <a:pt x="2699966" y="94046"/>
                    <a:pt x="2799984" y="232165"/>
                    <a:pt x="2704732" y="136912"/>
                  </a:cubicBezTo>
                  <a:cubicBezTo>
                    <a:pt x="2692590" y="124770"/>
                    <a:pt x="2689566" y="104776"/>
                    <a:pt x="2676157" y="94049"/>
                  </a:cubicBezTo>
                  <a:cubicBezTo>
                    <a:pt x="2664397" y="84641"/>
                    <a:pt x="2648112" y="82456"/>
                    <a:pt x="2633294" y="79762"/>
                  </a:cubicBezTo>
                  <a:cubicBezTo>
                    <a:pt x="2595517" y="72893"/>
                    <a:pt x="2557094" y="70237"/>
                    <a:pt x="2518994" y="65474"/>
                  </a:cubicBezTo>
                  <a:cubicBezTo>
                    <a:pt x="2120674" y="-67296"/>
                    <a:pt x="2453677" y="38492"/>
                    <a:pt x="1347419" y="65474"/>
                  </a:cubicBezTo>
                  <a:cubicBezTo>
                    <a:pt x="1332363" y="65841"/>
                    <a:pt x="1319485" y="77772"/>
                    <a:pt x="1304557" y="79762"/>
                  </a:cubicBezTo>
                  <a:cubicBezTo>
                    <a:pt x="1247712" y="87341"/>
                    <a:pt x="1190197" y="88612"/>
                    <a:pt x="1133107" y="94049"/>
                  </a:cubicBezTo>
                  <a:cubicBezTo>
                    <a:pt x="1090175" y="98138"/>
                    <a:pt x="1047382" y="103574"/>
                    <a:pt x="1004519" y="108337"/>
                  </a:cubicBezTo>
                  <a:cubicBezTo>
                    <a:pt x="934266" y="131755"/>
                    <a:pt x="920507" y="131851"/>
                    <a:pt x="861644" y="165487"/>
                  </a:cubicBezTo>
                  <a:cubicBezTo>
                    <a:pt x="846735" y="174006"/>
                    <a:pt x="834565" y="187298"/>
                    <a:pt x="818782" y="194062"/>
                  </a:cubicBezTo>
                  <a:cubicBezTo>
                    <a:pt x="789749" y="206505"/>
                    <a:pt x="698059" y="218207"/>
                    <a:pt x="675907" y="222637"/>
                  </a:cubicBezTo>
                  <a:cubicBezTo>
                    <a:pt x="593826" y="239053"/>
                    <a:pt x="560546" y="247905"/>
                    <a:pt x="490169" y="265499"/>
                  </a:cubicBezTo>
                  <a:cubicBezTo>
                    <a:pt x="471119" y="279787"/>
                    <a:pt x="454318" y="297713"/>
                    <a:pt x="433019" y="308362"/>
                  </a:cubicBezTo>
                  <a:cubicBezTo>
                    <a:pt x="406078" y="321832"/>
                    <a:pt x="347294" y="336937"/>
                    <a:pt x="347294" y="336937"/>
                  </a:cubicBezTo>
                  <a:cubicBezTo>
                    <a:pt x="337769" y="351224"/>
                    <a:pt x="333280" y="370698"/>
                    <a:pt x="318719" y="379799"/>
                  </a:cubicBezTo>
                  <a:cubicBezTo>
                    <a:pt x="293177" y="395763"/>
                    <a:pt x="232994" y="408374"/>
                    <a:pt x="232994" y="408374"/>
                  </a:cubicBezTo>
                  <a:cubicBezTo>
                    <a:pt x="213944" y="422662"/>
                    <a:pt x="192682" y="434399"/>
                    <a:pt x="175844" y="451237"/>
                  </a:cubicBezTo>
                  <a:cubicBezTo>
                    <a:pt x="155649" y="471432"/>
                    <a:pt x="129900" y="528836"/>
                    <a:pt x="118694" y="551249"/>
                  </a:cubicBezTo>
                  <a:cubicBezTo>
                    <a:pt x="117407" y="583428"/>
                    <a:pt x="168532" y="858600"/>
                    <a:pt x="75832" y="951299"/>
                  </a:cubicBezTo>
                  <a:cubicBezTo>
                    <a:pt x="63690" y="963441"/>
                    <a:pt x="47257" y="970349"/>
                    <a:pt x="32969" y="979874"/>
                  </a:cubicBezTo>
                  <a:cubicBezTo>
                    <a:pt x="8287" y="1078607"/>
                    <a:pt x="18682" y="1017388"/>
                    <a:pt x="18682" y="1165612"/>
                  </a:cubicBezTo>
                </a:path>
              </a:pathLst>
            </a:cu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3" name="Straight Arrow Connector 12"/>
            <p:cNvCxnSpPr/>
            <p:nvPr/>
          </p:nvCxnSpPr>
          <p:spPr>
            <a:xfrm flipV="1">
              <a:off x="5410200" y="5334000"/>
              <a:ext cx="914400" cy="12954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410200" y="4953000"/>
              <a:ext cx="2362200" cy="16764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6248400" y="6522005"/>
                  <a:ext cx="41556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2060"/>
                                </a:solidFill>
                                <a:latin typeface="Cambria Math" panose="02040503050406030204" pitchFamily="18" charset="0"/>
                              </a:rPr>
                            </m:ctrlPr>
                          </m:sSubPr>
                          <m:e>
                            <m:r>
                              <a:rPr lang="tr-TR" sz="2400" b="0" i="1" smtClean="0">
                                <a:solidFill>
                                  <a:srgbClr val="002060"/>
                                </a:solidFill>
                                <a:latin typeface="Cambria Math" panose="02040503050406030204" pitchFamily="18" charset="0"/>
                              </a:rPr>
                              <m:t>𝑥</m:t>
                            </m:r>
                          </m:e>
                          <m:sub>
                            <m:r>
                              <a:rPr lang="tr-TR" sz="2400" b="0" i="1" smtClean="0">
                                <a:solidFill>
                                  <a:srgbClr val="002060"/>
                                </a:solidFill>
                                <a:latin typeface="Cambria Math" panose="02040503050406030204" pitchFamily="18" charset="0"/>
                              </a:rPr>
                              <m:t>𝐺</m:t>
                            </m:r>
                          </m:sub>
                        </m:sSub>
                      </m:oMath>
                    </m:oMathPara>
                  </a14:m>
                  <a:endParaRPr lang="tr-TR" sz="2400" dirty="0">
                    <a:solidFill>
                      <a:srgbClr val="00206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6248400" y="6522005"/>
                  <a:ext cx="415563" cy="369332"/>
                </a:xfrm>
                <a:prstGeom prst="rect">
                  <a:avLst/>
                </a:prstGeom>
                <a:blipFill rotWithShape="0">
                  <a:blip r:embed="rId3"/>
                  <a:stretch>
                    <a:fillRect l="-8824" r="-2941" b="-18033"/>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5029200" y="5105400"/>
                  <a:ext cx="41556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2060"/>
                                </a:solidFill>
                                <a:latin typeface="Cambria Math" panose="02040503050406030204" pitchFamily="18" charset="0"/>
                              </a:rPr>
                            </m:ctrlPr>
                          </m:sSubPr>
                          <m:e>
                            <m:r>
                              <a:rPr lang="tr-TR" sz="2400" b="0" i="1" smtClean="0">
                                <a:solidFill>
                                  <a:srgbClr val="002060"/>
                                </a:solidFill>
                                <a:latin typeface="Cambria Math" panose="02040503050406030204" pitchFamily="18" charset="0"/>
                              </a:rPr>
                              <m:t>𝑦</m:t>
                            </m:r>
                          </m:e>
                          <m:sub>
                            <m:r>
                              <a:rPr lang="tr-TR" sz="2400" b="0" i="1" smtClean="0">
                                <a:solidFill>
                                  <a:srgbClr val="002060"/>
                                </a:solidFill>
                                <a:latin typeface="Cambria Math" panose="02040503050406030204" pitchFamily="18" charset="0"/>
                              </a:rPr>
                              <m:t>𝐺</m:t>
                            </m:r>
                          </m:sub>
                        </m:sSub>
                      </m:oMath>
                    </m:oMathPara>
                  </a14:m>
                  <a:endParaRPr lang="tr-TR" sz="2400" dirty="0">
                    <a:solidFill>
                      <a:srgbClr val="00206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5029200" y="5105400"/>
                  <a:ext cx="415563" cy="369332"/>
                </a:xfrm>
                <a:prstGeom prst="rect">
                  <a:avLst/>
                </a:prstGeom>
                <a:blipFill rotWithShape="0">
                  <a:blip r:embed="rId4"/>
                  <a:stretch>
                    <a:fillRect l="-16176" r="-1471" b="-30000"/>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7620000" y="6522005"/>
                  <a:ext cx="34445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2060"/>
                                </a:solidFill>
                                <a:latin typeface="Cambria Math" panose="02040503050406030204" pitchFamily="18" charset="0"/>
                              </a:rPr>
                            </m:ctrlPr>
                          </m:sSubPr>
                          <m:e>
                            <m:r>
                              <a:rPr lang="tr-TR" sz="2400" b="0" i="1" smtClean="0">
                                <a:solidFill>
                                  <a:srgbClr val="002060"/>
                                </a:solidFill>
                                <a:latin typeface="Cambria Math" panose="02040503050406030204" pitchFamily="18" charset="0"/>
                              </a:rPr>
                              <m:t>𝑥</m:t>
                            </m:r>
                          </m:e>
                          <m:sub>
                            <m:r>
                              <a:rPr lang="tr-TR" sz="2400" b="0" i="1" smtClean="0">
                                <a:solidFill>
                                  <a:srgbClr val="002060"/>
                                </a:solidFill>
                                <a:latin typeface="Cambria Math" panose="02040503050406030204" pitchFamily="18" charset="0"/>
                              </a:rPr>
                              <m:t>𝑖</m:t>
                            </m:r>
                          </m:sub>
                        </m:sSub>
                      </m:oMath>
                    </m:oMathPara>
                  </a14:m>
                  <a:endParaRPr lang="tr-TR" sz="2400" dirty="0">
                    <a:solidFill>
                      <a:srgbClr val="002060"/>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7620000" y="6522005"/>
                  <a:ext cx="344453" cy="369332"/>
                </a:xfrm>
                <a:prstGeom prst="rect">
                  <a:avLst/>
                </a:prstGeom>
                <a:blipFill rotWithShape="0">
                  <a:blip r:embed="rId5"/>
                  <a:stretch>
                    <a:fillRect l="-10714" r="-5357" b="-18033"/>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5029200" y="4724400"/>
                  <a:ext cx="34618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2060"/>
                                </a:solidFill>
                                <a:latin typeface="Cambria Math" panose="02040503050406030204" pitchFamily="18" charset="0"/>
                              </a:rPr>
                            </m:ctrlPr>
                          </m:sSubPr>
                          <m:e>
                            <m:r>
                              <a:rPr lang="tr-TR" sz="2400" b="0" i="1" smtClean="0">
                                <a:solidFill>
                                  <a:srgbClr val="002060"/>
                                </a:solidFill>
                                <a:latin typeface="Cambria Math" panose="02040503050406030204" pitchFamily="18" charset="0"/>
                              </a:rPr>
                              <m:t>𝑦</m:t>
                            </m:r>
                          </m:e>
                          <m:sub>
                            <m:r>
                              <a:rPr lang="tr-TR" sz="2400" b="0" i="1" smtClean="0">
                                <a:solidFill>
                                  <a:srgbClr val="002060"/>
                                </a:solidFill>
                                <a:latin typeface="Cambria Math" panose="02040503050406030204" pitchFamily="18" charset="0"/>
                              </a:rPr>
                              <m:t>𝑖</m:t>
                            </m:r>
                          </m:sub>
                        </m:sSub>
                      </m:oMath>
                    </m:oMathPara>
                  </a14:m>
                  <a:endParaRPr lang="tr-TR" sz="2400" dirty="0">
                    <a:solidFill>
                      <a:srgbClr val="002060"/>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5029200" y="4724400"/>
                  <a:ext cx="346184" cy="369332"/>
                </a:xfrm>
                <a:prstGeom prst="rect">
                  <a:avLst/>
                </a:prstGeom>
                <a:blipFill rotWithShape="0">
                  <a:blip r:embed="rId6"/>
                  <a:stretch>
                    <a:fillRect l="-19643" r="-3571" b="-27869"/>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6858000" y="5867400"/>
                  <a:ext cx="36029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2060"/>
                                </a:solidFill>
                                <a:latin typeface="Cambria Math" panose="02040503050406030204" pitchFamily="18" charset="0"/>
                              </a:rPr>
                            </m:ctrlPr>
                          </m:sSubPr>
                          <m:e>
                            <m:r>
                              <a:rPr lang="tr-TR" sz="2400" b="0" i="1" smtClean="0">
                                <a:solidFill>
                                  <a:srgbClr val="002060"/>
                                </a:solidFill>
                                <a:latin typeface="Cambria Math" panose="02040503050406030204" pitchFamily="18" charset="0"/>
                              </a:rPr>
                              <m:t>𝑢</m:t>
                            </m:r>
                          </m:e>
                          <m:sub>
                            <m:r>
                              <a:rPr lang="tr-TR" sz="2400" b="0" i="1" smtClean="0">
                                <a:solidFill>
                                  <a:srgbClr val="002060"/>
                                </a:solidFill>
                                <a:latin typeface="Cambria Math" panose="02040503050406030204" pitchFamily="18" charset="0"/>
                              </a:rPr>
                              <m:t>𝑖</m:t>
                            </m:r>
                          </m:sub>
                        </m:sSub>
                      </m:oMath>
                    </m:oMathPara>
                  </a14:m>
                  <a:endParaRPr lang="tr-TR" sz="2400" dirty="0">
                    <a:solidFill>
                      <a:srgbClr val="002060"/>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858000" y="5867400"/>
                  <a:ext cx="360290" cy="369332"/>
                </a:xfrm>
                <a:prstGeom prst="rect">
                  <a:avLst/>
                </a:prstGeom>
                <a:blipFill rotWithShape="0">
                  <a:blip r:embed="rId7"/>
                  <a:stretch>
                    <a:fillRect l="-10169" r="-3390" b="-20000"/>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019800" y="4876800"/>
                  <a:ext cx="34618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2060"/>
                                </a:solidFill>
                                <a:latin typeface="Cambria Math" panose="02040503050406030204" pitchFamily="18" charset="0"/>
                              </a:rPr>
                            </m:ctrlPr>
                          </m:sSubPr>
                          <m:e>
                            <m:r>
                              <a:rPr lang="tr-TR" sz="2400" b="0" i="1" smtClean="0">
                                <a:solidFill>
                                  <a:srgbClr val="002060"/>
                                </a:solidFill>
                                <a:latin typeface="Cambria Math" panose="02040503050406030204" pitchFamily="18" charset="0"/>
                              </a:rPr>
                              <m:t>𝑣</m:t>
                            </m:r>
                          </m:e>
                          <m:sub>
                            <m:r>
                              <a:rPr lang="tr-TR" sz="2400" b="0" i="1" smtClean="0">
                                <a:solidFill>
                                  <a:srgbClr val="002060"/>
                                </a:solidFill>
                                <a:latin typeface="Cambria Math" panose="02040503050406030204" pitchFamily="18" charset="0"/>
                              </a:rPr>
                              <m:t>𝑖</m:t>
                            </m:r>
                          </m:sub>
                        </m:sSub>
                      </m:oMath>
                    </m:oMathPara>
                  </a14:m>
                  <a:endParaRPr lang="tr-TR" sz="2400" dirty="0">
                    <a:solidFill>
                      <a:srgbClr val="00206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6019800" y="4876800"/>
                  <a:ext cx="346184" cy="369332"/>
                </a:xfrm>
                <a:prstGeom prst="rect">
                  <a:avLst/>
                </a:prstGeom>
                <a:blipFill rotWithShape="0">
                  <a:blip r:embed="rId8"/>
                  <a:stretch>
                    <a:fillRect l="-10526" r="-5263" b="-18033"/>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7848600" y="4648200"/>
                  <a:ext cx="44204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2060"/>
                                </a:solidFill>
                                <a:latin typeface="Cambria Math" panose="02040503050406030204" pitchFamily="18" charset="0"/>
                              </a:rPr>
                            </m:ctrlPr>
                          </m:sSubPr>
                          <m:e>
                            <m:r>
                              <a:rPr lang="tr-TR" sz="2400" b="0" i="1" smtClean="0">
                                <a:solidFill>
                                  <a:srgbClr val="002060"/>
                                </a:solidFill>
                                <a:latin typeface="Cambria Math" panose="02040503050406030204" pitchFamily="18" charset="0"/>
                              </a:rPr>
                              <m:t>𝑚</m:t>
                            </m:r>
                          </m:e>
                          <m:sub>
                            <m:r>
                              <a:rPr lang="tr-TR" sz="2400" b="0" i="1" smtClean="0">
                                <a:solidFill>
                                  <a:srgbClr val="002060"/>
                                </a:solidFill>
                                <a:latin typeface="Cambria Math" panose="02040503050406030204" pitchFamily="18" charset="0"/>
                              </a:rPr>
                              <m:t>𝑖</m:t>
                            </m:r>
                          </m:sub>
                        </m:sSub>
                      </m:oMath>
                    </m:oMathPara>
                  </a14:m>
                  <a:endParaRPr lang="tr-TR" sz="2400" dirty="0">
                    <a:solidFill>
                      <a:srgbClr val="00206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848600" y="4648200"/>
                  <a:ext cx="442044" cy="369332"/>
                </a:xfrm>
                <a:prstGeom prst="rect">
                  <a:avLst/>
                </a:prstGeom>
                <a:blipFill rotWithShape="0">
                  <a:blip r:embed="rId9"/>
                  <a:stretch>
                    <a:fillRect l="-6849" r="-2740" b="-20000"/>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324600" y="5105400"/>
                  <a:ext cx="29245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tr-TR" sz="2400" i="1" smtClean="0">
                            <a:solidFill>
                              <a:srgbClr val="002060"/>
                            </a:solidFill>
                            <a:latin typeface="Cambria Math" panose="02040503050406030204" pitchFamily="18" charset="0"/>
                          </a:rPr>
                          <m:t>𝐺</m:t>
                        </m:r>
                      </m:oMath>
                    </m:oMathPara>
                  </a14:m>
                  <a:endParaRPr lang="tr-TR" sz="2400" dirty="0">
                    <a:solidFill>
                      <a:srgbClr val="002060"/>
                    </a:solidFill>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6324600" y="5105400"/>
                  <a:ext cx="292452" cy="369332"/>
                </a:xfrm>
                <a:prstGeom prst="rect">
                  <a:avLst/>
                </a:prstGeom>
                <a:blipFill rotWithShape="0">
                  <a:blip r:embed="rId10"/>
                  <a:stretch>
                    <a:fillRect l="-20833" r="-16667" b="-10000"/>
                  </a:stretch>
                </a:blipFill>
              </p:spPr>
              <p:txBody>
                <a:bodyPr/>
                <a:lstStyle/>
                <a:p>
                  <a:r>
                    <a:rPr lang="tr-TR">
                      <a:noFill/>
                    </a:rPr>
                    <a:t> </a:t>
                  </a:r>
                </a:p>
              </p:txBody>
            </p:sp>
          </mc:Fallback>
        </mc:AlternateContent>
        <p:cxnSp>
          <p:nvCxnSpPr>
            <p:cNvPr id="26" name="Straight Arrow Connector 25"/>
            <p:cNvCxnSpPr/>
            <p:nvPr/>
          </p:nvCxnSpPr>
          <p:spPr>
            <a:xfrm>
              <a:off x="6324600" y="6477000"/>
              <a:ext cx="1447800" cy="0"/>
            </a:xfrm>
            <a:prstGeom prst="straightConnector1">
              <a:avLst/>
            </a:prstGeom>
            <a:ln>
              <a:solidFill>
                <a:srgbClr val="00B050"/>
              </a:solidFill>
              <a:tailEnd type="triangle"/>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flipV="1">
              <a:off x="5943600" y="4953000"/>
              <a:ext cx="0" cy="381000"/>
            </a:xfrm>
            <a:prstGeom prst="straightConnector1">
              <a:avLst/>
            </a:prstGeom>
            <a:ln>
              <a:solidFill>
                <a:srgbClr val="00B050"/>
              </a:solidFill>
              <a:tailEnd type="triangle"/>
            </a:ln>
          </p:spPr>
          <p:style>
            <a:lnRef idx="3">
              <a:schemeClr val="accent6"/>
            </a:lnRef>
            <a:fillRef idx="0">
              <a:schemeClr val="accent6"/>
            </a:fillRef>
            <a:effectRef idx="2">
              <a:schemeClr val="accent6"/>
            </a:effectRef>
            <a:fontRef idx="minor">
              <a:schemeClr val="tx1"/>
            </a:fontRef>
          </p:style>
        </p:cxnSp>
        <mc:AlternateContent xmlns:mc="http://schemas.openxmlformats.org/markup-compatibility/2006" xmlns:a14="http://schemas.microsoft.com/office/drawing/2010/main">
          <mc:Choice Requires="a14">
            <p:sp>
              <p:nvSpPr>
                <p:cNvPr id="29" name="Rectangle 28"/>
                <p:cNvSpPr/>
                <p:nvPr/>
              </p:nvSpPr>
              <p:spPr>
                <a:xfrm>
                  <a:off x="5638800" y="5334000"/>
                  <a:ext cx="55181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B050"/>
                                </a:solidFill>
                                <a:latin typeface="Cambria Math" panose="02040503050406030204" pitchFamily="18" charset="0"/>
                              </a:rPr>
                            </m:ctrlPr>
                          </m:sSubPr>
                          <m:e>
                            <m:acc>
                              <m:accPr>
                                <m:chr m:val="⃗"/>
                                <m:ctrlPr>
                                  <a:rPr lang="tr-TR" sz="2400" i="1">
                                    <a:solidFill>
                                      <a:srgbClr val="00B050"/>
                                    </a:solidFill>
                                    <a:latin typeface="Cambria Math" panose="02040503050406030204" pitchFamily="18" charset="0"/>
                                  </a:rPr>
                                </m:ctrlPr>
                              </m:accPr>
                              <m:e>
                                <m:r>
                                  <a:rPr lang="tr-TR" sz="2400" i="1">
                                    <a:solidFill>
                                      <a:srgbClr val="00B050"/>
                                    </a:solidFill>
                                    <a:latin typeface="Cambria Math" panose="02040503050406030204" pitchFamily="18" charset="0"/>
                                  </a:rPr>
                                  <m:t>𝑟</m:t>
                                </m:r>
                              </m:e>
                            </m:acc>
                          </m:e>
                          <m:sub>
                            <m:r>
                              <a:rPr lang="tr-TR" sz="2400" i="1">
                                <a:solidFill>
                                  <a:srgbClr val="00B050"/>
                                </a:solidFill>
                                <a:latin typeface="Cambria Math" panose="02040503050406030204" pitchFamily="18" charset="0"/>
                              </a:rPr>
                              <m:t>𝐺</m:t>
                            </m:r>
                          </m:sub>
                        </m:sSub>
                      </m:oMath>
                    </m:oMathPara>
                  </a14:m>
                  <a:endParaRPr lang="tr-TR" sz="2400" dirty="0">
                    <a:solidFill>
                      <a:srgbClr val="00B050"/>
                    </a:solidFill>
                  </a:endParaRPr>
                </a:p>
              </p:txBody>
            </p:sp>
          </mc:Choice>
          <mc:Fallback xmlns="">
            <p:sp>
              <p:nvSpPr>
                <p:cNvPr id="29" name="Rectangle 28"/>
                <p:cNvSpPr>
                  <a:spLocks noRot="1" noChangeAspect="1" noMove="1" noResize="1" noEditPoints="1" noAdjustHandles="1" noChangeArrowheads="1" noChangeShapeType="1" noTextEdit="1"/>
                </p:cNvSpPr>
                <p:nvPr/>
              </p:nvSpPr>
              <p:spPr>
                <a:xfrm>
                  <a:off x="5638800" y="5334000"/>
                  <a:ext cx="551818" cy="461665"/>
                </a:xfrm>
                <a:prstGeom prst="rect">
                  <a:avLst/>
                </a:prstGeom>
                <a:blipFill rotWithShape="0">
                  <a:blip r:embed="rId11"/>
                  <a:stretch>
                    <a:fillRect t="-17105" r="-24444" b="-3947"/>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7010400" y="5334000"/>
                  <a:ext cx="551818"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tr-TR" sz="2400" i="1" smtClean="0">
                                <a:solidFill>
                                  <a:srgbClr val="00B050"/>
                                </a:solidFill>
                                <a:latin typeface="Cambria Math" panose="02040503050406030204" pitchFamily="18" charset="0"/>
                              </a:rPr>
                            </m:ctrlPr>
                          </m:sSubPr>
                          <m:e>
                            <m:acc>
                              <m:accPr>
                                <m:chr m:val="⃗"/>
                                <m:ctrlPr>
                                  <a:rPr lang="tr-TR" sz="2400" i="1">
                                    <a:solidFill>
                                      <a:srgbClr val="00B050"/>
                                    </a:solidFill>
                                    <a:latin typeface="Cambria Math" panose="02040503050406030204" pitchFamily="18" charset="0"/>
                                  </a:rPr>
                                </m:ctrlPr>
                              </m:accPr>
                              <m:e>
                                <m:r>
                                  <a:rPr lang="tr-TR" sz="2400" i="1">
                                    <a:solidFill>
                                      <a:srgbClr val="00B050"/>
                                    </a:solidFill>
                                    <a:latin typeface="Cambria Math" panose="02040503050406030204" pitchFamily="18" charset="0"/>
                                  </a:rPr>
                                  <m:t>𝑟</m:t>
                                </m:r>
                              </m:e>
                            </m:acc>
                          </m:e>
                          <m:sub>
                            <m:r>
                              <a:rPr lang="tr-TR" sz="2400" b="0" i="1" smtClean="0">
                                <a:solidFill>
                                  <a:srgbClr val="00B050"/>
                                </a:solidFill>
                                <a:latin typeface="Cambria Math" panose="02040503050406030204" pitchFamily="18" charset="0"/>
                              </a:rPr>
                              <m:t>𝑖</m:t>
                            </m:r>
                          </m:sub>
                        </m:sSub>
                      </m:oMath>
                    </m:oMathPara>
                  </a14:m>
                  <a:endParaRPr lang="tr-TR" sz="2400" dirty="0">
                    <a:solidFill>
                      <a:srgbClr val="00B050"/>
                    </a:solidFill>
                  </a:endParaRPr>
                </a:p>
              </p:txBody>
            </p:sp>
          </mc:Choice>
          <mc:Fallback xmlns="">
            <p:sp>
              <p:nvSpPr>
                <p:cNvPr id="31" name="Rectangle 30"/>
                <p:cNvSpPr>
                  <a:spLocks noRot="1" noChangeAspect="1" noMove="1" noResize="1" noEditPoints="1" noAdjustHandles="1" noChangeArrowheads="1" noChangeShapeType="1" noTextEdit="1"/>
                </p:cNvSpPr>
                <p:nvPr/>
              </p:nvSpPr>
              <p:spPr>
                <a:xfrm>
                  <a:off x="7010400" y="5334000"/>
                  <a:ext cx="551818" cy="461665"/>
                </a:xfrm>
                <a:prstGeom prst="rect">
                  <a:avLst/>
                </a:prstGeom>
                <a:blipFill rotWithShape="0">
                  <a:blip r:embed="rId12"/>
                  <a:stretch>
                    <a:fillRect t="-17105" r="-31111" b="-5263"/>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8229600" y="6493430"/>
                  <a:ext cx="25776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tr-TR" sz="2400" b="0" i="1" smtClean="0">
                            <a:solidFill>
                              <a:srgbClr val="002060"/>
                            </a:solidFill>
                            <a:latin typeface="Cambria Math" panose="02040503050406030204" pitchFamily="18" charset="0"/>
                          </a:rPr>
                          <m:t>𝑥</m:t>
                        </m:r>
                      </m:oMath>
                    </m:oMathPara>
                  </a14:m>
                  <a:endParaRPr lang="tr-TR" sz="2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8229600" y="6493430"/>
                  <a:ext cx="257763" cy="369332"/>
                </a:xfrm>
                <a:prstGeom prst="rect">
                  <a:avLst/>
                </a:prstGeom>
                <a:blipFill rotWithShape="0">
                  <a:blip r:embed="rId13"/>
                  <a:stretch>
                    <a:fillRect l="-14286" r="-9524" b="-1639"/>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181600" y="4267200"/>
                  <a:ext cx="26173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tr-TR" sz="2400" b="0" i="1" smtClean="0">
                            <a:solidFill>
                              <a:srgbClr val="002060"/>
                            </a:solidFill>
                            <a:latin typeface="Cambria Math" panose="02040503050406030204" pitchFamily="18" charset="0"/>
                          </a:rPr>
                          <m:t>𝑦</m:t>
                        </m:r>
                      </m:oMath>
                    </m:oMathPara>
                  </a14:m>
                  <a:endParaRPr lang="tr-TR"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181600" y="4267200"/>
                  <a:ext cx="261738" cy="369332"/>
                </a:xfrm>
                <a:prstGeom prst="rect">
                  <a:avLst/>
                </a:prstGeom>
                <a:blipFill rotWithShape="0">
                  <a:blip r:embed="rId14"/>
                  <a:stretch>
                    <a:fillRect l="-26190" r="-23810" b="-27869"/>
                  </a:stretch>
                </a:blipFill>
              </p:spPr>
              <p:txBody>
                <a:bodyPr/>
                <a:lstStyle/>
                <a:p>
                  <a:r>
                    <a:rPr lang="tr-TR">
                      <a:noFill/>
                    </a:rPr>
                    <a:t> </a:t>
                  </a:r>
                </a:p>
              </p:txBody>
            </p:sp>
          </mc:Fallback>
        </mc:AlternateContent>
      </p:grpSp>
    </p:spTree>
    <p:extLst>
      <p:ext uri="{BB962C8B-B14F-4D97-AF65-F5344CB8AC3E}">
        <p14:creationId xmlns:p14="http://schemas.microsoft.com/office/powerpoint/2010/main" val="324740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KAVRAMSAL GİRİŞ</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tr-TR" dirty="0" smtClean="0">
                    <a:solidFill>
                      <a:srgbClr val="C00000"/>
                    </a:solidFill>
                  </a:rPr>
                  <a:t>Atalet Momenti: </a:t>
                </a:r>
                <a:r>
                  <a:rPr lang="tr-TR" dirty="0" smtClean="0"/>
                  <a:t>Kütlenin cisim içerisinde dağılımını gösteren bir parametredir. Düzlemsel harekette iki boyutlu kabul edilen cisimler için, atalet momenti düzleme dik ve merkezi O noktasından geçen bir eksene göre şöyle bulunur.</a:t>
                </a:r>
              </a:p>
              <a:p>
                <a:pPr marL="0" indent="0">
                  <a:buNone/>
                </a:pPr>
                <a14:m>
                  <m:oMathPara xmlns:m="http://schemas.openxmlformats.org/officeDocument/2006/math">
                    <m:oMathParaPr>
                      <m:jc m:val="centerGroup"/>
                    </m:oMathParaPr>
                    <m:oMath xmlns:m="http://schemas.openxmlformats.org/officeDocument/2006/math">
                      <m:sSub>
                        <m:sSubPr>
                          <m:ctrlPr>
                            <a:rPr lang="tr-TR" i="1" smtClean="0">
                              <a:latin typeface="Cambria Math" panose="02040503050406030204" pitchFamily="18" charset="0"/>
                            </a:rPr>
                          </m:ctrlPr>
                        </m:sSubPr>
                        <m:e>
                          <m:r>
                            <a:rPr lang="tr-TR" b="0" i="1" smtClean="0">
                              <a:latin typeface="Cambria Math" panose="02040503050406030204" pitchFamily="18" charset="0"/>
                            </a:rPr>
                            <m:t>𝐼</m:t>
                          </m:r>
                        </m:e>
                        <m:sub>
                          <m:r>
                            <a:rPr lang="tr-TR" b="0" i="1" smtClean="0">
                              <a:latin typeface="Cambria Math" panose="02040503050406030204" pitchFamily="18" charset="0"/>
                            </a:rPr>
                            <m:t>𝑜</m:t>
                          </m:r>
                        </m:sub>
                      </m:sSub>
                      <m:r>
                        <a:rPr lang="tr-TR" b="0" i="1" smtClean="0">
                          <a:latin typeface="Cambria Math" panose="02040503050406030204" pitchFamily="18" charset="0"/>
                        </a:rPr>
                        <m:t>=</m:t>
                      </m:r>
                      <m:nary>
                        <m:naryPr>
                          <m:chr m:val="∑"/>
                          <m:supHide m:val="on"/>
                          <m:ctrlPr>
                            <a:rPr lang="tr-TR" b="0" i="1" smtClean="0">
                              <a:latin typeface="Cambria Math" panose="02040503050406030204" pitchFamily="18" charset="0"/>
                            </a:rPr>
                          </m:ctrlPr>
                        </m:naryPr>
                        <m:sub>
                          <m:r>
                            <m:rPr>
                              <m:brk m:alnAt="7"/>
                            </m:rPr>
                            <a:rPr lang="tr-TR" b="0" i="1" smtClean="0">
                              <a:latin typeface="Cambria Math" panose="02040503050406030204" pitchFamily="18" charset="0"/>
                            </a:rPr>
                            <m:t>𝑖</m:t>
                          </m:r>
                        </m:sub>
                        <m:sup/>
                        <m:e>
                          <m:d>
                            <m:dPr>
                              <m:ctrlPr>
                                <a:rPr lang="tr-TR" b="0" i="1" smtClean="0">
                                  <a:latin typeface="Cambria Math" panose="02040503050406030204" pitchFamily="18" charset="0"/>
                                </a:rPr>
                              </m:ctrlPr>
                            </m:dPr>
                            <m:e>
                              <m:sSubSup>
                                <m:sSubSupPr>
                                  <m:ctrlPr>
                                    <a:rPr lang="tr-TR" b="0" i="1" smtClean="0">
                                      <a:latin typeface="Cambria Math" panose="02040503050406030204" pitchFamily="18" charset="0"/>
                                    </a:rPr>
                                  </m:ctrlPr>
                                </m:sSubSupPr>
                                <m:e>
                                  <m:r>
                                    <a:rPr lang="tr-TR" b="0" i="1" smtClean="0">
                                      <a:latin typeface="Cambria Math" panose="02040503050406030204" pitchFamily="18" charset="0"/>
                                    </a:rPr>
                                    <m:t>𝑥</m:t>
                                  </m:r>
                                </m:e>
                                <m:sub>
                                  <m:r>
                                    <a:rPr lang="tr-TR" b="0" i="1" smtClean="0">
                                      <a:latin typeface="Cambria Math" panose="02040503050406030204" pitchFamily="18" charset="0"/>
                                    </a:rPr>
                                    <m:t>𝑖</m:t>
                                  </m:r>
                                </m:sub>
                                <m:sup>
                                  <m:r>
                                    <a:rPr lang="tr-TR" b="0" i="1" smtClean="0">
                                      <a:latin typeface="Cambria Math" panose="02040503050406030204" pitchFamily="18" charset="0"/>
                                    </a:rPr>
                                    <m:t>2</m:t>
                                  </m:r>
                                </m:sup>
                              </m:sSubSup>
                              <m:r>
                                <a:rPr lang="tr-TR" b="0" i="1" smtClean="0">
                                  <a:latin typeface="Cambria Math" panose="02040503050406030204" pitchFamily="18" charset="0"/>
                                </a:rPr>
                                <m:t>+</m:t>
                              </m:r>
                              <m:sSubSup>
                                <m:sSubSupPr>
                                  <m:ctrlPr>
                                    <a:rPr lang="tr-TR" b="0" i="1" smtClean="0">
                                      <a:latin typeface="Cambria Math" panose="02040503050406030204" pitchFamily="18" charset="0"/>
                                    </a:rPr>
                                  </m:ctrlPr>
                                </m:sSubSupPr>
                                <m:e>
                                  <m:r>
                                    <a:rPr lang="tr-TR" b="0" i="1" smtClean="0">
                                      <a:latin typeface="Cambria Math" panose="02040503050406030204" pitchFamily="18" charset="0"/>
                                    </a:rPr>
                                    <m:t>𝑦</m:t>
                                  </m:r>
                                </m:e>
                                <m:sub>
                                  <m:r>
                                    <a:rPr lang="tr-TR" b="0" i="1" smtClean="0">
                                      <a:latin typeface="Cambria Math" panose="02040503050406030204" pitchFamily="18" charset="0"/>
                                    </a:rPr>
                                    <m:t>𝑖</m:t>
                                  </m:r>
                                </m:sub>
                                <m:sup>
                                  <m:r>
                                    <a:rPr lang="tr-TR" b="0" i="1" smtClean="0">
                                      <a:latin typeface="Cambria Math" panose="02040503050406030204" pitchFamily="18" charset="0"/>
                                    </a:rPr>
                                    <m:t>2</m:t>
                                  </m:r>
                                </m:sup>
                              </m:sSubSup>
                            </m:e>
                          </m:d>
                          <m:sSub>
                            <m:sSubPr>
                              <m:ctrlPr>
                                <a:rPr lang="tr-TR" b="0" i="1" smtClean="0">
                                  <a:latin typeface="Cambria Math" panose="02040503050406030204" pitchFamily="18" charset="0"/>
                                </a:rPr>
                              </m:ctrlPr>
                            </m:sSubPr>
                            <m:e>
                              <m:r>
                                <a:rPr lang="tr-TR" b="0" i="1" smtClean="0">
                                  <a:latin typeface="Cambria Math" panose="02040503050406030204" pitchFamily="18" charset="0"/>
                                </a:rPr>
                                <m:t>𝑚</m:t>
                              </m:r>
                            </m:e>
                            <m:sub>
                              <m:r>
                                <a:rPr lang="tr-TR" b="0" i="1" smtClean="0">
                                  <a:latin typeface="Cambria Math" panose="02040503050406030204" pitchFamily="18" charset="0"/>
                                </a:rPr>
                                <m:t>𝑖</m:t>
                              </m:r>
                            </m:sub>
                          </m:sSub>
                          <m:r>
                            <a:rPr lang="tr-TR" b="0" i="1" smtClean="0">
                              <a:latin typeface="Cambria Math" panose="02040503050406030204" pitchFamily="18" charset="0"/>
                            </a:rPr>
                            <m:t>=</m:t>
                          </m:r>
                          <m:nary>
                            <m:naryPr>
                              <m:chr m:val="∑"/>
                              <m:supHide m:val="on"/>
                              <m:ctrlPr>
                                <a:rPr lang="tr-TR" b="0" i="1" smtClean="0">
                                  <a:latin typeface="Cambria Math" panose="02040503050406030204" pitchFamily="18" charset="0"/>
                                </a:rPr>
                              </m:ctrlPr>
                            </m:naryPr>
                            <m:sub>
                              <m:r>
                                <m:rPr>
                                  <m:brk m:alnAt="7"/>
                                </m:rPr>
                                <a:rPr lang="tr-TR" b="0" i="1" smtClean="0">
                                  <a:latin typeface="Cambria Math" panose="02040503050406030204" pitchFamily="18" charset="0"/>
                                </a:rPr>
                                <m:t>𝑖</m:t>
                              </m:r>
                            </m:sub>
                            <m:sup/>
                            <m:e>
                              <m:sSubSup>
                                <m:sSubSupPr>
                                  <m:ctrlPr>
                                    <a:rPr lang="tr-TR" b="0" i="1" smtClean="0">
                                      <a:latin typeface="Cambria Math" panose="02040503050406030204" pitchFamily="18" charset="0"/>
                                    </a:rPr>
                                  </m:ctrlPr>
                                </m:sSubSupPr>
                                <m:e>
                                  <m:r>
                                    <a:rPr lang="tr-TR" b="0" i="1" smtClean="0">
                                      <a:latin typeface="Cambria Math" panose="02040503050406030204" pitchFamily="18" charset="0"/>
                                    </a:rPr>
                                    <m:t>𝑟</m:t>
                                  </m:r>
                                </m:e>
                                <m:sub>
                                  <m:r>
                                    <a:rPr lang="tr-TR" b="0" i="1" smtClean="0">
                                      <a:latin typeface="Cambria Math" panose="02040503050406030204" pitchFamily="18" charset="0"/>
                                    </a:rPr>
                                    <m:t>𝑖</m:t>
                                  </m:r>
                                </m:sub>
                                <m:sup>
                                  <m:r>
                                    <a:rPr lang="tr-TR" b="0" i="1" smtClean="0">
                                      <a:latin typeface="Cambria Math" panose="02040503050406030204" pitchFamily="18" charset="0"/>
                                    </a:rPr>
                                    <m:t>2</m:t>
                                  </m:r>
                                </m:sup>
                              </m:sSubSup>
                              <m:sSub>
                                <m:sSubPr>
                                  <m:ctrlPr>
                                    <a:rPr lang="tr-TR" b="0" i="1" smtClean="0">
                                      <a:latin typeface="Cambria Math" panose="02040503050406030204" pitchFamily="18" charset="0"/>
                                    </a:rPr>
                                  </m:ctrlPr>
                                </m:sSubPr>
                                <m:e>
                                  <m:r>
                                    <a:rPr lang="tr-TR" b="0" i="1" smtClean="0">
                                      <a:latin typeface="Cambria Math" panose="02040503050406030204" pitchFamily="18" charset="0"/>
                                    </a:rPr>
                                    <m:t>𝑚</m:t>
                                  </m:r>
                                </m:e>
                                <m:sub>
                                  <m:r>
                                    <a:rPr lang="tr-TR" b="0" i="1" smtClean="0">
                                      <a:latin typeface="Cambria Math" panose="02040503050406030204" pitchFamily="18" charset="0"/>
                                    </a:rPr>
                                    <m:t>𝑖</m:t>
                                  </m:r>
                                </m:sub>
                              </m:sSub>
                            </m:e>
                          </m:nary>
                        </m:e>
                      </m:nary>
                    </m:oMath>
                  </m:oMathPara>
                </a14:m>
                <a:endParaRPr lang="tr-TR" dirty="0" smtClean="0"/>
              </a:p>
              <a:p>
                <a:r>
                  <a:rPr lang="tr-TR" dirty="0" smtClean="0"/>
                  <a:t>Bir basitleştirme yapılarak, b</a:t>
                </a:r>
                <a:r>
                  <a:rPr lang="en-US" dirty="0" err="1" smtClean="0"/>
                  <a:t>ir</a:t>
                </a:r>
                <a:r>
                  <a:rPr lang="en-US" dirty="0" smtClean="0"/>
                  <a:t> </a:t>
                </a:r>
                <a:r>
                  <a:rPr lang="en-US" dirty="0" err="1"/>
                  <a:t>cismin</a:t>
                </a:r>
                <a:r>
                  <a:rPr lang="en-US" dirty="0"/>
                  <a:t> </a:t>
                </a:r>
                <a:r>
                  <a:rPr lang="en-US" dirty="0" err="1"/>
                  <a:t>kendisi</a:t>
                </a:r>
                <a:r>
                  <a:rPr lang="en-US" dirty="0"/>
                  <a:t> </a:t>
                </a:r>
                <a:r>
                  <a:rPr lang="en-US" dirty="0" err="1"/>
                  <a:t>ile</a:t>
                </a:r>
                <a:r>
                  <a:rPr lang="en-US" dirty="0"/>
                  <a:t> </a:t>
                </a:r>
                <a:r>
                  <a:rPr lang="en-US" dirty="0" err="1"/>
                  <a:t>aynı</a:t>
                </a:r>
                <a:r>
                  <a:rPr lang="en-US" dirty="0"/>
                  <a:t> </a:t>
                </a:r>
                <a:r>
                  <a:rPr lang="en-US" dirty="0" err="1"/>
                  <a:t>eylemsizlik</a:t>
                </a:r>
                <a:r>
                  <a:rPr lang="en-US" dirty="0"/>
                  <a:t> </a:t>
                </a:r>
                <a:r>
                  <a:rPr lang="en-US" dirty="0" err="1"/>
                  <a:t>momentine</a:t>
                </a:r>
                <a:r>
                  <a:rPr lang="en-US" dirty="0"/>
                  <a:t> </a:t>
                </a:r>
                <a:r>
                  <a:rPr lang="en-US" dirty="0" err="1"/>
                  <a:t>ve</a:t>
                </a:r>
                <a:r>
                  <a:rPr lang="en-US" dirty="0"/>
                  <a:t> </a:t>
                </a:r>
                <a:r>
                  <a:rPr lang="en-US" dirty="0" err="1"/>
                  <a:t>aynı</a:t>
                </a:r>
                <a:r>
                  <a:rPr lang="en-US" dirty="0"/>
                  <a:t> </a:t>
                </a:r>
                <a:r>
                  <a:rPr lang="en-US" dirty="0" err="1"/>
                  <a:t>kütleye</a:t>
                </a:r>
                <a:r>
                  <a:rPr lang="en-US" dirty="0"/>
                  <a:t> </a:t>
                </a:r>
                <a:r>
                  <a:rPr lang="en-US" dirty="0" err="1"/>
                  <a:t>sahip</a:t>
                </a:r>
                <a:r>
                  <a:rPr lang="en-US" dirty="0"/>
                  <a:t> </a:t>
                </a:r>
                <a:r>
                  <a:rPr lang="en-US" dirty="0" err="1"/>
                  <a:t>sanal</a:t>
                </a:r>
                <a:r>
                  <a:rPr lang="en-US" dirty="0"/>
                  <a:t> </a:t>
                </a:r>
                <a:r>
                  <a:rPr lang="en-US" dirty="0" err="1"/>
                  <a:t>halkanın</a:t>
                </a:r>
                <a:r>
                  <a:rPr lang="en-US" dirty="0"/>
                  <a:t> </a:t>
                </a:r>
                <a:r>
                  <a:rPr lang="en-US" dirty="0" err="1"/>
                  <a:t>yarıçapına</a:t>
                </a:r>
                <a:r>
                  <a:rPr lang="en-US" dirty="0"/>
                  <a:t> , </a:t>
                </a:r>
                <a:r>
                  <a:rPr lang="en-US" dirty="0" err="1"/>
                  <a:t>eylemsizlik</a:t>
                </a:r>
                <a:r>
                  <a:rPr lang="en-US" dirty="0"/>
                  <a:t> </a:t>
                </a:r>
                <a:r>
                  <a:rPr lang="en-US" b="1" dirty="0" err="1"/>
                  <a:t>yarıçapı</a:t>
                </a:r>
                <a:r>
                  <a:rPr lang="en-US" dirty="0"/>
                  <a:t> </a:t>
                </a:r>
                <a14:m>
                  <m:oMath xmlns:m="http://schemas.openxmlformats.org/officeDocument/2006/math">
                    <m:sSub>
                      <m:sSubPr>
                        <m:ctrlPr>
                          <a:rPr lang="en-US" i="1" smtClean="0">
                            <a:latin typeface="Cambria Math" panose="02040503050406030204" pitchFamily="18" charset="0"/>
                          </a:rPr>
                        </m:ctrlPr>
                      </m:sSubPr>
                      <m:e>
                        <m:r>
                          <a:rPr lang="tr-TR" b="0" i="1" smtClean="0">
                            <a:latin typeface="Cambria Math" panose="02040503050406030204" pitchFamily="18" charset="0"/>
                          </a:rPr>
                          <m:t>𝑘</m:t>
                        </m:r>
                      </m:e>
                      <m:sub>
                        <m:r>
                          <a:rPr lang="tr-TR" b="0" i="1" smtClean="0">
                            <a:latin typeface="Cambria Math" panose="02040503050406030204" pitchFamily="18" charset="0"/>
                          </a:rPr>
                          <m:t>𝑜</m:t>
                        </m:r>
                      </m:sub>
                    </m:sSub>
                  </m:oMath>
                </a14:m>
                <a:r>
                  <a:rPr lang="tr-TR" dirty="0" smtClean="0"/>
                  <a:t> denmektedir.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tr-TR" i="1">
                              <a:latin typeface="Cambria Math" panose="02040503050406030204" pitchFamily="18" charset="0"/>
                            </a:rPr>
                            <m:t>𝑘</m:t>
                          </m:r>
                        </m:e>
                        <m:sub>
                          <m:r>
                            <a:rPr lang="tr-TR" i="1">
                              <a:latin typeface="Cambria Math" panose="02040503050406030204" pitchFamily="18" charset="0"/>
                            </a:rPr>
                            <m:t>𝑜</m:t>
                          </m:r>
                        </m:sub>
                      </m:sSub>
                      <m:r>
                        <a:rPr lang="tr-TR" b="0" i="1" smtClean="0">
                          <a:latin typeface="Cambria Math" panose="02040503050406030204" pitchFamily="18" charset="0"/>
                        </a:rPr>
                        <m:t>=</m:t>
                      </m:r>
                      <m:rad>
                        <m:radPr>
                          <m:degHide m:val="on"/>
                          <m:ctrlPr>
                            <a:rPr lang="tr-TR" b="0" i="1" smtClean="0">
                              <a:latin typeface="Cambria Math" panose="02040503050406030204" pitchFamily="18" charset="0"/>
                            </a:rPr>
                          </m:ctrlPr>
                        </m:radPr>
                        <m:deg/>
                        <m:e>
                          <m:f>
                            <m:fPr>
                              <m:ctrlPr>
                                <a:rPr lang="tr-TR" b="0" i="1" smtClean="0">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num>
                            <m:den>
                              <m:r>
                                <a:rPr lang="tr-TR" b="0" i="1" smtClean="0">
                                  <a:latin typeface="Cambria Math" panose="02040503050406030204" pitchFamily="18" charset="0"/>
                                </a:rPr>
                                <m:t>𝑚</m:t>
                              </m:r>
                            </m:den>
                          </m:f>
                        </m:e>
                      </m:rad>
                    </m:oMath>
                  </m:oMathPara>
                </a14:m>
                <a:endParaRPr lang="tr-TR" dirty="0" smtClean="0"/>
              </a:p>
              <a:p>
                <a:r>
                  <a:rPr lang="tr-TR" dirty="0" smtClean="0"/>
                  <a:t>Kütle merkezine göre atalet momenti:</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b="0" i="1" smtClean="0">
                            <a:latin typeface="Cambria Math" panose="02040503050406030204" pitchFamily="18" charset="0"/>
                          </a:rPr>
                          <m:t>𝐺</m:t>
                        </m:r>
                      </m:sub>
                    </m:sSub>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b="0" i="1" smtClean="0">
                                    <a:latin typeface="Cambria Math" panose="02040503050406030204" pitchFamily="18" charset="0"/>
                                  </a:rPr>
                                  <m:t>𝑢</m:t>
                                </m:r>
                              </m:e>
                              <m:sub>
                                <m:r>
                                  <a:rPr lang="tr-TR" i="1">
                                    <a:latin typeface="Cambria Math" panose="02040503050406030204" pitchFamily="18" charset="0"/>
                                  </a:rPr>
                                  <m:t>𝑖</m:t>
                                </m:r>
                              </m:sub>
                              <m:sup>
                                <m:r>
                                  <a:rPr lang="tr-TR" i="1">
                                    <a:latin typeface="Cambria Math" panose="02040503050406030204" pitchFamily="18" charset="0"/>
                                  </a:rPr>
                                  <m:t>2</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b="0" i="1" smtClean="0">
                                    <a:latin typeface="Cambria Math" panose="02040503050406030204" pitchFamily="18" charset="0"/>
                                  </a:rPr>
                                  <m:t>𝑣</m:t>
                                </m:r>
                              </m:e>
                              <m:sub>
                                <m:r>
                                  <a:rPr lang="tr-TR" i="1">
                                    <a:latin typeface="Cambria Math" panose="02040503050406030204" pitchFamily="18" charset="0"/>
                                  </a:rPr>
                                  <m:t>𝑖</m:t>
                                </m:r>
                              </m:sub>
                              <m:sup>
                                <m:r>
                                  <a:rPr lang="tr-TR" i="1">
                                    <a:latin typeface="Cambria Math" panose="02040503050406030204" pitchFamily="18" charset="0"/>
                                  </a:rPr>
                                  <m:t>2</m:t>
                                </m:r>
                              </m:sup>
                            </m:sSubSup>
                          </m:e>
                        </m:d>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oMath>
                </a14:m>
                <a:endParaRPr lang="tr-TR"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696" t="-1000"/>
                </a:stretch>
              </a:blipFill>
            </p:spPr>
            <p:txBody>
              <a:bodyPr/>
              <a:lstStyle/>
              <a:p>
                <a:r>
                  <a:rPr lang="tr-TR">
                    <a:noFill/>
                  </a:rPr>
                  <a:t> </a:t>
                </a:r>
              </a:p>
            </p:txBody>
          </p:sp>
        </mc:Fallback>
      </mc:AlternateContent>
    </p:spTree>
    <p:extLst>
      <p:ext uri="{BB962C8B-B14F-4D97-AF65-F5344CB8AC3E}">
        <p14:creationId xmlns:p14="http://schemas.microsoft.com/office/powerpoint/2010/main" val="3104594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KAVRAMSAL GİRİŞ</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tr-TR" dirty="0" smtClean="0"/>
                  <a:t>Paralel Eksen Teoremi;</a:t>
                </a:r>
              </a:p>
              <a:p>
                <a:pPr marL="0" indent="0">
                  <a:buNone/>
                </a:pP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𝑥</m:t>
                                </m:r>
                              </m:e>
                              <m:sub>
                                <m:r>
                                  <a:rPr lang="tr-TR" i="1">
                                    <a:latin typeface="Cambria Math" panose="02040503050406030204" pitchFamily="18" charset="0"/>
                                  </a:rPr>
                                  <m:t>𝑖</m:t>
                                </m:r>
                              </m:sub>
                              <m:sup>
                                <m:r>
                                  <a:rPr lang="tr-TR" i="1">
                                    <a:latin typeface="Cambria Math" panose="02040503050406030204" pitchFamily="18" charset="0"/>
                                  </a:rPr>
                                  <m:t>2</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𝑦</m:t>
                                </m:r>
                              </m:e>
                              <m:sub>
                                <m:r>
                                  <a:rPr lang="tr-TR" i="1">
                                    <a:latin typeface="Cambria Math" panose="02040503050406030204" pitchFamily="18" charset="0"/>
                                  </a:rPr>
                                  <m:t>𝑖</m:t>
                                </m:r>
                              </m:sub>
                              <m:sup>
                                <m:r>
                                  <a:rPr lang="tr-TR" i="1">
                                    <a:latin typeface="Cambria Math" panose="02040503050406030204" pitchFamily="18" charset="0"/>
                                  </a:rPr>
                                  <m:t>2</m:t>
                                </m:r>
                              </m:sup>
                            </m:sSubSup>
                          </m:e>
                        </m:d>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oMath>
                </a14:m>
                <a:r>
                  <a:rPr lang="tr-TR" dirty="0" smtClean="0"/>
                  <a:t> ve </a:t>
                </a:r>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𝐺</m:t>
                        </m:r>
                      </m:sub>
                    </m:sSub>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𝑢</m:t>
                                </m:r>
                              </m:e>
                              <m:sub>
                                <m:r>
                                  <a:rPr lang="tr-TR" i="1">
                                    <a:latin typeface="Cambria Math" panose="02040503050406030204" pitchFamily="18" charset="0"/>
                                  </a:rPr>
                                  <m:t>𝑖</m:t>
                                </m:r>
                              </m:sub>
                              <m:sup>
                                <m:r>
                                  <a:rPr lang="tr-TR" i="1">
                                    <a:latin typeface="Cambria Math" panose="02040503050406030204" pitchFamily="18" charset="0"/>
                                  </a:rPr>
                                  <m:t>2</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𝑣</m:t>
                                </m:r>
                              </m:e>
                              <m:sub>
                                <m:r>
                                  <a:rPr lang="tr-TR" i="1">
                                    <a:latin typeface="Cambria Math" panose="02040503050406030204" pitchFamily="18" charset="0"/>
                                  </a:rPr>
                                  <m:t>𝑖</m:t>
                                </m:r>
                              </m:sub>
                              <m:sup>
                                <m:r>
                                  <a:rPr lang="tr-TR" i="1">
                                    <a:latin typeface="Cambria Math" panose="02040503050406030204" pitchFamily="18" charset="0"/>
                                  </a:rPr>
                                  <m:t>2</m:t>
                                </m:r>
                              </m:sup>
                            </m:sSubSup>
                          </m:e>
                        </m:d>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oMath>
                </a14:m>
                <a:r>
                  <a:rPr lang="tr-TR" dirty="0" smtClean="0"/>
                  <a:t> olarak ifade edilmişti. </a:t>
                </a:r>
              </a:p>
              <a:p>
                <a:pPr marL="0" indent="0">
                  <a:buNone/>
                </a:pPr>
                <a14:m>
                  <m:oMath xmlns:m="http://schemas.openxmlformats.org/officeDocument/2006/math">
                    <m:sSub>
                      <m:sSubPr>
                        <m:ctrlPr>
                          <a:rPr lang="tr-TR"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𝑖</m:t>
                        </m:r>
                      </m:sub>
                    </m:sSub>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𝐺</m:t>
                        </m:r>
                      </m:sub>
                    </m:sSub>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𝑢</m:t>
                        </m:r>
                      </m:e>
                      <m:sub>
                        <m:r>
                          <a:rPr lang="tr-TR" b="0" i="1" smtClean="0">
                            <a:latin typeface="Cambria Math" panose="02040503050406030204" pitchFamily="18" charset="0"/>
                          </a:rPr>
                          <m:t>𝑖</m:t>
                        </m:r>
                      </m:sub>
                    </m:sSub>
                  </m:oMath>
                </a14:m>
                <a:r>
                  <a:rPr lang="tr-TR" dirty="0" smtClean="0"/>
                  <a:t> ve </a:t>
                </a:r>
                <a14:m>
                  <m:oMath xmlns:m="http://schemas.openxmlformats.org/officeDocument/2006/math">
                    <m:sSub>
                      <m:sSubPr>
                        <m:ctrlPr>
                          <a:rPr lang="tr-TR" i="1">
                            <a:latin typeface="Cambria Math" panose="02040503050406030204" pitchFamily="18" charset="0"/>
                          </a:rPr>
                        </m:ctrlPr>
                      </m:sSubPr>
                      <m:e>
                        <m:r>
                          <a:rPr lang="tr-TR" b="0" i="1" smtClean="0">
                            <a:latin typeface="Cambria Math" panose="02040503050406030204" pitchFamily="18" charset="0"/>
                          </a:rPr>
                          <m:t>𝑦</m:t>
                        </m:r>
                      </m:e>
                      <m:sub>
                        <m:r>
                          <a:rPr lang="tr-TR" b="0" i="1" smtClean="0">
                            <a:latin typeface="Cambria Math" panose="02040503050406030204" pitchFamily="18" charset="0"/>
                          </a:rPr>
                          <m:t>𝑖</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b="0" i="1" smtClean="0">
                            <a:latin typeface="Cambria Math" panose="02040503050406030204" pitchFamily="18" charset="0"/>
                          </a:rPr>
                          <m:t>𝑦</m:t>
                        </m:r>
                      </m:e>
                      <m:sub>
                        <m:r>
                          <a:rPr lang="tr-TR" b="0" i="1" smtClean="0">
                            <a:latin typeface="Cambria Math" panose="02040503050406030204" pitchFamily="18" charset="0"/>
                          </a:rPr>
                          <m:t>𝐺</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b="0" i="1" smtClean="0">
                            <a:latin typeface="Cambria Math" panose="02040503050406030204" pitchFamily="18" charset="0"/>
                          </a:rPr>
                          <m:t>𝑣</m:t>
                        </m:r>
                      </m:e>
                      <m:sub>
                        <m:r>
                          <a:rPr lang="tr-TR" b="0" i="1" smtClean="0">
                            <a:latin typeface="Cambria Math" panose="02040503050406030204" pitchFamily="18" charset="0"/>
                          </a:rPr>
                          <m:t>𝑖</m:t>
                        </m:r>
                      </m:sub>
                    </m:sSub>
                  </m:oMath>
                </a14:m>
                <a:r>
                  <a:rPr lang="tr-TR" dirty="0" smtClean="0"/>
                  <a:t> olduğuna göre </a:t>
                </a:r>
              </a:p>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d>
                            <m:dPr>
                              <m:ctrlPr>
                                <a:rPr lang="tr-TR" i="1">
                                  <a:latin typeface="Cambria Math" panose="02040503050406030204" pitchFamily="18" charset="0"/>
                                </a:rPr>
                              </m:ctrlPr>
                            </m:dPr>
                            <m:e>
                              <m:sSup>
                                <m:sSupPr>
                                  <m:ctrlPr>
                                    <a:rPr lang="tr-TR" i="1" smtClean="0">
                                      <a:latin typeface="Cambria Math" panose="02040503050406030204" pitchFamily="18" charset="0"/>
                                    </a:rPr>
                                  </m:ctrlPr>
                                </m:sSupPr>
                                <m:e>
                                  <m:d>
                                    <m:dPr>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𝐺</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𝑖</m:t>
                                          </m:r>
                                        </m:sub>
                                      </m:sSub>
                                    </m:e>
                                  </m:d>
                                </m:e>
                                <m:sup>
                                  <m:r>
                                    <a:rPr lang="tr-TR" b="0" i="1" smtClean="0">
                                      <a:latin typeface="Cambria Math" panose="02040503050406030204" pitchFamily="18" charset="0"/>
                                    </a:rPr>
                                    <m:t>2</m:t>
                                  </m:r>
                                </m:sup>
                              </m:sSup>
                              <m:r>
                                <a:rPr lang="tr-TR" i="1">
                                  <a:latin typeface="Cambria Math" panose="02040503050406030204" pitchFamily="18" charset="0"/>
                                </a:rPr>
                                <m:t>+</m:t>
                              </m:r>
                              <m:sSup>
                                <m:sSupPr>
                                  <m:ctrlPr>
                                    <a:rPr lang="tr-TR" i="1">
                                      <a:latin typeface="Cambria Math" panose="02040503050406030204" pitchFamily="18" charset="0"/>
                                    </a:rPr>
                                  </m:ctrlPr>
                                </m:sSupPr>
                                <m:e>
                                  <m:d>
                                    <m:dPr>
                                      <m:ctrlPr>
                                        <a:rPr lang="tr-TR" i="1">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𝑦</m:t>
                                          </m:r>
                                        </m:e>
                                        <m:sub>
                                          <m:r>
                                            <a:rPr lang="tr-TR" i="1">
                                              <a:latin typeface="Cambria Math" panose="02040503050406030204" pitchFamily="18" charset="0"/>
                                            </a:rPr>
                                            <m:t>𝐺</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𝑣</m:t>
                                          </m:r>
                                        </m:e>
                                        <m:sub>
                                          <m:r>
                                            <a:rPr lang="tr-TR" i="1">
                                              <a:latin typeface="Cambria Math" panose="02040503050406030204" pitchFamily="18" charset="0"/>
                                            </a:rPr>
                                            <m:t>𝑖</m:t>
                                          </m:r>
                                        </m:sub>
                                      </m:sSub>
                                    </m:e>
                                  </m:d>
                                </m:e>
                                <m:sup>
                                  <m:r>
                                    <a:rPr lang="tr-TR" i="1">
                                      <a:latin typeface="Cambria Math" panose="02040503050406030204" pitchFamily="18" charset="0"/>
                                    </a:rPr>
                                    <m:t>2</m:t>
                                  </m:r>
                                </m:sup>
                              </m:sSup>
                            </m:e>
                          </m:d>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oMath>
                  </m:oMathPara>
                </a14:m>
                <a:endParaRPr lang="tr-TR" dirty="0" smtClean="0"/>
              </a:p>
              <a:p>
                <a:pPr marL="0" indent="0">
                  <a:buNone/>
                </a:pPr>
                <a:r>
                  <a:rPr lang="tr-TR" dirty="0" smtClean="0"/>
                  <a:t>yazılabilir, yukarıdaki işlemde gösterildiği gibi kareler alınarak denklem yeniden düzenlendiğinde;</a:t>
                </a:r>
              </a:p>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r>
                        <a:rPr lang="tr-TR" i="1">
                          <a:latin typeface="Cambria Math" panose="02040503050406030204" pitchFamily="18" charset="0"/>
                        </a:rPr>
                        <m:t>=</m:t>
                      </m:r>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𝑥</m:t>
                              </m:r>
                            </m:e>
                            <m:sub>
                              <m:r>
                                <a:rPr lang="tr-TR" i="1">
                                  <a:latin typeface="Cambria Math" panose="02040503050406030204" pitchFamily="18" charset="0"/>
                                </a:rPr>
                                <m:t>𝐺</m:t>
                              </m:r>
                            </m:sub>
                            <m:sup>
                              <m:r>
                                <a:rPr lang="tr-TR" i="1">
                                  <a:latin typeface="Cambria Math" panose="02040503050406030204" pitchFamily="18" charset="0"/>
                                </a:rPr>
                                <m:t>2</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𝑦</m:t>
                              </m:r>
                            </m:e>
                            <m:sub>
                              <m:r>
                                <a:rPr lang="tr-TR" i="1">
                                  <a:latin typeface="Cambria Math" panose="02040503050406030204" pitchFamily="18" charset="0"/>
                                </a:rPr>
                                <m:t>𝐺</m:t>
                              </m:r>
                            </m:sub>
                            <m:sup>
                              <m:r>
                                <a:rPr lang="tr-TR" i="1">
                                  <a:latin typeface="Cambria Math" panose="02040503050406030204" pitchFamily="18" charset="0"/>
                                </a:rPr>
                                <m:t>2</m:t>
                              </m:r>
                            </m:sup>
                          </m:sSubSup>
                        </m:e>
                      </m:d>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r>
                        <a:rPr lang="tr-TR" b="0" i="1" smtClean="0">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𝑢</m:t>
                                  </m:r>
                                </m:e>
                                <m:sub>
                                  <m:r>
                                    <a:rPr lang="tr-TR" i="1">
                                      <a:latin typeface="Cambria Math" panose="02040503050406030204" pitchFamily="18" charset="0"/>
                                    </a:rPr>
                                    <m:t>𝑖</m:t>
                                  </m:r>
                                </m:sub>
                                <m:sup>
                                  <m:r>
                                    <a:rPr lang="tr-TR" i="1">
                                      <a:latin typeface="Cambria Math" panose="02040503050406030204" pitchFamily="18" charset="0"/>
                                    </a:rPr>
                                    <m:t>2</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𝑣</m:t>
                                  </m:r>
                                </m:e>
                                <m:sub>
                                  <m:r>
                                    <a:rPr lang="tr-TR" i="1">
                                      <a:latin typeface="Cambria Math" panose="02040503050406030204" pitchFamily="18" charset="0"/>
                                    </a:rPr>
                                    <m:t>𝑖</m:t>
                                  </m:r>
                                </m:sub>
                                <m:sup>
                                  <m:r>
                                    <a:rPr lang="tr-TR" i="1">
                                      <a:latin typeface="Cambria Math" panose="02040503050406030204" pitchFamily="18" charset="0"/>
                                    </a:rPr>
                                    <m:t>2</m:t>
                                  </m:r>
                                </m:sup>
                              </m:sSubSup>
                            </m:e>
                          </m:d>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r>
                        <a:rPr lang="tr-TR" b="0" i="1" smtClean="0">
                          <a:latin typeface="Cambria Math" panose="02040503050406030204" pitchFamily="18" charset="0"/>
                        </a:rPr>
                        <m:t>+2</m:t>
                      </m:r>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𝐺</m:t>
                          </m:r>
                        </m:sub>
                      </m:sSub>
                      <m:nary>
                        <m:naryPr>
                          <m:chr m:val="∑"/>
                          <m:supHide m:val="on"/>
                          <m:ctrlPr>
                            <a:rPr lang="tr-TR" i="1" smtClean="0">
                              <a:latin typeface="Cambria Math" panose="02040503050406030204" pitchFamily="18" charset="0"/>
                            </a:rPr>
                          </m:ctrlPr>
                        </m:naryPr>
                        <m:sub>
                          <m:r>
                            <a:rPr lang="tr-TR" b="0" i="1" smtClean="0">
                              <a:latin typeface="Cambria Math" panose="02040503050406030204" pitchFamily="18" charset="0"/>
                            </a:rPr>
                            <m:t>𝑖</m:t>
                          </m:r>
                        </m:sub>
                        <m:sup/>
                        <m:e>
                          <m:sSub>
                            <m:sSubPr>
                              <m:ctrlPr>
                                <a:rPr lang="tr-TR" i="1" smtClean="0">
                                  <a:latin typeface="Cambria Math" panose="02040503050406030204" pitchFamily="18" charset="0"/>
                                </a:rPr>
                              </m:ctrlPr>
                            </m:sSubPr>
                            <m:e>
                              <m:r>
                                <a:rPr lang="tr-TR" b="0" i="1" smtClean="0">
                                  <a:latin typeface="Cambria Math" panose="02040503050406030204" pitchFamily="18" charset="0"/>
                                </a:rPr>
                                <m:t>𝑢</m:t>
                              </m:r>
                            </m:e>
                            <m:sub>
                              <m:r>
                                <a:rPr lang="tr-TR" b="0" i="1" smtClean="0">
                                  <a:latin typeface="Cambria Math" panose="02040503050406030204" pitchFamily="18" charset="0"/>
                                </a:rPr>
                                <m:t>𝑖</m:t>
                              </m:r>
                            </m:sub>
                          </m:sSub>
                          <m:sSub>
                            <m:sSubPr>
                              <m:ctrlPr>
                                <a:rPr lang="tr-TR" i="1" smtClean="0">
                                  <a:latin typeface="Cambria Math" panose="02040503050406030204" pitchFamily="18" charset="0"/>
                                </a:rPr>
                              </m:ctrlPr>
                            </m:sSubPr>
                            <m:e>
                              <m:r>
                                <a:rPr lang="tr-TR" b="0" i="1" smtClean="0">
                                  <a:latin typeface="Cambria Math" panose="02040503050406030204" pitchFamily="18" charset="0"/>
                                </a:rPr>
                                <m:t>𝑚</m:t>
                              </m:r>
                            </m:e>
                            <m:sub>
                              <m:r>
                                <a:rPr lang="tr-TR" b="0" i="1" smtClean="0">
                                  <a:latin typeface="Cambria Math" panose="02040503050406030204" pitchFamily="18" charset="0"/>
                                </a:rPr>
                                <m:t>𝑖</m:t>
                              </m:r>
                            </m:sub>
                          </m:sSub>
                        </m:e>
                      </m:nary>
                      <m:r>
                        <a:rPr lang="tr-TR" b="0" i="1" smtClean="0">
                          <a:latin typeface="Cambria Math" panose="02040503050406030204" pitchFamily="18" charset="0"/>
                        </a:rPr>
                        <m:t>+</m:t>
                      </m:r>
                      <m:r>
                        <a:rPr lang="tr-TR" i="1">
                          <a:latin typeface="Cambria Math" panose="02040503050406030204" pitchFamily="18" charset="0"/>
                        </a:rPr>
                        <m:t>2</m:t>
                      </m:r>
                      <m:sSub>
                        <m:sSubPr>
                          <m:ctrlPr>
                            <a:rPr lang="tr-TR" i="1">
                              <a:latin typeface="Cambria Math" panose="02040503050406030204" pitchFamily="18" charset="0"/>
                            </a:rPr>
                          </m:ctrlPr>
                        </m:sSubPr>
                        <m:e>
                          <m:r>
                            <a:rPr lang="tr-TR" b="0" i="1" smtClean="0">
                              <a:latin typeface="Cambria Math" panose="02040503050406030204" pitchFamily="18" charset="0"/>
                            </a:rPr>
                            <m:t>𝑦</m:t>
                          </m:r>
                        </m:e>
                        <m:sub>
                          <m:r>
                            <a:rPr lang="tr-TR" i="1">
                              <a:latin typeface="Cambria Math" panose="02040503050406030204" pitchFamily="18" charset="0"/>
                            </a:rPr>
                            <m:t>𝐺</m:t>
                          </m:r>
                        </m:sub>
                      </m:sSub>
                      <m:nary>
                        <m:naryPr>
                          <m:chr m:val="∑"/>
                          <m:supHide m:val="on"/>
                          <m:ctrlPr>
                            <a:rPr lang="tr-TR" i="1">
                              <a:latin typeface="Cambria Math" panose="02040503050406030204" pitchFamily="18" charset="0"/>
                            </a:rPr>
                          </m:ctrlPr>
                        </m:naryPr>
                        <m:sub>
                          <m: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b="0" i="1" smtClean="0">
                                  <a:latin typeface="Cambria Math" panose="02040503050406030204" pitchFamily="18" charset="0"/>
                                </a:rPr>
                                <m:t>𝑣</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r>
                                <a:rPr lang="tr-TR" b="0" i="1" smtClean="0">
                                  <a:latin typeface="Cambria Math" panose="02040503050406030204" pitchFamily="18" charset="0"/>
                                </a:rPr>
                                <m:t>𝑚</m:t>
                              </m:r>
                            </m:e>
                            <m:sub>
                              <m:r>
                                <a:rPr lang="tr-TR" i="1">
                                  <a:latin typeface="Cambria Math" panose="02040503050406030204" pitchFamily="18" charset="0"/>
                                </a:rPr>
                                <m:t>𝑖</m:t>
                              </m:r>
                            </m:sub>
                          </m:sSub>
                        </m:e>
                      </m:nary>
                    </m:oMath>
                  </m:oMathPara>
                </a14:m>
                <a:endParaRPr lang="tr-TR" dirty="0" smtClean="0"/>
              </a:p>
              <a:p>
                <a:pPr marL="0" indent="0">
                  <a:buNone/>
                </a:pPr>
                <a:r>
                  <a:rPr lang="tr-TR" dirty="0" smtClean="0"/>
                  <a:t>olur. Ağırlık merkezinin, </a:t>
                </a:r>
                <a:r>
                  <a:rPr lang="tr-TR" dirty="0"/>
                  <a:t>cismin </a:t>
                </a:r>
                <a:r>
                  <a:rPr lang="en-US" dirty="0"/>
                  <a:t>her </a:t>
                </a:r>
                <a:r>
                  <a:rPr lang="tr-TR" dirty="0"/>
                  <a:t>parçasına etkiyen yerçekimi kuvvetlerinin bileşkesinin </a:t>
                </a:r>
                <a:r>
                  <a:rPr lang="tr-TR" dirty="0" smtClean="0"/>
                  <a:t>yeri olduğunu hatırlarsak; </a:t>
                </a:r>
                <a14:m>
                  <m:oMath xmlns:m="http://schemas.openxmlformats.org/officeDocument/2006/math">
                    <m:sSub>
                      <m:sSubPr>
                        <m:ctrlPr>
                          <a:rPr lang="tr-TR" i="1" smtClean="0">
                            <a:latin typeface="Cambria Math" panose="02040503050406030204" pitchFamily="18" charset="0"/>
                          </a:rPr>
                        </m:ctrlPr>
                      </m:sSubPr>
                      <m:e>
                        <m:r>
                          <a:rPr lang="tr-TR" b="0" i="1" smtClean="0">
                            <a:latin typeface="Cambria Math" panose="02040503050406030204" pitchFamily="18" charset="0"/>
                          </a:rPr>
                          <m:t>𝑢</m:t>
                        </m:r>
                      </m:e>
                      <m:sub>
                        <m:r>
                          <a:rPr lang="tr-TR" b="0" i="1" smtClean="0">
                            <a:latin typeface="Cambria Math" panose="02040503050406030204" pitchFamily="18" charset="0"/>
                          </a:rPr>
                          <m:t>𝑖</m:t>
                        </m:r>
                      </m:sub>
                    </m:sSub>
                  </m:oMath>
                </a14:m>
                <a:r>
                  <a:rPr lang="tr-TR" dirty="0" smtClean="0"/>
                  <a:t> ve </a:t>
                </a:r>
                <a14:m>
                  <m:oMath xmlns:m="http://schemas.openxmlformats.org/officeDocument/2006/math">
                    <m:sSub>
                      <m:sSubPr>
                        <m:ctrlPr>
                          <a:rPr lang="tr-TR" i="1">
                            <a:latin typeface="Cambria Math" panose="02040503050406030204" pitchFamily="18" charset="0"/>
                          </a:rPr>
                        </m:ctrlPr>
                      </m:sSubPr>
                      <m:e>
                        <m:r>
                          <a:rPr lang="tr-TR" b="0" i="1" smtClean="0">
                            <a:latin typeface="Cambria Math" panose="02040503050406030204" pitchFamily="18" charset="0"/>
                          </a:rPr>
                          <m:t>𝑣</m:t>
                        </m:r>
                      </m:e>
                      <m:sub>
                        <m:r>
                          <a:rPr lang="tr-TR" i="1">
                            <a:latin typeface="Cambria Math" panose="02040503050406030204" pitchFamily="18" charset="0"/>
                          </a:rPr>
                          <m:t>𝑖</m:t>
                        </m:r>
                      </m:sub>
                    </m:sSub>
                  </m:oMath>
                </a14:m>
                <a:r>
                  <a:rPr lang="tr-TR" dirty="0" smtClean="0"/>
                  <a:t> ağırlık merkezine göre parçacıların koordinatını gösterdiğine göre </a:t>
                </a:r>
                <a14:m>
                  <m:oMath xmlns:m="http://schemas.openxmlformats.org/officeDocument/2006/math">
                    <m:nary>
                      <m:naryPr>
                        <m:chr m:val="∑"/>
                        <m:supHide m:val="on"/>
                        <m:ctrlPr>
                          <a:rPr lang="tr-TR" i="1">
                            <a:latin typeface="Cambria Math" panose="02040503050406030204" pitchFamily="18" charset="0"/>
                          </a:rPr>
                        </m:ctrlPr>
                      </m:naryPr>
                      <m:sub>
                        <m: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𝑢</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oMath>
                </a14:m>
                <a:r>
                  <a:rPr lang="tr-TR" dirty="0" smtClean="0"/>
                  <a:t> ve </a:t>
                </a:r>
                <a14:m>
                  <m:oMath xmlns:m="http://schemas.openxmlformats.org/officeDocument/2006/math">
                    <m:nary>
                      <m:naryPr>
                        <m:chr m:val="∑"/>
                        <m:supHide m:val="on"/>
                        <m:ctrlPr>
                          <a:rPr lang="tr-TR" i="1">
                            <a:latin typeface="Cambria Math" panose="02040503050406030204" pitchFamily="18" charset="0"/>
                          </a:rPr>
                        </m:ctrlPr>
                      </m:naryPr>
                      <m:sub>
                        <m: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𝑣</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oMath>
                </a14:m>
                <a:r>
                  <a:rPr lang="tr-TR" dirty="0" smtClean="0"/>
                  <a:t> sıfır olacaktır. Bu durumda</a:t>
                </a:r>
              </a:p>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𝑢</m:t>
                                  </m:r>
                                </m:e>
                                <m:sub>
                                  <m:r>
                                    <a:rPr lang="tr-TR" i="1">
                                      <a:latin typeface="Cambria Math" panose="02040503050406030204" pitchFamily="18" charset="0"/>
                                    </a:rPr>
                                    <m:t>𝑖</m:t>
                                  </m:r>
                                </m:sub>
                                <m:sup>
                                  <m:r>
                                    <a:rPr lang="tr-TR" i="1">
                                      <a:latin typeface="Cambria Math" panose="02040503050406030204" pitchFamily="18" charset="0"/>
                                    </a:rPr>
                                    <m:t>2</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𝑣</m:t>
                                  </m:r>
                                </m:e>
                                <m:sub>
                                  <m:r>
                                    <a:rPr lang="tr-TR" i="1">
                                      <a:latin typeface="Cambria Math" panose="02040503050406030204" pitchFamily="18" charset="0"/>
                                    </a:rPr>
                                    <m:t>𝑖</m:t>
                                  </m:r>
                                </m:sub>
                                <m:sup>
                                  <m:r>
                                    <a:rPr lang="tr-TR" i="1">
                                      <a:latin typeface="Cambria Math" panose="02040503050406030204" pitchFamily="18" charset="0"/>
                                    </a:rPr>
                                    <m:t>2</m:t>
                                  </m:r>
                                </m:sup>
                              </m:sSubSup>
                            </m:e>
                          </m:d>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r>
                        <a:rPr lang="tr-TR" b="0" i="1" smtClean="0">
                          <a:latin typeface="Cambria Math" panose="02040503050406030204" pitchFamily="18" charset="0"/>
                        </a:rPr>
                        <m:t>+</m:t>
                      </m:r>
                      <m:d>
                        <m:dPr>
                          <m:ctrlPr>
                            <a:rPr lang="tr-TR" i="1">
                              <a:latin typeface="Cambria Math" panose="02040503050406030204" pitchFamily="18" charset="0"/>
                            </a:rPr>
                          </m:ctrlPr>
                        </m:dPr>
                        <m:e>
                          <m:sSubSup>
                            <m:sSubSupPr>
                              <m:ctrlPr>
                                <a:rPr lang="tr-TR" i="1">
                                  <a:latin typeface="Cambria Math" panose="02040503050406030204" pitchFamily="18" charset="0"/>
                                </a:rPr>
                              </m:ctrlPr>
                            </m:sSubSupPr>
                            <m:e>
                              <m:r>
                                <a:rPr lang="tr-TR" i="1">
                                  <a:latin typeface="Cambria Math" panose="02040503050406030204" pitchFamily="18" charset="0"/>
                                </a:rPr>
                                <m:t>𝑥</m:t>
                              </m:r>
                            </m:e>
                            <m:sub>
                              <m:r>
                                <a:rPr lang="tr-TR" i="1">
                                  <a:latin typeface="Cambria Math" panose="02040503050406030204" pitchFamily="18" charset="0"/>
                                </a:rPr>
                                <m:t>𝐺</m:t>
                              </m:r>
                            </m:sub>
                            <m:sup>
                              <m:r>
                                <a:rPr lang="tr-TR" i="1">
                                  <a:latin typeface="Cambria Math" panose="02040503050406030204" pitchFamily="18" charset="0"/>
                                </a:rPr>
                                <m:t>2</m:t>
                              </m:r>
                            </m:sup>
                          </m:sSubSup>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𝑦</m:t>
                              </m:r>
                            </m:e>
                            <m:sub>
                              <m:r>
                                <a:rPr lang="tr-TR" i="1">
                                  <a:latin typeface="Cambria Math" panose="02040503050406030204" pitchFamily="18" charset="0"/>
                                </a:rPr>
                                <m:t>𝐺</m:t>
                              </m:r>
                            </m:sub>
                            <m:sup>
                              <m:r>
                                <a:rPr lang="tr-TR" i="1">
                                  <a:latin typeface="Cambria Math" panose="02040503050406030204" pitchFamily="18" charset="0"/>
                                </a:rPr>
                                <m:t>2</m:t>
                              </m:r>
                            </m:sup>
                          </m:sSubSup>
                        </m:e>
                      </m:d>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r>
                        <a:rPr lang="tr-TR" b="0" i="1" smtClean="0">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𝐺</m:t>
                          </m:r>
                        </m:sub>
                      </m:sSub>
                      <m:r>
                        <a:rPr lang="tr-TR" b="0" i="1" smtClean="0">
                          <a:latin typeface="Cambria Math" panose="02040503050406030204" pitchFamily="18" charset="0"/>
                        </a:rPr>
                        <m:t>+</m:t>
                      </m:r>
                      <m:sSubSup>
                        <m:sSubSupPr>
                          <m:ctrlPr>
                            <a:rPr lang="tr-TR" b="0" i="1" smtClean="0">
                              <a:latin typeface="Cambria Math" panose="02040503050406030204" pitchFamily="18" charset="0"/>
                            </a:rPr>
                          </m:ctrlPr>
                        </m:sSubSupPr>
                        <m:e>
                          <m:r>
                            <a:rPr lang="tr-TR" b="0" i="1" smtClean="0">
                              <a:latin typeface="Cambria Math" panose="02040503050406030204" pitchFamily="18" charset="0"/>
                            </a:rPr>
                            <m:t>𝑟</m:t>
                          </m:r>
                        </m:e>
                        <m:sub>
                          <m:r>
                            <a:rPr lang="tr-TR" b="0" i="1" smtClean="0">
                              <a:latin typeface="Cambria Math" panose="02040503050406030204" pitchFamily="18" charset="0"/>
                            </a:rPr>
                            <m:t>𝐺</m:t>
                          </m:r>
                        </m:sub>
                        <m:sup>
                          <m:r>
                            <a:rPr lang="tr-TR" b="0" i="1" smtClean="0">
                              <a:latin typeface="Cambria Math" panose="02040503050406030204" pitchFamily="18" charset="0"/>
                            </a:rPr>
                            <m:t>2</m:t>
                          </m:r>
                        </m:sup>
                      </m:sSubSup>
                      <m:r>
                        <a:rPr lang="tr-TR" b="0" i="1" smtClean="0">
                          <a:latin typeface="Cambria Math" panose="02040503050406030204" pitchFamily="18" charset="0"/>
                        </a:rPr>
                        <m:t>𝑚</m:t>
                      </m:r>
                    </m:oMath>
                  </m:oMathPara>
                </a14:m>
                <a:endParaRPr lang="tr-TR" dirty="0" smtClean="0"/>
              </a:p>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𝐺</m:t>
                          </m:r>
                        </m:sub>
                      </m:sSub>
                      <m:r>
                        <a:rPr lang="tr-TR" i="1">
                          <a:latin typeface="Cambria Math" panose="02040503050406030204" pitchFamily="18" charset="0"/>
                        </a:rPr>
                        <m:t>+</m:t>
                      </m:r>
                      <m:sSubSup>
                        <m:sSubSupPr>
                          <m:ctrlPr>
                            <a:rPr lang="tr-TR" i="1">
                              <a:latin typeface="Cambria Math" panose="02040503050406030204" pitchFamily="18" charset="0"/>
                            </a:rPr>
                          </m:ctrlPr>
                        </m:sSubSupPr>
                        <m:e>
                          <m:r>
                            <a:rPr lang="tr-TR" i="1">
                              <a:latin typeface="Cambria Math" panose="02040503050406030204" pitchFamily="18" charset="0"/>
                            </a:rPr>
                            <m:t>𝑟</m:t>
                          </m:r>
                        </m:e>
                        <m:sub>
                          <m:r>
                            <a:rPr lang="tr-TR" i="1">
                              <a:latin typeface="Cambria Math" panose="02040503050406030204" pitchFamily="18" charset="0"/>
                            </a:rPr>
                            <m:t>𝐺</m:t>
                          </m:r>
                        </m:sub>
                        <m:sup>
                          <m:r>
                            <a:rPr lang="tr-TR" i="1">
                              <a:latin typeface="Cambria Math" panose="02040503050406030204" pitchFamily="18" charset="0"/>
                            </a:rPr>
                            <m:t>2</m:t>
                          </m:r>
                        </m:sup>
                      </m:sSubSup>
                      <m:r>
                        <a:rPr lang="tr-TR" i="1">
                          <a:latin typeface="Cambria Math" panose="02040503050406030204" pitchFamily="18" charset="0"/>
                        </a:rPr>
                        <m:t>𝑚</m:t>
                      </m:r>
                    </m:oMath>
                  </m:oMathPara>
                </a14:m>
                <a:endParaRPr lang="tr-TR" dirty="0" smtClean="0"/>
              </a:p>
              <a:p>
                <a:pPr marL="0" indent="0">
                  <a:buNone/>
                </a:pPr>
                <a:r>
                  <a:rPr lang="tr-TR" dirty="0" smtClean="0"/>
                  <a:t>Ortaya çıkan sonuç paralel eksen teoremi olarak anılır. Bir cismin herhangi bir eksene göre atalet momenti, cismin kütle merkezinin atalet momenti ile cismin bu eksene olan uzaklığının cismin kütlesi ile çarpımının toplamına eşittir.</a:t>
                </a:r>
                <a:endParaRPr lang="tr-TR" dirty="0"/>
              </a:p>
              <a:p>
                <a:pPr marL="0" indent="0">
                  <a:buNone/>
                </a:pPr>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73" t="-2900" r="-1700" b="-1500"/>
                </a:stretch>
              </a:blipFill>
            </p:spPr>
            <p:txBody>
              <a:bodyPr/>
              <a:lstStyle/>
              <a:p>
                <a:r>
                  <a:rPr lang="tr-TR">
                    <a:noFill/>
                  </a:rPr>
                  <a:t> </a:t>
                </a:r>
              </a:p>
            </p:txBody>
          </p:sp>
        </mc:Fallback>
      </mc:AlternateContent>
    </p:spTree>
    <p:extLst>
      <p:ext uri="{BB962C8B-B14F-4D97-AF65-F5344CB8AC3E}">
        <p14:creationId xmlns:p14="http://schemas.microsoft.com/office/powerpoint/2010/main" val="1390988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KAVRAMSAL GİRİŞ</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tr-TR" dirty="0" smtClean="0"/>
                  <a:t>Rijid Cisimler için Newton’un </a:t>
                </a:r>
                <a:r>
                  <a:rPr lang="tr-TR" dirty="0"/>
                  <a:t>İ</a:t>
                </a:r>
                <a:r>
                  <a:rPr lang="tr-TR" dirty="0" smtClean="0"/>
                  <a:t>kinci Yasası;</a:t>
                </a:r>
              </a:p>
              <a:p>
                <a:pPr marL="0" indent="0">
                  <a:buNone/>
                </a:pPr>
                <a:r>
                  <a:rPr lang="tr-TR" dirty="0" smtClean="0"/>
                  <a:t>Kütlesi değişmeyen bir parçacık için Newton’un ikinci yasası aşağıdaki gibi yazılabilir.</a:t>
                </a:r>
              </a:p>
              <a:p>
                <a:pPr marL="0" indent="0">
                  <a:buNone/>
                </a:pPr>
                <a14:m>
                  <m:oMathPara xmlns:m="http://schemas.openxmlformats.org/officeDocument/2006/math">
                    <m:oMathParaPr>
                      <m:jc m:val="centerGroup"/>
                    </m:oMathParaPr>
                    <m:oMath xmlns:m="http://schemas.openxmlformats.org/officeDocument/2006/math">
                      <m:sSub>
                        <m:sSubPr>
                          <m:ctrlPr>
                            <a:rPr lang="tr-TR" i="1" smtClean="0">
                              <a:latin typeface="Cambria Math" panose="02040503050406030204" pitchFamily="18" charset="0"/>
                            </a:rPr>
                          </m:ctrlPr>
                        </m:sSubPr>
                        <m:e>
                          <m:acc>
                            <m:accPr>
                              <m:chr m:val="⃗"/>
                              <m:ctrlPr>
                                <a:rPr lang="tr-TR" i="1" smtClean="0">
                                  <a:latin typeface="Cambria Math" panose="02040503050406030204" pitchFamily="18" charset="0"/>
                                </a:rPr>
                              </m:ctrlPr>
                            </m:accPr>
                            <m:e>
                              <m:r>
                                <a:rPr lang="tr-TR" b="0" i="1" smtClean="0">
                                  <a:latin typeface="Cambria Math" panose="02040503050406030204" pitchFamily="18" charset="0"/>
                                </a:rPr>
                                <m:t>𝐹</m:t>
                              </m:r>
                            </m:e>
                          </m:acc>
                        </m:e>
                        <m:sub>
                          <m:r>
                            <a:rPr lang="tr-TR" b="0" i="1" smtClean="0">
                              <a:latin typeface="Cambria Math" panose="02040503050406030204" pitchFamily="18" charset="0"/>
                            </a:rPr>
                            <m:t>𝑖</m:t>
                          </m:r>
                        </m:sub>
                      </m:sSub>
                      <m:r>
                        <a:rPr lang="tr-TR" b="0" i="1" smtClean="0">
                          <a:latin typeface="Cambria Math" panose="02040503050406030204" pitchFamily="18" charset="0"/>
                        </a:rPr>
                        <m:t>+</m:t>
                      </m:r>
                      <m:nary>
                        <m:naryPr>
                          <m:chr m:val="∑"/>
                          <m:supHide m:val="on"/>
                          <m:ctrlPr>
                            <a:rPr lang="tr-TR" b="0" i="1" smtClean="0">
                              <a:latin typeface="Cambria Math" panose="02040503050406030204" pitchFamily="18" charset="0"/>
                            </a:rPr>
                          </m:ctrlPr>
                        </m:naryPr>
                        <m:sub>
                          <m:r>
                            <m:rPr>
                              <m:brk m:alnAt="7"/>
                            </m:rPr>
                            <a:rPr lang="tr-TR" b="0" i="1" smtClean="0">
                              <a:latin typeface="Cambria Math" panose="02040503050406030204" pitchFamily="18" charset="0"/>
                            </a:rPr>
                            <m:t>𝑗</m:t>
                          </m:r>
                        </m:sub>
                        <m:sup/>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b="0" i="1" smtClean="0">
                                      <a:latin typeface="Cambria Math" panose="02040503050406030204" pitchFamily="18" charset="0"/>
                                    </a:rPr>
                                    <m:t>𝐹</m:t>
                                  </m:r>
                                </m:e>
                              </m:acc>
                            </m:e>
                            <m:sub>
                              <m:r>
                                <a:rPr lang="tr-TR" b="0" i="1" smtClean="0">
                                  <a:latin typeface="Cambria Math" panose="02040503050406030204" pitchFamily="18" charset="0"/>
                                </a:rPr>
                                <m:t>𝑗𝑖</m:t>
                              </m:r>
                            </m:sub>
                          </m:sSub>
                        </m:e>
                      </m:nary>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𝑚</m:t>
                          </m:r>
                        </m:e>
                        <m:sub>
                          <m:r>
                            <a:rPr lang="tr-TR" b="0" i="1" smtClean="0">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b="0" i="1" smtClean="0">
                                  <a:latin typeface="Cambria Math" panose="02040503050406030204" pitchFamily="18" charset="0"/>
                                </a:rPr>
                                <m:t>𝑎</m:t>
                              </m:r>
                            </m:e>
                          </m:acc>
                        </m:e>
                        <m:sub>
                          <m:r>
                            <a:rPr lang="tr-TR" b="0" i="1" smtClean="0">
                              <a:latin typeface="Cambria Math" panose="02040503050406030204" pitchFamily="18" charset="0"/>
                            </a:rPr>
                            <m:t>𝑖</m:t>
                          </m:r>
                        </m:sub>
                      </m:sSub>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b="0" i="1" smtClean="0">
                                  <a:latin typeface="Cambria Math" panose="02040503050406030204" pitchFamily="18" charset="0"/>
                                </a:rPr>
                                <m:t>𝑑</m:t>
                              </m:r>
                            </m:e>
                            <m:sup>
                              <m:r>
                                <a:rPr lang="tr-TR" b="0" i="1" smtClean="0">
                                  <a:latin typeface="Cambria Math" panose="02040503050406030204" pitchFamily="18" charset="0"/>
                                </a:rPr>
                                <m:t>2</m:t>
                              </m:r>
                            </m:sup>
                          </m:sSup>
                          <m:d>
                            <m:dPr>
                              <m:ctrlPr>
                                <a:rPr lang="tr-TR" b="0" i="1" smtClean="0">
                                  <a:latin typeface="Cambria Math" panose="02040503050406030204" pitchFamily="18" charset="0"/>
                                </a:rPr>
                              </m:ctrlPr>
                            </m:dPr>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e>
                          </m:d>
                        </m:num>
                        <m:den>
                          <m:r>
                            <a:rPr lang="tr-TR" b="0" i="1" smtClean="0">
                              <a:latin typeface="Cambria Math" panose="02040503050406030204" pitchFamily="18" charset="0"/>
                            </a:rPr>
                            <m:t>𝑑</m:t>
                          </m:r>
                          <m:sSup>
                            <m:sSupPr>
                              <m:ctrlPr>
                                <a:rPr lang="tr-TR" b="0" i="1" smtClean="0">
                                  <a:latin typeface="Cambria Math" panose="02040503050406030204" pitchFamily="18" charset="0"/>
                                </a:rPr>
                              </m:ctrlPr>
                            </m:sSupPr>
                            <m:e>
                              <m:r>
                                <a:rPr lang="tr-TR" b="0" i="1" smtClean="0">
                                  <a:latin typeface="Cambria Math" panose="02040503050406030204" pitchFamily="18" charset="0"/>
                                </a:rPr>
                                <m:t>𝑡</m:t>
                              </m:r>
                            </m:e>
                            <m:sup>
                              <m:r>
                                <a:rPr lang="tr-TR" b="0" i="1" smtClean="0">
                                  <a:latin typeface="Cambria Math" panose="02040503050406030204" pitchFamily="18" charset="0"/>
                                </a:rPr>
                                <m:t>2</m:t>
                              </m:r>
                            </m:sup>
                          </m:sSup>
                        </m:den>
                      </m:f>
                      <m:r>
                        <a:rPr lang="tr-TR" b="0" i="1" smtClean="0">
                          <a:latin typeface="Cambria Math" panose="02040503050406030204" pitchFamily="18" charset="0"/>
                        </a:rPr>
                        <m:t>    </m:t>
                      </m:r>
                      <m:d>
                        <m:dPr>
                          <m:ctrlPr>
                            <a:rPr lang="tr-TR" b="0" i="1" smtClean="0">
                              <a:latin typeface="Cambria Math" panose="02040503050406030204" pitchFamily="18" charset="0"/>
                            </a:rPr>
                          </m:ctrlPr>
                        </m:dPr>
                        <m:e>
                          <m:r>
                            <a:rPr lang="tr-TR" b="0" i="1" smtClean="0">
                              <a:latin typeface="Cambria Math" panose="02040503050406030204" pitchFamily="18" charset="0"/>
                            </a:rPr>
                            <m:t>1</m:t>
                          </m:r>
                        </m:e>
                      </m:d>
                    </m:oMath>
                  </m:oMathPara>
                </a14:m>
                <a:endParaRPr lang="tr-TR" b="0" dirty="0" smtClean="0"/>
              </a:p>
              <a:p>
                <a:pPr marL="0" indent="0">
                  <a:buNone/>
                </a:pPr>
                <a:r>
                  <a:rPr lang="tr-TR" dirty="0" smtClean="0"/>
                  <a:t>(1) denklemi cisimde bulunan tüm parçacıkların toplam etkisi için yeniden düzenlenirse;</a:t>
                </a:r>
              </a:p>
              <a:p>
                <a:pPr marL="0" indent="0">
                  <a:buNone/>
                </a:pPr>
                <a14:m>
                  <m:oMathPara xmlns:m="http://schemas.openxmlformats.org/officeDocument/2006/math">
                    <m:oMathParaPr>
                      <m:jc m:val="centerGroup"/>
                    </m:oMathParaPr>
                    <m:oMath xmlns:m="http://schemas.openxmlformats.org/officeDocument/2006/math">
                      <m:limLow>
                        <m:limLowPr>
                          <m:ctrlPr>
                            <a:rPr lang="tr-TR" i="1" smtClean="0">
                              <a:latin typeface="Cambria Math" panose="02040503050406030204" pitchFamily="18" charset="0"/>
                            </a:rPr>
                          </m:ctrlPr>
                        </m:limLowPr>
                        <m:e>
                          <m:groupChr>
                            <m:groupChrPr>
                              <m:chr m:val="⏟"/>
                              <m:ctrlPr>
                                <a:rPr lang="tr-TR" i="1" smtClean="0">
                                  <a:latin typeface="Cambria Math" panose="02040503050406030204" pitchFamily="18" charset="0"/>
                                </a:rPr>
                              </m:ctrlPr>
                            </m:groupChrPr>
                            <m:e>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𝐹</m:t>
                                          </m:r>
                                        </m:e>
                                      </m:acc>
                                    </m:e>
                                    <m:sub>
                                      <m:r>
                                        <a:rPr lang="tr-TR" i="1">
                                          <a:latin typeface="Cambria Math" panose="02040503050406030204" pitchFamily="18" charset="0"/>
                                        </a:rPr>
                                        <m:t>𝑖</m:t>
                                      </m:r>
                                    </m:sub>
                                  </m:sSub>
                                </m:e>
                              </m:nary>
                            </m:e>
                          </m:groupChr>
                        </m:e>
                        <m:lim>
                          <m:nary>
                            <m:naryPr>
                              <m:chr m:val="∑"/>
                              <m:subHide m:val="on"/>
                              <m:supHide m:val="on"/>
                              <m:ctrlPr>
                                <a:rPr lang="tr-TR" i="1" smtClean="0">
                                  <a:latin typeface="Cambria Math" panose="02040503050406030204" pitchFamily="18" charset="0"/>
                                </a:rPr>
                              </m:ctrlPr>
                            </m:naryPr>
                            <m:sub/>
                            <m:sup/>
                            <m:e>
                              <m:acc>
                                <m:accPr>
                                  <m:chr m:val="⃗"/>
                                  <m:ctrlPr>
                                    <a:rPr lang="tr-TR" i="1" smtClean="0">
                                      <a:latin typeface="Cambria Math" panose="02040503050406030204" pitchFamily="18" charset="0"/>
                                    </a:rPr>
                                  </m:ctrlPr>
                                </m:accPr>
                                <m:e>
                                  <m:r>
                                    <a:rPr lang="tr-TR" b="0" i="1" smtClean="0">
                                      <a:latin typeface="Cambria Math" panose="02040503050406030204" pitchFamily="18" charset="0"/>
                                    </a:rPr>
                                    <m:t>𝐹</m:t>
                                  </m:r>
                                </m:e>
                              </m:acc>
                            </m:e>
                          </m:nary>
                        </m:lim>
                      </m:limLow>
                      <m:r>
                        <a:rPr lang="tr-TR" i="1">
                          <a:latin typeface="Cambria Math" panose="02040503050406030204" pitchFamily="18" charset="0"/>
                        </a:rPr>
                        <m:t>+</m:t>
                      </m:r>
                      <m:limLow>
                        <m:limLowPr>
                          <m:ctrlPr>
                            <a:rPr lang="tr-TR" i="1" smtClean="0">
                              <a:latin typeface="Cambria Math" panose="02040503050406030204" pitchFamily="18" charset="0"/>
                            </a:rPr>
                          </m:ctrlPr>
                        </m:limLowPr>
                        <m:e>
                          <m:groupChr>
                            <m:groupChrPr>
                              <m:chr m:val="⏟"/>
                              <m:ctrlPr>
                                <a:rPr lang="tr-TR" i="1" smtClean="0">
                                  <a:latin typeface="Cambria Math" panose="02040503050406030204" pitchFamily="18" charset="0"/>
                                </a:rPr>
                              </m:ctrlPr>
                            </m:groupChrPr>
                            <m:e>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𝑗</m:t>
                                      </m:r>
                                    </m:sub>
                                    <m:sup/>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𝐹</m:t>
                                              </m:r>
                                            </m:e>
                                          </m:acc>
                                        </m:e>
                                        <m:sub>
                                          <m:r>
                                            <a:rPr lang="tr-TR" i="1">
                                              <a:latin typeface="Cambria Math" panose="02040503050406030204" pitchFamily="18" charset="0"/>
                                            </a:rPr>
                                            <m:t>𝑗𝑖</m:t>
                                          </m:r>
                                        </m:sub>
                                      </m:sSub>
                                    </m:e>
                                  </m:nary>
                                </m:e>
                              </m:nary>
                            </m:e>
                          </m:groupChr>
                        </m:e>
                        <m:lim>
                          <m:r>
                            <a:rPr lang="tr-TR" b="0" i="1" smtClean="0">
                              <a:latin typeface="Cambria Math" panose="02040503050406030204" pitchFamily="18" charset="0"/>
                            </a:rPr>
                            <m:t>0</m:t>
                          </m:r>
                        </m:lim>
                      </m:limLow>
                      <m:r>
                        <a:rPr lang="tr-TR" i="1">
                          <a:latin typeface="Cambria Math" panose="02040503050406030204" pitchFamily="18" charset="0"/>
                        </a:rPr>
                        <m:t>=</m:t>
                      </m:r>
                      <m:nary>
                        <m:naryPr>
                          <m:chr m:val="∑"/>
                          <m:supHide m:val="on"/>
                          <m:ctrlPr>
                            <a:rPr lang="tr-TR" i="1" smtClean="0">
                              <a:latin typeface="Cambria Math" panose="02040503050406030204" pitchFamily="18" charset="0"/>
                            </a:rPr>
                          </m:ctrlPr>
                        </m:naryPr>
                        <m:sub>
                          <m:r>
                            <m:rPr>
                              <m:brk m:alnAt="7"/>
                            </m:rPr>
                            <a:rPr lang="tr-TR" b="0" i="1" smtClean="0">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sub>
                          </m:sSub>
                        </m:e>
                      </m:nary>
                      <m:r>
                        <a:rPr lang="tr-TR" i="1">
                          <a:latin typeface="Cambria Math" panose="02040503050406030204" pitchFamily="18" charset="0"/>
                        </a:rPr>
                        <m:t>=</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a:rPr lang="tr-TR" i="1">
                                  <a:latin typeface="Cambria Math" panose="02040503050406030204" pitchFamily="18" charset="0"/>
                                </a:rPr>
                                <m:t>𝑑</m:t>
                              </m:r>
                            </m:e>
                            <m:sup>
                              <m:r>
                                <a:rPr lang="tr-TR" i="1">
                                  <a:latin typeface="Cambria Math" panose="02040503050406030204" pitchFamily="18" charset="0"/>
                                </a:rPr>
                                <m:t>2</m:t>
                              </m:r>
                            </m:sup>
                          </m:sSup>
                          <m:d>
                            <m:dPr>
                              <m:ctrlPr>
                                <a:rPr lang="tr-TR" i="1">
                                  <a:latin typeface="Cambria Math" panose="02040503050406030204" pitchFamily="18" charset="0"/>
                                </a:rPr>
                              </m:ctrlPr>
                            </m:dPr>
                            <m:e>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e>
                              </m:nary>
                            </m:e>
                          </m:d>
                        </m:num>
                        <m:den>
                          <m:r>
                            <a:rPr lang="tr-TR" i="1">
                              <a:latin typeface="Cambria Math" panose="02040503050406030204" pitchFamily="18" charset="0"/>
                            </a:rPr>
                            <m:t>𝑑</m:t>
                          </m:r>
                          <m:sSup>
                            <m:sSupPr>
                              <m:ctrlPr>
                                <a:rPr lang="tr-TR" i="1">
                                  <a:latin typeface="Cambria Math" panose="02040503050406030204" pitchFamily="18" charset="0"/>
                                </a:rPr>
                              </m:ctrlPr>
                            </m:sSupPr>
                            <m:e>
                              <m:r>
                                <a:rPr lang="tr-TR" i="1">
                                  <a:latin typeface="Cambria Math" panose="02040503050406030204" pitchFamily="18" charset="0"/>
                                </a:rPr>
                                <m:t>𝑡</m:t>
                              </m:r>
                            </m:e>
                            <m:sup>
                              <m:r>
                                <a:rPr lang="tr-TR" i="1">
                                  <a:latin typeface="Cambria Math" panose="02040503050406030204" pitchFamily="18" charset="0"/>
                                </a:rPr>
                                <m:t>2</m:t>
                              </m:r>
                            </m:sup>
                          </m:sSup>
                        </m:den>
                      </m:f>
                      <m:r>
                        <a:rPr lang="tr-TR" i="1">
                          <a:latin typeface="Cambria Math" panose="02040503050406030204" pitchFamily="18" charset="0"/>
                        </a:rPr>
                        <m:t>    </m:t>
                      </m:r>
                      <m:d>
                        <m:dPr>
                          <m:ctrlPr>
                            <a:rPr lang="tr-TR" i="1">
                              <a:latin typeface="Cambria Math" panose="02040503050406030204" pitchFamily="18" charset="0"/>
                            </a:rPr>
                          </m:ctrlPr>
                        </m:dPr>
                        <m:e>
                          <m:r>
                            <a:rPr lang="tr-TR" b="0" i="1" smtClean="0">
                              <a:latin typeface="Cambria Math" panose="02040503050406030204" pitchFamily="18" charset="0"/>
                            </a:rPr>
                            <m:t>2</m:t>
                          </m:r>
                        </m:e>
                      </m:d>
                    </m:oMath>
                  </m:oMathPara>
                </a14:m>
                <a:endParaRPr lang="tr-TR" dirty="0" smtClean="0"/>
              </a:p>
              <a:p>
                <a:pPr marL="0" indent="0">
                  <a:buNone/>
                </a:pPr>
                <a:r>
                  <a:rPr lang="tr-TR" dirty="0" smtClean="0"/>
                  <a:t>Ağırlık merkezinin tanımından </a:t>
                </a:r>
                <a14:m>
                  <m:oMath xmlns:m="http://schemas.openxmlformats.org/officeDocument/2006/math">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e>
                    </m:nary>
                    <m:r>
                      <a:rPr lang="tr-TR" b="0" i="1" smtClean="0">
                        <a:latin typeface="Cambria Math" panose="02040503050406030204" pitchFamily="18" charset="0"/>
                      </a:rPr>
                      <m:t>=</m:t>
                    </m:r>
                    <m:r>
                      <a:rPr lang="tr-TR" b="0" i="1" smtClean="0">
                        <a:latin typeface="Cambria Math" panose="02040503050406030204" pitchFamily="18" charset="0"/>
                      </a:rPr>
                      <m:t>𝑚</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b="0" i="1" smtClean="0">
                            <a:latin typeface="Cambria Math" panose="02040503050406030204" pitchFamily="18" charset="0"/>
                          </a:rPr>
                          <m:t>𝐺</m:t>
                        </m:r>
                      </m:sub>
                    </m:sSub>
                  </m:oMath>
                </a14:m>
                <a:r>
                  <a:rPr lang="tr-TR" dirty="0" smtClean="0"/>
                  <a:t> yazılabilir. Sonuçta aşağıda (I) ile gösterilen </a:t>
                </a:r>
                <a:r>
                  <a:rPr lang="tr-TR" dirty="0" smtClean="0">
                    <a:solidFill>
                      <a:srgbClr val="FF0000"/>
                    </a:solidFill>
                  </a:rPr>
                  <a:t>Newton’un </a:t>
                </a:r>
                <a:r>
                  <a:rPr lang="tr-TR" dirty="0" err="1" smtClean="0">
                    <a:solidFill>
                      <a:srgbClr val="FF0000"/>
                    </a:solidFill>
                  </a:rPr>
                  <a:t>linear</a:t>
                </a:r>
                <a:r>
                  <a:rPr lang="tr-TR" dirty="0" smtClean="0">
                    <a:solidFill>
                      <a:srgbClr val="FF0000"/>
                    </a:solidFill>
                  </a:rPr>
                  <a:t> momentum için ikinci yasası</a:t>
                </a:r>
                <a:r>
                  <a:rPr lang="tr-TR" dirty="0" smtClean="0"/>
                  <a:t> elde edilir.</a:t>
                </a:r>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i="1" smtClean="0">
                              <a:solidFill>
                                <a:srgbClr val="FF0000"/>
                              </a:solidFill>
                              <a:latin typeface="Cambria Math" panose="02040503050406030204" pitchFamily="18" charset="0"/>
                            </a:rPr>
                          </m:ctrlPr>
                        </m:naryPr>
                        <m:sub/>
                        <m:sup/>
                        <m:e>
                          <m:acc>
                            <m:accPr>
                              <m:chr m:val="⃗"/>
                              <m:ctrlPr>
                                <a:rPr lang="tr-TR" i="1">
                                  <a:solidFill>
                                    <a:srgbClr val="FF0000"/>
                                  </a:solidFill>
                                  <a:latin typeface="Cambria Math" panose="02040503050406030204" pitchFamily="18" charset="0"/>
                                </a:rPr>
                              </m:ctrlPr>
                            </m:accPr>
                            <m:e>
                              <m:r>
                                <a:rPr lang="tr-TR" i="1">
                                  <a:solidFill>
                                    <a:srgbClr val="FF0000"/>
                                  </a:solidFill>
                                  <a:latin typeface="Cambria Math" panose="02040503050406030204" pitchFamily="18" charset="0"/>
                                </a:rPr>
                                <m:t>𝐹</m:t>
                              </m:r>
                            </m:e>
                          </m:acc>
                        </m:e>
                      </m:nary>
                      <m:r>
                        <a:rPr lang="tr-TR" b="0" i="0" smtClean="0">
                          <a:solidFill>
                            <a:srgbClr val="FF0000"/>
                          </a:solidFill>
                          <a:latin typeface="Cambria Math" panose="02040503050406030204" pitchFamily="18" charset="0"/>
                        </a:rPr>
                        <m:t>=</m:t>
                      </m:r>
                      <m:f>
                        <m:fPr>
                          <m:ctrlPr>
                            <a:rPr lang="tr-TR" i="1">
                              <a:solidFill>
                                <a:srgbClr val="FF0000"/>
                              </a:solidFill>
                              <a:latin typeface="Cambria Math" panose="02040503050406030204" pitchFamily="18" charset="0"/>
                            </a:rPr>
                          </m:ctrlPr>
                        </m:fPr>
                        <m:num>
                          <m:sSup>
                            <m:sSupPr>
                              <m:ctrlPr>
                                <a:rPr lang="tr-TR" i="1">
                                  <a:solidFill>
                                    <a:srgbClr val="FF0000"/>
                                  </a:solidFill>
                                  <a:latin typeface="Cambria Math" panose="02040503050406030204" pitchFamily="18" charset="0"/>
                                </a:rPr>
                              </m:ctrlPr>
                            </m:sSupPr>
                            <m:e>
                              <m:r>
                                <a:rPr lang="tr-TR" i="1">
                                  <a:solidFill>
                                    <a:srgbClr val="FF0000"/>
                                  </a:solidFill>
                                  <a:latin typeface="Cambria Math" panose="02040503050406030204" pitchFamily="18" charset="0"/>
                                </a:rPr>
                                <m:t>𝑑</m:t>
                              </m:r>
                            </m:e>
                            <m:sup>
                              <m:r>
                                <a:rPr lang="tr-TR" i="1">
                                  <a:solidFill>
                                    <a:srgbClr val="FF0000"/>
                                  </a:solidFill>
                                  <a:latin typeface="Cambria Math" panose="02040503050406030204" pitchFamily="18" charset="0"/>
                                </a:rPr>
                                <m:t>2</m:t>
                              </m:r>
                            </m:sup>
                          </m:sSup>
                          <m:d>
                            <m:dPr>
                              <m:ctrlPr>
                                <a:rPr lang="tr-TR" i="1">
                                  <a:solidFill>
                                    <a:srgbClr val="FF0000"/>
                                  </a:solidFill>
                                  <a:latin typeface="Cambria Math" panose="02040503050406030204" pitchFamily="18" charset="0"/>
                                </a:rPr>
                              </m:ctrlPr>
                            </m:dPr>
                            <m:e>
                              <m:r>
                                <a:rPr lang="tr-TR" i="1">
                                  <a:solidFill>
                                    <a:srgbClr val="FF0000"/>
                                  </a:solidFill>
                                  <a:latin typeface="Cambria Math" panose="02040503050406030204" pitchFamily="18" charset="0"/>
                                </a:rPr>
                                <m:t>𝑚</m:t>
                              </m:r>
                              <m:sSub>
                                <m:sSubPr>
                                  <m:ctrlPr>
                                    <a:rPr lang="tr-TR" i="1">
                                      <a:solidFill>
                                        <a:srgbClr val="FF0000"/>
                                      </a:solidFill>
                                      <a:latin typeface="Cambria Math" panose="02040503050406030204" pitchFamily="18" charset="0"/>
                                    </a:rPr>
                                  </m:ctrlPr>
                                </m:sSubPr>
                                <m:e>
                                  <m:acc>
                                    <m:accPr>
                                      <m:chr m:val="⃗"/>
                                      <m:ctrlPr>
                                        <a:rPr lang="tr-TR" i="1">
                                          <a:solidFill>
                                            <a:srgbClr val="FF0000"/>
                                          </a:solidFill>
                                          <a:latin typeface="Cambria Math" panose="02040503050406030204" pitchFamily="18" charset="0"/>
                                        </a:rPr>
                                      </m:ctrlPr>
                                    </m:accPr>
                                    <m:e>
                                      <m:r>
                                        <a:rPr lang="tr-TR" i="1">
                                          <a:solidFill>
                                            <a:srgbClr val="FF0000"/>
                                          </a:solidFill>
                                          <a:latin typeface="Cambria Math" panose="02040503050406030204" pitchFamily="18" charset="0"/>
                                        </a:rPr>
                                        <m:t>𝑟</m:t>
                                      </m:r>
                                    </m:e>
                                  </m:acc>
                                </m:e>
                                <m:sub>
                                  <m:r>
                                    <a:rPr lang="tr-TR" i="1">
                                      <a:solidFill>
                                        <a:srgbClr val="FF0000"/>
                                      </a:solidFill>
                                      <a:latin typeface="Cambria Math" panose="02040503050406030204" pitchFamily="18" charset="0"/>
                                    </a:rPr>
                                    <m:t>𝐺</m:t>
                                  </m:r>
                                </m:sub>
                              </m:sSub>
                            </m:e>
                          </m:d>
                        </m:num>
                        <m:den>
                          <m:r>
                            <a:rPr lang="tr-TR" i="1">
                              <a:solidFill>
                                <a:srgbClr val="FF0000"/>
                              </a:solidFill>
                              <a:latin typeface="Cambria Math" panose="02040503050406030204" pitchFamily="18" charset="0"/>
                            </a:rPr>
                            <m:t>𝑑</m:t>
                          </m:r>
                          <m:sSup>
                            <m:sSupPr>
                              <m:ctrlPr>
                                <a:rPr lang="tr-TR" i="1">
                                  <a:solidFill>
                                    <a:srgbClr val="FF0000"/>
                                  </a:solidFill>
                                  <a:latin typeface="Cambria Math" panose="02040503050406030204" pitchFamily="18" charset="0"/>
                                </a:rPr>
                              </m:ctrlPr>
                            </m:sSupPr>
                            <m:e>
                              <m:r>
                                <a:rPr lang="tr-TR" i="1">
                                  <a:solidFill>
                                    <a:srgbClr val="FF0000"/>
                                  </a:solidFill>
                                  <a:latin typeface="Cambria Math" panose="02040503050406030204" pitchFamily="18" charset="0"/>
                                </a:rPr>
                                <m:t>𝑡</m:t>
                              </m:r>
                            </m:e>
                            <m:sup>
                              <m:r>
                                <a:rPr lang="tr-TR" i="1">
                                  <a:solidFill>
                                    <a:srgbClr val="FF0000"/>
                                  </a:solidFill>
                                  <a:latin typeface="Cambria Math" panose="02040503050406030204" pitchFamily="18" charset="0"/>
                                </a:rPr>
                                <m:t>2</m:t>
                              </m:r>
                            </m:sup>
                          </m:sSup>
                        </m:den>
                      </m:f>
                      <m:r>
                        <a:rPr lang="tr-TR" b="0" i="1" smtClean="0">
                          <a:solidFill>
                            <a:srgbClr val="FF0000"/>
                          </a:solidFill>
                          <a:latin typeface="Cambria Math" panose="02040503050406030204" pitchFamily="18" charset="0"/>
                        </a:rPr>
                        <m:t>=</m:t>
                      </m:r>
                      <m:f>
                        <m:fPr>
                          <m:ctrlPr>
                            <a:rPr lang="tr-TR" i="1">
                              <a:solidFill>
                                <a:srgbClr val="FF0000"/>
                              </a:solidFill>
                              <a:latin typeface="Cambria Math" panose="02040503050406030204" pitchFamily="18" charset="0"/>
                            </a:rPr>
                          </m:ctrlPr>
                        </m:fPr>
                        <m:num>
                          <m:r>
                            <a:rPr lang="tr-TR" b="0" i="1" smtClean="0">
                              <a:solidFill>
                                <a:srgbClr val="FF0000"/>
                              </a:solidFill>
                              <a:latin typeface="Cambria Math" panose="02040503050406030204" pitchFamily="18" charset="0"/>
                            </a:rPr>
                            <m:t>𝑑</m:t>
                          </m:r>
                          <m:d>
                            <m:dPr>
                              <m:ctrlPr>
                                <a:rPr lang="tr-TR" i="1">
                                  <a:solidFill>
                                    <a:srgbClr val="FF0000"/>
                                  </a:solidFill>
                                  <a:latin typeface="Cambria Math" panose="02040503050406030204" pitchFamily="18" charset="0"/>
                                </a:rPr>
                              </m:ctrlPr>
                            </m:dPr>
                            <m:e>
                              <m:r>
                                <a:rPr lang="tr-TR" i="1">
                                  <a:solidFill>
                                    <a:srgbClr val="FF0000"/>
                                  </a:solidFill>
                                  <a:latin typeface="Cambria Math" panose="02040503050406030204" pitchFamily="18" charset="0"/>
                                </a:rPr>
                                <m:t>𝑚</m:t>
                              </m:r>
                              <m:sSub>
                                <m:sSubPr>
                                  <m:ctrlPr>
                                    <a:rPr lang="tr-TR" i="1">
                                      <a:solidFill>
                                        <a:srgbClr val="FF0000"/>
                                      </a:solidFill>
                                      <a:latin typeface="Cambria Math" panose="02040503050406030204" pitchFamily="18" charset="0"/>
                                    </a:rPr>
                                  </m:ctrlPr>
                                </m:sSubPr>
                                <m:e>
                                  <m:acc>
                                    <m:accPr>
                                      <m:chr m:val="⃗"/>
                                      <m:ctrlPr>
                                        <a:rPr lang="tr-TR" i="1" smtClean="0">
                                          <a:solidFill>
                                            <a:srgbClr val="FF0000"/>
                                          </a:solidFill>
                                          <a:latin typeface="Cambria Math" panose="02040503050406030204" pitchFamily="18" charset="0"/>
                                        </a:rPr>
                                      </m:ctrlPr>
                                    </m:accPr>
                                    <m:e>
                                      <m:r>
                                        <a:rPr lang="tr-TR" b="0" i="1" smtClean="0">
                                          <a:solidFill>
                                            <a:srgbClr val="FF0000"/>
                                          </a:solidFill>
                                          <a:latin typeface="Cambria Math" panose="02040503050406030204" pitchFamily="18" charset="0"/>
                                        </a:rPr>
                                        <m:t>𝑣</m:t>
                                      </m:r>
                                    </m:e>
                                  </m:acc>
                                </m:e>
                                <m:sub>
                                  <m:r>
                                    <a:rPr lang="tr-TR" i="1">
                                      <a:solidFill>
                                        <a:srgbClr val="FF0000"/>
                                      </a:solidFill>
                                      <a:latin typeface="Cambria Math" panose="02040503050406030204" pitchFamily="18" charset="0"/>
                                    </a:rPr>
                                    <m:t>𝐺</m:t>
                                  </m:r>
                                </m:sub>
                              </m:sSub>
                            </m:e>
                          </m:d>
                        </m:num>
                        <m:den>
                          <m:r>
                            <a:rPr lang="tr-TR" i="1">
                              <a:solidFill>
                                <a:srgbClr val="FF0000"/>
                              </a:solidFill>
                              <a:latin typeface="Cambria Math" panose="02040503050406030204" pitchFamily="18" charset="0"/>
                            </a:rPr>
                            <m:t>𝑑</m:t>
                          </m:r>
                          <m:sSup>
                            <m:sSupPr>
                              <m:ctrlPr>
                                <a:rPr lang="tr-TR" i="1">
                                  <a:solidFill>
                                    <a:srgbClr val="FF0000"/>
                                  </a:solidFill>
                                  <a:latin typeface="Cambria Math" panose="02040503050406030204" pitchFamily="18" charset="0"/>
                                </a:rPr>
                              </m:ctrlPr>
                            </m:sSupPr>
                            <m:e>
                              <m:r>
                                <a:rPr lang="tr-TR" i="1">
                                  <a:solidFill>
                                    <a:srgbClr val="FF0000"/>
                                  </a:solidFill>
                                  <a:latin typeface="Cambria Math" panose="02040503050406030204" pitchFamily="18" charset="0"/>
                                </a:rPr>
                                <m:t>𝑡</m:t>
                              </m:r>
                            </m:e>
                            <m:sup>
                              <m:r>
                                <a:rPr lang="tr-TR" i="1">
                                  <a:solidFill>
                                    <a:srgbClr val="FF0000"/>
                                  </a:solidFill>
                                  <a:latin typeface="Cambria Math" panose="02040503050406030204" pitchFamily="18" charset="0"/>
                                </a:rPr>
                                <m:t>2</m:t>
                              </m:r>
                            </m:sup>
                          </m:sSup>
                        </m:den>
                      </m:f>
                      <m:r>
                        <a:rPr lang="tr-TR" i="1">
                          <a:solidFill>
                            <a:srgbClr val="FF0000"/>
                          </a:solidFill>
                          <a:latin typeface="Cambria Math" panose="02040503050406030204" pitchFamily="18" charset="0"/>
                        </a:rPr>
                        <m:t>=</m:t>
                      </m:r>
                      <m:r>
                        <a:rPr lang="tr-TR" b="0" i="1" smtClean="0">
                          <a:solidFill>
                            <a:srgbClr val="FF0000"/>
                          </a:solidFill>
                          <a:latin typeface="Cambria Math" panose="02040503050406030204" pitchFamily="18" charset="0"/>
                        </a:rPr>
                        <m:t>𝑚</m:t>
                      </m:r>
                      <m:sSub>
                        <m:sSubPr>
                          <m:ctrlPr>
                            <a:rPr lang="tr-TR" i="1">
                              <a:solidFill>
                                <a:srgbClr val="FF0000"/>
                              </a:solidFill>
                              <a:latin typeface="Cambria Math" panose="02040503050406030204" pitchFamily="18" charset="0"/>
                            </a:rPr>
                          </m:ctrlPr>
                        </m:sSubPr>
                        <m:e>
                          <m:acc>
                            <m:accPr>
                              <m:chr m:val="⃗"/>
                              <m:ctrlPr>
                                <a:rPr lang="tr-TR" i="1">
                                  <a:solidFill>
                                    <a:srgbClr val="FF0000"/>
                                  </a:solidFill>
                                  <a:latin typeface="Cambria Math" panose="02040503050406030204" pitchFamily="18" charset="0"/>
                                </a:rPr>
                              </m:ctrlPr>
                            </m:accPr>
                            <m:e>
                              <m:r>
                                <a:rPr lang="tr-TR" b="0" i="1" smtClean="0">
                                  <a:solidFill>
                                    <a:srgbClr val="FF0000"/>
                                  </a:solidFill>
                                  <a:latin typeface="Cambria Math" panose="02040503050406030204" pitchFamily="18" charset="0"/>
                                </a:rPr>
                                <m:t>𝑎</m:t>
                              </m:r>
                            </m:e>
                          </m:acc>
                        </m:e>
                        <m:sub>
                          <m:r>
                            <a:rPr lang="tr-TR" i="1">
                              <a:solidFill>
                                <a:srgbClr val="FF0000"/>
                              </a:solidFill>
                              <a:latin typeface="Cambria Math" panose="02040503050406030204" pitchFamily="18" charset="0"/>
                            </a:rPr>
                            <m:t>𝐺</m:t>
                          </m:r>
                        </m:sub>
                      </m:sSub>
                      <m:r>
                        <a:rPr lang="tr-TR" b="0" i="0" smtClean="0">
                          <a:solidFill>
                            <a:srgbClr val="FF0000"/>
                          </a:solidFill>
                          <a:latin typeface="Cambria Math" panose="02040503050406030204" pitchFamily="18" charset="0"/>
                        </a:rPr>
                        <m:t>           (</m:t>
                      </m:r>
                      <m:r>
                        <m:rPr>
                          <m:sty m:val="p"/>
                        </m:rPr>
                        <a:rPr lang="tr-TR" b="0" i="0" smtClean="0">
                          <a:solidFill>
                            <a:srgbClr val="FF0000"/>
                          </a:solidFill>
                          <a:latin typeface="Cambria Math" panose="02040503050406030204" pitchFamily="18" charset="0"/>
                        </a:rPr>
                        <m:t>I</m:t>
                      </m:r>
                      <m:r>
                        <a:rPr lang="tr-TR" b="0" i="0" smtClean="0">
                          <a:solidFill>
                            <a:srgbClr val="FF0000"/>
                          </a:solidFill>
                          <a:latin typeface="Cambria Math" panose="02040503050406030204" pitchFamily="18" charset="0"/>
                        </a:rPr>
                        <m:t>)</m:t>
                      </m:r>
                    </m:oMath>
                  </m:oMathPara>
                </a14:m>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73" t="-1000"/>
                </a:stretch>
              </a:blipFill>
            </p:spPr>
            <p:txBody>
              <a:bodyPr/>
              <a:lstStyle/>
              <a:p>
                <a:r>
                  <a:rPr lang="tr-TR">
                    <a:noFill/>
                  </a:rPr>
                  <a:t> </a:t>
                </a:r>
              </a:p>
            </p:txBody>
          </p:sp>
        </mc:Fallback>
      </mc:AlternateContent>
    </p:spTree>
    <p:extLst>
      <p:ext uri="{BB962C8B-B14F-4D97-AF65-F5344CB8AC3E}">
        <p14:creationId xmlns:p14="http://schemas.microsoft.com/office/powerpoint/2010/main" val="4145324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KAVRAMSAL GİRİŞ</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tr-TR" dirty="0" smtClean="0">
                    <a:solidFill>
                      <a:srgbClr val="FF0000"/>
                    </a:solidFill>
                  </a:rPr>
                  <a:t>Rijid cismin dönme hareketi</a:t>
                </a:r>
                <a:r>
                  <a:rPr lang="tr-TR" dirty="0" smtClean="0"/>
                  <a:t>; (1) numaralı denklemde gösterilen kuvvetlerin O noktasına göre, momentini alalım:</a:t>
                </a:r>
              </a:p>
              <a:p>
                <a:pPr marL="0" indent="0">
                  <a:buNone/>
                </a:pPr>
                <a14:m>
                  <m:oMathPara xmlns:m="http://schemas.openxmlformats.org/officeDocument/2006/math">
                    <m:oMathParaPr>
                      <m:jc m:val="centerGroup"/>
                    </m:oMathParaPr>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b="0" i="1" smtClean="0">
                                  <a:latin typeface="Cambria Math" panose="02040503050406030204" pitchFamily="18" charset="0"/>
                                </a:rPr>
                                <m:t>𝑟</m:t>
                              </m:r>
                            </m:e>
                          </m:acc>
                        </m:e>
                        <m:sub>
                          <m:r>
                            <a:rPr lang="tr-TR" i="1">
                              <a:latin typeface="Cambria Math" panose="02040503050406030204" pitchFamily="18" charset="0"/>
                            </a:rPr>
                            <m:t>𝑖</m:t>
                          </m:r>
                        </m:sub>
                      </m:sSub>
                      <m:r>
                        <a:rPr lang="tr-TR" i="1" smtClean="0">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𝐹</m:t>
                              </m:r>
                            </m:e>
                          </m:acc>
                        </m:e>
                        <m:sub>
                          <m:r>
                            <a:rPr lang="tr-TR" i="1">
                              <a:latin typeface="Cambria Math" panose="02040503050406030204" pitchFamily="18" charset="0"/>
                            </a:rPr>
                            <m:t>𝑖</m:t>
                          </m:r>
                        </m:sub>
                      </m:sSub>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𝑗</m:t>
                          </m:r>
                        </m:sub>
                        <m:sup/>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𝐹</m:t>
                                  </m:r>
                                </m:e>
                              </m:acc>
                            </m:e>
                            <m:sub>
                              <m:r>
                                <a:rPr lang="tr-TR" i="1">
                                  <a:latin typeface="Cambria Math" panose="02040503050406030204" pitchFamily="18" charset="0"/>
                                </a:rPr>
                                <m:t>𝑗𝑖</m:t>
                              </m:r>
                            </m:sub>
                          </m:sSub>
                        </m:e>
                      </m:nary>
                      <m:r>
                        <a:rPr lang="tr-TR" i="1">
                          <a:latin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sub>
                      </m:sSub>
                      <m:r>
                        <a:rPr lang="tr-TR" i="1">
                          <a:latin typeface="Cambria Math" panose="02040503050406030204" pitchFamily="18" charset="0"/>
                        </a:rPr>
                        <m:t>    </m:t>
                      </m:r>
                      <m:d>
                        <m:dPr>
                          <m:ctrlPr>
                            <a:rPr lang="tr-TR" i="1">
                              <a:latin typeface="Cambria Math" panose="02040503050406030204" pitchFamily="18" charset="0"/>
                            </a:rPr>
                          </m:ctrlPr>
                        </m:dPr>
                        <m:e>
                          <m:r>
                            <a:rPr lang="tr-TR" b="0" i="1" smtClean="0">
                              <a:latin typeface="Cambria Math" panose="02040503050406030204" pitchFamily="18" charset="0"/>
                            </a:rPr>
                            <m:t>3</m:t>
                          </m:r>
                        </m:e>
                      </m:d>
                    </m:oMath>
                  </m:oMathPara>
                </a14:m>
                <a:endParaRPr lang="tr-TR" dirty="0" smtClean="0"/>
              </a:p>
              <a:p>
                <a:pPr marL="0" indent="0">
                  <a:buNone/>
                </a:pPr>
                <a:r>
                  <a:rPr lang="tr-TR" dirty="0" smtClean="0"/>
                  <a:t>i noktasının ivmesi </a:t>
                </a:r>
                <a14:m>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sub>
                    </m:sSub>
                  </m:oMath>
                </a14:m>
                <a:r>
                  <a:rPr lang="tr-TR" dirty="0" smtClean="0"/>
                  <a:t>, </a:t>
                </a:r>
                <a14:m>
                  <m:oMath xmlns:m="http://schemas.openxmlformats.org/officeDocument/2006/math">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sub>
                    </m:sSub>
                    <m:r>
                      <a:rPr lang="tr-TR" b="0" i="1" smtClean="0">
                        <a:latin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b="0" i="1" smtClean="0">
                            <a:latin typeface="Cambria Math" panose="02040503050406030204" pitchFamily="18" charset="0"/>
                          </a:rPr>
                          <m:t>𝑜</m:t>
                        </m:r>
                      </m:sub>
                    </m:sSub>
                    <m:r>
                      <a:rPr lang="tr-TR" b="0" i="1" smtClean="0">
                        <a:latin typeface="Cambria Math" panose="02040503050406030204" pitchFamily="18" charset="0"/>
                      </a:rPr>
                      <m:t>+</m:t>
                    </m:r>
                    <m:sSup>
                      <m:sSupPr>
                        <m:ctrlPr>
                          <a:rPr lang="tr-TR" b="0" i="1" smtClean="0">
                            <a:latin typeface="Cambria Math" panose="02040503050406030204" pitchFamily="18" charset="0"/>
                          </a:rPr>
                        </m:ctrlPr>
                      </m:sSupPr>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r>
                              <a:rPr lang="tr-TR" i="1">
                                <a:latin typeface="Cambria Math" panose="02040503050406030204" pitchFamily="18" charset="0"/>
                              </a:rPr>
                              <m:t>/</m:t>
                            </m:r>
                            <m:r>
                              <a:rPr lang="tr-TR" i="1">
                                <a:latin typeface="Cambria Math" panose="02040503050406030204" pitchFamily="18" charset="0"/>
                              </a:rPr>
                              <m:t>𝑜</m:t>
                            </m:r>
                          </m:sub>
                        </m:sSub>
                      </m:e>
                      <m:sup>
                        <m:r>
                          <a:rPr lang="tr-TR" b="0" i="1" smtClean="0">
                            <a:latin typeface="Cambria Math" panose="02040503050406030204" pitchFamily="18" charset="0"/>
                          </a:rPr>
                          <m:t>𝑛</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r>
                              <a:rPr lang="tr-TR" i="1">
                                <a:latin typeface="Cambria Math" panose="02040503050406030204" pitchFamily="18" charset="0"/>
                              </a:rPr>
                              <m:t>/</m:t>
                            </m:r>
                            <m:r>
                              <a:rPr lang="tr-TR" i="1">
                                <a:latin typeface="Cambria Math" panose="02040503050406030204" pitchFamily="18" charset="0"/>
                              </a:rPr>
                              <m:t>𝑜</m:t>
                            </m:r>
                          </m:sub>
                        </m:sSub>
                      </m:e>
                      <m:sup>
                        <m:r>
                          <a:rPr lang="tr-TR" b="0" i="1" smtClean="0">
                            <a:latin typeface="Cambria Math" panose="02040503050406030204" pitchFamily="18" charset="0"/>
                          </a:rPr>
                          <m:t>𝑡</m:t>
                        </m:r>
                      </m:sup>
                    </m:sSup>
                  </m:oMath>
                </a14:m>
                <a:r>
                  <a:rPr lang="tr-TR" b="0" i="1" dirty="0" smtClean="0">
                    <a:latin typeface="Cambria Math" panose="02040503050406030204" pitchFamily="18" charset="0"/>
                  </a:rPr>
                  <a:t> </a:t>
                </a:r>
                <a:r>
                  <a:rPr lang="tr-TR" dirty="0"/>
                  <a:t>şeklinde yazılabilir</a:t>
                </a:r>
                <a:r>
                  <a:rPr lang="tr-TR" dirty="0" smtClean="0"/>
                  <a:t>. Burada </a:t>
                </a:r>
                <a14:m>
                  <m:oMath xmlns:m="http://schemas.openxmlformats.org/officeDocument/2006/math">
                    <m:sSup>
                      <m:sSupPr>
                        <m:ctrlPr>
                          <a:rPr lang="tr-TR" i="1">
                            <a:latin typeface="Cambria Math" panose="02040503050406030204" pitchFamily="18" charset="0"/>
                          </a:rPr>
                        </m:ctrlPr>
                      </m:sSupPr>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r>
                              <a:rPr lang="tr-TR" i="1">
                                <a:latin typeface="Cambria Math" panose="02040503050406030204" pitchFamily="18" charset="0"/>
                              </a:rPr>
                              <m:t>/</m:t>
                            </m:r>
                            <m:r>
                              <a:rPr lang="tr-TR" i="1">
                                <a:latin typeface="Cambria Math" panose="02040503050406030204" pitchFamily="18" charset="0"/>
                              </a:rPr>
                              <m:t>𝑜</m:t>
                            </m:r>
                          </m:sub>
                        </m:sSub>
                      </m:e>
                      <m:sup>
                        <m:r>
                          <a:rPr lang="tr-TR" i="1">
                            <a:latin typeface="Cambria Math" panose="02040503050406030204" pitchFamily="18" charset="0"/>
                          </a:rPr>
                          <m:t>𝑛</m:t>
                        </m:r>
                      </m:sup>
                    </m:sSup>
                    <m:r>
                      <a:rPr lang="tr-TR" b="0" i="1" smtClean="0">
                        <a:latin typeface="Cambria Math" panose="02040503050406030204" pitchFamily="18" charset="0"/>
                      </a:rPr>
                      <m:t>=−</m:t>
                    </m:r>
                    <m:sSup>
                      <m:sSupPr>
                        <m:ctrlPr>
                          <a:rPr lang="tr-TR" b="0" i="1" smtClean="0">
                            <a:latin typeface="Cambria Math" panose="02040503050406030204" pitchFamily="18" charset="0"/>
                          </a:rPr>
                        </m:ctrlPr>
                      </m:sSupPr>
                      <m:e>
                        <m:r>
                          <a:rPr lang="tr-TR" b="0" i="1" smtClean="0">
                            <a:latin typeface="Cambria Math" panose="02040503050406030204" pitchFamily="18" charset="0"/>
                            <a:ea typeface="Cambria Math" panose="02040503050406030204" pitchFamily="18" charset="0"/>
                          </a:rPr>
                          <m:t>𝜔</m:t>
                        </m:r>
                      </m:e>
                      <m:sup>
                        <m:r>
                          <a:rPr lang="tr-TR" b="0" i="1" smtClean="0">
                            <a:latin typeface="Cambria Math" panose="02040503050406030204" pitchFamily="18" charset="0"/>
                          </a:rPr>
                          <m:t>2</m:t>
                        </m:r>
                      </m:sup>
                    </m:sSup>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b="0" i="1" smtClean="0">
                        <a:latin typeface="Cambria Math" panose="02040503050406030204" pitchFamily="18" charset="0"/>
                      </a:rPr>
                      <m:t>𝑣𝑒</m:t>
                    </m:r>
                    <m:r>
                      <a:rPr lang="tr-TR" b="0" i="1" smtClean="0">
                        <a:latin typeface="Cambria Math" panose="02040503050406030204" pitchFamily="18" charset="0"/>
                      </a:rPr>
                      <m:t> </m:t>
                    </m:r>
                    <m:sSup>
                      <m:sSupPr>
                        <m:ctrlPr>
                          <a:rPr lang="tr-TR" i="1">
                            <a:latin typeface="Cambria Math" panose="02040503050406030204" pitchFamily="18" charset="0"/>
                          </a:rPr>
                        </m:ctrlPr>
                      </m:sSupPr>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f>
                              <m:fPr>
                                <m:type m:val="lin"/>
                                <m:ctrlPr>
                                  <a:rPr lang="tr-TR" i="1" smtClean="0">
                                    <a:latin typeface="Cambria Math" panose="02040503050406030204" pitchFamily="18" charset="0"/>
                                  </a:rPr>
                                </m:ctrlPr>
                              </m:fPr>
                              <m:num>
                                <m:r>
                                  <a:rPr lang="tr-TR" i="1">
                                    <a:latin typeface="Cambria Math" panose="02040503050406030204" pitchFamily="18" charset="0"/>
                                  </a:rPr>
                                  <m:t>𝑖</m:t>
                                </m:r>
                              </m:num>
                              <m:den>
                                <m:r>
                                  <a:rPr lang="tr-TR" i="1">
                                    <a:latin typeface="Cambria Math" panose="02040503050406030204" pitchFamily="18" charset="0"/>
                                  </a:rPr>
                                  <m:t>𝑜</m:t>
                                </m:r>
                              </m:den>
                            </m:f>
                          </m:sub>
                        </m:sSub>
                      </m:e>
                      <m:sup>
                        <m:r>
                          <a:rPr lang="tr-TR" i="1">
                            <a:latin typeface="Cambria Math" panose="02040503050406030204" pitchFamily="18" charset="0"/>
                          </a:rPr>
                          <m:t>𝑡</m:t>
                        </m:r>
                      </m:sup>
                    </m:sSup>
                    <m:r>
                      <a:rPr lang="tr-TR" b="0" i="1" smtClean="0">
                        <a:latin typeface="Cambria Math" panose="02040503050406030204" pitchFamily="18" charset="0"/>
                      </a:rPr>
                      <m:t>=</m:t>
                    </m:r>
                    <m:acc>
                      <m:accPr>
                        <m:chr m:val="⃗"/>
                        <m:ctrlPr>
                          <a:rPr lang="tr-TR" b="0" i="1" smtClean="0">
                            <a:latin typeface="Cambria Math" panose="02040503050406030204" pitchFamily="18" charset="0"/>
                          </a:rPr>
                        </m:ctrlPr>
                      </m:accPr>
                      <m:e>
                        <m:r>
                          <a:rPr lang="tr-TR" b="0" i="1" smtClean="0">
                            <a:latin typeface="Cambria Math" panose="02040503050406030204" pitchFamily="18" charset="0"/>
                            <a:ea typeface="Cambria Math" panose="02040503050406030204" pitchFamily="18" charset="0"/>
                          </a:rPr>
                          <m:t>𝛼</m:t>
                        </m:r>
                      </m:e>
                    </m:acc>
                    <m:r>
                      <a:rPr lang="tr-TR" i="1" smtClean="0">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oMath>
                </a14:m>
                <a:endParaRPr lang="tr-TR" dirty="0"/>
              </a:p>
              <a:p>
                <a:pPr marL="0" indent="0">
                  <a:buNone/>
                </a:pPr>
                <a14:m>
                  <m:oMath xmlns:m="http://schemas.openxmlformats.org/officeDocument/2006/math">
                    <m:r>
                      <a:rPr lang="tr-TR" b="0" i="1" smtClean="0">
                        <a:latin typeface="Cambria Math" panose="02040503050406030204" pitchFamily="18" charset="0"/>
                      </a:rPr>
                      <m:t> </m:t>
                    </m:r>
                  </m:oMath>
                </a14:m>
                <a:r>
                  <a:rPr lang="tr-TR" dirty="0" smtClean="0"/>
                  <a:t>(3) denklemi </a:t>
                </a:r>
                <a:r>
                  <a:rPr lang="tr-TR" dirty="0"/>
                  <a:t>cisimde bulunan tüm parçacıkların toplam etkisi için yeniden </a:t>
                </a:r>
                <a:r>
                  <a:rPr lang="tr-TR" dirty="0" smtClean="0"/>
                  <a:t>düzenlenir ve </a:t>
                </a:r>
                <a:r>
                  <a:rPr lang="tr-TR" dirty="0" err="1" smtClean="0"/>
                  <a:t>ilgilise</a:t>
                </a:r>
                <a:r>
                  <a:rPr lang="tr-TR" dirty="0"/>
                  <a:t>;</a:t>
                </a:r>
              </a:p>
              <a:p>
                <a:pPr marL="0" indent="0">
                  <a:buNone/>
                </a:pPr>
                <a14:m>
                  <m:oMathPara xmlns:m="http://schemas.openxmlformats.org/officeDocument/2006/math">
                    <m:oMathParaPr>
                      <m:jc m:val="centerGroup"/>
                    </m:oMathParaPr>
                    <m:oMath xmlns:m="http://schemas.openxmlformats.org/officeDocument/2006/math">
                      <m:limLow>
                        <m:limLowPr>
                          <m:ctrlPr>
                            <a:rPr lang="tr-TR" i="1">
                              <a:latin typeface="Cambria Math" panose="02040503050406030204" pitchFamily="18" charset="0"/>
                            </a:rPr>
                          </m:ctrlPr>
                        </m:limLowPr>
                        <m:e>
                          <m:groupChr>
                            <m:groupChrPr>
                              <m:chr m:val="⏟"/>
                              <m:ctrlPr>
                                <a:rPr lang="tr-TR" i="1">
                                  <a:latin typeface="Cambria Math" panose="02040503050406030204" pitchFamily="18" charset="0"/>
                                </a:rPr>
                              </m:ctrlPr>
                            </m:groupChrPr>
                            <m:e>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acc>
                                        <m:accPr>
                                          <m:chr m:val="⃗"/>
                                          <m:ctrlPr>
                                            <a:rPr lang="tr-TR" i="1">
                                              <a:latin typeface="Cambria Math" panose="02040503050406030204" pitchFamily="18" charset="0"/>
                                            </a:rPr>
                                          </m:ctrlPr>
                                        </m:accPr>
                                        <m:e>
                                          <m:r>
                                            <a:rPr lang="tr-TR" i="1">
                                              <a:latin typeface="Cambria Math" panose="02040503050406030204" pitchFamily="18" charset="0"/>
                                            </a:rPr>
                                            <m:t>𝐹</m:t>
                                          </m:r>
                                        </m:e>
                                      </m:acc>
                                    </m:e>
                                    <m:sub>
                                      <m:r>
                                        <a:rPr lang="tr-TR" i="1">
                                          <a:latin typeface="Cambria Math" panose="02040503050406030204" pitchFamily="18" charset="0"/>
                                        </a:rPr>
                                        <m:t>𝑖</m:t>
                                      </m:r>
                                    </m:sub>
                                  </m:sSub>
                                </m:e>
                              </m:nary>
                            </m:e>
                          </m:groupChr>
                        </m:e>
                        <m:lim>
                          <m:nary>
                            <m:naryPr>
                              <m:chr m:val="∑"/>
                              <m:subHide m:val="on"/>
                              <m:supHide m:val="on"/>
                              <m:ctrlPr>
                                <a:rPr lang="tr-TR" i="1">
                                  <a:latin typeface="Cambria Math" panose="02040503050406030204" pitchFamily="18" charset="0"/>
                                </a:rPr>
                              </m:ctrlPr>
                            </m:naryPr>
                            <m:sub/>
                            <m:sup/>
                            <m:e>
                              <m:sSub>
                                <m:sSubPr>
                                  <m:ctrlPr>
                                    <a:rPr lang="tr-TR" i="1" smtClean="0">
                                      <a:latin typeface="Cambria Math" panose="02040503050406030204" pitchFamily="18" charset="0"/>
                                    </a:rPr>
                                  </m:ctrlPr>
                                </m:sSubPr>
                                <m:e>
                                  <m:r>
                                    <a:rPr lang="tr-TR" b="0" i="1" smtClean="0">
                                      <a:latin typeface="Cambria Math" panose="02040503050406030204" pitchFamily="18" charset="0"/>
                                    </a:rPr>
                                    <m:t>𝑀</m:t>
                                  </m:r>
                                </m:e>
                                <m:sub>
                                  <m:r>
                                    <a:rPr lang="tr-TR" b="0" i="1" smtClean="0">
                                      <a:latin typeface="Cambria Math" panose="02040503050406030204" pitchFamily="18" charset="0"/>
                                    </a:rPr>
                                    <m:t>0</m:t>
                                  </m:r>
                                </m:sub>
                              </m:sSub>
                            </m:e>
                          </m:nary>
                        </m:lim>
                      </m:limLow>
                      <m:r>
                        <a:rPr lang="tr-TR" i="1">
                          <a:latin typeface="Cambria Math" panose="02040503050406030204" pitchFamily="18" charset="0"/>
                        </a:rPr>
                        <m:t>+</m:t>
                      </m:r>
                      <m:limLow>
                        <m:limLowPr>
                          <m:ctrlPr>
                            <a:rPr lang="tr-TR" i="1">
                              <a:latin typeface="Cambria Math" panose="02040503050406030204" pitchFamily="18" charset="0"/>
                            </a:rPr>
                          </m:ctrlPr>
                        </m:limLowPr>
                        <m:e>
                          <m:groupChr>
                            <m:groupChrPr>
                              <m:chr m:val="⏟"/>
                              <m:ctrlPr>
                                <a:rPr lang="tr-TR" i="1">
                                  <a:latin typeface="Cambria Math" panose="02040503050406030204" pitchFamily="18" charset="0"/>
                                </a:rPr>
                              </m:ctrlPr>
                            </m:groupChrPr>
                            <m:e>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𝑗</m:t>
                                      </m:r>
                                    </m:sub>
                                    <m:sup/>
                                    <m:e>
                                      <m:sSub>
                                        <m:sSubPr>
                                          <m:ctrlPr>
                                            <a:rPr lang="tr-TR" i="1">
                                              <a:latin typeface="Cambria Math" panose="02040503050406030204" pitchFamily="18" charset="0"/>
                                            </a:rPr>
                                          </m:ctrlPr>
                                        </m:sSubPr>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acc>
                                            <m:accPr>
                                              <m:chr m:val="⃗"/>
                                              <m:ctrlPr>
                                                <a:rPr lang="tr-TR" i="1">
                                                  <a:latin typeface="Cambria Math" panose="02040503050406030204" pitchFamily="18" charset="0"/>
                                                </a:rPr>
                                              </m:ctrlPr>
                                            </m:accPr>
                                            <m:e>
                                              <m:r>
                                                <a:rPr lang="tr-TR" i="1">
                                                  <a:latin typeface="Cambria Math" panose="02040503050406030204" pitchFamily="18" charset="0"/>
                                                </a:rPr>
                                                <m:t>𝐹</m:t>
                                              </m:r>
                                            </m:e>
                                          </m:acc>
                                        </m:e>
                                        <m:sub>
                                          <m:r>
                                            <a:rPr lang="tr-TR" i="1">
                                              <a:latin typeface="Cambria Math" panose="02040503050406030204" pitchFamily="18" charset="0"/>
                                            </a:rPr>
                                            <m:t>𝑗𝑖</m:t>
                                          </m:r>
                                        </m:sub>
                                      </m:sSub>
                                    </m:e>
                                  </m:nary>
                                </m:e>
                              </m:nary>
                            </m:e>
                          </m:groupChr>
                        </m:e>
                        <m:lim>
                          <m:r>
                            <a:rPr lang="tr-TR" i="1">
                              <a:latin typeface="Cambria Math" panose="02040503050406030204" pitchFamily="18" charset="0"/>
                            </a:rPr>
                            <m:t>0</m:t>
                          </m:r>
                        </m:lim>
                      </m:limLow>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sub>
                          </m:sSub>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d>
                        <m:dPr>
                          <m:ctrlPr>
                            <a:rPr lang="tr-TR" i="1">
                              <a:latin typeface="Cambria Math" panose="02040503050406030204" pitchFamily="18" charset="0"/>
                            </a:rPr>
                          </m:ctrlPr>
                        </m:dPr>
                        <m:e>
                          <m:r>
                            <a:rPr lang="tr-TR" i="1">
                              <a:latin typeface="Cambria Math" panose="02040503050406030204" pitchFamily="18" charset="0"/>
                            </a:rPr>
                            <m:t>4</m:t>
                          </m:r>
                        </m:e>
                      </m:d>
                    </m:oMath>
                  </m:oMathPara>
                </a14:m>
                <a:endParaRPr lang="tr-TR"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𝑖</m:t>
                              </m:r>
                            </m:sub>
                          </m:sSub>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r>
                        <a:rPr lang="tr-TR" i="1">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d>
                            <m:dPr>
                              <m:ctrlPr>
                                <a:rPr lang="tr-TR" i="1" smtClean="0">
                                  <a:latin typeface="Cambria Math" panose="02040503050406030204" pitchFamily="18" charset="0"/>
                                  <a:ea typeface="Cambria Math" panose="02040503050406030204" pitchFamily="18" charset="0"/>
                                </a:rPr>
                              </m:ctrlPr>
                            </m:dPr>
                            <m:e>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𝑜</m:t>
                                  </m:r>
                                </m:sub>
                              </m:sSub>
                              <m:r>
                                <a:rPr lang="tr-TR" i="1">
                                  <a:latin typeface="Cambria Math" panose="02040503050406030204" pitchFamily="18" charset="0"/>
                                </a:rPr>
                                <m:t>−</m:t>
                              </m:r>
                              <m:sSup>
                                <m:sSupPr>
                                  <m:ctrlPr>
                                    <a:rPr lang="tr-TR" i="1">
                                      <a:latin typeface="Cambria Math" panose="02040503050406030204" pitchFamily="18" charset="0"/>
                                    </a:rPr>
                                  </m:ctrlPr>
                                </m:sSupPr>
                                <m:e>
                                  <m:r>
                                    <a:rPr lang="tr-TR" i="1">
                                      <a:latin typeface="Cambria Math" panose="02040503050406030204" pitchFamily="18" charset="0"/>
                                      <a:ea typeface="Cambria Math" panose="02040503050406030204" pitchFamily="18" charset="0"/>
                                    </a:rPr>
                                    <m:t>𝜔</m:t>
                                  </m:r>
                                </m:e>
                                <m:sup>
                                  <m:r>
                                    <a:rPr lang="tr-TR" i="1">
                                      <a:latin typeface="Cambria Math" panose="02040503050406030204" pitchFamily="18" charset="0"/>
                                    </a:rPr>
                                    <m:t>2</m:t>
                                  </m:r>
                                </m:sup>
                              </m:sSup>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rPr>
                                <m:t>+</m:t>
                              </m:r>
                              <m:acc>
                                <m:accPr>
                                  <m:chr m:val="⃗"/>
                                  <m:ctrlPr>
                                    <a:rPr lang="tr-TR" i="1">
                                      <a:latin typeface="Cambria Math" panose="02040503050406030204" pitchFamily="18" charset="0"/>
                                    </a:rPr>
                                  </m:ctrlPr>
                                </m:accPr>
                                <m:e>
                                  <m:r>
                                    <a:rPr lang="tr-TR" i="1">
                                      <a:latin typeface="Cambria Math" panose="02040503050406030204" pitchFamily="18" charset="0"/>
                                      <a:ea typeface="Cambria Math" panose="02040503050406030204" pitchFamily="18" charset="0"/>
                                    </a:rPr>
                                    <m:t>𝛼</m:t>
                                  </m:r>
                                </m:e>
                              </m:acc>
                              <m:r>
                                <a:rPr lang="tr-TR" i="1">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e>
                          </m:d>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e>
                      </m:nary>
                      <m:d>
                        <m:dPr>
                          <m:ctrlPr>
                            <a:rPr lang="tr-TR" i="1">
                              <a:latin typeface="Cambria Math" panose="02040503050406030204" pitchFamily="18" charset="0"/>
                            </a:rPr>
                          </m:ctrlPr>
                        </m:dPr>
                        <m:e>
                          <m:r>
                            <a:rPr lang="tr-TR" i="1">
                              <a:latin typeface="Cambria Math" panose="02040503050406030204" pitchFamily="18" charset="0"/>
                            </a:rPr>
                            <m:t>4</m:t>
                          </m:r>
                          <m:r>
                            <a:rPr lang="tr-TR" b="0" i="1" smtClean="0">
                              <a:latin typeface="Cambria Math" panose="02040503050406030204" pitchFamily="18" charset="0"/>
                            </a:rPr>
                            <m:t>𝑎</m:t>
                          </m:r>
                        </m:e>
                      </m:d>
                    </m:oMath>
                  </m:oMathPara>
                </a14:m>
                <a:endParaRPr lang="tr-TR" dirty="0" smtClean="0"/>
              </a:p>
              <a:p>
                <a:pPr marL="0" indent="0">
                  <a:buNone/>
                </a:pPr>
                <a:r>
                  <a:rPr lang="tr-TR" dirty="0" smtClean="0"/>
                  <a:t>(4a) denkleminin sağ tarafında görünen terimler</a:t>
                </a:r>
              </a:p>
              <a:p>
                <a:pPr marL="0" indent="0">
                  <a:buNone/>
                </a:pPr>
                <a14:m>
                  <m:oMathPara xmlns:m="http://schemas.openxmlformats.org/officeDocument/2006/math">
                    <m:oMathParaPr>
                      <m:jc m:val="centerGroup"/>
                    </m:oMathParaPr>
                    <m:oMath xmlns:m="http://schemas.openxmlformats.org/officeDocument/2006/math">
                      <m:d>
                        <m:dPr>
                          <m:ctrlPr>
                            <a:rPr lang="tr-TR" i="1">
                              <a:latin typeface="Cambria Math" panose="02040503050406030204" pitchFamily="18" charset="0"/>
                            </a:rPr>
                          </m:ctrlPr>
                        </m:dPr>
                        <m:e>
                          <m:r>
                            <a:rPr lang="tr-TR" i="1">
                              <a:latin typeface="Cambria Math" panose="02040503050406030204" pitchFamily="18" charset="0"/>
                            </a:rPr>
                            <m:t>4</m:t>
                          </m:r>
                          <m:r>
                            <a:rPr lang="tr-TR" i="1">
                              <a:latin typeface="Cambria Math" panose="02040503050406030204" pitchFamily="18" charset="0"/>
                            </a:rPr>
                            <m:t>𝑎</m:t>
                          </m:r>
                        </m:e>
                      </m:d>
                      <m:r>
                        <a:rPr lang="tr-TR" b="0" i="0" smtClean="0">
                          <a:latin typeface="Cambria Math" panose="02040503050406030204" pitchFamily="18" charset="0"/>
                        </a:rPr>
                        <m:t>−</m:t>
                      </m:r>
                      <m:r>
                        <m:rPr>
                          <m:sty m:val="p"/>
                        </m:rPr>
                        <a:rPr lang="tr-TR" b="0" i="0" smtClean="0">
                          <a:latin typeface="Cambria Math" panose="02040503050406030204" pitchFamily="18" charset="0"/>
                        </a:rPr>
                        <m:t>sa</m:t>
                      </m:r>
                      <m:r>
                        <a:rPr lang="tr-TR" b="0" i="0" smtClean="0">
                          <a:latin typeface="Cambria Math" panose="02040503050406030204" pitchFamily="18" charset="0"/>
                        </a:rPr>
                        <m:t>ğ=</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e>
                      </m:nary>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𝑜</m:t>
                          </m:r>
                        </m:sub>
                      </m:sSub>
                      <m:r>
                        <a:rPr lang="tr-TR" b="0" i="1" smtClean="0">
                          <a:latin typeface="Cambria Math" panose="02040503050406030204" pitchFamily="18" charset="0"/>
                        </a:rPr>
                        <m:t>+</m:t>
                      </m:r>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e>
                      </m:nary>
                      <m:acc>
                        <m:accPr>
                          <m:chr m:val="⃗"/>
                          <m:ctrlPr>
                            <a:rPr lang="tr-TR" i="1">
                              <a:latin typeface="Cambria Math" panose="02040503050406030204" pitchFamily="18" charset="0"/>
                            </a:rPr>
                          </m:ctrlPr>
                        </m:accPr>
                        <m:e>
                          <m:r>
                            <a:rPr lang="tr-TR" i="1">
                              <a:latin typeface="Cambria Math" panose="02040503050406030204" pitchFamily="18" charset="0"/>
                              <a:ea typeface="Cambria Math" panose="02040503050406030204" pitchFamily="18" charset="0"/>
                            </a:rPr>
                            <m:t>𝛼</m:t>
                          </m:r>
                        </m:e>
                      </m:acc>
                      <m:r>
                        <a:rPr lang="tr-TR" i="1">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i="1">
                              <a:latin typeface="Cambria Math" panose="02040503050406030204" pitchFamily="18" charset="0"/>
                              <a:ea typeface="Cambria Math" panose="02040503050406030204" pitchFamily="18" charset="0"/>
                            </a:rPr>
                            <m:t>𝜔</m:t>
                          </m:r>
                        </m:e>
                        <m:sup>
                          <m:r>
                            <a:rPr lang="tr-TR" i="1">
                              <a:latin typeface="Cambria Math" panose="02040503050406030204" pitchFamily="18" charset="0"/>
                            </a:rPr>
                            <m:t>2</m:t>
                          </m:r>
                        </m:sup>
                      </m:sSup>
                      <m:nary>
                        <m:naryPr>
                          <m:chr m:val="∑"/>
                          <m:supHide m:val="on"/>
                          <m:ctrlPr>
                            <a:rPr lang="tr-TR" i="1">
                              <a:latin typeface="Cambria Math" panose="02040503050406030204" pitchFamily="18" charset="0"/>
                            </a:rPr>
                          </m:ctrlPr>
                        </m:naryPr>
                        <m:sub>
                          <m:r>
                            <m:rPr>
                              <m:brk m:alnAt="7"/>
                            </m:rPr>
                            <a:rPr lang="tr-TR" i="1">
                              <a:latin typeface="Cambria Math" panose="02040503050406030204" pitchFamily="18" charset="0"/>
                            </a:rPr>
                            <m:t>𝑖</m:t>
                          </m:r>
                        </m:sub>
                        <m:sup/>
                        <m:e>
                          <m:sSub>
                            <m:sSubPr>
                              <m:ctrlPr>
                                <a:rPr lang="tr-TR" i="1">
                                  <a:latin typeface="Cambria Math" panose="02040503050406030204" pitchFamily="18" charset="0"/>
                                </a:rPr>
                              </m:ctrlPr>
                            </m:sSubPr>
                            <m:e>
                              <m:r>
                                <a:rPr lang="tr-TR" i="1">
                                  <a:latin typeface="Cambria Math" panose="02040503050406030204" pitchFamily="18" charset="0"/>
                                </a:rPr>
                                <m:t>𝑚</m:t>
                              </m:r>
                            </m:e>
                            <m:sub>
                              <m:r>
                                <a:rPr lang="tr-TR" i="1">
                                  <a:latin typeface="Cambria Math" panose="02040503050406030204" pitchFamily="18" charset="0"/>
                                </a:rPr>
                                <m:t>𝑖</m:t>
                              </m:r>
                            </m:sub>
                          </m:sSub>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r>
                            <a:rPr lang="tr-TR" i="1">
                              <a:latin typeface="Cambria Math" panose="02040503050406030204" pitchFamily="18" charset="0"/>
                              <a:ea typeface="Cambria Math" panose="02040503050406030204" pitchFamily="18" charset="0"/>
                            </a:rPr>
                            <m:t>×</m:t>
                          </m:r>
                        </m:e>
                      </m:nary>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𝑖</m:t>
                          </m:r>
                        </m:sub>
                      </m:sSub>
                    </m:oMath>
                  </m:oMathPara>
                </a14:m>
                <a:endParaRPr lang="tr-TR" dirty="0" smtClean="0"/>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i="1">
                              <a:latin typeface="Cambria Math" panose="02040503050406030204" pitchFamily="18" charset="0"/>
                            </a:rPr>
                          </m:ctrlPr>
                        </m:naryPr>
                        <m:sub/>
                        <m:sup/>
                        <m:e>
                          <m:sSub>
                            <m:sSubPr>
                              <m:ctrlPr>
                                <a:rPr lang="tr-TR" i="1">
                                  <a:latin typeface="Cambria Math" panose="02040503050406030204" pitchFamily="18" charset="0"/>
                                </a:rPr>
                              </m:ctrlPr>
                            </m:sSubPr>
                            <m:e>
                              <m:r>
                                <a:rPr lang="tr-TR" i="1">
                                  <a:latin typeface="Cambria Math" panose="02040503050406030204" pitchFamily="18" charset="0"/>
                                </a:rPr>
                                <m:t>𝑀</m:t>
                              </m:r>
                            </m:e>
                            <m:sub>
                              <m:r>
                                <a:rPr lang="tr-TR" i="1">
                                  <a:latin typeface="Cambria Math" panose="02040503050406030204" pitchFamily="18" charset="0"/>
                                </a:rPr>
                                <m:t>0</m:t>
                              </m:r>
                            </m:sub>
                          </m:sSub>
                        </m:e>
                      </m:nary>
                      <m:r>
                        <a:rPr lang="tr-TR" b="0" i="0" smtClean="0">
                          <a:latin typeface="Cambria Math" panose="02040503050406030204" pitchFamily="18" charset="0"/>
                        </a:rPr>
                        <m:t>=</m:t>
                      </m:r>
                      <m:r>
                        <a:rPr lang="tr-TR" i="1">
                          <a:latin typeface="Cambria Math" panose="02040503050406030204" pitchFamily="18" charset="0"/>
                        </a:rPr>
                        <m:t>𝑚</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𝐺</m:t>
                          </m:r>
                        </m:sub>
                      </m:sSub>
                      <m:r>
                        <a:rPr lang="tr-TR" i="1" smtClean="0">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𝑜</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r>
                        <a:rPr lang="tr-TR" i="1" smtClean="0">
                          <a:latin typeface="Cambria Math" panose="02040503050406030204" pitchFamily="18" charset="0"/>
                          <a:ea typeface="Cambria Math" panose="02040503050406030204" pitchFamily="18" charset="0"/>
                        </a:rPr>
                        <m:t>×</m:t>
                      </m:r>
                      <m:acc>
                        <m:accPr>
                          <m:chr m:val="⃗"/>
                          <m:ctrlPr>
                            <a:rPr lang="tr-TR" i="1">
                              <a:latin typeface="Cambria Math" panose="02040503050406030204" pitchFamily="18" charset="0"/>
                            </a:rPr>
                          </m:ctrlPr>
                        </m:accPr>
                        <m:e>
                          <m:r>
                            <a:rPr lang="tr-TR" i="1">
                              <a:latin typeface="Cambria Math" panose="02040503050406030204" pitchFamily="18" charset="0"/>
                              <a:ea typeface="Cambria Math" panose="02040503050406030204" pitchFamily="18" charset="0"/>
                            </a:rPr>
                            <m:t>𝛼</m:t>
                          </m:r>
                        </m:e>
                      </m:acc>
                      <m:r>
                        <a:rPr lang="tr-TR" b="0" i="0" smtClean="0">
                          <a:latin typeface="Cambria Math" panose="02040503050406030204" pitchFamily="18" charset="0"/>
                          <a:ea typeface="Cambria Math" panose="02040503050406030204" pitchFamily="18" charset="0"/>
                        </a:rPr>
                        <m:t>     (5)</m:t>
                      </m:r>
                    </m:oMath>
                  </m:oMathPara>
                </a14:m>
                <a:endParaRPr lang="tr-T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73" t="-1000" r="-773"/>
                </a:stretch>
              </a:blipFill>
            </p:spPr>
            <p:txBody>
              <a:bodyPr/>
              <a:lstStyle/>
              <a:p>
                <a:r>
                  <a:rPr lang="tr-TR">
                    <a:noFill/>
                  </a:rPr>
                  <a:t> </a:t>
                </a:r>
              </a:p>
            </p:txBody>
          </p:sp>
        </mc:Fallback>
      </mc:AlternateContent>
    </p:spTree>
    <p:extLst>
      <p:ext uri="{BB962C8B-B14F-4D97-AF65-F5344CB8AC3E}">
        <p14:creationId xmlns:p14="http://schemas.microsoft.com/office/powerpoint/2010/main" val="2238712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KAVRAMSAL GİRİŞ</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i="1" smtClean="0">
                              <a:latin typeface="Cambria Math" panose="02040503050406030204" pitchFamily="18" charset="0"/>
                            </a:rPr>
                          </m:ctrlPr>
                        </m:naryPr>
                        <m:sub/>
                        <m:sup/>
                        <m:e>
                          <m:sSub>
                            <m:sSubPr>
                              <m:ctrlPr>
                                <a:rPr lang="tr-TR" i="1">
                                  <a:latin typeface="Cambria Math" panose="02040503050406030204" pitchFamily="18" charset="0"/>
                                </a:rPr>
                              </m:ctrlPr>
                            </m:sSubPr>
                            <m:e>
                              <m:r>
                                <a:rPr lang="tr-TR" i="1">
                                  <a:latin typeface="Cambria Math" panose="02040503050406030204" pitchFamily="18" charset="0"/>
                                </a:rPr>
                                <m:t>𝑀</m:t>
                              </m:r>
                            </m:e>
                            <m:sub>
                              <m:r>
                                <a:rPr lang="tr-TR" i="1">
                                  <a:latin typeface="Cambria Math" panose="02040503050406030204" pitchFamily="18" charset="0"/>
                                </a:rPr>
                                <m:t>0</m:t>
                              </m:r>
                            </m:sub>
                          </m:sSub>
                        </m:e>
                      </m:nary>
                      <m:r>
                        <a:rPr lang="tr-TR">
                          <a:latin typeface="Cambria Math" panose="02040503050406030204" pitchFamily="18" charset="0"/>
                        </a:rPr>
                        <m:t>=</m:t>
                      </m:r>
                      <m:r>
                        <a:rPr lang="tr-TR" i="1">
                          <a:latin typeface="Cambria Math" panose="02040503050406030204" pitchFamily="18" charset="0"/>
                        </a:rPr>
                        <m:t>𝑚</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𝑟</m:t>
                              </m:r>
                            </m:e>
                          </m:acc>
                        </m:e>
                        <m:sub>
                          <m:r>
                            <a:rPr lang="tr-TR" i="1">
                              <a:latin typeface="Cambria Math" panose="02040503050406030204" pitchFamily="18" charset="0"/>
                            </a:rPr>
                            <m:t>𝐺</m:t>
                          </m:r>
                        </m:sub>
                      </m:sSub>
                      <m:r>
                        <a:rPr lang="tr-TR" i="1">
                          <a:latin typeface="Cambria Math" panose="02040503050406030204" pitchFamily="18" charset="0"/>
                          <a:ea typeface="Cambria Math" panose="02040503050406030204" pitchFamily="18" charset="0"/>
                        </a:rPr>
                        <m:t>×</m:t>
                      </m:r>
                      <m:sSub>
                        <m:sSubPr>
                          <m:ctrlPr>
                            <a:rPr lang="tr-TR" i="1">
                              <a:latin typeface="Cambria Math" panose="02040503050406030204" pitchFamily="18" charset="0"/>
                            </a:rPr>
                          </m:ctrlPr>
                        </m:sSubPr>
                        <m:e>
                          <m:acc>
                            <m:accPr>
                              <m:chr m:val="⃗"/>
                              <m:ctrlPr>
                                <a:rPr lang="tr-TR" i="1">
                                  <a:latin typeface="Cambria Math" panose="02040503050406030204" pitchFamily="18" charset="0"/>
                                </a:rPr>
                              </m:ctrlPr>
                            </m:accPr>
                            <m:e>
                              <m:r>
                                <a:rPr lang="tr-TR" i="1">
                                  <a:latin typeface="Cambria Math" panose="02040503050406030204" pitchFamily="18" charset="0"/>
                                </a:rPr>
                                <m:t>𝑎</m:t>
                              </m:r>
                            </m:e>
                          </m:acc>
                        </m:e>
                        <m:sub>
                          <m:r>
                            <a:rPr lang="tr-TR" i="1">
                              <a:latin typeface="Cambria Math" panose="02040503050406030204" pitchFamily="18" charset="0"/>
                            </a:rPr>
                            <m:t>𝑜</m:t>
                          </m:r>
                        </m:sub>
                      </m:sSub>
                      <m:r>
                        <a:rPr lang="tr-TR" i="1">
                          <a:latin typeface="Cambria Math" panose="02040503050406030204" pitchFamily="18" charset="0"/>
                        </a:rPr>
                        <m:t>+</m:t>
                      </m:r>
                      <m:sSub>
                        <m:sSubPr>
                          <m:ctrlPr>
                            <a:rPr lang="tr-TR" i="1">
                              <a:latin typeface="Cambria Math" panose="02040503050406030204" pitchFamily="18" charset="0"/>
                            </a:rPr>
                          </m:ctrlPr>
                        </m:sSubPr>
                        <m:e>
                          <m:r>
                            <a:rPr lang="tr-TR" i="1">
                              <a:latin typeface="Cambria Math" panose="02040503050406030204" pitchFamily="18" charset="0"/>
                            </a:rPr>
                            <m:t>𝐼</m:t>
                          </m:r>
                        </m:e>
                        <m:sub>
                          <m:r>
                            <a:rPr lang="tr-TR" i="1">
                              <a:latin typeface="Cambria Math" panose="02040503050406030204" pitchFamily="18" charset="0"/>
                            </a:rPr>
                            <m:t>𝑜</m:t>
                          </m:r>
                        </m:sub>
                      </m:sSub>
                      <m:acc>
                        <m:accPr>
                          <m:chr m:val="⃗"/>
                          <m:ctrlPr>
                            <a:rPr lang="tr-TR" i="1">
                              <a:latin typeface="Cambria Math" panose="02040503050406030204" pitchFamily="18" charset="0"/>
                            </a:rPr>
                          </m:ctrlPr>
                        </m:accPr>
                        <m:e>
                          <m:r>
                            <a:rPr lang="tr-TR" i="1">
                              <a:latin typeface="Cambria Math" panose="02040503050406030204" pitchFamily="18" charset="0"/>
                              <a:ea typeface="Cambria Math" panose="02040503050406030204" pitchFamily="18" charset="0"/>
                            </a:rPr>
                            <m:t>𝛼</m:t>
                          </m:r>
                        </m:e>
                      </m:acc>
                      <m:r>
                        <a:rPr lang="tr-TR">
                          <a:latin typeface="Cambria Math" panose="02040503050406030204" pitchFamily="18" charset="0"/>
                          <a:ea typeface="Cambria Math" panose="02040503050406030204" pitchFamily="18" charset="0"/>
                        </a:rPr>
                        <m:t>     (5)</m:t>
                      </m:r>
                    </m:oMath>
                  </m:oMathPara>
                </a14:m>
                <a:endParaRPr lang="tr-TR" dirty="0"/>
              </a:p>
              <a:p>
                <a:pPr marL="0" indent="0">
                  <a:buNone/>
                </a:pPr>
                <a:r>
                  <a:rPr lang="tr-TR" dirty="0" smtClean="0"/>
                  <a:t>(5) Denkleminin ilk terimi</a:t>
                </a:r>
              </a:p>
              <a:p>
                <a:pPr lvl="1"/>
                <a:r>
                  <a:rPr lang="tr-TR" dirty="0" smtClean="0"/>
                  <a:t>İvme sıfıra eşitse, yani dönme merkezi O noktasında ise</a:t>
                </a:r>
              </a:p>
              <a:p>
                <a:pPr lvl="1"/>
                <a:r>
                  <a:rPr lang="tr-TR" dirty="0" smtClean="0"/>
                  <a:t>O noktası G noktası ile </a:t>
                </a:r>
                <a:r>
                  <a:rPr lang="tr-TR" dirty="0" err="1" smtClean="0"/>
                  <a:t>çekışıksa</a:t>
                </a:r>
                <a:r>
                  <a:rPr lang="tr-TR" dirty="0" smtClean="0"/>
                  <a:t> yani </a:t>
                </a:r>
                <a:r>
                  <a:rPr lang="tr-TR" dirty="0" err="1" smtClean="0"/>
                  <a:t>r</a:t>
                </a:r>
                <a:r>
                  <a:rPr lang="tr-TR" baseline="-25000" dirty="0" err="1" smtClean="0"/>
                  <a:t>G</a:t>
                </a:r>
                <a:r>
                  <a:rPr lang="tr-TR" dirty="0" smtClean="0"/>
                  <a:t>=0 ise</a:t>
                </a:r>
                <a:endParaRPr lang="tr-TR" sz="2000" dirty="0" smtClean="0">
                  <a:solidFill>
                    <a:schemeClr val="accent1">
                      <a:lumMod val="75000"/>
                    </a:schemeClr>
                  </a:solidFill>
                </a:endParaRPr>
              </a:p>
              <a:p>
                <a:pPr marL="0" lvl="1" indent="0">
                  <a:buNone/>
                </a:pPr>
                <a:r>
                  <a:rPr lang="tr-TR" sz="2000" dirty="0">
                    <a:solidFill>
                      <a:schemeClr val="accent1">
                        <a:lumMod val="75000"/>
                      </a:schemeClr>
                    </a:solidFill>
                  </a:rPr>
                  <a:t>Sıfır olur</a:t>
                </a:r>
                <a:r>
                  <a:rPr lang="tr-TR" sz="2000" dirty="0" smtClean="0">
                    <a:solidFill>
                      <a:schemeClr val="accent1">
                        <a:lumMod val="75000"/>
                      </a:schemeClr>
                    </a:solidFill>
                  </a:rPr>
                  <a:t>. (5) numaralı denklem O noktasına göre </a:t>
                </a:r>
                <a:r>
                  <a:rPr lang="tr-TR" sz="2000" dirty="0" err="1" smtClean="0">
                    <a:solidFill>
                      <a:schemeClr val="accent1">
                        <a:lumMod val="75000"/>
                      </a:schemeClr>
                    </a:solidFill>
                  </a:rPr>
                  <a:t>değilde</a:t>
                </a:r>
                <a:r>
                  <a:rPr lang="tr-TR" sz="2000" dirty="0" smtClean="0">
                    <a:solidFill>
                      <a:schemeClr val="accent1">
                        <a:lumMod val="75000"/>
                      </a:schemeClr>
                    </a:solidFill>
                  </a:rPr>
                  <a:t> G noktasına göre yazılırsa sonuç;</a:t>
                </a:r>
              </a:p>
              <a:p>
                <a:pPr marL="0" lvl="1"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sz="2000" i="1">
                              <a:latin typeface="Cambria Math" panose="02040503050406030204" pitchFamily="18" charset="0"/>
                            </a:rPr>
                          </m:ctrlPr>
                        </m:naryPr>
                        <m:sub/>
                        <m:sup/>
                        <m:e>
                          <m:sSub>
                            <m:sSubPr>
                              <m:ctrlPr>
                                <a:rPr lang="tr-TR" sz="2000" i="1">
                                  <a:latin typeface="Cambria Math" panose="02040503050406030204" pitchFamily="18" charset="0"/>
                                </a:rPr>
                              </m:ctrlPr>
                            </m:sSubPr>
                            <m:e>
                              <m:r>
                                <a:rPr lang="tr-TR" sz="2000" i="1">
                                  <a:latin typeface="Cambria Math" panose="02040503050406030204" pitchFamily="18" charset="0"/>
                                </a:rPr>
                                <m:t>𝑀</m:t>
                              </m:r>
                            </m:e>
                            <m:sub>
                              <m:r>
                                <a:rPr lang="tr-TR" sz="2000" b="0" i="1" smtClean="0">
                                  <a:latin typeface="Cambria Math" panose="02040503050406030204" pitchFamily="18" charset="0"/>
                                </a:rPr>
                                <m:t>𝐺</m:t>
                              </m:r>
                            </m:sub>
                          </m:sSub>
                        </m:e>
                      </m:nary>
                      <m:r>
                        <a:rPr lang="tr-TR" sz="2000" b="0" i="0" smtClean="0">
                          <a:latin typeface="Cambria Math" panose="02040503050406030204" pitchFamily="18" charset="0"/>
                        </a:rPr>
                        <m:t>=</m:t>
                      </m:r>
                      <m:f>
                        <m:fPr>
                          <m:ctrlPr>
                            <a:rPr lang="tr-TR" sz="2000" i="1">
                              <a:solidFill>
                                <a:srgbClr val="FF0000"/>
                              </a:solidFill>
                              <a:latin typeface="Cambria Math" panose="02040503050406030204" pitchFamily="18" charset="0"/>
                            </a:rPr>
                          </m:ctrlPr>
                        </m:fPr>
                        <m:num>
                          <m:sSup>
                            <m:sSupPr>
                              <m:ctrlPr>
                                <a:rPr lang="tr-TR" sz="2000" i="1">
                                  <a:solidFill>
                                    <a:srgbClr val="FF0000"/>
                                  </a:solidFill>
                                  <a:latin typeface="Cambria Math" panose="02040503050406030204" pitchFamily="18" charset="0"/>
                                </a:rPr>
                              </m:ctrlPr>
                            </m:sSupPr>
                            <m:e>
                              <m:r>
                                <a:rPr lang="tr-TR" sz="2000" i="1">
                                  <a:solidFill>
                                    <a:srgbClr val="FF0000"/>
                                  </a:solidFill>
                                  <a:latin typeface="Cambria Math" panose="02040503050406030204" pitchFamily="18" charset="0"/>
                                </a:rPr>
                                <m:t>𝑑</m:t>
                              </m:r>
                            </m:e>
                            <m:sup>
                              <m:r>
                                <a:rPr lang="tr-TR" sz="2000" i="1">
                                  <a:solidFill>
                                    <a:srgbClr val="FF0000"/>
                                  </a:solidFill>
                                  <a:latin typeface="Cambria Math" panose="02040503050406030204" pitchFamily="18" charset="0"/>
                                </a:rPr>
                                <m:t>2</m:t>
                              </m:r>
                            </m:sup>
                          </m:sSup>
                          <m:d>
                            <m:dPr>
                              <m:ctrlPr>
                                <a:rPr lang="tr-TR" sz="2000" i="1">
                                  <a:solidFill>
                                    <a:srgbClr val="FF0000"/>
                                  </a:solidFill>
                                  <a:latin typeface="Cambria Math" panose="02040503050406030204" pitchFamily="18" charset="0"/>
                                </a:rPr>
                              </m:ctrlPr>
                            </m:dPr>
                            <m:e>
                              <m:sSub>
                                <m:sSubPr>
                                  <m:ctrlPr>
                                    <a:rPr lang="tr-TR" sz="2000" i="1">
                                      <a:latin typeface="Cambria Math" panose="02040503050406030204" pitchFamily="18" charset="0"/>
                                    </a:rPr>
                                  </m:ctrlPr>
                                </m:sSubPr>
                                <m:e>
                                  <m:r>
                                    <a:rPr lang="tr-TR" sz="2000" i="1">
                                      <a:latin typeface="Cambria Math" panose="02040503050406030204" pitchFamily="18" charset="0"/>
                                    </a:rPr>
                                    <m:t>𝐼</m:t>
                                  </m:r>
                                </m:e>
                                <m:sub>
                                  <m:r>
                                    <a:rPr lang="tr-TR" sz="2000" i="1">
                                      <a:latin typeface="Cambria Math" panose="02040503050406030204" pitchFamily="18" charset="0"/>
                                    </a:rPr>
                                    <m:t>𝐺</m:t>
                                  </m:r>
                                </m:sub>
                              </m:sSub>
                              <m:acc>
                                <m:accPr>
                                  <m:chr m:val="⃗"/>
                                  <m:ctrlPr>
                                    <a:rPr lang="tr-TR" sz="2000" i="1">
                                      <a:latin typeface="Cambria Math" panose="02040503050406030204" pitchFamily="18" charset="0"/>
                                    </a:rPr>
                                  </m:ctrlPr>
                                </m:accPr>
                                <m:e>
                                  <m:r>
                                    <a:rPr lang="tr-TR" sz="2000" i="1" smtClean="0">
                                      <a:latin typeface="Cambria Math" panose="02040503050406030204" pitchFamily="18" charset="0"/>
                                      <a:ea typeface="Cambria Math" panose="02040503050406030204" pitchFamily="18" charset="0"/>
                                    </a:rPr>
                                    <m:t>𝜃</m:t>
                                  </m:r>
                                </m:e>
                              </m:acc>
                            </m:e>
                          </m:d>
                        </m:num>
                        <m:den>
                          <m:r>
                            <a:rPr lang="tr-TR" sz="2000" i="1">
                              <a:solidFill>
                                <a:srgbClr val="FF0000"/>
                              </a:solidFill>
                              <a:latin typeface="Cambria Math" panose="02040503050406030204" pitchFamily="18" charset="0"/>
                            </a:rPr>
                            <m:t>𝑑</m:t>
                          </m:r>
                          <m:sSup>
                            <m:sSupPr>
                              <m:ctrlPr>
                                <a:rPr lang="tr-TR" sz="2000" i="1">
                                  <a:solidFill>
                                    <a:srgbClr val="FF0000"/>
                                  </a:solidFill>
                                  <a:latin typeface="Cambria Math" panose="02040503050406030204" pitchFamily="18" charset="0"/>
                                </a:rPr>
                              </m:ctrlPr>
                            </m:sSupPr>
                            <m:e>
                              <m:r>
                                <a:rPr lang="tr-TR" sz="2000" i="1">
                                  <a:solidFill>
                                    <a:srgbClr val="FF0000"/>
                                  </a:solidFill>
                                  <a:latin typeface="Cambria Math" panose="02040503050406030204" pitchFamily="18" charset="0"/>
                                </a:rPr>
                                <m:t>𝑡</m:t>
                              </m:r>
                            </m:e>
                            <m:sup>
                              <m:r>
                                <a:rPr lang="tr-TR" sz="2000" i="1">
                                  <a:solidFill>
                                    <a:srgbClr val="FF0000"/>
                                  </a:solidFill>
                                  <a:latin typeface="Cambria Math" panose="02040503050406030204" pitchFamily="18" charset="0"/>
                                </a:rPr>
                                <m:t>2</m:t>
                              </m:r>
                            </m:sup>
                          </m:sSup>
                        </m:den>
                      </m:f>
                      <m:r>
                        <a:rPr lang="tr-TR" sz="2000" i="1">
                          <a:solidFill>
                            <a:srgbClr val="FF0000"/>
                          </a:solidFill>
                          <a:latin typeface="Cambria Math" panose="02040503050406030204" pitchFamily="18" charset="0"/>
                        </a:rPr>
                        <m:t>=</m:t>
                      </m:r>
                      <m:f>
                        <m:fPr>
                          <m:ctrlPr>
                            <a:rPr lang="tr-TR" sz="2000" i="1">
                              <a:solidFill>
                                <a:srgbClr val="FF0000"/>
                              </a:solidFill>
                              <a:latin typeface="Cambria Math" panose="02040503050406030204" pitchFamily="18" charset="0"/>
                            </a:rPr>
                          </m:ctrlPr>
                        </m:fPr>
                        <m:num>
                          <m:r>
                            <a:rPr lang="tr-TR" sz="2000" i="1">
                              <a:solidFill>
                                <a:srgbClr val="FF0000"/>
                              </a:solidFill>
                              <a:latin typeface="Cambria Math" panose="02040503050406030204" pitchFamily="18" charset="0"/>
                            </a:rPr>
                            <m:t>𝑑</m:t>
                          </m:r>
                          <m:d>
                            <m:dPr>
                              <m:ctrlPr>
                                <a:rPr lang="tr-TR" sz="2000" i="1">
                                  <a:solidFill>
                                    <a:srgbClr val="FF0000"/>
                                  </a:solidFill>
                                  <a:latin typeface="Cambria Math" panose="02040503050406030204" pitchFamily="18" charset="0"/>
                                </a:rPr>
                              </m:ctrlPr>
                            </m:dPr>
                            <m:e>
                              <m:sSub>
                                <m:sSubPr>
                                  <m:ctrlPr>
                                    <a:rPr lang="tr-TR" sz="2000" i="1">
                                      <a:latin typeface="Cambria Math" panose="02040503050406030204" pitchFamily="18" charset="0"/>
                                    </a:rPr>
                                  </m:ctrlPr>
                                </m:sSubPr>
                                <m:e>
                                  <m:r>
                                    <a:rPr lang="tr-TR" sz="2000" i="1">
                                      <a:latin typeface="Cambria Math" panose="02040503050406030204" pitchFamily="18" charset="0"/>
                                    </a:rPr>
                                    <m:t>𝐼</m:t>
                                  </m:r>
                                </m:e>
                                <m:sub>
                                  <m:r>
                                    <a:rPr lang="tr-TR" sz="2000" i="1">
                                      <a:latin typeface="Cambria Math" panose="02040503050406030204" pitchFamily="18" charset="0"/>
                                    </a:rPr>
                                    <m:t>𝐺</m:t>
                                  </m:r>
                                </m:sub>
                              </m:sSub>
                              <m:acc>
                                <m:accPr>
                                  <m:chr m:val="⃗"/>
                                  <m:ctrlPr>
                                    <a:rPr lang="tr-TR" sz="2000" i="1">
                                      <a:latin typeface="Cambria Math" panose="02040503050406030204" pitchFamily="18" charset="0"/>
                                    </a:rPr>
                                  </m:ctrlPr>
                                </m:accPr>
                                <m:e>
                                  <m:r>
                                    <a:rPr lang="tr-TR" sz="2000" i="1" smtClean="0">
                                      <a:latin typeface="Cambria Math" panose="02040503050406030204" pitchFamily="18" charset="0"/>
                                      <a:ea typeface="Cambria Math" panose="02040503050406030204" pitchFamily="18" charset="0"/>
                                    </a:rPr>
                                    <m:t>𝜔</m:t>
                                  </m:r>
                                </m:e>
                              </m:acc>
                            </m:e>
                          </m:d>
                        </m:num>
                        <m:den>
                          <m:r>
                            <a:rPr lang="tr-TR" sz="2000" i="1">
                              <a:solidFill>
                                <a:srgbClr val="FF0000"/>
                              </a:solidFill>
                              <a:latin typeface="Cambria Math" panose="02040503050406030204" pitchFamily="18" charset="0"/>
                            </a:rPr>
                            <m:t>𝑑</m:t>
                          </m:r>
                          <m:sSup>
                            <m:sSupPr>
                              <m:ctrlPr>
                                <a:rPr lang="tr-TR" sz="2000" i="1">
                                  <a:solidFill>
                                    <a:srgbClr val="FF0000"/>
                                  </a:solidFill>
                                  <a:latin typeface="Cambria Math" panose="02040503050406030204" pitchFamily="18" charset="0"/>
                                </a:rPr>
                              </m:ctrlPr>
                            </m:sSupPr>
                            <m:e>
                              <m:r>
                                <a:rPr lang="tr-TR" sz="2000" i="1">
                                  <a:solidFill>
                                    <a:srgbClr val="FF0000"/>
                                  </a:solidFill>
                                  <a:latin typeface="Cambria Math" panose="02040503050406030204" pitchFamily="18" charset="0"/>
                                </a:rPr>
                                <m:t>𝑡</m:t>
                              </m:r>
                            </m:e>
                            <m:sup>
                              <m:r>
                                <a:rPr lang="tr-TR" sz="2000" i="1">
                                  <a:solidFill>
                                    <a:srgbClr val="FF0000"/>
                                  </a:solidFill>
                                  <a:latin typeface="Cambria Math" panose="02040503050406030204" pitchFamily="18" charset="0"/>
                                </a:rPr>
                                <m:t>2</m:t>
                              </m:r>
                            </m:sup>
                          </m:sSup>
                        </m:den>
                      </m:f>
                      <m:r>
                        <a:rPr lang="tr-TR" sz="2000">
                          <a:latin typeface="Cambria Math" panose="02040503050406030204" pitchFamily="18" charset="0"/>
                        </a:rPr>
                        <m:t>=</m:t>
                      </m:r>
                      <m:sSub>
                        <m:sSubPr>
                          <m:ctrlPr>
                            <a:rPr lang="tr-TR" sz="2000" i="1">
                              <a:latin typeface="Cambria Math" panose="02040503050406030204" pitchFamily="18" charset="0"/>
                            </a:rPr>
                          </m:ctrlPr>
                        </m:sSubPr>
                        <m:e>
                          <m:r>
                            <a:rPr lang="tr-TR" sz="2000" i="1">
                              <a:latin typeface="Cambria Math" panose="02040503050406030204" pitchFamily="18" charset="0"/>
                            </a:rPr>
                            <m:t>𝐼</m:t>
                          </m:r>
                        </m:e>
                        <m:sub>
                          <m:r>
                            <a:rPr lang="tr-TR" sz="2000" b="0" i="1" smtClean="0">
                              <a:latin typeface="Cambria Math" panose="02040503050406030204" pitchFamily="18" charset="0"/>
                            </a:rPr>
                            <m:t>𝐺</m:t>
                          </m:r>
                        </m:sub>
                      </m:sSub>
                      <m:acc>
                        <m:accPr>
                          <m:chr m:val="⃗"/>
                          <m:ctrlPr>
                            <a:rPr lang="tr-TR" sz="2000" i="1">
                              <a:latin typeface="Cambria Math" panose="02040503050406030204" pitchFamily="18" charset="0"/>
                            </a:rPr>
                          </m:ctrlPr>
                        </m:accPr>
                        <m:e>
                          <m:r>
                            <a:rPr lang="tr-TR" sz="2000" i="1">
                              <a:latin typeface="Cambria Math" panose="02040503050406030204" pitchFamily="18" charset="0"/>
                              <a:ea typeface="Cambria Math" panose="02040503050406030204" pitchFamily="18" charset="0"/>
                            </a:rPr>
                            <m:t>𝛼</m:t>
                          </m:r>
                        </m:e>
                      </m:acc>
                      <m:r>
                        <a:rPr lang="tr-TR" sz="2000">
                          <a:latin typeface="Cambria Math" panose="02040503050406030204" pitchFamily="18" charset="0"/>
                          <a:ea typeface="Cambria Math" panose="02040503050406030204" pitchFamily="18" charset="0"/>
                        </a:rPr>
                        <m:t>     (</m:t>
                      </m:r>
                      <m:r>
                        <m:rPr>
                          <m:sty m:val="p"/>
                        </m:rPr>
                        <a:rPr lang="tr-TR" sz="2000" b="0" i="0" smtClean="0">
                          <a:latin typeface="Cambria Math" panose="02040503050406030204" pitchFamily="18" charset="0"/>
                          <a:ea typeface="Cambria Math" panose="02040503050406030204" pitchFamily="18" charset="0"/>
                        </a:rPr>
                        <m:t>II</m:t>
                      </m:r>
                      <m:r>
                        <a:rPr lang="tr-TR" sz="2000">
                          <a:latin typeface="Cambria Math" panose="02040503050406030204" pitchFamily="18" charset="0"/>
                          <a:ea typeface="Cambria Math" panose="02040503050406030204" pitchFamily="18" charset="0"/>
                        </a:rPr>
                        <m:t>)</m:t>
                      </m:r>
                    </m:oMath>
                  </m:oMathPara>
                </a14:m>
                <a:endParaRPr lang="tr-TR" sz="2000" dirty="0" smtClean="0"/>
              </a:p>
              <a:p>
                <a:pPr marL="0" lvl="1" indent="0">
                  <a:buNone/>
                </a:pPr>
                <a:r>
                  <a:rPr lang="tr-TR" sz="2000" dirty="0" smtClean="0"/>
                  <a:t>(II) Denklemi Newton’un </a:t>
                </a:r>
                <a:r>
                  <a:rPr lang="tr-TR" sz="2000" dirty="0" err="1" smtClean="0"/>
                  <a:t>Açısal</a:t>
                </a:r>
                <a:r>
                  <a:rPr lang="tr-TR" sz="2000" dirty="0" smtClean="0"/>
                  <a:t> momentum için ikinci yasasıdır.</a:t>
                </a:r>
                <a:endParaRPr lang="tr-TR" sz="2000" dirty="0"/>
              </a:p>
              <a:p>
                <a:pPr marL="0" lvl="1" indent="0">
                  <a:buNone/>
                </a:pPr>
                <a:endParaRPr lang="tr-TR" sz="2000" dirty="0">
                  <a:solidFill>
                    <a:schemeClr val="accent1">
                      <a:lumMod val="75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73"/>
                </a:stretch>
              </a:blipFill>
            </p:spPr>
            <p:txBody>
              <a:bodyPr/>
              <a:lstStyle/>
              <a:p>
                <a:r>
                  <a:rPr lang="tr-TR">
                    <a:noFill/>
                  </a:rPr>
                  <a:t> </a:t>
                </a:r>
              </a:p>
            </p:txBody>
          </p:sp>
        </mc:Fallback>
      </mc:AlternateContent>
    </p:spTree>
    <p:extLst>
      <p:ext uri="{BB962C8B-B14F-4D97-AF65-F5344CB8AC3E}">
        <p14:creationId xmlns:p14="http://schemas.microsoft.com/office/powerpoint/2010/main" val="1097601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KAVRAMSAL GİRİŞ</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sz="2200" b="1" i="1" dirty="0" smtClean="0">
                    <a:solidFill>
                      <a:srgbClr val="FF0000"/>
                    </a:solidFill>
                  </a:rPr>
                  <a:t>D'Alambert's</a:t>
                </a:r>
                <a:r>
                  <a:rPr lang="en-US" sz="2200" b="1" i="1" dirty="0">
                    <a:solidFill>
                      <a:srgbClr val="FF0000"/>
                    </a:solidFill>
                  </a:rPr>
                  <a:t> </a:t>
                </a:r>
                <a:r>
                  <a:rPr lang="tr-TR" sz="2200" b="1" i="1" dirty="0" smtClean="0">
                    <a:solidFill>
                      <a:srgbClr val="FF0000"/>
                    </a:solidFill>
                  </a:rPr>
                  <a:t>Prensibi</a:t>
                </a:r>
                <a:endParaRPr lang="en-US" sz="2200" dirty="0">
                  <a:solidFill>
                    <a:srgbClr val="FF0000"/>
                  </a:solidFill>
                </a:endParaRPr>
              </a:p>
              <a:p>
                <a:pPr marL="0" indent="0">
                  <a:buNone/>
                </a:pPr>
                <a:r>
                  <a:rPr lang="en-US" sz="2100" i="1" dirty="0" err="1"/>
                  <a:t>Denklem</a:t>
                </a:r>
                <a:r>
                  <a:rPr lang="en-US" sz="2100" i="1" dirty="0"/>
                  <a:t> </a:t>
                </a:r>
                <a:r>
                  <a:rPr lang="en-US" sz="2100" i="1" dirty="0" smtClean="0"/>
                  <a:t>(</a:t>
                </a:r>
                <a:r>
                  <a:rPr lang="tr-TR" sz="2100" i="1" dirty="0" smtClean="0"/>
                  <a:t>I</a:t>
                </a:r>
                <a:r>
                  <a:rPr lang="en-US" sz="2100" i="1" dirty="0" smtClean="0"/>
                  <a:t>) </a:t>
                </a:r>
                <a:r>
                  <a:rPr lang="en-US" sz="2100" i="1" dirty="0" err="1"/>
                  <a:t>ve</a:t>
                </a:r>
                <a:r>
                  <a:rPr lang="en-US" sz="2100" i="1" dirty="0"/>
                  <a:t> </a:t>
                </a:r>
                <a:r>
                  <a:rPr lang="en-US" sz="2100" i="1" dirty="0" smtClean="0"/>
                  <a:t>(</a:t>
                </a:r>
                <a:r>
                  <a:rPr lang="tr-TR" sz="2100" i="1" dirty="0" smtClean="0"/>
                  <a:t>II</a:t>
                </a:r>
                <a:r>
                  <a:rPr lang="en-US" sz="2100" i="1" dirty="0" smtClean="0"/>
                  <a:t>) </a:t>
                </a:r>
                <a:r>
                  <a:rPr lang="en-US" sz="2100" i="1" dirty="0" err="1"/>
                  <a:t>aşağıdaki</a:t>
                </a:r>
                <a:r>
                  <a:rPr lang="en-US" sz="2100" i="1" dirty="0"/>
                  <a:t> forma </a:t>
                </a:r>
                <a:r>
                  <a:rPr lang="en-US" sz="2100" i="1" dirty="0" err="1"/>
                  <a:t>dönüştürülebilir</a:t>
                </a:r>
                <a:r>
                  <a:rPr lang="en-US" sz="2100" i="1" dirty="0" smtClean="0"/>
                  <a:t>.</a:t>
                </a:r>
                <a:endParaRPr lang="tr-TR" sz="2100" i="1" dirty="0" smtClean="0"/>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sz="2100" i="1" smtClean="0">
                              <a:solidFill>
                                <a:srgbClr val="FF0000"/>
                              </a:solidFill>
                              <a:latin typeface="Cambria Math" panose="02040503050406030204" pitchFamily="18" charset="0"/>
                            </a:rPr>
                          </m:ctrlPr>
                        </m:naryPr>
                        <m:sub/>
                        <m:sup/>
                        <m:e>
                          <m:acc>
                            <m:accPr>
                              <m:chr m:val="⃗"/>
                              <m:ctrlPr>
                                <a:rPr lang="tr-TR" sz="2100" i="1">
                                  <a:solidFill>
                                    <a:srgbClr val="FF0000"/>
                                  </a:solidFill>
                                  <a:latin typeface="Cambria Math" panose="02040503050406030204" pitchFamily="18" charset="0"/>
                                </a:rPr>
                              </m:ctrlPr>
                            </m:accPr>
                            <m:e>
                              <m:r>
                                <a:rPr lang="tr-TR" sz="2100" b="0" i="1">
                                  <a:solidFill>
                                    <a:srgbClr val="FF0000"/>
                                  </a:solidFill>
                                  <a:latin typeface="Cambria Math" panose="02040503050406030204" pitchFamily="18" charset="0"/>
                                </a:rPr>
                                <m:t>𝐹</m:t>
                              </m:r>
                            </m:e>
                          </m:acc>
                        </m:e>
                      </m:nary>
                      <m:r>
                        <a:rPr lang="tr-TR" sz="2100" b="0" i="1" smtClean="0">
                          <a:solidFill>
                            <a:srgbClr val="FF0000"/>
                          </a:solidFill>
                          <a:latin typeface="Cambria Math" panose="02040503050406030204" pitchFamily="18" charset="0"/>
                        </a:rPr>
                        <m:t>−</m:t>
                      </m:r>
                      <m:r>
                        <a:rPr lang="tr-TR" sz="2100" b="0" i="1">
                          <a:solidFill>
                            <a:srgbClr val="FF0000"/>
                          </a:solidFill>
                          <a:latin typeface="Cambria Math" panose="02040503050406030204" pitchFamily="18" charset="0"/>
                        </a:rPr>
                        <m:t>𝑚</m:t>
                      </m:r>
                      <m:sSub>
                        <m:sSubPr>
                          <m:ctrlPr>
                            <a:rPr lang="tr-TR" sz="2100" i="1">
                              <a:solidFill>
                                <a:srgbClr val="FF0000"/>
                              </a:solidFill>
                              <a:latin typeface="Cambria Math" panose="02040503050406030204" pitchFamily="18" charset="0"/>
                            </a:rPr>
                          </m:ctrlPr>
                        </m:sSubPr>
                        <m:e>
                          <m:acc>
                            <m:accPr>
                              <m:chr m:val="⃗"/>
                              <m:ctrlPr>
                                <a:rPr lang="tr-TR" sz="2100" i="1">
                                  <a:solidFill>
                                    <a:srgbClr val="FF0000"/>
                                  </a:solidFill>
                                  <a:latin typeface="Cambria Math" panose="02040503050406030204" pitchFamily="18" charset="0"/>
                                </a:rPr>
                              </m:ctrlPr>
                            </m:accPr>
                            <m:e>
                              <m:r>
                                <a:rPr lang="tr-TR" sz="2100" b="0" i="1">
                                  <a:solidFill>
                                    <a:srgbClr val="FF0000"/>
                                  </a:solidFill>
                                  <a:latin typeface="Cambria Math" panose="02040503050406030204" pitchFamily="18" charset="0"/>
                                </a:rPr>
                                <m:t>𝑎</m:t>
                              </m:r>
                            </m:e>
                          </m:acc>
                        </m:e>
                        <m:sub>
                          <m:r>
                            <a:rPr lang="tr-TR" sz="2100" b="0" i="1">
                              <a:solidFill>
                                <a:srgbClr val="FF0000"/>
                              </a:solidFill>
                              <a:latin typeface="Cambria Math" panose="02040503050406030204" pitchFamily="18" charset="0"/>
                            </a:rPr>
                            <m:t>𝐺</m:t>
                          </m:r>
                        </m:sub>
                      </m:sSub>
                      <m:r>
                        <a:rPr lang="tr-TR" sz="2100" b="0" i="0" smtClean="0">
                          <a:solidFill>
                            <a:srgbClr val="FF0000"/>
                          </a:solidFill>
                          <a:latin typeface="Cambria Math" panose="02040503050406030204" pitchFamily="18" charset="0"/>
                        </a:rPr>
                        <m:t>=0</m:t>
                      </m:r>
                      <m:r>
                        <a:rPr lang="tr-TR" sz="2100" b="0">
                          <a:solidFill>
                            <a:srgbClr val="FF0000"/>
                          </a:solidFill>
                          <a:latin typeface="Cambria Math" panose="02040503050406030204" pitchFamily="18" charset="0"/>
                        </a:rPr>
                        <m:t>          (</m:t>
                      </m:r>
                      <m:r>
                        <a:rPr lang="tr-TR" sz="2100" b="0" i="1">
                          <a:solidFill>
                            <a:srgbClr val="FF0000"/>
                          </a:solidFill>
                          <a:latin typeface="Cambria Math" panose="02040503050406030204" pitchFamily="18" charset="0"/>
                        </a:rPr>
                        <m:t>𝐼</m:t>
                      </m:r>
                      <m:r>
                        <a:rPr lang="tr-TR" sz="2100" b="0">
                          <a:solidFill>
                            <a:srgbClr val="FF0000"/>
                          </a:solidFill>
                          <a:latin typeface="Cambria Math" panose="02040503050406030204" pitchFamily="18" charset="0"/>
                        </a:rPr>
                        <m:t>)</m:t>
                      </m:r>
                    </m:oMath>
                  </m:oMathPara>
                </a14:m>
                <a:endParaRPr lang="tr-TR" sz="2100" dirty="0"/>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sz="2100" i="1" smtClean="0">
                              <a:solidFill>
                                <a:srgbClr val="FF0000"/>
                              </a:solidFill>
                              <a:latin typeface="Cambria Math" panose="02040503050406030204" pitchFamily="18" charset="0"/>
                            </a:rPr>
                          </m:ctrlPr>
                        </m:naryPr>
                        <m:sub/>
                        <m:sup/>
                        <m:e>
                          <m:sSub>
                            <m:sSubPr>
                              <m:ctrlPr>
                                <a:rPr lang="tr-TR" sz="2100" i="1">
                                  <a:solidFill>
                                    <a:srgbClr val="FF0000"/>
                                  </a:solidFill>
                                  <a:latin typeface="Cambria Math" panose="02040503050406030204" pitchFamily="18" charset="0"/>
                                </a:rPr>
                              </m:ctrlPr>
                            </m:sSubPr>
                            <m:e>
                              <m:r>
                                <a:rPr lang="tr-TR" sz="2100" b="0" i="1">
                                  <a:solidFill>
                                    <a:srgbClr val="FF0000"/>
                                  </a:solidFill>
                                  <a:latin typeface="Cambria Math" panose="02040503050406030204" pitchFamily="18" charset="0"/>
                                </a:rPr>
                                <m:t>𝑀</m:t>
                              </m:r>
                            </m:e>
                            <m:sub>
                              <m:r>
                                <a:rPr lang="tr-TR" sz="2100" b="0" i="1">
                                  <a:solidFill>
                                    <a:srgbClr val="FF0000"/>
                                  </a:solidFill>
                                  <a:latin typeface="Cambria Math" panose="02040503050406030204" pitchFamily="18" charset="0"/>
                                </a:rPr>
                                <m:t>𝐺</m:t>
                              </m:r>
                            </m:sub>
                          </m:sSub>
                        </m:e>
                      </m:nary>
                      <m:r>
                        <a:rPr lang="tr-TR" sz="2100" b="0" i="1">
                          <a:solidFill>
                            <a:srgbClr val="FF0000"/>
                          </a:solidFill>
                          <a:latin typeface="Cambria Math" panose="02040503050406030204" pitchFamily="18" charset="0"/>
                        </a:rPr>
                        <m:t>−</m:t>
                      </m:r>
                      <m:sSub>
                        <m:sSubPr>
                          <m:ctrlPr>
                            <a:rPr lang="tr-TR" sz="2100" i="1">
                              <a:solidFill>
                                <a:srgbClr val="FF0000"/>
                              </a:solidFill>
                              <a:latin typeface="Cambria Math" panose="02040503050406030204" pitchFamily="18" charset="0"/>
                            </a:rPr>
                          </m:ctrlPr>
                        </m:sSubPr>
                        <m:e>
                          <m:r>
                            <a:rPr lang="tr-TR" sz="2100" b="0" i="1">
                              <a:solidFill>
                                <a:srgbClr val="FF0000"/>
                              </a:solidFill>
                              <a:latin typeface="Cambria Math" panose="02040503050406030204" pitchFamily="18" charset="0"/>
                            </a:rPr>
                            <m:t>𝐼</m:t>
                          </m:r>
                        </m:e>
                        <m:sub>
                          <m:r>
                            <a:rPr lang="tr-TR" sz="2100" b="0" i="1">
                              <a:solidFill>
                                <a:srgbClr val="FF0000"/>
                              </a:solidFill>
                              <a:latin typeface="Cambria Math" panose="02040503050406030204" pitchFamily="18" charset="0"/>
                            </a:rPr>
                            <m:t>𝐺</m:t>
                          </m:r>
                        </m:sub>
                      </m:sSub>
                      <m:acc>
                        <m:accPr>
                          <m:chr m:val="⃗"/>
                          <m:ctrlPr>
                            <a:rPr lang="tr-TR" sz="2100" i="1">
                              <a:solidFill>
                                <a:srgbClr val="FF0000"/>
                              </a:solidFill>
                              <a:latin typeface="Cambria Math" panose="02040503050406030204" pitchFamily="18" charset="0"/>
                            </a:rPr>
                          </m:ctrlPr>
                        </m:accPr>
                        <m:e>
                          <m:r>
                            <a:rPr lang="tr-TR" sz="2100" b="0" i="1">
                              <a:solidFill>
                                <a:srgbClr val="FF0000"/>
                              </a:solidFill>
                              <a:latin typeface="Cambria Math" panose="02040503050406030204" pitchFamily="18" charset="0"/>
                            </a:rPr>
                            <m:t>𝛼</m:t>
                          </m:r>
                        </m:e>
                      </m:acc>
                      <m:r>
                        <a:rPr lang="tr-TR" sz="2100" b="0" i="1">
                          <a:solidFill>
                            <a:srgbClr val="FF0000"/>
                          </a:solidFill>
                          <a:latin typeface="Cambria Math" panose="02040503050406030204" pitchFamily="18" charset="0"/>
                        </a:rPr>
                        <m:t>=0     </m:t>
                      </m:r>
                      <m:r>
                        <a:rPr lang="tr-TR" sz="2100" b="0" i="1" smtClean="0">
                          <a:solidFill>
                            <a:srgbClr val="FF0000"/>
                          </a:solidFill>
                          <a:latin typeface="Cambria Math" panose="02040503050406030204" pitchFamily="18" charset="0"/>
                        </a:rPr>
                        <m:t>     </m:t>
                      </m:r>
                      <m:r>
                        <a:rPr lang="tr-TR" sz="2100" b="0" i="1">
                          <a:solidFill>
                            <a:srgbClr val="FF0000"/>
                          </a:solidFill>
                          <a:latin typeface="Cambria Math" panose="02040503050406030204" pitchFamily="18" charset="0"/>
                        </a:rPr>
                        <m:t>(</m:t>
                      </m:r>
                      <m:r>
                        <a:rPr lang="tr-TR" sz="2100" b="0" i="1">
                          <a:solidFill>
                            <a:srgbClr val="FF0000"/>
                          </a:solidFill>
                          <a:latin typeface="Cambria Math" panose="02040503050406030204" pitchFamily="18" charset="0"/>
                        </a:rPr>
                        <m:t>𝐼𝐼</m:t>
                      </m:r>
                      <m:r>
                        <a:rPr lang="tr-TR" sz="2100" b="0" i="1">
                          <a:solidFill>
                            <a:srgbClr val="FF0000"/>
                          </a:solidFill>
                          <a:latin typeface="Cambria Math" panose="02040503050406030204" pitchFamily="18" charset="0"/>
                        </a:rPr>
                        <m:t>)</m:t>
                      </m:r>
                    </m:oMath>
                  </m:oMathPara>
                </a14:m>
                <a:endParaRPr lang="tr-TR" sz="2100" i="1" dirty="0" smtClean="0">
                  <a:solidFill>
                    <a:srgbClr val="FF0000"/>
                  </a:solidFill>
                </a:endParaRPr>
              </a:p>
              <a:p>
                <a:pPr marL="0" indent="0">
                  <a:buNone/>
                </a:pPr>
                <a:r>
                  <a:rPr lang="tr-TR" sz="2100" dirty="0" smtClean="0"/>
                  <a:t>Burada </a:t>
                </a:r>
                <a14:m>
                  <m:oMath xmlns:m="http://schemas.openxmlformats.org/officeDocument/2006/math">
                    <m:r>
                      <a:rPr lang="tr-TR" sz="2100" b="0" i="1">
                        <a:solidFill>
                          <a:srgbClr val="FF0000"/>
                        </a:solidFill>
                        <a:latin typeface="Cambria Math" panose="02040503050406030204" pitchFamily="18" charset="0"/>
                      </a:rPr>
                      <m:t>𝑚</m:t>
                    </m:r>
                    <m:sSub>
                      <m:sSubPr>
                        <m:ctrlPr>
                          <a:rPr lang="tr-TR" sz="2100" i="1">
                            <a:solidFill>
                              <a:srgbClr val="FF0000"/>
                            </a:solidFill>
                            <a:latin typeface="Cambria Math" panose="02040503050406030204" pitchFamily="18" charset="0"/>
                          </a:rPr>
                        </m:ctrlPr>
                      </m:sSubPr>
                      <m:e>
                        <m:acc>
                          <m:accPr>
                            <m:chr m:val="⃗"/>
                            <m:ctrlPr>
                              <a:rPr lang="tr-TR" sz="2100" i="1">
                                <a:solidFill>
                                  <a:srgbClr val="FF0000"/>
                                </a:solidFill>
                                <a:latin typeface="Cambria Math" panose="02040503050406030204" pitchFamily="18" charset="0"/>
                              </a:rPr>
                            </m:ctrlPr>
                          </m:accPr>
                          <m:e>
                            <m:r>
                              <a:rPr lang="tr-TR" sz="2100" b="0" i="1">
                                <a:solidFill>
                                  <a:srgbClr val="FF0000"/>
                                </a:solidFill>
                                <a:latin typeface="Cambria Math" panose="02040503050406030204" pitchFamily="18" charset="0"/>
                              </a:rPr>
                              <m:t>𝑎</m:t>
                            </m:r>
                          </m:e>
                        </m:acc>
                      </m:e>
                      <m:sub>
                        <m:r>
                          <a:rPr lang="tr-TR" sz="2100" b="0" i="1">
                            <a:solidFill>
                              <a:srgbClr val="FF0000"/>
                            </a:solidFill>
                            <a:latin typeface="Cambria Math" panose="02040503050406030204" pitchFamily="18" charset="0"/>
                          </a:rPr>
                          <m:t>𝐺</m:t>
                        </m:r>
                      </m:sub>
                    </m:sSub>
                  </m:oMath>
                </a14:m>
                <a:r>
                  <a:rPr lang="tr-TR" sz="2100" i="1" dirty="0" smtClean="0"/>
                  <a:t> g</a:t>
                </a:r>
                <a:r>
                  <a:rPr lang="en-US" sz="2100" i="1" dirty="0" smtClean="0"/>
                  <a:t>erçekte </a:t>
                </a:r>
                <a:r>
                  <a:rPr lang="en-US" sz="2100" i="1" dirty="0" err="1"/>
                  <a:t>bir</a:t>
                </a:r>
                <a:r>
                  <a:rPr lang="en-US" sz="2100" i="1" dirty="0"/>
                  <a:t> </a:t>
                </a:r>
                <a:r>
                  <a:rPr lang="en-US" sz="2100" i="1" dirty="0" err="1"/>
                  <a:t>kuvvet</a:t>
                </a:r>
                <a:r>
                  <a:rPr lang="en-US" sz="2100" i="1" dirty="0"/>
                  <a:t> </a:t>
                </a:r>
                <a:r>
                  <a:rPr lang="en-US" sz="2100" i="1" dirty="0" err="1"/>
                  <a:t>değildir</a:t>
                </a:r>
                <a:r>
                  <a:rPr lang="en-US" sz="2100" i="1" dirty="0"/>
                  <a:t> (</a:t>
                </a:r>
                <a:r>
                  <a:rPr lang="en-US" sz="2100" i="1" dirty="0" err="1"/>
                  <a:t>etki</a:t>
                </a:r>
                <a:r>
                  <a:rPr lang="en-US" sz="2100" i="1" dirty="0"/>
                  <a:t> </a:t>
                </a:r>
                <a:r>
                  <a:rPr lang="en-US" sz="2100" i="1" dirty="0" err="1"/>
                  <a:t>eden</a:t>
                </a:r>
                <a:r>
                  <a:rPr lang="en-US" sz="2100" i="1" dirty="0"/>
                  <a:t> </a:t>
                </a:r>
                <a:r>
                  <a:rPr lang="en-US" sz="2100" i="1" dirty="0" err="1"/>
                  <a:t>kuvvetler</a:t>
                </a:r>
                <a:r>
                  <a:rPr lang="en-US" sz="2100" i="1" dirty="0"/>
                  <a:t> </a:t>
                </a:r>
                <a:r>
                  <a:rPr lang="en-US" sz="2100" i="1" dirty="0" err="1"/>
                  <a:t>sonucunda</a:t>
                </a:r>
                <a:r>
                  <a:rPr lang="en-US" sz="2100" i="1" dirty="0"/>
                  <a:t> </a:t>
                </a:r>
                <a:r>
                  <a:rPr lang="en-US" sz="2100" i="1" dirty="0" err="1"/>
                  <a:t>oluşan</a:t>
                </a:r>
                <a:r>
                  <a:rPr lang="en-US" sz="2100" i="1" dirty="0"/>
                  <a:t> </a:t>
                </a:r>
                <a:r>
                  <a:rPr lang="en-US" sz="2100" i="1" dirty="0" err="1"/>
                  <a:t>vektörel</a:t>
                </a:r>
                <a:r>
                  <a:rPr lang="en-US" sz="2100" i="1" dirty="0"/>
                  <a:t> </a:t>
                </a:r>
                <a:r>
                  <a:rPr lang="en-US" sz="2100" i="1" dirty="0" err="1"/>
                  <a:t>bir</a:t>
                </a:r>
                <a:r>
                  <a:rPr lang="en-US" sz="2100" i="1" dirty="0"/>
                  <a:t> </a:t>
                </a:r>
                <a:r>
                  <a:rPr lang="en-US" sz="2100" i="1" dirty="0" err="1"/>
                  <a:t>büyüklüktür</a:t>
                </a:r>
                <a:r>
                  <a:rPr lang="en-US" sz="2100" i="1" dirty="0"/>
                  <a:t>, </a:t>
                </a:r>
                <a:r>
                  <a:rPr lang="en-US" sz="2100" i="1" dirty="0" err="1"/>
                  <a:t>yani</a:t>
                </a:r>
                <a:r>
                  <a:rPr lang="en-US" sz="2100" i="1" dirty="0"/>
                  <a:t> </a:t>
                </a:r>
                <a:r>
                  <a:rPr lang="en-US" sz="2100" i="1" dirty="0" err="1"/>
                  <a:t>kuvvetler</a:t>
                </a:r>
                <a:r>
                  <a:rPr lang="en-US" sz="2100" i="1" dirty="0"/>
                  <a:t> </a:t>
                </a:r>
                <a:r>
                  <a:rPr lang="en-US" sz="2100" i="1" dirty="0" err="1"/>
                  <a:t>ortadan</a:t>
                </a:r>
                <a:r>
                  <a:rPr lang="en-US" sz="2100" i="1" dirty="0"/>
                  <a:t> </a:t>
                </a:r>
                <a:r>
                  <a:rPr lang="en-US" sz="2100" i="1" dirty="0" err="1"/>
                  <a:t>kalktığında</a:t>
                </a:r>
                <a:r>
                  <a:rPr lang="en-US" sz="2100" i="1" dirty="0"/>
                  <a:t> yok </a:t>
                </a:r>
                <a:r>
                  <a:rPr lang="en-US" sz="2100" i="1" dirty="0" err="1"/>
                  <a:t>olur</a:t>
                </a:r>
                <a:r>
                  <a:rPr lang="en-US" sz="2100" i="1" dirty="0"/>
                  <a:t>.) </a:t>
                </a:r>
                <a:endParaRPr lang="tr-TR" sz="2100" i="1" dirty="0" smtClean="0"/>
              </a:p>
              <a:p>
                <a:pPr marL="0" indent="0">
                  <a:buNone/>
                </a:pPr>
                <a:r>
                  <a:rPr lang="en-US" sz="2100" i="1" dirty="0" err="1" smtClean="0"/>
                  <a:t>Ancak</a:t>
                </a:r>
                <a:r>
                  <a:rPr lang="en-US" sz="2100" i="1" dirty="0" smtClean="0"/>
                  <a:t> </a:t>
                </a:r>
                <a:r>
                  <a:rPr lang="en-US" sz="2100" i="1" dirty="0" err="1"/>
                  <a:t>çözüm</a:t>
                </a:r>
                <a:r>
                  <a:rPr lang="en-US" sz="2100" i="1" dirty="0"/>
                  <a:t> </a:t>
                </a:r>
                <a:r>
                  <a:rPr lang="en-US" sz="2100" i="1" dirty="0" err="1" smtClean="0"/>
                  <a:t>kolaylığ</a:t>
                </a:r>
                <a:r>
                  <a:rPr lang="tr-TR" sz="2100" i="1" dirty="0" smtClean="0"/>
                  <a:t>ı</a:t>
                </a:r>
                <a:r>
                  <a:rPr lang="en-US" sz="2100" i="1" dirty="0" smtClean="0"/>
                  <a:t> </a:t>
                </a:r>
                <a:r>
                  <a:rPr lang="en-US" sz="2100" i="1" dirty="0" err="1"/>
                  <a:t>açısından</a:t>
                </a:r>
                <a:r>
                  <a:rPr lang="en-US" sz="2100" i="1" dirty="0"/>
                  <a:t> </a:t>
                </a:r>
                <a:r>
                  <a:rPr lang="en-US" sz="2100" i="1" dirty="0" err="1"/>
                  <a:t>bu</a:t>
                </a:r>
                <a:r>
                  <a:rPr lang="en-US" sz="2100" i="1" dirty="0"/>
                  <a:t> </a:t>
                </a:r>
                <a:r>
                  <a:rPr lang="en-US" sz="2100" i="1" dirty="0" err="1"/>
                  <a:t>vektörel</a:t>
                </a:r>
                <a:r>
                  <a:rPr lang="en-US" sz="2100" i="1" dirty="0"/>
                  <a:t> </a:t>
                </a:r>
                <a:r>
                  <a:rPr lang="en-US" sz="2100" i="1" dirty="0" err="1"/>
                  <a:t>büyüklüğe</a:t>
                </a:r>
                <a:r>
                  <a:rPr lang="en-US" sz="2100" i="1" dirty="0"/>
                  <a:t> </a:t>
                </a:r>
                <a:r>
                  <a:rPr lang="en-US" sz="2100" i="1" dirty="0" err="1">
                    <a:solidFill>
                      <a:srgbClr val="FF0000"/>
                    </a:solidFill>
                  </a:rPr>
                  <a:t>atalet</a:t>
                </a:r>
                <a:r>
                  <a:rPr lang="en-US" sz="2100" i="1" dirty="0">
                    <a:solidFill>
                      <a:srgbClr val="FF0000"/>
                    </a:solidFill>
                  </a:rPr>
                  <a:t> </a:t>
                </a:r>
                <a:r>
                  <a:rPr lang="en-US" sz="2100" i="1" dirty="0" err="1">
                    <a:solidFill>
                      <a:srgbClr val="FF0000"/>
                    </a:solidFill>
                  </a:rPr>
                  <a:t>kuvveti</a:t>
                </a:r>
                <a:r>
                  <a:rPr lang="en-US" sz="2100" i="1" dirty="0">
                    <a:solidFill>
                      <a:srgbClr val="FF0000"/>
                    </a:solidFill>
                  </a:rPr>
                  <a:t> </a:t>
                </a:r>
                <a:r>
                  <a:rPr lang="en-US" sz="2100" i="1" dirty="0" err="1" smtClean="0"/>
                  <a:t>adı</a:t>
                </a:r>
                <a:r>
                  <a:rPr lang="en-US" sz="2100" i="1" dirty="0" smtClean="0"/>
                  <a:t> </a:t>
                </a:r>
                <a:r>
                  <a:rPr lang="en-US" sz="2100" i="1" dirty="0" err="1" smtClean="0"/>
                  <a:t>ver</a:t>
                </a:r>
                <a:r>
                  <a:rPr lang="tr-TR" sz="2100" i="1" dirty="0" smtClean="0"/>
                  <a:t>ilerek </a:t>
                </a:r>
                <a14:m>
                  <m:oMath xmlns:m="http://schemas.openxmlformats.org/officeDocument/2006/math">
                    <m:sSup>
                      <m:sSupPr>
                        <m:ctrlPr>
                          <a:rPr lang="tr-TR" sz="2100" b="0" i="1" smtClean="0">
                            <a:solidFill>
                              <a:srgbClr val="FF0000"/>
                            </a:solidFill>
                            <a:latin typeface="Cambria Math" panose="02040503050406030204" pitchFamily="18" charset="0"/>
                          </a:rPr>
                        </m:ctrlPr>
                      </m:sSupPr>
                      <m:e>
                        <m:acc>
                          <m:accPr>
                            <m:chr m:val="⃗"/>
                            <m:ctrlPr>
                              <a:rPr lang="tr-TR" sz="2100" b="0" i="1" smtClean="0">
                                <a:solidFill>
                                  <a:srgbClr val="FF0000"/>
                                </a:solidFill>
                                <a:latin typeface="Cambria Math" panose="02040503050406030204" pitchFamily="18" charset="0"/>
                              </a:rPr>
                            </m:ctrlPr>
                          </m:accPr>
                          <m:e>
                            <m:r>
                              <a:rPr lang="tr-TR" sz="2100" b="0" i="1" smtClean="0">
                                <a:solidFill>
                                  <a:srgbClr val="FF0000"/>
                                </a:solidFill>
                                <a:latin typeface="Cambria Math" panose="02040503050406030204" pitchFamily="18" charset="0"/>
                              </a:rPr>
                              <m:t>𝐹</m:t>
                            </m:r>
                          </m:e>
                        </m:acc>
                      </m:e>
                      <m:sup>
                        <m:r>
                          <a:rPr lang="tr-TR" sz="2100" b="0" i="1" smtClean="0">
                            <a:solidFill>
                              <a:srgbClr val="FF0000"/>
                            </a:solidFill>
                            <a:latin typeface="Cambria Math" panose="02040503050406030204" pitchFamily="18" charset="0"/>
                          </a:rPr>
                          <m:t>𝑖</m:t>
                        </m:r>
                      </m:sup>
                    </m:sSup>
                    <m:r>
                      <a:rPr lang="tr-TR" sz="2100" b="0" i="1" smtClean="0">
                        <a:solidFill>
                          <a:srgbClr val="FF0000"/>
                        </a:solidFill>
                        <a:latin typeface="Cambria Math" panose="02040503050406030204" pitchFamily="18" charset="0"/>
                      </a:rPr>
                      <m:t>=</m:t>
                    </m:r>
                    <m:r>
                      <a:rPr lang="tr-TR" sz="2100" i="1">
                        <a:solidFill>
                          <a:srgbClr val="FF0000"/>
                        </a:solidFill>
                        <a:latin typeface="Cambria Math" panose="02040503050406030204" pitchFamily="18" charset="0"/>
                      </a:rPr>
                      <m:t>−</m:t>
                    </m:r>
                    <m:r>
                      <a:rPr lang="tr-TR" sz="2100" i="1">
                        <a:solidFill>
                          <a:srgbClr val="FF0000"/>
                        </a:solidFill>
                        <a:latin typeface="Cambria Math" panose="02040503050406030204" pitchFamily="18" charset="0"/>
                      </a:rPr>
                      <m:t>𝑚</m:t>
                    </m:r>
                    <m:sSub>
                      <m:sSubPr>
                        <m:ctrlPr>
                          <a:rPr lang="tr-TR" sz="2100" i="1">
                            <a:solidFill>
                              <a:srgbClr val="FF0000"/>
                            </a:solidFill>
                            <a:latin typeface="Cambria Math" panose="02040503050406030204" pitchFamily="18" charset="0"/>
                          </a:rPr>
                        </m:ctrlPr>
                      </m:sSubPr>
                      <m:e>
                        <m:acc>
                          <m:accPr>
                            <m:chr m:val="⃗"/>
                            <m:ctrlPr>
                              <a:rPr lang="tr-TR" sz="2100" i="1">
                                <a:solidFill>
                                  <a:srgbClr val="FF0000"/>
                                </a:solidFill>
                                <a:latin typeface="Cambria Math" panose="02040503050406030204" pitchFamily="18" charset="0"/>
                              </a:rPr>
                            </m:ctrlPr>
                          </m:accPr>
                          <m:e>
                            <m:r>
                              <a:rPr lang="tr-TR" sz="2100" i="1">
                                <a:solidFill>
                                  <a:srgbClr val="FF0000"/>
                                </a:solidFill>
                                <a:latin typeface="Cambria Math" panose="02040503050406030204" pitchFamily="18" charset="0"/>
                              </a:rPr>
                              <m:t>𝑎</m:t>
                            </m:r>
                          </m:e>
                        </m:acc>
                      </m:e>
                      <m:sub>
                        <m:r>
                          <a:rPr lang="tr-TR" sz="2100" i="1">
                            <a:solidFill>
                              <a:srgbClr val="FF0000"/>
                            </a:solidFill>
                            <a:latin typeface="Cambria Math" panose="02040503050406030204" pitchFamily="18" charset="0"/>
                          </a:rPr>
                          <m:t>𝐺</m:t>
                        </m:r>
                      </m:sub>
                    </m:sSub>
                  </m:oMath>
                </a14:m>
                <a:r>
                  <a:rPr lang="en-US" sz="2100" i="1" dirty="0" smtClean="0"/>
                  <a:t> </a:t>
                </a:r>
                <a:r>
                  <a:rPr lang="tr-TR" sz="2100" i="1" dirty="0" smtClean="0"/>
                  <a:t> </a:t>
                </a:r>
                <a:r>
                  <a:rPr lang="en-US" sz="2100" i="1" dirty="0" err="1" smtClean="0"/>
                  <a:t>şeklinde</a:t>
                </a:r>
                <a:r>
                  <a:rPr lang="en-US" sz="2100" i="1" dirty="0" smtClean="0"/>
                  <a:t> </a:t>
                </a:r>
                <a:r>
                  <a:rPr lang="en-US" sz="2100" i="1" dirty="0" err="1" smtClean="0"/>
                  <a:t>gösteri</a:t>
                </a:r>
                <a:r>
                  <a:rPr lang="tr-TR" sz="2100" i="1" dirty="0" err="1" smtClean="0"/>
                  <a:t>lebilir</a:t>
                </a:r>
                <a:endParaRPr lang="tr-TR" sz="2100" i="1" dirty="0" smtClean="0"/>
              </a:p>
              <a:p>
                <a:pPr marL="0" indent="0">
                  <a:buNone/>
                </a:pPr>
                <a:r>
                  <a:rPr lang="en-US" sz="2100" i="1" dirty="0" err="1" smtClean="0"/>
                  <a:t>Benzer</a:t>
                </a:r>
                <a:r>
                  <a:rPr lang="en-US" sz="2100" i="1" dirty="0" smtClean="0"/>
                  <a:t> </a:t>
                </a:r>
                <a:r>
                  <a:rPr lang="en-US" sz="2100" i="1" dirty="0" err="1"/>
                  <a:t>şekilde</a:t>
                </a:r>
                <a:r>
                  <a:rPr lang="en-US" sz="2100" i="1" dirty="0"/>
                  <a:t> </a:t>
                </a:r>
                <a14:m>
                  <m:oMath xmlns:m="http://schemas.openxmlformats.org/officeDocument/2006/math">
                    <m:sSub>
                      <m:sSubPr>
                        <m:ctrlPr>
                          <a:rPr lang="tr-TR" sz="2100" i="1">
                            <a:solidFill>
                              <a:srgbClr val="FF0000"/>
                            </a:solidFill>
                            <a:latin typeface="Cambria Math" panose="02040503050406030204" pitchFamily="18" charset="0"/>
                          </a:rPr>
                        </m:ctrlPr>
                      </m:sSubPr>
                      <m:e>
                        <m:r>
                          <a:rPr lang="tr-TR" sz="2100" i="1">
                            <a:solidFill>
                              <a:srgbClr val="FF0000"/>
                            </a:solidFill>
                            <a:latin typeface="Cambria Math" panose="02040503050406030204" pitchFamily="18" charset="0"/>
                          </a:rPr>
                          <m:t>𝐼</m:t>
                        </m:r>
                      </m:e>
                      <m:sub>
                        <m:r>
                          <a:rPr lang="tr-TR" sz="2100" i="1">
                            <a:solidFill>
                              <a:srgbClr val="FF0000"/>
                            </a:solidFill>
                            <a:latin typeface="Cambria Math" panose="02040503050406030204" pitchFamily="18" charset="0"/>
                          </a:rPr>
                          <m:t>𝐺</m:t>
                        </m:r>
                      </m:sub>
                    </m:sSub>
                    <m:acc>
                      <m:accPr>
                        <m:chr m:val="⃗"/>
                        <m:ctrlPr>
                          <a:rPr lang="tr-TR" sz="2100" i="1">
                            <a:solidFill>
                              <a:srgbClr val="FF0000"/>
                            </a:solidFill>
                            <a:latin typeface="Cambria Math" panose="02040503050406030204" pitchFamily="18" charset="0"/>
                          </a:rPr>
                        </m:ctrlPr>
                      </m:accPr>
                      <m:e>
                        <m:r>
                          <a:rPr lang="tr-TR" sz="2100" i="1">
                            <a:solidFill>
                              <a:srgbClr val="FF0000"/>
                            </a:solidFill>
                            <a:latin typeface="Cambria Math" panose="02040503050406030204" pitchFamily="18" charset="0"/>
                          </a:rPr>
                          <m:t>𝛼</m:t>
                        </m:r>
                      </m:e>
                    </m:acc>
                  </m:oMath>
                </a14:m>
                <a:r>
                  <a:rPr lang="en-US" sz="2100" i="1" dirty="0"/>
                  <a:t>’da </a:t>
                </a:r>
                <a:r>
                  <a:rPr lang="en-US" sz="2100" i="1" dirty="0" err="1">
                    <a:solidFill>
                      <a:srgbClr val="FF0000"/>
                    </a:solidFill>
                  </a:rPr>
                  <a:t>atalet</a:t>
                </a:r>
                <a:r>
                  <a:rPr lang="en-US" sz="2100" i="1" dirty="0">
                    <a:solidFill>
                      <a:srgbClr val="FF0000"/>
                    </a:solidFill>
                  </a:rPr>
                  <a:t> </a:t>
                </a:r>
                <a:r>
                  <a:rPr lang="en-US" sz="2100" i="1" dirty="0" err="1">
                    <a:solidFill>
                      <a:srgbClr val="FF0000"/>
                    </a:solidFill>
                  </a:rPr>
                  <a:t>momenti</a:t>
                </a:r>
                <a:r>
                  <a:rPr lang="en-US" sz="2100" i="1" dirty="0">
                    <a:solidFill>
                      <a:srgbClr val="FF0000"/>
                    </a:solidFill>
                  </a:rPr>
                  <a:t> </a:t>
                </a:r>
                <a:r>
                  <a:rPr lang="en-US" sz="2100" i="1" dirty="0" err="1"/>
                  <a:t>olarak</a:t>
                </a:r>
                <a:r>
                  <a:rPr lang="en-US" sz="2100" i="1" dirty="0"/>
                  <a:t> </a:t>
                </a:r>
                <a:r>
                  <a:rPr lang="en-US" sz="2100" i="1" dirty="0" err="1" smtClean="0"/>
                  <a:t>adlandırı</a:t>
                </a:r>
                <a:r>
                  <a:rPr lang="tr-TR" sz="2100" i="1" dirty="0" err="1" smtClean="0"/>
                  <a:t>larak</a:t>
                </a:r>
                <a:r>
                  <a:rPr lang="tr-TR" sz="2100" i="1" dirty="0" smtClean="0"/>
                  <a:t>;</a:t>
                </a:r>
              </a:p>
              <a:p>
                <a:pPr marL="0" indent="0">
                  <a:buNone/>
                </a:pPr>
                <a:r>
                  <a:rPr lang="tr-TR" sz="2100" i="1" dirty="0" smtClean="0"/>
                  <a:t> </a:t>
                </a:r>
                <a14:m>
                  <m:oMath xmlns:m="http://schemas.openxmlformats.org/officeDocument/2006/math">
                    <m:sSup>
                      <m:sSupPr>
                        <m:ctrlPr>
                          <a:rPr lang="tr-TR" sz="2100" i="1">
                            <a:solidFill>
                              <a:srgbClr val="FF0000"/>
                            </a:solidFill>
                            <a:latin typeface="Cambria Math" panose="02040503050406030204" pitchFamily="18" charset="0"/>
                          </a:rPr>
                        </m:ctrlPr>
                      </m:sSupPr>
                      <m:e>
                        <m:acc>
                          <m:accPr>
                            <m:chr m:val="⃗"/>
                            <m:ctrlPr>
                              <a:rPr lang="tr-TR" sz="2100" i="1">
                                <a:solidFill>
                                  <a:srgbClr val="FF0000"/>
                                </a:solidFill>
                                <a:latin typeface="Cambria Math" panose="02040503050406030204" pitchFamily="18" charset="0"/>
                              </a:rPr>
                            </m:ctrlPr>
                          </m:accPr>
                          <m:e>
                            <m:r>
                              <a:rPr lang="tr-TR" sz="2100" b="0" i="1" smtClean="0">
                                <a:solidFill>
                                  <a:srgbClr val="FF0000"/>
                                </a:solidFill>
                                <a:latin typeface="Cambria Math" panose="02040503050406030204" pitchFamily="18" charset="0"/>
                              </a:rPr>
                              <m:t>𝑇</m:t>
                            </m:r>
                          </m:e>
                        </m:acc>
                      </m:e>
                      <m:sup>
                        <m:r>
                          <a:rPr lang="tr-TR" sz="2100" i="1">
                            <a:solidFill>
                              <a:srgbClr val="FF0000"/>
                            </a:solidFill>
                            <a:latin typeface="Cambria Math" panose="02040503050406030204" pitchFamily="18" charset="0"/>
                          </a:rPr>
                          <m:t>𝑖</m:t>
                        </m:r>
                      </m:sup>
                    </m:sSup>
                    <m:r>
                      <a:rPr lang="tr-TR" sz="2100" i="1">
                        <a:solidFill>
                          <a:srgbClr val="FF0000"/>
                        </a:solidFill>
                        <a:latin typeface="Cambria Math" panose="02040503050406030204" pitchFamily="18" charset="0"/>
                      </a:rPr>
                      <m:t>=−</m:t>
                    </m:r>
                    <m:sSub>
                      <m:sSubPr>
                        <m:ctrlPr>
                          <a:rPr lang="tr-TR" sz="2100" i="1">
                            <a:solidFill>
                              <a:srgbClr val="FF0000"/>
                            </a:solidFill>
                            <a:latin typeface="Cambria Math" panose="02040503050406030204" pitchFamily="18" charset="0"/>
                          </a:rPr>
                        </m:ctrlPr>
                      </m:sSubPr>
                      <m:e>
                        <m:r>
                          <a:rPr lang="tr-TR" sz="2100" i="1">
                            <a:solidFill>
                              <a:srgbClr val="FF0000"/>
                            </a:solidFill>
                            <a:latin typeface="Cambria Math" panose="02040503050406030204" pitchFamily="18" charset="0"/>
                          </a:rPr>
                          <m:t>𝐼</m:t>
                        </m:r>
                      </m:e>
                      <m:sub>
                        <m:r>
                          <a:rPr lang="tr-TR" sz="2100" i="1">
                            <a:solidFill>
                              <a:srgbClr val="FF0000"/>
                            </a:solidFill>
                            <a:latin typeface="Cambria Math" panose="02040503050406030204" pitchFamily="18" charset="0"/>
                          </a:rPr>
                          <m:t>𝐺</m:t>
                        </m:r>
                      </m:sub>
                    </m:sSub>
                    <m:acc>
                      <m:accPr>
                        <m:chr m:val="⃗"/>
                        <m:ctrlPr>
                          <a:rPr lang="tr-TR" sz="2100" i="1">
                            <a:solidFill>
                              <a:srgbClr val="FF0000"/>
                            </a:solidFill>
                            <a:latin typeface="Cambria Math" panose="02040503050406030204" pitchFamily="18" charset="0"/>
                          </a:rPr>
                        </m:ctrlPr>
                      </m:accPr>
                      <m:e>
                        <m:r>
                          <a:rPr lang="tr-TR" sz="2100" i="1">
                            <a:solidFill>
                              <a:srgbClr val="FF0000"/>
                            </a:solidFill>
                            <a:latin typeface="Cambria Math" panose="02040503050406030204" pitchFamily="18" charset="0"/>
                          </a:rPr>
                          <m:t>𝛼</m:t>
                        </m:r>
                      </m:e>
                    </m:acc>
                  </m:oMath>
                </a14:m>
                <a:r>
                  <a:rPr lang="tr-TR" sz="2100" i="1" dirty="0" smtClean="0"/>
                  <a:t> </a:t>
                </a:r>
                <a:r>
                  <a:rPr lang="en-US" sz="2100" i="1" dirty="0" err="1" smtClean="0"/>
                  <a:t>şeklinde</a:t>
                </a:r>
                <a:r>
                  <a:rPr lang="en-US" sz="2100" i="1" dirty="0" smtClean="0"/>
                  <a:t> </a:t>
                </a:r>
                <a:r>
                  <a:rPr lang="en-US" sz="2100" i="1" dirty="0" err="1"/>
                  <a:t>gösterilebilir</a:t>
                </a:r>
                <a:r>
                  <a:rPr lang="en-US" sz="2100" i="1" dirty="0"/>
                  <a:t>.</a:t>
                </a:r>
                <a:endParaRPr lang="en-US" sz="2100" dirty="0"/>
              </a:p>
              <a:p>
                <a:pPr marL="0" indent="0">
                  <a:buNone/>
                </a:pPr>
                <a:r>
                  <a:rPr lang="en-US" sz="2100" i="1" dirty="0"/>
                  <a:t>Bu </a:t>
                </a:r>
                <a:r>
                  <a:rPr lang="en-US" sz="2100" i="1" dirty="0" err="1"/>
                  <a:t>durumda</a:t>
                </a:r>
                <a:r>
                  <a:rPr lang="en-US" sz="2100" i="1" dirty="0"/>
                  <a:t> </a:t>
                </a:r>
                <a:r>
                  <a:rPr lang="en-US" sz="2100" i="1" dirty="0" err="1"/>
                  <a:t>rijid</a:t>
                </a:r>
                <a:r>
                  <a:rPr lang="en-US" sz="2100" i="1" dirty="0"/>
                  <a:t> </a:t>
                </a:r>
                <a:r>
                  <a:rPr lang="en-US" sz="2100" i="1" dirty="0" err="1"/>
                  <a:t>cisimler</a:t>
                </a:r>
                <a:r>
                  <a:rPr lang="en-US" sz="2100" i="1" dirty="0"/>
                  <a:t> </a:t>
                </a:r>
                <a:r>
                  <a:rPr lang="en-US" sz="2100" i="1" dirty="0" err="1"/>
                  <a:t>için</a:t>
                </a:r>
                <a:r>
                  <a:rPr lang="en-US" sz="2100" i="1" dirty="0"/>
                  <a:t> </a:t>
                </a:r>
                <a:r>
                  <a:rPr lang="en-US" sz="2100" i="1" dirty="0" err="1"/>
                  <a:t>Newtonun</a:t>
                </a:r>
                <a:r>
                  <a:rPr lang="en-US" sz="2100" i="1" dirty="0"/>
                  <a:t> </a:t>
                </a:r>
                <a:r>
                  <a:rPr lang="en-US" sz="2100" i="1" dirty="0" err="1"/>
                  <a:t>hareket</a:t>
                </a:r>
                <a:r>
                  <a:rPr lang="en-US" sz="2100" i="1" dirty="0"/>
                  <a:t> </a:t>
                </a:r>
                <a:r>
                  <a:rPr lang="en-US" sz="2100" i="1" dirty="0" err="1"/>
                  <a:t>kanunu</a:t>
                </a:r>
                <a:r>
                  <a:rPr lang="en-US" sz="2100" i="1" dirty="0"/>
                  <a:t> </a:t>
                </a:r>
                <a:r>
                  <a:rPr lang="en-US" sz="2100" i="1" dirty="0" err="1"/>
                  <a:t>gösteren</a:t>
                </a:r>
                <a:r>
                  <a:rPr lang="en-US" sz="2100" i="1" dirty="0"/>
                  <a:t> </a:t>
                </a:r>
                <a:r>
                  <a:rPr lang="en-US" sz="2100" i="1" dirty="0" err="1" smtClean="0"/>
                  <a:t>denklemler</a:t>
                </a:r>
                <a:endParaRPr lang="tr-TR" sz="2100" i="1" dirty="0" smtClean="0"/>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sz="2100" i="1">
                              <a:solidFill>
                                <a:srgbClr val="FF0000"/>
                              </a:solidFill>
                              <a:latin typeface="Cambria Math" panose="02040503050406030204" pitchFamily="18" charset="0"/>
                            </a:rPr>
                          </m:ctrlPr>
                        </m:naryPr>
                        <m:sub/>
                        <m:sup/>
                        <m:e>
                          <m:acc>
                            <m:accPr>
                              <m:chr m:val="⃗"/>
                              <m:ctrlPr>
                                <a:rPr lang="tr-TR" sz="2100" i="1">
                                  <a:solidFill>
                                    <a:srgbClr val="FF0000"/>
                                  </a:solidFill>
                                  <a:latin typeface="Cambria Math" panose="02040503050406030204" pitchFamily="18" charset="0"/>
                                </a:rPr>
                              </m:ctrlPr>
                            </m:accPr>
                            <m:e>
                              <m:r>
                                <a:rPr lang="tr-TR" sz="2100" i="1">
                                  <a:solidFill>
                                    <a:srgbClr val="FF0000"/>
                                  </a:solidFill>
                                  <a:latin typeface="Cambria Math" panose="02040503050406030204" pitchFamily="18" charset="0"/>
                                </a:rPr>
                                <m:t>𝐹</m:t>
                              </m:r>
                            </m:e>
                          </m:acc>
                        </m:e>
                      </m:nary>
                      <m:r>
                        <a:rPr lang="tr-TR" sz="2100" b="0" i="1" smtClean="0">
                          <a:solidFill>
                            <a:srgbClr val="FF0000"/>
                          </a:solidFill>
                          <a:latin typeface="Cambria Math" panose="02040503050406030204" pitchFamily="18" charset="0"/>
                        </a:rPr>
                        <m:t>+</m:t>
                      </m:r>
                      <m:sSup>
                        <m:sSupPr>
                          <m:ctrlPr>
                            <a:rPr lang="tr-TR" sz="2100" i="1">
                              <a:solidFill>
                                <a:srgbClr val="FF0000"/>
                              </a:solidFill>
                              <a:latin typeface="Cambria Math" panose="02040503050406030204" pitchFamily="18" charset="0"/>
                            </a:rPr>
                          </m:ctrlPr>
                        </m:sSupPr>
                        <m:e>
                          <m:acc>
                            <m:accPr>
                              <m:chr m:val="⃗"/>
                              <m:ctrlPr>
                                <a:rPr lang="tr-TR" sz="2100" i="1">
                                  <a:solidFill>
                                    <a:srgbClr val="FF0000"/>
                                  </a:solidFill>
                                  <a:latin typeface="Cambria Math" panose="02040503050406030204" pitchFamily="18" charset="0"/>
                                </a:rPr>
                              </m:ctrlPr>
                            </m:accPr>
                            <m:e>
                              <m:r>
                                <a:rPr lang="tr-TR" sz="2100" i="1">
                                  <a:solidFill>
                                    <a:srgbClr val="FF0000"/>
                                  </a:solidFill>
                                  <a:latin typeface="Cambria Math" panose="02040503050406030204" pitchFamily="18" charset="0"/>
                                </a:rPr>
                                <m:t>𝐹</m:t>
                              </m:r>
                            </m:e>
                          </m:acc>
                        </m:e>
                        <m:sup>
                          <m:r>
                            <a:rPr lang="tr-TR" sz="2100" i="1">
                              <a:solidFill>
                                <a:srgbClr val="FF0000"/>
                              </a:solidFill>
                              <a:latin typeface="Cambria Math" panose="02040503050406030204" pitchFamily="18" charset="0"/>
                            </a:rPr>
                            <m:t>𝑖</m:t>
                          </m:r>
                        </m:sup>
                      </m:sSup>
                      <m:r>
                        <a:rPr lang="tr-TR" sz="2100">
                          <a:solidFill>
                            <a:srgbClr val="FF0000"/>
                          </a:solidFill>
                          <a:latin typeface="Cambria Math" panose="02040503050406030204" pitchFamily="18" charset="0"/>
                        </a:rPr>
                        <m:t>=0          (</m:t>
                      </m:r>
                      <m:r>
                        <a:rPr lang="tr-TR" sz="2100" i="1">
                          <a:solidFill>
                            <a:srgbClr val="FF0000"/>
                          </a:solidFill>
                          <a:latin typeface="Cambria Math" panose="02040503050406030204" pitchFamily="18" charset="0"/>
                        </a:rPr>
                        <m:t>𝐼</m:t>
                      </m:r>
                      <m:r>
                        <a:rPr lang="tr-TR" sz="2100">
                          <a:solidFill>
                            <a:srgbClr val="FF0000"/>
                          </a:solidFill>
                          <a:latin typeface="Cambria Math" panose="02040503050406030204" pitchFamily="18" charset="0"/>
                        </a:rPr>
                        <m:t>)</m:t>
                      </m:r>
                    </m:oMath>
                  </m:oMathPara>
                </a14:m>
                <a:endParaRPr lang="tr-TR" sz="2100" dirty="0"/>
              </a:p>
              <a:p>
                <a:pPr marL="0" indent="0">
                  <a:buNone/>
                </a:pPr>
                <a14:m>
                  <m:oMathPara xmlns:m="http://schemas.openxmlformats.org/officeDocument/2006/math">
                    <m:oMathParaPr>
                      <m:jc m:val="centerGroup"/>
                    </m:oMathParaPr>
                    <m:oMath xmlns:m="http://schemas.openxmlformats.org/officeDocument/2006/math">
                      <m:nary>
                        <m:naryPr>
                          <m:chr m:val="∑"/>
                          <m:subHide m:val="on"/>
                          <m:supHide m:val="on"/>
                          <m:ctrlPr>
                            <a:rPr lang="tr-TR" sz="2100" i="1">
                              <a:solidFill>
                                <a:srgbClr val="FF0000"/>
                              </a:solidFill>
                              <a:latin typeface="Cambria Math" panose="02040503050406030204" pitchFamily="18" charset="0"/>
                            </a:rPr>
                          </m:ctrlPr>
                        </m:naryPr>
                        <m:sub/>
                        <m:sup/>
                        <m:e>
                          <m:sSub>
                            <m:sSubPr>
                              <m:ctrlPr>
                                <a:rPr lang="tr-TR" sz="2100" i="1">
                                  <a:solidFill>
                                    <a:srgbClr val="FF0000"/>
                                  </a:solidFill>
                                  <a:latin typeface="Cambria Math" panose="02040503050406030204" pitchFamily="18" charset="0"/>
                                </a:rPr>
                              </m:ctrlPr>
                            </m:sSubPr>
                            <m:e>
                              <m:r>
                                <a:rPr lang="tr-TR" sz="2100" i="1">
                                  <a:solidFill>
                                    <a:srgbClr val="FF0000"/>
                                  </a:solidFill>
                                  <a:latin typeface="Cambria Math" panose="02040503050406030204" pitchFamily="18" charset="0"/>
                                </a:rPr>
                                <m:t>𝑀</m:t>
                              </m:r>
                            </m:e>
                            <m:sub>
                              <m:r>
                                <a:rPr lang="tr-TR" sz="2100" i="1">
                                  <a:solidFill>
                                    <a:srgbClr val="FF0000"/>
                                  </a:solidFill>
                                  <a:latin typeface="Cambria Math" panose="02040503050406030204" pitchFamily="18" charset="0"/>
                                </a:rPr>
                                <m:t>𝐺</m:t>
                              </m:r>
                            </m:sub>
                          </m:sSub>
                        </m:e>
                      </m:nary>
                      <m:r>
                        <a:rPr lang="tr-TR" sz="2100" b="0" i="1" smtClean="0">
                          <a:solidFill>
                            <a:srgbClr val="FF0000"/>
                          </a:solidFill>
                          <a:latin typeface="Cambria Math" panose="02040503050406030204" pitchFamily="18" charset="0"/>
                        </a:rPr>
                        <m:t>+</m:t>
                      </m:r>
                      <m:sSup>
                        <m:sSupPr>
                          <m:ctrlPr>
                            <a:rPr lang="tr-TR" sz="2100" i="1">
                              <a:solidFill>
                                <a:srgbClr val="FF0000"/>
                              </a:solidFill>
                              <a:latin typeface="Cambria Math" panose="02040503050406030204" pitchFamily="18" charset="0"/>
                            </a:rPr>
                          </m:ctrlPr>
                        </m:sSupPr>
                        <m:e>
                          <m:acc>
                            <m:accPr>
                              <m:chr m:val="⃗"/>
                              <m:ctrlPr>
                                <a:rPr lang="tr-TR" sz="2100" i="1">
                                  <a:solidFill>
                                    <a:srgbClr val="FF0000"/>
                                  </a:solidFill>
                                  <a:latin typeface="Cambria Math" panose="02040503050406030204" pitchFamily="18" charset="0"/>
                                </a:rPr>
                              </m:ctrlPr>
                            </m:accPr>
                            <m:e>
                              <m:r>
                                <a:rPr lang="tr-TR" sz="2100" i="1">
                                  <a:solidFill>
                                    <a:srgbClr val="FF0000"/>
                                  </a:solidFill>
                                  <a:latin typeface="Cambria Math" panose="02040503050406030204" pitchFamily="18" charset="0"/>
                                </a:rPr>
                                <m:t>𝑇</m:t>
                              </m:r>
                            </m:e>
                          </m:acc>
                        </m:e>
                        <m:sup>
                          <m:r>
                            <a:rPr lang="tr-TR" sz="2100" i="1">
                              <a:solidFill>
                                <a:srgbClr val="FF0000"/>
                              </a:solidFill>
                              <a:latin typeface="Cambria Math" panose="02040503050406030204" pitchFamily="18" charset="0"/>
                            </a:rPr>
                            <m:t>𝑖</m:t>
                          </m:r>
                        </m:sup>
                      </m:sSup>
                      <m:r>
                        <a:rPr lang="tr-TR" sz="2100" i="1">
                          <a:solidFill>
                            <a:srgbClr val="FF0000"/>
                          </a:solidFill>
                          <a:latin typeface="Cambria Math" panose="02040503050406030204" pitchFamily="18" charset="0"/>
                        </a:rPr>
                        <m:t>=0          (</m:t>
                      </m:r>
                      <m:r>
                        <a:rPr lang="tr-TR" sz="2100" i="1">
                          <a:solidFill>
                            <a:srgbClr val="FF0000"/>
                          </a:solidFill>
                          <a:latin typeface="Cambria Math" panose="02040503050406030204" pitchFamily="18" charset="0"/>
                        </a:rPr>
                        <m:t>𝐼𝐼</m:t>
                      </m:r>
                      <m:r>
                        <a:rPr lang="tr-TR" sz="2100" i="1">
                          <a:solidFill>
                            <a:srgbClr val="FF0000"/>
                          </a:solidFill>
                          <a:latin typeface="Cambria Math" panose="02040503050406030204" pitchFamily="18" charset="0"/>
                        </a:rPr>
                        <m:t>)</m:t>
                      </m:r>
                    </m:oMath>
                  </m:oMathPara>
                </a14:m>
                <a:endParaRPr lang="tr-TR" sz="2100" i="1" dirty="0" smtClean="0"/>
              </a:p>
              <a:p>
                <a:pPr marL="0" indent="0">
                  <a:buNone/>
                </a:pPr>
                <a:r>
                  <a:rPr lang="tr-TR" sz="2100" i="1" dirty="0" smtClean="0"/>
                  <a:t>o</a:t>
                </a:r>
                <a:r>
                  <a:rPr lang="en-US" sz="2100" i="1" dirty="0" err="1" smtClean="0"/>
                  <a:t>larak</a:t>
                </a:r>
                <a:r>
                  <a:rPr lang="en-US" sz="2100" i="1" dirty="0" smtClean="0"/>
                  <a:t> </a:t>
                </a:r>
                <a:r>
                  <a:rPr lang="en-US" sz="2100" i="1" dirty="0" err="1" smtClean="0"/>
                  <a:t>yazılabilir</a:t>
                </a:r>
                <a:r>
                  <a:rPr lang="tr-TR" sz="2100" i="1" dirty="0" smtClean="0"/>
                  <a:t>.</a:t>
                </a:r>
                <a:endParaRPr lang="en-US" sz="2100" dirty="0"/>
              </a:p>
              <a:p>
                <a:pPr marL="0" indent="0">
                  <a:buNone/>
                </a:pPr>
                <a:endParaRPr lang="tr-TR" sz="23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696" t="-1900" r="-232"/>
                </a:stretch>
              </a:blipFill>
            </p:spPr>
            <p:txBody>
              <a:bodyPr/>
              <a:lstStyle/>
              <a:p>
                <a:r>
                  <a:rPr lang="tr-TR">
                    <a:noFill/>
                  </a:rPr>
                  <a:t> </a:t>
                </a:r>
              </a:p>
            </p:txBody>
          </p:sp>
        </mc:Fallback>
      </mc:AlternateContent>
    </p:spTree>
    <p:extLst>
      <p:ext uri="{BB962C8B-B14F-4D97-AF65-F5344CB8AC3E}">
        <p14:creationId xmlns:p14="http://schemas.microsoft.com/office/powerpoint/2010/main" val="1809651919"/>
      </p:ext>
    </p:extLst>
  </p:cSld>
  <p:clrMapOvr>
    <a:masterClrMapping/>
  </p:clrMapOvr>
</p:sld>
</file>

<file path=ppt/theme/theme1.xml><?xml version="1.0" encoding="utf-8"?>
<a:theme xmlns:a="http://schemas.openxmlformats.org/drawingml/2006/main" name="Office Teması">
  <a:themeElements>
    <a:clrScheme name="Karm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Özel 1">
      <a:majorFont>
        <a:latin typeface="Comic Sans MS"/>
        <a:ea typeface=""/>
        <a:cs typeface=""/>
      </a:majorFont>
      <a:minorFont>
        <a:latin typeface="Comic Sans MS"/>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3279</TotalTime>
  <Words>580</Words>
  <Application>Microsoft Office PowerPoint</Application>
  <PresentationFormat>On-screen Show (4:3)</PresentationFormat>
  <Paragraphs>185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Cambria</vt:lpstr>
      <vt:lpstr>Cambria Math</vt:lpstr>
      <vt:lpstr>Comic Sans MS</vt:lpstr>
      <vt:lpstr>Symbol</vt:lpstr>
      <vt:lpstr>Office Teması</vt:lpstr>
      <vt:lpstr>PowerPoint Presentation</vt:lpstr>
      <vt:lpstr>DİNAMİK KUVVET ANALİZİ</vt:lpstr>
      <vt:lpstr>KAVRAMSAL GİRİŞ</vt:lpstr>
      <vt:lpstr>KAVRAMSAL GİRİŞ</vt:lpstr>
      <vt:lpstr>KAVRAMSAL GİRİŞ</vt:lpstr>
      <vt:lpstr>KAVRAMSAL GİRİŞ</vt:lpstr>
      <vt:lpstr>KAVRAMSAL GİRİŞ</vt:lpstr>
      <vt:lpstr>KAVRAMSAL GİRİŞ</vt:lpstr>
      <vt:lpstr>KAVRAMSAL GİRİŞ</vt:lpstr>
      <vt:lpstr>KAVRAMSAL GİRİŞ</vt:lpstr>
      <vt:lpstr>DİNAMİK KUVVET ANALİZİ</vt:lpstr>
      <vt:lpstr>Örnek</vt:lpstr>
      <vt:lpstr>Çözüm</vt:lpstr>
      <vt:lpstr>Çözüm Devam</vt:lpstr>
      <vt:lpstr>Çözüm Devam</vt:lpstr>
      <vt:lpstr>Dört Çubuk Mekanizmasının Dinamik Kuvvet Analizi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part-time</dc:creator>
  <cp:lastModifiedBy>Nurdan Bilgin</cp:lastModifiedBy>
  <cp:revision>225</cp:revision>
  <cp:lastPrinted>1601-01-01T00:00:00Z</cp:lastPrinted>
  <dcterms:created xsi:type="dcterms:W3CDTF">2013-05-22T05:54:15Z</dcterms:created>
  <dcterms:modified xsi:type="dcterms:W3CDTF">2019-03-04T18:40:09Z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