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79" r:id="rId4"/>
    <p:sldId id="280" r:id="rId5"/>
    <p:sldId id="270" r:id="rId6"/>
    <p:sldId id="271" r:id="rId7"/>
    <p:sldId id="272" r:id="rId8"/>
    <p:sldId id="281" r:id="rId9"/>
    <p:sldId id="282" r:id="rId10"/>
    <p:sldId id="284" r:id="rId11"/>
    <p:sldId id="283" r:id="rId12"/>
    <p:sldId id="285" r:id="rId13"/>
    <p:sldId id="286" r:id="rId14"/>
    <p:sldId id="274" r:id="rId15"/>
    <p:sldId id="287" r:id="rId16"/>
    <p:sldId id="275" r:id="rId17"/>
    <p:sldId id="276" r:id="rId18"/>
    <p:sldId id="277" r:id="rId19"/>
    <p:sldId id="278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8" r:id="rId30"/>
    <p:sldId id="299" r:id="rId31"/>
    <p:sldId id="300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4707" autoAdjust="0"/>
  </p:normalViewPr>
  <p:slideViewPr>
    <p:cSldViewPr>
      <p:cViewPr varScale="1">
        <p:scale>
          <a:sx n="65" d="100"/>
          <a:sy n="65" d="100"/>
        </p:scale>
        <p:origin x="10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5DAE048-AC74-4A08-8DCA-62FB144D106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63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44F470-FE2D-4363-9D8C-6AA044FB579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616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3DCB27-57DE-4474-B6BA-1FD613E68AF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715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8C03FD-C3C3-4F70-89F5-BCBA7A173B9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3491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AF490E-88C3-40D0-AFED-18A847C1E05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4001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318498-6C41-440C-A389-AEBD08FE377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2986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0509BAB-FA29-4775-AEBF-D173B7B4A988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393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A06403E-E828-4624-9C0C-1CFB5CA6E96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9111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71EC46-CC2C-44EA-BC57-772987EA175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3446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B910CB-EFCB-48C8-A58E-50221D8543D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3447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F03DE6-5356-4331-A06A-68FE9D79F7C2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72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42257" y="76200"/>
            <a:ext cx="7886700" cy="473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609600"/>
            <a:ext cx="7886700" cy="6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84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332831"/>
            <a:ext cx="6096000" cy="2286000"/>
          </a:xfrm>
        </p:spPr>
        <p:txBody>
          <a:bodyPr/>
          <a:lstStyle/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 308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3200" b="1" dirty="0">
                <a:solidFill>
                  <a:schemeClr val="accent1">
                    <a:lumMod val="75000"/>
                  </a:schemeClr>
                </a:solidFill>
              </a:rPr>
              <a:t>MAKİNA DİNAMİĞİ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f-ZA" sz="2000" b="1" dirty="0">
                <a:solidFill>
                  <a:schemeClr val="accent1">
                    <a:lumMod val="75000"/>
                  </a:schemeClr>
                </a:solidFill>
              </a:rPr>
              <a:t>2017-2018 </a:t>
            </a:r>
            <a:r>
              <a:rPr lang="af-ZA" sz="2000" b="1" dirty="0" smtClean="0">
                <a:solidFill>
                  <a:schemeClr val="accent1">
                    <a:lumMod val="75000"/>
                  </a:schemeClr>
                </a:solidFill>
              </a:rPr>
              <a:t>Bahar</a:t>
            </a:r>
            <a:endParaRPr lang="tr-T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000" b="1" i="1" dirty="0" smtClean="0">
                <a:solidFill>
                  <a:schemeClr val="accent1">
                    <a:lumMod val="75000"/>
                  </a:schemeClr>
                </a:solidFill>
              </a:rPr>
              <a:t>Dr. Nurdan Bilgin</a:t>
            </a:r>
            <a:endParaRPr lang="tr-T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Döner Mafsallarda Sürtünme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5574" y="1717070"/>
                <a:ext cx="4398101" cy="4431292"/>
              </a:xfrm>
            </p:spPr>
            <p:txBody>
              <a:bodyPr/>
              <a:lstStyle/>
              <a:p>
                <a:r>
                  <a:rPr lang="tr-TR" sz="2400" dirty="0" smtClean="0"/>
                  <a:t>Döner mafsallarda, sürtünme olmadığında mafsal kuvveti mafsalın dönme ekseninden geçen bir kuvvettir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</m:oMath>
                </a14:m>
                <a:r>
                  <a:rPr lang="tr-TR" sz="2400" dirty="0" smtClean="0"/>
                  <a:t>).</a:t>
                </a:r>
                <a:endParaRPr lang="tr-TR" sz="2400" dirty="0" smtClean="0"/>
              </a:p>
              <a:p>
                <a:r>
                  <a:rPr lang="tr-TR" sz="2400" dirty="0" smtClean="0"/>
                  <a:t>Şekilde gösterildiği gibi değeri </a:t>
                </a:r>
                <a:r>
                  <a:rPr lang="en-US" sz="2400" dirty="0"/>
                  <a:t>R</a:t>
                </a:r>
                <a:r>
                  <a:rPr lang="en-US" sz="2400" baseline="-25000" dirty="0"/>
                  <a:t>32</a:t>
                </a:r>
                <a:r>
                  <a:rPr lang="en-US" sz="2400" dirty="0"/>
                  <a:t> = -</a:t>
                </a:r>
                <a:r>
                  <a:rPr lang="en-US" sz="2400" dirty="0">
                    <a:latin typeface="Symbol" panose="05050102010706020507" pitchFamily="18" charset="2"/>
                  </a:rPr>
                  <a:t>m</a:t>
                </a:r>
                <a:r>
                  <a:rPr lang="en-US" sz="2400" dirty="0"/>
                  <a:t>F</a:t>
                </a:r>
                <a:r>
                  <a:rPr lang="en-US" sz="2400" baseline="-25000" dirty="0"/>
                  <a:t>32</a:t>
                </a:r>
                <a:r>
                  <a:rPr lang="en-US" sz="2400" dirty="0"/>
                  <a:t> </a:t>
                </a:r>
                <a:r>
                  <a:rPr lang="tr-TR" sz="2400" dirty="0" smtClean="0"/>
                  <a:t>ile bulunan bir sürtünme kuvveti etkisi oluştuğunda bileşke kuvvetin etki doğrultusu değişir.</a:t>
                </a:r>
              </a:p>
              <a:p>
                <a:pPr marL="0" indent="0">
                  <a:buNone/>
                </a:pPr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574" y="1717070"/>
                <a:ext cx="4398101" cy="4431292"/>
              </a:xfrm>
              <a:blipFill>
                <a:blip r:embed="rId2"/>
                <a:stretch>
                  <a:fillRect l="-1942" t="-1926" r="-22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73039" y="1981200"/>
            <a:ext cx="4613716" cy="4876800"/>
            <a:chOff x="4473039" y="1981200"/>
            <a:chExt cx="4613716" cy="4876800"/>
          </a:xfrm>
        </p:grpSpPr>
        <p:pic>
          <p:nvPicPr>
            <p:cNvPr id="3074" name="Picture 2" descr="http://ocw.metu.edu.tr/pluginfile.php/6467/mod_resource/content/6/ch6/6_3/Fig6_00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039" y="1981200"/>
              <a:ext cx="4613716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5638800" y="4114800"/>
              <a:ext cx="914400" cy="1213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06905" y="4800600"/>
                  <a:ext cx="1781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6905" y="4800600"/>
                  <a:ext cx="17819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667" r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rc 7"/>
            <p:cNvSpPr/>
            <p:nvPr/>
          </p:nvSpPr>
          <p:spPr>
            <a:xfrm rot="10567280">
              <a:off x="4830480" y="5492246"/>
              <a:ext cx="914400" cy="914400"/>
            </a:xfrm>
            <a:prstGeom prst="arc">
              <a:avLst>
                <a:gd name="adj1" fmla="val 17683295"/>
                <a:gd name="adj2" fmla="val 198169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00600" y="6294063"/>
                  <a:ext cx="2261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6294063"/>
                  <a:ext cx="22615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5135" r="-29730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0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Döner Mafsallarda Sürtünme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058150" cy="6095999"/>
              </a:xfrm>
            </p:spPr>
            <p:txBody>
              <a:bodyPr/>
              <a:lstStyle/>
              <a:p>
                <a:r>
                  <a:rPr lang="tr-TR" sz="2400" dirty="0" smtClean="0"/>
                  <a:t>Bu </a:t>
                </a:r>
                <a:r>
                  <a:rPr lang="tr-TR" sz="2400" dirty="0" smtClean="0"/>
                  <a:t>bileşke kuvvet 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tr-TR" sz="2400" b="1" i="1" baseline="-25000" dirty="0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tr-TR" sz="2400" b="1" i="1" baseline="30000" dirty="0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tr-TR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tr-TR" sz="2400" b="1" i="1" baseline="-25000" dirty="0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tr-TR" sz="24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b="1" i="1" dirty="0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tr-TR" sz="2400" b="1" i="1" baseline="-25000" dirty="0" smtClean="0">
                          <a:latin typeface="Cambria Math" panose="02040503050406030204" pitchFamily="18" charset="0"/>
                        </a:rPr>
                        <m:t>𝟐𝟑</m:t>
                      </m:r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Dikkat edilirse artık etki doğrultusu mafsal merkezinden geçmez.</a:t>
                </a:r>
              </a:p>
              <a:p>
                <a:r>
                  <a:rPr lang="tr-TR" sz="2400" dirty="0"/>
                  <a:t>Yeni etki doğrultusu </a:t>
                </a:r>
                <a:r>
                  <a:rPr lang="tr-TR" sz="2400" dirty="0" smtClean="0"/>
                  <a:t>yarıçapı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𝑟𝑠𝑖𝑛</m:t>
                    </m:r>
                    <m:r>
                      <m:rPr>
                        <m:sty m:val="p"/>
                      </m:rPr>
                      <a:rPr lang="tr-TR" sz="2400" b="0" i="1" dirty="0" smtClean="0">
                        <a:latin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tr-TR" sz="2400" b="0" dirty="0" smtClean="0"/>
                  <a:t> </a:t>
                </a:r>
                <a:r>
                  <a:rPr lang="tr-TR" sz="2400" dirty="0" smtClean="0"/>
                  <a:t>olan 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sanal </a:t>
                </a:r>
                <a:r>
                  <a:rPr lang="tr-TR" sz="2400" dirty="0"/>
                  <a:t>bir daireye teğet olur.</a:t>
                </a:r>
              </a:p>
              <a:p>
                <a:pPr marL="0" indent="0">
                  <a:buNone/>
                </a:pPr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058150" cy="6095999"/>
              </a:xfrm>
              <a:blipFill>
                <a:blip r:embed="rId2"/>
                <a:stretch>
                  <a:fillRect l="-1135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73039" y="1981200"/>
            <a:ext cx="4613716" cy="4876800"/>
            <a:chOff x="4473039" y="1981200"/>
            <a:chExt cx="4613716" cy="4876800"/>
          </a:xfrm>
        </p:grpSpPr>
        <p:pic>
          <p:nvPicPr>
            <p:cNvPr id="3074" name="Picture 2" descr="http://ocw.metu.edu.tr/pluginfile.php/6467/mod_resource/content/6/ch6/6_3/Fig6_00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039" y="1981200"/>
              <a:ext cx="4613716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5638800" y="4114800"/>
              <a:ext cx="914400" cy="1213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06905" y="4800600"/>
                  <a:ext cx="1781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6905" y="4800600"/>
                  <a:ext cx="17819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667" r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rc 7"/>
            <p:cNvSpPr/>
            <p:nvPr/>
          </p:nvSpPr>
          <p:spPr>
            <a:xfrm rot="10567280">
              <a:off x="4830480" y="5492246"/>
              <a:ext cx="914400" cy="914400"/>
            </a:xfrm>
            <a:prstGeom prst="arc">
              <a:avLst>
                <a:gd name="adj1" fmla="val 17683295"/>
                <a:gd name="adj2" fmla="val 198169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00600" y="6294063"/>
                  <a:ext cx="2261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6294063"/>
                  <a:ext cx="22615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5135" r="-29730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94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Döner Mafsallarda Sürtünme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058150" cy="609599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sz="2400" i="1" baseline="-25000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𝑟𝑠𝑖𝑛</m:t>
                      </m:r>
                      <m:r>
                        <m:rPr>
                          <m:sty m:val="p"/>
                        </m:rPr>
                        <a:rPr lang="tr-TR" sz="2400" b="0" i="1" dirty="0" smtClean="0">
                          <a:latin typeface="Cambria Math" panose="02040503050406030204" pitchFamily="18" charset="0"/>
                        </a:rPr>
                        <m:t>ϕ</m:t>
                      </m:r>
                    </m:oMath>
                  </m:oMathPara>
                </a14:m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058150" cy="60959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73039" y="1981200"/>
            <a:ext cx="4613716" cy="4876800"/>
            <a:chOff x="4473039" y="1981200"/>
            <a:chExt cx="4613716" cy="4876800"/>
          </a:xfrm>
        </p:grpSpPr>
        <p:pic>
          <p:nvPicPr>
            <p:cNvPr id="3074" name="Picture 2" descr="http://ocw.metu.edu.tr/pluginfile.php/6467/mod_resource/content/6/ch6/6_3/Fig6_002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039" y="1981200"/>
              <a:ext cx="4613716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5638800" y="4114800"/>
              <a:ext cx="914400" cy="12130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06905" y="4800600"/>
                  <a:ext cx="17819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6905" y="4800600"/>
                  <a:ext cx="17819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6667" r="-1000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rc 7"/>
            <p:cNvSpPr/>
            <p:nvPr/>
          </p:nvSpPr>
          <p:spPr>
            <a:xfrm rot="10567280">
              <a:off x="4830480" y="5492246"/>
              <a:ext cx="914400" cy="914400"/>
            </a:xfrm>
            <a:prstGeom prst="arc">
              <a:avLst>
                <a:gd name="adj1" fmla="val 17683295"/>
                <a:gd name="adj2" fmla="val 198169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800600" y="6294063"/>
                  <a:ext cx="2261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6294063"/>
                  <a:ext cx="226151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5135" r="-29730" b="-34783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1675" y="1143000"/>
                <a:ext cx="468507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Burada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mafsal yarıçapıdır.</a:t>
                </a:r>
              </a:p>
              <a:p>
                <a:pPr marL="0" indent="0">
                  <a:buNone/>
                </a:pP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Küçük açılar için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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𝑡𝑎𝑛</m:t>
                    </m:r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𝜙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olduğundan,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tr-TR" sz="2400" i="1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𝑟𝑠𝑖𝑛</m:t>
                    </m:r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𝜙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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𝑟𝑡𝑎𝑛</m:t>
                    </m:r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𝜙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tr-TR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olur.</a:t>
                </a:r>
              </a:p>
              <a:p>
                <a:pPr marL="0" indent="0">
                  <a:buNone/>
                </a:pP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Böylece toplam tepki kuvveti, mafsal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merkezinden 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geçen bir kuvvet ve bir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momente 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indirgenebilir. Oluşan bu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moment </a:t>
                </a:r>
                <a:r>
                  <a:rPr lang="tr-TR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Sürtünme Momenti 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sym typeface="Symbol" panose="05050102010706020507" pitchFamily="18" charset="2"/>
                  </a:rPr>
                  <a:t>olarak adlandırılır.</a:t>
                </a:r>
                <a:endParaRPr lang="tr-TR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5" y="1143000"/>
                <a:ext cx="4685076" cy="3785652"/>
              </a:xfrm>
              <a:prstGeom prst="rect">
                <a:avLst/>
              </a:prstGeom>
              <a:blipFill>
                <a:blip r:embed="rId6"/>
                <a:stretch>
                  <a:fillRect l="-1951" t="-1288" b="-25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6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grpSp>
        <p:nvGrpSpPr>
          <p:cNvPr id="21" name="Group 20"/>
          <p:cNvGrpSpPr/>
          <p:nvPr/>
        </p:nvGrpSpPr>
        <p:grpSpPr>
          <a:xfrm>
            <a:off x="380999" y="685800"/>
            <a:ext cx="8246043" cy="6038250"/>
            <a:chOff x="380999" y="685800"/>
            <a:chExt cx="8246043" cy="6038250"/>
          </a:xfrm>
        </p:grpSpPr>
        <p:pic>
          <p:nvPicPr>
            <p:cNvPr id="4098" name="Picture 2" descr="http://ocw.metu.edu.tr/pluginfile.php/6467/mod_resource/content/6/ch6/6_3/Fig6_003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685800"/>
              <a:ext cx="8246043" cy="603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600200" y="4267200"/>
              <a:ext cx="5105400" cy="0"/>
            </a:xfrm>
            <a:prstGeom prst="line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00200" y="3276600"/>
              <a:ext cx="685800" cy="990600"/>
            </a:xfrm>
            <a:prstGeom prst="line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2286000" y="3276600"/>
              <a:ext cx="4419600" cy="990600"/>
            </a:xfrm>
            <a:prstGeom prst="line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47800" y="4111338"/>
                  <a:ext cx="838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tr-TR" sz="3200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111338"/>
                  <a:ext cx="83820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52600" y="2738876"/>
                  <a:ext cx="838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tr-TR" sz="32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2738876"/>
                  <a:ext cx="838200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rc 13"/>
            <p:cNvSpPr/>
            <p:nvPr/>
          </p:nvSpPr>
          <p:spPr>
            <a:xfrm>
              <a:off x="1508023" y="3771900"/>
              <a:ext cx="914400" cy="914400"/>
            </a:xfrm>
            <a:prstGeom prst="arc">
              <a:avLst/>
            </a:prstGeom>
            <a:ln w="3810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90750" y="3531254"/>
                  <a:ext cx="4953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tr-T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55</m:t>
                            </m:r>
                          </m:e>
                          <m:sup>
                            <m:r>
                              <a:rPr lang="tr-TR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tr-TR" sz="24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750" y="3531254"/>
                  <a:ext cx="49530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3659" r="-26829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936340" y="2017576"/>
                  <a:ext cx="6544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tr-TR" sz="32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340" y="2017576"/>
                  <a:ext cx="65446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041365" y="3177239"/>
                  <a:ext cx="6544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tr-TR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65" y="3177239"/>
                  <a:ext cx="654460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775654" y="3838962"/>
                  <a:ext cx="6544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tr-TR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654" y="3838962"/>
                  <a:ext cx="65446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c 15"/>
            <p:cNvSpPr/>
            <p:nvPr/>
          </p:nvSpPr>
          <p:spPr>
            <a:xfrm rot="14105949">
              <a:off x="1466851" y="2677777"/>
              <a:ext cx="914400" cy="914400"/>
            </a:xfrm>
            <a:prstGeom prst="arc">
              <a:avLst>
                <a:gd name="adj1" fmla="val 16200000"/>
                <a:gd name="adj2" fmla="val 4469646"/>
              </a:avLst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21340712">
              <a:off x="2298860" y="2866451"/>
              <a:ext cx="914400" cy="914400"/>
            </a:xfrm>
            <a:prstGeom prst="arc">
              <a:avLst>
                <a:gd name="adj1" fmla="val 16200000"/>
                <a:gd name="adj2" fmla="val 3127670"/>
              </a:avLst>
            </a:prstGeom>
            <a:ln w="5715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3340" y="2537602"/>
                  <a:ext cx="6544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3200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340" y="2537602"/>
                  <a:ext cx="654460" cy="584775"/>
                </a:xfrm>
                <a:prstGeom prst="rect">
                  <a:avLst/>
                </a:prstGeom>
                <a:blipFill>
                  <a:blip r:embed="rId9"/>
                  <a:stretch>
                    <a:fillRect r="-648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698492" y="2361995"/>
                  <a:ext cx="65446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tr-TR" sz="32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492" y="2361995"/>
                  <a:ext cx="65446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528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4098" name="Picture 2" descr="http://ocw.metu.edu.tr/pluginfile.php/6467/mod_resource/content/6/ch6/6_3/Fig6_00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843" y="-228600"/>
            <a:ext cx="478682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8823" y="590665"/>
                <a:ext cx="4572000" cy="60016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Şekilde gösterilen </a:t>
                </a:r>
                <a:r>
                  <a:rPr lang="tr-TR" sz="2400" dirty="0" err="1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santrik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krank biyel mekanizmasında </a:t>
                </a:r>
                <a14:m>
                  <m:oMath xmlns:m="http://schemas.openxmlformats.org/officeDocument/2006/math">
                    <m:r>
                      <a:rPr lang="tr-T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rPr>
                      <m:t>𝐹</m:t>
                    </m:r>
                    <m:r>
                      <a:rPr lang="tr-TR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rPr>
                      <m:t>14=100∠180</m:t>
                    </m:r>
                    <m:r>
                      <a:rPr lang="tr-TR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rPr>
                      <m:t>°</m:t>
                    </m:r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dir. </a:t>
                </a:r>
                <a:endParaRPr lang="tr-TR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Tüm 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mafsallardaki sürtünme katsayıları </a:t>
                </a:r>
                <a14:m>
                  <m:oMath xmlns:m="http://schemas.openxmlformats.org/officeDocument/2006/math"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tr-TR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olarak belirlenmiştir</a:t>
                </a:r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.</a:t>
                </a:r>
              </a:p>
              <a:p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Tüm mafsal kuvvetlerini ve gerekli olan giriş mili momenti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’yi sistemin statik dengede olduğu kabulüyle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e>
                      <m:sup>
                        <m:r>
                          <a:rPr lang="tr-TR" sz="24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tr-TR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için bulunuz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=50 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tr-TR" sz="2400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=250 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tr-TR" sz="24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=200 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tr-TR" sz="2400" b="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=800 </m:t>
                      </m:r>
                      <m:r>
                        <a:rPr lang="tr-TR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 </a:t>
                </a:r>
                <a:endParaRPr lang="tr-TR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3" y="590665"/>
                <a:ext cx="4572000" cy="6001643"/>
              </a:xfrm>
              <a:prstGeom prst="rect">
                <a:avLst/>
              </a:prstGeom>
              <a:blipFill>
                <a:blip r:embed="rId3"/>
                <a:stretch>
                  <a:fillRect l="-2000" t="-813" r="-1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47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3657600"/>
                <a:ext cx="8915400" cy="304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r-TR" sz="2400" dirty="0" smtClean="0"/>
                  <a:t>Vektör </a:t>
                </a:r>
                <a:r>
                  <a:rPr lang="tr-TR" sz="2400" dirty="0" smtClean="0"/>
                  <a:t>kapalılık denklemi yazılarak, yapılan düzenlemelerle;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tr-TR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tr-TR" sz="2400" i="1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denklemi </a:t>
                </a:r>
                <a:r>
                  <a:rPr lang="tr-TR" sz="2400" dirty="0" smtClean="0"/>
                  <a:t>elde edilir, bu denklemden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tr-TR" sz="2400" dirty="0" smtClean="0"/>
                  <a:t> çözüldükten sonra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sz="2400" i="1" dirty="0" smtClean="0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,(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i="1" baseline="-25000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şeklinde </a:t>
                </a:r>
                <a:r>
                  <a:rPr lang="tr-TR" sz="2400" dirty="0" smtClean="0"/>
                  <a:t>bulunur. 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sz="2400" i="1" baseline="-25000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= 897.7604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2.9220 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=167.41650</m:t>
                    </m:r>
                  </m:oMath>
                </a14:m>
                <a:r>
                  <a:rPr lang="tr-TR" sz="2400" baseline="30000" dirty="0" smtClean="0"/>
                  <a:t> </a:t>
                </a:r>
                <a:r>
                  <a:rPr lang="tr-TR" sz="2400" dirty="0" smtClean="0"/>
                  <a:t>bulunur.</a:t>
                </a:r>
                <a:endParaRPr lang="tr-TR" sz="2400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3657600"/>
                <a:ext cx="8915400" cy="3048000"/>
              </a:xfrm>
              <a:blipFill>
                <a:blip r:embed="rId2"/>
                <a:stretch>
                  <a:fillRect l="-1094" t="-28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4098" name="Picture 2" descr="http://ocw.metu.edu.tr/pluginfile.php/6467/mod_resource/content/6/ch6/6_3/Fig6_00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2" b="12925"/>
          <a:stretch/>
        </p:blipFill>
        <p:spPr bwMode="auto">
          <a:xfrm>
            <a:off x="2209800" y="0"/>
            <a:ext cx="657286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4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Uzuv </a:t>
            </a:r>
            <a:r>
              <a:rPr lang="tr-TR" dirty="0"/>
              <a:t>İ</a:t>
            </a:r>
            <a:r>
              <a:rPr lang="tr-TR" dirty="0" smtClean="0"/>
              <a:t>çin </a:t>
            </a:r>
            <a:r>
              <a:rPr lang="tr-TR" dirty="0"/>
              <a:t>D</a:t>
            </a:r>
            <a:r>
              <a:rPr lang="tr-TR" dirty="0" smtClean="0"/>
              <a:t>enge </a:t>
            </a:r>
            <a:r>
              <a:rPr lang="tr-TR" dirty="0"/>
              <a:t>D</a:t>
            </a:r>
            <a:r>
              <a:rPr lang="tr-TR" dirty="0" smtClean="0"/>
              <a:t>enklemleri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5218" y="576313"/>
                <a:ext cx="7886700" cy="27431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     ( 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= 0                  (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400" i="1" dirty="0" err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𝑠𝐺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𝑎𝐺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         </m:t>
                      </m:r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( </m:t>
                      </m:r>
                      <m:r>
                        <a:rPr lang="tr-TR" sz="2400" i="1" dirty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5218" y="576313"/>
                <a:ext cx="7886700" cy="2743199"/>
              </a:xfrm>
              <a:blipFill>
                <a:blip r:embed="rId2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ocw.metu.edu.tr/pluginfile.php/6467/mod_resource/content/6/ch6/6_3/Fig6_005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2" t="49477"/>
          <a:stretch/>
        </p:blipFill>
        <p:spPr bwMode="auto">
          <a:xfrm>
            <a:off x="3962400" y="1600200"/>
            <a:ext cx="50836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800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Bilinmeyenler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34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ve s; 4 bilinmeyen 3 denklem var. 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Bu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durumda bir sonraki uzva hareket ediyoruz.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7200" y="2445619"/>
                <a:ext cx="4800600" cy="13355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sty m:val="p"/>
                        </m:rP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)−0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0   </m:t>
                      </m:r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  <m:r>
                        <m:rPr>
                          <m:sty m:val="p"/>
                        </m:rP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tr-TR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 0         </m:t>
                      </m:r>
                      <m: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         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45619"/>
                <a:ext cx="4800600" cy="1335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</a:t>
            </a:r>
            <a:r>
              <a:rPr lang="tr-TR" dirty="0"/>
              <a:t>Uzuv İçin Denge Denklemleri</a:t>
            </a:r>
          </a:p>
        </p:txBody>
      </p:sp>
      <p:pic>
        <p:nvPicPr>
          <p:cNvPr id="6146" name="Picture 2" descr="http://ocw.metu.edu.tr/pluginfile.php/6467/mod_resource/content/6/ch6/6_3/Fig6_005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r="11935" b="54614"/>
          <a:stretch/>
        </p:blipFill>
        <p:spPr bwMode="auto">
          <a:xfrm>
            <a:off x="855103" y="539442"/>
            <a:ext cx="706969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38432" y="3657600"/>
                <a:ext cx="8915400" cy="276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         </a:t>
                </a:r>
                <a:r>
                  <a:rPr lang="en-US" sz="2400" dirty="0">
                    <a:solidFill>
                      <a:srgbClr val="000000"/>
                    </a:solidFill>
                    <a:latin typeface="+mn-lt"/>
                  </a:rPr>
                  <a:t>   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rPr>
                  <a:t> 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lang="en-US" sz="2400" i="1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43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= −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lang="en-US" sz="2400" i="1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34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 = −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lang="en-US" sz="2400" i="1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23</m:t>
                    </m:r>
                  </m:oMath>
                </a14:m>
                <a:endParaRPr lang="en-US" sz="2400" baseline="-250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endParaRPr>
              </a:p>
              <a:p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rPr>
                  <a:t>Moment eşitliğinden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( </m:t>
                    </m:r>
                    <m:r>
                      <a:rPr lang="tr-TR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∑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𝑀</m:t>
                    </m:r>
                    <m:r>
                      <a:rPr lang="en-US" sz="2400" i="1" baseline="-25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=0):</m:t>
                    </m:r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endParaRPr>
              </a:p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cs typeface="+mn-cs"/>
                  </a:rPr>
                  <a:t>             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−|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𝐴𝐵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| 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43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sin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⁡(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𝜙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𝜃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13</m:t>
                    </m:r>
                    <m:r>
                      <a:rPr lang="en-US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)−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23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23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34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lang="en-US" sz="2400" i="1" baseline="-25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43</m:t>
                    </m:r>
                    <m:r>
                      <a:rPr lang="en-US" sz="24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lang="tr-TR" sz="24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endParaRPr>
              </a:p>
              <a:p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Büyüklükleri açısından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23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43</a:t>
                </a:r>
                <a:r>
                  <a:rPr lang="tr-TR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olduğundan.</a:t>
                </a:r>
              </a:p>
              <a:p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	  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800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43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sin(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f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q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13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)-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30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F</a:t>
                </a:r>
                <a:r>
                  <a:rPr lang="en-US" sz="2400" baseline="-25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43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=0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(4)</a:t>
                </a:r>
              </a:p>
              <a:p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(4)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Denkleminin çözümünden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f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 </a:t>
                </a:r>
                <a:r>
                  <a:rPr lang="tr-TR" sz="2400" dirty="0" smtClean="0"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bulunur. Ardından 1-3 denklemleri çözülebilir.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2" y="3657600"/>
                <a:ext cx="8915400" cy="2767809"/>
              </a:xfrm>
              <a:prstGeom prst="rect">
                <a:avLst/>
              </a:prstGeom>
              <a:blipFill>
                <a:blip r:embed="rId3"/>
                <a:stretch>
                  <a:fillRect l="-1025" b="-41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9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Uzuv İçin Denge Denklemleri</a:t>
            </a:r>
          </a:p>
        </p:txBody>
      </p:sp>
      <p:pic>
        <p:nvPicPr>
          <p:cNvPr id="7170" name="Picture 2" descr="http://ocw.metu.edu.tr/pluginfile.php/6467/mod_resource/content/6/ch6/6_3/Fig6_005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65854" b="12835"/>
          <a:stretch/>
        </p:blipFill>
        <p:spPr bwMode="auto">
          <a:xfrm>
            <a:off x="4419600" y="2906156"/>
            <a:ext cx="3799341" cy="35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257" y="685800"/>
            <a:ext cx="83493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 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           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-F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= -F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34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=F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43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             G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= - 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32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Moment eşitliğinden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A0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=0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):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             |A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A|F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f-q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)+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+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+T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= 0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(F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43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sz="2400" baseline="-25000" dirty="0" smtClean="0">
                <a:solidFill>
                  <a:schemeClr val="accent1">
                    <a:lumMod val="75000"/>
                  </a:schemeClr>
                </a:solidFill>
              </a:rPr>
              <a:t>23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olduğunu hatırlarsak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             200 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sin(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f-q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)+30 F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43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+T</a:t>
            </a:r>
            <a:r>
              <a:rPr lang="en-US" sz="2400" baseline="-250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0              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200" y="3271123"/>
                <a:ext cx="33528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165.27</m:t>
                          </m:r>
                        </m:e>
                        <m:sup>
                          <m: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r>
                        <a:rPr lang="pt-B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=106.19 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t-B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pt-B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=27.01 </m:t>
                      </m:r>
                      <m:r>
                        <a:rPr lang="pt-B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tr-T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40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=14.66 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 dirty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=−23.11 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𝑁𝑚</m:t>
                      </m:r>
                      <m:r>
                        <a:rPr lang="pt-BR" sz="2400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1123"/>
                <a:ext cx="3352800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8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Matlab</a:t>
            </a:r>
            <a:r>
              <a:rPr lang="tr-TR" dirty="0" smtClean="0"/>
              <a:t> Kodu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a2=200;a3=800;q12=55*pi/180;</a:t>
            </a:r>
          </a:p>
          <a:p>
            <a:pPr marL="0" indent="0">
              <a:buNone/>
            </a:pPr>
            <a:r>
              <a:rPr lang="tr-TR" dirty="0"/>
              <a:t>a=1;b=-2*a2*cos(q12);c=a2^2-a3^2;</a:t>
            </a:r>
          </a:p>
          <a:p>
            <a:pPr marL="0" indent="0">
              <a:buNone/>
            </a:pPr>
            <a:r>
              <a:rPr lang="tr-TR" dirty="0"/>
              <a:t>sol=</a:t>
            </a:r>
            <a:r>
              <a:rPr lang="tr-TR" dirty="0" err="1"/>
              <a:t>roots</a:t>
            </a:r>
            <a:r>
              <a:rPr lang="tr-TR" dirty="0"/>
              <a:t>([a b c]);</a:t>
            </a:r>
          </a:p>
          <a:p>
            <a:pPr marL="0" indent="0">
              <a:buNone/>
            </a:pPr>
            <a:r>
              <a:rPr lang="tr-TR" dirty="0"/>
              <a:t>s14=</a:t>
            </a:r>
            <a:r>
              <a:rPr lang="tr-TR" dirty="0" err="1"/>
              <a:t>max</a:t>
            </a:r>
            <a:r>
              <a:rPr lang="tr-TR" dirty="0"/>
              <a:t>(sol);</a:t>
            </a:r>
          </a:p>
          <a:p>
            <a:pPr marL="0" indent="0">
              <a:buNone/>
            </a:pPr>
            <a:r>
              <a:rPr lang="es-ES" dirty="0"/>
              <a:t>q13=atan2(a2*sin(q12)/a3,(a2*sin(q12)-s14)/a3); </a:t>
            </a:r>
          </a:p>
          <a:p>
            <a:pPr marL="0" indent="0">
              <a:buNone/>
            </a:pPr>
            <a:r>
              <a:rPr lang="tr-TR" dirty="0"/>
              <a:t>m=0.1;a=50;r34=50;</a:t>
            </a:r>
          </a:p>
          <a:p>
            <a:pPr marL="0" indent="0">
              <a:buNone/>
            </a:pPr>
            <a:r>
              <a:rPr lang="tr-TR" dirty="0"/>
              <a:t>f=q13+asin(-30/800);</a:t>
            </a:r>
          </a:p>
          <a:p>
            <a:pPr marL="0" indent="0">
              <a:buNone/>
            </a:pPr>
            <a:r>
              <a:rPr lang="es-ES" dirty="0"/>
              <a:t>K=[-</a:t>
            </a:r>
            <a:r>
              <a:rPr lang="es-ES" dirty="0" err="1"/>
              <a:t>cos</a:t>
            </a:r>
            <a:r>
              <a:rPr lang="es-ES" dirty="0"/>
              <a:t>(f) -0.1;-sin(f) 1];</a:t>
            </a:r>
          </a:p>
          <a:p>
            <a:pPr marL="0" indent="0">
              <a:buNone/>
            </a:pPr>
            <a:r>
              <a:rPr lang="tr-TR" dirty="0"/>
              <a:t>G=[100;0];</a:t>
            </a:r>
          </a:p>
          <a:p>
            <a:pPr marL="0" indent="0">
              <a:buNone/>
            </a:pPr>
            <a:r>
              <a:rPr lang="tr-TR" dirty="0"/>
              <a:t>sol=K\G;</a:t>
            </a:r>
          </a:p>
          <a:p>
            <a:pPr marL="0" indent="0">
              <a:buNone/>
            </a:pPr>
            <a:r>
              <a:rPr lang="tr-TR" dirty="0"/>
              <a:t>F34=sol(1);G14=sol(2);</a:t>
            </a:r>
          </a:p>
          <a:p>
            <a:pPr marL="0" indent="0">
              <a:buNone/>
            </a:pPr>
            <a:r>
              <a:rPr lang="tr-TR" dirty="0"/>
              <a:t>s=5*F34/G14-5;</a:t>
            </a:r>
          </a:p>
          <a:p>
            <a:pPr marL="0" indent="0">
              <a:buNone/>
            </a:pPr>
            <a:r>
              <a:rPr lang="tr-TR" dirty="0"/>
              <a:t>T12=-200*F34*sin(f-q12)-30*F34;</a:t>
            </a:r>
          </a:p>
          <a:p>
            <a:pPr marL="0" indent="0">
              <a:buNone/>
            </a:pPr>
            <a:r>
              <a:rPr lang="tr-TR" dirty="0" err="1"/>
              <a:t>fprintf</a:t>
            </a:r>
            <a:r>
              <a:rPr lang="tr-TR" dirty="0"/>
              <a:t>('f=%5.2f derece F34=%5.2f N G14=%5.2f N ve s=%5.2f mm \</a:t>
            </a:r>
            <a:r>
              <a:rPr lang="tr-TR" dirty="0" err="1"/>
              <a:t>n',f</a:t>
            </a:r>
            <a:r>
              <a:rPr lang="tr-TR" dirty="0"/>
              <a:t>*180/pi, F34, G14,s);</a:t>
            </a:r>
          </a:p>
          <a:p>
            <a:pPr marL="0" indent="0">
              <a:buNone/>
            </a:pPr>
            <a:r>
              <a:rPr lang="tr-TR" dirty="0" err="1"/>
              <a:t>fprintf</a:t>
            </a:r>
            <a:r>
              <a:rPr lang="tr-TR" dirty="0"/>
              <a:t>('T12=%5.2f </a:t>
            </a:r>
            <a:r>
              <a:rPr lang="tr-TR" dirty="0" err="1"/>
              <a:t>Nm</a:t>
            </a:r>
            <a:r>
              <a:rPr lang="tr-TR" dirty="0"/>
              <a:t> \n',T12/1000);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29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Direnç Kuvvetleri Olduğunda Mekanik Sistemeler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Önceki</a:t>
            </a:r>
            <a:r>
              <a:rPr lang="en-US" sz="2400" dirty="0" smtClean="0"/>
              <a:t> b</a:t>
            </a:r>
            <a:r>
              <a:rPr lang="tr-TR" sz="2400" dirty="0" smtClean="0"/>
              <a:t>ölümlerde</a:t>
            </a:r>
            <a:r>
              <a:rPr lang="en-US" sz="2400" dirty="0" smtClean="0"/>
              <a:t> </a:t>
            </a:r>
            <a:r>
              <a:rPr lang="tr-TR" sz="2400" dirty="0" smtClean="0"/>
              <a:t>sadece</a:t>
            </a:r>
            <a:r>
              <a:rPr lang="en-US" sz="2400" dirty="0" smtClean="0"/>
              <a:t> </a:t>
            </a:r>
            <a:r>
              <a:rPr lang="tr-TR" sz="2400" dirty="0" smtClean="0"/>
              <a:t>fiziksel</a:t>
            </a:r>
            <a:r>
              <a:rPr lang="en-US" sz="2400" dirty="0" smtClean="0"/>
              <a:t> </a:t>
            </a:r>
            <a:r>
              <a:rPr lang="tr-TR" sz="2400" dirty="0" smtClean="0"/>
              <a:t>kuvvetler</a:t>
            </a:r>
            <a:r>
              <a:rPr lang="en-US" sz="2400" dirty="0" smtClean="0"/>
              <a:t> </a:t>
            </a:r>
            <a:r>
              <a:rPr lang="tr-TR" sz="2400" dirty="0" smtClean="0"/>
              <a:t>ve</a:t>
            </a:r>
            <a:r>
              <a:rPr lang="en-US" sz="2400" dirty="0" smtClean="0"/>
              <a:t> </a:t>
            </a:r>
            <a:r>
              <a:rPr lang="tr-TR" sz="2400" dirty="0" smtClean="0"/>
              <a:t>bu nedenle eklemlerde</a:t>
            </a:r>
            <a:r>
              <a:rPr lang="en-US" sz="2400" dirty="0" smtClean="0"/>
              <a:t> </a:t>
            </a:r>
            <a:r>
              <a:rPr lang="tr-TR" sz="2400" dirty="0"/>
              <a:t>oluşan </a:t>
            </a:r>
            <a:r>
              <a:rPr lang="tr-TR" sz="2400" dirty="0" smtClean="0"/>
              <a:t>reaksiyon</a:t>
            </a:r>
            <a:r>
              <a:rPr lang="en-US" sz="2400" dirty="0" smtClean="0"/>
              <a:t> </a:t>
            </a:r>
            <a:r>
              <a:rPr lang="tr-TR" sz="2400" dirty="0" smtClean="0"/>
              <a:t>kuvvetleri</a:t>
            </a:r>
            <a:r>
              <a:rPr lang="en-US" sz="2400" dirty="0" smtClean="0"/>
              <a:t> </a:t>
            </a:r>
            <a:r>
              <a:rPr lang="tr-TR" sz="2400" dirty="0" smtClean="0"/>
              <a:t>üzerinde duruldu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tr-TR" sz="2400" dirty="0" smtClean="0"/>
              <a:t>Şimdi</a:t>
            </a:r>
            <a:r>
              <a:rPr lang="en-US" sz="2400" dirty="0" smtClean="0"/>
              <a:t> </a:t>
            </a:r>
            <a:r>
              <a:rPr lang="tr-TR" sz="2400" dirty="0" smtClean="0"/>
              <a:t>direnç </a:t>
            </a:r>
            <a:r>
              <a:rPr lang="tr-TR" sz="2400" dirty="0" smtClean="0"/>
              <a:t>kuvvetlerini (resisting forces) çalışacağız.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err="1" smtClean="0"/>
              <a:t>Rijidite</a:t>
            </a:r>
            <a:r>
              <a:rPr lang="tr-TR" sz="2400" dirty="0" smtClean="0"/>
              <a:t> varsayımı hala geçerli olduğu için, mekanizmalardaki direnç kuvvetlerinin sadece eklemde var olduğu varsayılmaktadır. </a:t>
            </a:r>
          </a:p>
          <a:p>
            <a:r>
              <a:rPr lang="tr-TR" sz="2400" dirty="0" smtClean="0"/>
              <a:t>Bir mafsalda oluşan direnç kuvvetlerinin yönü, mafsalın bağıl hareket yönüne göre belirlenir (direnç kuvvetleri daima hareketle ters yöndedir). </a:t>
            </a:r>
          </a:p>
          <a:p>
            <a:r>
              <a:rPr lang="tr-TR" sz="2400" dirty="0" smtClean="0"/>
              <a:t>Bu nedenle direnç kuvvetleri ile kuvvet analizinde, mekanizma içindeki tüm mafsalların hareket yönü bilinmelidir. </a:t>
            </a:r>
          </a:p>
        </p:txBody>
      </p:sp>
    </p:spTree>
    <p:extLst>
      <p:ext uri="{BB962C8B-B14F-4D97-AF65-F5344CB8AC3E}">
        <p14:creationId xmlns:p14="http://schemas.microsoft.com/office/powerpoint/2010/main" val="25422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788" y="762000"/>
            <a:ext cx="7784812" cy="546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b="1" dirty="0"/>
                  <a:t>Soru:</a:t>
                </a:r>
                <a:r>
                  <a:rPr lang="tr-TR" sz="2400" dirty="0"/>
                  <a:t> </a:t>
                </a:r>
                <a:r>
                  <a:rPr lang="tr-TR" sz="2400" dirty="0" smtClean="0"/>
                  <a:t>Yukarıda </a:t>
                </a:r>
                <a:r>
                  <a:rPr lang="tr-TR" sz="2400" dirty="0"/>
                  <a:t>gösterilen mekanizmada C noktasına F</a:t>
                </a:r>
                <a:r>
                  <a:rPr lang="tr-TR" sz="2400" baseline="-25000" dirty="0"/>
                  <a:t>13</a:t>
                </a:r>
                <a:r>
                  <a:rPr lang="tr-TR" sz="2400" dirty="0"/>
                  <a:t>=100 N’luk kuvvet etkimektedir. AC uzunluğu 1115 mm olarak ölçülmüştür. Diğer boyut ve açılar şekilde verilmiştir. Kayar uzuvlardan 4 uzvuna etkiyen sürtünme kuvveti ihmal edilebilecek boyutlardadır. Ancak 2 uzvuna etkiyen sürtünme kuvveti, mekanizmanın çalışmasını önemli ölçüde etkileyeceğinden hesaba katılmak istenmektedir. Sürtünme katsayısı </a:t>
                </a:r>
                <a14:m>
                  <m:oMath xmlns:m="http://schemas.openxmlformats.org/officeDocument/2006/math">
                    <m:r>
                      <a:rPr lang="tr-TR" sz="2400" i="1"/>
                      <m:t>𝜇</m:t>
                    </m:r>
                    <m:r>
                      <a:rPr lang="tr-TR" sz="2400" i="1"/>
                      <m:t>=0.1</m:t>
                    </m:r>
                  </m:oMath>
                </a14:m>
                <a:r>
                  <a:rPr lang="tr-TR" sz="2400" dirty="0"/>
                  <a:t> olarak belirlenmiştir. Bu koşullar altında mekanizmaya etkimesi gereken F</a:t>
                </a:r>
                <a:r>
                  <a:rPr lang="tr-TR" sz="2400" baseline="-25000" dirty="0"/>
                  <a:t>12 </a:t>
                </a:r>
                <a:r>
                  <a:rPr lang="tr-TR" sz="2400" dirty="0"/>
                  <a:t>dış kuvvetinin büyüklüğünü ve mafsal kuvvetlerinin aldığı değerleri hesap ediniz.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00" r="-38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4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Çözüm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1066800"/>
          </a:xfrm>
        </p:spPr>
        <p:txBody>
          <a:bodyPr/>
          <a:lstStyle/>
          <a:p>
            <a:r>
              <a:rPr lang="tr-TR" dirty="0"/>
              <a:t>Önce serbest cisim diyagramlarını çizerek başlayalım.</a:t>
            </a:r>
          </a:p>
          <a:p>
            <a:r>
              <a:rPr lang="tr-TR" dirty="0" smtClean="0"/>
              <a:t>Dış Kuvvetin etkisi altında olan 3 uzvu ile başlayalım. Bağlı olaak 4 uzvuda görülecektir.</a:t>
            </a:r>
            <a:endParaRPr lang="tr-TR" dirty="0"/>
          </a:p>
        </p:txBody>
      </p:sp>
      <p:pic>
        <p:nvPicPr>
          <p:cNvPr id="4" name="Resim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934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458200" cy="6095999"/>
              </a:xfrm>
            </p:spPr>
            <p:txBody>
              <a:bodyPr/>
              <a:lstStyle/>
              <a:p>
                <a:r>
                  <a:rPr lang="tr-TR" sz="2200" dirty="0"/>
                  <a:t>Şekilden görüleceği gibi </a:t>
                </a:r>
                <a:r>
                  <a:rPr lang="tr-TR" sz="2200" b="1" dirty="0"/>
                  <a:t>4 uzvu iki kuvvetin etkisi altındadır</a:t>
                </a:r>
                <a:r>
                  <a:rPr lang="tr-TR" sz="2200" dirty="0"/>
                  <a:t>. Bu uzuv için denge denklemleri yazılmasına gerek yoktur.</a:t>
                </a:r>
              </a:p>
              <a:p>
                <a:r>
                  <a:rPr lang="tr-TR" sz="2200" b="1" dirty="0"/>
                  <a:t>3 uzvu 3 kuvvetin etkisi altındadır.</a:t>
                </a:r>
                <a:r>
                  <a:rPr lang="tr-TR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/>
                        </m:ctrlPr>
                      </m:sSubPr>
                      <m:e>
                        <m:r>
                          <a:rPr lang="tr-TR" sz="2200" i="1"/>
                          <m:t>𝐹</m:t>
                        </m:r>
                      </m:e>
                      <m:sub>
                        <m:r>
                          <a:rPr lang="tr-TR" sz="2200" i="1"/>
                          <m:t>43</m:t>
                        </m:r>
                      </m:sub>
                    </m:sSub>
                  </m:oMath>
                </a14:m>
                <a:r>
                  <a:rPr lang="tr-TR" sz="2200" dirty="0"/>
                  <a:t>’ün etki doğrultusu bilinmekte ancak şiddeti bilinmemektedir.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i="1"/>
                        </m:ctrlPr>
                      </m:sSubPr>
                      <m:e>
                        <m:r>
                          <a:rPr lang="tr-TR" sz="2200" i="1"/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tr-TR" sz="2200" i="1"/>
                            </m:ctrlPr>
                          </m:sSubPr>
                          <m:e>
                            <m:r>
                              <a:rPr lang="tr-TR" sz="2200" i="1"/>
                              <m:t>23</m:t>
                            </m:r>
                          </m:e>
                          <m:sub>
                            <m:r>
                              <a:rPr lang="tr-TR" sz="2200" i="1"/>
                              <m:t>𝑥</m:t>
                            </m:r>
                          </m:sub>
                        </m:sSub>
                      </m:sub>
                    </m:sSub>
                    <m:r>
                      <a:rPr lang="tr-TR" sz="2200" i="1"/>
                      <m:t> </m:t>
                    </m:r>
                    <m:r>
                      <a:rPr lang="tr-TR" sz="2200" i="1"/>
                      <m:t>𝑣𝑒</m:t>
                    </m:r>
                    <m:sSub>
                      <m:sSubPr>
                        <m:ctrlPr>
                          <a:rPr lang="tr-TR" sz="2200" i="1"/>
                        </m:ctrlPr>
                      </m:sSubPr>
                      <m:e>
                        <m:r>
                          <a:rPr lang="tr-TR" sz="2200" i="1"/>
                          <m:t> </m:t>
                        </m:r>
                        <m:r>
                          <a:rPr lang="tr-TR" sz="2200" i="1"/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tr-TR" sz="2200" i="1"/>
                            </m:ctrlPr>
                          </m:sSubPr>
                          <m:e>
                            <m:r>
                              <a:rPr lang="tr-TR" sz="2200" i="1"/>
                              <m:t>23</m:t>
                            </m:r>
                          </m:e>
                          <m:sub>
                            <m:r>
                              <a:rPr lang="tr-TR" sz="2200" i="1"/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tr-TR" sz="2200" dirty="0"/>
                  <a:t>’de bilinmemektedir. Toplam 3 bilinmeyen vardır. Dolayısıyla </a:t>
                </a:r>
                <a14:m>
                  <m:oMath xmlns:m="http://schemas.openxmlformats.org/officeDocument/2006/math">
                    <m:r>
                      <a:rPr lang="tr-TR" sz="2200" i="1"/>
                      <m:t>𝑥</m:t>
                    </m:r>
                  </m:oMath>
                </a14:m>
                <a:r>
                  <a:rPr lang="tr-TR" sz="2200" dirty="0"/>
                  <a:t> ve </a:t>
                </a:r>
                <a14:m>
                  <m:oMath xmlns:m="http://schemas.openxmlformats.org/officeDocument/2006/math">
                    <m:r>
                      <a:rPr lang="tr-TR" sz="2200" i="1"/>
                      <m:t>𝑦</m:t>
                    </m:r>
                  </m:oMath>
                </a14:m>
                <a:r>
                  <a:rPr lang="tr-TR" sz="2200" dirty="0"/>
                  <a:t> yönlerinde kuvvet denklemlerini ve A noktasına göre moment denkleminin yazılması gereklidir.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458200" cy="6095999"/>
              </a:xfrm>
              <a:blipFill>
                <a:blip r:embed="rId2"/>
                <a:stretch>
                  <a:fillRect l="-793" t="-1300" r="-14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55525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1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362950" cy="6095999"/>
              </a:xfrm>
            </p:spPr>
            <p:txBody>
              <a:bodyPr/>
              <a:lstStyle/>
              <a:p>
                <a:r>
                  <a:rPr lang="tr-TR" sz="2400" dirty="0"/>
                  <a:t>Öncelikle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tr-TR" sz="2400" i="1"/>
                            </m:ctrlPr>
                          </m:accPr>
                          <m:e>
                            <m:r>
                              <a:rPr lang="tr-TR" sz="2400" i="1"/>
                              <m:t>𝑟</m:t>
                            </m:r>
                          </m:e>
                        </m:acc>
                      </m:e>
                      <m:sub>
                        <m:r>
                          <a:rPr lang="tr-TR" sz="2400" i="1"/>
                          <m:t>𝐴</m:t>
                        </m:r>
                        <m:r>
                          <a:rPr lang="tr-TR" sz="2400" i="1"/>
                          <m:t>/</m:t>
                        </m:r>
                        <m:r>
                          <a:rPr lang="tr-TR" sz="2400" i="1"/>
                          <m:t>𝐶</m:t>
                        </m:r>
                      </m:sub>
                    </m:sSub>
                  </m:oMath>
                </a14:m>
                <a:r>
                  <a:rPr lang="tr-TR" sz="2400" dirty="0"/>
                  <a:t> vektörünü hesaplamamız yararlı olacaktır.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𝐴</m:t>
                          </m:r>
                          <m:r>
                            <a:rPr lang="tr-TR" sz="2400" i="1"/>
                            <m:t>/</m:t>
                          </m:r>
                          <m:r>
                            <a:rPr lang="tr-TR" sz="2400" i="1"/>
                            <m:t>𝐶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 i="1"/>
                            <m:t>𝐴𝐶</m:t>
                          </m:r>
                        </m:e>
                      </m:d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400"/>
                            <m:t>cos</m:t>
                          </m:r>
                          <m:r>
                            <a:rPr lang="tr-TR" sz="2400" i="1"/>
                            <m:t>(−</m:t>
                          </m:r>
                          <m:r>
                            <a:rPr lang="tr-TR" sz="2400" i="1"/>
                            <m:t>𝛼</m:t>
                          </m:r>
                          <m:r>
                            <a:rPr lang="tr-TR" sz="2400" i="1"/>
                            <m:t>)</m:t>
                          </m:r>
                          <m:r>
                            <a:rPr lang="tr-TR" sz="2400" i="1"/>
                            <m:t>𝑖</m:t>
                          </m:r>
                          <m:r>
                            <a:rPr lang="tr-TR" sz="2400" i="1"/>
                            <m:t>+</m:t>
                          </m:r>
                          <m:r>
                            <a:rPr lang="tr-TR" sz="2400" i="1"/>
                            <m:t>𝑠𝑖𝑛</m:t>
                          </m:r>
                          <m:r>
                            <a:rPr lang="tr-TR" sz="2400" i="1"/>
                            <m:t>(−</m:t>
                          </m:r>
                          <m:r>
                            <a:rPr lang="tr-TR" sz="2400" i="1"/>
                            <m:t>𝛼</m:t>
                          </m:r>
                          <m:r>
                            <a:rPr lang="tr-TR" sz="2400" i="1"/>
                            <m:t>)</m:t>
                          </m:r>
                          <m:r>
                            <a:rPr lang="tr-TR" sz="2400" i="1"/>
                            <m:t>𝑗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Şekile bakıldığında; </a:t>
                </a:r>
                <a14:m>
                  <m:oMath xmlns:m="http://schemas.openxmlformats.org/officeDocument/2006/math">
                    <m:r>
                      <a:rPr lang="tr-TR" sz="2400" i="1"/>
                      <m:t>180=71+</m:t>
                    </m:r>
                    <m:r>
                      <a:rPr lang="tr-TR" sz="2400" i="1"/>
                      <m:t>𝛼</m:t>
                    </m:r>
                    <m:r>
                      <a:rPr lang="tr-TR" sz="2400" i="1"/>
                      <m:t>+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𝜃</m:t>
                        </m:r>
                      </m:e>
                      <m:sub>
                        <m:r>
                          <a:rPr lang="tr-TR" sz="2400" i="1"/>
                          <m:t>13</m:t>
                        </m:r>
                      </m:sub>
                    </m:sSub>
                    <m:r>
                      <a:rPr lang="tr-TR" sz="2400" i="1"/>
                      <m:t>−90</m:t>
                    </m:r>
                  </m:oMath>
                </a14:m>
                <a:r>
                  <a:rPr lang="tr-TR" sz="2400" dirty="0"/>
                  <a:t> olduğu görülür. Bu eşittikteki tek bilinmeyen </a:t>
                </a:r>
                <a14:m>
                  <m:oMath xmlns:m="http://schemas.openxmlformats.org/officeDocument/2006/math">
                    <m:r>
                      <a:rPr lang="tr-TR" sz="2400" i="1"/>
                      <m:t>𝛼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açısı </a:t>
                </a:r>
                <a14:m>
                  <m:oMath xmlns:m="http://schemas.openxmlformats.org/officeDocument/2006/math">
                    <m:r>
                      <a:rPr lang="tr-TR" sz="2400" i="1"/>
                      <m:t>𝛼</m:t>
                    </m:r>
                    <m:r>
                      <a:rPr lang="tr-TR" sz="2400" i="1"/>
                      <m:t>=40</m:t>
                    </m:r>
                  </m:oMath>
                </a14:m>
                <a:r>
                  <a:rPr lang="tr-TR" sz="2400" dirty="0"/>
                  <a:t> olarak bulunur. Dolayısıyla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𝐴</m:t>
                          </m:r>
                          <m:r>
                            <a:rPr lang="tr-TR" sz="2400" i="1"/>
                            <m:t>/</m:t>
                          </m:r>
                          <m:r>
                            <a:rPr lang="tr-TR" sz="2400" i="1"/>
                            <m:t>𝐶</m:t>
                          </m:r>
                        </m:sub>
                      </m:sSub>
                      <m:r>
                        <a:rPr lang="tr-TR" sz="2400" i="1"/>
                        <m:t>=1115</m:t>
                      </m:r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 sz="2400"/>
                            <m:t>cos</m:t>
                          </m:r>
                          <m:r>
                            <a:rPr lang="tr-TR" sz="2400" i="1"/>
                            <m:t>(−40)</m:t>
                          </m:r>
                          <m:r>
                            <a:rPr lang="tr-TR" sz="2400" i="1"/>
                            <m:t>𝑖</m:t>
                          </m:r>
                          <m:r>
                            <a:rPr lang="tr-TR" sz="2400" i="1"/>
                            <m:t>+</m:t>
                          </m:r>
                          <m:r>
                            <a:rPr lang="tr-TR" sz="2400" i="1"/>
                            <m:t>𝑠𝑖𝑛</m:t>
                          </m:r>
                          <m:r>
                            <a:rPr lang="tr-TR" sz="2400" i="1"/>
                            <m:t>(−40)</m:t>
                          </m:r>
                          <m:r>
                            <a:rPr lang="tr-TR" sz="2400" i="1"/>
                            <m:t>𝑗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𝐴</m:t>
                          </m:r>
                          <m:r>
                            <a:rPr lang="tr-TR" sz="2400" i="1"/>
                            <m:t>/</m:t>
                          </m:r>
                          <m:r>
                            <a:rPr lang="tr-TR" sz="2400" i="1"/>
                            <m:t>𝐶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r>
                        <a:rPr lang="tr-TR" sz="2400"/>
                        <m:t>854.14</m:t>
                      </m:r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−716.71</m:t>
                      </m:r>
                      <m:r>
                        <a:rPr lang="tr-TR" sz="2400" i="1"/>
                        <m:t>𝑗</m:t>
                      </m:r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362950" cy="6095999"/>
              </a:xfrm>
              <a:blipFill>
                <a:blip r:embed="rId2"/>
                <a:stretch>
                  <a:fillRect l="-948" t="-19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55525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609600"/>
                <a:ext cx="8362950" cy="6095999"/>
              </a:xfrm>
            </p:spPr>
            <p:txBody>
              <a:bodyPr/>
              <a:lstStyle/>
              <a:p>
                <a:r>
                  <a:rPr lang="tr-TR" sz="2400" dirty="0"/>
                  <a:t>Ardından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𝐹</m:t>
                        </m:r>
                      </m:e>
                      <m:sub>
                        <m:r>
                          <a:rPr lang="tr-TR" sz="2400" i="1"/>
                          <m:t>43</m:t>
                        </m:r>
                      </m:sub>
                    </m:sSub>
                  </m:oMath>
                </a14:m>
                <a:r>
                  <a:rPr lang="tr-TR" sz="2400" dirty="0"/>
                  <a:t> kuvvetini vektörel olarak ifade edecek olursak;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𝑭</m:t>
                          </m:r>
                        </m:e>
                        <m:sub>
                          <m:r>
                            <a:rPr lang="tr-TR" sz="2400" b="1" i="1"/>
                            <m:t>𝟒𝟑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 i="1"/>
                            <m:t>𝑐𝑜𝑠</m:t>
                          </m:r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/>
                                  </m:ctrlPr>
                                </m:sSubPr>
                                <m:e>
                                  <m:r>
                                    <a:rPr lang="tr-TR" sz="2400" i="1"/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/>
                                    <m:t>13</m:t>
                                  </m:r>
                                </m:sub>
                              </m:sSub>
                              <m:r>
                                <a:rPr lang="tr-TR" sz="2400" i="1"/>
                                <m:t>−90</m:t>
                              </m:r>
                            </m:e>
                          </m:d>
                          <m:r>
                            <a:rPr lang="tr-TR" sz="2400" i="1"/>
                            <m:t>𝑖</m:t>
                          </m:r>
                          <m:r>
                            <a:rPr lang="tr-TR" sz="2400" i="1"/>
                            <m:t>+</m:t>
                          </m:r>
                          <m:r>
                            <a:rPr lang="tr-TR" sz="2400" i="1"/>
                            <m:t>𝑠𝑖𝑛</m:t>
                          </m:r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/>
                                  </m:ctrlPr>
                                </m:sSubPr>
                                <m:e>
                                  <m:r>
                                    <a:rPr lang="tr-TR" sz="2400" i="1"/>
                                    <m:t>𝜃</m:t>
                                  </m:r>
                                </m:e>
                                <m:sub>
                                  <m:r>
                                    <a:rPr lang="tr-TR" sz="2400" i="1"/>
                                    <m:t>13</m:t>
                                  </m:r>
                                </m:sub>
                              </m:sSub>
                              <m:r>
                                <a:rPr lang="tr-TR" sz="2400" i="1"/>
                                <m:t>−90</m:t>
                              </m:r>
                            </m:e>
                          </m:d>
                          <m:r>
                            <a:rPr lang="tr-TR" sz="2400" i="1"/>
                            <m:t>𝑗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𝑭</m:t>
                          </m:r>
                        </m:e>
                        <m:sub>
                          <m:r>
                            <a:rPr lang="tr-TR" sz="2400" b="1" i="1"/>
                            <m:t>𝟒𝟑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 i="1"/>
                            <m:t>𝑐𝑜𝑠</m:t>
                          </m:r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r>
                                <a:rPr lang="tr-TR" sz="2400" i="1"/>
                                <m:t>159−90</m:t>
                              </m:r>
                            </m:e>
                          </m:d>
                          <m:r>
                            <a:rPr lang="tr-TR" sz="2400" i="1"/>
                            <m:t>𝑖</m:t>
                          </m:r>
                          <m:r>
                            <a:rPr lang="tr-TR" sz="2400" i="1"/>
                            <m:t>+</m:t>
                          </m:r>
                          <m:r>
                            <a:rPr lang="tr-TR" sz="2400" i="1"/>
                            <m:t>𝑠𝑖𝑛</m:t>
                          </m:r>
                          <m:d>
                            <m:dPr>
                              <m:ctrlPr>
                                <a:rPr lang="tr-TR" sz="2400" i="1"/>
                              </m:ctrlPr>
                            </m:dPr>
                            <m:e>
                              <m:r>
                                <a:rPr lang="tr-TR" sz="2400" i="1"/>
                                <m:t>159−90</m:t>
                              </m:r>
                            </m:e>
                          </m:d>
                          <m:r>
                            <a:rPr lang="tr-TR" sz="2400" i="1"/>
                            <m:t>𝑗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𝑭</m:t>
                          </m:r>
                        </m:e>
                        <m:sub>
                          <m:r>
                            <a:rPr lang="tr-TR" sz="2400" b="1" i="1"/>
                            <m:t>𝟒𝟑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𝑐𝑜𝑠</m:t>
                      </m:r>
                      <m:r>
                        <a:rPr lang="tr-TR" sz="2400" i="1"/>
                        <m:t>69</m:t>
                      </m:r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𝑠𝑖𝑛</m:t>
                      </m:r>
                      <m:r>
                        <a:rPr lang="tr-TR" sz="2400" i="1"/>
                        <m:t>69</m:t>
                      </m:r>
                      <m:r>
                        <a:rPr lang="tr-TR" sz="2400" i="1"/>
                        <m:t>𝑗</m:t>
                      </m:r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609600"/>
                <a:ext cx="8362950" cy="6095999"/>
              </a:xfrm>
              <a:blipFill>
                <a:blip r:embed="rId2"/>
                <a:stretch>
                  <a:fillRect l="-948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800"/>
            <a:ext cx="55525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dirty="0" smtClean="0"/>
                  <a:t>Şimdi, kuvvet ve moment denklemlerini yazabiliriz.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𝑀</m:t>
                              </m:r>
                            </m:e>
                            <m:sub>
                              <m:r>
                                <a:rPr lang="tr-TR" sz="2400" i="1"/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tr-TR" sz="2400" i="1"/>
                        <m:t>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∙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i="1"/>
                              </m:ctrlPr>
                            </m:accPr>
                            <m:e>
                              <m:r>
                                <a:rPr lang="tr-TR" sz="2400" i="1"/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tr-TR" sz="2400" i="1"/>
                            <m:t>𝐴</m:t>
                          </m:r>
                          <m:r>
                            <a:rPr lang="tr-TR" sz="2400" i="1"/>
                            <m:t>/</m:t>
                          </m:r>
                          <m:r>
                            <a:rPr lang="tr-TR" sz="2400" i="1"/>
                            <m:t>𝐶</m:t>
                          </m:r>
                        </m:sub>
                      </m:sSub>
                      <m:r>
                        <a:rPr lang="tr-TR" sz="2400" i="1"/>
                        <m:t>×−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13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∙28+</m:t>
                      </m:r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/>
                            <m:t>854.14</m:t>
                          </m:r>
                          <m:r>
                            <a:rPr lang="tr-TR" sz="2400" i="1"/>
                            <m:t>𝑖</m:t>
                          </m:r>
                          <m:r>
                            <a:rPr lang="tr-TR" sz="2400" i="1"/>
                            <m:t>−716.71</m:t>
                          </m:r>
                          <m:r>
                            <a:rPr lang="tr-TR" sz="2400" i="1"/>
                            <m:t>𝑗</m:t>
                          </m:r>
                        </m:e>
                      </m:d>
                      <m:r>
                        <a:rPr lang="tr-TR" sz="2400" i="1"/>
                        <m:t>×−100</m:t>
                      </m:r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∙28−85414=0⟹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43</m:t>
                          </m:r>
                        </m:sub>
                      </m:sSub>
                      <m:r>
                        <a:rPr lang="tr-TR" sz="2400" i="1"/>
                        <m:t>=3050.5 </m:t>
                      </m:r>
                      <m:r>
                        <a:rPr lang="tr-TR" sz="2400" i="1"/>
                        <m:t>𝑁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5525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 Çözüm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609600"/>
                <a:ext cx="8610600" cy="6095999"/>
              </a:xfrm>
            </p:spPr>
            <p:txBody>
              <a:bodyPr/>
              <a:lstStyle/>
              <a:p>
                <a:r>
                  <a:rPr lang="tr-TR" sz="2400" dirty="0"/>
                  <a:t>Bu durumda vektörel olarak yazılan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/>
                        </m:ctrlPr>
                      </m:sSubPr>
                      <m:e>
                        <m:r>
                          <a:rPr lang="tr-TR" sz="2400" b="1" i="1"/>
                          <m:t>𝑭</m:t>
                        </m:r>
                      </m:e>
                      <m:sub>
                        <m:r>
                          <a:rPr lang="tr-TR" sz="2400" b="1" i="1"/>
                          <m:t>𝟒𝟑</m:t>
                        </m:r>
                      </m:sub>
                    </m:sSub>
                    <m:r>
                      <a:rPr lang="tr-TR" sz="2400" i="1"/>
                      <m:t>=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𝐹</m:t>
                        </m:r>
                      </m:e>
                      <m:sub>
                        <m:r>
                          <a:rPr lang="tr-TR" sz="2400" i="1"/>
                          <m:t>43</m:t>
                        </m:r>
                      </m:sub>
                    </m:sSub>
                    <m:r>
                      <a:rPr lang="tr-TR" sz="2400" i="1"/>
                      <m:t>𝑐𝑜𝑠</m:t>
                    </m:r>
                    <m:r>
                      <a:rPr lang="tr-TR" sz="2400" i="1"/>
                      <m:t>69</m:t>
                    </m:r>
                    <m:r>
                      <a:rPr lang="tr-TR" sz="2400" i="1"/>
                      <m:t>𝑖</m:t>
                    </m:r>
                    <m:r>
                      <a:rPr lang="tr-TR" sz="2400" i="1"/>
                      <m:t>+</m:t>
                    </m:r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𝐹</m:t>
                        </m:r>
                      </m:e>
                      <m:sub>
                        <m:r>
                          <a:rPr lang="tr-TR" sz="2400" i="1"/>
                          <m:t>43</m:t>
                        </m:r>
                      </m:sub>
                    </m:sSub>
                    <m:r>
                      <a:rPr lang="tr-TR" sz="2400" i="1"/>
                      <m:t>𝑠𝑖𝑛</m:t>
                    </m:r>
                    <m:r>
                      <a:rPr lang="tr-TR" sz="2400" i="1"/>
                      <m:t>69</m:t>
                    </m:r>
                    <m:r>
                      <a:rPr lang="tr-TR" sz="2400" i="1"/>
                      <m:t>𝑗</m:t>
                    </m:r>
                  </m:oMath>
                </a14:m>
                <a:r>
                  <a:rPr lang="tr-TR" sz="2400" dirty="0"/>
                  <a:t> vektöründe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𝐹</m:t>
                        </m:r>
                      </m:e>
                      <m:sub>
                        <m:r>
                          <a:rPr lang="tr-TR" sz="2400" i="1"/>
                          <m:t>43</m:t>
                        </m:r>
                      </m:sub>
                    </m:sSub>
                    <m:r>
                      <a:rPr lang="tr-TR" sz="2400" i="1"/>
                      <m:t>=3050.5 </m:t>
                    </m:r>
                    <m:r>
                      <a:rPr lang="tr-TR" sz="2400" i="1"/>
                      <m:t>𝑁</m:t>
                    </m:r>
                  </m:oMath>
                </a14:m>
                <a:r>
                  <a:rPr lang="tr-TR" sz="2400" dirty="0"/>
                  <a:t> değeri yerine yazılırsa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𝑭</m:t>
                          </m:r>
                        </m:e>
                        <m:sub>
                          <m:r>
                            <a:rPr lang="tr-TR" sz="2400" b="1" i="1"/>
                            <m:t>𝟒𝟑</m:t>
                          </m:r>
                        </m:sub>
                      </m:sSub>
                      <m:r>
                        <a:rPr lang="tr-TR" sz="2400" i="1"/>
                        <m:t>=1093.2</m:t>
                      </m:r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+2847.89</m:t>
                      </m:r>
                      <m:r>
                        <a:rPr lang="tr-TR" sz="2400" i="1"/>
                        <m:t>𝑗</m:t>
                      </m:r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Elde edilir. Şimdide kuvvet denklemi yazılarak </a:t>
                </a:r>
                <a14:m>
                  <m:oMath xmlns:m="http://schemas.openxmlformats.org/officeDocument/2006/math">
                    <m:r>
                      <a:rPr lang="tr-TR" sz="2400" i="1"/>
                      <m:t>𝑥</m:t>
                    </m:r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r>
                      <a:rPr lang="tr-TR" sz="2400" i="1"/>
                      <m:t>𝑦</m:t>
                    </m:r>
                  </m:oMath>
                </a14:m>
                <a:r>
                  <a:rPr lang="tr-TR" sz="2400" dirty="0"/>
                  <a:t> yönlerinde bileşenlerine ayrılır ise;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r>
                            <a:rPr lang="tr-TR" sz="2400" i="1"/>
                            <m:t>𝐹</m:t>
                          </m:r>
                        </m:e>
                      </m:nary>
                      <m:r>
                        <a:rPr lang="tr-TR" sz="2400" i="1"/>
                        <m:t>=0⟹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𝑭</m:t>
                          </m:r>
                        </m:e>
                        <m:sub>
                          <m:r>
                            <a:rPr lang="tr-TR" sz="2400" b="1" i="1"/>
                            <m:t>𝟒𝟑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b="1" i="1"/>
                          </m:ctrlPr>
                        </m:sSubPr>
                        <m:e>
                          <m:r>
                            <a:rPr lang="tr-TR" sz="2400" b="1" i="1"/>
                            <m:t>𝑭</m:t>
                          </m:r>
                        </m:e>
                        <m:sub>
                          <m:r>
                            <a:rPr lang="tr-TR" sz="2400" b="1" i="1"/>
                            <m:t>𝟏𝟑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𝑥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𝑦</m:t>
                          </m:r>
                        </m:sub>
                      </m:sSub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r>
                            <a:rPr lang="tr-TR" sz="2400" i="1"/>
                            <m:t>𝐹</m:t>
                          </m:r>
                        </m:e>
                      </m:nary>
                      <m:r>
                        <a:rPr lang="tr-TR" sz="2400" i="1"/>
                        <m:t>=0⟹1093.2</m:t>
                      </m:r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+2847.89</m:t>
                      </m:r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−100</m:t>
                      </m:r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𝑥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𝑦</m:t>
                          </m:r>
                        </m:sub>
                      </m:sSub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𝐹</m:t>
                        </m:r>
                      </m:e>
                      <m:sub>
                        <m:r>
                          <a:rPr lang="tr-TR" sz="2400" i="1"/>
                          <m:t>23</m:t>
                        </m:r>
                        <m:r>
                          <a:rPr lang="tr-TR" sz="2400" i="1"/>
                          <m:t>𝑥</m:t>
                        </m:r>
                      </m:sub>
                    </m:sSub>
                    <m:r>
                      <a:rPr lang="tr-TR" sz="2400" i="1"/>
                      <m:t>=−1093.2</m:t>
                    </m:r>
                    <m:r>
                      <a:rPr lang="tr-TR" sz="2400" i="1"/>
                      <m:t>𝑖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𝐹</m:t>
                        </m:r>
                      </m:e>
                      <m:sub>
                        <m:r>
                          <a:rPr lang="tr-TR" sz="2400" i="1"/>
                          <m:t>23</m:t>
                        </m:r>
                        <m:r>
                          <a:rPr lang="tr-TR" sz="2400" i="1"/>
                          <m:t>𝑦</m:t>
                        </m:r>
                      </m:sub>
                    </m:sSub>
                    <m:r>
                      <a:rPr lang="tr-TR" sz="2400" i="1"/>
                      <m:t>=−2747.89</m:t>
                    </m:r>
                    <m:r>
                      <a:rPr lang="tr-TR" sz="2400" i="1"/>
                      <m:t>𝑗</m:t>
                    </m:r>
                  </m:oMath>
                </a14:m>
                <a:endParaRPr lang="tr-TR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609600"/>
                <a:ext cx="8610600" cy="6095999"/>
              </a:xfrm>
              <a:blipFill>
                <a:blip r:embed="rId2"/>
                <a:stretch>
                  <a:fillRect l="-992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4495800" cy="291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609600"/>
                <a:ext cx="7900307" cy="14477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b="1" dirty="0"/>
                  <a:t>2 uzvu 3’de fazla kuvvetin etkisi altındadır.</a:t>
                </a:r>
                <a:r>
                  <a:rPr lang="tr-TR" sz="2400" dirty="0"/>
                  <a:t> </a:t>
                </a:r>
                <a:r>
                  <a:rPr lang="tr-TR" sz="2400" dirty="0" smtClean="0"/>
                  <a:t>İki Kuvvet ve 1 moment denklemi yazacağız.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32</m:t>
                          </m:r>
                          <m:r>
                            <a:rPr lang="tr-TR" sz="2400" i="1"/>
                            <m:t>𝑥</m:t>
                          </m:r>
                        </m:sub>
                      </m:sSub>
                      <m:r>
                        <a:rPr lang="tr-TR" sz="2400" i="1"/>
                        <m:t>=−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𝑥</m:t>
                          </m:r>
                        </m:sub>
                      </m:sSub>
                      <m:r>
                        <a:rPr lang="tr-TR" sz="2400" i="1"/>
                        <m:t>    </m:t>
                      </m:r>
                      <m:r>
                        <a:rPr lang="tr-TR" sz="2400" i="1"/>
                        <m:t>𝑣𝑒</m:t>
                      </m:r>
                      <m:r>
                        <a:rPr lang="tr-TR" sz="2400" i="1"/>
                        <m:t>  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32</m:t>
                          </m:r>
                          <m:r>
                            <a:rPr lang="tr-TR" sz="2400" i="1"/>
                            <m:t>𝑦</m:t>
                          </m:r>
                        </m:sub>
                      </m:sSub>
                      <m:r>
                        <a:rPr lang="tr-TR" sz="2400" i="1"/>
                        <m:t>=−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𝑦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609600"/>
                <a:ext cx="7900307" cy="1447799"/>
              </a:xfrm>
              <a:blipFill>
                <a:blip r:embed="rId2"/>
                <a:stretch>
                  <a:fillRect l="-1157" t="-59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7" y="2025444"/>
            <a:ext cx="7543800" cy="28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609600"/>
                <a:ext cx="7900307" cy="313516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𝐹</m:t>
                              </m:r>
                            </m:e>
                            <m:sub>
                              <m:r>
                                <a:rPr lang="tr-TR" sz="2400" i="1"/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tr-TR" sz="2400" i="1"/>
                        <m:t>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𝑥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𝜇</m:t>
                          </m:r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𝜇</m:t>
                          </m:r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𝐹</m:t>
                              </m:r>
                            </m:e>
                            <m:sub>
                              <m:r>
                                <a:rPr lang="tr-TR" sz="2400" i="1"/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tr-TR" sz="2400" i="1"/>
                        <m:t>=0⟹−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𝑦</m:t>
                          </m:r>
                        </m:sub>
                      </m:sSub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𝑗</m:t>
                      </m:r>
                      <m:r>
                        <a:rPr lang="tr-TR" sz="2400" i="1"/>
                        <m:t>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=2747.89</m:t>
                      </m:r>
                      <m:r>
                        <a:rPr lang="tr-TR" sz="2400" i="1"/>
                        <m:t>𝑗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𝐹</m:t>
                              </m:r>
                            </m:e>
                            <m:sub>
                              <m:r>
                                <a:rPr lang="tr-TR" sz="2400" i="1"/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tr-TR" sz="2400" i="1"/>
                        <m:t>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23</m:t>
                          </m:r>
                          <m:r>
                            <a:rPr lang="tr-TR" sz="2400" i="1"/>
                            <m:t>𝑥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𝜇</m:t>
                          </m:r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𝜇</m:t>
                          </m:r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+1093.2</m:t>
                      </m:r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</m:t>
                      </m:r>
                      <m:r>
                        <a:rPr lang="tr-TR" sz="2400" i="1"/>
                        <m:t>𝜇</m:t>
                      </m:r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sz="2400" i="1"/>
                                  </m:ctrlPr>
                                </m:sSupPr>
                                <m:e>
                                  <m:r>
                                    <a:rPr lang="tr-TR" sz="2400" i="1"/>
                                    <m:t>𝐺</m:t>
                                  </m:r>
                                </m:e>
                                <m:sup>
                                  <m:r>
                                    <a:rPr lang="tr-TR" sz="2400" i="1"/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2400" i="1"/>
                                <m:t>12</m:t>
                              </m:r>
                            </m:sub>
                          </m:sSub>
                          <m:r>
                            <a:rPr lang="tr-TR" sz="2400" i="1"/>
                            <m:t>+</m:t>
                          </m:r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𝐺</m:t>
                              </m:r>
                              <m:r>
                                <a:rPr lang="tr-TR" sz="2400" i="1"/>
                                <m:t>′′</m:t>
                              </m:r>
                            </m:e>
                            <m:sub>
                              <m:r>
                                <a:rPr lang="tr-TR" sz="2400" i="1"/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+1093.2</m:t>
                      </m:r>
                      <m:r>
                        <a:rPr lang="tr-TR" sz="2400" i="1"/>
                        <m:t>𝑖</m:t>
                      </m:r>
                      <m:r>
                        <a:rPr lang="tr-TR" sz="2400" i="1"/>
                        <m:t>−0.1</m:t>
                      </m:r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 i="1"/>
                            <m:t>2747.89</m:t>
                          </m:r>
                        </m:e>
                      </m:d>
                      <m:r>
                        <a:rPr lang="tr-TR" sz="2400" i="1"/>
                        <m:t>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𝐹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=−818.41</m:t>
                      </m:r>
                      <m:r>
                        <a:rPr lang="tr-TR" sz="2400" i="1"/>
                        <m:t>𝑖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609600"/>
                <a:ext cx="7900307" cy="31351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7" y="3744761"/>
            <a:ext cx="7543800" cy="28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Direnç Kuvvetleri Olduğunda Mekanik Sistemeler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Makinelerde </a:t>
            </a:r>
            <a:r>
              <a:rPr lang="tr-TR" sz="2400" dirty="0" smtClean="0"/>
              <a:t>farklı direniş kuvvetleri vardır. Var olduğu kabul edilen aşağıdaki üç farklı direnme kuvvetini ele alacağız.</a:t>
            </a:r>
          </a:p>
          <a:p>
            <a:pPr lvl="1"/>
            <a:r>
              <a:rPr lang="tr-TR" sz="2400" dirty="0" smtClean="0"/>
              <a:t>Statik Sürtünme Kuvveti</a:t>
            </a:r>
          </a:p>
          <a:p>
            <a:pPr lvl="1"/>
            <a:r>
              <a:rPr lang="tr-TR" sz="2400" dirty="0" smtClean="0"/>
              <a:t>Kayma Sürtünme Kuvveti</a:t>
            </a:r>
          </a:p>
          <a:p>
            <a:pPr lvl="1"/>
            <a:r>
              <a:rPr lang="tr-TR" sz="2400" dirty="0" err="1" smtClean="0"/>
              <a:t>Vizkos</a:t>
            </a:r>
            <a:r>
              <a:rPr lang="tr-TR" sz="2400" dirty="0" smtClean="0"/>
              <a:t> Sürtünme Kuvveti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368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609600"/>
                <a:ext cx="7900307" cy="35814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tr-TR" sz="2400" dirty="0" smtClean="0"/>
                  <a:t>Moment denklemini yazmadan önce,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sSup>
                          <m:sSupPr>
                            <m:ctrlPr>
                              <a:rPr lang="tr-TR" sz="2400" i="1"/>
                            </m:ctrlPr>
                          </m:sSupPr>
                          <m:e>
                            <m:r>
                              <a:rPr lang="tr-TR" sz="2400" i="1"/>
                              <m:t>𝐺</m:t>
                            </m:r>
                          </m:e>
                          <m:sup>
                            <m:r>
                              <a:rPr lang="tr-TR" sz="2400" i="1"/>
                              <m:t>′</m:t>
                            </m:r>
                          </m:sup>
                        </m:sSup>
                      </m:e>
                      <m:sub>
                        <m:r>
                          <a:rPr lang="tr-TR" sz="2400" i="1"/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sSup>
                          <m:sSupPr>
                            <m:ctrlPr>
                              <a:rPr lang="tr-TR" sz="2400" i="1"/>
                            </m:ctrlPr>
                          </m:sSupPr>
                          <m:e>
                            <m:r>
                              <a:rPr lang="tr-TR" sz="2400" i="1"/>
                              <m:t>𝐺</m:t>
                            </m:r>
                          </m:e>
                          <m:sup>
                            <m:r>
                              <a:rPr lang="tr-TR" sz="2400" i="1"/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tr-TR" sz="2400" i="1"/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 tepki kuvvetlerinin A noktasına uzaklıklarını hesaplamak gerekir. Temas alanının ortasından etkidikleri varsayımıyla, 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sSup>
                          <m:sSupPr>
                            <m:ctrlPr>
                              <a:rPr lang="tr-TR" sz="2400" i="1"/>
                            </m:ctrlPr>
                          </m:sSupPr>
                          <m:e>
                            <m:r>
                              <a:rPr lang="tr-TR" sz="2400" i="1"/>
                              <m:t>𝐺</m:t>
                            </m:r>
                          </m:e>
                          <m:sup>
                            <m:r>
                              <a:rPr lang="tr-TR" sz="2400" i="1"/>
                              <m:t>′</m:t>
                            </m:r>
                          </m:sup>
                        </m:sSup>
                      </m:e>
                      <m:sub>
                        <m:r>
                          <a:rPr lang="tr-TR" sz="2400" i="1"/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’nin A’ya uzaklığı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1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125</m:t>
                          </m:r>
                        </m:num>
                        <m:den>
                          <m:r>
                            <a:rPr lang="tr-TR" sz="2400" i="1"/>
                            <m:t>2</m:t>
                          </m:r>
                        </m:den>
                      </m:f>
                      <m:r>
                        <a:rPr lang="tr-TR" sz="2400" i="1"/>
                        <m:t>+280+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=62.5+280+188=530.5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sSup>
                          <m:sSupPr>
                            <m:ctrlPr>
                              <a:rPr lang="tr-TR" sz="2400" i="1"/>
                            </m:ctrlPr>
                          </m:sSupPr>
                          <m:e>
                            <m:r>
                              <a:rPr lang="tr-TR" sz="2400" i="1"/>
                              <m:t>𝐺</m:t>
                            </m:r>
                          </m:e>
                          <m:sup>
                            <m:r>
                              <a:rPr lang="tr-TR" sz="2400" i="1"/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tr-TR" sz="2400" i="1"/>
                          <m:t>12</m:t>
                        </m:r>
                      </m:sub>
                    </m:sSub>
                  </m:oMath>
                </a14:m>
                <a:r>
                  <a:rPr lang="tr-TR" sz="2400" dirty="0"/>
                  <a:t>’nin A’ya uzaklığı</a:t>
                </a:r>
                <a:r>
                  <a:rPr lang="tr-TR" sz="2400" dirty="0" smtClean="0"/>
                  <a:t>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2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125</m:t>
                          </m:r>
                        </m:num>
                        <m:den>
                          <m:r>
                            <a:rPr lang="tr-TR" sz="2400" i="1"/>
                            <m:t>2</m:t>
                          </m:r>
                        </m:den>
                      </m:f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=820−280−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𝑠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=352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2</m:t>
                          </m:r>
                        </m:sub>
                      </m:sSub>
                      <m:r>
                        <a:rPr lang="tr-TR" sz="2400" i="1"/>
                        <m:t>=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125</m:t>
                          </m:r>
                        </m:num>
                        <m:den>
                          <m:r>
                            <a:rPr lang="tr-TR" sz="2400" i="1"/>
                            <m:t>2</m:t>
                          </m:r>
                        </m:den>
                      </m:f>
                      <m:r>
                        <a:rPr lang="tr-TR" sz="2400" i="1"/>
                        <m:t>+352=414.5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609600"/>
                <a:ext cx="7900307" cy="3581400"/>
              </a:xfrm>
              <a:blipFill>
                <a:blip r:embed="rId2"/>
                <a:stretch>
                  <a:fillRect l="-1003" t="-3401" r="-7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24924"/>
            <a:ext cx="6272893" cy="23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Devam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1" y="609600"/>
                <a:ext cx="8763000" cy="31351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tr-TR" sz="2400" i="1"/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r>
                                <a:rPr lang="tr-TR" sz="2400" i="1"/>
                                <m:t>𝑀</m:t>
                              </m:r>
                            </m:e>
                            <m:sub>
                              <m:r>
                                <a:rPr lang="tr-TR" sz="2400" i="1"/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tr-TR" sz="2400" i="1"/>
                        <m:t>=0⟹−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+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𝑙</m:t>
                          </m:r>
                        </m:e>
                        <m:sub>
                          <m:r>
                            <a:rPr lang="tr-TR" sz="2400" i="1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−</m:t>
                      </m:r>
                      <m:r>
                        <a:rPr lang="tr-TR" sz="2400" i="1"/>
                        <m:t>𝜇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120</m:t>
                          </m:r>
                        </m:num>
                        <m:den>
                          <m:r>
                            <a:rPr lang="tr-TR" sz="2400" i="1"/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sz="2400" i="1"/>
                                  </m:ctrlPr>
                                </m:sSupPr>
                                <m:e>
                                  <m:r>
                                    <a:rPr lang="tr-TR" sz="2400" i="1"/>
                                    <m:t>𝐺</m:t>
                                  </m:r>
                                </m:e>
                                <m:sup>
                                  <m:r>
                                    <a:rPr lang="tr-TR" sz="2400" i="1"/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2400" i="1"/>
                                <m:t>12</m:t>
                              </m:r>
                            </m:sub>
                          </m:sSub>
                          <m:r>
                            <a:rPr lang="tr-TR" sz="2400" i="1"/>
                            <m:t>+</m:t>
                          </m:r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sz="2400" i="1"/>
                                  </m:ctrlPr>
                                </m:sSupPr>
                                <m:e>
                                  <m:r>
                                    <a:rPr lang="tr-TR" sz="2400" i="1"/>
                                    <m:t>𝐺</m:t>
                                  </m:r>
                                </m:e>
                                <m:sup>
                                  <m:r>
                                    <a:rPr lang="tr-TR" sz="2400" i="1"/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2400" i="1"/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=2747.89−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r>
                            <a:rPr lang="tr-TR" sz="2400" i="1"/>
                            <m:t>𝐺</m:t>
                          </m:r>
                          <m:r>
                            <a:rPr lang="tr-TR" sz="2400" i="1"/>
                            <m:t>′</m:t>
                          </m:r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/>
                        <m:t>−530.5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+414.5</m:t>
                      </m:r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 i="1"/>
                            <m:t>2747.89−</m:t>
                          </m:r>
                          <m:sSub>
                            <m:sSubPr>
                              <m:ctrlPr>
                                <a:rPr lang="tr-TR" sz="2400" i="1"/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tr-TR" sz="2400" i="1"/>
                                  </m:ctrlPr>
                                </m:sSupPr>
                                <m:e>
                                  <m:r>
                                    <a:rPr lang="tr-TR" sz="2400" i="1"/>
                                    <m:t>𝐺</m:t>
                                  </m:r>
                                </m:e>
                                <m:sup>
                                  <m:r>
                                    <a:rPr lang="tr-TR" sz="2400" i="1"/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tr-TR" sz="2400" i="1"/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tr-TR" sz="2400" i="1"/>
                        <m:t>−0.1</m:t>
                      </m:r>
                      <m:f>
                        <m:fPr>
                          <m:ctrlPr>
                            <a:rPr lang="tr-TR" sz="2400" i="1"/>
                          </m:ctrlPr>
                        </m:fPr>
                        <m:num>
                          <m:r>
                            <a:rPr lang="tr-TR" sz="2400" i="1"/>
                            <m:t>120</m:t>
                          </m:r>
                        </m:num>
                        <m:den>
                          <m:r>
                            <a:rPr lang="tr-TR" sz="2400" i="1"/>
                            <m:t>2</m:t>
                          </m:r>
                        </m:den>
                      </m:f>
                      <m:d>
                        <m:dPr>
                          <m:ctrlPr>
                            <a:rPr lang="tr-TR" sz="2400" i="1"/>
                          </m:ctrlPr>
                        </m:dPr>
                        <m:e>
                          <m:r>
                            <a:rPr lang="tr-TR" sz="2400" i="1"/>
                            <m:t>2747.89</m:t>
                          </m:r>
                        </m:e>
                      </m:d>
                      <m:r>
                        <a:rPr lang="tr-TR" sz="2400" i="1"/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/>
                        <m:t>−945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+1122513.065=0⟹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=1187.84 </m:t>
                      </m:r>
                      <m:r>
                        <a:rPr lang="tr-TR" sz="2400" i="1"/>
                        <m:t>𝑁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=2747.89−</m:t>
                      </m:r>
                      <m:sSub>
                        <m:sSubPr>
                          <m:ctrlPr>
                            <a:rPr lang="tr-TR" sz="2400" i="1"/>
                          </m:ctrlPr>
                        </m:sSubPr>
                        <m:e>
                          <m:sSup>
                            <m:sSupPr>
                              <m:ctrlPr>
                                <a:rPr lang="tr-TR" sz="2400" i="1"/>
                              </m:ctrlPr>
                            </m:sSupPr>
                            <m:e>
                              <m:r>
                                <a:rPr lang="tr-TR" sz="2400" i="1"/>
                                <m:t>𝐺</m:t>
                              </m:r>
                            </m:e>
                            <m:sup>
                              <m:r>
                                <a:rPr lang="tr-TR" sz="2400" i="1"/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tr-TR" sz="2400" i="1"/>
                            <m:t>12</m:t>
                          </m:r>
                        </m:sub>
                      </m:sSub>
                      <m:r>
                        <a:rPr lang="tr-TR" sz="2400" i="1"/>
                        <m:t>=1560.045</m:t>
                      </m:r>
                    </m:oMath>
                  </m:oMathPara>
                </a14:m>
                <a:endParaRPr lang="tr-TR" sz="2400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609600"/>
                <a:ext cx="8763000" cy="313516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si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7" y="3744761"/>
            <a:ext cx="7543800" cy="28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Statik Sürtünme Kuvveti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807" y="549274"/>
                <a:ext cx="7886700" cy="6095999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Statik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Sürtünme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Kuvveti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cismi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diğerine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göre</a:t>
                </a:r>
                <a:r>
                  <a:rPr lang="tr-TR" sz="2400" dirty="0" smtClean="0"/>
                  <a:t> hareket ettirmeye çalışırken, ilk hareket anı için gereken kuvvettir. </a:t>
                </a:r>
                <a:endParaRPr lang="tr-TR" sz="2400" dirty="0" smtClean="0"/>
              </a:p>
              <a:p>
                <a:r>
                  <a:rPr lang="en-US" sz="2400" dirty="0" smtClean="0"/>
                  <a:t>Bu </a:t>
                </a:r>
                <a:r>
                  <a:rPr lang="en-US" sz="2400" dirty="0" err="1"/>
                  <a:t>kuvvet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temas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yüzeyi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boyunca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olup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temas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yüzeylerine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aşağıdaki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denklem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etki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eden</a:t>
                </a:r>
                <a:r>
                  <a:rPr lang="en-US" sz="2400" dirty="0"/>
                  <a:t> normal </a:t>
                </a:r>
                <a:r>
                  <a:rPr lang="en-US" sz="2400" dirty="0" err="1"/>
                  <a:t>kuvvet</a:t>
                </a:r>
                <a:r>
                  <a:rPr lang="en-US" sz="2400" dirty="0"/>
                  <a:t> (F32)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ilgilidir</a:t>
                </a:r>
                <a:r>
                  <a:rPr lang="en-US" sz="2400" dirty="0"/>
                  <a:t>:                    </a:t>
                </a:r>
                <a:endParaRPr lang="tr-TR" sz="2400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 −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807" y="549274"/>
                <a:ext cx="7886700" cy="6095999"/>
              </a:xfrm>
              <a:blipFill>
                <a:blip r:embed="rId2"/>
                <a:stretch>
                  <a:fillRect l="-1005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ocw.metu.edu.tr/pluginfile.php/6467/mod_resource/content/6/ch6/6_3/Fig6_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329443" cy="34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Statik Sürtünme Kuvveti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 −</m:t>
                    </m:r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tr-TR" sz="2400" dirty="0" smtClean="0">
                    <a:latin typeface="Symbol" panose="05050102010706020507" pitchFamily="18" charset="2"/>
                  </a:rPr>
                  <a:t> </a:t>
                </a:r>
                <a:r>
                  <a:rPr lang="en-US" sz="2400" dirty="0" err="1" smtClean="0"/>
                  <a:t>statik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sürtünme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katsayısı</a:t>
                </a:r>
                <a:r>
                  <a:rPr lang="en-US" sz="2400" dirty="0"/>
                  <a:t> </a:t>
                </a:r>
                <a:endParaRPr lang="tr-TR" sz="2400" dirty="0" smtClean="0"/>
              </a:p>
              <a:p>
                <a:r>
                  <a:rPr lang="en-US" sz="2400" dirty="0" err="1" smtClean="0"/>
                  <a:t>Negatif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işaret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sadece</a:t>
                </a:r>
                <a:r>
                  <a:rPr lang="en-US" sz="2400" dirty="0"/>
                  <a:t> R</a:t>
                </a:r>
                <a:r>
                  <a:rPr lang="en-US" sz="2400" baseline="-25000" dirty="0"/>
                  <a:t>32</a:t>
                </a:r>
                <a:r>
                  <a:rPr lang="en-US" sz="2400" dirty="0"/>
                  <a:t>'nin </a:t>
                </a:r>
                <a:r>
                  <a:rPr lang="en-US" sz="2400" dirty="0" err="1"/>
                  <a:t>harekete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karşı</a:t>
                </a:r>
                <a:r>
                  <a:rPr lang="en-US" sz="2400" dirty="0"/>
                  <a:t> </a:t>
                </a:r>
                <a:r>
                  <a:rPr lang="tr-TR" sz="2400" dirty="0" smtClean="0"/>
                  <a:t>yönde </a:t>
                </a:r>
                <a:r>
                  <a:rPr lang="en-US" sz="2400" dirty="0" err="1" smtClean="0"/>
                  <a:t>olduğunu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belirtmek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için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kullanılır</a:t>
                </a:r>
                <a:r>
                  <a:rPr lang="en-US" sz="2400" dirty="0"/>
                  <a:t>. </a:t>
                </a:r>
                <a:endParaRPr lang="tr-TR" sz="2400" dirty="0" smtClean="0"/>
              </a:p>
              <a:p>
                <a:r>
                  <a:rPr lang="tr-TR" sz="2400" dirty="0" smtClean="0"/>
                  <a:t>S</a:t>
                </a:r>
                <a:r>
                  <a:rPr lang="en-US" sz="2400" dirty="0" err="1" smtClean="0"/>
                  <a:t>tatik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sürtünme</a:t>
                </a:r>
                <a:r>
                  <a:rPr lang="en-US" sz="2400" dirty="0"/>
                  <a:t> </a:t>
                </a:r>
                <a:r>
                  <a:rPr lang="en-US" sz="2400" dirty="0" err="1" smtClean="0"/>
                  <a:t>kuvveti</a:t>
                </a:r>
                <a:r>
                  <a:rPr lang="tr-TR" sz="2400" dirty="0" smtClean="0"/>
                  <a:t>, hareket başlayana kadar etki eder.</a:t>
                </a:r>
                <a:r>
                  <a:rPr lang="en-US" sz="2400" dirty="0" smtClean="0"/>
                  <a:t> </a:t>
                </a:r>
                <a:endParaRPr lang="tr-TR" sz="2400" dirty="0" smtClean="0"/>
              </a:p>
              <a:p>
                <a:r>
                  <a:rPr lang="en-US" sz="2400" dirty="0" err="1" smtClean="0"/>
                  <a:t>Yüzeye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paralel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hareket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herhangi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kuvvet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unsuru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yoksa</a:t>
                </a:r>
                <a:r>
                  <a:rPr lang="en-US" sz="2400" dirty="0"/>
                  <a:t> </a:t>
                </a:r>
                <a:r>
                  <a:rPr lang="tr-TR" sz="2400" dirty="0" smtClean="0"/>
                  <a:t>sürtünme </a:t>
                </a:r>
                <a:r>
                  <a:rPr lang="en-US" sz="2400" dirty="0" err="1" smtClean="0"/>
                  <a:t>kuvveti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mevcut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olmayacaktır</a:t>
                </a:r>
                <a:r>
                  <a:rPr lang="en-US" sz="2400" dirty="0"/>
                  <a:t>. </a:t>
                </a:r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r="-5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Kayma Sürtünme Kuvveti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sz="2400" dirty="0" smtClean="0"/>
                  <a:t>Bir cismi diğerine göre ivmelendirmeden hareket ettirmek için gereken kuvvettir.</a:t>
                </a:r>
              </a:p>
              <a:p>
                <a:r>
                  <a:rPr lang="tr-TR" sz="2400" dirty="0" smtClean="0"/>
                  <a:t>Bu kuvvette statik sürtünme kuvveti gibi </a:t>
                </a:r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−</m:t>
                      </m:r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 baseline="-25000" dirty="0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 smtClean="0"/>
                  <a:t>  formülüyle </a:t>
                </a:r>
                <a:r>
                  <a:rPr lang="tr-TR" sz="2400" dirty="0" smtClean="0"/>
                  <a:t>hesaplanır. </a:t>
                </a:r>
                <a:endParaRPr lang="tr-TR" sz="2400" dirty="0" smtClean="0"/>
              </a:p>
              <a:p>
                <a:r>
                  <a:rPr lang="tr-TR" sz="2400" dirty="0" smtClean="0"/>
                  <a:t>Ancak </a:t>
                </a:r>
                <a:r>
                  <a:rPr lang="tr-TR" sz="2400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tr-TR" sz="2400" dirty="0" smtClean="0"/>
                  <a:t>dinamik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sürtünme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katsayısı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olarak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bilinir</a:t>
                </a:r>
                <a:r>
                  <a:rPr lang="en-US" sz="2400" dirty="0"/>
                  <a:t>. 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4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Vizkos</a:t>
            </a:r>
            <a:r>
              <a:rPr lang="tr-TR" dirty="0" smtClean="0"/>
              <a:t> Sürtünme Kuvveti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Vizkos</a:t>
                </a:r>
                <a:r>
                  <a:rPr lang="tr-TR" sz="2400" dirty="0"/>
                  <a:t> Sürtünme </a:t>
                </a:r>
                <a:r>
                  <a:rPr lang="tr-TR" sz="2400" dirty="0" smtClean="0"/>
                  <a:t>Kuvveti: Direnç kuvvetinin temas eden yüzeyler arasında oluşan </a:t>
                </a:r>
                <a:r>
                  <a:rPr lang="tr-TR" sz="2400" b="1" dirty="0" smtClean="0"/>
                  <a:t>bağıl hıza </a:t>
                </a:r>
                <a:r>
                  <a:rPr lang="tr-TR" sz="2400" dirty="0" smtClean="0"/>
                  <a:t>orantılı olduğu durumdur. Bu kuvvet </a:t>
                </a:r>
              </a:p>
              <a:p>
                <a:pPr marL="0" indent="0">
                  <a:buNone/>
                </a:pPr>
                <a:r>
                  <a:rPr lang="tr-TR" sz="2400" dirty="0"/>
                  <a:t>	</a:t>
                </a:r>
                <a:r>
                  <a:rPr lang="tr-TR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tr-TR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2/3</m:t>
                        </m:r>
                      </m:sub>
                    </m:sSub>
                  </m:oMath>
                </a14:m>
                <a:endParaRPr lang="tr-TR" sz="2400" dirty="0" smtClean="0"/>
              </a:p>
              <a:p>
                <a:r>
                  <a:rPr lang="tr-TR" sz="2400" dirty="0" smtClean="0"/>
                  <a:t>Burada c viskoz sürtünme katsayısı ve </a:t>
                </a:r>
                <a:r>
                  <a:rPr lang="tr-TR" sz="2400" dirty="0">
                    <a:sym typeface="Symbol" panose="05050102010706020507" pitchFamily="18" charset="2"/>
                  </a:rPr>
                  <a:t></a:t>
                </a:r>
                <a:r>
                  <a:rPr lang="tr-TR" sz="2400" baseline="-25000" dirty="0"/>
                  <a:t>2/3</a:t>
                </a:r>
                <a:r>
                  <a:rPr lang="en-US" sz="2400" dirty="0"/>
                  <a:t> </a:t>
                </a:r>
                <a:r>
                  <a:rPr lang="tr-TR" sz="2400" dirty="0" smtClean="0"/>
                  <a:t>cisimler arasındaki bağıl hızdır</a:t>
                </a:r>
                <a:r>
                  <a:rPr lang="tr-TR" sz="2400" dirty="0" smtClean="0"/>
                  <a:t>.</a:t>
                </a:r>
                <a:endParaRPr lang="tr-TR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4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895600" y="3048000"/>
            <a:ext cx="3124200" cy="3200400"/>
            <a:chOff x="5791200" y="4267200"/>
            <a:chExt cx="2071528" cy="2160000"/>
          </a:xfrm>
        </p:grpSpPr>
        <p:pic>
          <p:nvPicPr>
            <p:cNvPr id="6" name="Picture 2" descr="http://ocw.metu.edu.tr/pluginfile.php/6467/mod_resource/content/6/ch6/6_3/Fig6_001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67200"/>
              <a:ext cx="207152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705600" y="5562600"/>
                  <a:ext cx="2261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562600"/>
                  <a:ext cx="22615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432" r="-29730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22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Kuvvet Analizinde Sürtünme </a:t>
            </a:r>
            <a:r>
              <a:rPr lang="tr-TR" dirty="0" smtClean="0"/>
              <a:t>Kuvveti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Statik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sürtünme ile dinamik sürtünme katsayıları arasındaki küçük olduğundan hesaplamalarda basitleştirme açısından </a:t>
            </a:r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tek bir sürtünme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katsayısını baz alıp tek bir kuvveti hesaplayacağız.</a:t>
            </a:r>
          </a:p>
          <a:p>
            <a:pPr lvl="1"/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Kayar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mafsallarda, direnç kuvveti hesaba katılırsa, temas halindeki iki bağlantı arasındaki reaksiyon kuvveti kayma eksenine dik olmayacaktır. Ortaya çıkan reaksiyon kuvveti gösterildiği gibi eğimlidir.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f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açısı sürtünme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açısı olarak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bilinmektedir. </a:t>
            </a:r>
            <a:endParaRPr lang="tr-T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4800" y="3657600"/>
            <a:ext cx="2743200" cy="2590801"/>
            <a:chOff x="5791200" y="4267200"/>
            <a:chExt cx="2071528" cy="2160000"/>
          </a:xfrm>
        </p:grpSpPr>
        <p:pic>
          <p:nvPicPr>
            <p:cNvPr id="9" name="Picture 2" descr="http://ocw.metu.edu.tr/pluginfile.php/6467/mod_resource/content/6/ch6/6_3/Fig6_001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267200"/>
              <a:ext cx="2071528" cy="21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705600" y="5562600"/>
                  <a:ext cx="22615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5562600"/>
                  <a:ext cx="226152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2432" r="-29730" b="-3555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002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Döner Mafsallarda Sürtünme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914399"/>
                <a:ext cx="3638550" cy="52625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b="0" i="0" dirty="0" smtClean="0">
                    <a:latin typeface="+mj-lt"/>
                  </a:rPr>
                  <a:t>Açısal Hız</a:t>
                </a:r>
                <a:endParaRPr lang="tr-TR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400" b="0" i="0" dirty="0" smtClean="0">
                    <a:latin typeface="+mj-lt"/>
                  </a:rPr>
                  <a:t>Sürtünme dolayısıyla oluşan kaçıklık yarıçapı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400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914399"/>
                <a:ext cx="3638550" cy="5262564"/>
              </a:xfrm>
              <a:blipFill>
                <a:blip r:embed="rId2"/>
                <a:stretch>
                  <a:fillRect l="-2513" t="-162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38398" y="914399"/>
            <a:ext cx="4977136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Karm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Özel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876</Words>
  <Application>Microsoft Office PowerPoint</Application>
  <PresentationFormat>On-screen Show (4:3)</PresentationFormat>
  <Paragraphs>194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Cambria Math</vt:lpstr>
      <vt:lpstr>Comic Sans MS</vt:lpstr>
      <vt:lpstr>Symbol</vt:lpstr>
      <vt:lpstr>Office Teması</vt:lpstr>
      <vt:lpstr>PowerPoint Presentation</vt:lpstr>
      <vt:lpstr>Direnç Kuvvetleri Olduğunda Mekanik Sistemeler</vt:lpstr>
      <vt:lpstr>Direnç Kuvvetleri Olduğunda Mekanik Sistemeler</vt:lpstr>
      <vt:lpstr>Statik Sürtünme Kuvveti</vt:lpstr>
      <vt:lpstr>Statik Sürtünme Kuvveti</vt:lpstr>
      <vt:lpstr>Kayma Sürtünme Kuvveti</vt:lpstr>
      <vt:lpstr>Vizkos Sürtünme Kuvveti</vt:lpstr>
      <vt:lpstr>Kuvvet Analizinde Sürtünme Kuvveti</vt:lpstr>
      <vt:lpstr>Döner Mafsallarda Sürtünme</vt:lpstr>
      <vt:lpstr>Döner Mafsallarda Sürtünme</vt:lpstr>
      <vt:lpstr>Döner Mafsallarda Sürtünme</vt:lpstr>
      <vt:lpstr>Döner Mafsallarda Sürtünme</vt:lpstr>
      <vt:lpstr>Örnek</vt:lpstr>
      <vt:lpstr>Örnek</vt:lpstr>
      <vt:lpstr>Örnek</vt:lpstr>
      <vt:lpstr>4. Uzuv İçin Denge Denklemleri</vt:lpstr>
      <vt:lpstr>3. Uzuv İçin Denge Denklemleri</vt:lpstr>
      <vt:lpstr>2. Uzuv İçin Denge Denklemleri</vt:lpstr>
      <vt:lpstr>Matlab Kodu</vt:lpstr>
      <vt:lpstr>Örnek 2</vt:lpstr>
      <vt:lpstr>Örnek 2</vt:lpstr>
      <vt:lpstr>Örnek 2 Çözüm</vt:lpstr>
      <vt:lpstr>Örnek 2 Çözüm</vt:lpstr>
      <vt:lpstr>Örnek 2 Çözüm</vt:lpstr>
      <vt:lpstr>Örnek 2 Çözüm</vt:lpstr>
      <vt:lpstr>Örnek 2 Çözüm</vt:lpstr>
      <vt:lpstr>Örnek 2 Çözüm</vt:lpstr>
      <vt:lpstr>Örnek 2 Devam</vt:lpstr>
      <vt:lpstr>Örnek 2 Devam</vt:lpstr>
      <vt:lpstr>Örnek 2 Devam</vt:lpstr>
      <vt:lpstr>Örnek 2 Devam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part-time</dc:creator>
  <cp:lastModifiedBy>Nurdan Bilgin</cp:lastModifiedBy>
  <cp:revision>155</cp:revision>
  <cp:lastPrinted>1601-01-01T00:00:00Z</cp:lastPrinted>
  <dcterms:created xsi:type="dcterms:W3CDTF">2013-05-22T05:54:15Z</dcterms:created>
  <dcterms:modified xsi:type="dcterms:W3CDTF">2019-02-25T19:08:51Z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