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3"/>
  </p:notesMasterIdLst>
  <p:sldIdLst>
    <p:sldId id="256" r:id="rId2"/>
    <p:sldId id="305" r:id="rId3"/>
    <p:sldId id="337" r:id="rId4"/>
    <p:sldId id="306" r:id="rId5"/>
    <p:sldId id="307" r:id="rId6"/>
    <p:sldId id="308" r:id="rId7"/>
    <p:sldId id="309" r:id="rId8"/>
    <p:sldId id="310" r:id="rId9"/>
    <p:sldId id="338" r:id="rId10"/>
    <p:sldId id="339" r:id="rId11"/>
    <p:sldId id="312" r:id="rId12"/>
    <p:sldId id="340" r:id="rId13"/>
    <p:sldId id="314" r:id="rId14"/>
    <p:sldId id="315" r:id="rId15"/>
    <p:sldId id="316" r:id="rId16"/>
    <p:sldId id="317" r:id="rId17"/>
    <p:sldId id="318" r:id="rId18"/>
    <p:sldId id="319" r:id="rId19"/>
    <p:sldId id="343" r:id="rId20"/>
    <p:sldId id="342" r:id="rId21"/>
    <p:sldId id="344" r:id="rId22"/>
    <p:sldId id="321" r:id="rId23"/>
    <p:sldId id="322" r:id="rId24"/>
    <p:sldId id="323" r:id="rId25"/>
    <p:sldId id="346" r:id="rId26"/>
    <p:sldId id="345" r:id="rId27"/>
    <p:sldId id="347" r:id="rId28"/>
    <p:sldId id="349" r:id="rId29"/>
    <p:sldId id="348" r:id="rId30"/>
    <p:sldId id="326" r:id="rId31"/>
    <p:sldId id="35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AAD3-0E46-4F3F-82A9-C553D05150E2}" type="datetimeFigureOut">
              <a:rPr lang="tr-TR" smtClean="0"/>
              <a:t>20.02.2019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D360-187F-46BB-96AC-384A82852C03}" type="slidenum">
              <a:rPr lang="tr-TR" smtClean="0"/>
              <a:t>‹#›</a:t>
            </a:fld>
            <a:endParaRPr lang="tr-TR"/>
          </a:p>
        </p:txBody>
      </p:sp>
    </p:spTree>
    <p:extLst>
      <p:ext uri="{BB962C8B-B14F-4D97-AF65-F5344CB8AC3E}">
        <p14:creationId xmlns:p14="http://schemas.microsoft.com/office/powerpoint/2010/main" val="301308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80ED360-187F-46BB-96AC-384A82852C03}" type="slidenum">
              <a:rPr lang="tr-TR" smtClean="0"/>
              <a:t>1</a:t>
            </a:fld>
            <a:endParaRPr lang="tr-TR"/>
          </a:p>
        </p:txBody>
      </p:sp>
    </p:spTree>
    <p:extLst>
      <p:ext uri="{BB962C8B-B14F-4D97-AF65-F5344CB8AC3E}">
        <p14:creationId xmlns:p14="http://schemas.microsoft.com/office/powerpoint/2010/main" val="253711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userDrawn="1"/>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9B1A35F-9019-4DA8-9A82-2C70BD198728}" type="datetime1">
              <a:rPr lang="tr-TR" smtClean="0"/>
              <a:t>20.02.2019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tr-TR" dirty="0" smtClean="0"/>
              <a:t>Dr. Nurdan Bilgin</a:t>
            </a:r>
          </a:p>
          <a:p>
            <a:r>
              <a:rPr lang="tr-TR" dirty="0" smtClean="0"/>
              <a:t>2018-2019</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261620-04D6-4DCE-A096-6748E8CFEE4E}"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25B1ED-8B63-4EB0-A7C4-474D50C33EBD}"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12955"/>
          </a:xfrm>
        </p:spPr>
        <p:txBody>
          <a:bodyPr>
            <a:noAutofit/>
          </a:bodyPr>
          <a:lstStyle>
            <a:lvl1pPr>
              <a:defRPr sz="3600"/>
            </a:lvl1pPr>
          </a:lstStyle>
          <a:p>
            <a:r>
              <a:rPr lang="tr-TR" dirty="0" smtClean="0"/>
              <a:t>Asıl başlık stili için tıklatın</a:t>
            </a:r>
            <a:endParaRPr lang="en-US" dirty="0"/>
          </a:p>
        </p:txBody>
      </p:sp>
      <p:sp>
        <p:nvSpPr>
          <p:cNvPr id="3" name="Content Placeholder 2"/>
          <p:cNvSpPr>
            <a:spLocks noGrp="1"/>
          </p:cNvSpPr>
          <p:nvPr>
            <p:ph idx="1"/>
          </p:nvPr>
        </p:nvSpPr>
        <p:spPr>
          <a:xfrm>
            <a:off x="1143000" y="875071"/>
            <a:ext cx="9872871" cy="5220929"/>
          </a:xfrm>
          <a:solidFill>
            <a:schemeClr val="tx2">
              <a:lumMod val="10000"/>
              <a:lumOff val="90000"/>
            </a:schemeClr>
          </a:solidFill>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FFCC66-3E33-42F1-912D-E1C6E45BE7D9}"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742CFB-5412-426A-A8E8-570E5CDB440B}"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ACED95-133A-4CA7-A222-D05D0FC10722}" type="datetime1">
              <a:rPr lang="tr-TR" smtClean="0"/>
              <a:t>20.02.2019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CCAA0C4-A6FF-4F07-8D5B-25A7852DD734}" type="datetime1">
              <a:rPr lang="tr-TR" smtClean="0"/>
              <a:t>20.02.2019</a:t>
            </a:fld>
            <a:endParaRPr lang="en-US" dirty="0"/>
          </a:p>
        </p:txBody>
      </p:sp>
      <p:sp>
        <p:nvSpPr>
          <p:cNvPr id="8" name="Footer Placeholder 7"/>
          <p:cNvSpPr>
            <a:spLocks noGrp="1"/>
          </p:cNvSpPr>
          <p:nvPr>
            <p:ph type="ftr" sz="quarter" idx="11"/>
          </p:nvPr>
        </p:nvSpPr>
        <p:spPr/>
        <p:txBody>
          <a:bodyPr/>
          <a:lstStyle/>
          <a:p>
            <a:r>
              <a:rPr lang="en-US" smtClean="0"/>
              <a:t>Dr. Nurdan Bilgin 2018-2019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A21B83-440B-4A5F-9D50-E442B4D7F62D}" type="datetime1">
              <a:rPr lang="tr-TR" smtClean="0"/>
              <a:t>20.02.2019</a:t>
            </a:fld>
            <a:endParaRPr lang="en-US" dirty="0"/>
          </a:p>
        </p:txBody>
      </p:sp>
      <p:sp>
        <p:nvSpPr>
          <p:cNvPr id="4" name="Footer Placeholder 3"/>
          <p:cNvSpPr>
            <a:spLocks noGrp="1"/>
          </p:cNvSpPr>
          <p:nvPr>
            <p:ph type="ftr" sz="quarter" idx="11"/>
          </p:nvPr>
        </p:nvSpPr>
        <p:spPr/>
        <p:txBody>
          <a:bodyPr/>
          <a:lstStyle/>
          <a:p>
            <a:r>
              <a:rPr lang="en-US" smtClean="0"/>
              <a:t>Dr. Nurdan Bilgin 2018-2019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8B22-BB95-40E1-8E1B-2040B73E45F0}" type="datetime1">
              <a:rPr lang="tr-TR" smtClean="0"/>
              <a:t>20.02.2019</a:t>
            </a:fld>
            <a:endParaRPr lang="en-US" dirty="0"/>
          </a:p>
        </p:txBody>
      </p:sp>
      <p:sp>
        <p:nvSpPr>
          <p:cNvPr id="3" name="Footer Placeholder 2"/>
          <p:cNvSpPr>
            <a:spLocks noGrp="1"/>
          </p:cNvSpPr>
          <p:nvPr>
            <p:ph type="ftr" sz="quarter" idx="11"/>
          </p:nvPr>
        </p:nvSpPr>
        <p:spPr/>
        <p:txBody>
          <a:bodyPr/>
          <a:lstStyle/>
          <a:p>
            <a:r>
              <a:rPr lang="en-US" smtClean="0"/>
              <a:t>Dr. Nurdan 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CEF0173-81BE-4608-9C67-B09998B9EC57}" type="datetime1">
              <a:rPr lang="tr-TR" smtClean="0"/>
              <a:t>20.02.2019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C56628-0AEA-41A3-9113-444B99D94FA1}" type="datetime1">
              <a:rPr lang="tr-TR" smtClean="0"/>
              <a:t>20.02.2019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7E783E6-A645-48E9-BAD7-D9FCF9900AF7}" type="datetime1">
              <a:rPr lang="tr-TR" smtClean="0"/>
              <a:t>20.02.2019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Dr. Nurdan Bilgin 2018-2019</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7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450.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Makina Dinamiği</a:t>
            </a:r>
          </a:p>
        </p:txBody>
      </p:sp>
      <p:sp>
        <p:nvSpPr>
          <p:cNvPr id="3" name="Alt Başlık 2"/>
          <p:cNvSpPr>
            <a:spLocks noGrp="1"/>
          </p:cNvSpPr>
          <p:nvPr>
            <p:ph type="subTitle" idx="1"/>
          </p:nvPr>
        </p:nvSpPr>
        <p:spPr>
          <a:xfrm>
            <a:off x="1709530" y="3869634"/>
            <a:ext cx="8767860" cy="1880002"/>
          </a:xfrm>
        </p:spPr>
        <p:txBody>
          <a:bodyPr>
            <a:normAutofit/>
          </a:bodyPr>
          <a:lstStyle/>
          <a:p>
            <a:r>
              <a:rPr lang="tr-TR" sz="2400" dirty="0" smtClean="0"/>
              <a:t>Statik </a:t>
            </a:r>
            <a:r>
              <a:rPr lang="tr-TR" sz="2400" dirty="0"/>
              <a:t>Kuvvetler Etkisi Altında Denge</a:t>
            </a:r>
            <a:r>
              <a:rPr lang="tr-TR" sz="2400" dirty="0" smtClean="0"/>
              <a:t> </a:t>
            </a:r>
            <a:endParaRPr lang="tr-TR" sz="2400" dirty="0" smtClean="0">
              <a:latin typeface="+mj-lt"/>
            </a:endParaRPr>
          </a:p>
          <a:p>
            <a:endParaRPr lang="tr-TR" dirty="0"/>
          </a:p>
        </p:txBody>
      </p:sp>
      <p:sp>
        <p:nvSpPr>
          <p:cNvPr id="5" name="Veri Yer Tutucusu 4"/>
          <p:cNvSpPr>
            <a:spLocks noGrp="1"/>
          </p:cNvSpPr>
          <p:nvPr>
            <p:ph type="dt" sz="half" idx="10"/>
          </p:nvPr>
        </p:nvSpPr>
        <p:spPr/>
        <p:txBody>
          <a:bodyPr/>
          <a:lstStyle/>
          <a:p>
            <a:fld id="{CFDD9831-C068-46C0-9380-21BF25D38768}" type="datetime1">
              <a:rPr lang="tr-TR" smtClean="0"/>
              <a:t>20.02.2019</a:t>
            </a:fld>
            <a:endParaRPr lang="en-US" dirty="0"/>
          </a:p>
        </p:txBody>
      </p:sp>
      <p:sp>
        <p:nvSpPr>
          <p:cNvPr id="4" name="Altbilgi Yer Tutucusu 3"/>
          <p:cNvSpPr>
            <a:spLocks noGrp="1"/>
          </p:cNvSpPr>
          <p:nvPr>
            <p:ph type="ftr" sz="quarter" idx="11"/>
          </p:nvPr>
        </p:nvSpPr>
        <p:spPr/>
        <p:txBody>
          <a:bodyPr/>
          <a:lstStyle/>
          <a:p>
            <a:r>
              <a:rPr lang="tr-TR" smtClean="0"/>
              <a:t>Dr. Nurdan Bilgin</a:t>
            </a:r>
          </a:p>
          <a:p>
            <a:r>
              <a:rPr lang="tr-TR" smtClean="0"/>
              <a:t>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22784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SCD’ları</a:t>
            </a:r>
            <a:endParaRPr lang="tr-T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56283" y="805384"/>
                <a:ext cx="4680735" cy="5539998"/>
              </a:xfrm>
            </p:spPr>
            <p:txBody>
              <a:bodyPr>
                <a:normAutofit/>
              </a:bodyPr>
              <a:lstStyle/>
              <a:p>
                <a:pPr marL="0" indent="0">
                  <a:lnSpc>
                    <a:spcPct val="100000"/>
                  </a:lnSpc>
                  <a:spcBef>
                    <a:spcPts val="0"/>
                  </a:spcBef>
                  <a:buNone/>
                </a:pPr>
                <a:r>
                  <a:rPr lang="tr-TR" dirty="0" smtClean="0"/>
                  <a:t>2 uzvu: iki kuvvet ve bir momentin etkisi altında (1 moment denklemi yazılacak)</a:t>
                </a:r>
              </a:p>
              <a:p>
                <a:pPr marL="0" indent="0">
                  <a:lnSpc>
                    <a:spcPct val="100000"/>
                  </a:lnSpc>
                  <a:spcBef>
                    <a:spcPts val="0"/>
                  </a:spcBef>
                  <a:buNone/>
                </a:pPr>
                <a:r>
                  <a:rPr lang="tr-TR" dirty="0"/>
                  <a:t>3 uzvu: iki kuvvetin etkisi altında (denklem yazmaya gerek yok)</a:t>
                </a:r>
              </a:p>
              <a:p>
                <a:pPr marL="0" indent="0">
                  <a:lnSpc>
                    <a:spcPct val="100000"/>
                  </a:lnSpc>
                  <a:spcBef>
                    <a:spcPts val="0"/>
                  </a:spcBef>
                  <a:buNone/>
                </a:pPr>
                <a:endParaRPr lang="tr-TR" dirty="0" smtClean="0"/>
              </a:p>
              <a:p>
                <a:pPr marL="0" indent="0">
                  <a:lnSpc>
                    <a:spcPct val="100000"/>
                  </a:lnSpc>
                  <a:spcBef>
                    <a:spcPts val="0"/>
                  </a:spcBef>
                  <a:buNone/>
                </a:pPr>
                <a:endParaRPr lang="tr-TR" dirty="0"/>
              </a:p>
              <a:p>
                <a:pPr marL="0" indent="0">
                  <a:lnSpc>
                    <a:spcPct val="100000"/>
                  </a:lnSpc>
                  <a:spcBef>
                    <a:spcPts val="0"/>
                  </a:spcBef>
                  <a:buNone/>
                </a:pPr>
                <a:r>
                  <a:rPr lang="tr-TR" dirty="0" smtClean="0"/>
                  <a:t>4 </a:t>
                </a:r>
                <a:r>
                  <a:rPr lang="tr-TR" dirty="0"/>
                  <a:t>uzvu: üç kuvvetin etkisi altında ( 1 moment + 2 kuvvet eşitliği denklemi yazılacak</a:t>
                </a:r>
                <a:r>
                  <a:rPr lang="tr-TR" dirty="0" smtClean="0"/>
                  <a:t>)</a:t>
                </a:r>
              </a:p>
              <a:p>
                <a:pPr marL="0" indent="0">
                  <a:lnSpc>
                    <a:spcPct val="100000"/>
                  </a:lnSpc>
                  <a:spcBef>
                    <a:spcPts val="0"/>
                  </a:spcBef>
                  <a:buNone/>
                </a:pPr>
                <a:endParaRPr lang="tr-TR" dirty="0" smtClean="0"/>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32</m:t>
                          </m:r>
                        </m:sub>
                      </m:sSub>
                      <m:r>
                        <a:rPr lang="tr-TR" sz="240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𝐺</m:t>
                          </m:r>
                        </m:e>
                        <m:sub>
                          <m:r>
                            <a:rPr lang="tr-TR" sz="2400" i="1">
                              <a:latin typeface="Cambria Math" panose="02040503050406030204" pitchFamily="18" charset="0"/>
                            </a:rPr>
                            <m:t>12</m:t>
                          </m:r>
                        </m:sub>
                      </m:sSub>
                      <m:r>
                        <a:rPr lang="tr-TR" sz="240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m:t>
                          </m:r>
                          <m:r>
                            <a:rPr lang="tr-TR" sz="2400" i="1">
                              <a:latin typeface="Cambria Math" panose="02040503050406030204" pitchFamily="18" charset="0"/>
                            </a:rPr>
                            <m:t>𝐹</m:t>
                          </m:r>
                        </m:e>
                        <m:sub>
                          <m:r>
                            <a:rPr lang="tr-TR" sz="2400" i="1">
                              <a:latin typeface="Cambria Math" panose="02040503050406030204" pitchFamily="18" charset="0"/>
                            </a:rPr>
                            <m:t>32</m:t>
                          </m:r>
                        </m:sub>
                      </m:sSub>
                      <m:r>
                        <a:rPr lang="tr-TR" sz="240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23</m:t>
                          </m:r>
                        </m:sub>
                      </m:sSub>
                      <m:r>
                        <a:rPr lang="tr-TR" sz="2400" b="0" i="0" smtClean="0">
                          <a:latin typeface="Cambria Math" panose="02040503050406030204" pitchFamily="18" charset="0"/>
                        </a:rPr>
                        <m:t>;</m:t>
                      </m:r>
                    </m:oMath>
                  </m:oMathPara>
                </a14:m>
                <a:endParaRPr lang="tr-TR" sz="2400" dirty="0" smtClean="0"/>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tr-TR" sz="240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43</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23</m:t>
                          </m:r>
                        </m:sub>
                      </m:sSub>
                      <m:r>
                        <a:rPr lang="tr-TR" sz="2400" b="0" i="0" smtClean="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m:t>
                          </m:r>
                          <m:r>
                            <a:rPr lang="tr-TR" sz="2400" i="1">
                              <a:latin typeface="Cambria Math" panose="02040503050406030204" pitchFamily="18" charset="0"/>
                            </a:rPr>
                            <m:t>𝐹</m:t>
                          </m:r>
                        </m:e>
                        <m:sub>
                          <m:r>
                            <a:rPr lang="tr-TR" sz="2400" i="1">
                              <a:latin typeface="Cambria Math" panose="02040503050406030204" pitchFamily="18" charset="0"/>
                            </a:rPr>
                            <m:t>43</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34</m:t>
                          </m:r>
                        </m:sub>
                      </m:sSub>
                      <m:r>
                        <a:rPr lang="tr-TR" sz="2400" b="0" i="0" smtClean="0">
                          <a:latin typeface="Cambria Math" panose="02040503050406030204" pitchFamily="18" charset="0"/>
                        </a:rPr>
                        <m:t>;</m:t>
                      </m:r>
                    </m:oMath>
                  </m:oMathPara>
                </a14:m>
                <a:endParaRPr lang="tr-TR" sz="2400" dirty="0"/>
              </a:p>
              <a:p>
                <a:pPr marL="0" indent="0">
                  <a:lnSpc>
                    <a:spcPct val="100000"/>
                  </a:lnSpc>
                  <a:spcBef>
                    <a:spcPts val="0"/>
                  </a:spcBef>
                  <a:buNone/>
                </a:pPr>
                <a:endParaRPr lang="tr-TR" dirty="0"/>
              </a:p>
              <a:p>
                <a:pPr marL="0" indent="0">
                  <a:lnSpc>
                    <a:spcPct val="100000"/>
                  </a:lnSpc>
                  <a:spcBef>
                    <a:spcPts val="0"/>
                  </a:spcBef>
                  <a:buNone/>
                </a:pPr>
                <a:endParaRPr lang="tr-TR" sz="18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56283" y="805384"/>
                <a:ext cx="4680735" cy="5539998"/>
              </a:xfrm>
              <a:blipFill>
                <a:blip r:embed="rId2"/>
                <a:stretch>
                  <a:fillRect l="-1693" t="-770"/>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5925711" y="570271"/>
            <a:ext cx="4502727" cy="2515809"/>
          </a:xfrm>
          <a:prstGeom prst="rect">
            <a:avLst/>
          </a:prstGeom>
        </p:spPr>
      </p:pic>
      <p:pic>
        <p:nvPicPr>
          <p:cNvPr id="5" name="Picture 4"/>
          <p:cNvPicPr>
            <a:picLocks noChangeAspect="1"/>
          </p:cNvPicPr>
          <p:nvPr/>
        </p:nvPicPr>
        <p:blipFill>
          <a:blip r:embed="rId4"/>
          <a:stretch>
            <a:fillRect/>
          </a:stretch>
        </p:blipFill>
        <p:spPr>
          <a:xfrm>
            <a:off x="6719456" y="3086080"/>
            <a:ext cx="3525548" cy="3237213"/>
          </a:xfrm>
          <a:prstGeom prst="rect">
            <a:avLst/>
          </a:prstGeom>
        </p:spPr>
      </p:pic>
    </p:spTree>
    <p:extLst>
      <p:ext uri="{BB962C8B-B14F-4D97-AF65-F5344CB8AC3E}">
        <p14:creationId xmlns:p14="http://schemas.microsoft.com/office/powerpoint/2010/main" val="425478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SCD’ları</a:t>
            </a:r>
            <a:endParaRPr lang="tr-T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56283" y="805384"/>
                <a:ext cx="4680735" cy="5539998"/>
              </a:xfrm>
            </p:spPr>
            <p:txBody>
              <a:bodyPr>
                <a:normAutofit/>
              </a:bodyPr>
              <a:lstStyle/>
              <a:p>
                <a:pPr marL="0" indent="0">
                  <a:lnSpc>
                    <a:spcPct val="100000"/>
                  </a:lnSpc>
                  <a:spcBef>
                    <a:spcPts val="0"/>
                  </a:spcBef>
                  <a:buNone/>
                </a:pPr>
                <a:r>
                  <a:rPr lang="tr-TR" dirty="0" smtClean="0"/>
                  <a:t>5 </a:t>
                </a:r>
                <a:r>
                  <a:rPr lang="tr-TR" dirty="0"/>
                  <a:t>uzvu: iki kuvvetin etkisi altında (denklem yazmaya gerek yok)</a:t>
                </a:r>
              </a:p>
              <a:p>
                <a:pPr marL="0" indent="0">
                  <a:lnSpc>
                    <a:spcPct val="100000"/>
                  </a:lnSpc>
                  <a:spcBef>
                    <a:spcPts val="0"/>
                  </a:spcBef>
                  <a:buNone/>
                </a:pPr>
                <a:endParaRPr lang="tr-TR" dirty="0" smtClean="0"/>
              </a:p>
              <a:p>
                <a:pPr marL="0" indent="0">
                  <a:lnSpc>
                    <a:spcPct val="100000"/>
                  </a:lnSpc>
                  <a:spcBef>
                    <a:spcPts val="0"/>
                  </a:spcBef>
                  <a:buNone/>
                </a:pPr>
                <a:endParaRPr lang="tr-TR" dirty="0"/>
              </a:p>
              <a:p>
                <a:pPr marL="0" indent="0">
                  <a:lnSpc>
                    <a:spcPct val="100000"/>
                  </a:lnSpc>
                  <a:spcBef>
                    <a:spcPts val="0"/>
                  </a:spcBef>
                  <a:buNone/>
                </a:pP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45</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65</m:t>
                        </m:r>
                      </m:sub>
                    </m:sSub>
                    <m:r>
                      <a:rPr lang="tr-TR" sz="2400">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m:t>
                        </m:r>
                        <m:r>
                          <a:rPr lang="tr-TR" sz="2400" i="1">
                            <a:latin typeface="Cambria Math" panose="02040503050406030204" pitchFamily="18" charset="0"/>
                          </a:rPr>
                          <m:t>𝐹</m:t>
                        </m:r>
                      </m:e>
                      <m:sub>
                        <m:r>
                          <a:rPr lang="tr-TR" sz="2400" i="1">
                            <a:latin typeface="Cambria Math" panose="02040503050406030204" pitchFamily="18" charset="0"/>
                          </a:rPr>
                          <m:t>54</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𝐹</m:t>
                        </m:r>
                      </m:e>
                      <m:sub>
                        <m:r>
                          <a:rPr lang="tr-TR" sz="2400" i="1">
                            <a:latin typeface="Cambria Math" panose="02040503050406030204" pitchFamily="18" charset="0"/>
                          </a:rPr>
                          <m:t>56</m:t>
                        </m:r>
                      </m:sub>
                    </m:sSub>
                  </m:oMath>
                </a14:m>
                <a:r>
                  <a:rPr lang="tr-TR" sz="2400" dirty="0"/>
                  <a:t>;</a:t>
                </a:r>
              </a:p>
              <a:p>
                <a:pPr marL="0" indent="0">
                  <a:lnSpc>
                    <a:spcPct val="100000"/>
                  </a:lnSpc>
                  <a:spcBef>
                    <a:spcPts val="0"/>
                  </a:spcBef>
                  <a:buNone/>
                </a:pPr>
                <a:endParaRPr lang="tr-TR" dirty="0"/>
              </a:p>
              <a:p>
                <a:pPr marL="0" indent="0">
                  <a:lnSpc>
                    <a:spcPct val="100000"/>
                  </a:lnSpc>
                  <a:spcBef>
                    <a:spcPts val="0"/>
                  </a:spcBef>
                  <a:buNone/>
                </a:pPr>
                <a:endParaRPr lang="tr-TR" dirty="0" smtClean="0"/>
              </a:p>
              <a:p>
                <a:pPr marL="0" indent="0">
                  <a:lnSpc>
                    <a:spcPct val="100000"/>
                  </a:lnSpc>
                  <a:spcBef>
                    <a:spcPts val="0"/>
                  </a:spcBef>
                  <a:buNone/>
                </a:pPr>
                <a:endParaRPr lang="tr-TR" dirty="0"/>
              </a:p>
              <a:p>
                <a:pPr marL="0" indent="0">
                  <a:lnSpc>
                    <a:spcPct val="100000"/>
                  </a:lnSpc>
                  <a:spcBef>
                    <a:spcPts val="0"/>
                  </a:spcBef>
                  <a:buNone/>
                </a:pPr>
                <a:r>
                  <a:rPr lang="tr-TR" dirty="0" smtClean="0"/>
                  <a:t>6 </a:t>
                </a:r>
                <a:r>
                  <a:rPr lang="tr-TR" dirty="0"/>
                  <a:t>uzvu: üç kuvvetin etkisi altındadır. Ancak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16</m:t>
                        </m:r>
                      </m:sub>
                    </m:sSub>
                  </m:oMath>
                </a14:m>
                <a:r>
                  <a:rPr lang="tr-TR" dirty="0"/>
                  <a:t> temas kuvveti temas alanı dışındadır. Bu durumda 6 uzvu saat yelkovanı yönünde dönmeye çalışacağından III: temas şekli oluşur.</a:t>
                </a:r>
              </a:p>
              <a:p>
                <a:pPr marL="0" indent="0">
                  <a:lnSpc>
                    <a:spcPct val="100000"/>
                  </a:lnSpc>
                  <a:spcBef>
                    <a:spcPts val="0"/>
                  </a:spcBef>
                  <a:buNone/>
                </a:pPr>
                <a:endParaRPr lang="tr-TR" sz="18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56283" y="805384"/>
                <a:ext cx="4680735" cy="5539998"/>
              </a:xfrm>
              <a:blipFill>
                <a:blip r:embed="rId2"/>
                <a:stretch>
                  <a:fillRect l="-1693" t="-770"/>
                </a:stretch>
              </a:blipFill>
            </p:spPr>
            <p:txBody>
              <a:bodyPr/>
              <a:lstStyle/>
              <a:p>
                <a:r>
                  <a:rPr lang="tr-TR">
                    <a:noFill/>
                  </a:rPr>
                  <a:t> </a:t>
                </a:r>
              </a:p>
            </p:txBody>
          </p:sp>
        </mc:Fallback>
      </mc:AlternateContent>
      <p:pic>
        <p:nvPicPr>
          <p:cNvPr id="6" name="Picture 5"/>
          <p:cNvPicPr>
            <a:picLocks noChangeAspect="1"/>
          </p:cNvPicPr>
          <p:nvPr/>
        </p:nvPicPr>
        <p:blipFill>
          <a:blip r:embed="rId3"/>
          <a:stretch>
            <a:fillRect/>
          </a:stretch>
        </p:blipFill>
        <p:spPr>
          <a:xfrm>
            <a:off x="5576887" y="776749"/>
            <a:ext cx="5714568" cy="1760236"/>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37018" y="2949940"/>
            <a:ext cx="6612391" cy="2562181"/>
          </a:xfrm>
          <a:prstGeom prst="rect">
            <a:avLst/>
          </a:prstGeom>
        </p:spPr>
      </p:pic>
    </p:spTree>
    <p:extLst>
      <p:ext uri="{BB962C8B-B14F-4D97-AF65-F5344CB8AC3E}">
        <p14:creationId xmlns:p14="http://schemas.microsoft.com/office/powerpoint/2010/main" val="259245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0129" y="932723"/>
            <a:ext cx="7218218" cy="2796928"/>
          </a:xfrm>
          <a:prstGeom prst="rect">
            <a:avLst/>
          </a:prstGeom>
        </p:spPr>
      </p:pic>
      <p:sp>
        <p:nvSpPr>
          <p:cNvPr id="2" name="Unvan 1"/>
          <p:cNvSpPr>
            <a:spLocks noGrp="1"/>
          </p:cNvSpPr>
          <p:nvPr>
            <p:ph type="title"/>
          </p:nvPr>
        </p:nvSpPr>
        <p:spPr>
          <a:xfrm>
            <a:off x="461478" y="353450"/>
            <a:ext cx="9875520" cy="910122"/>
          </a:xfrm>
        </p:spPr>
        <p:txBody>
          <a:bodyPr/>
          <a:lstStyle/>
          <a:p>
            <a:r>
              <a:rPr lang="tr-TR" sz="2800" dirty="0" smtClean="0"/>
              <a:t>Denge Denklemleri:</a:t>
            </a:r>
            <a:br>
              <a:rPr lang="tr-TR" sz="2800" dirty="0" smtClean="0"/>
            </a:br>
            <a:r>
              <a:rPr lang="tr-TR" sz="2800" dirty="0" smtClean="0"/>
              <a:t>6 Uzvunun Denge Denklemleri</a:t>
            </a:r>
            <a:endParaRPr lang="tr-TR" sz="2800"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48317" y="3978075"/>
                <a:ext cx="10459588" cy="2327068"/>
              </a:xfrm>
            </p:spPr>
            <p:txBody>
              <a:bodyPr>
                <a:normAutofit/>
              </a:bodyPr>
              <a:lstStyle/>
              <a:p>
                <a:pPr marL="0" indent="0">
                  <a:lnSpc>
                    <a:spcPct val="100000"/>
                  </a:lnSpc>
                  <a:spcBef>
                    <a:spcPts val="0"/>
                  </a:spcBef>
                  <a:buNone/>
                </a:pPr>
                <a:r>
                  <a:rPr lang="tr-TR" dirty="0" smtClean="0"/>
                  <a:t>6 </a:t>
                </a:r>
                <a:r>
                  <a:rPr lang="tr-TR" dirty="0"/>
                  <a:t>uzvu: üç kuvvetin etkisi altındadır. Ancak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16</m:t>
                        </m:r>
                      </m:sub>
                    </m:sSub>
                  </m:oMath>
                </a14:m>
                <a:r>
                  <a:rPr lang="tr-TR" dirty="0"/>
                  <a:t> temas kuvveti temas alanı dışındadır. Bu durumda 6 uzvu saat yelkovanı yönünde dönmeye çalışacağından III: temas şekli oluşur</a:t>
                </a:r>
                <a:r>
                  <a:rPr lang="tr-TR" dirty="0" smtClean="0"/>
                  <a:t>.</a:t>
                </a:r>
              </a:p>
              <a:p>
                <a:pPr marL="0" indent="0">
                  <a:buNone/>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5</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𝑖</m:t>
                    </m:r>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𝑗</m:t>
                    </m:r>
                  </m:oMath>
                </a14:m>
                <a:r>
                  <a:rPr lang="tr-TR" dirty="0"/>
                  <a:t> birim vektörü olduğuna göre</a:t>
                </a:r>
              </a:p>
              <a:p>
                <a:pPr marL="0" indent="0">
                  <a:buNone/>
                </a:pPr>
                <a14:m>
                  <m:oMath xmlns:m="http://schemas.openxmlformats.org/officeDocument/2006/math">
                    <m:sSub>
                      <m:sSubPr>
                        <m:ctrlPr>
                          <a:rPr lang="tr-TR" b="1" i="1">
                            <a:latin typeface="Cambria Math" panose="02040503050406030204" pitchFamily="18" charset="0"/>
                          </a:rPr>
                        </m:ctrlPr>
                      </m:sSubPr>
                      <m:e>
                        <m:r>
                          <a:rPr lang="tr-TR" b="1" i="1">
                            <a:latin typeface="Cambria Math" panose="02040503050406030204" pitchFamily="18" charset="0"/>
                          </a:rPr>
                          <m:t>𝑭</m:t>
                        </m:r>
                      </m:e>
                      <m:sub>
                        <m:r>
                          <a:rPr lang="tr-TR" b="1" i="1">
                            <a:latin typeface="Cambria Math" panose="02040503050406030204" pitchFamily="18" charset="0"/>
                          </a:rPr>
                          <m:t>𝟓𝟔</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𝐹</m:t>
                        </m:r>
                      </m:e>
                      <m:sub>
                        <m:r>
                          <a:rPr lang="tr-TR" i="1">
                            <a:latin typeface="Cambria Math" panose="02040503050406030204" pitchFamily="18" charset="0"/>
                          </a:rPr>
                          <m:t>56</m:t>
                        </m:r>
                      </m:sub>
                    </m:sSub>
                    <m:d>
                      <m:dPr>
                        <m:begChr m:val="["/>
                        <m:endChr m:val="]"/>
                        <m:ctrlPr>
                          <a:rPr lang="tr-TR" i="1">
                            <a:latin typeface="Cambria Math" panose="02040503050406030204" pitchFamily="18" charset="0"/>
                          </a:rPr>
                        </m:ctrlPr>
                      </m:dPr>
                      <m:e>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𝑖</m:t>
                        </m:r>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𝑗</m:t>
                        </m:r>
                      </m:e>
                    </m:d>
                  </m:oMath>
                </a14:m>
                <a:r>
                  <a:rPr lang="tr-TR" dirty="0"/>
                  <a:t>; </a:t>
                </a:r>
                <a14:m>
                  <m:oMath xmlns:m="http://schemas.openxmlformats.org/officeDocument/2006/math">
                    <m:func>
                      <m:funcPr>
                        <m:ctrlPr>
                          <a:rPr lang="tr-TR" i="1">
                            <a:latin typeface="Cambria Math" panose="02040503050406030204" pitchFamily="18" charset="0"/>
                          </a:rPr>
                        </m:ctrlPr>
                      </m:funcPr>
                      <m:fName>
                        <m:sSub>
                          <m:sSubPr>
                            <m:ctrlPr>
                              <a:rPr lang="tr-TR" b="1" i="1">
                                <a:latin typeface="Cambria Math" panose="02040503050406030204" pitchFamily="18" charset="0"/>
                              </a:rPr>
                            </m:ctrlPr>
                          </m:sSubPr>
                          <m:e>
                            <m:r>
                              <a:rPr lang="tr-TR" b="1" i="1">
                                <a:latin typeface="Cambria Math" panose="02040503050406030204" pitchFamily="18" charset="0"/>
                              </a:rPr>
                              <m:t>𝑭</m:t>
                            </m:r>
                          </m:e>
                          <m:sub>
                            <m:r>
                              <a:rPr lang="tr-TR" b="1" i="1">
                                <a:latin typeface="Cambria Math" panose="02040503050406030204" pitchFamily="18" charset="0"/>
                              </a:rPr>
                              <m:t>𝟏𝟔</m:t>
                            </m:r>
                          </m:sub>
                        </m:sSub>
                        <m:r>
                          <a:rPr lang="tr-TR" i="1">
                            <a:latin typeface="Cambria Math" panose="02040503050406030204" pitchFamily="18" charset="0"/>
                          </a:rPr>
                          <m:t>=−</m:t>
                        </m:r>
                      </m:fName>
                      <m:e>
                        <m:r>
                          <a:rPr lang="tr-TR" i="1">
                            <a:latin typeface="Cambria Math" panose="02040503050406030204" pitchFamily="18" charset="0"/>
                          </a:rPr>
                          <m:t>100</m:t>
                        </m:r>
                      </m:e>
                    </m:func>
                    <m:r>
                      <a:rPr lang="tr-TR" i="1">
                        <a:latin typeface="Cambria Math" panose="02040503050406030204" pitchFamily="18" charset="0"/>
                      </a:rPr>
                      <m:t>𝑖</m:t>
                    </m:r>
                    <m:r>
                      <a:rPr lang="tr-TR" i="1">
                        <a:latin typeface="Cambria Math" panose="02040503050406030204" pitchFamily="18" charset="0"/>
                      </a:rPr>
                      <m:t>;</m:t>
                    </m:r>
                    <m:sSubSup>
                      <m:sSubSupPr>
                        <m:ctrlPr>
                          <a:rPr lang="tr-TR" b="1" i="1">
                            <a:latin typeface="Cambria Math" panose="02040503050406030204" pitchFamily="18" charset="0"/>
                          </a:rPr>
                        </m:ctrlPr>
                      </m:sSubSupPr>
                      <m:e>
                        <m:r>
                          <a:rPr lang="tr-TR" b="1" i="1">
                            <a:latin typeface="Cambria Math" panose="02040503050406030204" pitchFamily="18" charset="0"/>
                          </a:rPr>
                          <m:t>𝑮</m:t>
                        </m:r>
                      </m:e>
                      <m:sub>
                        <m:r>
                          <a:rPr lang="tr-TR" b="1" i="1">
                            <a:latin typeface="Cambria Math" panose="02040503050406030204" pitchFamily="18" charset="0"/>
                          </a:rPr>
                          <m:t>𝟏𝟔</m:t>
                        </m:r>
                      </m:sub>
                      <m:sup>
                        <m:r>
                          <a:rPr lang="tr-TR" b="1" i="1">
                            <a:latin typeface="Cambria Math" panose="02040503050406030204" pitchFamily="18" charset="0"/>
                          </a:rPr>
                          <m:t>′′</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𝑗</m:t>
                    </m:r>
                  </m:oMath>
                </a14:m>
                <a:r>
                  <a:rPr lang="tr-TR" dirty="0"/>
                  <a:t>;</a:t>
                </a:r>
                <a14:m>
                  <m:oMath xmlns:m="http://schemas.openxmlformats.org/officeDocument/2006/math">
                    <m:sSubSup>
                      <m:sSubSupPr>
                        <m:ctrlPr>
                          <a:rPr lang="tr-TR" b="1" i="1">
                            <a:latin typeface="Cambria Math" panose="02040503050406030204" pitchFamily="18" charset="0"/>
                          </a:rPr>
                        </m:ctrlPr>
                      </m:sSubSupPr>
                      <m:e>
                        <m:r>
                          <a:rPr lang="tr-TR" b="1" i="1">
                            <a:latin typeface="Cambria Math" panose="02040503050406030204" pitchFamily="18" charset="0"/>
                          </a:rPr>
                          <m:t>𝑮</m:t>
                        </m:r>
                      </m:e>
                      <m:sub>
                        <m:r>
                          <a:rPr lang="tr-TR" b="1" i="1">
                            <a:latin typeface="Cambria Math" panose="02040503050406030204" pitchFamily="18" charset="0"/>
                          </a:rPr>
                          <m:t>𝟏𝟔</m:t>
                        </m:r>
                      </m:sub>
                      <m:sup>
                        <m:r>
                          <a:rPr lang="tr-TR" b="1" i="1">
                            <a:latin typeface="Cambria Math" panose="02040503050406030204" pitchFamily="18" charset="0"/>
                          </a:rPr>
                          <m:t>′</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m:t>
                        </m:r>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𝑗</m:t>
                    </m:r>
                  </m:oMath>
                </a14:m>
                <a:endParaRPr lang="tr-TR" dirty="0"/>
              </a:p>
              <a:p>
                <a:pPr marL="0" indent="0">
                  <a:buNone/>
                </a:pPr>
                <a:endParaRPr lang="tr-TR" sz="2400" dirty="0"/>
              </a:p>
              <a:p>
                <a:pPr marL="0" indent="0">
                  <a:lnSpc>
                    <a:spcPct val="100000"/>
                  </a:lnSpc>
                  <a:spcBef>
                    <a:spcPts val="0"/>
                  </a:spcBef>
                  <a:buNone/>
                </a:pPr>
                <a:endParaRPr lang="tr-TR" dirty="0"/>
              </a:p>
              <a:p>
                <a:pPr marL="0" indent="0">
                  <a:lnSpc>
                    <a:spcPct val="100000"/>
                  </a:lnSpc>
                  <a:spcBef>
                    <a:spcPts val="0"/>
                  </a:spcBef>
                  <a:buNone/>
                </a:pPr>
                <a:endParaRPr lang="tr-TR" sz="18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48317" y="3978075"/>
                <a:ext cx="10459588" cy="2327068"/>
              </a:xfrm>
              <a:blipFill>
                <a:blip r:embed="rId3"/>
                <a:stretch>
                  <a:fillRect l="-758" t="-1837"/>
                </a:stretch>
              </a:blipFill>
            </p:spPr>
            <p:txBody>
              <a:bodyPr/>
              <a:lstStyle/>
              <a:p>
                <a:r>
                  <a:rPr lang="tr-TR">
                    <a:noFill/>
                  </a:rPr>
                  <a:t> </a:t>
                </a:r>
              </a:p>
            </p:txBody>
          </p:sp>
        </mc:Fallback>
      </mc:AlternateContent>
    </p:spTree>
    <p:extLst>
      <p:ext uri="{BB962C8B-B14F-4D97-AF65-F5344CB8AC3E}">
        <p14:creationId xmlns:p14="http://schemas.microsoft.com/office/powerpoint/2010/main" val="420736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68036" y="333068"/>
            <a:ext cx="9875520" cy="412955"/>
          </a:xfrm>
        </p:spPr>
        <p:txBody>
          <a:bodyPr/>
          <a:lstStyle/>
          <a:p>
            <a:r>
              <a:rPr lang="tr-TR" dirty="0"/>
              <a:t>6 uzvunun denge denklemleri </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68036" y="838200"/>
                <a:ext cx="10917382" cy="5548745"/>
              </a:xfrm>
            </p:spPr>
            <p:txBody>
              <a:bodyPr>
                <a:normAutofit/>
              </a:bodyPr>
              <a:lstStyle/>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𝐹</m:t>
                          </m:r>
                        </m:e>
                        <m:sub>
                          <m:r>
                            <a:rPr lang="tr-TR" i="1">
                              <a:latin typeface="Cambria Math" panose="02040503050406030204" pitchFamily="18" charset="0"/>
                            </a:rPr>
                            <m:t>56</m:t>
                          </m:r>
                        </m:sub>
                      </m:sSub>
                      <m:d>
                        <m:dPr>
                          <m:begChr m:val="["/>
                          <m:endChr m:val="]"/>
                          <m:ctrlPr>
                            <a:rPr lang="tr-TR" i="1">
                              <a:latin typeface="Cambria Math" panose="02040503050406030204" pitchFamily="18" charset="0"/>
                            </a:rPr>
                          </m:ctrlPr>
                        </m:dPr>
                        <m:e>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𝑖</m:t>
                          </m:r>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𝑗</m:t>
                          </m:r>
                        </m:e>
                      </m:d>
                      <m:r>
                        <a:rPr lang="tr-TR" i="1">
                          <a:latin typeface="Cambria Math" panose="02040503050406030204" pitchFamily="18" charset="0"/>
                        </a:rPr>
                        <m:t>−100</m:t>
                      </m:r>
                      <m:r>
                        <a:rPr lang="tr-TR" i="1">
                          <a:latin typeface="Cambria Math" panose="02040503050406030204" pitchFamily="18" charset="0"/>
                        </a:rPr>
                        <m:t>𝑖</m:t>
                      </m:r>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𝑗</m:t>
                      </m:r>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𝑗</m:t>
                      </m:r>
                      <m:r>
                        <a:rPr lang="tr-TR" i="1">
                          <a:latin typeface="Cambria Math" panose="02040503050406030204" pitchFamily="18" charset="0"/>
                        </a:rPr>
                        <m:t>=0</m:t>
                      </m:r>
                    </m:oMath>
                  </m:oMathPara>
                </a14:m>
                <a:endParaRPr lang="tr-TR" dirty="0"/>
              </a:p>
              <a:p>
                <a:pPr marL="0" indent="0">
                  <a:buNone/>
                </a:pPr>
                <a14:m>
                  <m:oMath xmlns:m="http://schemas.openxmlformats.org/officeDocument/2006/math">
                    <m:r>
                      <a:rPr lang="tr-TR" i="1" dirty="0">
                        <a:latin typeface="Cambria Math" panose="02040503050406030204" pitchFamily="18" charset="0"/>
                      </a:rPr>
                      <m:t>𝑥</m:t>
                    </m:r>
                  </m:oMath>
                </a14:m>
                <a:r>
                  <a:rPr lang="tr-TR" dirty="0"/>
                  <a:t> ve </a:t>
                </a:r>
                <a14:m>
                  <m:oMath xmlns:m="http://schemas.openxmlformats.org/officeDocument/2006/math">
                    <m:r>
                      <a:rPr lang="tr-TR" i="1" dirty="0">
                        <a:latin typeface="Cambria Math" panose="02040503050406030204" pitchFamily="18" charset="0"/>
                      </a:rPr>
                      <m:t>𝑦</m:t>
                    </m:r>
                  </m:oMath>
                </a14:m>
                <a:r>
                  <a:rPr lang="tr-TR" dirty="0"/>
                  <a:t> bileşenlerine ayırarak yazarsak;</a:t>
                </a:r>
              </a:p>
              <a:p>
                <a:pPr marL="0" indent="0">
                  <a:buNone/>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𝐹</m:t>
                        </m:r>
                      </m:e>
                      <m:sub>
                        <m:r>
                          <a:rPr lang="tr-TR" i="1">
                            <a:latin typeface="Cambria Math" panose="02040503050406030204" pitchFamily="18" charset="0"/>
                          </a:rPr>
                          <m:t>56</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a:latin typeface="Cambria Math" panose="02040503050406030204" pitchFamily="18" charset="0"/>
                      </a:rPr>
                      <m:t>−</m:t>
                    </m:r>
                  </m:oMath>
                </a14:m>
                <a:r>
                  <a:rPr lang="tr-TR" dirty="0"/>
                  <a:t> </a:t>
                </a:r>
                <a14:m>
                  <m:oMath xmlns:m="http://schemas.openxmlformats.org/officeDocument/2006/math">
                    <m:r>
                      <a:rPr lang="tr-TR" i="1">
                        <a:latin typeface="Cambria Math" panose="02040503050406030204" pitchFamily="18" charset="0"/>
                      </a:rPr>
                      <m:t>100=0</m:t>
                    </m:r>
                  </m:oMath>
                </a14:m>
                <a:endParaRPr lang="tr-TR" i="1" dirty="0"/>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𝐹</m:t>
                          </m:r>
                        </m:e>
                        <m:sub>
                          <m:r>
                            <a:rPr lang="tr-TR" i="1">
                              <a:latin typeface="Cambria Math" panose="02040503050406030204" pitchFamily="18" charset="0"/>
                            </a:rPr>
                            <m:t>56</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=0</m:t>
                      </m:r>
                    </m:oMath>
                  </m:oMathPara>
                </a14:m>
                <a:endParaRPr lang="tr-TR" i="1" dirty="0"/>
              </a:p>
              <a:p>
                <a:pPr marL="0" indent="0">
                  <a:buNone/>
                </a:pPr>
                <a:r>
                  <a:rPr lang="tr-TR" dirty="0"/>
                  <a:t>Moment Denklemi</a:t>
                </a:r>
              </a:p>
              <a:p>
                <a:pPr marL="0" indent="0">
                  <a:buNone/>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ea typeface="Cambria Math" panose="02040503050406030204" pitchFamily="18" charset="0"/>
                        </a:rPr>
                        <m:t>∙</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𝑠</m:t>
                              </m:r>
                            </m:e>
                            <m:sub>
                              <m:r>
                                <a:rPr lang="tr-TR" i="1">
                                  <a:latin typeface="Cambria Math" panose="02040503050406030204" pitchFamily="18" charset="0"/>
                                </a:rPr>
                                <m:t>16</m:t>
                              </m:r>
                            </m:sub>
                          </m:sSub>
                          <m:r>
                            <a:rPr lang="tr-TR" i="1">
                              <a:latin typeface="Cambria Math" panose="02040503050406030204" pitchFamily="18" charset="0"/>
                            </a:rPr>
                            <m:t>−190</m:t>
                          </m:r>
                        </m:e>
                      </m:d>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ea typeface="Cambria Math" panose="02040503050406030204" pitchFamily="18" charset="0"/>
                        </a:rPr>
                        <m:t>∙</m:t>
                      </m:r>
                      <m:r>
                        <a:rPr lang="tr-TR" i="1">
                          <a:latin typeface="Cambria Math" panose="02040503050406030204" pitchFamily="18" charset="0"/>
                        </a:rPr>
                        <m:t>160−</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𝐹</m:t>
                          </m:r>
                        </m:e>
                        <m:sub>
                          <m:r>
                            <a:rPr lang="tr-TR" i="1">
                              <a:latin typeface="Cambria Math" panose="02040503050406030204" pitchFamily="18" charset="0"/>
                            </a:rPr>
                            <m:t>16</m:t>
                          </m:r>
                        </m:sub>
                      </m:sSub>
                      <m:r>
                        <a:rPr lang="tr-TR" i="1">
                          <a:latin typeface="Cambria Math" panose="02040503050406030204" pitchFamily="18" charset="0"/>
                          <a:ea typeface="Cambria Math" panose="02040503050406030204" pitchFamily="18" charset="0"/>
                        </a:rPr>
                        <m:t>∙20=0</m:t>
                      </m:r>
                    </m:oMath>
                  </m:oMathPara>
                </a14:m>
                <a:endParaRPr lang="tr-TR" i="1" dirty="0" smtClean="0">
                  <a:ea typeface="Cambria Math" panose="02040503050406030204" pitchFamily="18" charset="0"/>
                </a:endParaRPr>
              </a:p>
              <a:p>
                <a:pPr marL="0" indent="0">
                  <a:buNone/>
                </a:pPr>
                <a:r>
                  <a:rPr lang="tr-TR" dirty="0" smtClean="0">
                    <a:ea typeface="Cambria Math" panose="02040503050406030204" pitchFamily="18" charset="0"/>
                  </a:rPr>
                  <a:t>Üç Denklemin Çözümünden</a:t>
                </a:r>
                <a:endParaRPr lang="tr-TR" dirty="0"/>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56</m:t>
                          </m:r>
                        </m:sub>
                      </m:sSub>
                      <m:r>
                        <a:rPr lang="tr-TR" i="1">
                          <a:latin typeface="Cambria Math" panose="02040503050406030204" pitchFamily="18" charset="0"/>
                        </a:rPr>
                        <m:t>=101.69</m:t>
                      </m:r>
                    </m:oMath>
                  </m:oMathPara>
                </a14:m>
                <a:endParaRPr lang="tr-TR" i="1" dirty="0"/>
              </a:p>
              <a:p>
                <a:pPr marL="0" indent="0">
                  <a:buNone/>
                </a:pPr>
                <a14:m>
                  <m:oMathPara xmlns:m="http://schemas.openxmlformats.org/officeDocument/2006/math">
                    <m:oMathParaPr>
                      <m:jc m:val="left"/>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=57.88</m:t>
                      </m:r>
                    </m:oMath>
                  </m:oMathPara>
                </a14:m>
                <a:endParaRPr lang="tr-TR" i="1" dirty="0"/>
              </a:p>
              <a:p>
                <a:pPr marL="0" indent="0">
                  <a:buNone/>
                </a:pPr>
                <a14:m>
                  <m:oMathPara xmlns:m="http://schemas.openxmlformats.org/officeDocument/2006/math">
                    <m:oMathParaPr>
                      <m:jc m:val="left"/>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r>
                        <a:rPr lang="tr-TR" i="1">
                          <a:latin typeface="Cambria Math" panose="02040503050406030204" pitchFamily="18" charset="0"/>
                        </a:rPr>
                        <m:t>=76.32</m:t>
                      </m:r>
                    </m:oMath>
                  </m:oMathPara>
                </a14:m>
                <a:endParaRPr lang="tr-TR" i="1"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68036" y="838200"/>
                <a:ext cx="10917382" cy="5548745"/>
              </a:xfrm>
              <a:blipFill>
                <a:blip r:embed="rId2"/>
                <a:stretch>
                  <a:fillRect l="-726"/>
                </a:stretch>
              </a:blipFill>
            </p:spPr>
            <p:txBody>
              <a:bodyPr/>
              <a:lstStyle/>
              <a:p>
                <a:r>
                  <a:rPr lang="tr-TR">
                    <a:noFill/>
                  </a:rPr>
                  <a:t> </a:t>
                </a:r>
              </a:p>
            </p:txBody>
          </p:sp>
        </mc:Fallback>
      </mc:AlternateContent>
      <p:pic>
        <p:nvPicPr>
          <p:cNvPr id="4" name="Picture 2" descr="http://ocw.metu.edu.tr/pluginfile.php/6467/mod_resource/content/6/ch6/6_2/6_201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947" t="44097" r="4710"/>
          <a:stretch/>
        </p:blipFill>
        <p:spPr bwMode="auto">
          <a:xfrm>
            <a:off x="7640054" y="838200"/>
            <a:ext cx="3039979" cy="3600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4648200" y="3124200"/>
            <a:ext cx="5257800" cy="3124200"/>
            <a:chOff x="1143000" y="3352800"/>
            <a:chExt cx="5257800" cy="3124200"/>
          </a:xfrm>
        </p:grpSpPr>
        <p:sp>
          <p:nvSpPr>
            <p:cNvPr id="6" name="Rectangle 5"/>
            <p:cNvSpPr/>
            <p:nvPr/>
          </p:nvSpPr>
          <p:spPr>
            <a:xfrm>
              <a:off x="1752600" y="44196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752600" y="51054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2514600" y="4724400"/>
              <a:ext cx="3886200" cy="381000"/>
            </a:xfrm>
            <a:prstGeom prst="rect">
              <a:avLst/>
            </a:prstGeom>
            <a:noFill/>
            <a:ln w="38100">
              <a:solidFill>
                <a:srgbClr val="5325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Straight Arrow Connector 9"/>
            <p:cNvCxnSpPr/>
            <p:nvPr/>
          </p:nvCxnSpPr>
          <p:spPr>
            <a:xfrm>
              <a:off x="2514600" y="3352800"/>
              <a:ext cx="0" cy="1371600"/>
            </a:xfrm>
            <a:prstGeom prst="straightConnector1">
              <a:avLst/>
            </a:prstGeom>
            <a:ln w="381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38600" y="5105400"/>
              <a:ext cx="0" cy="1371600"/>
            </a:xfrm>
            <a:prstGeom prst="straightConnector1">
              <a:avLst/>
            </a:prstGeom>
            <a:ln w="38100">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038600" y="6096000"/>
                  <a:ext cx="5877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oMath>
                    </m:oMathPara>
                  </a14:m>
                  <a:endParaRPr lang="tr-TR" dirty="0"/>
                </a:p>
              </p:txBody>
            </p:sp>
          </mc:Choice>
          <mc:Fallback xmlns="">
            <p:sp>
              <p:nvSpPr>
                <p:cNvPr id="12" name="Rectangle 11"/>
                <p:cNvSpPr>
                  <a:spLocks noRot="1" noChangeAspect="1" noMove="1" noResize="1" noEditPoints="1" noAdjustHandles="1" noChangeArrowheads="1" noChangeShapeType="1" noTextEdit="1"/>
                </p:cNvSpPr>
                <p:nvPr/>
              </p:nvSpPr>
              <p:spPr>
                <a:xfrm>
                  <a:off x="4038600" y="6096000"/>
                  <a:ext cx="587725" cy="369332"/>
                </a:xfrm>
                <a:prstGeom prst="rect">
                  <a:avLst/>
                </a:prstGeom>
                <a:blipFill rotWithShape="0">
                  <a:blip r:embed="rId4"/>
                  <a:stretch>
                    <a:fillRect b="-1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438400" y="3352800"/>
                  <a:ext cx="5877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16</m:t>
                            </m:r>
                          </m:sub>
                          <m:sup>
                            <m:r>
                              <a:rPr lang="tr-TR" i="1">
                                <a:latin typeface="Cambria Math" panose="02040503050406030204" pitchFamily="18" charset="0"/>
                              </a:rPr>
                              <m:t>′</m:t>
                            </m:r>
                          </m:sup>
                        </m:sSubSup>
                      </m:oMath>
                    </m:oMathPara>
                  </a14:m>
                  <a:endParaRPr lang="tr-TR" dirty="0"/>
                </a:p>
              </p:txBody>
            </p:sp>
          </mc:Choice>
          <mc:Fallback xmlns="">
            <p:sp>
              <p:nvSpPr>
                <p:cNvPr id="13" name="Rectangle 12"/>
                <p:cNvSpPr>
                  <a:spLocks noRot="1" noChangeAspect="1" noMove="1" noResize="1" noEditPoints="1" noAdjustHandles="1" noChangeArrowheads="1" noChangeShapeType="1" noTextEdit="1"/>
                </p:cNvSpPr>
                <p:nvPr/>
              </p:nvSpPr>
              <p:spPr>
                <a:xfrm>
                  <a:off x="2438400" y="3352800"/>
                  <a:ext cx="587725" cy="369332"/>
                </a:xfrm>
                <a:prstGeom prst="rect">
                  <a:avLst/>
                </a:prstGeom>
                <a:blipFill rotWithShape="0">
                  <a:blip r:embed="rId5"/>
                  <a:stretch>
                    <a:fillRect b="-1667"/>
                  </a:stretch>
                </a:blipFill>
              </p:spPr>
              <p:txBody>
                <a:bodyPr/>
                <a:lstStyle/>
                <a:p>
                  <a:r>
                    <a:rPr lang="tr-TR">
                      <a:noFill/>
                    </a:rPr>
                    <a:t> </a:t>
                  </a:r>
                </a:p>
              </p:txBody>
            </p:sp>
          </mc:Fallback>
        </mc:AlternateContent>
        <p:cxnSp>
          <p:nvCxnSpPr>
            <p:cNvPr id="15" name="Straight Connector 14"/>
            <p:cNvCxnSpPr>
              <a:stCxn id="6" idx="3"/>
            </p:cNvCxnSpPr>
            <p:nvPr/>
          </p:nvCxnSpPr>
          <p:spPr>
            <a:xfrm flipV="1">
              <a:off x="4038600" y="3581400"/>
              <a:ext cx="0" cy="990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14600" y="4038600"/>
              <a:ext cx="1524000" cy="0"/>
            </a:xfrm>
            <a:prstGeom prst="straightConnector1">
              <a:avLst/>
            </a:prstGeom>
            <a:ln>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3657600"/>
              <a:ext cx="1524000" cy="369332"/>
            </a:xfrm>
            <a:prstGeom prst="rect">
              <a:avLst/>
            </a:prstGeom>
            <a:noFill/>
          </p:spPr>
          <p:txBody>
            <a:bodyPr wrap="square" rtlCol="0">
              <a:spAutoFit/>
            </a:bodyPr>
            <a:lstStyle/>
            <a:p>
              <a:r>
                <a:rPr lang="tr-TR" dirty="0"/>
                <a:t>Temas Alanı</a:t>
              </a:r>
            </a:p>
          </p:txBody>
        </p:sp>
        <p:sp>
          <p:nvSpPr>
            <p:cNvPr id="19" name="Oval 18"/>
            <p:cNvSpPr/>
            <p:nvPr/>
          </p:nvSpPr>
          <p:spPr>
            <a:xfrm>
              <a:off x="5334000" y="4876800"/>
              <a:ext cx="90000" cy="9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TextBox 19"/>
            <p:cNvSpPr txBox="1"/>
            <p:nvPr/>
          </p:nvSpPr>
          <p:spPr>
            <a:xfrm>
              <a:off x="5486400" y="4724400"/>
              <a:ext cx="304800" cy="369332"/>
            </a:xfrm>
            <a:prstGeom prst="rect">
              <a:avLst/>
            </a:prstGeom>
            <a:noFill/>
          </p:spPr>
          <p:txBody>
            <a:bodyPr wrap="square" rtlCol="0">
              <a:spAutoFit/>
            </a:bodyPr>
            <a:lstStyle/>
            <a:p>
              <a:r>
                <a:rPr lang="tr-TR" dirty="0"/>
                <a:t>C</a:t>
              </a:r>
            </a:p>
          </p:txBody>
        </p:sp>
        <p:cxnSp>
          <p:nvCxnSpPr>
            <p:cNvPr id="22" name="Straight Arrow Connector 21"/>
            <p:cNvCxnSpPr/>
            <p:nvPr/>
          </p:nvCxnSpPr>
          <p:spPr>
            <a:xfrm flipH="1">
              <a:off x="2514600" y="4343400"/>
              <a:ext cx="2819400"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8000" y="4038600"/>
              <a:ext cx="1524000" cy="369332"/>
            </a:xfrm>
            <a:prstGeom prst="rect">
              <a:avLst/>
            </a:prstGeom>
            <a:noFill/>
          </p:spPr>
          <p:txBody>
            <a:bodyPr wrap="square" rtlCol="0">
              <a:spAutoFit/>
            </a:bodyPr>
            <a:lstStyle/>
            <a:p>
              <a:r>
                <a:rPr lang="tr-TR" dirty="0"/>
                <a:t>160 mm</a:t>
              </a:r>
            </a:p>
          </p:txBody>
        </p:sp>
        <p:cxnSp>
          <p:nvCxnSpPr>
            <p:cNvPr id="25" name="Straight Arrow Connector 24"/>
            <p:cNvCxnSpPr/>
            <p:nvPr/>
          </p:nvCxnSpPr>
          <p:spPr>
            <a:xfrm>
              <a:off x="1143000" y="5638800"/>
              <a:ext cx="42672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2743200" y="5638800"/>
                  <a:ext cx="5327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𝑠</m:t>
                            </m:r>
                          </m:e>
                          <m:sub>
                            <m:r>
                              <a:rPr lang="tr-TR" i="1">
                                <a:latin typeface="Cambria Math" panose="02040503050406030204" pitchFamily="18" charset="0"/>
                              </a:rPr>
                              <m:t>16</m:t>
                            </m:r>
                          </m:sub>
                        </m:sSub>
                      </m:oMath>
                    </m:oMathPara>
                  </a14:m>
                  <a:endParaRPr lang="tr-TR" dirty="0"/>
                </a:p>
              </p:txBody>
            </p:sp>
          </mc:Choice>
          <mc:Fallback xmlns="">
            <p:sp>
              <p:nvSpPr>
                <p:cNvPr id="26" name="Rectangle 25"/>
                <p:cNvSpPr>
                  <a:spLocks noRot="1" noChangeAspect="1" noMove="1" noResize="1" noEditPoints="1" noAdjustHandles="1" noChangeArrowheads="1" noChangeShapeType="1" noTextEdit="1"/>
                </p:cNvSpPr>
                <p:nvPr/>
              </p:nvSpPr>
              <p:spPr>
                <a:xfrm>
                  <a:off x="2743200" y="5638800"/>
                  <a:ext cx="532710" cy="369332"/>
                </a:xfrm>
                <a:prstGeom prst="rect">
                  <a:avLst/>
                </a:prstGeom>
                <a:blipFill>
                  <a:blip r:embed="rId6"/>
                  <a:stretch>
                    <a:fillRect/>
                  </a:stretch>
                </a:blipFill>
              </p:spPr>
              <p:txBody>
                <a:bodyPr/>
                <a:lstStyle/>
                <a:p>
                  <a:r>
                    <a:rPr lang="tr-TR">
                      <a:noFill/>
                    </a:rPr>
                    <a:t> </a:t>
                  </a:r>
                </a:p>
              </p:txBody>
            </p:sp>
          </mc:Fallback>
        </mc:AlternateContent>
        <p:cxnSp>
          <p:nvCxnSpPr>
            <p:cNvPr id="28" name="Straight Arrow Connector 27"/>
            <p:cNvCxnSpPr/>
            <p:nvPr/>
          </p:nvCxnSpPr>
          <p:spPr>
            <a:xfrm>
              <a:off x="1143000" y="6019800"/>
              <a:ext cx="289560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2200" y="6019800"/>
              <a:ext cx="1524000" cy="369332"/>
            </a:xfrm>
            <a:prstGeom prst="rect">
              <a:avLst/>
            </a:prstGeom>
            <a:noFill/>
          </p:spPr>
          <p:txBody>
            <a:bodyPr wrap="square" rtlCol="0">
              <a:spAutoFit/>
            </a:bodyPr>
            <a:lstStyle/>
            <a:p>
              <a:r>
                <a:rPr lang="tr-TR" dirty="0"/>
                <a:t>190 mm</a:t>
              </a:r>
            </a:p>
          </p:txBody>
        </p:sp>
      </p:grpSp>
      <p:sp>
        <p:nvSpPr>
          <p:cNvPr id="31" name="Rectangle 30"/>
          <p:cNvSpPr/>
          <p:nvPr/>
        </p:nvSpPr>
        <p:spPr>
          <a:xfrm>
            <a:off x="9677400" y="4876800"/>
            <a:ext cx="228600" cy="304800"/>
          </a:xfrm>
          <a:prstGeom prst="rect">
            <a:avLst/>
          </a:prstGeom>
          <a:noFill/>
          <a:ln w="38100">
            <a:solidFill>
              <a:srgbClr val="5325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5" name="Straight Arrow Connector 34"/>
          <p:cNvCxnSpPr/>
          <p:nvPr/>
        </p:nvCxnSpPr>
        <p:spPr>
          <a:xfrm flipH="1">
            <a:off x="9906000" y="5181600"/>
            <a:ext cx="8763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p:cNvSpPr/>
              <p:nvPr/>
            </p:nvSpPr>
            <p:spPr>
              <a:xfrm>
                <a:off x="10060206" y="5181600"/>
                <a:ext cx="6077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b="1" i="1">
                              <a:latin typeface="Cambria Math" panose="02040503050406030204" pitchFamily="18" charset="0"/>
                            </a:rPr>
                          </m:ctrlPr>
                        </m:sSubPr>
                        <m:e>
                          <m:r>
                            <a:rPr lang="tr-TR" b="1" i="1">
                              <a:latin typeface="Cambria Math" panose="02040503050406030204" pitchFamily="18" charset="0"/>
                            </a:rPr>
                            <m:t>𝑭</m:t>
                          </m:r>
                        </m:e>
                        <m:sub>
                          <m:r>
                            <a:rPr lang="tr-TR" b="1" i="1">
                              <a:latin typeface="Cambria Math" panose="02040503050406030204" pitchFamily="18" charset="0"/>
                            </a:rPr>
                            <m:t>𝟏𝟔</m:t>
                          </m:r>
                        </m:sub>
                      </m:sSub>
                    </m:oMath>
                  </m:oMathPara>
                </a14:m>
                <a:endParaRPr lang="tr-TR" dirty="0"/>
              </a:p>
            </p:txBody>
          </p:sp>
        </mc:Choice>
        <mc:Fallback xmlns="">
          <p:sp>
            <p:nvSpPr>
              <p:cNvPr id="36" name="Rectangle 35"/>
              <p:cNvSpPr>
                <a:spLocks noRot="1" noChangeAspect="1" noMove="1" noResize="1" noEditPoints="1" noAdjustHandles="1" noChangeArrowheads="1" noChangeShapeType="1" noTextEdit="1"/>
              </p:cNvSpPr>
              <p:nvPr/>
            </p:nvSpPr>
            <p:spPr>
              <a:xfrm>
                <a:off x="10060206" y="5181600"/>
                <a:ext cx="607795" cy="369332"/>
              </a:xfrm>
              <a:prstGeom prst="rect">
                <a:avLst/>
              </a:prstGeom>
              <a:blipFill>
                <a:blip r:embed="rId7"/>
                <a:stretch>
                  <a:fillRect/>
                </a:stretch>
              </a:blipFill>
            </p:spPr>
            <p:txBody>
              <a:bodyPr/>
              <a:lstStyle/>
              <a:p>
                <a:r>
                  <a:rPr lang="tr-TR">
                    <a:noFill/>
                  </a:rPr>
                  <a:t> </a:t>
                </a:r>
              </a:p>
            </p:txBody>
          </p:sp>
        </mc:Fallback>
      </mc:AlternateContent>
      <p:cxnSp>
        <p:nvCxnSpPr>
          <p:cNvPr id="38" name="Straight Arrow Connector 37"/>
          <p:cNvCxnSpPr/>
          <p:nvPr/>
        </p:nvCxnSpPr>
        <p:spPr>
          <a:xfrm flipH="1" flipV="1">
            <a:off x="10058401" y="4648200"/>
            <a:ext cx="903" cy="53340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9481066" y="4234934"/>
            <a:ext cx="1524000" cy="369332"/>
          </a:xfrm>
          <a:prstGeom prst="rect">
            <a:avLst/>
          </a:prstGeom>
          <a:noFill/>
        </p:spPr>
        <p:txBody>
          <a:bodyPr wrap="square" rtlCol="0">
            <a:spAutoFit/>
          </a:bodyPr>
          <a:lstStyle/>
          <a:p>
            <a:r>
              <a:rPr lang="tr-TR" dirty="0"/>
              <a:t>20 mm</a:t>
            </a:r>
          </a:p>
        </p:txBody>
      </p:sp>
    </p:spTree>
    <p:extLst>
      <p:ext uri="{BB962C8B-B14F-4D97-AF65-F5344CB8AC3E}">
        <p14:creationId xmlns:p14="http://schemas.microsoft.com/office/powerpoint/2010/main" val="2148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4 </a:t>
            </a:r>
            <a:r>
              <a:rPr lang="tr-TR" dirty="0"/>
              <a:t>uzvunun denge denklemleri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8327" y="875071"/>
                <a:ext cx="11076364" cy="5456456"/>
              </a:xfrm>
            </p:spPr>
            <p:txBody>
              <a:bodyPr/>
              <a:lstStyle/>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4</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r>
                            <a:rPr lang="tr-TR" i="1">
                              <a:latin typeface="Cambria Math" panose="02040503050406030204" pitchFamily="18" charset="0"/>
                              <a:ea typeface="Cambria Math" panose="02040503050406030204" pitchFamily="18" charset="0"/>
                            </a:rPr>
                            <m:t>𝜙</m:t>
                          </m:r>
                        </m:e>
                      </m:func>
                      <m:r>
                        <a:rPr lang="tr-TR" i="1">
                          <a:latin typeface="Cambria Math" panose="02040503050406030204" pitchFamily="18" charset="0"/>
                        </a:rPr>
                        <m:t>𝑖</m:t>
                      </m:r>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r>
                            <a:rPr lang="tr-TR" i="1">
                              <a:latin typeface="Cambria Math" panose="02040503050406030204" pitchFamily="18" charset="0"/>
                              <a:ea typeface="Cambria Math" panose="02040503050406030204" pitchFamily="18" charset="0"/>
                            </a:rPr>
                            <m:t>𝜙</m:t>
                          </m:r>
                        </m:e>
                      </m:func>
                      <m:r>
                        <a:rPr lang="tr-TR" i="1">
                          <a:latin typeface="Cambria Math" panose="02040503050406030204" pitchFamily="18" charset="0"/>
                        </a:rPr>
                        <m:t>𝑗</m:t>
                      </m:r>
                    </m:oMath>
                  </m:oMathPara>
                </a14:m>
                <a:endParaRPr lang="tr-TR" dirty="0"/>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3</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14</m:t>
                                  </m:r>
                                </m:sub>
                              </m:sSub>
                              <m:r>
                                <a:rPr lang="tr-TR" i="1">
                                  <a:latin typeface="Cambria Math" panose="02040503050406030204" pitchFamily="18" charset="0"/>
                                </a:rPr>
                                <m:t>−90</m:t>
                              </m:r>
                            </m:e>
                          </m:d>
                        </m:e>
                      </m:func>
                      <m:r>
                        <a:rPr lang="tr-TR" i="1">
                          <a:latin typeface="Cambria Math" panose="02040503050406030204" pitchFamily="18" charset="0"/>
                        </a:rPr>
                        <m:t>𝑖</m:t>
                      </m:r>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14</m:t>
                                  </m:r>
                                </m:sub>
                              </m:sSub>
                              <m:r>
                                <a:rPr lang="tr-TR" i="1">
                                  <a:latin typeface="Cambria Math" panose="02040503050406030204" pitchFamily="18" charset="0"/>
                                </a:rPr>
                                <m:t>−90</m:t>
                              </m:r>
                            </m:e>
                          </m:d>
                        </m:e>
                      </m:func>
                      <m:r>
                        <a:rPr lang="tr-TR" i="1">
                          <a:latin typeface="Cambria Math" panose="02040503050406030204" pitchFamily="18" charset="0"/>
                        </a:rPr>
                        <m:t>𝑗</m:t>
                      </m:r>
                    </m:oMath>
                  </m:oMathPara>
                </a14:m>
                <a:endParaRPr lang="tr-TR" dirty="0"/>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5</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func>
                      <m:r>
                        <a:rPr lang="tr-TR" i="1">
                          <a:latin typeface="Cambria Math" panose="02040503050406030204" pitchFamily="18" charset="0"/>
                        </a:rPr>
                        <m:t>𝑖</m:t>
                      </m:r>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func>
                      <m:r>
                        <a:rPr lang="tr-TR" i="1">
                          <a:latin typeface="Cambria Math" panose="02040503050406030204" pitchFamily="18" charset="0"/>
                        </a:rPr>
                        <m:t>𝑗</m:t>
                      </m:r>
                    </m:oMath>
                  </m:oMathPara>
                </a14:m>
                <a:endParaRPr lang="tr-TR" dirty="0"/>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54</m:t>
                          </m:r>
                        </m:sub>
                      </m:sSub>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5</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34</m:t>
                          </m:r>
                        </m:sub>
                      </m:sSub>
                      <m:sSub>
                        <m:sSubPr>
                          <m:ctrlPr>
                            <a:rPr lang="tr-TR" i="1">
                              <a:latin typeface="Cambria Math" panose="02040503050406030204" pitchFamily="18" charset="0"/>
                            </a:rPr>
                          </m:ctrlPr>
                        </m:sSubPr>
                        <m:e>
                          <m:r>
                            <a:rPr lang="tr-TR" i="1">
                              <a:latin typeface="Cambria Math" panose="02040503050406030204" pitchFamily="18" charset="0"/>
                            </a:rPr>
                            <m:t>𝑢</m:t>
                          </m:r>
                        </m:e>
                        <m:sub>
                          <m:r>
                            <a:rPr lang="tr-TR" i="1">
                              <a:latin typeface="Cambria Math" panose="02040503050406030204" pitchFamily="18" charset="0"/>
                            </a:rPr>
                            <m:t>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14</m:t>
                          </m:r>
                        </m:sub>
                      </m:sSub>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4</m:t>
                          </m:r>
                        </m:sub>
                      </m:sSub>
                      <m:r>
                        <a:rPr lang="tr-TR" i="1">
                          <a:latin typeface="Cambria Math" panose="02040503050406030204" pitchFamily="18" charset="0"/>
                        </a:rPr>
                        <m:t>=0</m:t>
                      </m:r>
                    </m:oMath>
                  </m:oMathPara>
                </a14:m>
                <a:endParaRPr lang="tr-TR" dirty="0"/>
              </a:p>
              <a:p>
                <a:pPr marL="0" indent="0">
                  <a:buNone/>
                </a:pPr>
                <a14:m>
                  <m:oMath xmlns:m="http://schemas.openxmlformats.org/officeDocument/2006/math">
                    <m:r>
                      <a:rPr lang="tr-TR" i="1" dirty="0">
                        <a:latin typeface="Cambria Math" panose="02040503050406030204" pitchFamily="18" charset="0"/>
                      </a:rPr>
                      <m:t>𝑥</m:t>
                    </m:r>
                  </m:oMath>
                </a14:m>
                <a:r>
                  <a:rPr lang="tr-TR" dirty="0"/>
                  <a:t> ve </a:t>
                </a:r>
                <a14:m>
                  <m:oMath xmlns:m="http://schemas.openxmlformats.org/officeDocument/2006/math">
                    <m:r>
                      <a:rPr lang="tr-TR" i="1" dirty="0">
                        <a:latin typeface="Cambria Math" panose="02040503050406030204" pitchFamily="18" charset="0"/>
                      </a:rPr>
                      <m:t>𝑦</m:t>
                    </m:r>
                  </m:oMath>
                </a14:m>
                <a:r>
                  <a:rPr lang="tr-TR" dirty="0"/>
                  <a:t> bileşenlerine ayırarak yazarsak;</a:t>
                </a:r>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54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34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14</m:t>
                                  </m:r>
                                </m:sub>
                              </m:sSub>
                              <m:r>
                                <a:rPr lang="tr-TR" i="1">
                                  <a:latin typeface="Cambria Math" panose="02040503050406030204" pitchFamily="18" charset="0"/>
                                </a:rPr>
                                <m:t>−90</m:t>
                              </m:r>
                            </m:e>
                          </m:d>
                        </m:e>
                      </m:fun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14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r>
                            <a:rPr lang="tr-TR" i="1">
                              <a:latin typeface="Cambria Math" panose="02040503050406030204" pitchFamily="18" charset="0"/>
                              <a:ea typeface="Cambria Math" panose="02040503050406030204" pitchFamily="18" charset="0"/>
                            </a:rPr>
                            <m:t>𝜙</m:t>
                          </m:r>
                        </m:e>
                      </m:func>
                      <m:r>
                        <a:rPr lang="tr-TR" i="1">
                          <a:latin typeface="Cambria Math" panose="02040503050406030204" pitchFamily="18" charset="0"/>
                        </a:rPr>
                        <m:t>=0</m:t>
                      </m:r>
                    </m:oMath>
                  </m:oMathPara>
                </a14:m>
                <a:endParaRPr lang="tr-TR" dirty="0"/>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54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e>
                          </m:d>
                        </m:e>
                      </m:fun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34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14</m:t>
                                  </m:r>
                                </m:sub>
                              </m:sSub>
                              <m:r>
                                <a:rPr lang="tr-TR" i="1">
                                  <a:latin typeface="Cambria Math" panose="02040503050406030204" pitchFamily="18" charset="0"/>
                                </a:rPr>
                                <m:t>−90</m:t>
                              </m:r>
                            </m:e>
                          </m:d>
                        </m:e>
                      </m:fun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14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r>
                            <a:rPr lang="tr-TR" i="1">
                              <a:latin typeface="Cambria Math" panose="02040503050406030204" pitchFamily="18" charset="0"/>
                              <a:ea typeface="Cambria Math" panose="02040503050406030204" pitchFamily="18" charset="0"/>
                            </a:rPr>
                            <m:t>𝜙</m:t>
                          </m:r>
                        </m:e>
                      </m:func>
                      <m:r>
                        <a:rPr lang="tr-TR" i="1">
                          <a:latin typeface="Cambria Math" panose="02040503050406030204" pitchFamily="18" charset="0"/>
                        </a:rPr>
                        <m:t>=0</m:t>
                      </m:r>
                    </m:oMath>
                  </m:oMathPara>
                </a14:m>
                <a:endParaRPr lang="tr-TR" dirty="0"/>
              </a:p>
              <a:p>
                <a:pPr marL="0" indent="0">
                  <a:buNone/>
                </a:pPr>
                <a:r>
                  <a:rPr lang="tr-TR" i="1" dirty="0"/>
                  <a:t>Hatırlatma</a:t>
                </a:r>
              </a:p>
              <a:p>
                <a:pPr marL="0" indent="0">
                  <a:buNone/>
                </a:pP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45</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65</m:t>
                        </m:r>
                      </m:sub>
                    </m:sSub>
                    <m:r>
                      <a:rPr lang="tr-TR">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𝐹</m:t>
                        </m:r>
                      </m:e>
                      <m:sub>
                        <m:r>
                          <a:rPr lang="tr-TR" i="1">
                            <a:latin typeface="Cambria Math" panose="02040503050406030204" pitchFamily="18" charset="0"/>
                          </a:rPr>
                          <m:t>54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56</m:t>
                        </m:r>
                      </m:sub>
                    </m:sSub>
                  </m:oMath>
                </a14:m>
                <a:r>
                  <a:rPr lang="tr-TR" dirty="0"/>
                  <a:t>;</a:t>
                </a:r>
              </a:p>
              <a:p>
                <a:pPr marL="0" indent="0">
                  <a:buNone/>
                </a:pPr>
                <a:r>
                  <a:rPr lang="tr-TR" i="1" dirty="0"/>
                  <a:t>B noktasına göre moment denklemi</a:t>
                </a:r>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54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14</m:t>
                                  </m:r>
                                </m:sub>
                              </m:sSub>
                            </m:e>
                          </m:d>
                        </m:e>
                      </m:func>
                      <m:r>
                        <a:rPr lang="tr-TR" i="1">
                          <a:latin typeface="Cambria Math" panose="02040503050406030204" pitchFamily="18" charset="0"/>
                        </a:rPr>
                        <m:t>−</m:t>
                      </m:r>
                      <m:sSub>
                        <m:sSubPr>
                          <m:ctrlPr>
                            <a:rPr lang="tr-TR" i="1">
                              <a:latin typeface="Cambria Math" panose="02040503050406030204" pitchFamily="18" charset="0"/>
                            </a:rPr>
                          </m:ctrlPr>
                        </m:sSubPr>
                        <m:e>
                          <m:sSub>
                            <m:sSubPr>
                              <m:ctrlPr>
                                <a:rPr lang="tr-TR" i="1">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4</m:t>
                              </m:r>
                            </m:sub>
                          </m:sSub>
                          <m:r>
                            <a:rPr lang="tr-TR" i="1">
                              <a:latin typeface="Cambria Math" panose="02040503050406030204" pitchFamily="18" charset="0"/>
                            </a:rPr>
                            <m:t>𝐹</m:t>
                          </m:r>
                        </m:e>
                        <m:sub>
                          <m:r>
                            <a:rPr lang="tr-TR" i="1">
                              <a:latin typeface="Cambria Math" panose="02040503050406030204" pitchFamily="18" charset="0"/>
                            </a:rPr>
                            <m:t>34</m:t>
                          </m:r>
                        </m:sub>
                      </m:sSub>
                      <m:r>
                        <a:rPr lang="tr-TR" i="1">
                          <a:latin typeface="Cambria Math" panose="02040503050406030204" pitchFamily="18" charset="0"/>
                        </a:rPr>
                        <m:t>=0</m:t>
                      </m:r>
                    </m:oMath>
                  </m:oMathPara>
                </a14:m>
                <a:endParaRPr lang="tr-TR" i="1" dirty="0"/>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34</m:t>
                          </m:r>
                        </m:sub>
                      </m:sSub>
                      <m:r>
                        <a:rPr lang="tr-TR" i="1">
                          <a:latin typeface="Cambria Math" panose="02040503050406030204" pitchFamily="18" charset="0"/>
                        </a:rPr>
                        <m:t>=33.14;</m:t>
                      </m:r>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14</m:t>
                          </m:r>
                        </m:sub>
                      </m:sSub>
                      <m:r>
                        <a:rPr lang="tr-TR" i="1">
                          <a:latin typeface="Cambria Math" panose="02040503050406030204" pitchFamily="18" charset="0"/>
                        </a:rPr>
                        <m:t>=75.02</m:t>
                      </m:r>
                    </m:oMath>
                  </m:oMathPara>
                </a14:m>
                <a:endParaRPr lang="tr-TR" i="1" dirty="0"/>
              </a:p>
              <a:p>
                <a:pPr marL="0" indent="0">
                  <a:buNone/>
                </a:pPr>
                <a:endParaRPr lang="tr-TR" sz="1800" dirty="0"/>
              </a:p>
              <a:p>
                <a:pPr marL="0" indent="0">
                  <a:buNone/>
                </a:pPr>
                <a:endParaRPr lang="tr-TR" sz="1800" dirty="0"/>
              </a:p>
              <a:p>
                <a:pPr marL="0" indent="0">
                  <a:buNone/>
                </a:pPr>
                <a:endParaRPr lang="tr-TR" sz="1800" dirty="0"/>
              </a:p>
              <a:p>
                <a:pPr marL="0" indent="0">
                  <a:buNone/>
                </a:pPr>
                <a:endParaRPr lang="tr-T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8327" y="875071"/>
                <a:ext cx="11076364" cy="5456456"/>
              </a:xfrm>
              <a:blipFill>
                <a:blip r:embed="rId2"/>
                <a:stretch>
                  <a:fillRect l="-715"/>
                </a:stretch>
              </a:blipFill>
            </p:spPr>
            <p:txBody>
              <a:bodyPr/>
              <a:lstStyle/>
              <a:p>
                <a:r>
                  <a:rPr lang="tr-TR">
                    <a:noFill/>
                  </a:rPr>
                  <a:t> </a:t>
                </a:r>
              </a:p>
            </p:txBody>
          </p:sp>
        </mc:Fallback>
      </mc:AlternateContent>
      <p:pic>
        <p:nvPicPr>
          <p:cNvPr id="4" name="Picture 2" descr="http://ocw.metu.edu.tr/pluginfile.php/6467/mod_resource/content/6/ch6/6_2/6_201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34" t="41870" r="62612" b="9391"/>
          <a:stretch/>
        </p:blipFill>
        <p:spPr bwMode="auto">
          <a:xfrm>
            <a:off x="5126183" y="1207895"/>
            <a:ext cx="5153890" cy="44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92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2 uzvunun denge denklemleri </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1782" y="875071"/>
                <a:ext cx="11277600" cy="5442602"/>
              </a:xfrm>
            </p:spPr>
            <p:txBody>
              <a:bodyPr/>
              <a:lstStyle/>
              <a:p>
                <a:pPr marL="0" indent="0">
                  <a:buNone/>
                </a:pPr>
                <a:r>
                  <a:rPr lang="tr-TR" dirty="0"/>
                  <a:t>Hatırlatma</a:t>
                </a:r>
              </a:p>
              <a:p>
                <a:pPr marL="0" indent="0">
                  <a:buNone/>
                </a:pPr>
                <a14:m>
                  <m:oMath xmlns:m="http://schemas.openxmlformats.org/officeDocument/2006/math">
                    <m:r>
                      <a:rPr lang="tr-TR" i="0">
                        <a:latin typeface="Cambria Math" panose="02040503050406030204" pitchFamily="18" charset="0"/>
                      </a:rPr>
                      <m:t>−</m:t>
                    </m:r>
                    <m:sSub>
                      <m:sSubPr>
                        <m:ctrlPr>
                          <a:rPr lang="tr-TR" i="1">
                            <a:latin typeface="Cambria Math" panose="02040503050406030204" pitchFamily="18" charset="0"/>
                          </a:rPr>
                        </m:ctrlPr>
                      </m:sSubPr>
                      <m:e>
                        <m:r>
                          <m:rPr>
                            <m:sty m:val="p"/>
                          </m:rPr>
                          <a:rPr lang="tr-TR" i="0">
                            <a:latin typeface="Cambria Math" panose="02040503050406030204" pitchFamily="18" charset="0"/>
                          </a:rPr>
                          <m:t>F</m:t>
                        </m:r>
                      </m:e>
                      <m:sub>
                        <m:r>
                          <a:rPr lang="tr-TR" i="0">
                            <a:latin typeface="Cambria Math" panose="02040503050406030204" pitchFamily="18" charset="0"/>
                          </a:rPr>
                          <m:t>32</m:t>
                        </m:r>
                      </m:sub>
                    </m:sSub>
                    <m:r>
                      <a:rPr lang="tr-TR" i="0">
                        <a:latin typeface="Cambria Math" panose="02040503050406030204" pitchFamily="18" charset="0"/>
                      </a:rPr>
                      <m:t>=</m:t>
                    </m:r>
                    <m:sSub>
                      <m:sSubPr>
                        <m:ctrlPr>
                          <a:rPr lang="tr-TR" i="1">
                            <a:latin typeface="Cambria Math" panose="02040503050406030204" pitchFamily="18" charset="0"/>
                          </a:rPr>
                        </m:ctrlPr>
                      </m:sSubPr>
                      <m:e>
                        <m:r>
                          <m:rPr>
                            <m:sty m:val="p"/>
                          </m:rPr>
                          <a:rPr lang="tr-TR" i="0">
                            <a:latin typeface="Cambria Math" panose="02040503050406030204" pitchFamily="18" charset="0"/>
                          </a:rPr>
                          <m:t>G</m:t>
                        </m:r>
                      </m:e>
                      <m:sub>
                        <m:r>
                          <a:rPr lang="tr-TR" i="0">
                            <a:latin typeface="Cambria Math" panose="02040503050406030204" pitchFamily="18" charset="0"/>
                          </a:rPr>
                          <m:t>12</m:t>
                        </m:r>
                      </m:sub>
                    </m:sSub>
                    <m:r>
                      <a:rPr lang="tr-TR" i="0">
                        <a:latin typeface="Cambria Math" panose="02040503050406030204" pitchFamily="18" charset="0"/>
                      </a:rPr>
                      <m:t>;</m:t>
                    </m:r>
                  </m:oMath>
                </a14:m>
                <a:r>
                  <a:rPr lang="tr-TR" dirty="0"/>
                  <a:t> </a:t>
                </a:r>
                <a14:m>
                  <m:oMath xmlns:m="http://schemas.openxmlformats.org/officeDocument/2006/math">
                    <m:sSub>
                      <m:sSubPr>
                        <m:ctrlPr>
                          <a:rPr lang="tr-TR" i="1">
                            <a:latin typeface="Cambria Math" panose="02040503050406030204" pitchFamily="18" charset="0"/>
                          </a:rPr>
                        </m:ctrlPr>
                      </m:sSubPr>
                      <m:e>
                        <m:r>
                          <a:rPr lang="tr-TR" i="0">
                            <a:latin typeface="Cambria Math" panose="02040503050406030204" pitchFamily="18" charset="0"/>
                          </a:rPr>
                          <m:t>−</m:t>
                        </m:r>
                        <m:r>
                          <m:rPr>
                            <m:sty m:val="p"/>
                          </m:rPr>
                          <a:rPr lang="tr-TR" i="0">
                            <a:latin typeface="Cambria Math" panose="02040503050406030204" pitchFamily="18" charset="0"/>
                          </a:rPr>
                          <m:t>F</m:t>
                        </m:r>
                      </m:e>
                      <m:sub>
                        <m:r>
                          <a:rPr lang="tr-TR" i="0">
                            <a:latin typeface="Cambria Math" panose="02040503050406030204" pitchFamily="18" charset="0"/>
                          </a:rPr>
                          <m:t>32</m:t>
                        </m:r>
                      </m:sub>
                    </m:sSub>
                    <m:r>
                      <a:rPr lang="tr-TR" i="0">
                        <a:latin typeface="Cambria Math" panose="02040503050406030204" pitchFamily="18" charset="0"/>
                      </a:rPr>
                      <m:t>=</m:t>
                    </m:r>
                    <m:sSub>
                      <m:sSubPr>
                        <m:ctrlPr>
                          <a:rPr lang="tr-TR" i="1">
                            <a:latin typeface="Cambria Math" panose="02040503050406030204" pitchFamily="18" charset="0"/>
                          </a:rPr>
                        </m:ctrlPr>
                      </m:sSubPr>
                      <m:e>
                        <m:r>
                          <m:rPr>
                            <m:sty m:val="p"/>
                          </m:rPr>
                          <a:rPr lang="tr-TR" i="0">
                            <a:latin typeface="Cambria Math" panose="02040503050406030204" pitchFamily="18" charset="0"/>
                          </a:rPr>
                          <m:t>F</m:t>
                        </m:r>
                      </m:e>
                      <m:sub>
                        <m:r>
                          <a:rPr lang="tr-TR" i="0">
                            <a:latin typeface="Cambria Math" panose="02040503050406030204" pitchFamily="18" charset="0"/>
                          </a:rPr>
                          <m:t>23</m:t>
                        </m:r>
                      </m:sub>
                    </m:sSub>
                  </m:oMath>
                </a14:m>
                <a:r>
                  <a:rPr lang="tr-TR" dirty="0"/>
                  <a:t>; </a:t>
                </a:r>
                <a14:m>
                  <m:oMath xmlns:m="http://schemas.openxmlformats.org/officeDocument/2006/math">
                    <m:r>
                      <a:rPr lang="tr-TR" i="0">
                        <a:latin typeface="Cambria Math" panose="02040503050406030204" pitchFamily="18" charset="0"/>
                      </a:rPr>
                      <m:t>−</m:t>
                    </m:r>
                    <m:sSub>
                      <m:sSubPr>
                        <m:ctrlPr>
                          <a:rPr lang="tr-TR" i="1">
                            <a:latin typeface="Cambria Math" panose="02040503050406030204" pitchFamily="18" charset="0"/>
                          </a:rPr>
                        </m:ctrlPr>
                      </m:sSubPr>
                      <m:e>
                        <m:r>
                          <m:rPr>
                            <m:sty m:val="p"/>
                          </m:rPr>
                          <a:rPr lang="tr-TR" i="0">
                            <a:latin typeface="Cambria Math" panose="02040503050406030204" pitchFamily="18" charset="0"/>
                          </a:rPr>
                          <m:t>F</m:t>
                        </m:r>
                      </m:e>
                      <m:sub>
                        <m:r>
                          <a:rPr lang="tr-TR" i="0">
                            <a:latin typeface="Cambria Math" panose="02040503050406030204" pitchFamily="18" charset="0"/>
                          </a:rPr>
                          <m:t>43</m:t>
                        </m:r>
                      </m:sub>
                    </m:sSub>
                    <m:r>
                      <a:rPr lang="tr-TR" i="0">
                        <a:latin typeface="Cambria Math" panose="02040503050406030204" pitchFamily="18" charset="0"/>
                      </a:rPr>
                      <m:t>=</m:t>
                    </m:r>
                    <m:sSub>
                      <m:sSubPr>
                        <m:ctrlPr>
                          <a:rPr lang="tr-TR" i="1">
                            <a:latin typeface="Cambria Math" panose="02040503050406030204" pitchFamily="18" charset="0"/>
                          </a:rPr>
                        </m:ctrlPr>
                      </m:sSubPr>
                      <m:e>
                        <m:r>
                          <m:rPr>
                            <m:sty m:val="p"/>
                          </m:rPr>
                          <a:rPr lang="tr-TR" i="0">
                            <a:latin typeface="Cambria Math" panose="02040503050406030204" pitchFamily="18" charset="0"/>
                          </a:rPr>
                          <m:t>F</m:t>
                        </m:r>
                      </m:e>
                      <m:sub>
                        <m:r>
                          <a:rPr lang="tr-TR" i="0">
                            <a:latin typeface="Cambria Math" panose="02040503050406030204" pitchFamily="18" charset="0"/>
                          </a:rPr>
                          <m:t>23</m:t>
                        </m:r>
                      </m:sub>
                    </m:sSub>
                  </m:oMath>
                </a14:m>
                <a:r>
                  <a:rPr lang="tr-TR" dirty="0"/>
                  <a:t>; </a:t>
                </a:r>
                <a14:m>
                  <m:oMath xmlns:m="http://schemas.openxmlformats.org/officeDocument/2006/math">
                    <m:sSub>
                      <m:sSubPr>
                        <m:ctrlPr>
                          <a:rPr lang="tr-TR" i="1">
                            <a:latin typeface="Cambria Math" panose="02040503050406030204" pitchFamily="18" charset="0"/>
                          </a:rPr>
                        </m:ctrlPr>
                      </m:sSubPr>
                      <m:e>
                        <m:r>
                          <a:rPr lang="tr-TR" i="0">
                            <a:latin typeface="Cambria Math" panose="02040503050406030204" pitchFamily="18" charset="0"/>
                          </a:rPr>
                          <m:t>−</m:t>
                        </m:r>
                        <m:r>
                          <m:rPr>
                            <m:sty m:val="p"/>
                          </m:rPr>
                          <a:rPr lang="tr-TR" i="0">
                            <a:latin typeface="Cambria Math" panose="02040503050406030204" pitchFamily="18" charset="0"/>
                          </a:rPr>
                          <m:t>F</m:t>
                        </m:r>
                      </m:e>
                      <m:sub>
                        <m:r>
                          <a:rPr lang="tr-TR" i="0">
                            <a:latin typeface="Cambria Math" panose="02040503050406030204" pitchFamily="18" charset="0"/>
                          </a:rPr>
                          <m:t>43</m:t>
                        </m:r>
                      </m:sub>
                    </m:sSub>
                    <m:r>
                      <a:rPr lang="tr-TR" i="0">
                        <a:latin typeface="Cambria Math" panose="02040503050406030204" pitchFamily="18" charset="0"/>
                      </a:rPr>
                      <m:t>=</m:t>
                    </m:r>
                    <m:sSub>
                      <m:sSubPr>
                        <m:ctrlPr>
                          <a:rPr lang="tr-TR" i="1">
                            <a:latin typeface="Cambria Math" panose="02040503050406030204" pitchFamily="18" charset="0"/>
                          </a:rPr>
                        </m:ctrlPr>
                      </m:sSubPr>
                      <m:e>
                        <m:r>
                          <m:rPr>
                            <m:sty m:val="p"/>
                          </m:rPr>
                          <a:rPr lang="tr-TR" i="0">
                            <a:latin typeface="Cambria Math" panose="02040503050406030204" pitchFamily="18" charset="0"/>
                          </a:rPr>
                          <m:t>F</m:t>
                        </m:r>
                      </m:e>
                      <m:sub>
                        <m:r>
                          <a:rPr lang="tr-TR" i="0">
                            <a:latin typeface="Cambria Math" panose="02040503050406030204" pitchFamily="18" charset="0"/>
                          </a:rPr>
                          <m:t>34</m:t>
                        </m:r>
                      </m:sub>
                    </m:sSub>
                  </m:oMath>
                </a14:m>
                <a:r>
                  <a:rPr lang="tr-TR" dirty="0"/>
                  <a:t>;</a:t>
                </a:r>
              </a:p>
              <a:p>
                <a:pPr marL="0" indent="0">
                  <a:buNone/>
                </a:pPr>
                <a14:m>
                  <m:oMathPara xmlns:m="http://schemas.openxmlformats.org/officeDocument/2006/math">
                    <m:oMathParaPr>
                      <m:jc m:val="left"/>
                    </m:oMathParaPr>
                    <m:oMath xmlns:m="http://schemas.openxmlformats.org/officeDocument/2006/math">
                      <m:sSub>
                        <m:sSubPr>
                          <m:ctrlPr>
                            <a:rPr lang="tr-TR" i="1">
                              <a:latin typeface="Cambria Math" panose="02040503050406030204" pitchFamily="18" charset="0"/>
                            </a:rPr>
                          </m:ctrlPr>
                        </m:sSubPr>
                        <m:e>
                          <m:r>
                            <m:rPr>
                              <m:sty m:val="p"/>
                            </m:rPr>
                            <a:rPr lang="tr-TR" i="0">
                              <a:latin typeface="Cambria Math" panose="02040503050406030204" pitchFamily="18" charset="0"/>
                            </a:rPr>
                            <m:t>T</m:t>
                          </m:r>
                        </m:e>
                        <m:sub>
                          <m:r>
                            <a:rPr lang="tr-TR" i="0">
                              <a:latin typeface="Cambria Math" panose="02040503050406030204" pitchFamily="18" charset="0"/>
                            </a:rPr>
                            <m:t>12</m:t>
                          </m:r>
                        </m:sub>
                      </m:sSub>
                      <m:r>
                        <a:rPr lang="tr-TR" i="0">
                          <a:latin typeface="Cambria Math" panose="02040503050406030204" pitchFamily="18" charset="0"/>
                        </a:rPr>
                        <m:t>+</m:t>
                      </m:r>
                      <m:sSub>
                        <m:sSubPr>
                          <m:ctrlPr>
                            <a:rPr lang="tr-TR" i="1">
                              <a:latin typeface="Cambria Math" panose="02040503050406030204" pitchFamily="18" charset="0"/>
                            </a:rPr>
                          </m:ctrlPr>
                        </m:sSubPr>
                        <m:e>
                          <m:r>
                            <m:rPr>
                              <m:sty m:val="p"/>
                            </m:rPr>
                            <a:rPr lang="tr-TR" i="0">
                              <a:latin typeface="Cambria Math" panose="02040503050406030204" pitchFamily="18" charset="0"/>
                            </a:rPr>
                            <m:t>a</m:t>
                          </m:r>
                        </m:e>
                        <m:sub>
                          <m:r>
                            <a:rPr lang="tr-TR" i="0">
                              <a:latin typeface="Cambria Math" panose="02040503050406030204" pitchFamily="18" charset="0"/>
                            </a:rPr>
                            <m:t>2</m:t>
                          </m:r>
                        </m:sub>
                      </m:sSub>
                      <m:r>
                        <a:rPr lang="tr-TR" i="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i="0">
                              <a:latin typeface="Cambria Math" panose="02040503050406030204" pitchFamily="18" charset="0"/>
                              <a:ea typeface="Cambria Math" panose="02040503050406030204" pitchFamily="18" charset="0"/>
                            </a:rPr>
                            <m:t>F</m:t>
                          </m:r>
                        </m:e>
                        <m:sub>
                          <m:r>
                            <a:rPr lang="tr-TR" i="0">
                              <a:latin typeface="Cambria Math" panose="02040503050406030204" pitchFamily="18" charset="0"/>
                              <a:ea typeface="Cambria Math" panose="02040503050406030204" pitchFamily="18" charset="0"/>
                            </a:rPr>
                            <m:t>32</m:t>
                          </m:r>
                        </m:sub>
                      </m:sSub>
                      <m:r>
                        <a:rPr lang="tr-TR" i="0">
                          <a:latin typeface="Cambria Math" panose="02040503050406030204" pitchFamily="18" charset="0"/>
                          <a:ea typeface="Cambria Math" panose="02040503050406030204" pitchFamily="18" charset="0"/>
                        </a:rPr>
                        <m:t>∙</m:t>
                      </m:r>
                      <m:func>
                        <m:funcPr>
                          <m:ctrlPr>
                            <a:rPr lang="tr-TR" i="1">
                              <a:latin typeface="Cambria Math" panose="02040503050406030204" pitchFamily="18" charset="0"/>
                              <a:ea typeface="Cambria Math" panose="02040503050406030204" pitchFamily="18" charset="0"/>
                            </a:rPr>
                          </m:ctrlPr>
                        </m:funcPr>
                        <m:fName>
                          <m:r>
                            <m:rPr>
                              <m:sty m:val="p"/>
                            </m:rPr>
                            <a:rPr lang="tr-TR" i="0">
                              <a:latin typeface="Cambria Math" panose="02040503050406030204" pitchFamily="18" charset="0"/>
                              <a:ea typeface="Cambria Math" panose="02040503050406030204" pitchFamily="18" charset="0"/>
                            </a:rPr>
                            <m:t>sin</m:t>
                          </m:r>
                        </m:fName>
                        <m:e>
                          <m:d>
                            <m:dPr>
                              <m:ctrlPr>
                                <a:rPr lang="tr-TR" i="1">
                                  <a:latin typeface="Cambria Math" panose="02040503050406030204" pitchFamily="18" charset="0"/>
                                  <a:ea typeface="Cambria Math" panose="02040503050406030204" pitchFamily="18" charset="0"/>
                                </a:rPr>
                              </m:ctrlPr>
                            </m:dPr>
                            <m:e>
                              <m:sSub>
                                <m:sSubPr>
                                  <m:ctrlPr>
                                    <a:rPr lang="tr-TR" i="1">
                                      <a:latin typeface="Cambria Math" panose="02040503050406030204" pitchFamily="18" charset="0"/>
                                      <a:ea typeface="Cambria Math" panose="02040503050406030204" pitchFamily="18" charset="0"/>
                                    </a:rPr>
                                  </m:ctrlPr>
                                </m:sSubPr>
                                <m:e>
                                  <m:r>
                                    <m:rPr>
                                      <m:sty m:val="p"/>
                                    </m:rPr>
                                    <a:rPr lang="tr-TR" i="0">
                                      <a:latin typeface="Cambria Math" panose="02040503050406030204" pitchFamily="18" charset="0"/>
                                      <a:ea typeface="Cambria Math" panose="02040503050406030204" pitchFamily="18" charset="0"/>
                                    </a:rPr>
                                    <m:t>θ</m:t>
                                  </m:r>
                                </m:e>
                                <m:sub>
                                  <m:r>
                                    <a:rPr lang="tr-TR" i="0">
                                      <a:latin typeface="Cambria Math" panose="02040503050406030204" pitchFamily="18" charset="0"/>
                                      <a:ea typeface="Cambria Math" panose="02040503050406030204" pitchFamily="18" charset="0"/>
                                    </a:rPr>
                                    <m:t>14</m:t>
                                  </m:r>
                                </m:sub>
                              </m:sSub>
                              <m:r>
                                <a:rPr lang="tr-TR" i="0">
                                  <a:latin typeface="Cambria Math" panose="02040503050406030204" pitchFamily="18" charset="0"/>
                                  <a:ea typeface="Cambria Math" panose="02040503050406030204" pitchFamily="18" charset="0"/>
                                </a:rPr>
                                <m:t>−</m:t>
                              </m:r>
                              <m:sSub>
                                <m:sSubPr>
                                  <m:ctrlPr>
                                    <a:rPr lang="tr-TR" i="1">
                                      <a:latin typeface="Cambria Math" panose="02040503050406030204" pitchFamily="18" charset="0"/>
                                      <a:ea typeface="Cambria Math" panose="02040503050406030204" pitchFamily="18" charset="0"/>
                                    </a:rPr>
                                  </m:ctrlPr>
                                </m:sSubPr>
                                <m:e>
                                  <m:r>
                                    <m:rPr>
                                      <m:sty m:val="p"/>
                                    </m:rPr>
                                    <a:rPr lang="tr-TR" i="0">
                                      <a:latin typeface="Cambria Math" panose="02040503050406030204" pitchFamily="18" charset="0"/>
                                      <a:ea typeface="Cambria Math" panose="02040503050406030204" pitchFamily="18" charset="0"/>
                                    </a:rPr>
                                    <m:t>θ</m:t>
                                  </m:r>
                                </m:e>
                                <m:sub>
                                  <m:r>
                                    <a:rPr lang="tr-TR" i="0">
                                      <a:latin typeface="Cambria Math" panose="02040503050406030204" pitchFamily="18" charset="0"/>
                                      <a:ea typeface="Cambria Math" panose="02040503050406030204" pitchFamily="18" charset="0"/>
                                    </a:rPr>
                                    <m:t>12</m:t>
                                  </m:r>
                                </m:sub>
                              </m:sSub>
                            </m:e>
                          </m:d>
                          <m:r>
                            <a:rPr lang="tr-TR" i="0">
                              <a:latin typeface="Cambria Math" panose="02040503050406030204" pitchFamily="18" charset="0"/>
                              <a:ea typeface="Cambria Math" panose="02040503050406030204" pitchFamily="18" charset="0"/>
                            </a:rPr>
                            <m:t>=0</m:t>
                          </m:r>
                        </m:e>
                      </m:func>
                    </m:oMath>
                  </m:oMathPara>
                </a14:m>
                <a:endParaRPr lang="tr-TR" dirty="0"/>
              </a:p>
              <a:p>
                <a:pPr marL="0" indent="0">
                  <a:buNone/>
                </a:pPr>
                <a14:m>
                  <m:oMath xmlns:m="http://schemas.openxmlformats.org/officeDocument/2006/math">
                    <m:sSub>
                      <m:sSubPr>
                        <m:ctrlPr>
                          <a:rPr lang="tr-TR" i="1">
                            <a:latin typeface="Cambria Math" panose="02040503050406030204" pitchFamily="18" charset="0"/>
                          </a:rPr>
                        </m:ctrlPr>
                      </m:sSubPr>
                      <m:e>
                        <m:r>
                          <m:rPr>
                            <m:sty m:val="p"/>
                          </m:rPr>
                          <a:rPr lang="tr-TR" i="0">
                            <a:latin typeface="Cambria Math" panose="02040503050406030204" pitchFamily="18" charset="0"/>
                          </a:rPr>
                          <m:t>T</m:t>
                        </m:r>
                      </m:e>
                      <m:sub>
                        <m:r>
                          <a:rPr lang="tr-TR" i="0">
                            <a:latin typeface="Cambria Math" panose="02040503050406030204" pitchFamily="18" charset="0"/>
                          </a:rPr>
                          <m:t>12</m:t>
                        </m:r>
                      </m:sub>
                    </m:sSub>
                    <m:r>
                      <a:rPr lang="tr-TR" i="0">
                        <a:latin typeface="Cambria Math" panose="02040503050406030204" pitchFamily="18" charset="0"/>
                      </a:rPr>
                      <m:t>=−3757.30 </m:t>
                    </m:r>
                    <m:r>
                      <m:rPr>
                        <m:sty m:val="p"/>
                      </m:rPr>
                      <a:rPr lang="tr-TR" i="0">
                        <a:latin typeface="Cambria Math" panose="02040503050406030204" pitchFamily="18" charset="0"/>
                      </a:rPr>
                      <m:t>N</m:t>
                    </m:r>
                    <m:r>
                      <a:rPr lang="tr-TR" i="0">
                        <a:latin typeface="Cambria Math" panose="02040503050406030204" pitchFamily="18" charset="0"/>
                        <a:ea typeface="Cambria Math" panose="02040503050406030204" pitchFamily="18" charset="0"/>
                      </a:rPr>
                      <m:t>∙</m:t>
                    </m:r>
                    <m:r>
                      <m:rPr>
                        <m:sty m:val="p"/>
                      </m:rPr>
                      <a:rPr lang="tr-TR" i="0">
                        <a:latin typeface="Cambria Math" panose="02040503050406030204" pitchFamily="18" charset="0"/>
                      </a:rPr>
                      <m:t>mm</m:t>
                    </m:r>
                    <m:r>
                      <a:rPr lang="tr-TR" i="0">
                        <a:latin typeface="Cambria Math" panose="02040503050406030204" pitchFamily="18" charset="0"/>
                      </a:rPr>
                      <m:t>=3.76</m:t>
                    </m:r>
                    <m:r>
                      <m:rPr>
                        <m:sty m:val="p"/>
                      </m:rPr>
                      <a:rPr lang="tr-TR" i="0">
                        <a:latin typeface="Cambria Math" panose="02040503050406030204" pitchFamily="18" charset="0"/>
                      </a:rPr>
                      <m:t>Nm</m:t>
                    </m:r>
                  </m:oMath>
                </a14:m>
                <a:r>
                  <a:rPr lang="tr-TR" dirty="0"/>
                  <a:t> (Saat yelkovanı yönünde) </a:t>
                </a:r>
              </a:p>
              <a:p>
                <a:pPr marL="0" indent="0">
                  <a:buNone/>
                </a:pPr>
                <a:endParaRPr lang="tr-TR" sz="1800" dirty="0"/>
              </a:p>
              <a:p>
                <a:endParaRPr lang="tr-T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1782" y="875071"/>
                <a:ext cx="11277600" cy="5442602"/>
              </a:xfrm>
              <a:blipFill>
                <a:blip r:embed="rId2"/>
                <a:stretch>
                  <a:fillRect l="-703" t="-1457"/>
                </a:stretch>
              </a:blipFill>
            </p:spPr>
            <p:txBody>
              <a:bodyPr/>
              <a:lstStyle/>
              <a:p>
                <a:r>
                  <a:rPr lang="tr-TR">
                    <a:noFill/>
                  </a:rPr>
                  <a:t> </a:t>
                </a:r>
              </a:p>
            </p:txBody>
          </p:sp>
        </mc:Fallback>
      </mc:AlternateContent>
      <p:pic>
        <p:nvPicPr>
          <p:cNvPr id="4" name="Picture 2" descr="http://ocw.metu.edu.tr/pluginfile.php/6467/mod_resource/content/6/ch6/6_2/6_2013.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5633" b="54232"/>
          <a:stretch/>
        </p:blipFill>
        <p:spPr bwMode="auto">
          <a:xfrm>
            <a:off x="581891" y="2341072"/>
            <a:ext cx="4192669" cy="41871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41316" y="2743202"/>
            <a:ext cx="6303819" cy="1107996"/>
          </a:xfrm>
          <a:prstGeom prst="rect">
            <a:avLst/>
          </a:prstGeom>
          <a:noFill/>
        </p:spPr>
        <p:txBody>
          <a:bodyPr wrap="square" rtlCol="0">
            <a:spAutoFit/>
          </a:bodyPr>
          <a:lstStyle/>
          <a:p>
            <a:r>
              <a:rPr lang="tr-TR" sz="2200" dirty="0"/>
              <a:t>Not: Biz tek bir konum için yaptık, ancak çözülen denklemler doğrusal olduğu için bilgisayar yardımıyla her konum için çözülür. </a:t>
            </a:r>
          </a:p>
        </p:txBody>
      </p:sp>
    </p:spTree>
    <p:extLst>
      <p:ext uri="{BB962C8B-B14F-4D97-AF65-F5344CB8AC3E}">
        <p14:creationId xmlns:p14="http://schemas.microsoft.com/office/powerpoint/2010/main" val="246649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Süper Pozisyon Prensibi</a:t>
            </a:r>
            <a:endParaRPr lang="tr-TR" dirty="0"/>
          </a:p>
        </p:txBody>
      </p:sp>
      <p:sp>
        <p:nvSpPr>
          <p:cNvPr id="3" name="İçerik Yer Tutucusu 2"/>
          <p:cNvSpPr>
            <a:spLocks noGrp="1"/>
          </p:cNvSpPr>
          <p:nvPr>
            <p:ph idx="1"/>
          </p:nvPr>
        </p:nvSpPr>
        <p:spPr>
          <a:xfrm>
            <a:off x="637309" y="875071"/>
            <a:ext cx="10709563" cy="5220929"/>
          </a:xfrm>
        </p:spPr>
        <p:txBody>
          <a:bodyPr/>
          <a:lstStyle/>
          <a:p>
            <a:r>
              <a:rPr lang="tr-TR" dirty="0" smtClean="0"/>
              <a:t>Bu noktaya kadar, yönü ve büyüklüğü bilinen bir dış kuvvetin etkisi altındaki sistemde, bu dış kuvveti dengelemek üzere üretilen </a:t>
            </a:r>
            <a:r>
              <a:rPr lang="tr-TR" dirty="0" err="1" smtClean="0"/>
              <a:t>torku</a:t>
            </a:r>
            <a:r>
              <a:rPr lang="tr-TR" dirty="0" smtClean="0"/>
              <a:t> ve bu denge durumunda mafsallara gelecek yüklerle ilgilendik.</a:t>
            </a:r>
          </a:p>
          <a:p>
            <a:r>
              <a:rPr lang="tr-TR" dirty="0" smtClean="0"/>
              <a:t>Bir uzva çok sayıda kuvvet etkiyorsa bu kuvvetlerin bileşkesi alınarak çözüm yapılır.</a:t>
            </a:r>
          </a:p>
          <a:p>
            <a:r>
              <a:rPr lang="tr-TR" dirty="0" smtClean="0"/>
              <a:t>Farklı uzuvlara çok sayıda kuvvet etkiyorsa bu durumda bileşke almak mümkün değildir. Bu durum için iki yöntem üzerinde duracağız.</a:t>
            </a:r>
          </a:p>
          <a:p>
            <a:pPr lvl="1"/>
            <a:r>
              <a:rPr lang="tr-TR" sz="2200" b="1" dirty="0" smtClean="0"/>
              <a:t>1. Yöntem: </a:t>
            </a:r>
            <a:r>
              <a:rPr lang="tr-TR" sz="2200" dirty="0"/>
              <a:t>h</a:t>
            </a:r>
            <a:r>
              <a:rPr lang="tr-TR" sz="2200" dirty="0" smtClean="0"/>
              <a:t>er bir uzuv için tek tek serbest cisim diyagramı çizilir ve denklemler yazılır. Bu durumda daha önceki örneklerde yaptığımız basitleştirmeler mümkün olmaz.</a:t>
            </a:r>
          </a:p>
          <a:p>
            <a:pPr lvl="1"/>
            <a:r>
              <a:rPr lang="tr-TR" sz="2200" b="1" dirty="0" smtClean="0"/>
              <a:t>2. Yöntem: </a:t>
            </a:r>
            <a:r>
              <a:rPr lang="tr-TR" sz="2200" dirty="0" smtClean="0"/>
              <a:t>süper pozisyon prensibi, enerji girişi ve çıkışı aynı olan, sürtünme kaybı olmayan sistemlerde geçerlidir. Bu tip sistemlere </a:t>
            </a:r>
            <a:r>
              <a:rPr lang="tr-TR" sz="2200" b="1" dirty="0" smtClean="0"/>
              <a:t>konservatif </a:t>
            </a:r>
            <a:r>
              <a:rPr lang="tr-TR" sz="2200" dirty="0" smtClean="0"/>
              <a:t>sistemler denilir.</a:t>
            </a:r>
            <a:endParaRPr lang="tr-TR" sz="2200" dirty="0"/>
          </a:p>
        </p:txBody>
      </p:sp>
    </p:spTree>
    <p:extLst>
      <p:ext uri="{BB962C8B-B14F-4D97-AF65-F5344CB8AC3E}">
        <p14:creationId xmlns:p14="http://schemas.microsoft.com/office/powerpoint/2010/main" val="144778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Süper Pozisyon Prensibi</a:t>
            </a:r>
            <a:endParaRPr lang="tr-TR" dirty="0"/>
          </a:p>
        </p:txBody>
      </p:sp>
      <p:sp>
        <p:nvSpPr>
          <p:cNvPr id="3" name="İçerik Yer Tutucusu 2"/>
          <p:cNvSpPr>
            <a:spLocks noGrp="1"/>
          </p:cNvSpPr>
          <p:nvPr>
            <p:ph idx="1"/>
          </p:nvPr>
        </p:nvSpPr>
        <p:spPr>
          <a:xfrm>
            <a:off x="762000" y="875071"/>
            <a:ext cx="10253871" cy="5220929"/>
          </a:xfrm>
        </p:spPr>
        <p:txBody>
          <a:bodyPr/>
          <a:lstStyle/>
          <a:p>
            <a:r>
              <a:rPr lang="tr-TR" dirty="0" smtClean="0"/>
              <a:t>Süper pozisyon prensibi; bir sistemin üzerine etkiyen tüm kuvvetlere karşı tepkisi, bu sistemlerin ayrı ayrı etkisine verilen tepkinin bileşkesidir. </a:t>
            </a:r>
          </a:p>
          <a:p>
            <a:r>
              <a:rPr lang="tr-TR" dirty="0" smtClean="0"/>
              <a:t>Örneğin bir sisteme iki ayrı kuvvet etki ediyorsa </a:t>
            </a:r>
          </a:p>
          <a:p>
            <a:pPr lvl="1"/>
            <a:r>
              <a:rPr lang="tr-TR" sz="2200" dirty="0" smtClean="0"/>
              <a:t>ilk olarak bu kuvvetlerden birini ele alıp tüm mafsal kuvvetlerini ve giriş momentini (veya kuvvetini) belirleyebiliriz.</a:t>
            </a:r>
          </a:p>
          <a:p>
            <a:pPr lvl="1"/>
            <a:r>
              <a:rPr lang="tr-TR" sz="2200" dirty="0" smtClean="0"/>
              <a:t>Ardından, ikinci kuvveti tek kuvvet olarak ele alıp tekrar </a:t>
            </a:r>
            <a:r>
              <a:rPr lang="tr-TR" sz="2200" dirty="0"/>
              <a:t>tüm mafsal kuvvetlerini ve giriş momentini (veya kuvvetini) belirleyebiliriz.</a:t>
            </a:r>
          </a:p>
          <a:p>
            <a:pPr lvl="1"/>
            <a:r>
              <a:rPr lang="tr-TR" sz="2200" dirty="0" smtClean="0"/>
              <a:t>Bu iki seferde bulduğumuz, mafsal ve giriş momentlerinin </a:t>
            </a:r>
            <a:r>
              <a:rPr lang="tr-TR" sz="2200" dirty="0" err="1" smtClean="0"/>
              <a:t>vektörel</a:t>
            </a:r>
            <a:r>
              <a:rPr lang="tr-TR" sz="2200" dirty="0" smtClean="0"/>
              <a:t> toplamı; sistemin iki kuvvetin etkisinde iken verdiği tepkiye eşittir.</a:t>
            </a:r>
          </a:p>
          <a:p>
            <a:pPr marL="171450" lvl="1">
              <a:spcBef>
                <a:spcPts val="750"/>
              </a:spcBef>
            </a:pPr>
            <a:r>
              <a:rPr lang="tr-TR" sz="2200" b="1" dirty="0">
                <a:solidFill>
                  <a:schemeClr val="accent5">
                    <a:lumMod val="75000"/>
                  </a:schemeClr>
                </a:solidFill>
              </a:rPr>
              <a:t>Şimdi, iki ayrı uzvuna kuvvet etkiyen bir dört çubuk mekanizması için </a:t>
            </a:r>
            <a:endParaRPr lang="tr-TR" sz="2200" b="1" dirty="0" smtClean="0">
              <a:solidFill>
                <a:schemeClr val="accent5">
                  <a:lumMod val="75000"/>
                </a:schemeClr>
              </a:solidFill>
            </a:endParaRPr>
          </a:p>
          <a:p>
            <a:pPr marL="171450" lvl="1">
              <a:spcBef>
                <a:spcPts val="750"/>
              </a:spcBef>
            </a:pPr>
            <a:r>
              <a:rPr lang="tr-TR" sz="2200" b="1" dirty="0" smtClean="0">
                <a:solidFill>
                  <a:schemeClr val="accent5">
                    <a:lumMod val="75000"/>
                  </a:schemeClr>
                </a:solidFill>
              </a:rPr>
              <a:t>Önce </a:t>
            </a:r>
            <a:r>
              <a:rPr lang="tr-TR" sz="2200" b="1" dirty="0">
                <a:solidFill>
                  <a:schemeClr val="accent5">
                    <a:lumMod val="75000"/>
                  </a:schemeClr>
                </a:solidFill>
              </a:rPr>
              <a:t>1. Yöntem ile ardından da </a:t>
            </a:r>
            <a:endParaRPr lang="tr-TR" sz="2200" b="1" dirty="0" smtClean="0">
              <a:solidFill>
                <a:schemeClr val="accent5">
                  <a:lumMod val="75000"/>
                </a:schemeClr>
              </a:solidFill>
            </a:endParaRPr>
          </a:p>
          <a:p>
            <a:pPr marL="171450" lvl="1">
              <a:spcBef>
                <a:spcPts val="750"/>
              </a:spcBef>
            </a:pPr>
            <a:r>
              <a:rPr lang="tr-TR" sz="2200" b="1" dirty="0" smtClean="0">
                <a:solidFill>
                  <a:schemeClr val="accent5">
                    <a:lumMod val="75000"/>
                  </a:schemeClr>
                </a:solidFill>
              </a:rPr>
              <a:t>Ardından da </a:t>
            </a:r>
            <a:r>
              <a:rPr lang="tr-TR" sz="2200" b="1" dirty="0">
                <a:solidFill>
                  <a:schemeClr val="accent5">
                    <a:lumMod val="75000"/>
                  </a:schemeClr>
                </a:solidFill>
              </a:rPr>
              <a:t>1. </a:t>
            </a:r>
            <a:r>
              <a:rPr lang="tr-TR" sz="2200" b="1" smtClean="0">
                <a:solidFill>
                  <a:schemeClr val="accent5">
                    <a:lumMod val="75000"/>
                  </a:schemeClr>
                </a:solidFill>
              </a:rPr>
              <a:t>Yöntemi (Süper Pozisyon prensibini) </a:t>
            </a:r>
            <a:r>
              <a:rPr lang="tr-TR" sz="2200" b="1" dirty="0">
                <a:solidFill>
                  <a:schemeClr val="accent5">
                    <a:lumMod val="75000"/>
                  </a:schemeClr>
                </a:solidFill>
              </a:rPr>
              <a:t>kullanarak çözüm yapalım</a:t>
            </a:r>
            <a:r>
              <a:rPr lang="tr-TR" b="1" dirty="0">
                <a:solidFill>
                  <a:schemeClr val="accent5">
                    <a:lumMod val="75000"/>
                  </a:schemeClr>
                </a:solidFill>
              </a:rPr>
              <a:t>.</a:t>
            </a:r>
          </a:p>
          <a:p>
            <a:pPr marL="171450" lvl="1">
              <a:spcBef>
                <a:spcPts val="750"/>
              </a:spcBef>
            </a:pPr>
            <a:endParaRPr lang="tr-TR" dirty="0">
              <a:solidFill>
                <a:schemeClr val="accent1">
                  <a:lumMod val="75000"/>
                </a:schemeClr>
              </a:solidFill>
            </a:endParaRPr>
          </a:p>
        </p:txBody>
      </p:sp>
    </p:spTree>
    <p:extLst>
      <p:ext uri="{BB962C8B-B14F-4D97-AF65-F5344CB8AC3E}">
        <p14:creationId xmlns:p14="http://schemas.microsoft.com/office/powerpoint/2010/main" val="61676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Süper </a:t>
            </a:r>
            <a:r>
              <a:rPr lang="tr-TR" dirty="0"/>
              <a:t>P</a:t>
            </a:r>
            <a:r>
              <a:rPr lang="tr-TR" dirty="0" smtClean="0"/>
              <a:t>ozisyon </a:t>
            </a:r>
            <a:r>
              <a:rPr lang="tr-TR" dirty="0"/>
              <a:t>K</a:t>
            </a:r>
            <a:r>
              <a:rPr lang="tr-TR" dirty="0" smtClean="0"/>
              <a:t>ullanmadan</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6443759"/>
              </p:ext>
            </p:extLst>
          </p:nvPr>
        </p:nvGraphicFramePr>
        <p:xfrm>
          <a:off x="5602289" y="1053839"/>
          <a:ext cx="3084512" cy="3200400"/>
        </p:xfrm>
        <a:graphic>
          <a:graphicData uri="http://schemas.openxmlformats.org/drawingml/2006/table">
            <a:tbl>
              <a:tblPr firstRow="1" bandRow="1">
                <a:tableStyleId>{69CF1AB2-1976-4502-BF36-3FF5EA218861}</a:tableStyleId>
              </a:tblPr>
              <a:tblGrid>
                <a:gridCol w="1542256">
                  <a:extLst>
                    <a:ext uri="{9D8B030D-6E8A-4147-A177-3AD203B41FA5}">
                      <a16:colId xmlns:a16="http://schemas.microsoft.com/office/drawing/2014/main" val="20000"/>
                    </a:ext>
                  </a:extLst>
                </a:gridCol>
                <a:gridCol w="1542256">
                  <a:extLst>
                    <a:ext uri="{9D8B030D-6E8A-4147-A177-3AD203B41FA5}">
                      <a16:colId xmlns:a16="http://schemas.microsoft.com/office/drawing/2014/main" val="20001"/>
                    </a:ext>
                  </a:extLst>
                </a:gridCol>
              </a:tblGrid>
              <a:tr h="370840">
                <a:tc>
                  <a:txBody>
                    <a:bodyPr/>
                    <a:lstStyle/>
                    <a:p>
                      <a:r>
                        <a:rPr lang="tr-TR" sz="2400" b="0" dirty="0" smtClean="0">
                          <a:latin typeface="Cambria Math" panose="02040503050406030204" pitchFamily="18" charset="0"/>
                          <a:ea typeface="Cambria Math" panose="02040503050406030204" pitchFamily="18" charset="0"/>
                        </a:rPr>
                        <a:t>A</a:t>
                      </a:r>
                      <a:r>
                        <a:rPr lang="tr-TR" sz="2400" b="0" baseline="-25000" dirty="0" smtClean="0">
                          <a:latin typeface="Cambria Math" panose="02040503050406030204" pitchFamily="18" charset="0"/>
                          <a:ea typeface="Cambria Math" panose="02040503050406030204" pitchFamily="18" charset="0"/>
                        </a:rPr>
                        <a:t>0</a:t>
                      </a:r>
                      <a:r>
                        <a:rPr lang="tr-TR" sz="2400" b="0" dirty="0" smtClean="0">
                          <a:latin typeface="Cambria Math" panose="02040503050406030204" pitchFamily="18" charset="0"/>
                          <a:ea typeface="Cambria Math" panose="02040503050406030204" pitchFamily="18" charset="0"/>
                        </a:rPr>
                        <a:t>A (a</a:t>
                      </a:r>
                      <a:r>
                        <a:rPr lang="tr-TR" sz="2400" b="0" baseline="-25000" dirty="0" smtClean="0">
                          <a:latin typeface="Cambria Math" panose="02040503050406030204" pitchFamily="18" charset="0"/>
                          <a:ea typeface="Cambria Math" panose="02040503050406030204" pitchFamily="18" charset="0"/>
                        </a:rPr>
                        <a:t>2</a:t>
                      </a:r>
                      <a:r>
                        <a:rPr lang="tr-TR" sz="2400" b="0" dirty="0" smtClean="0">
                          <a:latin typeface="Cambria Math" panose="02040503050406030204" pitchFamily="18" charset="0"/>
                          <a:ea typeface="Cambria Math" panose="02040503050406030204" pitchFamily="18" charset="0"/>
                        </a:rPr>
                        <a:t>)</a:t>
                      </a:r>
                      <a:endParaRPr lang="tr-TR" sz="2400" b="0" dirty="0">
                        <a:latin typeface="Cambria Math" panose="02040503050406030204" pitchFamily="18" charset="0"/>
                        <a:ea typeface="Cambria Math" panose="02040503050406030204" pitchFamily="18" charset="0"/>
                      </a:endParaRPr>
                    </a:p>
                  </a:txBody>
                  <a:tcPr/>
                </a:tc>
                <a:tc>
                  <a:txBody>
                    <a:bodyPr/>
                    <a:lstStyle/>
                    <a:p>
                      <a:r>
                        <a:rPr lang="tr-TR" sz="2400" b="0" dirty="0" smtClean="0">
                          <a:latin typeface="Cambria Math" panose="02040503050406030204" pitchFamily="18" charset="0"/>
                          <a:ea typeface="Cambria Math" panose="02040503050406030204" pitchFamily="18" charset="0"/>
                        </a:rPr>
                        <a:t>80 mm</a:t>
                      </a:r>
                      <a:endParaRPr lang="tr-TR" sz="2400" b="0" dirty="0">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10000"/>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AB (a</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3</a:t>
                      </a:r>
                      <a:r>
                        <a:rPr lang="tr-TR" sz="2400" b="0" kern="1200" dirty="0" smtClean="0">
                          <a:solidFill>
                            <a:schemeClr val="dk1"/>
                          </a:solidFill>
                          <a:latin typeface="Cambria Math" panose="02040503050406030204" pitchFamily="18" charset="0"/>
                          <a:ea typeface="Cambria Math" panose="02040503050406030204" pitchFamily="18" charset="0"/>
                          <a:cs typeface="+mn-cs"/>
                        </a:rPr>
                        <a:t>)</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algn="l" defTabSz="685800" rtl="0" eaLnBrk="1" latinLnBrk="0" hangingPunct="1"/>
                      <a:r>
                        <a:rPr lang="tr-TR" sz="2400" b="0" kern="1200" smtClean="0">
                          <a:solidFill>
                            <a:schemeClr val="dk1"/>
                          </a:solidFill>
                          <a:latin typeface="Cambria Math" panose="02040503050406030204" pitchFamily="18" charset="0"/>
                          <a:ea typeface="Cambria Math" panose="02040503050406030204" pitchFamily="18" charset="0"/>
                          <a:cs typeface="+mn-cs"/>
                        </a:rPr>
                        <a:t>100 mm</a:t>
                      </a:r>
                      <a:endParaRPr lang="tr-TR" sz="2400" b="0" kern="120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10001"/>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B</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0</a:t>
                      </a:r>
                      <a:r>
                        <a:rPr lang="tr-TR" sz="2400" b="0" kern="1200" dirty="0" smtClean="0">
                          <a:solidFill>
                            <a:schemeClr val="dk1"/>
                          </a:solidFill>
                          <a:latin typeface="Cambria Math" panose="02040503050406030204" pitchFamily="18" charset="0"/>
                          <a:ea typeface="Cambria Math" panose="02040503050406030204" pitchFamily="18" charset="0"/>
                          <a:cs typeface="+mn-cs"/>
                        </a:rPr>
                        <a:t>B (a</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4</a:t>
                      </a:r>
                      <a:r>
                        <a:rPr lang="tr-TR" sz="2400" b="0" kern="1200" dirty="0" smtClean="0">
                          <a:solidFill>
                            <a:schemeClr val="dk1"/>
                          </a:solidFill>
                          <a:latin typeface="Cambria Math" panose="02040503050406030204" pitchFamily="18" charset="0"/>
                          <a:ea typeface="Cambria Math" panose="02040503050406030204" pitchFamily="18" charset="0"/>
                          <a:cs typeface="+mn-cs"/>
                        </a:rPr>
                        <a:t>)</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2400" b="0" kern="1200" dirty="0" smtClean="0">
                          <a:solidFill>
                            <a:schemeClr val="dk1"/>
                          </a:solidFill>
                          <a:latin typeface="Cambria Math" panose="02040503050406030204" pitchFamily="18" charset="0"/>
                          <a:ea typeface="Cambria Math" panose="02040503050406030204" pitchFamily="18" charset="0"/>
                          <a:cs typeface="+mn-cs"/>
                        </a:rPr>
                        <a:t>120 mm</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10002"/>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A</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0</a:t>
                      </a:r>
                      <a:r>
                        <a:rPr lang="tr-TR" sz="2400" b="0" kern="1200" dirty="0" smtClean="0">
                          <a:solidFill>
                            <a:schemeClr val="dk1"/>
                          </a:solidFill>
                          <a:latin typeface="Cambria Math" panose="02040503050406030204" pitchFamily="18" charset="0"/>
                          <a:ea typeface="Cambria Math" panose="02040503050406030204" pitchFamily="18" charset="0"/>
                          <a:cs typeface="+mn-cs"/>
                        </a:rPr>
                        <a:t>B</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0</a:t>
                      </a:r>
                      <a:r>
                        <a:rPr lang="tr-TR" sz="2400" b="0" kern="1200" baseline="0" dirty="0" smtClean="0">
                          <a:solidFill>
                            <a:schemeClr val="dk1"/>
                          </a:solidFill>
                          <a:latin typeface="Cambria Math" panose="02040503050406030204" pitchFamily="18" charset="0"/>
                          <a:ea typeface="Cambria Math" panose="02040503050406030204" pitchFamily="18" charset="0"/>
                          <a:cs typeface="+mn-cs"/>
                        </a:rPr>
                        <a:t> (a</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1</a:t>
                      </a:r>
                      <a:r>
                        <a:rPr lang="tr-TR" sz="2400" b="0" kern="1200" baseline="0" dirty="0" smtClean="0">
                          <a:solidFill>
                            <a:schemeClr val="dk1"/>
                          </a:solidFill>
                          <a:latin typeface="Cambria Math" panose="02040503050406030204" pitchFamily="18" charset="0"/>
                          <a:ea typeface="Cambria Math" panose="02040503050406030204" pitchFamily="18" charset="0"/>
                          <a:cs typeface="+mn-cs"/>
                        </a:rPr>
                        <a:t>)</a:t>
                      </a:r>
                      <a:endParaRPr lang="tr-TR" sz="2400" b="0" kern="1200" baseline="-250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2400" b="0" kern="1200" dirty="0" smtClean="0">
                          <a:solidFill>
                            <a:schemeClr val="dk1"/>
                          </a:solidFill>
                          <a:latin typeface="Cambria Math" panose="02040503050406030204" pitchFamily="18" charset="0"/>
                          <a:ea typeface="Cambria Math" panose="02040503050406030204" pitchFamily="18" charset="0"/>
                          <a:cs typeface="+mn-cs"/>
                        </a:rPr>
                        <a:t>140 mm</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10003"/>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AC (b</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3</a:t>
                      </a:r>
                      <a:r>
                        <a:rPr lang="tr-TR" sz="2400" b="0" kern="1200" dirty="0" smtClean="0">
                          <a:solidFill>
                            <a:schemeClr val="dk1"/>
                          </a:solidFill>
                          <a:latin typeface="Cambria Math" panose="02040503050406030204" pitchFamily="18" charset="0"/>
                          <a:ea typeface="Cambria Math" panose="02040503050406030204" pitchFamily="18" charset="0"/>
                          <a:cs typeface="+mn-cs"/>
                        </a:rPr>
                        <a:t>)</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70 mm</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10004"/>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BC</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80 mm</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10005"/>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B</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0</a:t>
                      </a:r>
                      <a:r>
                        <a:rPr lang="tr-TR" sz="2400" b="0" kern="1200" dirty="0" smtClean="0">
                          <a:solidFill>
                            <a:schemeClr val="dk1"/>
                          </a:solidFill>
                          <a:latin typeface="Cambria Math" panose="02040503050406030204" pitchFamily="18" charset="0"/>
                          <a:ea typeface="Cambria Math" panose="02040503050406030204" pitchFamily="18" charset="0"/>
                          <a:cs typeface="+mn-cs"/>
                        </a:rPr>
                        <a:t>D (b</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4</a:t>
                      </a:r>
                      <a:r>
                        <a:rPr lang="tr-TR" sz="2400" b="0" kern="1200" dirty="0" smtClean="0">
                          <a:solidFill>
                            <a:schemeClr val="dk1"/>
                          </a:solidFill>
                          <a:latin typeface="Cambria Math" panose="02040503050406030204" pitchFamily="18" charset="0"/>
                          <a:ea typeface="Cambria Math" panose="02040503050406030204" pitchFamily="18" charset="0"/>
                          <a:cs typeface="+mn-cs"/>
                        </a:rPr>
                        <a:t>)</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90 mm</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10006"/>
                  </a:ext>
                </a:extLst>
              </a:tr>
            </a:tbl>
          </a:graphicData>
        </a:graphic>
      </p:graphicFrame>
      <p:pic>
        <p:nvPicPr>
          <p:cNvPr id="1026" name="Picture 2" descr="http://ocw.metu.edu.tr/pluginfile.php/6467/mod_resource/content/6/ch6/6_2/6_2018.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06" r="6593"/>
          <a:stretch/>
        </p:blipFill>
        <p:spPr bwMode="auto">
          <a:xfrm>
            <a:off x="814479" y="1212850"/>
            <a:ext cx="5059850" cy="40516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052869532"/>
                  </p:ext>
                </p:extLst>
              </p:nvPr>
            </p:nvGraphicFramePr>
            <p:xfrm>
              <a:off x="8686801" y="1053839"/>
              <a:ext cx="3084512" cy="2286000"/>
            </p:xfrm>
            <a:graphic>
              <a:graphicData uri="http://schemas.openxmlformats.org/drawingml/2006/table">
                <a:tbl>
                  <a:tblPr firstRow="1" bandRow="1">
                    <a:tableStyleId>{69CF1AB2-1976-4502-BF36-3FF5EA218861}</a:tableStyleId>
                  </a:tblPr>
                  <a:tblGrid>
                    <a:gridCol w="1542256">
                      <a:extLst>
                        <a:ext uri="{9D8B030D-6E8A-4147-A177-3AD203B41FA5}">
                          <a16:colId xmlns:a16="http://schemas.microsoft.com/office/drawing/2014/main" val="3500207216"/>
                        </a:ext>
                      </a:extLst>
                    </a:gridCol>
                    <a:gridCol w="1542256">
                      <a:extLst>
                        <a:ext uri="{9D8B030D-6E8A-4147-A177-3AD203B41FA5}">
                          <a16:colId xmlns:a16="http://schemas.microsoft.com/office/drawing/2014/main" val="1346973195"/>
                        </a:ext>
                      </a:extLst>
                    </a:gridCol>
                  </a:tblGrid>
                  <a:tr h="370840">
                    <a:tc>
                      <a:txBody>
                        <a:bodyPr/>
                        <a:lstStyle/>
                        <a:p>
                          <a:pPr marL="0" algn="l" defTabSz="685800" rtl="0" eaLnBrk="1" latinLnBrk="0" hangingPunct="1"/>
                          <a14:m>
                            <m:oMathPara xmlns:m="http://schemas.openxmlformats.org/officeDocument/2006/math">
                              <m:oMathParaPr>
                                <m:jc m:val="left"/>
                              </m:oMathParaPr>
                              <m:oMath xmlns:m="http://schemas.openxmlformats.org/officeDocument/2006/math">
                                <m:sSub>
                                  <m:sSubPr>
                                    <m:ctrlPr>
                                      <a:rPr lang="tr-TR" sz="2400" b="0" i="1" kern="1200" dirty="0" smtClean="0">
                                        <a:solidFill>
                                          <a:schemeClr val="dk1"/>
                                        </a:solidFill>
                                        <a:latin typeface="Cambria Math" panose="02040503050406030204" pitchFamily="18" charset="0"/>
                                        <a:ea typeface="Cambria Math" panose="02040503050406030204" pitchFamily="18" charset="0"/>
                                        <a:cs typeface="+mn-cs"/>
                                      </a:rPr>
                                    </m:ctrlPr>
                                  </m:sSubPr>
                                  <m:e>
                                    <m:r>
                                      <a:rPr lang="tr-TR" sz="2400" b="0" i="1" kern="1200" dirty="0" smtClean="0">
                                        <a:solidFill>
                                          <a:schemeClr val="dk1"/>
                                        </a:solidFill>
                                        <a:latin typeface="Cambria Math" panose="02040503050406030204" pitchFamily="18" charset="0"/>
                                        <a:ea typeface="Cambria Math" panose="02040503050406030204" pitchFamily="18" charset="0"/>
                                        <a:cs typeface="+mn-cs"/>
                                      </a:rPr>
                                      <m:t>𝜃</m:t>
                                    </m:r>
                                  </m:e>
                                  <m:sub>
                                    <m:r>
                                      <a:rPr lang="tr-TR" sz="2400" b="0" i="1" kern="1200" dirty="0" smtClean="0">
                                        <a:solidFill>
                                          <a:schemeClr val="dk1"/>
                                        </a:solidFill>
                                        <a:latin typeface="Cambria Math" panose="02040503050406030204" pitchFamily="18" charset="0"/>
                                        <a:ea typeface="Cambria Math" panose="02040503050406030204" pitchFamily="18" charset="0"/>
                                        <a:cs typeface="+mn-cs"/>
                                      </a:rPr>
                                      <m:t>12</m:t>
                                    </m:r>
                                  </m:sub>
                                </m:sSub>
                              </m:oMath>
                            </m:oMathPara>
                          </a14:m>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60⁰</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385543609"/>
                      </a:ext>
                    </a:extLst>
                  </a:tr>
                  <a:tr h="370840">
                    <a:tc>
                      <a:txBody>
                        <a:bodyPr/>
                        <a:lstStyle/>
                        <a:p>
                          <a:pPr marL="0" algn="l" defTabSz="685800" rtl="0" eaLnBrk="1" latinLnBrk="0" hangingPunct="1"/>
                          <a14:m>
                            <m:oMathPara xmlns:m="http://schemas.openxmlformats.org/officeDocument/2006/math">
                              <m:oMathParaPr>
                                <m:jc m:val="left"/>
                              </m:oMathParaPr>
                              <m:oMath xmlns:m="http://schemas.openxmlformats.org/officeDocument/2006/math">
                                <m:sSub>
                                  <m:sSubPr>
                                    <m:ctrlPr>
                                      <a:rPr lang="tr-TR" sz="2400" b="0" i="1" kern="1200" dirty="0" smtClean="0">
                                        <a:solidFill>
                                          <a:schemeClr val="dk1"/>
                                        </a:solidFill>
                                        <a:latin typeface="Cambria Math" panose="02040503050406030204" pitchFamily="18" charset="0"/>
                                        <a:ea typeface="Cambria Math" panose="02040503050406030204" pitchFamily="18" charset="0"/>
                                        <a:cs typeface="+mn-cs"/>
                                      </a:rPr>
                                    </m:ctrlPr>
                                  </m:sSubPr>
                                  <m:e>
                                    <m:r>
                                      <a:rPr lang="tr-TR" sz="2400" b="0" i="1" kern="1200" dirty="0" smtClean="0">
                                        <a:solidFill>
                                          <a:schemeClr val="dk1"/>
                                        </a:solidFill>
                                        <a:latin typeface="Cambria Math" panose="02040503050406030204" pitchFamily="18" charset="0"/>
                                        <a:ea typeface="Cambria Math" panose="02040503050406030204" pitchFamily="18" charset="0"/>
                                        <a:cs typeface="+mn-cs"/>
                                      </a:rPr>
                                      <m:t>𝜃</m:t>
                                    </m:r>
                                  </m:e>
                                  <m:sub>
                                    <m:r>
                                      <a:rPr lang="tr-TR" sz="2400" b="0" i="1" kern="1200" dirty="0" smtClean="0">
                                        <a:solidFill>
                                          <a:schemeClr val="dk1"/>
                                        </a:solidFill>
                                        <a:latin typeface="Cambria Math" panose="02040503050406030204" pitchFamily="18" charset="0"/>
                                        <a:ea typeface="Cambria Math" panose="02040503050406030204" pitchFamily="18" charset="0"/>
                                        <a:cs typeface="+mn-cs"/>
                                      </a:rPr>
                                      <m:t>13</m:t>
                                    </m:r>
                                  </m:sub>
                                </m:sSub>
                              </m:oMath>
                            </m:oMathPara>
                          </a14:m>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2400" b="0" kern="1200" dirty="0" smtClean="0">
                              <a:solidFill>
                                <a:schemeClr val="dk1"/>
                              </a:solidFill>
                              <a:latin typeface="Cambria Math" panose="02040503050406030204" pitchFamily="18" charset="0"/>
                              <a:ea typeface="Cambria Math" panose="02040503050406030204" pitchFamily="18" charset="0"/>
                              <a:cs typeface="+mn-cs"/>
                            </a:rPr>
                            <a:t>30⁰</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3961745028"/>
                      </a:ext>
                    </a:extLst>
                  </a:tr>
                  <a:tr h="370840">
                    <a:tc>
                      <a:txBody>
                        <a:bodyPr/>
                        <a:lstStyle/>
                        <a:p>
                          <a:pPr marL="0" algn="l" defTabSz="685800" rtl="0" eaLnBrk="1" latinLnBrk="0" hangingPunct="1"/>
                          <a14:m>
                            <m:oMathPara xmlns:m="http://schemas.openxmlformats.org/officeDocument/2006/math">
                              <m:oMathParaPr>
                                <m:jc m:val="left"/>
                              </m:oMathParaPr>
                              <m:oMath xmlns:m="http://schemas.openxmlformats.org/officeDocument/2006/math">
                                <m:sSub>
                                  <m:sSubPr>
                                    <m:ctrlPr>
                                      <a:rPr lang="tr-TR" sz="2400" b="0" i="1" kern="1200" dirty="0" smtClean="0">
                                        <a:solidFill>
                                          <a:schemeClr val="dk1"/>
                                        </a:solidFill>
                                        <a:latin typeface="Cambria Math" panose="02040503050406030204" pitchFamily="18" charset="0"/>
                                        <a:ea typeface="Cambria Math" panose="02040503050406030204" pitchFamily="18" charset="0"/>
                                        <a:cs typeface="+mn-cs"/>
                                      </a:rPr>
                                    </m:ctrlPr>
                                  </m:sSubPr>
                                  <m:e>
                                    <m:r>
                                      <a:rPr lang="tr-TR" sz="2400" b="0" i="1" kern="1200" dirty="0" smtClean="0">
                                        <a:solidFill>
                                          <a:schemeClr val="dk1"/>
                                        </a:solidFill>
                                        <a:latin typeface="Cambria Math" panose="02040503050406030204" pitchFamily="18" charset="0"/>
                                        <a:ea typeface="Cambria Math" panose="02040503050406030204" pitchFamily="18" charset="0"/>
                                        <a:cs typeface="+mn-cs"/>
                                      </a:rPr>
                                      <m:t>𝜃</m:t>
                                    </m:r>
                                  </m:e>
                                  <m:sub>
                                    <m:r>
                                      <a:rPr lang="tr-TR" sz="2400" b="0" i="1" kern="1200" dirty="0" smtClean="0">
                                        <a:solidFill>
                                          <a:schemeClr val="dk1"/>
                                        </a:solidFill>
                                        <a:latin typeface="Cambria Math" panose="02040503050406030204" pitchFamily="18" charset="0"/>
                                        <a:ea typeface="Cambria Math" panose="02040503050406030204" pitchFamily="18" charset="0"/>
                                        <a:cs typeface="+mn-cs"/>
                                      </a:rPr>
                                      <m:t>14</m:t>
                                    </m:r>
                                  </m:sub>
                                </m:sSub>
                              </m:oMath>
                            </m:oMathPara>
                          </a14:m>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2400" b="0" kern="1200" dirty="0" smtClean="0">
                              <a:solidFill>
                                <a:schemeClr val="dk1"/>
                              </a:solidFill>
                              <a:latin typeface="Cambria Math" panose="02040503050406030204" pitchFamily="18" charset="0"/>
                              <a:ea typeface="Cambria Math" panose="02040503050406030204" pitchFamily="18" charset="0"/>
                              <a:cs typeface="+mn-cs"/>
                            </a:rPr>
                            <a:t>96.4⁰</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2449514687"/>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F</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13</a:t>
                          </a:r>
                          <a:endParaRPr lang="tr-TR" sz="2400" b="0" kern="1200" baseline="-250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algn="l" defTabSz="685800" rtl="0" eaLnBrk="1" latinLnBrk="0" hangingPunct="1"/>
                          <a14:m>
                            <m:oMathPara xmlns:m="http://schemas.openxmlformats.org/officeDocument/2006/math">
                              <m:oMathParaPr>
                                <m:jc m:val="centerGroup"/>
                              </m:oMathParaPr>
                              <m:oMath xmlns:m="http://schemas.openxmlformats.org/officeDocument/2006/math">
                                <m:r>
                                  <a:rPr lang="tr-TR" sz="2400" b="0" i="1" kern="1200" dirty="0" smtClean="0">
                                    <a:solidFill>
                                      <a:schemeClr val="dk1"/>
                                    </a:solidFill>
                                    <a:latin typeface="Cambria Math" panose="02040503050406030204" pitchFamily="18" charset="0"/>
                                    <a:ea typeface="Cambria Math" panose="02040503050406030204" pitchFamily="18" charset="0"/>
                                    <a:cs typeface="+mn-cs"/>
                                  </a:rPr>
                                  <m:t>50 </m:t>
                                </m:r>
                                <m:r>
                                  <a:rPr lang="tr-TR" sz="2400" b="0" i="1" kern="1200" dirty="0" smtClean="0">
                                    <a:solidFill>
                                      <a:schemeClr val="dk1"/>
                                    </a:solidFill>
                                    <a:latin typeface="Cambria Math" panose="02040503050406030204" pitchFamily="18" charset="0"/>
                                    <a:ea typeface="Cambria Math" panose="02040503050406030204" pitchFamily="18" charset="0"/>
                                    <a:cs typeface="+mn-cs"/>
                                  </a:rPr>
                                  <m:t>𝑁</m:t>
                                </m:r>
                                <m:r>
                                  <a:rPr lang="tr-TR" sz="2400" b="0" i="1" kern="1200" dirty="0" smtClean="0">
                                    <a:solidFill>
                                      <a:schemeClr val="dk1"/>
                                    </a:solidFill>
                                    <a:latin typeface="Cambria Math" panose="02040503050406030204" pitchFamily="18" charset="0"/>
                                    <a:ea typeface="Cambria Math" panose="02040503050406030204" pitchFamily="18" charset="0"/>
                                    <a:cs typeface="+mn-cs"/>
                                  </a:rPr>
                                  <m:t>∠50°</m:t>
                                </m:r>
                              </m:oMath>
                            </m:oMathPara>
                          </a14:m>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981044315"/>
                      </a:ext>
                    </a:extLst>
                  </a:tr>
                  <a:tr h="37084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F</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14</a:t>
                          </a:r>
                          <a:endParaRPr lang="tr-TR" sz="2400" b="0" kern="1200" baseline="-250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tr-TR" sz="2400" b="0" i="1" kern="1200" dirty="0" smtClean="0">
                                    <a:solidFill>
                                      <a:schemeClr val="dk1"/>
                                    </a:solidFill>
                                    <a:latin typeface="Cambria Math" panose="02040503050406030204" pitchFamily="18" charset="0"/>
                                    <a:ea typeface="Cambria Math" panose="02040503050406030204" pitchFamily="18" charset="0"/>
                                    <a:cs typeface="+mn-cs"/>
                                  </a:rPr>
                                  <m:t>100 </m:t>
                                </m:r>
                                <m:r>
                                  <a:rPr lang="tr-TR" sz="2400" b="0" i="1" kern="1200" dirty="0" smtClean="0">
                                    <a:solidFill>
                                      <a:schemeClr val="dk1"/>
                                    </a:solidFill>
                                    <a:latin typeface="Cambria Math" panose="02040503050406030204" pitchFamily="18" charset="0"/>
                                    <a:ea typeface="Cambria Math" panose="02040503050406030204" pitchFamily="18" charset="0"/>
                                    <a:cs typeface="+mn-cs"/>
                                  </a:rPr>
                                  <m:t>𝑁</m:t>
                                </m:r>
                                <m:r>
                                  <a:rPr lang="tr-TR" sz="2400" b="0" i="1" kern="1200" dirty="0" smtClean="0">
                                    <a:solidFill>
                                      <a:schemeClr val="dk1"/>
                                    </a:solidFill>
                                    <a:latin typeface="Cambria Math" panose="02040503050406030204" pitchFamily="18" charset="0"/>
                                    <a:ea typeface="Cambria Math" panose="02040503050406030204" pitchFamily="18" charset="0"/>
                                    <a:cs typeface="+mn-cs"/>
                                  </a:rPr>
                                  <m:t>∠20°</m:t>
                                </m:r>
                              </m:oMath>
                            </m:oMathPara>
                          </a14:m>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2753489784"/>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052869532"/>
                  </p:ext>
                </p:extLst>
              </p:nvPr>
            </p:nvGraphicFramePr>
            <p:xfrm>
              <a:off x="8686801" y="1053839"/>
              <a:ext cx="3084512" cy="2286000"/>
            </p:xfrm>
            <a:graphic>
              <a:graphicData uri="http://schemas.openxmlformats.org/drawingml/2006/table">
                <a:tbl>
                  <a:tblPr firstRow="1" bandRow="1">
                    <a:tableStyleId>{69CF1AB2-1976-4502-BF36-3FF5EA218861}</a:tableStyleId>
                  </a:tblPr>
                  <a:tblGrid>
                    <a:gridCol w="1542256">
                      <a:extLst>
                        <a:ext uri="{9D8B030D-6E8A-4147-A177-3AD203B41FA5}">
                          <a16:colId xmlns:a16="http://schemas.microsoft.com/office/drawing/2014/main" val="3500207216"/>
                        </a:ext>
                      </a:extLst>
                    </a:gridCol>
                    <a:gridCol w="1542256">
                      <a:extLst>
                        <a:ext uri="{9D8B030D-6E8A-4147-A177-3AD203B41FA5}">
                          <a16:colId xmlns:a16="http://schemas.microsoft.com/office/drawing/2014/main" val="1346973195"/>
                        </a:ext>
                      </a:extLst>
                    </a:gridCol>
                  </a:tblGrid>
                  <a:tr h="457200">
                    <a:tc>
                      <a:txBody>
                        <a:bodyPr/>
                        <a:lstStyle/>
                        <a:p>
                          <a:endParaRPr lang="tr-TR"/>
                        </a:p>
                      </a:txBody>
                      <a:tcPr>
                        <a:blipFill>
                          <a:blip r:embed="rId3"/>
                          <a:stretch>
                            <a:fillRect l="-791" t="-9333" r="-101186" b="-432000"/>
                          </a:stretch>
                        </a:blipFill>
                      </a:tcPr>
                    </a:tc>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60⁰</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385543609"/>
                      </a:ext>
                    </a:extLst>
                  </a:tr>
                  <a:tr h="457200">
                    <a:tc>
                      <a:txBody>
                        <a:bodyPr/>
                        <a:lstStyle/>
                        <a:p>
                          <a:endParaRPr lang="tr-TR"/>
                        </a:p>
                      </a:txBody>
                      <a:tcPr>
                        <a:blipFill>
                          <a:blip r:embed="rId3"/>
                          <a:stretch>
                            <a:fillRect l="-791" t="-109333" r="-101186" b="-332000"/>
                          </a:stretch>
                        </a:blip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2400" b="0" kern="1200" dirty="0" smtClean="0">
                              <a:solidFill>
                                <a:schemeClr val="dk1"/>
                              </a:solidFill>
                              <a:latin typeface="Cambria Math" panose="02040503050406030204" pitchFamily="18" charset="0"/>
                              <a:ea typeface="Cambria Math" panose="02040503050406030204" pitchFamily="18" charset="0"/>
                              <a:cs typeface="+mn-cs"/>
                            </a:rPr>
                            <a:t>30⁰</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3961745028"/>
                      </a:ext>
                    </a:extLst>
                  </a:tr>
                  <a:tr h="457200">
                    <a:tc>
                      <a:txBody>
                        <a:bodyPr/>
                        <a:lstStyle/>
                        <a:p>
                          <a:endParaRPr lang="tr-TR"/>
                        </a:p>
                      </a:txBody>
                      <a:tcPr>
                        <a:blipFill>
                          <a:blip r:embed="rId3"/>
                          <a:stretch>
                            <a:fillRect l="-791" t="-206579" r="-101186" b="-227632"/>
                          </a:stretch>
                        </a:blip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tr-TR" sz="2400" b="0" kern="1200" dirty="0" smtClean="0">
                              <a:solidFill>
                                <a:schemeClr val="dk1"/>
                              </a:solidFill>
                              <a:latin typeface="Cambria Math" panose="02040503050406030204" pitchFamily="18" charset="0"/>
                              <a:ea typeface="Cambria Math" panose="02040503050406030204" pitchFamily="18" charset="0"/>
                              <a:cs typeface="+mn-cs"/>
                            </a:rPr>
                            <a:t>96.4⁰</a:t>
                          </a:r>
                          <a:endParaRPr lang="tr-TR" sz="2400" b="0" kern="1200" dirty="0">
                            <a:solidFill>
                              <a:schemeClr val="dk1"/>
                            </a:solidFill>
                            <a:latin typeface="Cambria Math" panose="02040503050406030204" pitchFamily="18" charset="0"/>
                            <a:ea typeface="Cambria Math" panose="02040503050406030204" pitchFamily="18" charset="0"/>
                            <a:cs typeface="+mn-cs"/>
                          </a:endParaRPr>
                        </a:p>
                      </a:txBody>
                      <a:tcPr/>
                    </a:tc>
                    <a:extLst>
                      <a:ext uri="{0D108BD9-81ED-4DB2-BD59-A6C34878D82A}">
                        <a16:rowId xmlns:a16="http://schemas.microsoft.com/office/drawing/2014/main" val="2449514687"/>
                      </a:ext>
                    </a:extLst>
                  </a:tr>
                  <a:tr h="45720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F</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13</a:t>
                          </a:r>
                          <a:endParaRPr lang="tr-TR" sz="2400" b="0" kern="1200" baseline="-250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endParaRPr lang="tr-TR"/>
                        </a:p>
                      </a:txBody>
                      <a:tcPr>
                        <a:blipFill>
                          <a:blip r:embed="rId3"/>
                          <a:stretch>
                            <a:fillRect l="-100791" t="-310667" r="-1186" b="-130667"/>
                          </a:stretch>
                        </a:blipFill>
                      </a:tcPr>
                    </a:tc>
                    <a:extLst>
                      <a:ext uri="{0D108BD9-81ED-4DB2-BD59-A6C34878D82A}">
                        <a16:rowId xmlns:a16="http://schemas.microsoft.com/office/drawing/2014/main" val="981044315"/>
                      </a:ext>
                    </a:extLst>
                  </a:tr>
                  <a:tr h="457200">
                    <a:tc>
                      <a:txBody>
                        <a:bodyPr/>
                        <a:lstStyle/>
                        <a:p>
                          <a:pPr marL="0" algn="l" defTabSz="685800" rtl="0" eaLnBrk="1" latinLnBrk="0" hangingPunct="1"/>
                          <a:r>
                            <a:rPr lang="tr-TR" sz="2400" b="0" kern="1200" dirty="0" smtClean="0">
                              <a:solidFill>
                                <a:schemeClr val="dk1"/>
                              </a:solidFill>
                              <a:latin typeface="Cambria Math" panose="02040503050406030204" pitchFamily="18" charset="0"/>
                              <a:ea typeface="Cambria Math" panose="02040503050406030204" pitchFamily="18" charset="0"/>
                              <a:cs typeface="+mn-cs"/>
                            </a:rPr>
                            <a:t>F</a:t>
                          </a:r>
                          <a:r>
                            <a:rPr lang="tr-TR" sz="2400" b="0" kern="1200" baseline="-25000" dirty="0" smtClean="0">
                              <a:solidFill>
                                <a:schemeClr val="dk1"/>
                              </a:solidFill>
                              <a:latin typeface="Cambria Math" panose="02040503050406030204" pitchFamily="18" charset="0"/>
                              <a:ea typeface="Cambria Math" panose="02040503050406030204" pitchFamily="18" charset="0"/>
                              <a:cs typeface="+mn-cs"/>
                            </a:rPr>
                            <a:t>14</a:t>
                          </a:r>
                          <a:endParaRPr lang="tr-TR" sz="2400" b="0" kern="1200" baseline="-25000" dirty="0">
                            <a:solidFill>
                              <a:schemeClr val="dk1"/>
                            </a:solidFill>
                            <a:latin typeface="Cambria Math" panose="02040503050406030204" pitchFamily="18" charset="0"/>
                            <a:ea typeface="Cambria Math" panose="02040503050406030204" pitchFamily="18" charset="0"/>
                            <a:cs typeface="+mn-cs"/>
                          </a:endParaRPr>
                        </a:p>
                      </a:txBody>
                      <a:tcPr/>
                    </a:tc>
                    <a:tc>
                      <a:txBody>
                        <a:bodyPr/>
                        <a:lstStyle/>
                        <a:p>
                          <a:endParaRPr lang="tr-TR"/>
                        </a:p>
                      </a:txBody>
                      <a:tcPr>
                        <a:blipFill>
                          <a:blip r:embed="rId3"/>
                          <a:stretch>
                            <a:fillRect l="-100791" t="-410667" r="-1186" b="-30667"/>
                          </a:stretch>
                        </a:blipFill>
                      </a:tcPr>
                    </a:tc>
                    <a:extLst>
                      <a:ext uri="{0D108BD9-81ED-4DB2-BD59-A6C34878D82A}">
                        <a16:rowId xmlns:a16="http://schemas.microsoft.com/office/drawing/2014/main" val="2753489784"/>
                      </a:ext>
                    </a:extLst>
                  </a:tr>
                </a:tbl>
              </a:graphicData>
            </a:graphic>
          </p:graphicFrame>
        </mc:Fallback>
      </mc:AlternateContent>
    </p:spTree>
    <p:extLst>
      <p:ext uri="{BB962C8B-B14F-4D97-AF65-F5344CB8AC3E}">
        <p14:creationId xmlns:p14="http://schemas.microsoft.com/office/powerpoint/2010/main" val="385229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Örnek: Süper Pozisyon Kullanmadan</a:t>
            </a:r>
          </a:p>
        </p:txBody>
      </p:sp>
      <mc:AlternateContent xmlns:mc="http://schemas.openxmlformats.org/markup-compatibility/2006">
        <mc:Choice xmlns:a14="http://schemas.microsoft.com/office/drawing/2010/main" Requires="a14">
          <p:sp>
            <p:nvSpPr>
              <p:cNvPr id="8" name="Content Placeholder 7"/>
              <p:cNvSpPr>
                <a:spLocks noGrp="1"/>
              </p:cNvSpPr>
              <p:nvPr>
                <p:ph idx="1"/>
              </p:nvPr>
            </p:nvSpPr>
            <p:spPr/>
            <p:txBody>
              <a:bodyPr/>
              <a:lstStyle/>
              <a:p>
                <a:pPr marL="45720" indent="0" fontAlgn="ctr">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𝐹</m:t>
                      </m:r>
                      <m:r>
                        <a:rPr lang="en-US" i="1" baseline="-25000" dirty="0">
                          <a:latin typeface="Cambria Math" panose="02040503050406030204" pitchFamily="18" charset="0"/>
                          <a:ea typeface="Cambria Math" panose="02040503050406030204" pitchFamily="18" charset="0"/>
                        </a:rPr>
                        <m:t>34</m:t>
                      </m:r>
                      <m:r>
                        <a:rPr lang="en-US" i="1" baseline="-25000"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 + </m:t>
                      </m:r>
                      <m:r>
                        <a:rPr lang="en-US" i="1" dirty="0">
                          <a:latin typeface="Cambria Math" panose="02040503050406030204" pitchFamily="18" charset="0"/>
                          <a:ea typeface="Cambria Math" panose="02040503050406030204" pitchFamily="18" charset="0"/>
                        </a:rPr>
                        <m:t>𝐺</m:t>
                      </m:r>
                      <m:r>
                        <a:rPr lang="en-US" i="1" baseline="-25000" dirty="0">
                          <a:latin typeface="Cambria Math" panose="02040503050406030204" pitchFamily="18" charset="0"/>
                          <a:ea typeface="Cambria Math" panose="02040503050406030204" pitchFamily="18" charset="0"/>
                        </a:rPr>
                        <m:t>14</m:t>
                      </m:r>
                      <m:r>
                        <a:rPr lang="en-US" i="1" baseline="-25000" dirty="0">
                          <a:latin typeface="Cambria Math" panose="02040503050406030204" pitchFamily="18" charset="0"/>
                          <a:ea typeface="Cambria Math" panose="02040503050406030204" pitchFamily="18" charset="0"/>
                        </a:rPr>
                        <m:t>𝑥</m:t>
                      </m:r>
                      <m:r>
                        <a:rPr lang="tr-TR"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𝐹</m:t>
                      </m:r>
                      <m:r>
                        <a:rPr lang="en-US" i="1" baseline="-25000" dirty="0">
                          <a:latin typeface="Cambria Math" panose="02040503050406030204" pitchFamily="18" charset="0"/>
                          <a:ea typeface="Cambria Math" panose="02040503050406030204" pitchFamily="18" charset="0"/>
                        </a:rPr>
                        <m:t>14</m:t>
                      </m:r>
                      <m:r>
                        <a:rPr lang="en-US" i="1" dirty="0">
                          <a:latin typeface="Cambria Math" panose="02040503050406030204" pitchFamily="18" charset="0"/>
                          <a:ea typeface="Cambria Math" panose="02040503050406030204" pitchFamily="18" charset="0"/>
                        </a:rPr>
                        <m:t> </m:t>
                      </m:r>
                      <m:r>
                        <m:rPr>
                          <m:sty m:val="p"/>
                        </m:rPr>
                        <a:rPr lang="en-US" i="1" dirty="0">
                          <a:latin typeface="Cambria Math" panose="02040503050406030204" pitchFamily="18" charset="0"/>
                          <a:ea typeface="Cambria Math" panose="02040503050406030204" pitchFamily="18" charset="0"/>
                        </a:rPr>
                        <m:t>cos</m:t>
                      </m:r>
                      <m:sSup>
                        <m:sSupPr>
                          <m:ctrlPr>
                            <a:rPr lang="tr-TR" b="0" i="1" dirty="0" smtClean="0">
                              <a:latin typeface="Cambria Math" panose="02040503050406030204" pitchFamily="18" charset="0"/>
                              <a:ea typeface="Cambria Math" panose="02040503050406030204" pitchFamily="18" charset="0"/>
                            </a:rPr>
                          </m:ctrlPr>
                        </m:sSupPr>
                        <m:e>
                          <m:r>
                            <a:rPr lang="tr-TR"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2</m:t>
                          </m:r>
                          <m:r>
                            <a:rPr lang="tr-TR" b="0" i="1" dirty="0" smtClean="0">
                              <a:latin typeface="Cambria Math" panose="02040503050406030204" pitchFamily="18" charset="0"/>
                              <a:ea typeface="Cambria Math" panose="02040503050406030204" pitchFamily="18" charset="0"/>
                            </a:rPr>
                            <m:t>00</m:t>
                          </m:r>
                        </m:e>
                        <m:sup>
                          <m:r>
                            <a:rPr lang="en-US" i="1" dirty="0">
                              <a:latin typeface="Cambria Math" panose="02040503050406030204" pitchFamily="18" charset="0"/>
                              <a:ea typeface="Cambria Math" panose="02040503050406030204" pitchFamily="18" charset="0"/>
                            </a:rPr>
                            <m:t>0</m:t>
                          </m:r>
                        </m:sup>
                      </m:sSup>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 0</m:t>
                      </m:r>
                      <m:r>
                        <a:rPr lang="en-US" i="1" dirty="0">
                          <a:latin typeface="Cambria Math" panose="02040503050406030204" pitchFamily="18" charset="0"/>
                          <a:ea typeface="Cambria Math" panose="02040503050406030204" pitchFamily="18" charset="0"/>
                        </a:rPr>
                        <m:t>  ∑</m:t>
                      </m:r>
                      <m:r>
                        <m:rPr>
                          <m:sty m:val="p"/>
                        </m:rPr>
                        <a:rPr lang="tr-TR" i="1" dirty="0" smtClean="0">
                          <a:latin typeface="Cambria Math" panose="02040503050406030204" pitchFamily="18" charset="0"/>
                          <a:ea typeface="Cambria Math" panose="02040503050406030204" pitchFamily="18" charset="0"/>
                        </a:rPr>
                        <m:t>Fx</m:t>
                      </m:r>
                      <m:r>
                        <a:rPr lang="tr-TR" i="1" dirty="0" smtClean="0">
                          <a:latin typeface="Cambria Math" panose="02040503050406030204" pitchFamily="18" charset="0"/>
                          <a:ea typeface="Cambria Math" panose="02040503050406030204" pitchFamily="18" charset="0"/>
                        </a:rPr>
                        <m:t>=0 (1)</m:t>
                      </m:r>
                    </m:oMath>
                  </m:oMathPara>
                </a14:m>
                <a:endParaRPr lang="tr-TR" dirty="0">
                  <a:latin typeface="Cambria Math" panose="02040503050406030204" pitchFamily="18" charset="0"/>
                  <a:ea typeface="Cambria Math" panose="02040503050406030204" pitchFamily="18" charset="0"/>
                </a:endParaRPr>
              </a:p>
              <a:p>
                <a:pPr marL="45720" indent="0" fontAlgn="ctr">
                  <a:buNone/>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34</m:t>
                      </m:r>
                      <m:r>
                        <a:rPr lang="es-ES" i="1" baseline="-25000" dirty="0">
                          <a:latin typeface="Cambria Math" panose="02040503050406030204" pitchFamily="18" charset="0"/>
                          <a:ea typeface="Cambria Math" panose="02040503050406030204" pitchFamily="18" charset="0"/>
                        </a:rPr>
                        <m:t>𝑦</m:t>
                      </m:r>
                      <m:r>
                        <a:rPr lang="es-ES" i="1" dirty="0">
                          <a:latin typeface="Cambria Math" panose="02040503050406030204" pitchFamily="18" charset="0"/>
                          <a:ea typeface="Cambria Math" panose="02040503050406030204" pitchFamily="18" charset="0"/>
                        </a:rPr>
                        <m:t> + </m:t>
                      </m:r>
                      <m:r>
                        <a:rPr lang="es-ES" i="1" dirty="0">
                          <a:latin typeface="Cambria Math" panose="02040503050406030204" pitchFamily="18" charset="0"/>
                          <a:ea typeface="Cambria Math" panose="02040503050406030204" pitchFamily="18" charset="0"/>
                        </a:rPr>
                        <m:t>𝐺</m:t>
                      </m:r>
                      <m:r>
                        <a:rPr lang="es-ES" i="1" baseline="-25000" dirty="0">
                          <a:latin typeface="Cambria Math" panose="02040503050406030204" pitchFamily="18" charset="0"/>
                          <a:ea typeface="Cambria Math" panose="02040503050406030204" pitchFamily="18" charset="0"/>
                        </a:rPr>
                        <m:t>14</m:t>
                      </m:r>
                      <m:r>
                        <a:rPr lang="es-ES" i="1" baseline="-25000" dirty="0">
                          <a:latin typeface="Cambria Math" panose="02040503050406030204" pitchFamily="18" charset="0"/>
                          <a:ea typeface="Cambria Math" panose="02040503050406030204" pitchFamily="18" charset="0"/>
                        </a:rPr>
                        <m:t>𝑦</m:t>
                      </m:r>
                      <m:r>
                        <a:rPr lang="tr-TR" b="0" i="1" dirty="0" smtClean="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m:rPr>
                          <m:sty m:val="p"/>
                        </m:rPr>
                        <a:rPr lang="es-ES" i="1" dirty="0">
                          <a:latin typeface="Cambria Math" panose="02040503050406030204" pitchFamily="18" charset="0"/>
                          <a:ea typeface="Cambria Math" panose="02040503050406030204" pitchFamily="18" charset="0"/>
                        </a:rPr>
                        <m:t>sin</m:t>
                      </m:r>
                      <m:sSup>
                        <m:sSupPr>
                          <m:ctrlPr>
                            <a:rPr lang="tr-TR" b="0" i="1" dirty="0" smtClean="0">
                              <a:latin typeface="Cambria Math" panose="02040503050406030204" pitchFamily="18" charset="0"/>
                              <a:ea typeface="Cambria Math" panose="02040503050406030204" pitchFamily="18" charset="0"/>
                            </a:rPr>
                          </m:ctrlPr>
                        </m:sSupPr>
                        <m:e>
                          <m:r>
                            <a:rPr lang="tr-TR" b="0" i="1" dirty="0" smtClean="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20</m:t>
                          </m:r>
                          <m:r>
                            <a:rPr lang="tr-TR" b="0" i="1" dirty="0" smtClean="0">
                              <a:latin typeface="Cambria Math" panose="02040503050406030204" pitchFamily="18" charset="0"/>
                              <a:ea typeface="Cambria Math" panose="02040503050406030204" pitchFamily="18" charset="0"/>
                            </a:rPr>
                            <m:t>0</m:t>
                          </m:r>
                        </m:e>
                        <m:sup>
                          <m:r>
                            <a:rPr lang="es-ES"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 0</m:t>
                      </m:r>
                      <m:r>
                        <a:rPr lang="es-ES" i="1" dirty="0">
                          <a:latin typeface="Cambria Math" panose="02040503050406030204" pitchFamily="18" charset="0"/>
                          <a:ea typeface="Cambria Math" panose="02040503050406030204" pitchFamily="18" charset="0"/>
                        </a:rPr>
                        <m:t>  ∑</m:t>
                      </m:r>
                      <m:r>
                        <a:rPr lang="tr-TR" i="1" dirty="0" smtClean="0">
                          <a:latin typeface="Cambria Math" panose="02040503050406030204" pitchFamily="18" charset="0"/>
                          <a:ea typeface="Cambria Math" panose="02040503050406030204" pitchFamily="18" charset="0"/>
                        </a:rPr>
                        <m:t>𝐹</m:t>
                      </m:r>
                      <m:r>
                        <a:rPr lang="tr-TR" i="1" baseline="-25000" dirty="0">
                          <a:latin typeface="Cambria Math" panose="02040503050406030204" pitchFamily="18" charset="0"/>
                          <a:ea typeface="Cambria Math" panose="02040503050406030204" pitchFamily="18" charset="0"/>
                        </a:rPr>
                        <m:t>𝑦</m:t>
                      </m:r>
                      <m:r>
                        <a:rPr lang="tr-TR" i="1" dirty="0">
                          <a:latin typeface="Cambria Math" panose="02040503050406030204" pitchFamily="18" charset="0"/>
                          <a:ea typeface="Cambria Math" panose="02040503050406030204" pitchFamily="18" charset="0"/>
                        </a:rPr>
                        <m:t>= 0</m:t>
                      </m:r>
                      <m:r>
                        <a:rPr lang="tr-TR" b="0" i="1" dirty="0" smtClean="0">
                          <a:latin typeface="Cambria Math" panose="02040503050406030204" pitchFamily="18" charset="0"/>
                          <a:ea typeface="Cambria Math" panose="02040503050406030204" pitchFamily="18" charset="0"/>
                        </a:rPr>
                        <m:t> </m:t>
                      </m:r>
                      <m:r>
                        <a:rPr lang="tr-TR" i="1" dirty="0" smtClean="0">
                          <a:latin typeface="Cambria Math" panose="02040503050406030204" pitchFamily="18" charset="0"/>
                          <a:ea typeface="Cambria Math" panose="02040503050406030204" pitchFamily="18" charset="0"/>
                        </a:rPr>
                        <m:t>(2) </m:t>
                      </m:r>
                    </m:oMath>
                  </m:oMathPara>
                </a14:m>
                <a:endParaRPr lang="tr-TR" dirty="0" smtClean="0">
                  <a:latin typeface="Cambria Math" panose="02040503050406030204" pitchFamily="18" charset="0"/>
                  <a:ea typeface="Cambria Math" panose="02040503050406030204" pitchFamily="18" charset="0"/>
                </a:endParaRPr>
              </a:p>
              <a:p>
                <a:pPr marL="45720" indent="0" fontAlgn="ctr">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𝑀𝐵</m:t>
                      </m:r>
                      <m:r>
                        <a:rPr lang="tr-TR" i="1" baseline="-25000" dirty="0">
                          <a:latin typeface="Cambria Math" panose="02040503050406030204" pitchFamily="18" charset="0"/>
                          <a:ea typeface="Cambria Math" panose="02040503050406030204" pitchFamily="18" charset="0"/>
                        </a:rPr>
                        <m:t>𝑜</m:t>
                      </m:r>
                      <m:r>
                        <a:rPr lang="tr-TR" i="1" dirty="0">
                          <a:latin typeface="Cambria Math" panose="02040503050406030204" pitchFamily="18" charset="0"/>
                          <a:ea typeface="Cambria Math" panose="02040503050406030204" pitchFamily="18" charset="0"/>
                        </a:rPr>
                        <m:t>=0</m:t>
                      </m:r>
                      <m:r>
                        <a:rPr lang="tr-TR" i="1" dirty="0">
                          <a:latin typeface="Cambria Math" panose="02040503050406030204" pitchFamily="18" charset="0"/>
                          <a:ea typeface="Cambria Math" panose="02040503050406030204" pitchFamily="18" charset="0"/>
                        </a:rPr>
                        <m:t>    (3) </m:t>
                      </m:r>
                    </m:oMath>
                  </m:oMathPara>
                </a14:m>
                <a:endParaRPr lang="tr-TR" dirty="0">
                  <a:latin typeface="Cambria Math" panose="02040503050406030204" pitchFamily="18" charset="0"/>
                  <a:ea typeface="Cambria Math" panose="02040503050406030204" pitchFamily="18" charset="0"/>
                </a:endParaRPr>
              </a:p>
              <a:p>
                <a:pPr marL="45720" indent="0" fontAlgn="ctr">
                  <a:buNone/>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ea typeface="Cambria Math" panose="02040503050406030204" pitchFamily="18" charset="0"/>
                        </a:rPr>
                        <m:t>−</m:t>
                      </m:r>
                      <m:r>
                        <a:rPr lang="es-ES" i="1" dirty="0" smtClean="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34</m:t>
                      </m:r>
                      <m:r>
                        <a:rPr lang="es-ES" i="1" baseline="-25000" dirty="0">
                          <a:latin typeface="Cambria Math" panose="02040503050406030204" pitchFamily="18" charset="0"/>
                          <a:ea typeface="Cambria Math" panose="02040503050406030204" pitchFamily="18" charset="0"/>
                        </a:rPr>
                        <m:t>𝑥</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𝑎</m:t>
                      </m:r>
                      <m:r>
                        <a:rPr lang="es-ES" i="1" baseline="-25000"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𝑠𝑖𝑛</m:t>
                      </m:r>
                      <m:r>
                        <a:rPr lang="tr-TR" b="0" i="1" dirty="0" smtClean="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34</m:t>
                      </m:r>
                      <m:r>
                        <a:rPr lang="es-ES" i="1" baseline="-25000" dirty="0">
                          <a:latin typeface="Cambria Math" panose="02040503050406030204" pitchFamily="18" charset="0"/>
                          <a:ea typeface="Cambria Math" panose="02040503050406030204" pitchFamily="18" charset="0"/>
                        </a:rPr>
                        <m:t>𝑦𝑎</m:t>
                      </m:r>
                      <m:r>
                        <a:rPr lang="es-ES" i="1" baseline="-25000"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𝑐𝑜𝑠</m:t>
                      </m:r>
                      <m:r>
                        <a:rPr lang="tr-TR" b="0" i="1" dirty="0" smtClean="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𝑏</m:t>
                      </m:r>
                      <m:r>
                        <a:rPr lang="es-ES" i="1" baseline="-25000"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 </m:t>
                      </m:r>
                      <m:r>
                        <m:rPr>
                          <m:sty m:val="p"/>
                        </m:rPr>
                        <a:rPr lang="es-ES" i="1" dirty="0">
                          <a:latin typeface="Cambria Math" panose="02040503050406030204" pitchFamily="18" charset="0"/>
                          <a:ea typeface="Cambria Math" panose="02040503050406030204" pitchFamily="18" charset="0"/>
                        </a:rPr>
                        <m:t>sin</m:t>
                      </m:r>
                      <m:r>
                        <a:rPr lang="es-ES" i="1" dirty="0">
                          <a:latin typeface="Cambria Math" panose="02040503050406030204" pitchFamily="18" charset="0"/>
                          <a:ea typeface="Cambria Math" panose="02040503050406030204" pitchFamily="18" charset="0"/>
                        </a:rPr>
                        <m:t>⁡(</m:t>
                      </m:r>
                      <m:sSup>
                        <m:sSupPr>
                          <m:ctrlPr>
                            <a:rPr lang="tr-TR" b="0" i="1" baseline="-25000" dirty="0" smtClean="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2</m:t>
                          </m:r>
                          <m:r>
                            <a:rPr lang="tr-TR" b="0" i="1" dirty="0" smtClean="0">
                              <a:latin typeface="Cambria Math" panose="02040503050406030204" pitchFamily="18" charset="0"/>
                              <a:ea typeface="Cambria Math" panose="02040503050406030204" pitchFamily="18" charset="0"/>
                            </a:rPr>
                            <m:t>0</m:t>
                          </m:r>
                          <m:r>
                            <a:rPr lang="es-ES" i="1" dirty="0">
                              <a:latin typeface="Cambria Math" panose="02040503050406030204" pitchFamily="18" charset="0"/>
                              <a:ea typeface="Cambria Math" panose="02040503050406030204" pitchFamily="18" charset="0"/>
                            </a:rPr>
                            <m:t>0</m:t>
                          </m:r>
                        </m:e>
                        <m:sup>
                          <m:r>
                            <a:rPr lang="tr-TR" b="0" i="1" dirty="0" smtClean="0">
                              <a:latin typeface="Cambria Math" panose="02040503050406030204" pitchFamily="18" charset="0"/>
                              <a:ea typeface="Cambria Math" panose="02040503050406030204" pitchFamily="18" charset="0"/>
                            </a:rPr>
                            <m:t>0</m:t>
                          </m:r>
                        </m:sup>
                      </m:sSup>
                      <m:r>
                        <a:rPr lang="tr-TR" b="0" i="1" dirty="0" smtClean="0">
                          <a:latin typeface="Cambria Math" panose="02040503050406030204" pitchFamily="18" charset="0"/>
                          <a:ea typeface="Cambria Math" panose="02040503050406030204" pitchFamily="18" charset="0"/>
                        </a:rPr>
                        <m:t>∗</m:t>
                      </m:r>
                      <m:f>
                        <m:fPr>
                          <m:ctrlPr>
                            <a:rPr lang="tr-TR" b="0" i="1" dirty="0">
                              <a:latin typeface="Cambria Math" panose="02040503050406030204" pitchFamily="18" charset="0"/>
                              <a:ea typeface="Cambria Math" panose="02040503050406030204" pitchFamily="18" charset="0"/>
                            </a:rPr>
                          </m:ctrlPr>
                        </m:fPr>
                        <m:num>
                          <m:r>
                            <a:rPr lang="tr-TR" i="1" dirty="0">
                              <a:latin typeface="Cambria Math" panose="02040503050406030204" pitchFamily="18" charset="0"/>
                              <a:ea typeface="Cambria Math" panose="02040503050406030204" pitchFamily="18" charset="0"/>
                            </a:rPr>
                            <m:t>𝜋</m:t>
                          </m:r>
                        </m:num>
                        <m:den>
                          <m:r>
                            <a:rPr lang="tr-TR" i="1" dirty="0">
                              <a:latin typeface="Cambria Math" panose="02040503050406030204" pitchFamily="18" charset="0"/>
                              <a:ea typeface="Cambria Math" panose="02040503050406030204" pitchFamily="18" charset="0"/>
                            </a:rPr>
                            <m:t>180</m:t>
                          </m:r>
                        </m:den>
                      </m:f>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r>
                        <a:rPr lang="tr-TR" i="1" dirty="0">
                          <a:latin typeface="Cambria Math" panose="02040503050406030204" pitchFamily="18" charset="0"/>
                          <a:ea typeface="Cambria Math" panose="02040503050406030204" pitchFamily="18" charset="0"/>
                        </a:rPr>
                        <m:t>) = 0 </m:t>
                      </m:r>
                    </m:oMath>
                  </m:oMathPara>
                </a14:m>
                <a:endParaRPr lang="tr-TR" dirty="0">
                  <a:latin typeface="Cambria Math" panose="02040503050406030204" pitchFamily="18" charset="0"/>
                  <a:ea typeface="Cambria Math" panose="02040503050406030204" pitchFamily="18" charset="0"/>
                </a:endParaRPr>
              </a:p>
              <a:p>
                <a:pPr marL="45720" indent="0" fontAlgn="ctr">
                  <a:spcBef>
                    <a:spcPts val="0"/>
                  </a:spcBef>
                  <a:buNone/>
                </a:pPr>
                <a:endParaRPr lang="tr-TR" dirty="0" smtClean="0"/>
              </a:p>
              <a:p>
                <a:pPr marL="45720" indent="0" fontAlgn="ctr">
                  <a:spcBef>
                    <a:spcPts val="0"/>
                  </a:spcBef>
                  <a:buNone/>
                </a:pPr>
                <a:endParaRPr lang="tr-TR" dirty="0"/>
              </a:p>
              <a:p>
                <a:pPr marL="45720" indent="0" fontAlgn="ctr">
                  <a:spcBef>
                    <a:spcPts val="0"/>
                  </a:spcBef>
                  <a:buNone/>
                </a:pPr>
                <a:r>
                  <a:rPr lang="tr-TR" dirty="0" smtClean="0"/>
                  <a:t>Bilinmeyenler</a:t>
                </a:r>
                <a:r>
                  <a:rPr lang="tr-TR" dirty="0"/>
                  <a:t>;</a:t>
                </a:r>
                <a:r>
                  <a:rPr lang="en-US" dirty="0"/>
                  <a:t> G</a:t>
                </a:r>
                <a:r>
                  <a:rPr lang="en-US" baseline="-25000" dirty="0"/>
                  <a:t>14x</a:t>
                </a:r>
                <a:r>
                  <a:rPr lang="tr-TR" dirty="0"/>
                  <a:t>, </a:t>
                </a:r>
                <a:r>
                  <a:rPr lang="es-ES" dirty="0"/>
                  <a:t>G</a:t>
                </a:r>
                <a:r>
                  <a:rPr lang="es-ES" baseline="-25000" dirty="0"/>
                  <a:t>14y</a:t>
                </a:r>
                <a:r>
                  <a:rPr lang="tr-TR" baseline="-25000" dirty="0"/>
                  <a:t> </a:t>
                </a:r>
                <a:r>
                  <a:rPr lang="tr-TR" dirty="0"/>
                  <a:t>ve </a:t>
                </a:r>
                <a:r>
                  <a:rPr lang="en-US" dirty="0"/>
                  <a:t>F</a:t>
                </a:r>
                <a:r>
                  <a:rPr lang="en-US" baseline="-25000" dirty="0"/>
                  <a:t>34x</a:t>
                </a:r>
                <a:r>
                  <a:rPr lang="en-US" dirty="0"/>
                  <a:t> </a:t>
                </a:r>
                <a:r>
                  <a:rPr lang="tr-TR" dirty="0"/>
                  <a:t>,</a:t>
                </a:r>
                <a:r>
                  <a:rPr lang="es-ES" dirty="0"/>
                  <a:t> F</a:t>
                </a:r>
                <a:r>
                  <a:rPr lang="es-ES" baseline="-25000" dirty="0"/>
                  <a:t>34y</a:t>
                </a:r>
                <a:r>
                  <a:rPr lang="es-ES" dirty="0"/>
                  <a:t> </a:t>
                </a:r>
                <a:r>
                  <a:rPr lang="tr-TR" dirty="0" smtClean="0"/>
                  <a:t>;</a:t>
                </a:r>
              </a:p>
              <a:p>
                <a:pPr marL="45720" indent="0" fontAlgn="ctr">
                  <a:spcBef>
                    <a:spcPts val="0"/>
                  </a:spcBef>
                  <a:buNone/>
                </a:pPr>
                <a:r>
                  <a:rPr lang="tr-TR" dirty="0" smtClean="0"/>
                  <a:t>Üç </a:t>
                </a:r>
                <a:r>
                  <a:rPr lang="tr-TR" dirty="0"/>
                  <a:t>denklem fakat dört bilinmeyen var</a:t>
                </a:r>
                <a:r>
                  <a:rPr lang="tr-TR" dirty="0" smtClean="0"/>
                  <a:t>,</a:t>
                </a:r>
              </a:p>
              <a:p>
                <a:pPr marL="45720" indent="0" fontAlgn="ctr">
                  <a:spcBef>
                    <a:spcPts val="0"/>
                  </a:spcBef>
                  <a:buNone/>
                </a:pPr>
                <a:r>
                  <a:rPr lang="tr-TR" dirty="0" smtClean="0"/>
                  <a:t> Şu </a:t>
                </a:r>
                <a:r>
                  <a:rPr lang="tr-TR" dirty="0"/>
                  <a:t>anda çözüm yok; bir sonraki uzva hareket ediyoruz;</a:t>
                </a:r>
              </a:p>
              <a:p>
                <a:pPr marL="45720" indent="0" fontAlgn="ctr">
                  <a:spcBef>
                    <a:spcPts val="0"/>
                  </a:spcBef>
                  <a:buNone/>
                </a:pPr>
                <a:endParaRPr lang="tr-TR" dirty="0" smtClean="0">
                  <a:ea typeface="Cambria Math" panose="02040503050406030204" pitchFamily="18" charset="0"/>
                </a:endParaRPr>
              </a:p>
              <a:p>
                <a:pPr marL="45720" indent="0" fontAlgn="ctr">
                  <a:buNone/>
                </a:pPr>
                <a:endParaRPr lang="tr-TR" dirty="0">
                  <a:latin typeface="Cambria Math" panose="02040503050406030204" pitchFamily="18" charset="0"/>
                  <a:ea typeface="Cambria Math" panose="02040503050406030204" pitchFamily="18" charset="0"/>
                </a:endParaRPr>
              </a:p>
              <a:p>
                <a:endParaRPr lang="tr-TR"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blipFill>
                <a:blip r:embed="rId2"/>
                <a:stretch>
                  <a:fillRect l="-30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grpSp>
        <p:nvGrpSpPr>
          <p:cNvPr id="12" name="Group 11"/>
          <p:cNvGrpSpPr/>
          <p:nvPr/>
        </p:nvGrpSpPr>
        <p:grpSpPr>
          <a:xfrm>
            <a:off x="7100432" y="2164339"/>
            <a:ext cx="3630667" cy="3765755"/>
            <a:chOff x="7100432" y="2164339"/>
            <a:chExt cx="3630667" cy="3765755"/>
          </a:xfrm>
        </p:grpSpPr>
        <p:pic>
          <p:nvPicPr>
            <p:cNvPr id="9" name="Picture 8"/>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100432" y="2164339"/>
              <a:ext cx="2874216" cy="3765755"/>
            </a:xfrm>
            <a:prstGeom prst="rect">
              <a:avLst/>
            </a:prstGeom>
          </p:spPr>
        </p:pic>
        <p:cxnSp>
          <p:nvCxnSpPr>
            <p:cNvPr id="3" name="Straight Connector 2"/>
            <p:cNvCxnSpPr/>
            <p:nvPr/>
          </p:nvCxnSpPr>
          <p:spPr>
            <a:xfrm flipV="1">
              <a:off x="9761281" y="2923309"/>
              <a:ext cx="969818" cy="13855"/>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9574446">
              <a:off x="8925823" y="2417846"/>
              <a:ext cx="1313394" cy="1321577"/>
            </a:xfrm>
            <a:prstGeom prst="arc">
              <a:avLst>
                <a:gd name="adj1" fmla="val 11879495"/>
                <a:gd name="adj2" fmla="val 1291074"/>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11" name="TextBox 10"/>
                <p:cNvSpPr txBox="1"/>
                <p:nvPr/>
              </p:nvSpPr>
              <p:spPr>
                <a:xfrm>
                  <a:off x="9489681" y="2553977"/>
                  <a:ext cx="120534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200</m:t>
                            </m:r>
                          </m:e>
                          <m:sup>
                            <m:r>
                              <a:rPr lang="tr-TR" b="0" i="1" smtClean="0">
                                <a:latin typeface="Cambria Math" panose="02040503050406030204" pitchFamily="18" charset="0"/>
                              </a:rPr>
                              <m:t>0</m:t>
                            </m:r>
                          </m:sup>
                        </m:sSup>
                      </m:oMath>
                    </m:oMathPara>
                  </a14:m>
                  <a:endParaRPr lang="tr-TR" dirty="0"/>
                </a:p>
              </p:txBody>
            </p:sp>
          </mc:Choice>
          <mc:Fallback>
            <p:sp>
              <p:nvSpPr>
                <p:cNvPr id="11" name="TextBox 10"/>
                <p:cNvSpPr txBox="1">
                  <a:spLocks noRot="1" noChangeAspect="1" noMove="1" noResize="1" noEditPoints="1" noAdjustHandles="1" noChangeArrowheads="1" noChangeShapeType="1" noTextEdit="1"/>
                </p:cNvSpPr>
                <p:nvPr/>
              </p:nvSpPr>
              <p:spPr>
                <a:xfrm>
                  <a:off x="9489681" y="2553977"/>
                  <a:ext cx="1205346" cy="369332"/>
                </a:xfrm>
                <a:prstGeom prst="rect">
                  <a:avLst/>
                </a:prstGeom>
                <a:blipFill>
                  <a:blip r:embed="rId5"/>
                  <a:stretch>
                    <a:fillRect/>
                  </a:stretch>
                </a:blipFill>
              </p:spPr>
              <p:txBody>
                <a:bodyPr/>
                <a:lstStyle/>
                <a:p>
                  <a:r>
                    <a:rPr lang="tr-TR">
                      <a:noFill/>
                    </a:rPr>
                    <a:t> </a:t>
                  </a:r>
                </a:p>
              </p:txBody>
            </p:sp>
          </mc:Fallback>
        </mc:AlternateContent>
      </p:grpSp>
    </p:spTree>
    <p:extLst>
      <p:ext uri="{BB962C8B-B14F-4D97-AF65-F5344CB8AC3E}">
        <p14:creationId xmlns:p14="http://schemas.microsoft.com/office/powerpoint/2010/main" val="3764551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Statik Kuvvetler Etkisi Altında Denge </a:t>
            </a:r>
          </a:p>
        </p:txBody>
      </p:sp>
      <p:sp>
        <p:nvSpPr>
          <p:cNvPr id="7" name="Metin Yer Tutucusu 6"/>
          <p:cNvSpPr>
            <a:spLocks noGrp="1"/>
          </p:cNvSpPr>
          <p:nvPr>
            <p:ph type="body" idx="1"/>
          </p:nvPr>
        </p:nvSpPr>
        <p:spPr/>
        <p:txBody>
          <a:bodyPr>
            <a:normAutofit/>
          </a:bodyPr>
          <a:lstStyle/>
          <a:p>
            <a:r>
              <a:rPr lang="tr-TR" dirty="0" smtClean="0">
                <a:solidFill>
                  <a:schemeClr val="tx1"/>
                </a:solidFill>
              </a:rPr>
              <a:t>Statik Denge: Krank Biyel Mekanizması; Kayar Mafsal; Örnek Problem; Süper pozisyon ilkesi; Süper pozisyon ilkesi, kullanmadan ve kullanarak bir problemin çözümü</a:t>
            </a:r>
            <a:r>
              <a:rPr lang="tr-TR" dirty="0">
                <a:solidFill>
                  <a:schemeClr val="tx1"/>
                </a:solidFill>
              </a:rPr>
              <a:t>; </a:t>
            </a:r>
          </a:p>
        </p:txBody>
      </p:sp>
      <p:sp>
        <p:nvSpPr>
          <p:cNvPr id="4" name="Veri Yer Tutucusu 3"/>
          <p:cNvSpPr>
            <a:spLocks noGrp="1"/>
          </p:cNvSpPr>
          <p:nvPr>
            <p:ph type="dt" sz="half" idx="10"/>
          </p:nvPr>
        </p:nvSpPr>
        <p:spPr/>
        <p:txBody>
          <a:bodyPr/>
          <a:lstStyle/>
          <a:p>
            <a:fld id="{9FFFCC66-3E33-42F1-912D-E1C6E45BE7D9}" type="datetime1">
              <a:rPr lang="tr-TR" smtClean="0"/>
              <a:t>20.02.2019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708893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dirty="0"/>
              <a:t>Örnek: Süper Pozisyon Kullanmadan</a:t>
            </a:r>
          </a:p>
        </p:txBody>
      </p:sp>
      <mc:AlternateContent xmlns:mc="http://schemas.openxmlformats.org/markup-compatibility/2006">
        <mc:Choice xmlns:a14="http://schemas.microsoft.com/office/drawing/2010/main" Requires="a14">
          <p:sp>
            <p:nvSpPr>
              <p:cNvPr id="8" name="Content Placeholder 7"/>
              <p:cNvSpPr>
                <a:spLocks noGrp="1"/>
              </p:cNvSpPr>
              <p:nvPr>
                <p:ph idx="1"/>
              </p:nvPr>
            </p:nvSpPr>
            <p:spPr>
              <a:xfrm>
                <a:off x="595745" y="889824"/>
                <a:ext cx="11042073" cy="5220929"/>
              </a:xfrm>
            </p:spPr>
            <p:txBody>
              <a:bodyPr/>
              <a:lstStyle/>
              <a:p>
                <a:pPr marL="0" indent="0" fontAlgn="ctr">
                  <a:spcBef>
                    <a:spcPts val="0"/>
                  </a:spcBef>
                  <a:buNone/>
                </a:pPr>
                <a14:m>
                  <m:oMathPara xmlns:m="http://schemas.openxmlformats.org/officeDocument/2006/math">
                    <m:oMathParaPr>
                      <m:jc m:val="centerGroup"/>
                    </m:oMathParaPr>
                    <m:oMath xmlns:m="http://schemas.openxmlformats.org/officeDocument/2006/math">
                      <m:r>
                        <a:rPr lang="tr-TR" i="1" dirty="0" smtClean="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23</m:t>
                      </m:r>
                      <m:r>
                        <a:rPr lang="tr-TR" i="1" baseline="-25000" dirty="0">
                          <a:solidFill>
                            <a:srgbClr val="000000"/>
                          </a:solidFill>
                          <a:latin typeface="Cambria Math" panose="02040503050406030204" pitchFamily="18" charset="0"/>
                          <a:ea typeface="Cambria Math" panose="02040503050406030204" pitchFamily="18" charset="0"/>
                        </a:rPr>
                        <m:t>𝑥</m:t>
                      </m:r>
                      <m:r>
                        <a:rPr lang="tr-TR" i="1" dirty="0">
                          <a:solidFill>
                            <a:srgbClr val="000000"/>
                          </a:solidFill>
                          <a:latin typeface="Cambria Math" panose="02040503050406030204" pitchFamily="18" charset="0"/>
                          <a:ea typeface="Cambria Math" panose="02040503050406030204" pitchFamily="18" charset="0"/>
                        </a:rPr>
                        <m:t> − </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34</m:t>
                      </m:r>
                      <m:r>
                        <a:rPr lang="tr-TR" i="1" baseline="-25000" dirty="0">
                          <a:solidFill>
                            <a:srgbClr val="000000"/>
                          </a:solidFill>
                          <a:latin typeface="Cambria Math" panose="02040503050406030204" pitchFamily="18" charset="0"/>
                          <a:ea typeface="Cambria Math" panose="02040503050406030204" pitchFamily="18" charset="0"/>
                        </a:rPr>
                        <m:t>𝑥</m:t>
                      </m:r>
                      <m:r>
                        <a:rPr lang="tr-TR" b="0" i="1" dirty="0" smtClean="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 </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r>
                        <m:rPr>
                          <m:sty m:val="p"/>
                        </m:rPr>
                        <a:rPr lang="tr-TR" i="1" dirty="0">
                          <a:solidFill>
                            <a:srgbClr val="000000"/>
                          </a:solidFill>
                          <a:latin typeface="Cambria Math" panose="02040503050406030204" pitchFamily="18" charset="0"/>
                          <a:ea typeface="Cambria Math" panose="02040503050406030204" pitchFamily="18" charset="0"/>
                        </a:rPr>
                        <m:t>cos</m:t>
                      </m:r>
                      <m:r>
                        <a:rPr lang="tr-TR" i="1" dirty="0">
                          <a:solidFill>
                            <a:srgbClr val="000000"/>
                          </a:solidFill>
                          <a:latin typeface="Cambria Math" panose="02040503050406030204" pitchFamily="18" charset="0"/>
                          <a:ea typeface="Cambria Math" panose="02040503050406030204" pitchFamily="18" charset="0"/>
                        </a:rPr>
                        <m:t>⁡(23</m:t>
                      </m:r>
                      <m:sSup>
                        <m:sSupPr>
                          <m:ctrlPr>
                            <a:rPr lang="tr-TR" b="0" i="1" dirty="0" smtClean="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𝜋</m:t>
                      </m:r>
                      <m:r>
                        <a:rPr lang="tr-TR" i="1" dirty="0">
                          <a:solidFill>
                            <a:srgbClr val="000000"/>
                          </a:solidFill>
                          <a:latin typeface="Cambria Math" panose="02040503050406030204" pitchFamily="18" charset="0"/>
                          <a:ea typeface="Cambria Math" panose="02040503050406030204" pitchFamily="18" charset="0"/>
                        </a:rPr>
                        <m:t>/180) = 0 </m:t>
                      </m:r>
                      <m:r>
                        <a:rPr lang="tr-TR" i="1" dirty="0">
                          <a:solidFill>
                            <a:srgbClr val="000000"/>
                          </a:solidFill>
                          <a:latin typeface="Cambria Math" panose="02040503050406030204" pitchFamily="18" charset="0"/>
                          <a:ea typeface="Cambria Math" panose="02040503050406030204" pitchFamily="18" charset="0"/>
                        </a:rPr>
                        <m:t> ∑</m:t>
                      </m:r>
                      <m:r>
                        <a:rPr lang="tr-TR" i="1" dirty="0" smtClean="0">
                          <a:solidFill>
                            <a:srgbClr val="000000"/>
                          </a:solidFill>
                          <a:latin typeface="Cambria Math" panose="02040503050406030204" pitchFamily="18" charset="0"/>
                          <a:ea typeface="Cambria Math" panose="02040503050406030204" pitchFamily="18" charset="0"/>
                        </a:rPr>
                        <m:t>𝐹</m:t>
                      </m:r>
                      <m:r>
                        <a:rPr lang="tr-TR" i="1" baseline="-25000" dirty="0" smtClean="0">
                          <a:solidFill>
                            <a:srgbClr val="000000"/>
                          </a:solidFill>
                          <a:latin typeface="Cambria Math" panose="02040503050406030204" pitchFamily="18" charset="0"/>
                          <a:ea typeface="Cambria Math" panose="02040503050406030204" pitchFamily="18" charset="0"/>
                        </a:rPr>
                        <m:t>𝑥</m:t>
                      </m:r>
                      <m:r>
                        <a:rPr lang="tr-TR" i="1" dirty="0" smtClean="0">
                          <a:solidFill>
                            <a:srgbClr val="000000"/>
                          </a:solidFill>
                          <a:latin typeface="Cambria Math" panose="02040503050406030204" pitchFamily="18" charset="0"/>
                          <a:ea typeface="Cambria Math" panose="02040503050406030204" pitchFamily="18" charset="0"/>
                        </a:rPr>
                        <m:t>=0</m:t>
                      </m:r>
                      <m:r>
                        <a:rPr lang="tr-TR" i="1" dirty="0">
                          <a:solidFill>
                            <a:srgbClr val="000000"/>
                          </a:solidFill>
                          <a:latin typeface="Cambria Math" panose="02040503050406030204" pitchFamily="18" charset="0"/>
                          <a:ea typeface="Cambria Math" panose="02040503050406030204" pitchFamily="18" charset="0"/>
                        </a:rPr>
                        <m:t> </m:t>
                      </m:r>
                      <m:r>
                        <a:rPr lang="tr-TR" i="1" dirty="0" smtClean="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4)</m:t>
                      </m:r>
                    </m:oMath>
                  </m:oMathPara>
                </a14:m>
                <a:endParaRPr lang="tr-TR" sz="1800" b="0" i="0" u="none" strike="noStrike" dirty="0">
                  <a:effectLst/>
                  <a:latin typeface="Arial" panose="020B0604020202020204" pitchFamily="34" charset="0"/>
                </a:endParaRPr>
              </a:p>
              <a:p>
                <a:pPr marL="0" indent="0" fontAlgn="ctr">
                  <a:spcBef>
                    <a:spcPts val="0"/>
                  </a:spcBef>
                  <a:buNone/>
                </a:pPr>
                <a14:m>
                  <m:oMathPara xmlns:m="http://schemas.openxmlformats.org/officeDocument/2006/math">
                    <m:oMathParaPr>
                      <m:jc m:val="centerGroup"/>
                    </m:oMathParaPr>
                    <m:oMath xmlns:m="http://schemas.openxmlformats.org/officeDocument/2006/math">
                      <m:r>
                        <a:rPr lang="tr-TR" i="1" dirty="0" smtClean="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23</m:t>
                      </m:r>
                      <m:r>
                        <a:rPr lang="tr-TR" i="1" baseline="-25000" dirty="0">
                          <a:solidFill>
                            <a:srgbClr val="000000"/>
                          </a:solidFill>
                          <a:latin typeface="Cambria Math" panose="02040503050406030204" pitchFamily="18" charset="0"/>
                          <a:ea typeface="Cambria Math" panose="02040503050406030204" pitchFamily="18" charset="0"/>
                        </a:rPr>
                        <m:t>𝑦</m:t>
                      </m:r>
                      <m:r>
                        <a:rPr lang="tr-TR" i="1" dirty="0">
                          <a:solidFill>
                            <a:srgbClr val="000000"/>
                          </a:solidFill>
                          <a:latin typeface="Cambria Math" panose="02040503050406030204" pitchFamily="18" charset="0"/>
                          <a:ea typeface="Cambria Math" panose="02040503050406030204" pitchFamily="18" charset="0"/>
                        </a:rPr>
                        <m:t> − </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34</m:t>
                      </m:r>
                      <m:r>
                        <a:rPr lang="tr-TR" i="1" baseline="-25000" dirty="0">
                          <a:solidFill>
                            <a:srgbClr val="000000"/>
                          </a:solidFill>
                          <a:latin typeface="Cambria Math" panose="02040503050406030204" pitchFamily="18" charset="0"/>
                          <a:ea typeface="Cambria Math" panose="02040503050406030204" pitchFamily="18" charset="0"/>
                        </a:rPr>
                        <m:t>𝑦</m:t>
                      </m:r>
                      <m:r>
                        <a:rPr lang="tr-TR" b="0" i="1" dirty="0" smtClean="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r>
                        <m:rPr>
                          <m:sty m:val="p"/>
                        </m:rPr>
                        <a:rPr lang="tr-TR" i="1" dirty="0">
                          <a:solidFill>
                            <a:srgbClr val="000000"/>
                          </a:solidFill>
                          <a:latin typeface="Cambria Math" panose="02040503050406030204" pitchFamily="18" charset="0"/>
                          <a:ea typeface="Cambria Math" panose="02040503050406030204" pitchFamily="18" charset="0"/>
                        </a:rPr>
                        <m:t>sin</m:t>
                      </m:r>
                      <m:r>
                        <a:rPr lang="tr-TR" i="1" dirty="0">
                          <a:solidFill>
                            <a:srgbClr val="000000"/>
                          </a:solidFill>
                          <a:latin typeface="Cambria Math" panose="02040503050406030204" pitchFamily="18" charset="0"/>
                          <a:ea typeface="Cambria Math" panose="02040503050406030204" pitchFamily="18" charset="0"/>
                        </a:rPr>
                        <m:t>⁡(</m:t>
                      </m:r>
                      <m:sSup>
                        <m:sSupPr>
                          <m:ctrlPr>
                            <a:rPr lang="tr-TR" b="0" i="1" dirty="0" smtClean="0">
                              <a:solidFill>
                                <a:srgbClr val="000000"/>
                              </a:solidFill>
                              <a:latin typeface="Cambria Math" panose="02040503050406030204" pitchFamily="18" charset="0"/>
                              <a:ea typeface="Cambria Math" panose="02040503050406030204" pitchFamily="18" charset="0"/>
                            </a:rPr>
                          </m:ctrlPr>
                        </m:sSupPr>
                        <m:e>
                          <m:r>
                            <a:rPr lang="tr-TR" b="0" i="1" dirty="0" smtClean="0">
                              <a:solidFill>
                                <a:srgbClr val="000000"/>
                              </a:solidFill>
                              <a:latin typeface="Cambria Math" panose="02040503050406030204" pitchFamily="18" charset="0"/>
                              <a:ea typeface="Cambria Math" panose="02040503050406030204" pitchFamily="18" charset="0"/>
                            </a:rPr>
                            <m:t>230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𝜋</m:t>
                      </m:r>
                      <m:r>
                        <a:rPr lang="tr-TR" i="1" dirty="0">
                          <a:solidFill>
                            <a:srgbClr val="000000"/>
                          </a:solidFill>
                          <a:latin typeface="Cambria Math" panose="02040503050406030204" pitchFamily="18" charset="0"/>
                          <a:ea typeface="Cambria Math" panose="02040503050406030204" pitchFamily="18" charset="0"/>
                        </a:rPr>
                        <m:t>/180) = 0 </m:t>
                      </m:r>
                      <m:r>
                        <a:rPr lang="tr-TR" i="1" dirty="0">
                          <a:solidFill>
                            <a:srgbClr val="000000"/>
                          </a:solidFill>
                          <a:latin typeface="Cambria Math" panose="02040503050406030204" pitchFamily="18" charset="0"/>
                          <a:ea typeface="Cambria Math" panose="02040503050406030204" pitchFamily="18" charset="0"/>
                        </a:rPr>
                        <m:t> ∑</m:t>
                      </m:r>
                      <m:r>
                        <a:rPr lang="tr-TR" i="1" dirty="0" smtClean="0">
                          <a:solidFill>
                            <a:srgbClr val="000000"/>
                          </a:solidFill>
                          <a:latin typeface="Cambria Math" panose="02040503050406030204" pitchFamily="18" charset="0"/>
                          <a:ea typeface="Cambria Math" panose="02040503050406030204" pitchFamily="18" charset="0"/>
                        </a:rPr>
                        <m:t>𝐹</m:t>
                      </m:r>
                      <m:r>
                        <a:rPr lang="tr-TR" i="1" baseline="-25000" dirty="0" smtClean="0">
                          <a:solidFill>
                            <a:srgbClr val="000000"/>
                          </a:solidFill>
                          <a:latin typeface="Cambria Math" panose="02040503050406030204" pitchFamily="18" charset="0"/>
                          <a:ea typeface="Cambria Math" panose="02040503050406030204" pitchFamily="18" charset="0"/>
                        </a:rPr>
                        <m:t>𝑦</m:t>
                      </m:r>
                      <m:r>
                        <a:rPr lang="tr-TR" i="1" dirty="0" smtClean="0">
                          <a:solidFill>
                            <a:srgbClr val="000000"/>
                          </a:solidFill>
                          <a:latin typeface="Cambria Math" panose="02040503050406030204" pitchFamily="18" charset="0"/>
                          <a:ea typeface="Cambria Math" panose="02040503050406030204" pitchFamily="18" charset="0"/>
                        </a:rPr>
                        <m:t>=0 (5</m:t>
                      </m:r>
                      <m:r>
                        <a:rPr lang="tr-TR" i="1" dirty="0">
                          <a:solidFill>
                            <a:srgbClr val="000000"/>
                          </a:solidFill>
                          <a:latin typeface="Cambria Math" panose="02040503050406030204" pitchFamily="18" charset="0"/>
                          <a:ea typeface="Cambria Math" panose="02040503050406030204" pitchFamily="18" charset="0"/>
                        </a:rPr>
                        <m:t>) </m:t>
                      </m:r>
                    </m:oMath>
                  </m:oMathPara>
                </a14:m>
                <a:endParaRPr lang="tr-TR" sz="1800" b="0" i="0" u="none" strike="noStrike" dirty="0" smtClean="0">
                  <a:effectLst/>
                  <a:latin typeface="Arial" panose="020B0604020202020204" pitchFamily="34" charset="0"/>
                </a:endParaRPr>
              </a:p>
              <a:p>
                <a:pPr marL="0" indent="0" fontAlgn="ctr">
                  <a:spcBef>
                    <a:spcPts val="0"/>
                  </a:spcBef>
                  <a:buNone/>
                </a:pPr>
                <a14:m>
                  <m:oMathPara xmlns:m="http://schemas.openxmlformats.org/officeDocument/2006/math">
                    <m:oMathParaPr>
                      <m:jc m:val="centerGroup"/>
                    </m:oMathParaPr>
                    <m:oMath xmlns:m="http://schemas.openxmlformats.org/officeDocument/2006/math">
                      <m:r>
                        <a:rPr lang="tr-TR" sz="1800" i="1" dirty="0">
                          <a:solidFill>
                            <a:srgbClr val="000000"/>
                          </a:solidFill>
                          <a:latin typeface="Cambria Math" panose="02040503050406030204" pitchFamily="18" charset="0"/>
                          <a:ea typeface="Cambria Math" panose="02040503050406030204" pitchFamily="18" charset="0"/>
                        </a:rPr>
                        <m:t>∑</m:t>
                      </m:r>
                      <m:r>
                        <a:rPr lang="tr-TR" sz="1800" i="1" dirty="0">
                          <a:solidFill>
                            <a:srgbClr val="000000"/>
                          </a:solidFill>
                          <a:latin typeface="Cambria Math" panose="02040503050406030204" pitchFamily="18" charset="0"/>
                          <a:ea typeface="Cambria Math" panose="02040503050406030204" pitchFamily="18" charset="0"/>
                        </a:rPr>
                        <m:t>𝑀𝐴</m:t>
                      </m:r>
                      <m:r>
                        <a:rPr lang="tr-TR" sz="1800" i="1" dirty="0">
                          <a:solidFill>
                            <a:srgbClr val="000000"/>
                          </a:solidFill>
                          <a:latin typeface="Cambria Math" panose="02040503050406030204" pitchFamily="18" charset="0"/>
                          <a:ea typeface="Cambria Math" panose="02040503050406030204" pitchFamily="18" charset="0"/>
                        </a:rPr>
                        <m:t>=0 (</m:t>
                      </m:r>
                      <m:r>
                        <a:rPr lang="tr-TR" sz="1800" i="1" dirty="0">
                          <a:solidFill>
                            <a:srgbClr val="000000"/>
                          </a:solidFill>
                          <a:latin typeface="Cambria Math" panose="02040503050406030204" pitchFamily="18" charset="0"/>
                          <a:ea typeface="Cambria Math" panose="02040503050406030204" pitchFamily="18" charset="0"/>
                        </a:rPr>
                        <m:t>6)</m:t>
                      </m:r>
                    </m:oMath>
                  </m:oMathPara>
                </a14:m>
                <a:endParaRPr lang="tr-TR" sz="1800" b="0" i="0" u="none" strike="noStrike" dirty="0">
                  <a:effectLst/>
                  <a:latin typeface="Arial" panose="020B0604020202020204" pitchFamily="34" charset="0"/>
                </a:endParaRPr>
              </a:p>
              <a:p>
                <a:pPr marL="0" indent="0" fontAlgn="ctr">
                  <a:spcBef>
                    <a:spcPts val="0"/>
                  </a:spcBef>
                  <a:buNone/>
                </a:pPr>
                <a14:m>
                  <m:oMath xmlns:m="http://schemas.openxmlformats.org/officeDocument/2006/math">
                    <m:r>
                      <a:rPr lang="es-ES" i="1" dirty="0" smtClean="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34</m:t>
                    </m:r>
                    <m:r>
                      <a:rPr lang="es-ES" i="1" baseline="-25000" dirty="0">
                        <a:solidFill>
                          <a:srgbClr val="000000"/>
                        </a:solidFill>
                        <a:latin typeface="Cambria Math" panose="02040503050406030204" pitchFamily="18" charset="0"/>
                        <a:ea typeface="Cambria Math" panose="02040503050406030204" pitchFamily="18" charset="0"/>
                      </a:rPr>
                      <m:t>𝑥</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𝑎</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𝑠𝑖𝑛</m:t>
                    </m:r>
                    <m:r>
                      <a:rPr lang="tr-TR" b="0" i="1" dirty="0" smtClean="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tr-TR" i="1" dirty="0">
                        <a:solidFill>
                          <a:srgbClr val="000000"/>
                        </a:solidFill>
                        <a:latin typeface="Cambria Math" panose="02040503050406030204" pitchFamily="18" charset="0"/>
                        <a:ea typeface="Cambria Math" panose="02040503050406030204" pitchFamily="18" charset="0"/>
                      </a:rPr>
                      <m:t>−</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34</m:t>
                    </m:r>
                    <m:r>
                      <a:rPr lang="es-ES" i="1" baseline="-25000" dirty="0">
                        <a:solidFill>
                          <a:srgbClr val="000000"/>
                        </a:solidFill>
                        <a:latin typeface="Cambria Math" panose="02040503050406030204" pitchFamily="18" charset="0"/>
                        <a:ea typeface="Cambria Math" panose="02040503050406030204" pitchFamily="18" charset="0"/>
                      </a:rPr>
                      <m:t>𝑦𝑎</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𝑐𝑜𝑠</m:t>
                    </m:r>
                    <m:r>
                      <a:rPr lang="tr-TR" b="0" i="1" dirty="0" smtClean="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tr-TR" b="0" i="1" dirty="0" smtClean="0">
                        <a:solidFill>
                          <a:srgbClr val="000000"/>
                        </a:solidFill>
                        <a:latin typeface="Cambria Math" panose="02040503050406030204" pitchFamily="18" charset="0"/>
                        <a:ea typeface="Cambria Math" panose="02040503050406030204" pitchFamily="18" charset="0"/>
                      </a:rPr>
                      <m:t>−</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𝑏</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m:rPr>
                        <m:sty m:val="p"/>
                      </m:rPr>
                      <a:rPr lang="es-ES" i="1" dirty="0">
                        <a:solidFill>
                          <a:srgbClr val="000000"/>
                        </a:solidFill>
                        <a:latin typeface="Cambria Math" panose="02040503050406030204" pitchFamily="18" charset="0"/>
                        <a:ea typeface="Cambria Math" panose="02040503050406030204" pitchFamily="18" charset="0"/>
                      </a:rPr>
                      <m:t>sin</m:t>
                    </m:r>
                    <m:r>
                      <a:rPr lang="es-ES" i="1" dirty="0">
                        <a:solidFill>
                          <a:srgbClr val="000000"/>
                        </a:solidFill>
                        <a:latin typeface="Cambria Math" panose="02040503050406030204" pitchFamily="18" charset="0"/>
                        <a:ea typeface="Cambria Math" panose="02040503050406030204" pitchFamily="18" charset="0"/>
                      </a:rPr>
                      <m:t>⁡(</m:t>
                    </m:r>
                    <m:r>
                      <a:rPr lang="es-ES" i="1">
                        <a:solidFill>
                          <a:srgbClr val="000000"/>
                        </a:solidFill>
                        <a:latin typeface="Cambria Math" panose="02040503050406030204" pitchFamily="18" charset="0"/>
                        <a:ea typeface="Cambria Math" panose="02040503050406030204" pitchFamily="18" charset="0"/>
                      </a:rPr>
                      <m:t>𝛼</m:t>
                    </m:r>
                    <m:r>
                      <a:rPr lang="tr-TR" i="1">
                        <a:solidFill>
                          <a:srgbClr val="000000"/>
                        </a:solidFill>
                        <a:latin typeface="Cambria Math" panose="02040503050406030204" pitchFamily="18" charset="0"/>
                        <a:ea typeface="Cambria Math" panose="02040503050406030204" pitchFamily="18" charset="0"/>
                      </a:rPr>
                      <m:t>+</m:t>
                    </m:r>
                    <m:r>
                      <a:rPr lang="tr-TR" b="0" i="1" dirty="0" smtClean="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tr-TR" b="0" i="1" dirty="0" smtClean="0">
                        <a:solidFill>
                          <a:srgbClr val="000000"/>
                        </a:solidFill>
                        <a:latin typeface="Cambria Math" panose="02040503050406030204" pitchFamily="18" charset="0"/>
                        <a:ea typeface="Cambria Math" panose="02040503050406030204" pitchFamily="18" charset="0"/>
                      </a:rPr>
                      <m:t>−</m:t>
                    </m:r>
                    <m:sSup>
                      <m:sSupPr>
                        <m:ctrlPr>
                          <a:rPr lang="tr-TR" b="0" i="1" dirty="0" smtClean="0">
                            <a:solidFill>
                              <a:srgbClr val="000000"/>
                            </a:solidFill>
                            <a:latin typeface="Cambria Math" panose="02040503050406030204" pitchFamily="18" charset="0"/>
                            <a:ea typeface="Cambria Math" panose="02040503050406030204" pitchFamily="18" charset="0"/>
                          </a:rPr>
                        </m:ctrlPr>
                      </m:sSupPr>
                      <m:e>
                        <m:r>
                          <a:rPr lang="tr-TR" b="0" i="1" dirty="0" smtClean="0">
                            <a:solidFill>
                              <a:srgbClr val="000000"/>
                            </a:solidFill>
                            <a:latin typeface="Cambria Math" panose="02040503050406030204" pitchFamily="18" charset="0"/>
                            <a:ea typeface="Cambria Math" panose="02040503050406030204" pitchFamily="18" charset="0"/>
                          </a:rPr>
                          <m:t>23</m:t>
                        </m:r>
                        <m:r>
                          <a:rPr lang="tr-TR" i="1" dirty="0">
                            <a:solidFill>
                              <a:srgbClr val="000000"/>
                            </a:solidFill>
                            <a:latin typeface="Cambria Math" panose="02040503050406030204" pitchFamily="18" charset="0"/>
                            <a:ea typeface="Cambria Math" panose="02040503050406030204" pitchFamily="18" charset="0"/>
                          </a:rPr>
                          <m:t>0</m:t>
                        </m:r>
                      </m:e>
                      <m:sup>
                        <m:r>
                          <a:rPr lang="tr-TR" b="0" i="1" dirty="0" smtClean="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𝜋</m:t>
                    </m:r>
                    <m:r>
                      <a:rPr lang="tr-TR" i="1" dirty="0">
                        <a:solidFill>
                          <a:srgbClr val="000000"/>
                        </a:solidFill>
                        <a:latin typeface="Cambria Math" panose="02040503050406030204" pitchFamily="18" charset="0"/>
                        <a:ea typeface="Cambria Math" panose="02040503050406030204" pitchFamily="18" charset="0"/>
                      </a:rPr>
                      <m:t>/180) =0</m:t>
                    </m:r>
                  </m:oMath>
                </a14:m>
                <a:r>
                  <a:rPr lang="tr-TR" dirty="0">
                    <a:solidFill>
                      <a:srgbClr val="000000"/>
                    </a:solidFill>
                    <a:latin typeface="Cambria Math" panose="02040503050406030204" pitchFamily="18" charset="0"/>
                    <a:ea typeface="Cambria Math" panose="02040503050406030204" pitchFamily="18" charset="0"/>
                  </a:rPr>
                  <a:t> </a:t>
                </a:r>
                <a:endParaRPr lang="tr-TR" sz="1800" b="0" i="0" u="none" strike="noStrike" dirty="0">
                  <a:effectLst/>
                  <a:latin typeface="Arial" panose="020B0604020202020204" pitchFamily="34" charset="0"/>
                </a:endParaRPr>
              </a:p>
              <a:p>
                <a:endParaRPr lang="tr-TR"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xfrm>
                <a:off x="595745" y="889824"/>
                <a:ext cx="11042073" cy="5220929"/>
              </a:xfrm>
              <a:blipFill>
                <a:blip r:embed="rId2"/>
                <a:stretch>
                  <a:fillRect l="-55"/>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20</a:t>
            </a:fld>
            <a:endParaRPr lang="en-US" dirty="0"/>
          </a:p>
        </p:txBody>
      </p:sp>
      <mc:AlternateContent xmlns:mc="http://schemas.openxmlformats.org/markup-compatibility/2006">
        <mc:Choice xmlns:a14="http://schemas.microsoft.com/office/drawing/2010/main" Requires="a14">
          <p:sp>
            <p:nvSpPr>
              <p:cNvPr id="2" name="Rectangle 1"/>
              <p:cNvSpPr/>
              <p:nvPr/>
            </p:nvSpPr>
            <p:spPr>
              <a:xfrm>
                <a:off x="4919871" y="2977750"/>
                <a:ext cx="6096000" cy="1107996"/>
              </a:xfrm>
              <a:prstGeom prst="rect">
                <a:avLst/>
              </a:prstGeom>
            </p:spPr>
            <p:txBody>
              <a:bodyPr>
                <a:spAutoFit/>
              </a:bodyPr>
              <a:lstStyle/>
              <a:p>
                <a:r>
                  <a:rPr lang="tr-TR" sz="2200" dirty="0" smtClean="0"/>
                  <a:t>Yeni bilinmeyenler;</a:t>
                </a:r>
                <a:r>
                  <a:rPr lang="en-US" sz="2200" dirty="0"/>
                  <a:t> F</a:t>
                </a:r>
                <a:r>
                  <a:rPr lang="tr-TR" sz="2200" baseline="-25000" dirty="0"/>
                  <a:t>23</a:t>
                </a:r>
                <a:r>
                  <a:rPr lang="en-US" sz="2200" baseline="-25000" dirty="0"/>
                  <a:t>x</a:t>
                </a:r>
                <a:r>
                  <a:rPr lang="en-US" sz="2200" dirty="0"/>
                  <a:t> </a:t>
                </a:r>
                <a:r>
                  <a:rPr lang="tr-TR" sz="2200" dirty="0"/>
                  <a:t>,</a:t>
                </a:r>
                <a:r>
                  <a:rPr lang="es-ES" sz="2200" dirty="0"/>
                  <a:t> F</a:t>
                </a:r>
                <a:r>
                  <a:rPr lang="tr-TR" sz="2200" baseline="-25000" dirty="0"/>
                  <a:t>23</a:t>
                </a:r>
                <a:r>
                  <a:rPr lang="es-ES" sz="2200" baseline="-25000" dirty="0"/>
                  <a:t>y</a:t>
                </a:r>
                <a:r>
                  <a:rPr lang="es-ES" sz="2200" dirty="0"/>
                  <a:t> </a:t>
                </a:r>
                <a:r>
                  <a:rPr lang="tr-TR" sz="2200" dirty="0"/>
                  <a:t>; Toplam 6 denklem altı bilinmeyen var, çözüm yapılabilir; </a:t>
                </a:r>
                <a:r>
                  <a:rPr lang="tr-TR" sz="2200" dirty="0" smtClean="0"/>
                  <a:t>Burada sabit alfa açısı </a:t>
                </a:r>
                <a14:m>
                  <m:oMath xmlns:m="http://schemas.openxmlformats.org/officeDocument/2006/math">
                    <m:r>
                      <a:rPr lang="tr-TR" sz="2200" i="1">
                        <a:latin typeface="Cambria Math" panose="02040503050406030204" pitchFamily="18" charset="0"/>
                      </a:rPr>
                      <m:t>𝛼</m:t>
                    </m:r>
                    <m:r>
                      <a:rPr lang="tr-TR" sz="2200" b="0" i="1" smtClean="0">
                        <a:latin typeface="Cambria Math" panose="02040503050406030204" pitchFamily="18" charset="0"/>
                      </a:rPr>
                      <m:t>=</m:t>
                    </m:r>
                    <m:sSup>
                      <m:sSupPr>
                        <m:ctrlPr>
                          <a:rPr lang="tr-TR" sz="2200" b="0" i="1" smtClean="0">
                            <a:latin typeface="Cambria Math" panose="02040503050406030204" pitchFamily="18" charset="0"/>
                          </a:rPr>
                        </m:ctrlPr>
                      </m:sSupPr>
                      <m:e>
                        <m:r>
                          <a:rPr lang="tr-TR" sz="2200" b="0" i="1" smtClean="0">
                            <a:latin typeface="Cambria Math" panose="02040503050406030204" pitchFamily="18" charset="0"/>
                          </a:rPr>
                          <m:t>52.62</m:t>
                        </m:r>
                      </m:e>
                      <m:sup>
                        <m:r>
                          <a:rPr lang="tr-TR" sz="2200" b="0" i="1" smtClean="0">
                            <a:latin typeface="Cambria Math" panose="02040503050406030204" pitchFamily="18" charset="0"/>
                          </a:rPr>
                          <m:t>0</m:t>
                        </m:r>
                      </m:sup>
                    </m:sSup>
                  </m:oMath>
                </a14:m>
                <a:endParaRPr lang="tr-TR" sz="2200" dirty="0"/>
              </a:p>
            </p:txBody>
          </p:sp>
        </mc:Choice>
        <mc:Fallback>
          <p:sp>
            <p:nvSpPr>
              <p:cNvPr id="2" name="Rectangle 1"/>
              <p:cNvSpPr>
                <a:spLocks noRot="1" noChangeAspect="1" noMove="1" noResize="1" noEditPoints="1" noAdjustHandles="1" noChangeArrowheads="1" noChangeShapeType="1" noTextEdit="1"/>
              </p:cNvSpPr>
              <p:nvPr/>
            </p:nvSpPr>
            <p:spPr>
              <a:xfrm>
                <a:off x="4919871" y="2977750"/>
                <a:ext cx="6096000" cy="1107996"/>
              </a:xfrm>
              <a:prstGeom prst="rect">
                <a:avLst/>
              </a:prstGeom>
              <a:blipFill>
                <a:blip r:embed="rId3"/>
                <a:stretch>
                  <a:fillRect l="-1300" t="-3297" b="-10440"/>
                </a:stretch>
              </a:blipFill>
            </p:spPr>
            <p:txBody>
              <a:bodyPr/>
              <a:lstStyle/>
              <a:p>
                <a:r>
                  <a:rPr lang="tr-TR">
                    <a:noFill/>
                  </a:rPr>
                  <a:t> </a:t>
                </a:r>
              </a:p>
            </p:txBody>
          </p:sp>
        </mc:Fallback>
      </mc:AlternateContent>
      <p:grpSp>
        <p:nvGrpSpPr>
          <p:cNvPr id="15" name="Group 14"/>
          <p:cNvGrpSpPr/>
          <p:nvPr/>
        </p:nvGrpSpPr>
        <p:grpSpPr>
          <a:xfrm>
            <a:off x="891453" y="2128778"/>
            <a:ext cx="4442547" cy="3551586"/>
            <a:chOff x="891453" y="2128778"/>
            <a:chExt cx="4442547" cy="3551586"/>
          </a:xfrm>
        </p:grpSpPr>
        <p:grpSp>
          <p:nvGrpSpPr>
            <p:cNvPr id="14" name="Group 13"/>
            <p:cNvGrpSpPr/>
            <p:nvPr/>
          </p:nvGrpSpPr>
          <p:grpSpPr>
            <a:xfrm>
              <a:off x="891453" y="2128778"/>
              <a:ext cx="3841385" cy="3551586"/>
              <a:chOff x="891453" y="2128778"/>
              <a:chExt cx="3841385" cy="3551586"/>
            </a:xfrm>
          </p:grpSpPr>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891453" y="2290907"/>
                <a:ext cx="3841385" cy="3389457"/>
              </a:xfrm>
              <a:prstGeom prst="rect">
                <a:avLst/>
              </a:prstGeom>
            </p:spPr>
          </p:pic>
          <p:sp>
            <p:nvSpPr>
              <p:cNvPr id="10" name="Arc 9"/>
              <p:cNvSpPr/>
              <p:nvPr/>
            </p:nvSpPr>
            <p:spPr>
              <a:xfrm rot="19574446">
                <a:off x="2440329" y="2128778"/>
                <a:ext cx="1313394" cy="1321577"/>
              </a:xfrm>
              <a:prstGeom prst="arc">
                <a:avLst>
                  <a:gd name="adj1" fmla="val 10328500"/>
                  <a:gd name="adj2" fmla="val 1275386"/>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mc:AlternateContent xmlns:mc="http://schemas.openxmlformats.org/markup-compatibility/2006">
          <mc:Choice xmlns:a14="http://schemas.microsoft.com/office/drawing/2010/main" Requires="a14">
            <p:sp>
              <p:nvSpPr>
                <p:cNvPr id="11" name="TextBox 10"/>
                <p:cNvSpPr txBox="1"/>
                <p:nvPr/>
              </p:nvSpPr>
              <p:spPr>
                <a:xfrm>
                  <a:off x="3004187" y="2264909"/>
                  <a:ext cx="120534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230</m:t>
                            </m:r>
                          </m:e>
                          <m:sup>
                            <m:r>
                              <a:rPr lang="tr-TR" b="0" i="1" smtClean="0">
                                <a:latin typeface="Cambria Math" panose="02040503050406030204" pitchFamily="18" charset="0"/>
                              </a:rPr>
                              <m:t>0</m:t>
                            </m:r>
                          </m:sup>
                        </m:sSup>
                      </m:oMath>
                    </m:oMathPara>
                  </a14:m>
                  <a:endParaRPr lang="tr-TR" dirty="0"/>
                </a:p>
              </p:txBody>
            </p:sp>
          </mc:Choice>
          <mc:Fallback>
            <p:sp>
              <p:nvSpPr>
                <p:cNvPr id="11" name="TextBox 10"/>
                <p:cNvSpPr txBox="1">
                  <a:spLocks noRot="1" noChangeAspect="1" noMove="1" noResize="1" noEditPoints="1" noAdjustHandles="1" noChangeArrowheads="1" noChangeShapeType="1" noTextEdit="1"/>
                </p:cNvSpPr>
                <p:nvPr/>
              </p:nvSpPr>
              <p:spPr>
                <a:xfrm>
                  <a:off x="3004187" y="2264909"/>
                  <a:ext cx="1205346" cy="369332"/>
                </a:xfrm>
                <a:prstGeom prst="rect">
                  <a:avLst/>
                </a:prstGeom>
                <a:blipFill>
                  <a:blip r:embed="rId5"/>
                  <a:stretch>
                    <a:fillRect/>
                  </a:stretch>
                </a:blipFill>
              </p:spPr>
              <p:txBody>
                <a:bodyPr/>
                <a:lstStyle/>
                <a:p>
                  <a:r>
                    <a:rPr lang="tr-TR">
                      <a:noFill/>
                    </a:rPr>
                    <a:t> </a:t>
                  </a:r>
                </a:p>
              </p:txBody>
            </p:sp>
          </mc:Fallback>
        </mc:AlternateContent>
        <p:cxnSp>
          <p:nvCxnSpPr>
            <p:cNvPr id="13" name="Straight Connector 12"/>
            <p:cNvCxnSpPr/>
            <p:nvPr/>
          </p:nvCxnSpPr>
          <p:spPr>
            <a:xfrm flipV="1">
              <a:off x="3048000" y="2673927"/>
              <a:ext cx="2286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067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Denklemlerin Düzenlenmesi</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10000"/>
              </a:bodyPr>
              <a:lstStyle/>
              <a:p>
                <a:pPr marL="45720" indent="0" fontAlgn="ctr">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Cambria Math" panose="02040503050406030204" pitchFamily="18" charset="0"/>
                        </a:rPr>
                        <m:t>𝐹</m:t>
                      </m:r>
                      <m:r>
                        <a:rPr lang="en-US" i="1" baseline="-25000" dirty="0">
                          <a:latin typeface="Cambria Math" panose="02040503050406030204" pitchFamily="18" charset="0"/>
                          <a:ea typeface="Cambria Math" panose="02040503050406030204" pitchFamily="18" charset="0"/>
                        </a:rPr>
                        <m:t>34</m:t>
                      </m:r>
                      <m:r>
                        <a:rPr lang="en-US" i="1" baseline="-25000"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 + </m:t>
                      </m:r>
                      <m:r>
                        <a:rPr lang="en-US" i="1" dirty="0">
                          <a:latin typeface="Cambria Math" panose="02040503050406030204" pitchFamily="18" charset="0"/>
                          <a:ea typeface="Cambria Math" panose="02040503050406030204" pitchFamily="18" charset="0"/>
                        </a:rPr>
                        <m:t>𝐺</m:t>
                      </m:r>
                      <m:r>
                        <a:rPr lang="en-US" i="1" baseline="-25000" dirty="0">
                          <a:latin typeface="Cambria Math" panose="02040503050406030204" pitchFamily="18" charset="0"/>
                          <a:ea typeface="Cambria Math" panose="02040503050406030204" pitchFamily="18" charset="0"/>
                        </a:rPr>
                        <m:t>14</m:t>
                      </m:r>
                      <m:r>
                        <a:rPr lang="en-US" i="1" baseline="-25000" dirty="0">
                          <a:latin typeface="Cambria Math" panose="02040503050406030204" pitchFamily="18" charset="0"/>
                          <a:ea typeface="Cambria Math" panose="02040503050406030204" pitchFamily="18" charset="0"/>
                        </a:rPr>
                        <m:t>𝑥</m:t>
                      </m:r>
                      <m:r>
                        <a:rPr lang="tr-TR"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𝐹</m:t>
                      </m:r>
                      <m:r>
                        <a:rPr lang="en-US" i="1" baseline="-25000" dirty="0">
                          <a:latin typeface="Cambria Math" panose="02040503050406030204" pitchFamily="18" charset="0"/>
                          <a:ea typeface="Cambria Math" panose="02040503050406030204" pitchFamily="18" charset="0"/>
                        </a:rPr>
                        <m:t>14</m:t>
                      </m:r>
                      <m:r>
                        <a:rPr lang="en-US" i="1" dirty="0">
                          <a:latin typeface="Cambria Math" panose="02040503050406030204" pitchFamily="18" charset="0"/>
                          <a:ea typeface="Cambria Math" panose="02040503050406030204" pitchFamily="18" charset="0"/>
                        </a:rPr>
                        <m:t> </m:t>
                      </m:r>
                      <m:r>
                        <m:rPr>
                          <m:sty m:val="p"/>
                        </m:rPr>
                        <a:rPr lang="en-US" i="1" dirty="0">
                          <a:latin typeface="Cambria Math" panose="02040503050406030204" pitchFamily="18" charset="0"/>
                          <a:ea typeface="Cambria Math" panose="02040503050406030204" pitchFamily="18" charset="0"/>
                        </a:rPr>
                        <m:t>cos</m:t>
                      </m:r>
                      <m:sSup>
                        <m:sSupPr>
                          <m:ctrlPr>
                            <a:rPr lang="tr-TR" i="1" dirty="0">
                              <a:latin typeface="Cambria Math" panose="02040503050406030204" pitchFamily="18" charset="0"/>
                              <a:ea typeface="Cambria Math" panose="02040503050406030204" pitchFamily="18" charset="0"/>
                            </a:rPr>
                          </m:ctrlPr>
                        </m:sSupPr>
                        <m:e>
                          <m:r>
                            <a:rPr lang="tr-TR"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2</m:t>
                          </m:r>
                          <m:r>
                            <a:rPr lang="tr-TR" i="1" dirty="0">
                              <a:latin typeface="Cambria Math" panose="02040503050406030204" pitchFamily="18" charset="0"/>
                              <a:ea typeface="Cambria Math" panose="02040503050406030204" pitchFamily="18" charset="0"/>
                            </a:rPr>
                            <m:t>00</m:t>
                          </m:r>
                        </m:e>
                        <m:sup>
                          <m:r>
                            <a:rPr lang="en-US"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 0  </m:t>
                      </m:r>
                    </m:oMath>
                  </m:oMathPara>
                </a14:m>
                <a:endParaRPr lang="tr-TR" i="1" dirty="0" smtClean="0">
                  <a:latin typeface="Cambria Math" panose="02040503050406030204" pitchFamily="18" charset="0"/>
                  <a:ea typeface="Cambria Math" panose="02040503050406030204" pitchFamily="18" charset="0"/>
                </a:endParaRPr>
              </a:p>
              <a:p>
                <a:pPr marL="45720" indent="0" fontAlgn="ctr">
                  <a:buNone/>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34</m:t>
                      </m:r>
                      <m:r>
                        <a:rPr lang="es-ES" i="1" baseline="-25000" dirty="0">
                          <a:latin typeface="Cambria Math" panose="02040503050406030204" pitchFamily="18" charset="0"/>
                          <a:ea typeface="Cambria Math" panose="02040503050406030204" pitchFamily="18" charset="0"/>
                        </a:rPr>
                        <m:t>𝑦</m:t>
                      </m:r>
                      <m:r>
                        <a:rPr lang="es-ES" i="1" dirty="0">
                          <a:latin typeface="Cambria Math" panose="02040503050406030204" pitchFamily="18" charset="0"/>
                          <a:ea typeface="Cambria Math" panose="02040503050406030204" pitchFamily="18" charset="0"/>
                        </a:rPr>
                        <m:t> + </m:t>
                      </m:r>
                      <m:r>
                        <a:rPr lang="es-ES" i="1" dirty="0">
                          <a:latin typeface="Cambria Math" panose="02040503050406030204" pitchFamily="18" charset="0"/>
                          <a:ea typeface="Cambria Math" panose="02040503050406030204" pitchFamily="18" charset="0"/>
                        </a:rPr>
                        <m:t>𝐺</m:t>
                      </m:r>
                      <m:r>
                        <a:rPr lang="es-ES" i="1" baseline="-25000" dirty="0">
                          <a:latin typeface="Cambria Math" panose="02040503050406030204" pitchFamily="18" charset="0"/>
                          <a:ea typeface="Cambria Math" panose="02040503050406030204" pitchFamily="18" charset="0"/>
                        </a:rPr>
                        <m:t>14</m:t>
                      </m:r>
                      <m:r>
                        <a:rPr lang="es-ES" i="1" baseline="-25000" dirty="0">
                          <a:latin typeface="Cambria Math" panose="02040503050406030204" pitchFamily="18" charset="0"/>
                          <a:ea typeface="Cambria Math" panose="02040503050406030204" pitchFamily="18" charset="0"/>
                        </a:rPr>
                        <m:t>𝑦</m:t>
                      </m:r>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m:rPr>
                          <m:sty m:val="p"/>
                        </m:rPr>
                        <a:rPr lang="es-ES" i="1" dirty="0">
                          <a:latin typeface="Cambria Math" panose="02040503050406030204" pitchFamily="18" charset="0"/>
                          <a:ea typeface="Cambria Math" panose="02040503050406030204" pitchFamily="18" charset="0"/>
                        </a:rPr>
                        <m:t>sin</m:t>
                      </m:r>
                      <m:sSup>
                        <m:sSupPr>
                          <m:ctrlPr>
                            <a:rPr lang="tr-TR" i="1" dirty="0">
                              <a:latin typeface="Cambria Math" panose="02040503050406030204" pitchFamily="18" charset="0"/>
                              <a:ea typeface="Cambria Math" panose="02040503050406030204" pitchFamily="18" charset="0"/>
                            </a:rPr>
                          </m:ctrlPr>
                        </m:sSupPr>
                        <m:e>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20</m:t>
                          </m:r>
                          <m:r>
                            <a:rPr lang="tr-TR" i="1" dirty="0">
                              <a:latin typeface="Cambria Math" panose="02040503050406030204" pitchFamily="18" charset="0"/>
                              <a:ea typeface="Cambria Math" panose="02040503050406030204" pitchFamily="18" charset="0"/>
                            </a:rPr>
                            <m:t>0</m:t>
                          </m:r>
                        </m:e>
                        <m:sup>
                          <m:r>
                            <a:rPr lang="es-ES"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 0</m:t>
                      </m:r>
                    </m:oMath>
                  </m:oMathPara>
                </a14:m>
                <a:endParaRPr lang="tr-TR" dirty="0">
                  <a:latin typeface="Cambria Math" panose="02040503050406030204" pitchFamily="18" charset="0"/>
                  <a:ea typeface="Cambria Math" panose="02040503050406030204" pitchFamily="18" charset="0"/>
                </a:endParaRPr>
              </a:p>
              <a:p>
                <a:pPr marL="45720" indent="0" fontAlgn="ctr">
                  <a:buNone/>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34</m:t>
                      </m:r>
                      <m:r>
                        <a:rPr lang="es-ES" i="1" baseline="-25000" dirty="0">
                          <a:latin typeface="Cambria Math" panose="02040503050406030204" pitchFamily="18" charset="0"/>
                          <a:ea typeface="Cambria Math" panose="02040503050406030204" pitchFamily="18" charset="0"/>
                        </a:rPr>
                        <m:t>𝑥</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𝑎</m:t>
                      </m:r>
                      <m:r>
                        <a:rPr lang="es-ES" i="1" baseline="-25000"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𝑠𝑖𝑛</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34</m:t>
                      </m:r>
                      <m:r>
                        <a:rPr lang="es-ES" i="1" baseline="-25000" dirty="0">
                          <a:latin typeface="Cambria Math" panose="02040503050406030204" pitchFamily="18" charset="0"/>
                          <a:ea typeface="Cambria Math" panose="02040503050406030204" pitchFamily="18" charset="0"/>
                        </a:rPr>
                        <m:t>𝑦𝑎</m:t>
                      </m:r>
                      <m:r>
                        <a:rPr lang="es-ES" i="1"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𝑐𝑜𝑠</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𝑏</m:t>
                      </m:r>
                      <m:r>
                        <a:rPr lang="es-ES" i="1" baseline="-25000"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 </m:t>
                      </m:r>
                      <m:r>
                        <m:rPr>
                          <m:sty m:val="p"/>
                        </m:rPr>
                        <a:rPr lang="es-ES" i="1" dirty="0">
                          <a:latin typeface="Cambria Math" panose="02040503050406030204" pitchFamily="18" charset="0"/>
                          <a:ea typeface="Cambria Math" panose="02040503050406030204" pitchFamily="18" charset="0"/>
                        </a:rPr>
                        <m:t>sin</m:t>
                      </m:r>
                      <m:r>
                        <a:rPr lang="es-ES" i="1" dirty="0">
                          <a:latin typeface="Cambria Math" panose="02040503050406030204" pitchFamily="18" charset="0"/>
                          <a:ea typeface="Cambria Math" panose="02040503050406030204" pitchFamily="18" charset="0"/>
                        </a:rPr>
                        <m:t>⁡(</m:t>
                      </m:r>
                      <m:sSup>
                        <m:sSupPr>
                          <m:ctrlPr>
                            <a:rPr lang="tr-TR" i="1" baseline="-25000"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2</m:t>
                          </m:r>
                          <m:r>
                            <a:rPr lang="tr-TR" i="1" dirty="0">
                              <a:latin typeface="Cambria Math" panose="02040503050406030204" pitchFamily="18" charset="0"/>
                              <a:ea typeface="Cambria Math" panose="02040503050406030204" pitchFamily="18" charset="0"/>
                            </a:rPr>
                            <m:t>0</m:t>
                          </m:r>
                          <m:r>
                            <a:rPr lang="es-ES" i="1" dirty="0">
                              <a:latin typeface="Cambria Math" panose="02040503050406030204" pitchFamily="18" charset="0"/>
                              <a:ea typeface="Cambria Math" panose="02040503050406030204" pitchFamily="18" charset="0"/>
                            </a:rPr>
                            <m:t>0</m:t>
                          </m:r>
                        </m:e>
                        <m:sup>
                          <m:r>
                            <a:rPr lang="tr-TR"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f>
                        <m:fPr>
                          <m:ctrlPr>
                            <a:rPr lang="tr-TR" i="1" dirty="0">
                              <a:latin typeface="Cambria Math" panose="02040503050406030204" pitchFamily="18" charset="0"/>
                              <a:ea typeface="Cambria Math" panose="02040503050406030204" pitchFamily="18" charset="0"/>
                            </a:rPr>
                          </m:ctrlPr>
                        </m:fPr>
                        <m:num>
                          <m:r>
                            <a:rPr lang="tr-TR" i="1" dirty="0">
                              <a:latin typeface="Cambria Math" panose="02040503050406030204" pitchFamily="18" charset="0"/>
                              <a:ea typeface="Cambria Math" panose="02040503050406030204" pitchFamily="18" charset="0"/>
                            </a:rPr>
                            <m:t>𝜋</m:t>
                          </m:r>
                        </m:num>
                        <m:den>
                          <m:r>
                            <a:rPr lang="tr-TR" i="1" dirty="0">
                              <a:latin typeface="Cambria Math" panose="02040503050406030204" pitchFamily="18" charset="0"/>
                              <a:ea typeface="Cambria Math" panose="02040503050406030204" pitchFamily="18" charset="0"/>
                            </a:rPr>
                            <m:t>180</m:t>
                          </m:r>
                        </m:den>
                      </m:f>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r>
                        <a:rPr lang="tr-TR" i="1" dirty="0">
                          <a:latin typeface="Cambria Math" panose="02040503050406030204" pitchFamily="18" charset="0"/>
                          <a:ea typeface="Cambria Math" panose="02040503050406030204" pitchFamily="18" charset="0"/>
                        </a:rPr>
                        <m:t>) = 0 </m:t>
                      </m:r>
                    </m:oMath>
                  </m:oMathPara>
                </a14:m>
                <a:endParaRPr lang="tr-TR" dirty="0" smtClean="0">
                  <a:latin typeface="Cambria Math" panose="02040503050406030204" pitchFamily="18" charset="0"/>
                  <a:ea typeface="Cambria Math" panose="02040503050406030204" pitchFamily="18" charset="0"/>
                </a:endParaRPr>
              </a:p>
              <a:p>
                <a:pPr marL="0" indent="0" fontAlgn="ctr">
                  <a:spcBef>
                    <a:spcPts val="0"/>
                  </a:spcBef>
                  <a:buNone/>
                </a:pPr>
                <a14:m>
                  <m:oMathPara xmlns:m="http://schemas.openxmlformats.org/officeDocument/2006/math">
                    <m:oMathParaPr>
                      <m:jc m:val="centerGroup"/>
                    </m:oMathParaPr>
                    <m:oMath xmlns:m="http://schemas.openxmlformats.org/officeDocument/2006/math">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23</m:t>
                      </m:r>
                      <m:r>
                        <a:rPr lang="tr-TR" i="1" baseline="-25000" dirty="0">
                          <a:solidFill>
                            <a:srgbClr val="000000"/>
                          </a:solidFill>
                          <a:latin typeface="Cambria Math" panose="02040503050406030204" pitchFamily="18" charset="0"/>
                          <a:ea typeface="Cambria Math" panose="02040503050406030204" pitchFamily="18" charset="0"/>
                        </a:rPr>
                        <m:t>𝑥</m:t>
                      </m:r>
                      <m:r>
                        <a:rPr lang="tr-TR" i="1" dirty="0">
                          <a:solidFill>
                            <a:srgbClr val="000000"/>
                          </a:solidFill>
                          <a:latin typeface="Cambria Math" panose="02040503050406030204" pitchFamily="18" charset="0"/>
                          <a:ea typeface="Cambria Math" panose="02040503050406030204" pitchFamily="18" charset="0"/>
                        </a:rPr>
                        <m:t> − </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34</m:t>
                      </m:r>
                      <m:r>
                        <a:rPr lang="tr-TR" i="1" baseline="-25000" dirty="0">
                          <a:solidFill>
                            <a:srgbClr val="000000"/>
                          </a:solidFill>
                          <a:latin typeface="Cambria Math" panose="02040503050406030204" pitchFamily="18" charset="0"/>
                          <a:ea typeface="Cambria Math" panose="02040503050406030204" pitchFamily="18" charset="0"/>
                        </a:rPr>
                        <m:t>𝑥</m:t>
                      </m:r>
                      <m:r>
                        <a:rPr lang="tr-TR" i="1" dirty="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func>
                        <m:funcPr>
                          <m:ctrlPr>
                            <a:rPr lang="tr-TR" i="1" baseline="-25000" dirty="0">
                              <a:solidFill>
                                <a:srgbClr val="000000"/>
                              </a:solidFill>
                              <a:latin typeface="Cambria Math" panose="02040503050406030204" pitchFamily="18" charset="0"/>
                              <a:ea typeface="Cambria Math" panose="02040503050406030204" pitchFamily="18" charset="0"/>
                            </a:rPr>
                          </m:ctrlPr>
                        </m:funcPr>
                        <m:fName>
                          <m:r>
                            <m:rPr>
                              <m:sty m:val="p"/>
                            </m:rPr>
                            <a:rPr lang="tr-TR" i="0" dirty="0">
                              <a:solidFill>
                                <a:srgbClr val="000000"/>
                              </a:solidFill>
                              <a:latin typeface="Cambria Math" panose="02040503050406030204" pitchFamily="18" charset="0"/>
                              <a:ea typeface="Cambria Math" panose="02040503050406030204" pitchFamily="18" charset="0"/>
                            </a:rPr>
                            <m:t>cos</m:t>
                          </m:r>
                        </m:fName>
                        <m:e>
                          <m:d>
                            <m:dPr>
                              <m:ctrlPr>
                                <a:rPr lang="tr-TR" i="1" dirty="0">
                                  <a:solidFill>
                                    <a:srgbClr val="000000"/>
                                  </a:solidFill>
                                  <a:latin typeface="Cambria Math" panose="02040503050406030204" pitchFamily="18" charset="0"/>
                                  <a:ea typeface="Cambria Math" panose="02040503050406030204" pitchFamily="18" charset="0"/>
                                </a:rPr>
                              </m:ctrlPr>
                            </m:dPr>
                            <m:e>
                              <m:r>
                                <a:rPr lang="tr-TR" i="1" dirty="0">
                                  <a:solidFill>
                                    <a:srgbClr val="000000"/>
                                  </a:solidFill>
                                  <a:latin typeface="Cambria Math" panose="02040503050406030204" pitchFamily="18" charset="0"/>
                                  <a:ea typeface="Cambria Math" panose="02040503050406030204" pitchFamily="18" charset="0"/>
                                </a:rPr>
                                <m:t>23</m:t>
                              </m:r>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f>
                                <m:fPr>
                                  <m:ctrlPr>
                                    <a:rPr lang="tr-TR" i="1" dirty="0">
                                      <a:solidFill>
                                        <a:srgbClr val="000000"/>
                                      </a:solidFill>
                                      <a:latin typeface="Cambria Math" panose="02040503050406030204" pitchFamily="18" charset="0"/>
                                      <a:ea typeface="Cambria Math" panose="02040503050406030204" pitchFamily="18" charset="0"/>
                                    </a:rPr>
                                  </m:ctrlPr>
                                </m:fPr>
                                <m:num>
                                  <m:r>
                                    <a:rPr lang="tr-TR" i="1" dirty="0">
                                      <a:solidFill>
                                        <a:srgbClr val="000000"/>
                                      </a:solidFill>
                                      <a:latin typeface="Cambria Math" panose="02040503050406030204" pitchFamily="18" charset="0"/>
                                      <a:ea typeface="Cambria Math" panose="02040503050406030204" pitchFamily="18" charset="0"/>
                                    </a:rPr>
                                    <m:t>𝜋</m:t>
                                  </m:r>
                                </m:num>
                                <m:den>
                                  <m:r>
                                    <a:rPr lang="tr-TR" i="1" dirty="0">
                                      <a:solidFill>
                                        <a:srgbClr val="000000"/>
                                      </a:solidFill>
                                      <a:latin typeface="Cambria Math" panose="02040503050406030204" pitchFamily="18" charset="0"/>
                                      <a:ea typeface="Cambria Math" panose="02040503050406030204" pitchFamily="18" charset="0"/>
                                    </a:rPr>
                                    <m:t>180</m:t>
                                  </m:r>
                                </m:den>
                              </m:f>
                            </m:e>
                          </m:d>
                        </m:e>
                      </m:func>
                      <m:r>
                        <a:rPr lang="tr-TR" i="1" dirty="0">
                          <a:solidFill>
                            <a:srgbClr val="000000"/>
                          </a:solidFill>
                          <a:latin typeface="Cambria Math" panose="02040503050406030204" pitchFamily="18" charset="0"/>
                          <a:ea typeface="Cambria Math" panose="02040503050406030204" pitchFamily="18" charset="0"/>
                        </a:rPr>
                        <m:t>=</m:t>
                      </m:r>
                      <m:r>
                        <a:rPr lang="tr-TR" b="0" i="1" dirty="0" smtClean="0">
                          <a:solidFill>
                            <a:srgbClr val="000000"/>
                          </a:solidFill>
                          <a:latin typeface="Cambria Math" panose="02040503050406030204" pitchFamily="18" charset="0"/>
                          <a:ea typeface="Cambria Math" panose="02040503050406030204" pitchFamily="18" charset="0"/>
                        </a:rPr>
                        <m:t>0</m:t>
                      </m:r>
                    </m:oMath>
                  </m:oMathPara>
                </a14:m>
                <a:endParaRPr lang="tr-TR" b="0" i="1" dirty="0" smtClean="0">
                  <a:solidFill>
                    <a:srgbClr val="000000"/>
                  </a:solidFill>
                  <a:latin typeface="Cambria Math" panose="02040503050406030204" pitchFamily="18" charset="0"/>
                  <a:ea typeface="Cambria Math" panose="02040503050406030204" pitchFamily="18" charset="0"/>
                </a:endParaRPr>
              </a:p>
              <a:p>
                <a:pPr marL="0" indent="0" fontAlgn="ctr">
                  <a:spcBef>
                    <a:spcPts val="0"/>
                  </a:spcBef>
                  <a:buNone/>
                </a:pPr>
                <a14:m>
                  <m:oMathPara xmlns:m="http://schemas.openxmlformats.org/officeDocument/2006/math">
                    <m:oMathParaPr>
                      <m:jc m:val="centerGroup"/>
                    </m:oMathParaPr>
                    <m:oMath xmlns:m="http://schemas.openxmlformats.org/officeDocument/2006/math">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23</m:t>
                      </m:r>
                      <m:r>
                        <a:rPr lang="tr-TR" i="1" baseline="-25000" dirty="0">
                          <a:solidFill>
                            <a:srgbClr val="000000"/>
                          </a:solidFill>
                          <a:latin typeface="Cambria Math" panose="02040503050406030204" pitchFamily="18" charset="0"/>
                          <a:ea typeface="Cambria Math" panose="02040503050406030204" pitchFamily="18" charset="0"/>
                        </a:rPr>
                        <m:t>𝑦</m:t>
                      </m:r>
                      <m:r>
                        <a:rPr lang="tr-TR" i="1" dirty="0">
                          <a:solidFill>
                            <a:srgbClr val="000000"/>
                          </a:solidFill>
                          <a:latin typeface="Cambria Math" panose="02040503050406030204" pitchFamily="18" charset="0"/>
                          <a:ea typeface="Cambria Math" panose="02040503050406030204" pitchFamily="18" charset="0"/>
                        </a:rPr>
                        <m:t> − </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34</m:t>
                      </m:r>
                      <m:r>
                        <a:rPr lang="tr-TR" i="1" baseline="-25000" dirty="0">
                          <a:solidFill>
                            <a:srgbClr val="000000"/>
                          </a:solidFill>
                          <a:latin typeface="Cambria Math" panose="02040503050406030204" pitchFamily="18" charset="0"/>
                          <a:ea typeface="Cambria Math" panose="02040503050406030204" pitchFamily="18" charset="0"/>
                        </a:rPr>
                        <m:t>𝑦</m:t>
                      </m:r>
                      <m:r>
                        <a:rPr lang="tr-TR" i="1" dirty="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r>
                        <m:rPr>
                          <m:sty m:val="p"/>
                        </m:rPr>
                        <a:rPr lang="tr-TR" i="1" dirty="0">
                          <a:solidFill>
                            <a:srgbClr val="000000"/>
                          </a:solidFill>
                          <a:latin typeface="Cambria Math" panose="02040503050406030204" pitchFamily="18" charset="0"/>
                          <a:ea typeface="Cambria Math" panose="02040503050406030204" pitchFamily="18" charset="0"/>
                        </a:rPr>
                        <m:t>sin</m:t>
                      </m:r>
                      <m:r>
                        <a:rPr lang="tr-TR" i="1" dirty="0">
                          <a:solidFill>
                            <a:srgbClr val="000000"/>
                          </a:solidFill>
                          <a:latin typeface="Cambria Math" panose="02040503050406030204" pitchFamily="18" charset="0"/>
                          <a:ea typeface="Cambria Math" panose="02040503050406030204" pitchFamily="18" charset="0"/>
                        </a:rPr>
                        <m:t>⁡(</m:t>
                      </m:r>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230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𝜋</m:t>
                      </m:r>
                      <m:r>
                        <a:rPr lang="tr-TR" i="1" dirty="0">
                          <a:solidFill>
                            <a:srgbClr val="000000"/>
                          </a:solidFill>
                          <a:latin typeface="Cambria Math" panose="02040503050406030204" pitchFamily="18" charset="0"/>
                          <a:ea typeface="Cambria Math" panose="02040503050406030204" pitchFamily="18" charset="0"/>
                        </a:rPr>
                        <m:t>/180) = 0</m:t>
                      </m:r>
                    </m:oMath>
                  </m:oMathPara>
                </a14:m>
                <a:endParaRPr lang="tr-TR" sz="1800" dirty="0">
                  <a:latin typeface="Arial" panose="020B0604020202020204" pitchFamily="34" charset="0"/>
                </a:endParaRPr>
              </a:p>
              <a:p>
                <a:pPr marL="0" indent="0" fontAlgn="ctr">
                  <a:spcBef>
                    <a:spcPts val="0"/>
                  </a:spcBef>
                  <a:buNone/>
                </a:pPr>
                <a14:m>
                  <m:oMathPara xmlns:m="http://schemas.openxmlformats.org/officeDocument/2006/math">
                    <m:oMathParaPr>
                      <m:jc m:val="centerGroup"/>
                    </m:oMathParaPr>
                    <m:oMath xmlns:m="http://schemas.openxmlformats.org/officeDocument/2006/math">
                      <m:r>
                        <a:rPr lang="es-ES" i="1" dirty="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34</m:t>
                      </m:r>
                      <m:r>
                        <a:rPr lang="es-ES" i="1" baseline="-25000" dirty="0">
                          <a:solidFill>
                            <a:srgbClr val="000000"/>
                          </a:solidFill>
                          <a:latin typeface="Cambria Math" panose="02040503050406030204" pitchFamily="18" charset="0"/>
                          <a:ea typeface="Cambria Math" panose="02040503050406030204" pitchFamily="18" charset="0"/>
                        </a:rPr>
                        <m:t>𝑥</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𝑎</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𝑠𝑖𝑛</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tr-TR" i="1" dirty="0">
                          <a:solidFill>
                            <a:srgbClr val="000000"/>
                          </a:solidFill>
                          <a:latin typeface="Cambria Math" panose="02040503050406030204" pitchFamily="18" charset="0"/>
                          <a:ea typeface="Cambria Math" panose="02040503050406030204" pitchFamily="18" charset="0"/>
                        </a:rPr>
                        <m:t>−</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34</m:t>
                      </m:r>
                      <m:r>
                        <a:rPr lang="es-ES" i="1" baseline="-25000" dirty="0">
                          <a:solidFill>
                            <a:srgbClr val="000000"/>
                          </a:solidFill>
                          <a:latin typeface="Cambria Math" panose="02040503050406030204" pitchFamily="18" charset="0"/>
                          <a:ea typeface="Cambria Math" panose="02040503050406030204" pitchFamily="18" charset="0"/>
                        </a:rPr>
                        <m:t>𝑦𝑎</m:t>
                      </m:r>
                      <m:r>
                        <a:rPr lang="tr-TR" i="1"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𝑐𝑜𝑠</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tr-TR" i="1" dirty="0">
                          <a:solidFill>
                            <a:srgbClr val="000000"/>
                          </a:solidFill>
                          <a:latin typeface="Cambria Math" panose="02040503050406030204" pitchFamily="18" charset="0"/>
                          <a:ea typeface="Cambria Math" panose="02040503050406030204" pitchFamily="18" charset="0"/>
                        </a:rPr>
                        <m:t>−</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𝑏</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m:rPr>
                          <m:sty m:val="p"/>
                        </m:rPr>
                        <a:rPr lang="es-ES" i="1" dirty="0">
                          <a:solidFill>
                            <a:srgbClr val="000000"/>
                          </a:solidFill>
                          <a:latin typeface="Cambria Math" panose="02040503050406030204" pitchFamily="18" charset="0"/>
                          <a:ea typeface="Cambria Math" panose="02040503050406030204" pitchFamily="18" charset="0"/>
                        </a:rPr>
                        <m:t>sin</m:t>
                      </m:r>
                      <m:r>
                        <a:rPr lang="es-ES" i="1" dirty="0">
                          <a:solidFill>
                            <a:srgbClr val="000000"/>
                          </a:solidFill>
                          <a:latin typeface="Cambria Math" panose="02040503050406030204" pitchFamily="18" charset="0"/>
                          <a:ea typeface="Cambria Math" panose="02040503050406030204" pitchFamily="18" charset="0"/>
                        </a:rPr>
                        <m:t>⁡(</m:t>
                      </m:r>
                      <m:r>
                        <a:rPr lang="es-ES" i="1">
                          <a:solidFill>
                            <a:srgbClr val="000000"/>
                          </a:solidFill>
                          <a:latin typeface="Cambria Math" panose="02040503050406030204" pitchFamily="18" charset="0"/>
                          <a:ea typeface="Cambria Math" panose="02040503050406030204" pitchFamily="18" charset="0"/>
                        </a:rPr>
                        <m:t>𝛼</m:t>
                      </m:r>
                      <m:r>
                        <a:rPr lang="tr-TR" i="1">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tr-TR" i="1" dirty="0">
                          <a:solidFill>
                            <a:srgbClr val="000000"/>
                          </a:solidFill>
                          <a:latin typeface="Cambria Math" panose="02040503050406030204" pitchFamily="18" charset="0"/>
                          <a:ea typeface="Cambria Math" panose="02040503050406030204" pitchFamily="18" charset="0"/>
                        </a:rPr>
                        <m:t>−</m:t>
                      </m:r>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23</m:t>
                          </m:r>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𝜋</m:t>
                      </m:r>
                      <m:r>
                        <a:rPr lang="tr-TR" i="1" dirty="0">
                          <a:solidFill>
                            <a:srgbClr val="000000"/>
                          </a:solidFill>
                          <a:latin typeface="Cambria Math" panose="02040503050406030204" pitchFamily="18" charset="0"/>
                          <a:ea typeface="Cambria Math" panose="02040503050406030204" pitchFamily="18" charset="0"/>
                        </a:rPr>
                        <m:t>/180) =0</m:t>
                      </m:r>
                    </m:oMath>
                  </m:oMathPara>
                </a14:m>
                <a:endParaRPr lang="tr-TR" dirty="0">
                  <a:latin typeface="Cambria Math" panose="02040503050406030204" pitchFamily="18" charset="0"/>
                  <a:ea typeface="Cambria Math" panose="02040503050406030204" pitchFamily="18" charset="0"/>
                </a:endParaRPr>
              </a:p>
              <a:p>
                <a:pPr marL="45720" indent="0" fontAlgn="ctr">
                  <a:buNone/>
                </a:pPr>
                <a:endParaRPr lang="tr-TR" dirty="0" smtClean="0">
                  <a:solidFill>
                    <a:srgbClr val="000000"/>
                  </a:solidFill>
                  <a:latin typeface="Cambria Math" panose="02040503050406030204" pitchFamily="18" charset="0"/>
                  <a:ea typeface="Cambria Math" panose="02040503050406030204" pitchFamily="18" charset="0"/>
                </a:endParaRPr>
              </a:p>
              <a:p>
                <a:pPr marL="0" indent="0" fontAlgn="ctr">
                  <a:spcBef>
                    <a:spcPts val="0"/>
                  </a:spcBef>
                  <a:buNone/>
                </a:pPr>
                <a14:m>
                  <m:oMathPara xmlns:m="http://schemas.openxmlformats.org/officeDocument/2006/math">
                    <m:oMathParaPr>
                      <m:jc m:val="centerGroup"/>
                    </m:oMathParaPr>
                    <m:oMath xmlns:m="http://schemas.openxmlformats.org/officeDocument/2006/math">
                      <m:d>
                        <m:dPr>
                          <m:begChr m:val="["/>
                          <m:endChr m:val="]"/>
                          <m:ctrlPr>
                            <a:rPr lang="tr-TR" i="1"/>
                          </m:ctrlPr>
                        </m:dPr>
                        <m:e>
                          <m:m>
                            <m:mPr>
                              <m:mcs>
                                <m:mc>
                                  <m:mcPr>
                                    <m:count m:val="6"/>
                                    <m:mcJc m:val="center"/>
                                  </m:mcPr>
                                </m:mc>
                              </m:mcs>
                              <m:ctrlPr>
                                <a:rPr lang="tr-TR" i="1"/>
                              </m:ctrlPr>
                            </m:mPr>
                            <m:mr>
                              <m:e>
                                <m:r>
                                  <m:rPr>
                                    <m:brk m:alnAt="7"/>
                                  </m:rPr>
                                  <a:rPr lang="tr-TR" b="0" i="1" smtClean="0">
                                    <a:latin typeface="Cambria Math" panose="02040503050406030204" pitchFamily="18" charset="0"/>
                                  </a:rPr>
                                  <m:t>1</m:t>
                                </m:r>
                              </m:e>
                              <m:e>
                                <m:r>
                                  <a:rPr lang="tr-TR" b="0" i="1" smtClean="0">
                                    <a:latin typeface="Cambria Math" panose="02040503050406030204" pitchFamily="18" charset="0"/>
                                  </a:rPr>
                                  <m:t>0</m:t>
                                </m:r>
                              </m:e>
                              <m:e>
                                <m:r>
                                  <a:rPr lang="tr-TR" b="0" i="1" smtClean="0">
                                    <a:latin typeface="Cambria Math" panose="02040503050406030204" pitchFamily="18" charset="0"/>
                                  </a:rPr>
                                  <m:t>1</m:t>
                                </m:r>
                              </m:e>
                              <m:e>
                                <m:r>
                                  <a:rPr lang="tr-TR" b="0" i="1" smtClean="0">
                                    <a:latin typeface="Cambria Math" panose="02040503050406030204" pitchFamily="18" charset="0"/>
                                  </a:rPr>
                                  <m:t>0</m:t>
                                </m:r>
                              </m:e>
                              <m:e>
                                <m:r>
                                  <a:rPr lang="tr-TR" b="0" i="1" smtClean="0">
                                    <a:latin typeface="Cambria Math" panose="02040503050406030204" pitchFamily="18" charset="0"/>
                                  </a:rPr>
                                  <m:t>0</m:t>
                                </m:r>
                              </m:e>
                              <m:e>
                                <m:r>
                                  <a:rPr lang="tr-TR" b="0" i="1" smtClean="0">
                                    <a:latin typeface="Cambria Math" panose="02040503050406030204" pitchFamily="18" charset="0"/>
                                  </a:rPr>
                                  <m:t>0</m:t>
                                </m:r>
                              </m:e>
                            </m:mr>
                            <m:mr>
                              <m:e>
                                <m:r>
                                  <a:rPr lang="tr-TR" b="0" i="1" smtClean="0">
                                    <a:latin typeface="Cambria Math" panose="02040503050406030204" pitchFamily="18" charset="0"/>
                                  </a:rPr>
                                  <m:t>0</m:t>
                                </m:r>
                              </m:e>
                              <m:e>
                                <m:r>
                                  <a:rPr lang="tr-TR" b="0" i="1" smtClean="0">
                                    <a:latin typeface="Cambria Math" panose="02040503050406030204" pitchFamily="18" charset="0"/>
                                  </a:rPr>
                                  <m:t>1</m:t>
                                </m:r>
                              </m:e>
                              <m:e>
                                <m:r>
                                  <a:rPr lang="tr-TR" b="0" i="1" smtClean="0">
                                    <a:latin typeface="Cambria Math" panose="02040503050406030204" pitchFamily="18" charset="0"/>
                                  </a:rPr>
                                  <m:t>0</m:t>
                                </m:r>
                              </m:e>
                              <m:e>
                                <m:r>
                                  <a:rPr lang="tr-TR" b="0" i="1" smtClean="0">
                                    <a:latin typeface="Cambria Math" panose="02040503050406030204" pitchFamily="18" charset="0"/>
                                  </a:rPr>
                                  <m:t>1</m:t>
                                </m:r>
                              </m:e>
                              <m:e>
                                <m:r>
                                  <a:rPr lang="tr-TR" b="0" i="1" smtClean="0">
                                    <a:latin typeface="Cambria Math" panose="02040503050406030204" pitchFamily="18" charset="0"/>
                                  </a:rPr>
                                  <m:t>0</m:t>
                                </m:r>
                              </m:e>
                              <m:e>
                                <m:r>
                                  <a:rPr lang="tr-TR" b="0" i="1" smtClean="0">
                                    <a:latin typeface="Cambria Math" panose="02040503050406030204" pitchFamily="18" charset="0"/>
                                  </a:rPr>
                                  <m:t>0</m:t>
                                </m:r>
                              </m:e>
                            </m:mr>
                            <m:mr>
                              <m:e>
                                <m:r>
                                  <a:rPr lang="tr-TR" b="0" i="1" smtClean="0">
                                    <a:latin typeface="Cambria Math" panose="02040503050406030204" pitchFamily="18" charset="0"/>
                                  </a:rPr>
                                  <m:t>0</m:t>
                                </m:r>
                              </m:e>
                              <m:e>
                                <m:r>
                                  <a:rPr lang="tr-TR" b="0" i="1" smtClean="0">
                                    <a:latin typeface="Cambria Math" panose="02040503050406030204" pitchFamily="18" charset="0"/>
                                  </a:rPr>
                                  <m:t>0</m:t>
                                </m:r>
                              </m:e>
                              <m:e>
                                <m:r>
                                  <a:rPr lang="tr-TR" b="0" i="1" smtClean="0">
                                    <a:latin typeface="Cambria Math" panose="02040503050406030204" pitchFamily="18" charset="0"/>
                                  </a:rPr>
                                  <m:t>−</m:t>
                                </m:r>
                                <m:r>
                                  <a:rPr lang="es-ES" i="1" dirty="0">
                                    <a:latin typeface="Cambria Math" panose="02040503050406030204" pitchFamily="18" charset="0"/>
                                    <a:ea typeface="Cambria Math" panose="02040503050406030204" pitchFamily="18" charset="0"/>
                                  </a:rPr>
                                  <m:t>𝑎</m:t>
                                </m:r>
                                <m:r>
                                  <a:rPr lang="es-ES" i="1" baseline="-25000"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𝑠𝑖𝑛</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e>
                              <m:e>
                                <m:sSub>
                                  <m:sSubPr>
                                    <m:ctrlPr>
                                      <a:rPr lang="tr-TR" i="1" dirty="0">
                                        <a:latin typeface="Cambria Math" panose="02040503050406030204" pitchFamily="18" charset="0"/>
                                        <a:ea typeface="Cambria Math" panose="02040503050406030204" pitchFamily="18" charset="0"/>
                                      </a:rPr>
                                    </m:ctrlPr>
                                  </m:sSubPr>
                                  <m:e>
                                    <m:r>
                                      <a:rPr lang="tr-TR" i="1" dirty="0">
                                        <a:latin typeface="Cambria Math" panose="02040503050406030204" pitchFamily="18" charset="0"/>
                                        <a:ea typeface="Cambria Math" panose="02040503050406030204" pitchFamily="18" charset="0"/>
                                      </a:rPr>
                                      <m:t>𝑎</m:t>
                                    </m:r>
                                  </m:e>
                                  <m:sub>
                                    <m:r>
                                      <a:rPr lang="tr-TR" i="1" dirty="0">
                                        <a:latin typeface="Cambria Math" panose="02040503050406030204" pitchFamily="18" charset="0"/>
                                        <a:ea typeface="Cambria Math" panose="02040503050406030204" pitchFamily="18" charset="0"/>
                                      </a:rPr>
                                      <m:t>4</m:t>
                                    </m:r>
                                  </m:sub>
                                </m:sSub>
                                <m:r>
                                  <a:rPr lang="tr-TR" i="1" dirty="0">
                                    <a:latin typeface="Cambria Math" panose="02040503050406030204" pitchFamily="18" charset="0"/>
                                    <a:ea typeface="Cambria Math" panose="02040503050406030204" pitchFamily="18" charset="0"/>
                                  </a:rPr>
                                  <m:t>𝑐𝑜</m:t>
                                </m:r>
                                <m:r>
                                  <a:rPr lang="es-ES" i="1" dirty="0">
                                    <a:latin typeface="Cambria Math" panose="02040503050406030204" pitchFamily="18" charset="0"/>
                                    <a:ea typeface="Cambria Math" panose="02040503050406030204" pitchFamily="18" charset="0"/>
                                  </a:rPr>
                                  <m:t>𝑠</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e>
                              <m:e>
                                <m:r>
                                  <a:rPr lang="tr-TR" b="0" i="1" smtClean="0">
                                    <a:latin typeface="Cambria Math" panose="02040503050406030204" pitchFamily="18" charset="0"/>
                                  </a:rPr>
                                  <m:t>0</m:t>
                                </m:r>
                              </m:e>
                              <m:e>
                                <m:r>
                                  <a:rPr lang="tr-TR" b="0" i="1" smtClean="0">
                                    <a:latin typeface="Cambria Math" panose="02040503050406030204" pitchFamily="18" charset="0"/>
                                  </a:rPr>
                                  <m:t>0</m:t>
                                </m:r>
                              </m:e>
                            </m:mr>
                            <m:mr>
                              <m:e>
                                <m:r>
                                  <a:rPr lang="tr-TR" b="0" i="1" smtClean="0">
                                    <a:latin typeface="Cambria Math" panose="02040503050406030204" pitchFamily="18" charset="0"/>
                                  </a:rPr>
                                  <m:t>0</m:t>
                                </m:r>
                              </m:e>
                              <m:e>
                                <m:r>
                                  <a:rPr lang="tr-TR" b="0" i="1" smtClean="0">
                                    <a:latin typeface="Cambria Math" panose="02040503050406030204" pitchFamily="18" charset="0"/>
                                  </a:rPr>
                                  <m:t>0</m:t>
                                </m:r>
                              </m:e>
                              <m:e>
                                <m:r>
                                  <a:rPr lang="tr-TR" b="0" i="1" smtClean="0">
                                    <a:latin typeface="Cambria Math" panose="02040503050406030204" pitchFamily="18" charset="0"/>
                                  </a:rPr>
                                  <m:t>−1</m:t>
                                </m:r>
                              </m:e>
                              <m:e>
                                <m:r>
                                  <a:rPr lang="tr-TR" b="0" i="1" smtClean="0">
                                    <a:latin typeface="Cambria Math" panose="02040503050406030204" pitchFamily="18" charset="0"/>
                                  </a:rPr>
                                  <m:t>0</m:t>
                                </m:r>
                              </m:e>
                              <m:e>
                                <m:r>
                                  <a:rPr lang="tr-TR" b="0" i="1" smtClean="0">
                                    <a:latin typeface="Cambria Math" panose="02040503050406030204" pitchFamily="18" charset="0"/>
                                  </a:rPr>
                                  <m:t>1</m:t>
                                </m:r>
                              </m:e>
                              <m:e>
                                <m:r>
                                  <a:rPr lang="tr-TR" b="0" i="1" smtClean="0">
                                    <a:latin typeface="Cambria Math" panose="02040503050406030204" pitchFamily="18" charset="0"/>
                                  </a:rPr>
                                  <m:t>0</m:t>
                                </m:r>
                              </m:e>
                            </m:mr>
                            <m:mr>
                              <m:e>
                                <m:r>
                                  <a:rPr lang="tr-TR" b="0" i="1" smtClean="0">
                                    <a:latin typeface="Cambria Math" panose="02040503050406030204" pitchFamily="18" charset="0"/>
                                  </a:rPr>
                                  <m:t>0</m:t>
                                </m:r>
                              </m:e>
                              <m:e>
                                <m:r>
                                  <a:rPr lang="tr-TR" b="0" i="1" smtClean="0">
                                    <a:latin typeface="Cambria Math" panose="02040503050406030204" pitchFamily="18" charset="0"/>
                                  </a:rPr>
                                  <m:t>0</m:t>
                                </m:r>
                              </m:e>
                              <m:e>
                                <m:r>
                                  <a:rPr lang="tr-TR" b="0" i="1" smtClean="0">
                                    <a:latin typeface="Cambria Math" panose="02040503050406030204" pitchFamily="18" charset="0"/>
                                  </a:rPr>
                                  <m:t>0</m:t>
                                </m:r>
                              </m:e>
                              <m:e>
                                <m:r>
                                  <a:rPr lang="tr-TR" b="0" i="1" smtClean="0">
                                    <a:latin typeface="Cambria Math" panose="02040503050406030204" pitchFamily="18" charset="0"/>
                                  </a:rPr>
                                  <m:t>−1</m:t>
                                </m:r>
                              </m:e>
                              <m:e>
                                <m:r>
                                  <a:rPr lang="tr-TR" b="0" i="1" smtClean="0">
                                    <a:latin typeface="Cambria Math" panose="02040503050406030204" pitchFamily="18" charset="0"/>
                                  </a:rPr>
                                  <m:t>0</m:t>
                                </m:r>
                              </m:e>
                              <m:e>
                                <m:r>
                                  <a:rPr lang="tr-TR" b="0" i="1" smtClean="0">
                                    <a:latin typeface="Cambria Math" panose="02040503050406030204" pitchFamily="18" charset="0"/>
                                  </a:rPr>
                                  <m:t>1</m:t>
                                </m:r>
                              </m:e>
                            </m:mr>
                            <m:mr>
                              <m:e>
                                <m:r>
                                  <a:rPr lang="tr-TR" b="0" i="1" smtClean="0">
                                    <a:latin typeface="Cambria Math" panose="02040503050406030204" pitchFamily="18" charset="0"/>
                                  </a:rPr>
                                  <m:t>0</m:t>
                                </m:r>
                              </m:e>
                              <m:e>
                                <m:r>
                                  <a:rPr lang="tr-TR" b="0" i="1" smtClean="0">
                                    <a:latin typeface="Cambria Math" panose="02040503050406030204" pitchFamily="18" charset="0"/>
                                  </a:rPr>
                                  <m:t>0</m:t>
                                </m:r>
                              </m:e>
                              <m:e>
                                <m:r>
                                  <a:rPr lang="es-ES" i="1" dirty="0">
                                    <a:solidFill>
                                      <a:srgbClr val="000000"/>
                                    </a:solidFill>
                                    <a:latin typeface="Cambria Math" panose="02040503050406030204" pitchFamily="18" charset="0"/>
                                    <a:ea typeface="Cambria Math" panose="02040503050406030204" pitchFamily="18" charset="0"/>
                                  </a:rPr>
                                  <m:t>𝑎</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𝑠𝑖𝑛</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e>
                              <m:e>
                                <m:r>
                                  <a:rPr lang="tr-TR" b="0" i="1" smtClean="0">
                                    <a:latin typeface="Cambria Math" panose="02040503050406030204" pitchFamily="18" charset="0"/>
                                  </a:rPr>
                                  <m:t>−</m:t>
                                </m:r>
                                <m:r>
                                  <a:rPr lang="es-ES" i="1" dirty="0">
                                    <a:solidFill>
                                      <a:srgbClr val="000000"/>
                                    </a:solidFill>
                                    <a:latin typeface="Cambria Math" panose="02040503050406030204" pitchFamily="18" charset="0"/>
                                    <a:ea typeface="Cambria Math" panose="02040503050406030204" pitchFamily="18" charset="0"/>
                                  </a:rPr>
                                  <m:t>𝑎</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𝑐𝑜𝑠</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e>
                              <m:e>
                                <m:r>
                                  <a:rPr lang="tr-TR" b="0" i="1" smtClean="0">
                                    <a:latin typeface="Cambria Math" panose="02040503050406030204" pitchFamily="18" charset="0"/>
                                  </a:rPr>
                                  <m:t>0</m:t>
                                </m:r>
                              </m:e>
                              <m:e>
                                <m:r>
                                  <a:rPr lang="tr-TR" b="0" i="1" smtClean="0">
                                    <a:latin typeface="Cambria Math" panose="02040503050406030204" pitchFamily="18" charset="0"/>
                                  </a:rPr>
                                  <m:t>0</m:t>
                                </m:r>
                              </m:e>
                            </m:mr>
                          </m:m>
                        </m:e>
                      </m:d>
                      <m:d>
                        <m:dPr>
                          <m:begChr m:val="["/>
                          <m:endChr m:val="]"/>
                          <m:ctrlPr>
                            <a:rPr lang="tr-TR" i="1"/>
                          </m:ctrlPr>
                        </m:dPr>
                        <m:e>
                          <m:m>
                            <m:mPr>
                              <m:mcs>
                                <m:mc>
                                  <m:mcPr>
                                    <m:count m:val="1"/>
                                    <m:mcJc m:val="center"/>
                                  </m:mcPr>
                                </m:mc>
                              </m:mcs>
                              <m:ctrlPr>
                                <a:rPr lang="tr-TR" i="1"/>
                              </m:ctrlPr>
                            </m:mPr>
                            <m:mr>
                              <m:e>
                                <m:sSub>
                                  <m:sSubPr>
                                    <m:ctrlPr>
                                      <a:rPr lang="tr-TR" b="0" i="1" smtClean="0">
                                        <a:latin typeface="Cambria Math" panose="02040503050406030204" pitchFamily="18" charset="0"/>
                                      </a:rPr>
                                    </m:ctrlPr>
                                  </m:sSubPr>
                                  <m:e>
                                    <m:r>
                                      <m:rPr>
                                        <m:brk m:alnAt="7"/>
                                      </m:rPr>
                                      <a:rPr lang="tr-TR" b="0" i="1" smtClean="0">
                                        <a:latin typeface="Cambria Math" panose="02040503050406030204" pitchFamily="18" charset="0"/>
                                      </a:rPr>
                                      <m:t>𝐺</m:t>
                                    </m:r>
                                  </m:e>
                                  <m:sub>
                                    <m:r>
                                      <m:rPr>
                                        <m:brk m:alnAt="7"/>
                                      </m:rPr>
                                      <a:rPr lang="tr-TR" b="0" i="1" smtClean="0">
                                        <a:latin typeface="Cambria Math" panose="02040503050406030204" pitchFamily="18" charset="0"/>
                                      </a:rPr>
                                      <m:t>14</m:t>
                                    </m:r>
                                    <m:r>
                                      <a:rPr lang="tr-TR" b="0" i="1" smtClean="0">
                                        <a:latin typeface="Cambria Math" panose="02040503050406030204" pitchFamily="18" charset="0"/>
                                      </a:rPr>
                                      <m:t>𝑥</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14</m:t>
                                    </m:r>
                                    <m:r>
                                      <a:rPr lang="tr-TR" b="0" i="1" smtClean="0">
                                        <a:latin typeface="Cambria Math" panose="02040503050406030204" pitchFamily="18" charset="0"/>
                                      </a:rPr>
                                      <m:t>𝑦</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34</m:t>
                                    </m:r>
                                    <m:r>
                                      <a:rPr lang="tr-TR" b="0" i="1" smtClean="0">
                                        <a:latin typeface="Cambria Math" panose="02040503050406030204" pitchFamily="18" charset="0"/>
                                      </a:rPr>
                                      <m:t>𝑥</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34</m:t>
                                    </m:r>
                                    <m:r>
                                      <a:rPr lang="tr-TR" b="0" i="1" smtClean="0">
                                        <a:latin typeface="Cambria Math" panose="02040503050406030204" pitchFamily="18" charset="0"/>
                                      </a:rPr>
                                      <m:t>𝑦</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23</m:t>
                                    </m:r>
                                    <m:r>
                                      <a:rPr lang="tr-TR" b="0" i="1" smtClean="0">
                                        <a:latin typeface="Cambria Math" panose="02040503050406030204" pitchFamily="18" charset="0"/>
                                      </a:rPr>
                                      <m:t>𝑥</m:t>
                                    </m:r>
                                  </m:sub>
                                </m:sSub>
                              </m:e>
                            </m:mr>
                            <m:mr>
                              <m:e>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23</m:t>
                                    </m:r>
                                    <m:r>
                                      <a:rPr lang="tr-TR" b="0" i="1" smtClean="0">
                                        <a:latin typeface="Cambria Math" panose="02040503050406030204" pitchFamily="18" charset="0"/>
                                      </a:rPr>
                                      <m:t>𝑦</m:t>
                                    </m:r>
                                  </m:sub>
                                </m:sSub>
                              </m:e>
                            </m:mr>
                          </m:m>
                        </m:e>
                      </m:d>
                      <m:r>
                        <a:rPr lang="tr-TR" i="1"/>
                        <m:t>=</m:t>
                      </m:r>
                      <m:d>
                        <m:dPr>
                          <m:begChr m:val="["/>
                          <m:endChr m:val="]"/>
                          <m:ctrlPr>
                            <a:rPr lang="tr-TR" i="1"/>
                          </m:ctrlPr>
                        </m:dPr>
                        <m:e>
                          <m:m>
                            <m:mPr>
                              <m:mcs>
                                <m:mc>
                                  <m:mcPr>
                                    <m:count m:val="1"/>
                                    <m:mcJc m:val="center"/>
                                  </m:mcPr>
                                </m:mc>
                              </m:mcs>
                              <m:ctrlPr>
                                <a:rPr lang="tr-TR" i="1"/>
                              </m:ctrlPr>
                            </m:mPr>
                            <m:mr>
                              <m:e>
                                <m:r>
                                  <m:rPr>
                                    <m:brk m:alnAt="7"/>
                                  </m:rPr>
                                  <a:rPr lang="tr-TR" b="0" i="1"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𝐹</m:t>
                                </m:r>
                                <m:r>
                                  <a:rPr lang="en-US" i="1" baseline="-25000" dirty="0">
                                    <a:latin typeface="Cambria Math" panose="02040503050406030204" pitchFamily="18" charset="0"/>
                                    <a:ea typeface="Cambria Math" panose="02040503050406030204" pitchFamily="18" charset="0"/>
                                  </a:rPr>
                                  <m:t>14</m:t>
                                </m:r>
                                <m:r>
                                  <a:rPr lang="en-US" i="1" dirty="0">
                                    <a:latin typeface="Cambria Math" panose="02040503050406030204" pitchFamily="18" charset="0"/>
                                    <a:ea typeface="Cambria Math" panose="02040503050406030204" pitchFamily="18" charset="0"/>
                                  </a:rPr>
                                  <m:t> </m:t>
                                </m:r>
                                <m:r>
                                  <m:rPr>
                                    <m:sty m:val="p"/>
                                  </m:rPr>
                                  <a:rPr lang="en-US" i="1" dirty="0">
                                    <a:latin typeface="Cambria Math" panose="02040503050406030204" pitchFamily="18" charset="0"/>
                                    <a:ea typeface="Cambria Math" panose="02040503050406030204" pitchFamily="18" charset="0"/>
                                  </a:rPr>
                                  <m:t>cos</m:t>
                                </m:r>
                                <m:sSup>
                                  <m:sSupPr>
                                    <m:ctrlPr>
                                      <a:rPr lang="tr-TR" i="1" dirty="0">
                                        <a:latin typeface="Cambria Math" panose="02040503050406030204" pitchFamily="18" charset="0"/>
                                        <a:ea typeface="Cambria Math" panose="02040503050406030204" pitchFamily="18" charset="0"/>
                                      </a:rPr>
                                    </m:ctrlPr>
                                  </m:sSupPr>
                                  <m:e>
                                    <m:r>
                                      <a:rPr lang="tr-TR"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2</m:t>
                                    </m:r>
                                    <m:r>
                                      <a:rPr lang="tr-TR"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0</m:t>
                                    </m:r>
                                  </m:e>
                                  <m:sup>
                                    <m:r>
                                      <a:rPr lang="en-US"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m:t>
                                </m:r>
                              </m:e>
                            </m:mr>
                            <m:mr>
                              <m:e>
                                <m:r>
                                  <a:rPr lang="tr-TR" b="0" i="1" smtClean="0">
                                    <a:latin typeface="Cambria Math" panose="02040503050406030204" pitchFamily="18" charset="0"/>
                                  </a:rPr>
                                  <m:t>−</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m:rPr>
                                    <m:sty m:val="p"/>
                                  </m:rPr>
                                  <a:rPr lang="es-ES" i="1" dirty="0">
                                    <a:latin typeface="Cambria Math" panose="02040503050406030204" pitchFamily="18" charset="0"/>
                                    <a:ea typeface="Cambria Math" panose="02040503050406030204" pitchFamily="18" charset="0"/>
                                  </a:rPr>
                                  <m:t>sin</m:t>
                                </m:r>
                                <m:sSup>
                                  <m:sSupPr>
                                    <m:ctrlPr>
                                      <a:rPr lang="tr-TR" i="1" dirty="0">
                                        <a:latin typeface="Cambria Math" panose="02040503050406030204" pitchFamily="18" charset="0"/>
                                        <a:ea typeface="Cambria Math" panose="02040503050406030204" pitchFamily="18" charset="0"/>
                                      </a:rPr>
                                    </m:ctrlPr>
                                  </m:sSupPr>
                                  <m:e>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2</m:t>
                                    </m:r>
                                    <m:r>
                                      <a:rPr lang="tr-TR" b="0" i="1" dirty="0" smtClean="0">
                                        <a:latin typeface="Cambria Math" panose="02040503050406030204" pitchFamily="18" charset="0"/>
                                        <a:ea typeface="Cambria Math" panose="02040503050406030204" pitchFamily="18" charset="0"/>
                                      </a:rPr>
                                      <m:t>0</m:t>
                                    </m:r>
                                    <m:r>
                                      <a:rPr lang="es-ES" i="1" dirty="0">
                                        <a:latin typeface="Cambria Math" panose="02040503050406030204" pitchFamily="18" charset="0"/>
                                        <a:ea typeface="Cambria Math" panose="02040503050406030204" pitchFamily="18" charset="0"/>
                                      </a:rPr>
                                      <m:t>0</m:t>
                                    </m:r>
                                  </m:e>
                                  <m:sup>
                                    <m:r>
                                      <a:rPr lang="es-ES"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m:t>
                                </m:r>
                              </m:e>
                            </m:mr>
                            <m:mr>
                              <m:e>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𝑏</m:t>
                                </m:r>
                                <m:r>
                                  <a:rPr lang="es-ES" i="1" baseline="-25000" dirty="0">
                                    <a:latin typeface="Cambria Math" panose="02040503050406030204" pitchFamily="18" charset="0"/>
                                    <a:ea typeface="Cambria Math" panose="02040503050406030204" pitchFamily="18" charset="0"/>
                                  </a:rPr>
                                  <m:t>4</m:t>
                                </m:r>
                                <m:func>
                                  <m:funcPr>
                                    <m:ctrlPr>
                                      <a:rPr lang="es-ES" i="1" baseline="-25000" dirty="0">
                                        <a:latin typeface="Cambria Math" panose="02040503050406030204" pitchFamily="18" charset="0"/>
                                        <a:ea typeface="Cambria Math" panose="02040503050406030204" pitchFamily="18" charset="0"/>
                                      </a:rPr>
                                    </m:ctrlPr>
                                  </m:funcPr>
                                  <m:fName>
                                    <m:r>
                                      <m:rPr>
                                        <m:sty m:val="p"/>
                                      </m:rPr>
                                      <a:rPr lang="es-ES" dirty="0">
                                        <a:latin typeface="Cambria Math" panose="02040503050406030204" pitchFamily="18" charset="0"/>
                                        <a:ea typeface="Cambria Math" panose="02040503050406030204" pitchFamily="18" charset="0"/>
                                      </a:rPr>
                                      <m:t>sin</m:t>
                                    </m:r>
                                  </m:fName>
                                  <m:e>
                                    <m:d>
                                      <m:dPr>
                                        <m:ctrlPr>
                                          <a:rPr lang="es-ES" i="1" dirty="0">
                                            <a:latin typeface="Cambria Math" panose="02040503050406030204" pitchFamily="18" charset="0"/>
                                            <a:ea typeface="Cambria Math" panose="02040503050406030204" pitchFamily="18" charset="0"/>
                                          </a:rPr>
                                        </m:ctrlPr>
                                      </m:dPr>
                                      <m:e>
                                        <m:sSup>
                                          <m:sSupPr>
                                            <m:ctrlPr>
                                              <a:rPr lang="tr-TR" i="1" baseline="-25000"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2</m:t>
                                            </m:r>
                                            <m:r>
                                              <a:rPr lang="tr-TR" b="0" i="1" dirty="0" smtClean="0">
                                                <a:latin typeface="Cambria Math" panose="02040503050406030204" pitchFamily="18" charset="0"/>
                                                <a:ea typeface="Cambria Math" panose="02040503050406030204" pitchFamily="18" charset="0"/>
                                              </a:rPr>
                                              <m:t>0</m:t>
                                            </m:r>
                                            <m:r>
                                              <a:rPr lang="es-ES" i="1" dirty="0">
                                                <a:latin typeface="Cambria Math" panose="02040503050406030204" pitchFamily="18" charset="0"/>
                                                <a:ea typeface="Cambria Math" panose="02040503050406030204" pitchFamily="18" charset="0"/>
                                              </a:rPr>
                                              <m:t>0</m:t>
                                            </m:r>
                                          </m:e>
                                          <m:sup>
                                            <m:r>
                                              <a:rPr lang="tr-TR"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f>
                                          <m:fPr>
                                            <m:ctrlPr>
                                              <a:rPr lang="tr-TR" i="1" dirty="0">
                                                <a:latin typeface="Cambria Math" panose="02040503050406030204" pitchFamily="18" charset="0"/>
                                                <a:ea typeface="Cambria Math" panose="02040503050406030204" pitchFamily="18" charset="0"/>
                                              </a:rPr>
                                            </m:ctrlPr>
                                          </m:fPr>
                                          <m:num>
                                            <m:r>
                                              <a:rPr lang="tr-TR" i="1" dirty="0">
                                                <a:latin typeface="Cambria Math" panose="02040503050406030204" pitchFamily="18" charset="0"/>
                                                <a:ea typeface="Cambria Math" panose="02040503050406030204" pitchFamily="18" charset="0"/>
                                              </a:rPr>
                                              <m:t>𝜋</m:t>
                                            </m:r>
                                          </m:num>
                                          <m:den>
                                            <m:r>
                                              <a:rPr lang="tr-TR" i="1" dirty="0">
                                                <a:latin typeface="Cambria Math" panose="02040503050406030204" pitchFamily="18" charset="0"/>
                                                <a:ea typeface="Cambria Math" panose="02040503050406030204" pitchFamily="18" charset="0"/>
                                              </a:rPr>
                                              <m:t>180</m:t>
                                            </m:r>
                                          </m:den>
                                        </m:f>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e>
                                    </m:d>
                                  </m:e>
                                </m:func>
                              </m:e>
                            </m:mr>
                            <m:mr>
                              <m:e>
                                <m:r>
                                  <a:rPr lang="tr-TR" b="0" i="1" smtClean="0">
                                    <a:latin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func>
                                  <m:funcPr>
                                    <m:ctrlPr>
                                      <a:rPr lang="tr-TR" i="1" baseline="-25000" dirty="0">
                                        <a:solidFill>
                                          <a:srgbClr val="000000"/>
                                        </a:solidFill>
                                        <a:latin typeface="Cambria Math" panose="02040503050406030204" pitchFamily="18" charset="0"/>
                                        <a:ea typeface="Cambria Math" panose="02040503050406030204" pitchFamily="18" charset="0"/>
                                      </a:rPr>
                                    </m:ctrlPr>
                                  </m:funcPr>
                                  <m:fName>
                                    <m:r>
                                      <m:rPr>
                                        <m:sty m:val="p"/>
                                      </m:rPr>
                                      <a:rPr lang="tr-TR" dirty="0">
                                        <a:solidFill>
                                          <a:srgbClr val="000000"/>
                                        </a:solidFill>
                                        <a:latin typeface="Cambria Math" panose="02040503050406030204" pitchFamily="18" charset="0"/>
                                        <a:ea typeface="Cambria Math" panose="02040503050406030204" pitchFamily="18" charset="0"/>
                                      </a:rPr>
                                      <m:t>cos</m:t>
                                    </m:r>
                                  </m:fName>
                                  <m:e>
                                    <m:d>
                                      <m:dPr>
                                        <m:ctrlPr>
                                          <a:rPr lang="tr-TR" i="1" dirty="0">
                                            <a:solidFill>
                                              <a:srgbClr val="000000"/>
                                            </a:solidFill>
                                            <a:latin typeface="Cambria Math" panose="02040503050406030204" pitchFamily="18" charset="0"/>
                                            <a:ea typeface="Cambria Math" panose="02040503050406030204" pitchFamily="18" charset="0"/>
                                          </a:rPr>
                                        </m:ctrlPr>
                                      </m:dPr>
                                      <m:e>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b="0" i="1" dirty="0" smtClean="0">
                                                <a:solidFill>
                                                  <a:srgbClr val="000000"/>
                                                </a:solidFill>
                                                <a:latin typeface="Cambria Math" panose="02040503050406030204" pitchFamily="18" charset="0"/>
                                                <a:ea typeface="Cambria Math" panose="02040503050406030204" pitchFamily="18" charset="0"/>
                                              </a:rPr>
                                              <m:t>23</m:t>
                                            </m:r>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f>
                                          <m:fPr>
                                            <m:ctrlPr>
                                              <a:rPr lang="tr-TR" i="1" dirty="0">
                                                <a:solidFill>
                                                  <a:srgbClr val="000000"/>
                                                </a:solidFill>
                                                <a:latin typeface="Cambria Math" panose="02040503050406030204" pitchFamily="18" charset="0"/>
                                                <a:ea typeface="Cambria Math" panose="02040503050406030204" pitchFamily="18" charset="0"/>
                                              </a:rPr>
                                            </m:ctrlPr>
                                          </m:fPr>
                                          <m:num>
                                            <m:r>
                                              <a:rPr lang="tr-TR" i="1" dirty="0">
                                                <a:solidFill>
                                                  <a:srgbClr val="000000"/>
                                                </a:solidFill>
                                                <a:latin typeface="Cambria Math" panose="02040503050406030204" pitchFamily="18" charset="0"/>
                                                <a:ea typeface="Cambria Math" panose="02040503050406030204" pitchFamily="18" charset="0"/>
                                              </a:rPr>
                                              <m:t>𝜋</m:t>
                                            </m:r>
                                          </m:num>
                                          <m:den>
                                            <m:r>
                                              <a:rPr lang="tr-TR" i="1" dirty="0">
                                                <a:solidFill>
                                                  <a:srgbClr val="000000"/>
                                                </a:solidFill>
                                                <a:latin typeface="Cambria Math" panose="02040503050406030204" pitchFamily="18" charset="0"/>
                                                <a:ea typeface="Cambria Math" panose="02040503050406030204" pitchFamily="18" charset="0"/>
                                              </a:rPr>
                                              <m:t>180</m:t>
                                            </m:r>
                                          </m:den>
                                        </m:f>
                                      </m:e>
                                    </m:d>
                                  </m:e>
                                </m:func>
                              </m:e>
                            </m:mr>
                            <m:mr>
                              <m:e>
                                <m:r>
                                  <a:rPr lang="tr-TR" b="0" i="1" smtClean="0">
                                    <a:latin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func>
                                  <m:funcPr>
                                    <m:ctrlPr>
                                      <a:rPr lang="tr-TR" i="1" baseline="-25000" dirty="0">
                                        <a:solidFill>
                                          <a:srgbClr val="000000"/>
                                        </a:solidFill>
                                        <a:latin typeface="Cambria Math" panose="02040503050406030204" pitchFamily="18" charset="0"/>
                                        <a:ea typeface="Cambria Math" panose="02040503050406030204" pitchFamily="18" charset="0"/>
                                      </a:rPr>
                                    </m:ctrlPr>
                                  </m:funcPr>
                                  <m:fName>
                                    <m:r>
                                      <m:rPr>
                                        <m:sty m:val="p"/>
                                      </m:rPr>
                                      <a:rPr lang="tr-TR" dirty="0">
                                        <a:solidFill>
                                          <a:srgbClr val="000000"/>
                                        </a:solidFill>
                                        <a:latin typeface="Cambria Math" panose="02040503050406030204" pitchFamily="18" charset="0"/>
                                        <a:ea typeface="Cambria Math" panose="02040503050406030204" pitchFamily="18" charset="0"/>
                                      </a:rPr>
                                      <m:t>sin</m:t>
                                    </m:r>
                                  </m:fName>
                                  <m:e>
                                    <m:d>
                                      <m:dPr>
                                        <m:ctrlPr>
                                          <a:rPr lang="tr-TR" i="1" dirty="0">
                                            <a:solidFill>
                                              <a:srgbClr val="000000"/>
                                            </a:solidFill>
                                            <a:latin typeface="Cambria Math" panose="02040503050406030204" pitchFamily="18" charset="0"/>
                                            <a:ea typeface="Cambria Math" panose="02040503050406030204" pitchFamily="18" charset="0"/>
                                          </a:rPr>
                                        </m:ctrlPr>
                                      </m:dPr>
                                      <m:e>
                                        <m:r>
                                          <a:rPr lang="tr-TR" b="0" i="1" dirty="0" smtClean="0">
                                            <a:solidFill>
                                              <a:srgbClr val="000000"/>
                                            </a:solidFill>
                                            <a:latin typeface="Cambria Math" panose="02040503050406030204" pitchFamily="18" charset="0"/>
                                            <a:ea typeface="Cambria Math" panose="02040503050406030204" pitchFamily="18" charset="0"/>
                                          </a:rPr>
                                          <m:t>23</m:t>
                                        </m:r>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f>
                                          <m:fPr>
                                            <m:ctrlPr>
                                              <a:rPr lang="tr-TR" i="1" dirty="0">
                                                <a:solidFill>
                                                  <a:srgbClr val="000000"/>
                                                </a:solidFill>
                                                <a:latin typeface="Cambria Math" panose="02040503050406030204" pitchFamily="18" charset="0"/>
                                                <a:ea typeface="Cambria Math" panose="02040503050406030204" pitchFamily="18" charset="0"/>
                                              </a:rPr>
                                            </m:ctrlPr>
                                          </m:fPr>
                                          <m:num>
                                            <m:r>
                                              <a:rPr lang="tr-TR" i="1" dirty="0">
                                                <a:solidFill>
                                                  <a:srgbClr val="000000"/>
                                                </a:solidFill>
                                                <a:latin typeface="Cambria Math" panose="02040503050406030204" pitchFamily="18" charset="0"/>
                                                <a:ea typeface="Cambria Math" panose="02040503050406030204" pitchFamily="18" charset="0"/>
                                              </a:rPr>
                                              <m:t>𝜋</m:t>
                                            </m:r>
                                          </m:num>
                                          <m:den>
                                            <m:r>
                                              <a:rPr lang="tr-TR" i="1" dirty="0">
                                                <a:solidFill>
                                                  <a:srgbClr val="000000"/>
                                                </a:solidFill>
                                                <a:latin typeface="Cambria Math" panose="02040503050406030204" pitchFamily="18" charset="0"/>
                                                <a:ea typeface="Cambria Math" panose="02040503050406030204" pitchFamily="18" charset="0"/>
                                              </a:rPr>
                                              <m:t>180</m:t>
                                            </m:r>
                                          </m:den>
                                        </m:f>
                                      </m:e>
                                    </m:d>
                                  </m:e>
                                </m:func>
                              </m:e>
                            </m:mr>
                            <m:mr>
                              <m:e>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𝑏</m:t>
                                </m:r>
                                <m:r>
                                  <a:rPr lang="tr-TR" i="1" baseline="-25000" dirty="0">
                                    <a:solidFill>
                                      <a:srgbClr val="000000"/>
                                    </a:solidFill>
                                    <a:latin typeface="Cambria Math" panose="02040503050406030204" pitchFamily="18" charset="0"/>
                                    <a:ea typeface="Cambria Math" panose="02040503050406030204" pitchFamily="18" charset="0"/>
                                  </a:rPr>
                                  <m:t>3</m:t>
                                </m:r>
                                <m:func>
                                  <m:funcPr>
                                    <m:ctrlPr>
                                      <a:rPr lang="es-ES" i="1" baseline="-25000" dirty="0">
                                        <a:solidFill>
                                          <a:srgbClr val="000000"/>
                                        </a:solidFill>
                                        <a:latin typeface="Cambria Math" panose="02040503050406030204" pitchFamily="18" charset="0"/>
                                        <a:ea typeface="Cambria Math" panose="02040503050406030204" pitchFamily="18" charset="0"/>
                                      </a:rPr>
                                    </m:ctrlPr>
                                  </m:funcPr>
                                  <m:fName>
                                    <m:r>
                                      <m:rPr>
                                        <m:sty m:val="p"/>
                                      </m:rPr>
                                      <a:rPr lang="es-ES" dirty="0">
                                        <a:solidFill>
                                          <a:srgbClr val="000000"/>
                                        </a:solidFill>
                                        <a:latin typeface="Cambria Math" panose="02040503050406030204" pitchFamily="18" charset="0"/>
                                        <a:ea typeface="Cambria Math" panose="02040503050406030204" pitchFamily="18" charset="0"/>
                                      </a:rPr>
                                      <m:t>sin</m:t>
                                    </m:r>
                                  </m:fName>
                                  <m:e>
                                    <m:d>
                                      <m:dPr>
                                        <m:ctrlPr>
                                          <a:rPr lang="es-ES" i="1" dirty="0">
                                            <a:solidFill>
                                              <a:srgbClr val="000000"/>
                                            </a:solidFill>
                                            <a:latin typeface="Cambria Math" panose="02040503050406030204" pitchFamily="18" charset="0"/>
                                            <a:ea typeface="Cambria Math" panose="02040503050406030204" pitchFamily="18" charset="0"/>
                                          </a:rPr>
                                        </m:ctrlPr>
                                      </m:dPr>
                                      <m:e>
                                        <m:r>
                                          <a:rPr lang="es-ES" i="1">
                                            <a:solidFill>
                                              <a:srgbClr val="000000"/>
                                            </a:solidFill>
                                            <a:latin typeface="Cambria Math" panose="02040503050406030204" pitchFamily="18" charset="0"/>
                                            <a:ea typeface="Cambria Math" panose="02040503050406030204" pitchFamily="18" charset="0"/>
                                          </a:rPr>
                                          <m:t>𝛼</m:t>
                                        </m:r>
                                        <m:r>
                                          <a:rPr lang="tr-TR" i="1">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tr-TR" b="0" i="1" dirty="0" smtClean="0">
                                            <a:solidFill>
                                              <a:srgbClr val="000000"/>
                                            </a:solidFill>
                                            <a:latin typeface="Cambria Math" panose="02040503050406030204" pitchFamily="18" charset="0"/>
                                            <a:ea typeface="Cambria Math" panose="02040503050406030204" pitchFamily="18" charset="0"/>
                                          </a:rPr>
                                          <m:t>−2</m:t>
                                        </m:r>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b="0" i="1" dirty="0" smtClean="0">
                                                <a:solidFill>
                                                  <a:srgbClr val="000000"/>
                                                </a:solidFill>
                                                <a:latin typeface="Cambria Math" panose="02040503050406030204" pitchFamily="18" charset="0"/>
                                                <a:ea typeface="Cambria Math" panose="02040503050406030204" pitchFamily="18" charset="0"/>
                                              </a:rPr>
                                              <m:t>3</m:t>
                                            </m:r>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f>
                                          <m:fPr>
                                            <m:ctrlPr>
                                              <a:rPr lang="tr-TR" i="1" dirty="0">
                                                <a:solidFill>
                                                  <a:srgbClr val="000000"/>
                                                </a:solidFill>
                                                <a:latin typeface="Cambria Math" panose="02040503050406030204" pitchFamily="18" charset="0"/>
                                                <a:ea typeface="Cambria Math" panose="02040503050406030204" pitchFamily="18" charset="0"/>
                                              </a:rPr>
                                            </m:ctrlPr>
                                          </m:fPr>
                                          <m:num>
                                            <m:r>
                                              <a:rPr lang="tr-TR" i="1" dirty="0">
                                                <a:solidFill>
                                                  <a:srgbClr val="000000"/>
                                                </a:solidFill>
                                                <a:latin typeface="Cambria Math" panose="02040503050406030204" pitchFamily="18" charset="0"/>
                                                <a:ea typeface="Cambria Math" panose="02040503050406030204" pitchFamily="18" charset="0"/>
                                              </a:rPr>
                                              <m:t>𝜋</m:t>
                                            </m:r>
                                          </m:num>
                                          <m:den>
                                            <m:r>
                                              <a:rPr lang="tr-TR" i="1" dirty="0">
                                                <a:solidFill>
                                                  <a:srgbClr val="000000"/>
                                                </a:solidFill>
                                                <a:latin typeface="Cambria Math" panose="02040503050406030204" pitchFamily="18" charset="0"/>
                                                <a:ea typeface="Cambria Math" panose="02040503050406030204" pitchFamily="18" charset="0"/>
                                              </a:rPr>
                                              <m:t>180</m:t>
                                            </m:r>
                                          </m:den>
                                        </m:f>
                                      </m:e>
                                    </m:d>
                                  </m:e>
                                </m:func>
                              </m:e>
                            </m:mr>
                          </m:m>
                        </m:e>
                      </m:d>
                    </m:oMath>
                  </m:oMathPara>
                </a14:m>
                <a:endParaRPr lang="tr-TR" dirty="0" smtClean="0">
                  <a:solidFill>
                    <a:srgbClr val="000000"/>
                  </a:solidFill>
                  <a:latin typeface="Cambria Math" panose="02040503050406030204" pitchFamily="18" charset="0"/>
                  <a:ea typeface="Cambria Math" panose="02040503050406030204" pitchFamily="18" charset="0"/>
                </a:endParaRPr>
              </a:p>
              <a:p>
                <a:pPr marL="0" indent="0" fontAlgn="ctr">
                  <a:spcBef>
                    <a:spcPts val="0"/>
                  </a:spcBef>
                  <a:buNone/>
                </a:pPr>
                <a:r>
                  <a:rPr lang="tr-TR" dirty="0">
                    <a:solidFill>
                      <a:srgbClr val="000000"/>
                    </a:solidFill>
                    <a:latin typeface="Cambria Math" panose="02040503050406030204" pitchFamily="18" charset="0"/>
                    <a:ea typeface="Cambria Math" panose="02040503050406030204" pitchFamily="18" charset="0"/>
                  </a:rPr>
                  <a:t> </a:t>
                </a:r>
                <a:endParaRPr lang="tr-TR" sz="1800" dirty="0">
                  <a:latin typeface="Arial" panose="020B0604020202020204" pitchFamily="34" charset="0"/>
                </a:endParaRPr>
              </a:p>
              <a:p>
                <a:endParaRPr lang="tr-TR" dirty="0"/>
              </a:p>
              <a:p>
                <a:pPr marL="45720" indent="0" fontAlgn="ctr">
                  <a:buNone/>
                </a:pPr>
                <a:endParaRPr lang="tr-TR" dirty="0">
                  <a:latin typeface="Cambria Math" panose="02040503050406030204" pitchFamily="18" charset="0"/>
                  <a:ea typeface="Cambria Math" panose="02040503050406030204" pitchFamily="18" charset="0"/>
                </a:endParaRPr>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766621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Denklemlerin </a:t>
            </a:r>
            <a:r>
              <a:rPr lang="tr-TR" dirty="0" smtClean="0"/>
              <a:t>Çözümlenmesi</a:t>
            </a:r>
            <a:endParaRPr lang="tr-T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944344"/>
                <a:ext cx="9872871" cy="5220929"/>
              </a:xfrm>
            </p:spPr>
            <p:txBody>
              <a:bodyPr>
                <a:normAutofit fontScale="92500" lnSpcReduction="10000"/>
              </a:bodyPr>
              <a:lstStyle/>
              <a:p>
                <a:pPr marL="45720" indent="0">
                  <a:buNone/>
                </a:pPr>
                <a14:m>
                  <m:oMathPara xmlns:m="http://schemas.openxmlformats.org/officeDocument/2006/math">
                    <m:oMathParaPr>
                      <m:jc m:val="centerGroup"/>
                    </m:oMathParaPr>
                    <m:oMath xmlns:m="http://schemas.openxmlformats.org/officeDocument/2006/math">
                      <m:d>
                        <m:dPr>
                          <m:begChr m:val="["/>
                          <m:endChr m:val="]"/>
                          <m:ctrlPr>
                            <a:rPr lang="tr-TR" i="1">
                              <a:latin typeface="Cambria Math" panose="02040503050406030204" pitchFamily="18" charset="0"/>
                            </a:rPr>
                          </m:ctrlPr>
                        </m:dPr>
                        <m:e>
                          <m:m>
                            <m:mPr>
                              <m:mcs>
                                <m:mc>
                                  <m:mcPr>
                                    <m:count m:val="6"/>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1</m:t>
                                </m:r>
                              </m:e>
                              <m:e>
                                <m:r>
                                  <a:rPr lang="tr-TR" i="1">
                                    <a:latin typeface="Cambria Math" panose="02040503050406030204" pitchFamily="18" charset="0"/>
                                  </a:rPr>
                                  <m:t>0</m:t>
                                </m:r>
                              </m:e>
                              <m:e>
                                <m:r>
                                  <a:rPr lang="tr-TR" i="1">
                                    <a:latin typeface="Cambria Math" panose="02040503050406030204" pitchFamily="18" charset="0"/>
                                  </a:rPr>
                                  <m:t>1</m:t>
                                </m:r>
                              </m:e>
                              <m:e>
                                <m:r>
                                  <a:rPr lang="tr-TR" i="1">
                                    <a:latin typeface="Cambria Math" panose="02040503050406030204" pitchFamily="18" charset="0"/>
                                  </a:rPr>
                                  <m:t>0</m:t>
                                </m:r>
                              </m:e>
                              <m:e>
                                <m:r>
                                  <a:rPr lang="tr-TR" i="1">
                                    <a:latin typeface="Cambria Math" panose="02040503050406030204" pitchFamily="18" charset="0"/>
                                  </a:rPr>
                                  <m:t>0</m:t>
                                </m:r>
                              </m:e>
                              <m:e>
                                <m:r>
                                  <a:rPr lang="tr-TR" i="1">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1</m:t>
                                </m:r>
                              </m:e>
                              <m:e>
                                <m:r>
                                  <a:rPr lang="tr-TR" i="1">
                                    <a:latin typeface="Cambria Math" panose="02040503050406030204" pitchFamily="18" charset="0"/>
                                  </a:rPr>
                                  <m:t>0</m:t>
                                </m:r>
                              </m:e>
                              <m:e>
                                <m:r>
                                  <a:rPr lang="tr-TR" i="1">
                                    <a:latin typeface="Cambria Math" panose="02040503050406030204" pitchFamily="18" charset="0"/>
                                  </a:rPr>
                                  <m:t>1</m:t>
                                </m:r>
                              </m:e>
                              <m:e>
                                <m:r>
                                  <a:rPr lang="tr-TR" i="1">
                                    <a:latin typeface="Cambria Math" panose="02040503050406030204" pitchFamily="18" charset="0"/>
                                  </a:rPr>
                                  <m:t>0</m:t>
                                </m:r>
                              </m:e>
                              <m:e>
                                <m:r>
                                  <a:rPr lang="tr-TR" i="1">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0</m:t>
                                </m:r>
                              </m:e>
                              <m:e>
                                <m:r>
                                  <a:rPr lang="tr-TR" i="1">
                                    <a:latin typeface="Cambria Math" panose="02040503050406030204" pitchFamily="18" charset="0"/>
                                  </a:rPr>
                                  <m:t>−</m:t>
                                </m:r>
                                <m:r>
                                  <a:rPr lang="es-ES" i="1" dirty="0">
                                    <a:latin typeface="Cambria Math" panose="02040503050406030204" pitchFamily="18" charset="0"/>
                                    <a:ea typeface="Cambria Math" panose="02040503050406030204" pitchFamily="18" charset="0"/>
                                  </a:rPr>
                                  <m:t>𝑎</m:t>
                                </m:r>
                                <m:r>
                                  <a:rPr lang="es-ES" i="1" baseline="-25000" dirty="0">
                                    <a:latin typeface="Cambria Math" panose="02040503050406030204" pitchFamily="18" charset="0"/>
                                    <a:ea typeface="Cambria Math" panose="02040503050406030204" pitchFamily="18" charset="0"/>
                                  </a:rPr>
                                  <m:t>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𝑠𝑖𝑛</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e>
                              <m:e>
                                <m:sSub>
                                  <m:sSubPr>
                                    <m:ctrlPr>
                                      <a:rPr lang="tr-TR" i="1" dirty="0">
                                        <a:latin typeface="Cambria Math" panose="02040503050406030204" pitchFamily="18" charset="0"/>
                                        <a:ea typeface="Cambria Math" panose="02040503050406030204" pitchFamily="18" charset="0"/>
                                      </a:rPr>
                                    </m:ctrlPr>
                                  </m:sSubPr>
                                  <m:e>
                                    <m:r>
                                      <a:rPr lang="tr-TR" i="1" dirty="0">
                                        <a:latin typeface="Cambria Math" panose="02040503050406030204" pitchFamily="18" charset="0"/>
                                        <a:ea typeface="Cambria Math" panose="02040503050406030204" pitchFamily="18" charset="0"/>
                                      </a:rPr>
                                      <m:t>𝑎</m:t>
                                    </m:r>
                                  </m:e>
                                  <m:sub>
                                    <m:r>
                                      <a:rPr lang="tr-TR" i="1" dirty="0">
                                        <a:latin typeface="Cambria Math" panose="02040503050406030204" pitchFamily="18" charset="0"/>
                                        <a:ea typeface="Cambria Math" panose="02040503050406030204" pitchFamily="18" charset="0"/>
                                      </a:rPr>
                                      <m:t>4</m:t>
                                    </m:r>
                                  </m:sub>
                                </m:sSub>
                                <m:r>
                                  <a:rPr lang="tr-TR" i="1" dirty="0">
                                    <a:latin typeface="Cambria Math" panose="02040503050406030204" pitchFamily="18" charset="0"/>
                                    <a:ea typeface="Cambria Math" panose="02040503050406030204" pitchFamily="18" charset="0"/>
                                  </a:rPr>
                                  <m:t>𝑐𝑜</m:t>
                                </m:r>
                                <m:r>
                                  <a:rPr lang="es-ES" i="1" dirty="0">
                                    <a:latin typeface="Cambria Math" panose="02040503050406030204" pitchFamily="18" charset="0"/>
                                    <a:ea typeface="Cambria Math" panose="02040503050406030204" pitchFamily="18" charset="0"/>
                                  </a:rPr>
                                  <m:t>𝑠</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e>
                              <m:e>
                                <m:r>
                                  <a:rPr lang="tr-TR" i="1">
                                    <a:latin typeface="Cambria Math" panose="02040503050406030204" pitchFamily="18" charset="0"/>
                                  </a:rPr>
                                  <m:t>0</m:t>
                                </m:r>
                              </m:e>
                              <m:e>
                                <m:r>
                                  <a:rPr lang="tr-TR" i="1">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0</m:t>
                                </m:r>
                              </m:e>
                              <m:e>
                                <m:r>
                                  <a:rPr lang="tr-TR" i="1">
                                    <a:latin typeface="Cambria Math" panose="02040503050406030204" pitchFamily="18" charset="0"/>
                                  </a:rPr>
                                  <m:t>−1</m:t>
                                </m:r>
                              </m:e>
                              <m:e>
                                <m:r>
                                  <a:rPr lang="tr-TR" i="1">
                                    <a:latin typeface="Cambria Math" panose="02040503050406030204" pitchFamily="18" charset="0"/>
                                  </a:rPr>
                                  <m:t>0</m:t>
                                </m:r>
                              </m:e>
                              <m:e>
                                <m:r>
                                  <a:rPr lang="tr-TR" i="1">
                                    <a:latin typeface="Cambria Math" panose="02040503050406030204" pitchFamily="18" charset="0"/>
                                  </a:rPr>
                                  <m:t>1</m:t>
                                </m:r>
                              </m:e>
                              <m:e>
                                <m:r>
                                  <a:rPr lang="tr-TR" i="1">
                                    <a:latin typeface="Cambria Math" panose="02040503050406030204" pitchFamily="18" charset="0"/>
                                  </a:rPr>
                                  <m:t>0</m:t>
                                </m:r>
                              </m:e>
                            </m:mr>
                            <m:mr>
                              <m:e>
                                <m:r>
                                  <a:rPr lang="tr-TR" i="1">
                                    <a:latin typeface="Cambria Math" panose="02040503050406030204" pitchFamily="18" charset="0"/>
                                  </a:rPr>
                                  <m:t>0</m:t>
                                </m:r>
                              </m:e>
                              <m:e>
                                <m:r>
                                  <a:rPr lang="tr-TR" i="1">
                                    <a:latin typeface="Cambria Math" panose="02040503050406030204" pitchFamily="18" charset="0"/>
                                  </a:rPr>
                                  <m:t>0</m:t>
                                </m:r>
                              </m:e>
                              <m:e>
                                <m:r>
                                  <a:rPr lang="tr-TR" i="1">
                                    <a:latin typeface="Cambria Math" panose="02040503050406030204" pitchFamily="18" charset="0"/>
                                  </a:rPr>
                                  <m:t>0</m:t>
                                </m:r>
                              </m:e>
                              <m:e>
                                <m:r>
                                  <a:rPr lang="tr-TR" i="1">
                                    <a:latin typeface="Cambria Math" panose="02040503050406030204" pitchFamily="18" charset="0"/>
                                  </a:rPr>
                                  <m:t>−1</m:t>
                                </m:r>
                              </m:e>
                              <m:e>
                                <m:r>
                                  <a:rPr lang="tr-TR" i="1">
                                    <a:latin typeface="Cambria Math" panose="02040503050406030204" pitchFamily="18" charset="0"/>
                                  </a:rPr>
                                  <m:t>0</m:t>
                                </m:r>
                              </m:e>
                              <m:e>
                                <m:r>
                                  <a:rPr lang="tr-TR" i="1">
                                    <a:latin typeface="Cambria Math" panose="02040503050406030204" pitchFamily="18" charset="0"/>
                                  </a:rPr>
                                  <m:t>1</m:t>
                                </m:r>
                              </m:e>
                            </m:mr>
                            <m:mr>
                              <m:e>
                                <m:r>
                                  <a:rPr lang="tr-TR" i="1">
                                    <a:latin typeface="Cambria Math" panose="02040503050406030204" pitchFamily="18" charset="0"/>
                                  </a:rPr>
                                  <m:t>0</m:t>
                                </m:r>
                              </m:e>
                              <m:e>
                                <m:r>
                                  <a:rPr lang="tr-TR" i="1">
                                    <a:latin typeface="Cambria Math" panose="02040503050406030204" pitchFamily="18" charset="0"/>
                                  </a:rPr>
                                  <m:t>0</m:t>
                                </m:r>
                              </m:e>
                              <m:e>
                                <m:r>
                                  <a:rPr lang="es-ES" i="1" dirty="0">
                                    <a:solidFill>
                                      <a:srgbClr val="000000"/>
                                    </a:solidFill>
                                    <a:latin typeface="Cambria Math" panose="02040503050406030204" pitchFamily="18" charset="0"/>
                                    <a:ea typeface="Cambria Math" panose="02040503050406030204" pitchFamily="18" charset="0"/>
                                  </a:rPr>
                                  <m:t>𝑎</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𝑠𝑖𝑛</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e>
                              <m:e>
                                <m:r>
                                  <a:rPr lang="tr-TR" i="1">
                                    <a:latin typeface="Cambria Math" panose="02040503050406030204" pitchFamily="18" charset="0"/>
                                  </a:rPr>
                                  <m:t>−</m:t>
                                </m:r>
                                <m:r>
                                  <a:rPr lang="es-ES" i="1" dirty="0">
                                    <a:solidFill>
                                      <a:srgbClr val="000000"/>
                                    </a:solidFill>
                                    <a:latin typeface="Cambria Math" panose="02040503050406030204" pitchFamily="18" charset="0"/>
                                    <a:ea typeface="Cambria Math" panose="02040503050406030204" pitchFamily="18" charset="0"/>
                                  </a:rPr>
                                  <m:t>𝑎</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𝑐𝑜𝑠</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e>
                              <m:e>
                                <m:r>
                                  <a:rPr lang="tr-TR" i="1">
                                    <a:latin typeface="Cambria Math" panose="02040503050406030204" pitchFamily="18" charset="0"/>
                                  </a:rPr>
                                  <m:t>0</m:t>
                                </m:r>
                              </m:e>
                              <m:e>
                                <m:r>
                                  <a:rPr lang="tr-TR" i="1">
                                    <a:latin typeface="Cambria Math" panose="02040503050406030204" pitchFamily="18" charset="0"/>
                                  </a:rPr>
                                  <m:t>0</m:t>
                                </m:r>
                              </m:e>
                            </m:mr>
                          </m:m>
                        </m:e>
                      </m:d>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sSub>
                                  <m:sSubPr>
                                    <m:ctrlPr>
                                      <a:rPr lang="tr-TR" i="1">
                                        <a:latin typeface="Cambria Math" panose="02040503050406030204" pitchFamily="18" charset="0"/>
                                      </a:rPr>
                                    </m:ctrlPr>
                                  </m:sSubPr>
                                  <m:e>
                                    <m:r>
                                      <m:rPr>
                                        <m:brk m:alnAt="7"/>
                                      </m:rPr>
                                      <a:rPr lang="tr-TR" i="1">
                                        <a:latin typeface="Cambria Math" panose="02040503050406030204" pitchFamily="18" charset="0"/>
                                      </a:rPr>
                                      <m:t>𝐺</m:t>
                                    </m:r>
                                  </m:e>
                                  <m:sub>
                                    <m:r>
                                      <m:rPr>
                                        <m:brk m:alnAt="7"/>
                                      </m:rPr>
                                      <a:rPr lang="tr-TR" i="1">
                                        <a:latin typeface="Cambria Math" panose="02040503050406030204" pitchFamily="18" charset="0"/>
                                      </a:rPr>
                                      <m:t>1</m:t>
                                    </m:r>
                                    <m:r>
                                      <a:rPr lang="tr-TR" i="1">
                                        <a:latin typeface="Cambria Math" panose="02040503050406030204" pitchFamily="18" charset="0"/>
                                      </a:rPr>
                                      <m:t>4</m:t>
                                    </m:r>
                                    <m:r>
                                      <a:rPr lang="tr-TR" i="1">
                                        <a:latin typeface="Cambria Math" panose="02040503050406030204" pitchFamily="18" charset="0"/>
                                      </a:rPr>
                                      <m:t>𝑥</m:t>
                                    </m:r>
                                  </m:sub>
                                </m:sSub>
                              </m:e>
                            </m:mr>
                            <m:mr>
                              <m:e>
                                <m:sSub>
                                  <m:sSubPr>
                                    <m:ctrlPr>
                                      <a:rPr lang="tr-TR" i="1">
                                        <a:latin typeface="Cambria Math" panose="02040503050406030204" pitchFamily="18" charset="0"/>
                                      </a:rPr>
                                    </m:ctrlPr>
                                  </m:sSubPr>
                                  <m:e>
                                    <m:r>
                                      <a:rPr lang="tr-TR" i="1">
                                        <a:latin typeface="Cambria Math" panose="02040503050406030204" pitchFamily="18" charset="0"/>
                                      </a:rPr>
                                      <m:t>𝐺</m:t>
                                    </m:r>
                                  </m:e>
                                  <m:sub>
                                    <m:r>
                                      <a:rPr lang="tr-TR" i="1">
                                        <a:latin typeface="Cambria Math" panose="02040503050406030204" pitchFamily="18" charset="0"/>
                                      </a:rPr>
                                      <m:t>14</m:t>
                                    </m:r>
                                    <m:r>
                                      <a:rPr lang="tr-TR" i="1">
                                        <a:latin typeface="Cambria Math" panose="02040503050406030204" pitchFamily="18" charset="0"/>
                                      </a:rPr>
                                      <m:t>𝑦</m:t>
                                    </m:r>
                                  </m:sub>
                                </m:sSub>
                              </m:e>
                            </m:mr>
                            <m:mr>
                              <m:e>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34</m:t>
                                    </m:r>
                                    <m:r>
                                      <a:rPr lang="tr-TR" i="1">
                                        <a:latin typeface="Cambria Math" panose="02040503050406030204" pitchFamily="18" charset="0"/>
                                      </a:rPr>
                                      <m:t>𝑥</m:t>
                                    </m:r>
                                  </m:sub>
                                </m:sSub>
                              </m:e>
                            </m:mr>
                            <m:mr>
                              <m:e>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34</m:t>
                                    </m:r>
                                    <m:r>
                                      <a:rPr lang="tr-TR" i="1">
                                        <a:latin typeface="Cambria Math" panose="02040503050406030204" pitchFamily="18" charset="0"/>
                                      </a:rPr>
                                      <m:t>𝑦</m:t>
                                    </m:r>
                                  </m:sub>
                                </m:sSub>
                              </m:e>
                            </m:mr>
                            <m:mr>
                              <m:e>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23</m:t>
                                    </m:r>
                                    <m:r>
                                      <a:rPr lang="tr-TR" i="1">
                                        <a:latin typeface="Cambria Math" panose="02040503050406030204" pitchFamily="18" charset="0"/>
                                      </a:rPr>
                                      <m:t>𝑥</m:t>
                                    </m:r>
                                  </m:sub>
                                </m:sSub>
                              </m:e>
                            </m:mr>
                            <m:mr>
                              <m:e>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23</m:t>
                                    </m:r>
                                    <m:r>
                                      <a:rPr lang="tr-TR" i="1">
                                        <a:latin typeface="Cambria Math" panose="02040503050406030204" pitchFamily="18" charset="0"/>
                                      </a:rPr>
                                      <m:t>𝑦</m:t>
                                    </m:r>
                                  </m:sub>
                                </m:sSub>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1"/>
                                    <m:mcJc m:val="center"/>
                                  </m:mcPr>
                                </m:mc>
                              </m:mcs>
                              <m:ctrlPr>
                                <a:rPr lang="tr-TR" i="1">
                                  <a:latin typeface="Cambria Math" panose="02040503050406030204" pitchFamily="18" charset="0"/>
                                </a:rPr>
                              </m:ctrlPr>
                            </m:mPr>
                            <m:mr>
                              <m:e>
                                <m:r>
                                  <m:rPr>
                                    <m:brk m:alnAt="7"/>
                                  </m:rPr>
                                  <a:rPr lang="tr-TR" i="1">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𝐹</m:t>
                                </m:r>
                                <m:r>
                                  <a:rPr lang="en-US" i="1" baseline="-25000" dirty="0">
                                    <a:latin typeface="Cambria Math" panose="02040503050406030204" pitchFamily="18" charset="0"/>
                                    <a:ea typeface="Cambria Math" panose="02040503050406030204" pitchFamily="18" charset="0"/>
                                  </a:rPr>
                                  <m:t>14</m:t>
                                </m:r>
                                <m:r>
                                  <a:rPr lang="en-US" i="1" dirty="0">
                                    <a:latin typeface="Cambria Math" panose="02040503050406030204" pitchFamily="18" charset="0"/>
                                    <a:ea typeface="Cambria Math" panose="02040503050406030204" pitchFamily="18" charset="0"/>
                                  </a:rPr>
                                  <m:t> </m:t>
                                </m:r>
                                <m:r>
                                  <m:rPr>
                                    <m:sty m:val="p"/>
                                  </m:rPr>
                                  <a:rPr lang="en-US" i="1" dirty="0">
                                    <a:latin typeface="Cambria Math" panose="02040503050406030204" pitchFamily="18" charset="0"/>
                                    <a:ea typeface="Cambria Math" panose="02040503050406030204" pitchFamily="18" charset="0"/>
                                  </a:rPr>
                                  <m:t>cos</m:t>
                                </m:r>
                                <m:sSup>
                                  <m:sSupPr>
                                    <m:ctrlPr>
                                      <a:rPr lang="tr-TR" i="1" dirty="0">
                                        <a:latin typeface="Cambria Math" panose="02040503050406030204" pitchFamily="18" charset="0"/>
                                        <a:ea typeface="Cambria Math" panose="02040503050406030204" pitchFamily="18" charset="0"/>
                                      </a:rPr>
                                    </m:ctrlPr>
                                  </m:sSupPr>
                                  <m:e>
                                    <m:r>
                                      <a:rPr lang="tr-TR"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2</m:t>
                                    </m:r>
                                    <m:r>
                                      <a:rPr lang="tr-TR" i="1" dirty="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0</m:t>
                                    </m:r>
                                  </m:e>
                                  <m:sup>
                                    <m:r>
                                      <a:rPr lang="en-US"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m:t>
                                </m:r>
                              </m:e>
                            </m:mr>
                            <m:mr>
                              <m:e>
                                <m:r>
                                  <a:rPr lang="tr-TR" i="1">
                                    <a:latin typeface="Cambria Math" panose="02040503050406030204" pitchFamily="18" charset="0"/>
                                  </a:rPr>
                                  <m:t>−</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m:rPr>
                                    <m:sty m:val="p"/>
                                  </m:rPr>
                                  <a:rPr lang="es-ES" i="1" dirty="0">
                                    <a:latin typeface="Cambria Math" panose="02040503050406030204" pitchFamily="18" charset="0"/>
                                    <a:ea typeface="Cambria Math" panose="02040503050406030204" pitchFamily="18" charset="0"/>
                                  </a:rPr>
                                  <m:t>sin</m:t>
                                </m:r>
                                <m:sSup>
                                  <m:sSupPr>
                                    <m:ctrlPr>
                                      <a:rPr lang="tr-TR" i="1" dirty="0">
                                        <a:latin typeface="Cambria Math" panose="02040503050406030204" pitchFamily="18" charset="0"/>
                                        <a:ea typeface="Cambria Math" panose="02040503050406030204" pitchFamily="18" charset="0"/>
                                      </a:rPr>
                                    </m:ctrlPr>
                                  </m:sSupPr>
                                  <m:e>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2</m:t>
                                    </m:r>
                                    <m:r>
                                      <a:rPr lang="tr-TR" i="1" dirty="0">
                                        <a:latin typeface="Cambria Math" panose="02040503050406030204" pitchFamily="18" charset="0"/>
                                        <a:ea typeface="Cambria Math" panose="02040503050406030204" pitchFamily="18" charset="0"/>
                                      </a:rPr>
                                      <m:t>0</m:t>
                                    </m:r>
                                    <m:r>
                                      <a:rPr lang="es-ES" i="1" dirty="0">
                                        <a:latin typeface="Cambria Math" panose="02040503050406030204" pitchFamily="18" charset="0"/>
                                        <a:ea typeface="Cambria Math" panose="02040503050406030204" pitchFamily="18" charset="0"/>
                                      </a:rPr>
                                      <m:t>0</m:t>
                                    </m:r>
                                  </m:e>
                                  <m:sup>
                                    <m:r>
                                      <a:rPr lang="es-ES"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𝜋</m:t>
                                </m:r>
                                <m:r>
                                  <a:rPr lang="tr-TR" i="1" dirty="0">
                                    <a:latin typeface="Cambria Math" panose="02040503050406030204" pitchFamily="18" charset="0"/>
                                    <a:ea typeface="Cambria Math" panose="02040503050406030204" pitchFamily="18" charset="0"/>
                                  </a:rPr>
                                  <m:t>/180)</m:t>
                                </m:r>
                              </m:e>
                            </m:mr>
                            <m:mr>
                              <m:e>
                                <m:r>
                                  <a:rPr lang="tr-TR"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𝐹</m:t>
                                </m:r>
                                <m:r>
                                  <a:rPr lang="es-ES" i="1" baseline="-25000" dirty="0">
                                    <a:latin typeface="Cambria Math" panose="02040503050406030204" pitchFamily="18" charset="0"/>
                                    <a:ea typeface="Cambria Math" panose="02040503050406030204" pitchFamily="18" charset="0"/>
                                  </a:rPr>
                                  <m:t>14</m:t>
                                </m:r>
                                <m:r>
                                  <a:rPr lang="es-ES" i="1" dirty="0">
                                    <a:latin typeface="Cambria Math" panose="02040503050406030204" pitchFamily="18" charset="0"/>
                                    <a:ea typeface="Cambria Math" panose="02040503050406030204" pitchFamily="18" charset="0"/>
                                  </a:rPr>
                                  <m:t> </m:t>
                                </m:r>
                                <m:r>
                                  <a:rPr lang="es-ES" i="1" dirty="0">
                                    <a:latin typeface="Cambria Math" panose="02040503050406030204" pitchFamily="18" charset="0"/>
                                    <a:ea typeface="Cambria Math" panose="02040503050406030204" pitchFamily="18" charset="0"/>
                                  </a:rPr>
                                  <m:t>𝑏</m:t>
                                </m:r>
                                <m:r>
                                  <a:rPr lang="es-ES" i="1" baseline="-25000" dirty="0">
                                    <a:latin typeface="Cambria Math" panose="02040503050406030204" pitchFamily="18" charset="0"/>
                                    <a:ea typeface="Cambria Math" panose="02040503050406030204" pitchFamily="18" charset="0"/>
                                  </a:rPr>
                                  <m:t>4</m:t>
                                </m:r>
                                <m:func>
                                  <m:funcPr>
                                    <m:ctrlPr>
                                      <a:rPr lang="es-ES" i="1" baseline="-25000" dirty="0">
                                        <a:latin typeface="Cambria Math" panose="02040503050406030204" pitchFamily="18" charset="0"/>
                                        <a:ea typeface="Cambria Math" panose="02040503050406030204" pitchFamily="18" charset="0"/>
                                      </a:rPr>
                                    </m:ctrlPr>
                                  </m:funcPr>
                                  <m:fName>
                                    <m:r>
                                      <m:rPr>
                                        <m:sty m:val="p"/>
                                      </m:rPr>
                                      <a:rPr lang="es-ES" dirty="0">
                                        <a:latin typeface="Cambria Math" panose="02040503050406030204" pitchFamily="18" charset="0"/>
                                        <a:ea typeface="Cambria Math" panose="02040503050406030204" pitchFamily="18" charset="0"/>
                                      </a:rPr>
                                      <m:t>sin</m:t>
                                    </m:r>
                                  </m:fName>
                                  <m:e>
                                    <m:d>
                                      <m:dPr>
                                        <m:ctrlPr>
                                          <a:rPr lang="es-ES" i="1" dirty="0">
                                            <a:latin typeface="Cambria Math" panose="02040503050406030204" pitchFamily="18" charset="0"/>
                                            <a:ea typeface="Cambria Math" panose="02040503050406030204" pitchFamily="18" charset="0"/>
                                          </a:rPr>
                                        </m:ctrlPr>
                                      </m:dPr>
                                      <m:e>
                                        <m:sSup>
                                          <m:sSupPr>
                                            <m:ctrlPr>
                                              <a:rPr lang="tr-TR" i="1" baseline="-25000" dirty="0">
                                                <a:latin typeface="Cambria Math" panose="02040503050406030204" pitchFamily="18" charset="0"/>
                                                <a:ea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2</m:t>
                                            </m:r>
                                            <m:r>
                                              <a:rPr lang="tr-TR" i="1" dirty="0">
                                                <a:latin typeface="Cambria Math" panose="02040503050406030204" pitchFamily="18" charset="0"/>
                                                <a:ea typeface="Cambria Math" panose="02040503050406030204" pitchFamily="18" charset="0"/>
                                              </a:rPr>
                                              <m:t>0</m:t>
                                            </m:r>
                                            <m:r>
                                              <a:rPr lang="es-ES" i="1" dirty="0">
                                                <a:latin typeface="Cambria Math" panose="02040503050406030204" pitchFamily="18" charset="0"/>
                                                <a:ea typeface="Cambria Math" panose="02040503050406030204" pitchFamily="18" charset="0"/>
                                              </a:rPr>
                                              <m:t>0</m:t>
                                            </m:r>
                                          </m:e>
                                          <m:sup>
                                            <m:r>
                                              <a:rPr lang="tr-TR" i="1" dirty="0">
                                                <a:latin typeface="Cambria Math" panose="02040503050406030204" pitchFamily="18" charset="0"/>
                                                <a:ea typeface="Cambria Math" panose="02040503050406030204" pitchFamily="18" charset="0"/>
                                              </a:rPr>
                                              <m:t>0</m:t>
                                            </m:r>
                                          </m:sup>
                                        </m:sSup>
                                        <m:r>
                                          <a:rPr lang="tr-TR" i="1" dirty="0">
                                            <a:latin typeface="Cambria Math" panose="02040503050406030204" pitchFamily="18" charset="0"/>
                                            <a:ea typeface="Cambria Math" panose="02040503050406030204" pitchFamily="18" charset="0"/>
                                          </a:rPr>
                                          <m:t>∗</m:t>
                                        </m:r>
                                        <m:f>
                                          <m:fPr>
                                            <m:ctrlPr>
                                              <a:rPr lang="tr-TR" i="1" dirty="0">
                                                <a:latin typeface="Cambria Math" panose="02040503050406030204" pitchFamily="18" charset="0"/>
                                                <a:ea typeface="Cambria Math" panose="02040503050406030204" pitchFamily="18" charset="0"/>
                                              </a:rPr>
                                            </m:ctrlPr>
                                          </m:fPr>
                                          <m:num>
                                            <m:r>
                                              <a:rPr lang="tr-TR" i="1" dirty="0">
                                                <a:latin typeface="Cambria Math" panose="02040503050406030204" pitchFamily="18" charset="0"/>
                                                <a:ea typeface="Cambria Math" panose="02040503050406030204" pitchFamily="18" charset="0"/>
                                              </a:rPr>
                                              <m:t>𝜋</m:t>
                                            </m:r>
                                          </m:num>
                                          <m:den>
                                            <m:r>
                                              <a:rPr lang="tr-TR" i="1" dirty="0">
                                                <a:latin typeface="Cambria Math" panose="02040503050406030204" pitchFamily="18" charset="0"/>
                                                <a:ea typeface="Cambria Math" panose="02040503050406030204" pitchFamily="18" charset="0"/>
                                              </a:rPr>
                                              <m:t>180</m:t>
                                            </m:r>
                                          </m:den>
                                        </m:f>
                                        <m:r>
                                          <a:rPr lang="tr-TR" i="1" dirty="0">
                                            <a:latin typeface="Cambria Math" panose="02040503050406030204" pitchFamily="18" charset="0"/>
                                            <a:ea typeface="Cambria Math" panose="02040503050406030204" pitchFamily="18" charset="0"/>
                                          </a:rPr>
                                          <m:t>−</m:t>
                                        </m:r>
                                        <m:r>
                                          <a:rPr lang="tr-TR" i="1" dirty="0">
                                            <a:latin typeface="Cambria Math" panose="02040503050406030204" pitchFamily="18" charset="0"/>
                                            <a:ea typeface="Cambria Math" panose="02040503050406030204" pitchFamily="18" charset="0"/>
                                          </a:rPr>
                                          <m:t>𝜃</m:t>
                                        </m:r>
                                        <m:r>
                                          <a:rPr lang="es-ES" i="1" baseline="-25000" dirty="0">
                                            <a:latin typeface="Cambria Math" panose="02040503050406030204" pitchFamily="18" charset="0"/>
                                            <a:ea typeface="Cambria Math" panose="02040503050406030204" pitchFamily="18" charset="0"/>
                                          </a:rPr>
                                          <m:t>14</m:t>
                                        </m:r>
                                      </m:e>
                                    </m:d>
                                  </m:e>
                                </m:func>
                              </m:e>
                            </m:mr>
                            <m:mr>
                              <m:e>
                                <m:r>
                                  <a:rPr lang="tr-TR" i="1">
                                    <a:latin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func>
                                  <m:funcPr>
                                    <m:ctrlPr>
                                      <a:rPr lang="tr-TR" i="1" baseline="-25000" dirty="0">
                                        <a:solidFill>
                                          <a:srgbClr val="000000"/>
                                        </a:solidFill>
                                        <a:latin typeface="Cambria Math" panose="02040503050406030204" pitchFamily="18" charset="0"/>
                                        <a:ea typeface="Cambria Math" panose="02040503050406030204" pitchFamily="18" charset="0"/>
                                      </a:rPr>
                                    </m:ctrlPr>
                                  </m:funcPr>
                                  <m:fName>
                                    <m:r>
                                      <m:rPr>
                                        <m:sty m:val="p"/>
                                      </m:rPr>
                                      <a:rPr lang="tr-TR" dirty="0">
                                        <a:solidFill>
                                          <a:srgbClr val="000000"/>
                                        </a:solidFill>
                                        <a:latin typeface="Cambria Math" panose="02040503050406030204" pitchFamily="18" charset="0"/>
                                        <a:ea typeface="Cambria Math" panose="02040503050406030204" pitchFamily="18" charset="0"/>
                                      </a:rPr>
                                      <m:t>cos</m:t>
                                    </m:r>
                                  </m:fName>
                                  <m:e>
                                    <m:d>
                                      <m:dPr>
                                        <m:ctrlPr>
                                          <a:rPr lang="tr-TR" i="1" dirty="0">
                                            <a:solidFill>
                                              <a:srgbClr val="000000"/>
                                            </a:solidFill>
                                            <a:latin typeface="Cambria Math" panose="02040503050406030204" pitchFamily="18" charset="0"/>
                                            <a:ea typeface="Cambria Math" panose="02040503050406030204" pitchFamily="18" charset="0"/>
                                          </a:rPr>
                                        </m:ctrlPr>
                                      </m:dPr>
                                      <m:e>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23</m:t>
                                            </m:r>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f>
                                          <m:fPr>
                                            <m:ctrlPr>
                                              <a:rPr lang="tr-TR" i="1" dirty="0">
                                                <a:solidFill>
                                                  <a:srgbClr val="000000"/>
                                                </a:solidFill>
                                                <a:latin typeface="Cambria Math" panose="02040503050406030204" pitchFamily="18" charset="0"/>
                                                <a:ea typeface="Cambria Math" panose="02040503050406030204" pitchFamily="18" charset="0"/>
                                              </a:rPr>
                                            </m:ctrlPr>
                                          </m:fPr>
                                          <m:num>
                                            <m:r>
                                              <a:rPr lang="tr-TR" i="1" dirty="0">
                                                <a:solidFill>
                                                  <a:srgbClr val="000000"/>
                                                </a:solidFill>
                                                <a:latin typeface="Cambria Math" panose="02040503050406030204" pitchFamily="18" charset="0"/>
                                                <a:ea typeface="Cambria Math" panose="02040503050406030204" pitchFamily="18" charset="0"/>
                                              </a:rPr>
                                              <m:t>𝜋</m:t>
                                            </m:r>
                                          </m:num>
                                          <m:den>
                                            <m:r>
                                              <a:rPr lang="tr-TR" i="1" dirty="0">
                                                <a:solidFill>
                                                  <a:srgbClr val="000000"/>
                                                </a:solidFill>
                                                <a:latin typeface="Cambria Math" panose="02040503050406030204" pitchFamily="18" charset="0"/>
                                                <a:ea typeface="Cambria Math" panose="02040503050406030204" pitchFamily="18" charset="0"/>
                                              </a:rPr>
                                              <m:t>180</m:t>
                                            </m:r>
                                          </m:den>
                                        </m:f>
                                      </m:e>
                                    </m:d>
                                  </m:e>
                                </m:func>
                              </m:e>
                            </m:mr>
                            <m:mr>
                              <m:e>
                                <m:r>
                                  <a:rPr lang="tr-TR" i="1">
                                    <a:latin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𝐹</m:t>
                                </m:r>
                                <m:r>
                                  <a:rPr lang="tr-TR" i="1" baseline="-25000" dirty="0">
                                    <a:solidFill>
                                      <a:srgbClr val="000000"/>
                                    </a:solidFill>
                                    <a:latin typeface="Cambria Math" panose="02040503050406030204" pitchFamily="18" charset="0"/>
                                    <a:ea typeface="Cambria Math" panose="02040503050406030204" pitchFamily="18" charset="0"/>
                                  </a:rPr>
                                  <m:t>13</m:t>
                                </m:r>
                                <m:func>
                                  <m:funcPr>
                                    <m:ctrlPr>
                                      <a:rPr lang="tr-TR" i="1" baseline="-25000" dirty="0">
                                        <a:solidFill>
                                          <a:srgbClr val="000000"/>
                                        </a:solidFill>
                                        <a:latin typeface="Cambria Math" panose="02040503050406030204" pitchFamily="18" charset="0"/>
                                        <a:ea typeface="Cambria Math" panose="02040503050406030204" pitchFamily="18" charset="0"/>
                                      </a:rPr>
                                    </m:ctrlPr>
                                  </m:funcPr>
                                  <m:fName>
                                    <m:r>
                                      <m:rPr>
                                        <m:sty m:val="p"/>
                                      </m:rPr>
                                      <a:rPr lang="tr-TR" dirty="0">
                                        <a:solidFill>
                                          <a:srgbClr val="000000"/>
                                        </a:solidFill>
                                        <a:latin typeface="Cambria Math" panose="02040503050406030204" pitchFamily="18" charset="0"/>
                                        <a:ea typeface="Cambria Math" panose="02040503050406030204" pitchFamily="18" charset="0"/>
                                      </a:rPr>
                                      <m:t>sin</m:t>
                                    </m:r>
                                  </m:fName>
                                  <m:e>
                                    <m:d>
                                      <m:dPr>
                                        <m:ctrlPr>
                                          <a:rPr lang="tr-TR" i="1" dirty="0">
                                            <a:solidFill>
                                              <a:srgbClr val="000000"/>
                                            </a:solidFill>
                                            <a:latin typeface="Cambria Math" panose="02040503050406030204" pitchFamily="18" charset="0"/>
                                            <a:ea typeface="Cambria Math" panose="02040503050406030204" pitchFamily="18" charset="0"/>
                                          </a:rPr>
                                        </m:ctrlPr>
                                      </m:dPr>
                                      <m:e>
                                        <m:r>
                                          <a:rPr lang="tr-TR" i="1" dirty="0">
                                            <a:solidFill>
                                              <a:srgbClr val="000000"/>
                                            </a:solidFill>
                                            <a:latin typeface="Cambria Math" panose="02040503050406030204" pitchFamily="18" charset="0"/>
                                            <a:ea typeface="Cambria Math" panose="02040503050406030204" pitchFamily="18" charset="0"/>
                                          </a:rPr>
                                          <m:t>23</m:t>
                                        </m:r>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f>
                                          <m:fPr>
                                            <m:ctrlPr>
                                              <a:rPr lang="tr-TR" i="1" dirty="0">
                                                <a:solidFill>
                                                  <a:srgbClr val="000000"/>
                                                </a:solidFill>
                                                <a:latin typeface="Cambria Math" panose="02040503050406030204" pitchFamily="18" charset="0"/>
                                                <a:ea typeface="Cambria Math" panose="02040503050406030204" pitchFamily="18" charset="0"/>
                                              </a:rPr>
                                            </m:ctrlPr>
                                          </m:fPr>
                                          <m:num>
                                            <m:r>
                                              <a:rPr lang="tr-TR" i="1" dirty="0">
                                                <a:solidFill>
                                                  <a:srgbClr val="000000"/>
                                                </a:solidFill>
                                                <a:latin typeface="Cambria Math" panose="02040503050406030204" pitchFamily="18" charset="0"/>
                                                <a:ea typeface="Cambria Math" panose="02040503050406030204" pitchFamily="18" charset="0"/>
                                              </a:rPr>
                                              <m:t>𝜋</m:t>
                                            </m:r>
                                          </m:num>
                                          <m:den>
                                            <m:r>
                                              <a:rPr lang="tr-TR" i="1" dirty="0">
                                                <a:solidFill>
                                                  <a:srgbClr val="000000"/>
                                                </a:solidFill>
                                                <a:latin typeface="Cambria Math" panose="02040503050406030204" pitchFamily="18" charset="0"/>
                                                <a:ea typeface="Cambria Math" panose="02040503050406030204" pitchFamily="18" charset="0"/>
                                              </a:rPr>
                                              <m:t>180</m:t>
                                            </m:r>
                                          </m:den>
                                        </m:f>
                                      </m:e>
                                    </m:d>
                                  </m:e>
                                </m:func>
                              </m:e>
                            </m:mr>
                            <m:mr>
                              <m:e>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𝐹</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es-ES" i="1" dirty="0">
                                    <a:solidFill>
                                      <a:srgbClr val="000000"/>
                                    </a:solidFill>
                                    <a:latin typeface="Cambria Math" panose="02040503050406030204" pitchFamily="18" charset="0"/>
                                    <a:ea typeface="Cambria Math" panose="02040503050406030204" pitchFamily="18" charset="0"/>
                                  </a:rPr>
                                  <m:t> </m:t>
                                </m:r>
                                <m:r>
                                  <a:rPr lang="es-ES" i="1" dirty="0">
                                    <a:solidFill>
                                      <a:srgbClr val="000000"/>
                                    </a:solidFill>
                                    <a:latin typeface="Cambria Math" panose="02040503050406030204" pitchFamily="18" charset="0"/>
                                    <a:ea typeface="Cambria Math" panose="02040503050406030204" pitchFamily="18" charset="0"/>
                                  </a:rPr>
                                  <m:t>𝑏</m:t>
                                </m:r>
                                <m:r>
                                  <a:rPr lang="tr-TR" i="1" baseline="-25000" dirty="0">
                                    <a:solidFill>
                                      <a:srgbClr val="000000"/>
                                    </a:solidFill>
                                    <a:latin typeface="Cambria Math" panose="02040503050406030204" pitchFamily="18" charset="0"/>
                                    <a:ea typeface="Cambria Math" panose="02040503050406030204" pitchFamily="18" charset="0"/>
                                  </a:rPr>
                                  <m:t>3</m:t>
                                </m:r>
                                <m:func>
                                  <m:funcPr>
                                    <m:ctrlPr>
                                      <a:rPr lang="es-ES" i="1" baseline="-25000" dirty="0">
                                        <a:solidFill>
                                          <a:srgbClr val="000000"/>
                                        </a:solidFill>
                                        <a:latin typeface="Cambria Math" panose="02040503050406030204" pitchFamily="18" charset="0"/>
                                        <a:ea typeface="Cambria Math" panose="02040503050406030204" pitchFamily="18" charset="0"/>
                                      </a:rPr>
                                    </m:ctrlPr>
                                  </m:funcPr>
                                  <m:fName>
                                    <m:r>
                                      <m:rPr>
                                        <m:sty m:val="p"/>
                                      </m:rPr>
                                      <a:rPr lang="es-ES" dirty="0">
                                        <a:solidFill>
                                          <a:srgbClr val="000000"/>
                                        </a:solidFill>
                                        <a:latin typeface="Cambria Math" panose="02040503050406030204" pitchFamily="18" charset="0"/>
                                        <a:ea typeface="Cambria Math" panose="02040503050406030204" pitchFamily="18" charset="0"/>
                                      </a:rPr>
                                      <m:t>sin</m:t>
                                    </m:r>
                                  </m:fName>
                                  <m:e>
                                    <m:d>
                                      <m:dPr>
                                        <m:ctrlPr>
                                          <a:rPr lang="es-ES" i="1" dirty="0">
                                            <a:solidFill>
                                              <a:srgbClr val="000000"/>
                                            </a:solidFill>
                                            <a:latin typeface="Cambria Math" panose="02040503050406030204" pitchFamily="18" charset="0"/>
                                            <a:ea typeface="Cambria Math" panose="02040503050406030204" pitchFamily="18" charset="0"/>
                                          </a:rPr>
                                        </m:ctrlPr>
                                      </m:dPr>
                                      <m:e>
                                        <m:r>
                                          <a:rPr lang="es-ES" i="1">
                                            <a:solidFill>
                                              <a:srgbClr val="000000"/>
                                            </a:solidFill>
                                            <a:latin typeface="Cambria Math" panose="02040503050406030204" pitchFamily="18" charset="0"/>
                                            <a:ea typeface="Cambria Math" panose="02040503050406030204" pitchFamily="18" charset="0"/>
                                          </a:rPr>
                                          <m:t>𝛼</m:t>
                                        </m:r>
                                        <m:r>
                                          <a:rPr lang="tr-TR" i="1">
                                            <a:solidFill>
                                              <a:srgbClr val="000000"/>
                                            </a:solidFill>
                                            <a:latin typeface="Cambria Math" panose="02040503050406030204" pitchFamily="18" charset="0"/>
                                            <a:ea typeface="Cambria Math" panose="02040503050406030204" pitchFamily="18" charset="0"/>
                                          </a:rPr>
                                          <m:t>+</m:t>
                                        </m:r>
                                        <m:r>
                                          <a:rPr lang="tr-TR" i="1" dirty="0">
                                            <a:solidFill>
                                              <a:srgbClr val="000000"/>
                                            </a:solidFill>
                                            <a:latin typeface="Cambria Math" panose="02040503050406030204" pitchFamily="18" charset="0"/>
                                            <a:ea typeface="Cambria Math" panose="02040503050406030204" pitchFamily="18" charset="0"/>
                                          </a:rPr>
                                          <m:t>𝜃</m:t>
                                        </m:r>
                                        <m:r>
                                          <a:rPr lang="es-ES" i="1" baseline="-25000" dirty="0">
                                            <a:solidFill>
                                              <a:srgbClr val="000000"/>
                                            </a:solidFill>
                                            <a:latin typeface="Cambria Math" panose="02040503050406030204" pitchFamily="18" charset="0"/>
                                            <a:ea typeface="Cambria Math" panose="02040503050406030204" pitchFamily="18" charset="0"/>
                                          </a:rPr>
                                          <m:t>1</m:t>
                                        </m:r>
                                        <m:r>
                                          <a:rPr lang="tr-TR" i="1" baseline="-25000" dirty="0">
                                            <a:solidFill>
                                              <a:srgbClr val="000000"/>
                                            </a:solidFill>
                                            <a:latin typeface="Cambria Math" panose="02040503050406030204" pitchFamily="18" charset="0"/>
                                            <a:ea typeface="Cambria Math" panose="02040503050406030204" pitchFamily="18" charset="0"/>
                                          </a:rPr>
                                          <m:t>3</m:t>
                                        </m:r>
                                        <m:r>
                                          <a:rPr lang="tr-TR" i="1" dirty="0">
                                            <a:solidFill>
                                              <a:srgbClr val="000000"/>
                                            </a:solidFill>
                                            <a:latin typeface="Cambria Math" panose="02040503050406030204" pitchFamily="18" charset="0"/>
                                            <a:ea typeface="Cambria Math" panose="02040503050406030204" pitchFamily="18" charset="0"/>
                                          </a:rPr>
                                          <m:t>−2</m:t>
                                        </m:r>
                                        <m:sSup>
                                          <m:sSupPr>
                                            <m:ctrlPr>
                                              <a:rPr lang="tr-TR" i="1" dirty="0">
                                                <a:solidFill>
                                                  <a:srgbClr val="000000"/>
                                                </a:solidFill>
                                                <a:latin typeface="Cambria Math" panose="02040503050406030204" pitchFamily="18" charset="0"/>
                                                <a:ea typeface="Cambria Math" panose="02040503050406030204" pitchFamily="18" charset="0"/>
                                              </a:rPr>
                                            </m:ctrlPr>
                                          </m:sSupPr>
                                          <m:e>
                                            <m:r>
                                              <a:rPr lang="tr-TR" i="1" dirty="0">
                                                <a:solidFill>
                                                  <a:srgbClr val="000000"/>
                                                </a:solidFill>
                                                <a:latin typeface="Cambria Math" panose="02040503050406030204" pitchFamily="18" charset="0"/>
                                                <a:ea typeface="Cambria Math" panose="02040503050406030204" pitchFamily="18" charset="0"/>
                                              </a:rPr>
                                              <m:t>3</m:t>
                                            </m:r>
                                            <m:r>
                                              <a:rPr lang="tr-TR" i="1" dirty="0">
                                                <a:solidFill>
                                                  <a:srgbClr val="000000"/>
                                                </a:solidFill>
                                                <a:latin typeface="Cambria Math" panose="02040503050406030204" pitchFamily="18" charset="0"/>
                                                <a:ea typeface="Cambria Math" panose="02040503050406030204" pitchFamily="18" charset="0"/>
                                              </a:rPr>
                                              <m:t>0</m:t>
                                            </m:r>
                                          </m:e>
                                          <m:sup>
                                            <m:r>
                                              <a:rPr lang="tr-TR" i="1" dirty="0">
                                                <a:solidFill>
                                                  <a:srgbClr val="000000"/>
                                                </a:solidFill>
                                                <a:latin typeface="Cambria Math" panose="02040503050406030204" pitchFamily="18" charset="0"/>
                                                <a:ea typeface="Cambria Math" panose="02040503050406030204" pitchFamily="18" charset="0"/>
                                              </a:rPr>
                                              <m:t>0</m:t>
                                            </m:r>
                                          </m:sup>
                                        </m:sSup>
                                        <m:r>
                                          <a:rPr lang="tr-TR" i="1" dirty="0">
                                            <a:solidFill>
                                              <a:srgbClr val="000000"/>
                                            </a:solidFill>
                                            <a:latin typeface="Cambria Math" panose="02040503050406030204" pitchFamily="18" charset="0"/>
                                            <a:ea typeface="Cambria Math" panose="02040503050406030204" pitchFamily="18" charset="0"/>
                                          </a:rPr>
                                          <m:t>∗</m:t>
                                        </m:r>
                                        <m:f>
                                          <m:fPr>
                                            <m:ctrlPr>
                                              <a:rPr lang="tr-TR" i="1" dirty="0">
                                                <a:solidFill>
                                                  <a:srgbClr val="000000"/>
                                                </a:solidFill>
                                                <a:latin typeface="Cambria Math" panose="02040503050406030204" pitchFamily="18" charset="0"/>
                                                <a:ea typeface="Cambria Math" panose="02040503050406030204" pitchFamily="18" charset="0"/>
                                              </a:rPr>
                                            </m:ctrlPr>
                                          </m:fPr>
                                          <m:num>
                                            <m:r>
                                              <a:rPr lang="tr-TR" i="1" dirty="0">
                                                <a:solidFill>
                                                  <a:srgbClr val="000000"/>
                                                </a:solidFill>
                                                <a:latin typeface="Cambria Math" panose="02040503050406030204" pitchFamily="18" charset="0"/>
                                                <a:ea typeface="Cambria Math" panose="02040503050406030204" pitchFamily="18" charset="0"/>
                                              </a:rPr>
                                              <m:t>𝜋</m:t>
                                            </m:r>
                                          </m:num>
                                          <m:den>
                                            <m:r>
                                              <a:rPr lang="tr-TR" i="1" dirty="0">
                                                <a:solidFill>
                                                  <a:srgbClr val="000000"/>
                                                </a:solidFill>
                                                <a:latin typeface="Cambria Math" panose="02040503050406030204" pitchFamily="18" charset="0"/>
                                                <a:ea typeface="Cambria Math" panose="02040503050406030204" pitchFamily="18" charset="0"/>
                                              </a:rPr>
                                              <m:t>180</m:t>
                                            </m:r>
                                          </m:den>
                                        </m:f>
                                      </m:e>
                                    </m:d>
                                  </m:e>
                                </m:func>
                              </m:e>
                            </m:mr>
                          </m:m>
                        </m:e>
                      </m:d>
                    </m:oMath>
                  </m:oMathPara>
                </a14:m>
                <a:endParaRPr lang="tr-TR" dirty="0" smtClean="0"/>
              </a:p>
              <a:p>
                <a:pPr marL="45720" indent="0">
                  <a:buNone/>
                </a:pPr>
                <a:r>
                  <a:rPr lang="tr-TR" sz="2000" dirty="0" smtClean="0">
                    <a:solidFill>
                      <a:schemeClr val="tx1"/>
                    </a:solidFill>
                    <a:latin typeface="+mj-lt"/>
                    <a:ea typeface="Calibri" panose="020F0502020204030204" pitchFamily="34" charset="0"/>
                    <a:cs typeface="Courier New" panose="02070309020205020404" pitchFamily="49" charset="0"/>
                  </a:rPr>
                  <a:t>Yukarıdaki gibi K*x=G şeklindeki bir matris formundaki denklem sisteminin çözümü</a:t>
                </a:r>
              </a:p>
              <a:p>
                <a:pPr marL="45720" indent="0">
                  <a:buNone/>
                </a:pPr>
                <a14:m>
                  <m:oMathPara xmlns:m="http://schemas.openxmlformats.org/officeDocument/2006/math">
                    <m:oMathParaPr>
                      <m:jc m:val="centerGroup"/>
                    </m:oMathParaPr>
                    <m:oMath xmlns:m="http://schemas.openxmlformats.org/officeDocument/2006/math">
                      <m:r>
                        <a:rPr lang="tr-TR" sz="2000" i="1" dirty="0" smtClean="0">
                          <a:solidFill>
                            <a:schemeClr val="tx1"/>
                          </a:solidFill>
                          <a:latin typeface="Cambria Math" panose="02040503050406030204" pitchFamily="18" charset="0"/>
                          <a:ea typeface="Calibri" panose="020F0502020204030204" pitchFamily="34" charset="0"/>
                          <a:cs typeface="Courier New" panose="02070309020205020404" pitchFamily="49" charset="0"/>
                        </a:rPr>
                        <m:t>𝑋</m:t>
                      </m:r>
                      <m:r>
                        <a:rPr lang="tr-TR" sz="2000" i="1" dirty="0" smtClean="0">
                          <a:solidFill>
                            <a:schemeClr val="tx1"/>
                          </a:solidFill>
                          <a:latin typeface="Cambria Math" panose="02040503050406030204" pitchFamily="18" charset="0"/>
                          <a:ea typeface="Calibri" panose="020F0502020204030204" pitchFamily="34" charset="0"/>
                          <a:cs typeface="Courier New" panose="02070309020205020404" pitchFamily="49" charset="0"/>
                        </a:rPr>
                        <m:t>=</m:t>
                      </m:r>
                      <m:sSup>
                        <m:sSupPr>
                          <m:ctrlPr>
                            <a:rPr lang="tr-TR" sz="2000" b="0" i="1" dirty="0" smtClean="0">
                              <a:solidFill>
                                <a:schemeClr val="tx1"/>
                              </a:solidFill>
                              <a:latin typeface="Cambria Math" panose="02040503050406030204" pitchFamily="18" charset="0"/>
                              <a:ea typeface="Calibri" panose="020F0502020204030204" pitchFamily="34" charset="0"/>
                              <a:cs typeface="Courier New" panose="02070309020205020404" pitchFamily="49" charset="0"/>
                            </a:rPr>
                          </m:ctrlPr>
                        </m:sSupPr>
                        <m:e>
                          <m:d>
                            <m:dPr>
                              <m:begChr m:val="["/>
                              <m:endChr m:val="]"/>
                              <m:ctrlPr>
                                <a:rPr lang="tr-TR" sz="2000" i="1" dirty="0" smtClean="0">
                                  <a:solidFill>
                                    <a:schemeClr val="tx1"/>
                                  </a:solidFill>
                                  <a:latin typeface="Cambria Math" panose="02040503050406030204" pitchFamily="18" charset="0"/>
                                  <a:ea typeface="Calibri" panose="020F0502020204030204" pitchFamily="34" charset="0"/>
                                  <a:cs typeface="Courier New" panose="02070309020205020404" pitchFamily="49" charset="0"/>
                                </a:rPr>
                              </m:ctrlPr>
                            </m:dPr>
                            <m:e>
                              <m:r>
                                <a:rPr lang="tr-TR" sz="2000" i="1" dirty="0" smtClean="0">
                                  <a:solidFill>
                                    <a:schemeClr val="tx1"/>
                                  </a:solidFill>
                                  <a:latin typeface="Cambria Math" panose="02040503050406030204" pitchFamily="18" charset="0"/>
                                  <a:ea typeface="Calibri" panose="020F0502020204030204" pitchFamily="34" charset="0"/>
                                  <a:cs typeface="Courier New" panose="02070309020205020404" pitchFamily="49" charset="0"/>
                                </a:rPr>
                                <m:t>𝐾</m:t>
                              </m:r>
                            </m:e>
                          </m:d>
                        </m:e>
                        <m:sup>
                          <m:r>
                            <a:rPr lang="tr-TR" sz="2000" b="0" i="1" dirty="0" smtClean="0">
                              <a:solidFill>
                                <a:schemeClr val="tx1"/>
                              </a:solidFill>
                              <a:latin typeface="Cambria Math" panose="02040503050406030204" pitchFamily="18" charset="0"/>
                              <a:ea typeface="Calibri" panose="020F0502020204030204" pitchFamily="34" charset="0"/>
                              <a:cs typeface="Courier New" panose="02070309020205020404" pitchFamily="49" charset="0"/>
                            </a:rPr>
                            <m:t>−1</m:t>
                          </m:r>
                        </m:sup>
                      </m:sSup>
                      <m:r>
                        <a:rPr lang="tr-TR" sz="2000" b="0" i="1" dirty="0" smtClean="0">
                          <a:solidFill>
                            <a:schemeClr val="tx1"/>
                          </a:solidFill>
                          <a:latin typeface="Cambria Math" panose="02040503050406030204" pitchFamily="18" charset="0"/>
                          <a:ea typeface="Calibri" panose="020F0502020204030204" pitchFamily="34" charset="0"/>
                          <a:cs typeface="Courier New" panose="02070309020205020404" pitchFamily="49" charset="0"/>
                        </a:rPr>
                        <m:t>𝐺</m:t>
                      </m:r>
                    </m:oMath>
                  </m:oMathPara>
                </a14:m>
                <a:endParaRPr lang="tr-TR" sz="2000" dirty="0" smtClean="0">
                  <a:solidFill>
                    <a:schemeClr val="tx1"/>
                  </a:solidFill>
                  <a:latin typeface="+mj-lt"/>
                  <a:ea typeface="Calibri" panose="020F0502020204030204" pitchFamily="34" charset="0"/>
                  <a:cs typeface="Times New Roman" panose="02020603050405020304" pitchFamily="18" charset="0"/>
                </a:endParaRPr>
              </a:p>
              <a:p>
                <a:pPr marL="45720" indent="0">
                  <a:buNone/>
                </a:pPr>
                <a:r>
                  <a:rPr lang="tr-TR" sz="2000" dirty="0" smtClean="0">
                    <a:latin typeface="+mj-lt"/>
                    <a:ea typeface="Calibri" panose="020F0502020204030204" pitchFamily="34" charset="0"/>
                    <a:cs typeface="Times New Roman" panose="02020603050405020304" pitchFamily="18" charset="0"/>
                  </a:rPr>
                  <a:t>Burada </a:t>
                </a:r>
                <a14:m>
                  <m:oMath xmlns:m="http://schemas.openxmlformats.org/officeDocument/2006/math">
                    <m:sSup>
                      <m:sSupPr>
                        <m:ctrlPr>
                          <a:rPr lang="tr-TR" sz="2000" i="1" dirty="0">
                            <a:latin typeface="Cambria Math" panose="02040503050406030204" pitchFamily="18" charset="0"/>
                            <a:ea typeface="Calibri" panose="020F0502020204030204" pitchFamily="34" charset="0"/>
                            <a:cs typeface="Courier New" panose="02070309020205020404" pitchFamily="49" charset="0"/>
                          </a:rPr>
                        </m:ctrlPr>
                      </m:sSupPr>
                      <m:e>
                        <m:d>
                          <m:dPr>
                            <m:begChr m:val="["/>
                            <m:endChr m:val="]"/>
                            <m:ctrlPr>
                              <a:rPr lang="tr-TR" sz="2000" i="1" dirty="0">
                                <a:latin typeface="Cambria Math" panose="02040503050406030204" pitchFamily="18" charset="0"/>
                                <a:ea typeface="Calibri" panose="020F0502020204030204" pitchFamily="34" charset="0"/>
                                <a:cs typeface="Courier New" panose="02070309020205020404" pitchFamily="49" charset="0"/>
                              </a:rPr>
                            </m:ctrlPr>
                          </m:dPr>
                          <m:e>
                            <m:r>
                              <a:rPr lang="tr-TR" sz="2000" i="1" dirty="0">
                                <a:latin typeface="Cambria Math" panose="02040503050406030204" pitchFamily="18" charset="0"/>
                                <a:ea typeface="Calibri" panose="020F0502020204030204" pitchFamily="34" charset="0"/>
                                <a:cs typeface="Courier New" panose="02070309020205020404" pitchFamily="49" charset="0"/>
                              </a:rPr>
                              <m:t>𝐾</m:t>
                            </m:r>
                          </m:e>
                        </m:d>
                      </m:e>
                      <m:sup>
                        <m:r>
                          <a:rPr lang="tr-TR" sz="2000" i="1" dirty="0">
                            <a:latin typeface="Cambria Math" panose="02040503050406030204" pitchFamily="18" charset="0"/>
                            <a:ea typeface="Calibri" panose="020F0502020204030204" pitchFamily="34" charset="0"/>
                            <a:cs typeface="Courier New" panose="02070309020205020404" pitchFamily="49" charset="0"/>
                          </a:rPr>
                          <m:t>−1</m:t>
                        </m:r>
                      </m:sup>
                    </m:sSup>
                  </m:oMath>
                </a14:m>
                <a:r>
                  <a:rPr lang="tr-TR" sz="2000" dirty="0" smtClean="0">
                    <a:solidFill>
                      <a:schemeClr val="tx1"/>
                    </a:solidFill>
                    <a:latin typeface="+mj-lt"/>
                    <a:ea typeface="Calibri" panose="020F0502020204030204" pitchFamily="34" charset="0"/>
                    <a:cs typeface="Times New Roman" panose="02020603050405020304" pitchFamily="18" charset="0"/>
                  </a:rPr>
                  <a:t> matrisin tersini ifade etmektedir. (Sonuçlar Aşağıda kodu verilen Matlab programcığıyla şu şekilde elde edilmektedir.)</a:t>
                </a:r>
              </a:p>
              <a:p>
                <a:pPr marL="45720" indent="0">
                  <a:lnSpc>
                    <a:spcPct val="110000"/>
                  </a:lnSpc>
                  <a:spcBef>
                    <a:spcPts val="0"/>
                  </a:spcBef>
                  <a:buNone/>
                </a:pPr>
                <a:r>
                  <a:rPr lang="tr-TR" sz="2000" dirty="0">
                    <a:latin typeface="+mj-lt"/>
                    <a:ea typeface="Calibri" panose="020F0502020204030204" pitchFamily="34" charset="0"/>
                    <a:cs typeface="Times New Roman" panose="02020603050405020304" pitchFamily="18" charset="0"/>
                  </a:rPr>
                  <a:t>G14 kuvvetinin </a:t>
                </a:r>
                <a:r>
                  <a:rPr lang="tr-TR" sz="2000" dirty="0" smtClean="0">
                    <a:latin typeface="+mj-lt"/>
                    <a:ea typeface="Calibri" panose="020F0502020204030204" pitchFamily="34" charset="0"/>
                    <a:cs typeface="Times New Roman" panose="02020603050405020304" pitchFamily="18" charset="0"/>
                  </a:rPr>
                  <a:t>Şiddeti </a:t>
                </a:r>
                <a:r>
                  <a:rPr lang="tr-TR" sz="2000" dirty="0">
                    <a:latin typeface="+mj-lt"/>
                    <a:ea typeface="Calibri" panose="020F0502020204030204" pitchFamily="34" charset="0"/>
                    <a:cs typeface="Times New Roman" panose="02020603050405020304" pitchFamily="18" charset="0"/>
                  </a:rPr>
                  <a:t>37.74 N ve yönü -43.52 derecedir.</a:t>
                </a:r>
              </a:p>
              <a:p>
                <a:pPr marL="45720" indent="0">
                  <a:lnSpc>
                    <a:spcPct val="110000"/>
                  </a:lnSpc>
                  <a:spcBef>
                    <a:spcPts val="0"/>
                  </a:spcBef>
                  <a:buNone/>
                </a:pPr>
                <a:r>
                  <a:rPr lang="tr-TR" sz="2000" dirty="0">
                    <a:latin typeface="+mj-lt"/>
                    <a:ea typeface="Calibri" panose="020F0502020204030204" pitchFamily="34" charset="0"/>
                    <a:cs typeface="Times New Roman" panose="02020603050405020304" pitchFamily="18" charset="0"/>
                  </a:rPr>
                  <a:t>F34 kuvvetinin </a:t>
                </a:r>
                <a:r>
                  <a:rPr lang="tr-TR" sz="2000" dirty="0" smtClean="0">
                    <a:latin typeface="+mj-lt"/>
                    <a:ea typeface="Calibri" panose="020F0502020204030204" pitchFamily="34" charset="0"/>
                    <a:cs typeface="Times New Roman" panose="02020603050405020304" pitchFamily="18" charset="0"/>
                  </a:rPr>
                  <a:t>Şiddeti </a:t>
                </a:r>
                <a:r>
                  <a:rPr lang="tr-TR" sz="2000" dirty="0">
                    <a:latin typeface="+mj-lt"/>
                    <a:ea typeface="Calibri" panose="020F0502020204030204" pitchFamily="34" charset="0"/>
                    <a:cs typeface="Times New Roman" panose="02020603050405020304" pitchFamily="18" charset="0"/>
                  </a:rPr>
                  <a:t>89.77 N ve yönü 42.10 derecedir.</a:t>
                </a:r>
              </a:p>
              <a:p>
                <a:pPr marL="45720" indent="0">
                  <a:lnSpc>
                    <a:spcPct val="110000"/>
                  </a:lnSpc>
                  <a:spcBef>
                    <a:spcPts val="0"/>
                  </a:spcBef>
                  <a:buNone/>
                </a:pPr>
                <a:r>
                  <a:rPr lang="tr-TR" sz="2000" dirty="0">
                    <a:latin typeface="+mj-lt"/>
                    <a:ea typeface="Calibri" panose="020F0502020204030204" pitchFamily="34" charset="0"/>
                    <a:cs typeface="Times New Roman" panose="02020603050405020304" pitchFamily="18" charset="0"/>
                  </a:rPr>
                  <a:t>F23 kuvvetinin </a:t>
                </a:r>
                <a:r>
                  <a:rPr lang="tr-TR" sz="2000" dirty="0" smtClean="0">
                    <a:latin typeface="+mj-lt"/>
                    <a:ea typeface="Calibri" panose="020F0502020204030204" pitchFamily="34" charset="0"/>
                    <a:cs typeface="Times New Roman" panose="02020603050405020304" pitchFamily="18" charset="0"/>
                  </a:rPr>
                  <a:t>Şiddeti </a:t>
                </a:r>
                <a:r>
                  <a:rPr lang="tr-TR" sz="2000" dirty="0">
                    <a:latin typeface="+mj-lt"/>
                    <a:ea typeface="Calibri" panose="020F0502020204030204" pitchFamily="34" charset="0"/>
                    <a:cs typeface="Times New Roman" panose="02020603050405020304" pitchFamily="18" charset="0"/>
                  </a:rPr>
                  <a:t>139.46 N ve yönü 44.93 derecedir.</a:t>
                </a:r>
              </a:p>
              <a:p>
                <a:pPr marL="45720" indent="0">
                  <a:lnSpc>
                    <a:spcPct val="110000"/>
                  </a:lnSpc>
                  <a:spcBef>
                    <a:spcPts val="0"/>
                  </a:spcBef>
                  <a:buNone/>
                </a:pPr>
                <a:r>
                  <a:rPr lang="tr-TR" sz="2000" dirty="0">
                    <a:latin typeface="+mj-lt"/>
                    <a:ea typeface="Calibri" panose="020F0502020204030204" pitchFamily="34" charset="0"/>
                    <a:cs typeface="Times New Roman" panose="02020603050405020304" pitchFamily="18" charset="0"/>
                  </a:rPr>
                  <a:t>T12 momentinin </a:t>
                </a:r>
                <a:r>
                  <a:rPr lang="tr-TR" sz="2000" dirty="0" smtClean="0">
                    <a:latin typeface="+mj-lt"/>
                    <a:ea typeface="Calibri" panose="020F0502020204030204" pitchFamily="34" charset="0"/>
                    <a:cs typeface="Times New Roman" panose="02020603050405020304" pitchFamily="18" charset="0"/>
                  </a:rPr>
                  <a:t>Şiddeti </a:t>
                </a:r>
                <a:r>
                  <a:rPr lang="tr-TR" sz="2000" dirty="0">
                    <a:latin typeface="+mj-lt"/>
                    <a:ea typeface="Calibri" panose="020F0502020204030204" pitchFamily="34" charset="0"/>
                    <a:cs typeface="Times New Roman" panose="02020603050405020304" pitchFamily="18" charset="0"/>
                  </a:rPr>
                  <a:t>2901.33 N*mm ve yönü </a:t>
                </a:r>
                <a:r>
                  <a:rPr lang="tr-TR" sz="2000" dirty="0" smtClean="0">
                    <a:latin typeface="+mj-lt"/>
                    <a:ea typeface="Calibri" panose="020F0502020204030204" pitchFamily="34" charset="0"/>
                    <a:cs typeface="Times New Roman" panose="02020603050405020304" pitchFamily="18" charset="0"/>
                  </a:rPr>
                  <a:t>Saat yönündedir.</a:t>
                </a:r>
                <a:endParaRPr lang="tr-TR" sz="2000" dirty="0">
                  <a:latin typeface="+mj-lt"/>
                  <a:ea typeface="Calibri" panose="020F0502020204030204" pitchFamily="34" charset="0"/>
                  <a:cs typeface="Times New Roman" panose="02020603050405020304" pitchFamily="18" charset="0"/>
                </a:endParaRPr>
              </a:p>
              <a:p>
                <a:pPr marL="45720" indent="0">
                  <a:buNone/>
                </a:pPr>
                <a:endParaRPr lang="tr-TR" sz="2000" dirty="0">
                  <a:solidFill>
                    <a:schemeClr val="tx1"/>
                  </a:solidFill>
                  <a:latin typeface="+mj-lt"/>
                  <a:ea typeface="Calibri" panose="020F0502020204030204" pitchFamily="34" charset="0"/>
                  <a:cs typeface="Times New Roman" panose="02020603050405020304" pitchFamily="18" charset="0"/>
                </a:endParaRPr>
              </a:p>
              <a:p>
                <a:pPr marL="45720" indent="0">
                  <a:buNone/>
                </a:pP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944344"/>
                <a:ext cx="9872871" cy="5220929"/>
              </a:xfrm>
              <a:blipFill>
                <a:blip r:embed="rId2"/>
                <a:stretch>
                  <a:fillRect l="-124" t="-2687" b="-1285"/>
                </a:stretch>
              </a:blipFill>
            </p:spPr>
            <p:txBody>
              <a:bodyPr/>
              <a:lstStyle/>
              <a:p>
                <a:r>
                  <a:rPr lang="tr-TR">
                    <a:noFill/>
                  </a:rPr>
                  <a:t> </a:t>
                </a:r>
              </a:p>
            </p:txBody>
          </p:sp>
        </mc:Fallback>
      </mc:AlternateContent>
    </p:spTree>
    <p:extLst>
      <p:ext uri="{BB962C8B-B14F-4D97-AF65-F5344CB8AC3E}">
        <p14:creationId xmlns:p14="http://schemas.microsoft.com/office/powerpoint/2010/main" val="216431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Örnek: Süper </a:t>
            </a:r>
            <a:r>
              <a:rPr lang="tr-TR" dirty="0"/>
              <a:t>P</a:t>
            </a:r>
            <a:r>
              <a:rPr lang="tr-TR" dirty="0" smtClean="0"/>
              <a:t>ozisyon Kullanarak Tekrar Çözüm</a:t>
            </a:r>
            <a:endParaRPr lang="tr-TR" dirty="0"/>
          </a:p>
        </p:txBody>
      </p:sp>
      <p:pic>
        <p:nvPicPr>
          <p:cNvPr id="1026" name="Picture 2" descr="http://ocw.metu.edu.tr/pluginfile.php/6467/mod_resource/content/6/ch6/6_2/6_2018.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06" r="6593"/>
          <a:stretch/>
        </p:blipFill>
        <p:spPr bwMode="auto">
          <a:xfrm>
            <a:off x="2255352" y="596538"/>
            <a:ext cx="4046220" cy="324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ocw.metu.edu.tr/pluginfile.php/6467/mod_resource/content/6/ch6/6_2/6_20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3618000"/>
            <a:ext cx="8282481"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5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smtClean="0"/>
              <a:t>Birinci Kuvvetin Ele Alınması</a:t>
            </a:r>
            <a:endParaRPr lang="tr-TR" dirty="0"/>
          </a:p>
        </p:txBody>
      </p:sp>
      <p:pic>
        <p:nvPicPr>
          <p:cNvPr id="7" name="Content Placeholder 6"/>
          <p:cNvPicPr>
            <a:picLocks noGrp="1" noChangeAspect="1"/>
          </p:cNvPicPr>
          <p:nvPr>
            <p:ph idx="1"/>
          </p:nvPr>
        </p:nvPicPr>
        <p:blipFill>
          <a:blip r:embed="rId2"/>
          <a:stretch>
            <a:fillRect/>
          </a:stretch>
        </p:blipFill>
        <p:spPr>
          <a:xfrm>
            <a:off x="2485428" y="1683832"/>
            <a:ext cx="7187807" cy="3603048"/>
          </a:xfrm>
          <a:prstGeom prst="rect">
            <a:avLst/>
          </a:prstGeom>
        </p:spPr>
      </p:pic>
    </p:spTree>
    <p:extLst>
      <p:ext uri="{BB962C8B-B14F-4D97-AF65-F5344CB8AC3E}">
        <p14:creationId xmlns:p14="http://schemas.microsoft.com/office/powerpoint/2010/main" val="260436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17106" y="155428"/>
            <a:ext cx="8939732" cy="4361153"/>
            <a:chOff x="938234" y="169282"/>
            <a:chExt cx="8939732" cy="4361153"/>
          </a:xfrm>
        </p:grpSpPr>
        <p:pic>
          <p:nvPicPr>
            <p:cNvPr id="4098" name="Picture 2" descr="http://ocw.metu.edu.tr/pluginfile.php/6467/mod_resource/content/6/ch6/6_2/6_20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34" y="169282"/>
              <a:ext cx="8704320" cy="436115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8908148" y="1246908"/>
              <a:ext cx="969818" cy="13855"/>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rot="19574446">
              <a:off x="8072690" y="741445"/>
              <a:ext cx="1313394" cy="1321577"/>
            </a:xfrm>
            <a:prstGeom prst="arc">
              <a:avLst>
                <a:gd name="adj1" fmla="val 11879495"/>
                <a:gd name="adj2" fmla="val 1291074"/>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mc:Choice xmlns:a14="http://schemas.microsoft.com/office/drawing/2010/main" Requires="a14">
            <p:sp>
              <p:nvSpPr>
                <p:cNvPr id="9" name="TextBox 8"/>
                <p:cNvSpPr txBox="1"/>
                <p:nvPr/>
              </p:nvSpPr>
              <p:spPr>
                <a:xfrm>
                  <a:off x="8636548" y="877576"/>
                  <a:ext cx="120534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tr-TR" b="0" i="1" smtClean="0">
                                <a:latin typeface="Cambria Math" panose="02040503050406030204" pitchFamily="18" charset="0"/>
                              </a:rPr>
                            </m:ctrlPr>
                          </m:sSupPr>
                          <m:e>
                            <m:r>
                              <a:rPr lang="tr-TR" b="0" i="1" smtClean="0">
                                <a:latin typeface="Cambria Math" panose="02040503050406030204" pitchFamily="18" charset="0"/>
                              </a:rPr>
                              <m:t>200</m:t>
                            </m:r>
                          </m:e>
                          <m:sup>
                            <m:r>
                              <a:rPr lang="tr-TR" b="0" i="1" smtClean="0">
                                <a:latin typeface="Cambria Math" panose="02040503050406030204" pitchFamily="18" charset="0"/>
                              </a:rPr>
                              <m:t>0</m:t>
                            </m:r>
                          </m:sup>
                        </m:sSup>
                      </m:oMath>
                    </m:oMathPara>
                  </a14:m>
                  <a:endParaRPr lang="tr-TR" dirty="0"/>
                </a:p>
              </p:txBody>
            </p:sp>
          </mc:Choice>
          <mc:Fallback>
            <p:sp>
              <p:nvSpPr>
                <p:cNvPr id="9" name="TextBox 8"/>
                <p:cNvSpPr txBox="1">
                  <a:spLocks noRot="1" noChangeAspect="1" noMove="1" noResize="1" noEditPoints="1" noAdjustHandles="1" noChangeArrowheads="1" noChangeShapeType="1" noTextEdit="1"/>
                </p:cNvSpPr>
                <p:nvPr/>
              </p:nvSpPr>
              <p:spPr>
                <a:xfrm>
                  <a:off x="8636548" y="877576"/>
                  <a:ext cx="1205346" cy="369332"/>
                </a:xfrm>
                <a:prstGeom prst="rect">
                  <a:avLst/>
                </a:prstGeom>
                <a:blipFill>
                  <a:blip r:embed="rId3"/>
                  <a:stretch>
                    <a:fillRect/>
                  </a:stretch>
                </a:blipFill>
              </p:spPr>
              <p:txBody>
                <a:bodyPr/>
                <a:lstStyle/>
                <a:p>
                  <a:r>
                    <a:rPr lang="tr-TR">
                      <a:noFill/>
                    </a:rPr>
                    <a:t> </a:t>
                  </a:r>
                </a:p>
              </p:txBody>
            </p:sp>
          </mc:Fallback>
        </mc:AlternateContent>
      </p:grpSp>
      <mc:AlternateContent xmlns:mc="http://schemas.openxmlformats.org/markup-compatibility/2006">
        <mc:Choice xmlns:a14="http://schemas.microsoft.com/office/drawing/2010/main" Requires="a14">
          <p:sp>
            <p:nvSpPr>
              <p:cNvPr id="3" name="TextBox 2"/>
              <p:cNvSpPr txBox="1"/>
              <p:nvPr/>
            </p:nvSpPr>
            <p:spPr>
              <a:xfrm>
                <a:off x="1120175" y="3601433"/>
                <a:ext cx="6499825" cy="280435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tr-TR" b="0" i="1" smtClean="0">
                              <a:latin typeface="Cambria Math" panose="02040503050406030204" pitchFamily="18" charset="0"/>
                            </a:rPr>
                          </m:ctrlPr>
                        </m:sSubSupPr>
                        <m:e>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𝐹</m:t>
                              </m:r>
                            </m:e>
                          </m:acc>
                        </m:e>
                        <m:sub>
                          <m:r>
                            <a:rPr lang="tr-TR" b="0" i="1" smtClean="0">
                              <a:latin typeface="Cambria Math" panose="02040503050406030204" pitchFamily="18" charset="0"/>
                            </a:rPr>
                            <m:t>34</m:t>
                          </m:r>
                        </m:sub>
                        <m:sup>
                          <m:r>
                            <a:rPr lang="tr-TR" b="0" i="1" smtClean="0">
                              <a:latin typeface="Cambria Math" panose="02040503050406030204" pitchFamily="18" charset="0"/>
                            </a:rPr>
                            <m:t>′</m:t>
                          </m:r>
                        </m:sup>
                      </m:sSubSup>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𝐹</m:t>
                          </m:r>
                        </m:e>
                        <m:sub>
                          <m:r>
                            <a:rPr lang="tr-TR" b="0" i="1" smtClean="0">
                              <a:latin typeface="Cambria Math" panose="02040503050406030204" pitchFamily="18" charset="0"/>
                            </a:rPr>
                            <m:t>34</m:t>
                          </m:r>
                        </m:sub>
                        <m:sup>
                          <m:r>
                            <a:rPr lang="tr-TR" b="0" i="1" smtClean="0">
                              <a:latin typeface="Cambria Math" panose="02040503050406030204" pitchFamily="18" charset="0"/>
                            </a:rPr>
                            <m:t>1</m:t>
                          </m:r>
                        </m:sup>
                      </m:sSubSup>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cos</m:t>
                          </m:r>
                        </m:fName>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𝜃</m:t>
                                  </m:r>
                                </m:e>
                                <m:sub>
                                  <m:r>
                                    <a:rPr lang="tr-TR" b="0" i="1" smtClean="0">
                                      <a:latin typeface="Cambria Math" panose="02040503050406030204" pitchFamily="18" charset="0"/>
                                    </a:rPr>
                                    <m:t>13</m:t>
                                  </m:r>
                                </m:sub>
                              </m:sSub>
                            </m:e>
                          </m:d>
                          <m:r>
                            <a:rPr lang="tr-TR" b="0" i="1" smtClean="0">
                              <a:latin typeface="Cambria Math" panose="02040503050406030204" pitchFamily="18" charset="0"/>
                            </a:rPr>
                            <m:t>𝑖</m:t>
                          </m:r>
                        </m:e>
                      </m:func>
                      <m:r>
                        <a:rPr lang="tr-TR" b="0" i="1" smtClean="0">
                          <a:latin typeface="Cambria Math" panose="02040503050406030204" pitchFamily="18" charset="0"/>
                        </a:rPr>
                        <m:t>+</m:t>
                      </m:r>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sin</m:t>
                          </m:r>
                        </m:fName>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𝜃</m:t>
                                  </m:r>
                                </m:e>
                                <m:sub>
                                  <m:r>
                                    <a:rPr lang="tr-TR" b="0" i="1" smtClean="0">
                                      <a:latin typeface="Cambria Math" panose="02040503050406030204" pitchFamily="18" charset="0"/>
                                    </a:rPr>
                                    <m:t>13</m:t>
                                  </m:r>
                                </m:sub>
                              </m:sSub>
                            </m:e>
                          </m:d>
                        </m:e>
                      </m:func>
                      <m:r>
                        <a:rPr lang="tr-TR" b="0" i="1" smtClean="0">
                          <a:latin typeface="Cambria Math" panose="02040503050406030204" pitchFamily="18" charset="0"/>
                        </a:rPr>
                        <m:t>𝑗</m:t>
                      </m:r>
                      <m:r>
                        <a:rPr lang="tr-TR" b="0" i="1" smtClean="0">
                          <a:latin typeface="Cambria Math" panose="02040503050406030204" pitchFamily="18" charset="0"/>
                        </a:rPr>
                        <m:t>]</m:t>
                      </m:r>
                    </m:oMath>
                  </m:oMathPara>
                </a14:m>
                <a:endParaRPr lang="tr-TR" b="0" dirty="0" smtClean="0"/>
              </a:p>
              <a:p>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𝐹</m:t>
                              </m:r>
                            </m:e>
                          </m:acc>
                        </m:e>
                        <m:sub>
                          <m:r>
                            <a:rPr lang="tr-TR" b="0" i="1" smtClean="0">
                              <a:latin typeface="Cambria Math" panose="02040503050406030204" pitchFamily="18" charset="0"/>
                            </a:rPr>
                            <m:t>14</m:t>
                          </m:r>
                        </m:sub>
                      </m:sSub>
                      <m:r>
                        <a:rPr lang="tr-TR" i="1">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14</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r>
                                <a:rPr lang="tr-TR" b="0" i="1" smtClean="0">
                                  <a:latin typeface="Cambria Math" panose="02040503050406030204" pitchFamily="18" charset="0"/>
                                </a:rPr>
                                <m:t>200</m:t>
                              </m:r>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r>
                                <a:rPr lang="tr-TR" b="0" i="1" smtClean="0">
                                  <a:latin typeface="Cambria Math" panose="02040503050406030204" pitchFamily="18" charset="0"/>
                                </a:rPr>
                                <m:t>200</m:t>
                              </m:r>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14:m>
                  <m:oMathPara xmlns:m="http://schemas.openxmlformats.org/officeDocument/2006/math">
                    <m:oMathParaPr>
                      <m:jc m:val="centerGroup"/>
                    </m:oMathParaPr>
                    <m:oMath xmlns:m="http://schemas.openxmlformats.org/officeDocument/2006/math">
                      <m:sSub>
                        <m:sSubPr>
                          <m:ctrlPr>
                            <a:rPr lang="tr-TR" b="0" i="1" smtClean="0">
                              <a:latin typeface="Cambria Math" panose="02040503050406030204" pitchFamily="18" charset="0"/>
                            </a:rPr>
                          </m:ctrlPr>
                        </m:sSubPr>
                        <m:e>
                          <m:acc>
                            <m:accPr>
                              <m:chr m:val="⃗"/>
                              <m:ctrlPr>
                                <a:rPr lang="tr-TR" b="0" i="1" smtClean="0">
                                  <a:latin typeface="Cambria Math" panose="02040503050406030204" pitchFamily="18" charset="0"/>
                                </a:rPr>
                              </m:ctrlPr>
                            </m:accPr>
                            <m:e>
                              <m:r>
                                <m:rPr>
                                  <m:sty m:val="p"/>
                                </m:rPr>
                                <a:rPr lang="tr-TR" i="1">
                                  <a:latin typeface="Cambria Math" panose="02040503050406030204" pitchFamily="18" charset="0"/>
                                </a:rPr>
                                <m:t>r</m:t>
                              </m:r>
                            </m:e>
                          </m:acc>
                        </m:e>
                        <m:sub>
                          <m:r>
                            <a:rPr lang="tr-TR" b="0" i="1" smtClean="0">
                              <a:latin typeface="Cambria Math" panose="02040503050406030204" pitchFamily="18" charset="0"/>
                            </a:rPr>
                            <m:t>1</m:t>
                          </m:r>
                        </m:sub>
                      </m:sSub>
                      <m:r>
                        <a:rPr lang="tr-TR" i="1">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4</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4</m:t>
                                  </m:r>
                                </m:sub>
                              </m:sSub>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4</m:t>
                                  </m:r>
                                </m:sub>
                              </m:sSub>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b="0" i="1" smtClean="0">
                              <a:latin typeface="Cambria Math" panose="02040503050406030204" pitchFamily="18" charset="0"/>
                            </a:rPr>
                            <m:t>𝑏</m:t>
                          </m:r>
                        </m:e>
                        <m:sub>
                          <m:r>
                            <a:rPr lang="tr-TR" i="1">
                              <a:latin typeface="Cambria Math" panose="02040503050406030204" pitchFamily="18" charset="0"/>
                            </a:rPr>
                            <m:t>4</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i="1">
                                      <a:latin typeface="Cambria Math" panose="02040503050406030204" pitchFamily="18" charset="0"/>
                                    </a:rPr>
                                    <m:t>4</m:t>
                                  </m:r>
                                </m:sub>
                              </m:sSub>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i="1">
                                      <a:latin typeface="Cambria Math" panose="02040503050406030204" pitchFamily="18" charset="0"/>
                                    </a:rPr>
                                    <m:t>4</m:t>
                                  </m:r>
                                </m:sub>
                              </m:sSub>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smtClean="0"/>
              </a:p>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𝑀</m:t>
                          </m:r>
                        </m:e>
                        <m:sub>
                          <m:sSub>
                            <m:sSubPr>
                              <m:ctrlPr>
                                <a:rPr lang="tr-TR" b="0" i="1" smtClean="0">
                                  <a:latin typeface="Cambria Math" panose="02040503050406030204" pitchFamily="18" charset="0"/>
                                </a:rPr>
                              </m:ctrlPr>
                            </m:sSubPr>
                            <m:e>
                              <m:r>
                                <a:rPr lang="tr-TR" b="0" i="1" smtClean="0">
                                  <a:latin typeface="Cambria Math" panose="02040503050406030204" pitchFamily="18" charset="0"/>
                                </a:rPr>
                                <m:t>𝐵</m:t>
                              </m:r>
                            </m:e>
                            <m:sub>
                              <m:r>
                                <a:rPr lang="tr-TR" b="0" i="1" smtClean="0">
                                  <a:latin typeface="Cambria Math" panose="02040503050406030204" pitchFamily="18" charset="0"/>
                                </a:rPr>
                                <m:t>0</m:t>
                              </m:r>
                            </m:sub>
                          </m:sSub>
                        </m:sub>
                      </m:sSub>
                      <m:r>
                        <a:rPr lang="tr-TR" b="0" i="1" smtClean="0">
                          <a:latin typeface="Cambria Math" panose="02040503050406030204" pitchFamily="18" charset="0"/>
                        </a:rPr>
                        <m:t>=0=</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1</m:t>
                          </m:r>
                        </m:sub>
                      </m:sSub>
                      <m:r>
                        <a:rPr lang="tr-TR" b="0" i="1" smtClean="0">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34</m:t>
                          </m:r>
                        </m:sub>
                        <m:sup>
                          <m:r>
                            <a:rPr lang="tr-TR" i="1">
                              <a:latin typeface="Cambria Math" panose="02040503050406030204" pitchFamily="18" charset="0"/>
                            </a:rPr>
                            <m:t>′</m:t>
                          </m:r>
                        </m:sup>
                      </m:sSubSup>
                      <m:r>
                        <a:rPr lang="tr-TR" b="0" i="0" smtClean="0">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14</m:t>
                          </m:r>
                        </m:sub>
                      </m:sSub>
                    </m:oMath>
                  </m:oMathPara>
                </a14:m>
                <a:endParaRPr lang="tr-TR"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4</m:t>
                          </m:r>
                        </m:sub>
                      </m:sSub>
                      <m:sSubSup>
                        <m:sSubSupPr>
                          <m:ctrlPr>
                            <a:rPr lang="tr-TR" i="1">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34</m:t>
                          </m:r>
                        </m:sub>
                        <m:sup>
                          <m:r>
                            <a:rPr lang="tr-TR" i="1">
                              <a:latin typeface="Cambria Math" panose="02040503050406030204" pitchFamily="18" charset="0"/>
                            </a:rPr>
                            <m:t>1</m:t>
                          </m:r>
                        </m:sup>
                      </m:sSubSup>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sin</m:t>
                          </m:r>
                        </m:fName>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𝜃</m:t>
                                  </m:r>
                                </m:e>
                                <m:sub>
                                  <m:r>
                                    <a:rPr lang="tr-TR" b="0" i="1" smtClean="0">
                                      <a:latin typeface="Cambria Math" panose="02040503050406030204" pitchFamily="18" charset="0"/>
                                    </a:rPr>
                                    <m:t>13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𝜃</m:t>
                                  </m:r>
                                </m:e>
                                <m:sub>
                                  <m:r>
                                    <a:rPr lang="tr-TR" b="0" i="1" smtClean="0">
                                      <a:latin typeface="Cambria Math" panose="02040503050406030204" pitchFamily="18" charset="0"/>
                                    </a:rPr>
                                    <m:t>14</m:t>
                                  </m:r>
                                </m:sub>
                              </m:sSub>
                            </m:e>
                          </m:d>
                        </m:e>
                      </m:func>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𝑏</m:t>
                          </m:r>
                        </m:e>
                        <m:sub>
                          <m:r>
                            <a:rPr lang="tr-TR" b="0" i="1" smtClean="0">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14</m:t>
                          </m:r>
                        </m:sub>
                      </m:sSub>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sin</m:t>
                          </m:r>
                        </m:fName>
                        <m:e>
                          <m:d>
                            <m:dPr>
                              <m:ctrlPr>
                                <a:rPr lang="tr-TR" b="0" i="1" smtClean="0">
                                  <a:latin typeface="Cambria Math" panose="02040503050406030204" pitchFamily="18" charset="0"/>
                                </a:rPr>
                              </m:ctrlPr>
                            </m:dPr>
                            <m:e>
                              <m:r>
                                <a:rPr lang="tr-TR" b="0" i="1" smtClean="0">
                                  <a:latin typeface="Cambria Math" panose="02040503050406030204" pitchFamily="18" charset="0"/>
                                </a:rPr>
                                <m:t>200</m:t>
                              </m:r>
                              <m:f>
                                <m:fPr>
                                  <m:ctrlPr>
                                    <a:rPr lang="tr-TR" b="0" i="1" smtClean="0">
                                      <a:latin typeface="Cambria Math" panose="02040503050406030204" pitchFamily="18" charset="0"/>
                                    </a:rPr>
                                  </m:ctrlPr>
                                </m:fPr>
                                <m:num>
                                  <m:r>
                                    <a:rPr lang="tr-TR" b="0" i="1" smtClean="0">
                                      <a:latin typeface="Cambria Math" panose="02040503050406030204" pitchFamily="18" charset="0"/>
                                    </a:rPr>
                                    <m:t>𝜋</m:t>
                                  </m:r>
                                </m:num>
                                <m:den>
                                  <m:r>
                                    <a:rPr lang="tr-TR" b="0" i="1" smtClean="0">
                                      <a:latin typeface="Cambria Math" panose="02040503050406030204" pitchFamily="18" charset="0"/>
                                    </a:rPr>
                                    <m:t>180</m:t>
                                  </m:r>
                                </m:den>
                              </m:f>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𝜃</m:t>
                                  </m:r>
                                </m:e>
                                <m:sub>
                                  <m:r>
                                    <a:rPr lang="tr-TR" b="0" i="1" smtClean="0">
                                      <a:latin typeface="Cambria Math" panose="02040503050406030204" pitchFamily="18" charset="0"/>
                                    </a:rPr>
                                    <m:t>14</m:t>
                                  </m:r>
                                </m:sub>
                              </m:sSub>
                            </m:e>
                          </m:d>
                        </m:e>
                      </m:func>
                      <m:r>
                        <a:rPr lang="tr-TR" b="0" i="1" smtClean="0">
                          <a:latin typeface="Cambria Math" panose="02040503050406030204" pitchFamily="18" charset="0"/>
                        </a:rPr>
                        <m:t>=0</m:t>
                      </m:r>
                    </m:oMath>
                  </m:oMathPara>
                </a14:m>
                <a:endParaRPr lang="tr-TR" b="0" dirty="0" smtClean="0"/>
              </a:p>
              <a:p>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34</m:t>
                          </m:r>
                        </m:sub>
                        <m:sup>
                          <m:r>
                            <a:rPr lang="tr-TR" i="1">
                              <a:latin typeface="Cambria Math" panose="02040503050406030204" pitchFamily="18" charset="0"/>
                            </a:rPr>
                            <m:t>1</m:t>
                          </m:r>
                        </m:sup>
                      </m:sSubSup>
                      <m:r>
                        <a:rPr lang="tr-TR" b="0" i="1" smtClean="0">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rPr>
                                <m:t>−</m:t>
                              </m:r>
                              <m:r>
                                <a:rPr lang="tr-TR" i="1">
                                  <a:latin typeface="Cambria Math" panose="02040503050406030204" pitchFamily="18" charset="0"/>
                                </a:rPr>
                                <m:t>𝑏</m:t>
                              </m:r>
                            </m:e>
                            <m:sub>
                              <m:r>
                                <a:rPr lang="tr-TR" i="1">
                                  <a:latin typeface="Cambria Math" panose="02040503050406030204" pitchFamily="18" charset="0"/>
                                </a:rPr>
                                <m:t>4</m:t>
                              </m:r>
                            </m:sub>
                          </m:sSub>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14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r>
                                    <a:rPr lang="tr-TR" i="1">
                                      <a:latin typeface="Cambria Math" panose="02040503050406030204" pitchFamily="18" charset="0"/>
                                    </a:rPr>
                                    <m:t>200</m:t>
                                  </m:r>
                                  <m:f>
                                    <m:fPr>
                                      <m:ctrlPr>
                                        <a:rPr lang="tr-TR" i="1">
                                          <a:latin typeface="Cambria Math" panose="02040503050406030204" pitchFamily="18" charset="0"/>
                                        </a:rPr>
                                      </m:ctrlPr>
                                    </m:fPr>
                                    <m:num>
                                      <m:r>
                                        <a:rPr lang="tr-TR" i="1">
                                          <a:latin typeface="Cambria Math" panose="02040503050406030204" pitchFamily="18" charset="0"/>
                                        </a:rPr>
                                        <m:t>𝜋</m:t>
                                      </m:r>
                                    </m:num>
                                    <m:den>
                                      <m:r>
                                        <a:rPr lang="tr-TR" i="1">
                                          <a:latin typeface="Cambria Math" panose="02040503050406030204" pitchFamily="18" charset="0"/>
                                        </a:rPr>
                                        <m:t>180</m:t>
                                      </m:r>
                                    </m:den>
                                  </m:f>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14</m:t>
                                      </m:r>
                                    </m:sub>
                                  </m:sSub>
                                </m:e>
                              </m:d>
                            </m:e>
                          </m:func>
                        </m:num>
                        <m:den>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4</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14</m:t>
                                      </m:r>
                                    </m:sub>
                                  </m:sSub>
                                </m:e>
                              </m:d>
                            </m:e>
                          </m:func>
                        </m:den>
                      </m:f>
                    </m:oMath>
                  </m:oMathPara>
                </a14:m>
                <a:endParaRPr lang="tr-TR" dirty="0"/>
              </a:p>
            </p:txBody>
          </p:sp>
        </mc:Choice>
        <mc:Fallback>
          <p:sp>
            <p:nvSpPr>
              <p:cNvPr id="3" name="TextBox 2"/>
              <p:cNvSpPr txBox="1">
                <a:spLocks noRot="1" noChangeAspect="1" noMove="1" noResize="1" noEditPoints="1" noAdjustHandles="1" noChangeArrowheads="1" noChangeShapeType="1" noTextEdit="1"/>
              </p:cNvSpPr>
              <p:nvPr/>
            </p:nvSpPr>
            <p:spPr>
              <a:xfrm>
                <a:off x="1120175" y="3601433"/>
                <a:ext cx="6499825" cy="2804357"/>
              </a:xfrm>
              <a:prstGeom prst="rect">
                <a:avLst/>
              </a:prstGeom>
              <a:blipFill>
                <a:blip r:embed="rId4"/>
                <a:stretch>
                  <a:fillRect t="-3261"/>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7348863" y="4057658"/>
                <a:ext cx="4476314" cy="189000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Sup>
                        <m:sSubSupPr>
                          <m:ctrlPr>
                            <a:rPr lang="tr-TR" b="0" i="1" smtClean="0">
                              <a:latin typeface="Cambria Math" panose="02040503050406030204" pitchFamily="18" charset="0"/>
                            </a:rPr>
                          </m:ctrlPr>
                        </m:sSubSupPr>
                        <m:e>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𝐹</m:t>
                              </m:r>
                            </m:e>
                          </m:acc>
                        </m:e>
                        <m:sub>
                          <m:r>
                            <a:rPr lang="tr-TR" b="0" i="1" smtClean="0">
                              <a:latin typeface="Cambria Math" panose="02040503050406030204" pitchFamily="18" charset="0"/>
                            </a:rPr>
                            <m:t>34</m:t>
                          </m:r>
                        </m:sub>
                        <m:sup>
                          <m:r>
                            <a:rPr lang="tr-TR" b="0" i="1" smtClean="0">
                              <a:latin typeface="Cambria Math" panose="02040503050406030204" pitchFamily="18" charset="0"/>
                            </a:rPr>
                            <m:t>′</m:t>
                          </m:r>
                        </m:sup>
                      </m:sSubSup>
                      <m:r>
                        <a:rPr lang="tr-TR" b="0" i="1" smtClean="0">
                          <a:latin typeface="Cambria Math" panose="02040503050406030204" pitchFamily="18" charset="0"/>
                        </a:rPr>
                        <m:t>=</m:t>
                      </m:r>
                      <m:sSubSup>
                        <m:sSubSupPr>
                          <m:ctrlPr>
                            <a:rPr lang="tr-TR" i="1" smtClean="0">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b="0" i="1" smtClean="0">
                              <a:latin typeface="Cambria Math" panose="02040503050406030204" pitchFamily="18" charset="0"/>
                            </a:rPr>
                            <m:t>2</m:t>
                          </m:r>
                          <m:r>
                            <a:rPr lang="tr-TR" i="1">
                              <a:latin typeface="Cambria Math" panose="02040503050406030204" pitchFamily="18" charset="0"/>
                            </a:rPr>
                            <m:t>3</m:t>
                          </m:r>
                        </m:sub>
                        <m:sup>
                          <m:r>
                            <a:rPr lang="tr-TR" i="1">
                              <a:latin typeface="Cambria Math" panose="02040503050406030204" pitchFamily="18" charset="0"/>
                            </a:rPr>
                            <m:t>′</m:t>
                          </m:r>
                        </m:sup>
                      </m:sSubSup>
                    </m:oMath>
                  </m:oMathPara>
                </a14:m>
                <a:endParaRPr lang="tr-TR" dirty="0" smtClean="0"/>
              </a:p>
              <a:p>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b="0" i="1" smtClean="0">
                              <a:latin typeface="Cambria Math" panose="02040503050406030204" pitchFamily="18" charset="0"/>
                            </a:rPr>
                            <m:t>32</m:t>
                          </m:r>
                        </m:sub>
                        <m:sup>
                          <m:r>
                            <a:rPr lang="tr-TR" i="1">
                              <a:latin typeface="Cambria Math" panose="02040503050406030204" pitchFamily="18" charset="0"/>
                            </a:rPr>
                            <m:t>′</m:t>
                          </m:r>
                        </m:sup>
                      </m:sSubSup>
                      <m:r>
                        <a:rPr lang="tr-TR" b="0" i="1" smtClean="0">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2</m:t>
                          </m:r>
                          <m:r>
                            <a:rPr lang="tr-TR" i="1">
                              <a:latin typeface="Cambria Math" panose="02040503050406030204" pitchFamily="18" charset="0"/>
                            </a:rPr>
                            <m:t>3</m:t>
                          </m:r>
                        </m:sub>
                        <m:sup>
                          <m:r>
                            <a:rPr lang="tr-TR" i="1">
                              <a:latin typeface="Cambria Math" panose="02040503050406030204" pitchFamily="18" charset="0"/>
                            </a:rPr>
                            <m:t>′</m:t>
                          </m:r>
                        </m:sup>
                      </m:sSubSup>
                      <m:r>
                        <a:rPr lang="tr-TR" b="0" i="1" smtClean="0">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34</m:t>
                          </m:r>
                        </m:sub>
                        <m:sup>
                          <m:r>
                            <a:rPr lang="tr-TR" i="1">
                              <a:latin typeface="Cambria Math" panose="02040503050406030204" pitchFamily="18" charset="0"/>
                            </a:rPr>
                            <m:t>1</m:t>
                          </m:r>
                        </m:sup>
                      </m:sSubSup>
                      <m:d>
                        <m:dPr>
                          <m:begChr m:val="["/>
                          <m:endChr m:val="]"/>
                          <m:ctrlPr>
                            <a:rPr lang="tr-TR" i="1">
                              <a:latin typeface="Cambria Math" panose="02040503050406030204" pitchFamily="18" charset="0"/>
                            </a:rPr>
                          </m:ctrlPr>
                        </m:dPr>
                        <m:e>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13</m:t>
                                      </m:r>
                                    </m:sub>
                                  </m:sSub>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13</m:t>
                                      </m:r>
                                    </m:sub>
                                  </m:sSub>
                                </m:e>
                              </m:d>
                            </m:e>
                          </m:func>
                          <m:r>
                            <a:rPr lang="tr-TR" i="1">
                              <a:latin typeface="Cambria Math" panose="02040503050406030204" pitchFamily="18" charset="0"/>
                            </a:rPr>
                            <m:t>𝑗</m:t>
                          </m:r>
                        </m:e>
                      </m:d>
                    </m:oMath>
                  </m:oMathPara>
                </a14:m>
                <a:endParaRPr lang="tr-TR" dirty="0" smtClean="0"/>
              </a:p>
              <a:p>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b="0" i="1" smtClean="0">
                              <a:latin typeface="Cambria Math" panose="02040503050406030204" pitchFamily="18" charset="0"/>
                            </a:rPr>
                            <m:t>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2</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2</m:t>
                                  </m:r>
                                </m:sub>
                              </m:sSub>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2</m:t>
                                  </m:r>
                                </m:sub>
                              </m:sSub>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𝑀</m:t>
                          </m:r>
                        </m:e>
                        <m:sub>
                          <m:sSub>
                            <m:sSubPr>
                              <m:ctrlPr>
                                <a:rPr lang="tr-TR" i="1">
                                  <a:latin typeface="Cambria Math" panose="02040503050406030204" pitchFamily="18" charset="0"/>
                                </a:rPr>
                              </m:ctrlPr>
                            </m:sSubPr>
                            <m:e>
                              <m:r>
                                <a:rPr lang="tr-TR" b="0" i="1" smtClean="0">
                                  <a:latin typeface="Cambria Math" panose="02040503050406030204" pitchFamily="18" charset="0"/>
                                </a:rPr>
                                <m:t>𝐴</m:t>
                              </m:r>
                            </m:e>
                            <m:sub>
                              <m:r>
                                <a:rPr lang="tr-TR" i="1">
                                  <a:latin typeface="Cambria Math" panose="02040503050406030204" pitchFamily="18" charset="0"/>
                                </a:rPr>
                                <m:t>0</m:t>
                              </m:r>
                            </m:sub>
                          </m:sSub>
                        </m:sub>
                      </m:sSub>
                      <m:r>
                        <a:rPr lang="tr-TR" i="1">
                          <a:latin typeface="Cambria Math" panose="02040503050406030204" pitchFamily="18" charset="0"/>
                        </a:rPr>
                        <m:t>=0=</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b="0" i="1" smtClean="0">
                              <a:latin typeface="Cambria Math" panose="02040503050406030204" pitchFamily="18" charset="0"/>
                            </a:rPr>
                            <m:t>3</m:t>
                          </m:r>
                        </m:sub>
                      </m:sSub>
                      <m:r>
                        <a:rPr lang="tr-TR" i="1">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32</m:t>
                          </m:r>
                        </m:sub>
                        <m:sup>
                          <m:r>
                            <a:rPr lang="tr-TR" i="1">
                              <a:latin typeface="Cambria Math" panose="02040503050406030204" pitchFamily="18" charset="0"/>
                            </a:rPr>
                            <m:t>′</m:t>
                          </m:r>
                        </m:sup>
                      </m:sSubSup>
                      <m:r>
                        <a:rPr lang="tr-TR">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𝑇</m:t>
                          </m:r>
                        </m:e>
                        <m:sub>
                          <m:r>
                            <a:rPr lang="tr-TR" b="0" i="1" smtClean="0">
                              <a:latin typeface="Cambria Math" panose="02040503050406030204" pitchFamily="18" charset="0"/>
                            </a:rPr>
                            <m:t>12</m:t>
                          </m:r>
                        </m:sub>
                        <m:sup>
                          <m:r>
                            <a:rPr lang="tr-TR" b="0" i="1" smtClean="0">
                              <a:latin typeface="Cambria Math" panose="02040503050406030204" pitchFamily="18" charset="0"/>
                            </a:rPr>
                            <m:t>′</m:t>
                          </m:r>
                        </m:sup>
                      </m:sSubSup>
                    </m:oMath>
                  </m:oMathPara>
                </a14:m>
                <a:endParaRPr lang="tr-TR" dirty="0" smtClean="0"/>
              </a:p>
              <a:p>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12</m:t>
                          </m:r>
                        </m:sub>
                        <m:sup>
                          <m:r>
                            <a:rPr lang="tr-TR" i="1">
                              <a:latin typeface="Cambria Math" panose="02040503050406030204" pitchFamily="18" charset="0"/>
                            </a:rPr>
                            <m:t>′</m:t>
                          </m:r>
                        </m:sup>
                      </m:sSubSup>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𝑎</m:t>
                          </m:r>
                        </m:e>
                        <m:sub>
                          <m:r>
                            <a:rPr lang="tr-TR" b="0" i="1" smtClean="0">
                              <a:latin typeface="Cambria Math" panose="02040503050406030204" pitchFamily="18" charset="0"/>
                            </a:rPr>
                            <m:t>2</m:t>
                          </m:r>
                        </m:sub>
                      </m:sSub>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𝐹</m:t>
                          </m:r>
                        </m:e>
                        <m:sub>
                          <m:r>
                            <a:rPr lang="tr-TR" b="0" i="1" smtClean="0">
                              <a:latin typeface="Cambria Math" panose="02040503050406030204" pitchFamily="18" charset="0"/>
                            </a:rPr>
                            <m:t>34</m:t>
                          </m:r>
                        </m:sub>
                        <m:sup>
                          <m:r>
                            <a:rPr lang="tr-TR" b="0" i="1" smtClean="0">
                              <a:latin typeface="Cambria Math" panose="02040503050406030204" pitchFamily="18" charset="0"/>
                            </a:rPr>
                            <m:t>1</m:t>
                          </m:r>
                        </m:sup>
                      </m:sSubSup>
                      <m:d>
                        <m:dPr>
                          <m:begChr m:val="["/>
                          <m:endChr m:val="]"/>
                          <m:ctrlPr>
                            <a:rPr lang="tr-TR" b="0" i="1" smtClean="0">
                              <a:latin typeface="Cambria Math" panose="02040503050406030204" pitchFamily="18" charset="0"/>
                            </a:rPr>
                          </m:ctrlPr>
                        </m:dPr>
                        <m:e>
                          <m:func>
                            <m:funcPr>
                              <m:ctrlPr>
                                <a:rPr lang="tr-TR" b="0" i="1" smtClean="0">
                                  <a:latin typeface="Cambria Math" panose="02040503050406030204" pitchFamily="18" charset="0"/>
                                </a:rPr>
                              </m:ctrlPr>
                            </m:funcPr>
                            <m:fName>
                              <m:r>
                                <m:rPr>
                                  <m:sty m:val="p"/>
                                </m:rPr>
                                <a:rPr lang="tr-TR" b="0" i="0" smtClean="0">
                                  <a:latin typeface="Cambria Math" panose="02040503050406030204" pitchFamily="18" charset="0"/>
                                </a:rPr>
                                <m:t>sin</m:t>
                              </m:r>
                            </m:fName>
                            <m:e>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𝜃</m:t>
                                      </m:r>
                                    </m:e>
                                    <m:sub>
                                      <m:r>
                                        <a:rPr lang="tr-TR" b="0" i="1" smtClean="0">
                                          <a:latin typeface="Cambria Math" panose="02040503050406030204" pitchFamily="18" charset="0"/>
                                        </a:rPr>
                                        <m:t>13</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𝜃</m:t>
                                      </m:r>
                                    </m:e>
                                    <m:sub>
                                      <m:r>
                                        <a:rPr lang="tr-TR" b="0" i="1" smtClean="0">
                                          <a:latin typeface="Cambria Math" panose="02040503050406030204" pitchFamily="18" charset="0"/>
                                        </a:rPr>
                                        <m:t>12</m:t>
                                      </m:r>
                                    </m:sub>
                                  </m:sSub>
                                </m:e>
                              </m:d>
                            </m:e>
                          </m:func>
                        </m:e>
                      </m:d>
                      <m:r>
                        <a:rPr lang="tr-TR" b="0" i="1" smtClean="0">
                          <a:latin typeface="Cambria Math" panose="02040503050406030204" pitchFamily="18" charset="0"/>
                        </a:rPr>
                        <m:t>=0</m:t>
                      </m:r>
                    </m:oMath>
                  </m:oMathPara>
                </a14:m>
                <a:endParaRPr lang="tr-TR" dirty="0"/>
              </a:p>
              <a:p>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12</m:t>
                          </m:r>
                        </m:sub>
                        <m:sup>
                          <m:r>
                            <a:rPr lang="tr-TR" i="1">
                              <a:latin typeface="Cambria Math" panose="02040503050406030204" pitchFamily="18" charset="0"/>
                            </a:rPr>
                            <m:t>′</m:t>
                          </m:r>
                        </m:sup>
                      </m:sSubSup>
                      <m:r>
                        <a:rPr lang="tr-TR" b="0" i="0"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sSubSup>
                        <m:sSubSupPr>
                          <m:ctrlPr>
                            <a:rPr lang="tr-TR" i="1">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34</m:t>
                          </m:r>
                        </m:sub>
                        <m:sup>
                          <m:r>
                            <a:rPr lang="tr-TR" i="1">
                              <a:latin typeface="Cambria Math" panose="02040503050406030204" pitchFamily="18" charset="0"/>
                            </a:rPr>
                            <m:t>′</m:t>
                          </m:r>
                        </m:sup>
                      </m:sSubSup>
                      <m:d>
                        <m:dPr>
                          <m:begChr m:val="["/>
                          <m:endChr m:val="]"/>
                          <m:ctrlPr>
                            <a:rPr lang="tr-TR" i="1">
                              <a:latin typeface="Cambria Math" panose="02040503050406030204" pitchFamily="18" charset="0"/>
                            </a:rPr>
                          </m:ctrlPr>
                        </m:dPr>
                        <m:e>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12</m:t>
                                      </m:r>
                                    </m:sub>
                                  </m:sSub>
                                </m:e>
                              </m:d>
                            </m:e>
                          </m:func>
                        </m:e>
                      </m:d>
                    </m:oMath>
                  </m:oMathPara>
                </a14:m>
                <a:endParaRPr lang="tr-TR" dirty="0"/>
              </a:p>
            </p:txBody>
          </p:sp>
        </mc:Choice>
        <mc:Fallback>
          <p:sp>
            <p:nvSpPr>
              <p:cNvPr id="11" name="TextBox 10"/>
              <p:cNvSpPr txBox="1">
                <a:spLocks noRot="1" noChangeAspect="1" noMove="1" noResize="1" noEditPoints="1" noAdjustHandles="1" noChangeArrowheads="1" noChangeShapeType="1" noTextEdit="1"/>
              </p:cNvSpPr>
              <p:nvPr/>
            </p:nvSpPr>
            <p:spPr>
              <a:xfrm>
                <a:off x="7348863" y="4057658"/>
                <a:ext cx="4476314" cy="1890005"/>
              </a:xfrm>
              <a:prstGeom prst="rect">
                <a:avLst/>
              </a:prstGeom>
              <a:blipFill>
                <a:blip r:embed="rId5"/>
                <a:stretch>
                  <a:fillRect t="-4839"/>
                </a:stretch>
              </a:blipFill>
            </p:spPr>
            <p:txBody>
              <a:bodyPr/>
              <a:lstStyle/>
              <a:p>
                <a:r>
                  <a:rPr lang="tr-TR">
                    <a:noFill/>
                  </a:rPr>
                  <a:t> </a:t>
                </a:r>
              </a:p>
            </p:txBody>
          </p:sp>
        </mc:Fallback>
      </mc:AlternateContent>
      <p:sp>
        <p:nvSpPr>
          <p:cNvPr id="12" name="Title 4"/>
          <p:cNvSpPr txBox="1">
            <a:spLocks/>
          </p:cNvSpPr>
          <p:nvPr/>
        </p:nvSpPr>
        <p:spPr>
          <a:xfrm>
            <a:off x="196409" y="266101"/>
            <a:ext cx="9875520" cy="4129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smtClean="0"/>
              <a:t>Birinci Kuvvet İçin Çözüm</a:t>
            </a:r>
            <a:endParaRPr lang="tr-TR" sz="2400" dirty="0"/>
          </a:p>
        </p:txBody>
      </p:sp>
    </p:spTree>
    <p:extLst>
      <p:ext uri="{BB962C8B-B14F-4D97-AF65-F5344CB8AC3E}">
        <p14:creationId xmlns:p14="http://schemas.microsoft.com/office/powerpoint/2010/main" val="3783759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smtClean="0"/>
              <a:t>İkinci Kuvvetin Ele Alınması</a:t>
            </a:r>
            <a:endParaRPr lang="tr-TR" dirty="0"/>
          </a:p>
        </p:txBody>
      </p:sp>
      <p:sp>
        <p:nvSpPr>
          <p:cNvPr id="2" name="Date Placeholder 1"/>
          <p:cNvSpPr>
            <a:spLocks noGrp="1"/>
          </p:cNvSpPr>
          <p:nvPr>
            <p:ph type="dt" sz="half" idx="10"/>
          </p:nvPr>
        </p:nvSpPr>
        <p:spPr/>
        <p:txBody>
          <a:bodyPr/>
          <a:lstStyle/>
          <a:p>
            <a:fld id="{0F1D8B22-BB95-40E1-8E1B-2040B73E45F0}" type="datetime1">
              <a:rPr lang="tr-TR" smtClean="0"/>
              <a:t>20.02.2019</a:t>
            </a:fld>
            <a:endParaRPr lang="en-US" dirty="0"/>
          </a:p>
        </p:txBody>
      </p:sp>
      <p:sp>
        <p:nvSpPr>
          <p:cNvPr id="3" name="Footer Placeholder 2"/>
          <p:cNvSpPr>
            <a:spLocks noGrp="1"/>
          </p:cNvSpPr>
          <p:nvPr>
            <p:ph type="ftr" sz="quarter" idx="11"/>
          </p:nvPr>
        </p:nvSpPr>
        <p:spPr/>
        <p:txBody>
          <a:bodyPr/>
          <a:lstStyle/>
          <a:p>
            <a:r>
              <a:rPr lang="en-US" smtClean="0"/>
              <a:t>Dr. Nurdan 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pic>
        <p:nvPicPr>
          <p:cNvPr id="7" name="Picture 2" descr="http://ocw.metu.edu.tr/pluginfile.php/6467/mod_resource/content/6/ch6/6_2/6_202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3196" y="874713"/>
            <a:ext cx="8832270" cy="522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7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2330" y="285451"/>
            <a:ext cx="7273636" cy="5534025"/>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27</a:t>
            </a:fld>
            <a:endParaRPr lang="en-US" dirty="0"/>
          </a:p>
        </p:txBody>
      </p:sp>
      <mc:AlternateContent xmlns:mc="http://schemas.openxmlformats.org/markup-compatibility/2006">
        <mc:Choice xmlns:a14="http://schemas.microsoft.com/office/drawing/2010/main" Requires="a14">
          <p:sp>
            <p:nvSpPr>
              <p:cNvPr id="14" name="Rectangle 13"/>
              <p:cNvSpPr/>
              <p:nvPr/>
            </p:nvSpPr>
            <p:spPr>
              <a:xfrm>
                <a:off x="6096000" y="617960"/>
                <a:ext cx="6096000" cy="507574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Sup>
                        <m:sSubSupPr>
                          <m:ctrlPr>
                            <a:rPr lang="tr-TR" i="1" smtClean="0">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b="0" i="1" smtClean="0">
                              <a:latin typeface="Cambria Math" panose="02040503050406030204" pitchFamily="18" charset="0"/>
                            </a:rPr>
                            <m:t>43</m:t>
                          </m:r>
                        </m:sub>
                        <m:sup>
                          <m:r>
                            <a:rPr lang="tr-TR" i="1">
                              <a:latin typeface="Cambria Math" panose="02040503050406030204" pitchFamily="18" charset="0"/>
                            </a:rPr>
                            <m:t>′</m:t>
                          </m:r>
                          <m:r>
                            <a:rPr lang="tr-TR" i="1">
                              <a:latin typeface="Cambria Math" panose="02040503050406030204" pitchFamily="18" charset="0"/>
                            </a:rPr>
                            <m:t>′</m:t>
                          </m:r>
                        </m:sup>
                      </m:sSubSup>
                      <m:r>
                        <a:rPr lang="tr-TR" i="1">
                          <a:latin typeface="Cambria Math" panose="02040503050406030204" pitchFamily="18" charset="0"/>
                        </a:rPr>
                        <m:t>=</m:t>
                      </m:r>
                      <m:r>
                        <a:rPr lang="tr-TR" b="0" i="1" smtClean="0">
                          <a:latin typeface="Cambria Math" panose="02040503050406030204" pitchFamily="18" charset="0"/>
                        </a:rPr>
                        <m:t>−</m:t>
                      </m:r>
                      <m:sSubSup>
                        <m:sSubSupPr>
                          <m:ctrlPr>
                            <a:rPr lang="tr-TR" i="1" smtClean="0">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34</m:t>
                          </m:r>
                        </m:sub>
                        <m:sup>
                          <m:r>
                            <a:rPr lang="tr-TR" b="0" i="1" smtClean="0">
                              <a:latin typeface="Cambria Math" panose="02040503050406030204" pitchFamily="18" charset="0"/>
                            </a:rPr>
                            <m:t>′</m:t>
                          </m:r>
                          <m:r>
                            <a:rPr lang="tr-TR" i="1">
                              <a:latin typeface="Cambria Math" panose="02040503050406030204" pitchFamily="18" charset="0"/>
                            </a:rPr>
                            <m:t>′</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34</m:t>
                          </m:r>
                        </m:sub>
                        <m:sup>
                          <m:r>
                            <a:rPr lang="tr-TR" b="0" i="1" smtClean="0">
                              <a:latin typeface="Cambria Math" panose="02040503050406030204" pitchFamily="18" charset="0"/>
                            </a:rPr>
                            <m:t>2</m:t>
                          </m:r>
                        </m:sup>
                      </m:sSubSup>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4</m:t>
                                  </m:r>
                                </m:sub>
                              </m:sSub>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4</m:t>
                                  </m:r>
                                </m:sub>
                              </m:sSub>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1</m:t>
                          </m:r>
                          <m:r>
                            <a:rPr lang="tr-TR" b="0" i="1" smtClean="0">
                              <a:latin typeface="Cambria Math" panose="02040503050406030204" pitchFamily="18" charset="0"/>
                            </a:rPr>
                            <m:t>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1</m:t>
                          </m:r>
                          <m:r>
                            <a:rPr lang="tr-TR" b="0" i="1" smtClean="0">
                              <a:latin typeface="Cambria Math" panose="02040503050406030204" pitchFamily="18" charset="0"/>
                            </a:rPr>
                            <m:t>3</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r>
                                <a:rPr lang="tr-TR" i="1">
                                  <a:latin typeface="Cambria Math" panose="02040503050406030204" pitchFamily="18" charset="0"/>
                                </a:rPr>
                                <m:t>2</m:t>
                              </m:r>
                              <m:r>
                                <a:rPr lang="tr-TR" b="0" i="1" smtClean="0">
                                  <a:latin typeface="Cambria Math" panose="02040503050406030204" pitchFamily="18" charset="0"/>
                                </a:rPr>
                                <m:t>3</m:t>
                              </m:r>
                              <m:r>
                                <a:rPr lang="tr-TR" i="1">
                                  <a:latin typeface="Cambria Math" panose="02040503050406030204" pitchFamily="18" charset="0"/>
                                </a:rPr>
                                <m:t>0</m:t>
                              </m:r>
                              <m:f>
                                <m:fPr>
                                  <m:ctrlPr>
                                    <a:rPr lang="tr-TR" b="0" i="1" smtClean="0">
                                      <a:latin typeface="Cambria Math" panose="02040503050406030204" pitchFamily="18" charset="0"/>
                                    </a:rPr>
                                  </m:ctrlPr>
                                </m:fPr>
                                <m:num>
                                  <m:r>
                                    <a:rPr lang="tr-TR" b="0" i="1" smtClean="0">
                                      <a:latin typeface="Cambria Math" panose="02040503050406030204" pitchFamily="18" charset="0"/>
                                    </a:rPr>
                                    <m:t>𝜋</m:t>
                                  </m:r>
                                </m:num>
                                <m:den>
                                  <m:r>
                                    <a:rPr lang="tr-TR" b="0" i="1" smtClean="0">
                                      <a:latin typeface="Cambria Math" panose="02040503050406030204" pitchFamily="18" charset="0"/>
                                    </a:rPr>
                                    <m:t>180</m:t>
                                  </m:r>
                                </m:den>
                              </m:f>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r>
                                <a:rPr lang="tr-TR" i="1">
                                  <a:latin typeface="Cambria Math" panose="02040503050406030204" pitchFamily="18" charset="0"/>
                                </a:rPr>
                                <m:t>2</m:t>
                              </m:r>
                              <m:r>
                                <a:rPr lang="tr-TR" b="0" i="1" smtClean="0">
                                  <a:latin typeface="Cambria Math" panose="02040503050406030204" pitchFamily="18" charset="0"/>
                                </a:rPr>
                                <m:t>3</m:t>
                              </m:r>
                              <m:r>
                                <a:rPr lang="tr-TR" i="1">
                                  <a:latin typeface="Cambria Math" panose="02040503050406030204" pitchFamily="18" charset="0"/>
                                </a:rPr>
                                <m:t>0</m:t>
                              </m:r>
                              <m:f>
                                <m:fPr>
                                  <m:ctrlPr>
                                    <a:rPr lang="tr-TR" b="0" i="1" smtClean="0">
                                      <a:latin typeface="Cambria Math" panose="02040503050406030204" pitchFamily="18" charset="0"/>
                                    </a:rPr>
                                  </m:ctrlPr>
                                </m:fPr>
                                <m:num>
                                  <m:r>
                                    <a:rPr lang="tr-TR" b="0" i="1" smtClean="0">
                                      <a:latin typeface="Cambria Math" panose="02040503050406030204" pitchFamily="18" charset="0"/>
                                    </a:rPr>
                                    <m:t>𝜋</m:t>
                                  </m:r>
                                </m:num>
                                <m:den>
                                  <m:r>
                                    <a:rPr lang="tr-TR" b="0" i="1" smtClean="0">
                                      <a:latin typeface="Cambria Math" panose="02040503050406030204" pitchFamily="18" charset="0"/>
                                    </a:rPr>
                                    <m:t>180</m:t>
                                  </m:r>
                                </m:den>
                              </m:f>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3</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3</m:t>
                                  </m:r>
                                </m:sub>
                              </m:sSub>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3</m:t>
                                  </m:r>
                                </m:sub>
                              </m:sSub>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𝑏</m:t>
                          </m:r>
                        </m:e>
                        <m:sub>
                          <m:r>
                            <a:rPr lang="tr-TR" b="0" i="1" smtClean="0">
                              <a:latin typeface="Cambria Math" panose="02040503050406030204" pitchFamily="18" charset="0"/>
                            </a:rPr>
                            <m:t>3</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3</m:t>
                                  </m:r>
                                </m:sub>
                              </m:sSub>
                              <m:r>
                                <a:rPr lang="tr-TR" b="0" i="1" smtClean="0">
                                  <a:latin typeface="Cambria Math" panose="02040503050406030204" pitchFamily="18" charset="0"/>
                                </a:rPr>
                                <m:t>+</m:t>
                              </m:r>
                              <m:r>
                                <a:rPr lang="tr-TR" b="0" i="1" smtClean="0">
                                  <a:latin typeface="Cambria Math" panose="02040503050406030204" pitchFamily="18" charset="0"/>
                                </a:rPr>
                                <m:t>𝛼</m:t>
                              </m:r>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i="1">
                                      <a:latin typeface="Cambria Math" panose="02040503050406030204" pitchFamily="18" charset="0"/>
                                    </a:rPr>
                                    <m:t>3</m:t>
                                  </m:r>
                                </m:sub>
                              </m:sSub>
                              <m:r>
                                <a:rPr lang="tr-TR" i="1">
                                  <a:latin typeface="Cambria Math" panose="02040503050406030204" pitchFamily="18" charset="0"/>
                                </a:rPr>
                                <m:t>+</m:t>
                              </m:r>
                              <m:r>
                                <a:rPr lang="tr-TR" i="1">
                                  <a:latin typeface="Cambria Math" panose="02040503050406030204" pitchFamily="18" charset="0"/>
                                </a:rPr>
                                <m:t>𝛼</m:t>
                              </m:r>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𝑀</m:t>
                          </m:r>
                        </m:e>
                        <m:sub>
                          <m:sSub>
                            <m:sSubPr>
                              <m:ctrlPr>
                                <a:rPr lang="tr-TR" i="1">
                                  <a:latin typeface="Cambria Math" panose="02040503050406030204" pitchFamily="18" charset="0"/>
                                </a:rPr>
                              </m:ctrlPr>
                            </m:sSubPr>
                            <m:e>
                              <m:r>
                                <a:rPr lang="tr-TR" i="1">
                                  <a:latin typeface="Cambria Math" panose="02040503050406030204" pitchFamily="18" charset="0"/>
                                </a:rPr>
                                <m:t>𝐵</m:t>
                              </m:r>
                            </m:e>
                            <m:sub>
                              <m:r>
                                <a:rPr lang="tr-TR" i="1">
                                  <a:latin typeface="Cambria Math" panose="02040503050406030204" pitchFamily="18" charset="0"/>
                                </a:rPr>
                                <m:t>0</m:t>
                              </m:r>
                            </m:sub>
                          </m:sSub>
                        </m:sub>
                      </m:sSub>
                      <m:r>
                        <a:rPr lang="tr-TR" i="1">
                          <a:latin typeface="Cambria Math" panose="02040503050406030204" pitchFamily="18" charset="0"/>
                        </a:rPr>
                        <m:t>=0=</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1</m:t>
                          </m:r>
                        </m:sub>
                      </m:sSub>
                      <m:r>
                        <a:rPr lang="tr-TR" i="1">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34</m:t>
                          </m:r>
                        </m:sub>
                        <m:sup>
                          <m:r>
                            <a:rPr lang="tr-TR" i="1">
                              <a:latin typeface="Cambria Math" panose="02040503050406030204" pitchFamily="18" charset="0"/>
                            </a:rPr>
                            <m:t>′</m:t>
                          </m:r>
                          <m:r>
                            <a:rPr lang="tr-TR" b="0" i="1" smtClean="0">
                              <a:latin typeface="Cambria Math" panose="02040503050406030204" pitchFamily="18" charset="0"/>
                            </a:rPr>
                            <m:t>′</m:t>
                          </m:r>
                        </m:sup>
                      </m:sSubSup>
                      <m:r>
                        <a:rPr lang="tr-TR">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1</m:t>
                          </m:r>
                          <m:r>
                            <a:rPr lang="tr-TR" b="0" i="1" smtClean="0">
                              <a:latin typeface="Cambria Math" panose="02040503050406030204" pitchFamily="18" charset="0"/>
                            </a:rPr>
                            <m:t>3</m:t>
                          </m:r>
                        </m:sub>
                      </m:sSub>
                    </m:oMath>
                  </m:oMathPara>
                </a14:m>
                <a:endParaRPr lang="tr-TR"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b="0" i="1" smtClean="0">
                              <a:latin typeface="Cambria Math" panose="02040503050406030204" pitchFamily="18" charset="0"/>
                            </a:rPr>
                            <m:t>3</m:t>
                          </m:r>
                        </m:sub>
                      </m:sSub>
                      <m:sSubSup>
                        <m:sSubSupPr>
                          <m:ctrlPr>
                            <a:rPr lang="tr-TR" i="1">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34</m:t>
                          </m:r>
                        </m:sub>
                        <m:sup>
                          <m:r>
                            <a:rPr lang="tr-TR" b="0" i="1" smtClean="0">
                              <a:latin typeface="Cambria Math" panose="02040503050406030204" pitchFamily="18" charset="0"/>
                            </a:rPr>
                            <m:t>2</m:t>
                          </m:r>
                        </m:sup>
                      </m:sSubSup>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3</m:t>
                                  </m:r>
                                </m:sub>
                              </m:sSub>
                            </m:e>
                          </m:d>
                        </m:e>
                      </m:func>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𝑏</m:t>
                          </m:r>
                        </m:e>
                        <m:sub>
                          <m:r>
                            <a:rPr lang="tr-TR" b="0" i="1" smtClean="0">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1</m:t>
                          </m:r>
                          <m:r>
                            <a:rPr lang="tr-TR" b="0" i="1" smtClean="0">
                              <a:latin typeface="Cambria Math" panose="02040503050406030204" pitchFamily="18" charset="0"/>
                            </a:rPr>
                            <m:t>3</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r>
                                <a:rPr lang="tr-TR" i="1">
                                  <a:latin typeface="Cambria Math" panose="02040503050406030204" pitchFamily="18" charset="0"/>
                                </a:rPr>
                                <m:t>2</m:t>
                              </m:r>
                              <m:r>
                                <a:rPr lang="tr-TR" b="0" i="1" smtClean="0">
                                  <a:latin typeface="Cambria Math" panose="02040503050406030204" pitchFamily="18" charset="0"/>
                                </a:rPr>
                                <m:t>3</m:t>
                              </m:r>
                              <m:r>
                                <a:rPr lang="tr-TR" i="1">
                                  <a:latin typeface="Cambria Math" panose="02040503050406030204" pitchFamily="18" charset="0"/>
                                </a:rPr>
                                <m:t>0</m:t>
                              </m:r>
                              <m:f>
                                <m:fPr>
                                  <m:ctrlPr>
                                    <a:rPr lang="tr-TR" i="1">
                                      <a:latin typeface="Cambria Math" panose="02040503050406030204" pitchFamily="18" charset="0"/>
                                    </a:rPr>
                                  </m:ctrlPr>
                                </m:fPr>
                                <m:num>
                                  <m:r>
                                    <a:rPr lang="tr-TR" i="1">
                                      <a:latin typeface="Cambria Math" panose="02040503050406030204" pitchFamily="18" charset="0"/>
                                    </a:rPr>
                                    <m:t>𝜋</m:t>
                                  </m:r>
                                </m:num>
                                <m:den>
                                  <m:r>
                                    <a:rPr lang="tr-TR" i="1">
                                      <a:latin typeface="Cambria Math" panose="02040503050406030204" pitchFamily="18" charset="0"/>
                                    </a:rPr>
                                    <m:t>180</m:t>
                                  </m:r>
                                </m:den>
                              </m:f>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b="0" i="1" smtClean="0">
                                      <a:latin typeface="Cambria Math" panose="02040503050406030204" pitchFamily="18" charset="0"/>
                                    </a:rPr>
                                    <m:t>3</m:t>
                                  </m:r>
                                </m:sub>
                              </m:sSub>
                              <m:r>
                                <a:rPr lang="tr-TR" b="0" i="1" smtClean="0">
                                  <a:latin typeface="Cambria Math" panose="02040503050406030204" pitchFamily="18" charset="0"/>
                                </a:rPr>
                                <m:t>−</m:t>
                              </m:r>
                              <m:r>
                                <a:rPr lang="tr-TR" b="0" i="1" smtClean="0">
                                  <a:latin typeface="Cambria Math" panose="02040503050406030204" pitchFamily="18" charset="0"/>
                                </a:rPr>
                                <m:t>𝛼</m:t>
                              </m:r>
                            </m:e>
                          </m:d>
                        </m:e>
                      </m:func>
                      <m:r>
                        <a:rPr lang="tr-TR" i="1">
                          <a:latin typeface="Cambria Math" panose="02040503050406030204" pitchFamily="18" charset="0"/>
                        </a:rPr>
                        <m:t>=0</m:t>
                      </m:r>
                    </m:oMath>
                  </m:oMathPara>
                </a14:m>
                <a:endParaRPr lang="tr-TR" dirty="0"/>
              </a:p>
              <a:p>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𝐹</m:t>
                          </m:r>
                        </m:e>
                        <m:sub>
                          <m:r>
                            <a:rPr lang="tr-TR" i="1">
                              <a:latin typeface="Cambria Math" panose="02040503050406030204" pitchFamily="18" charset="0"/>
                            </a:rPr>
                            <m:t>34</m:t>
                          </m:r>
                        </m:sub>
                        <m:sup>
                          <m:r>
                            <a:rPr lang="tr-TR" b="0" i="1" smtClean="0">
                              <a:latin typeface="Cambria Math" panose="02040503050406030204" pitchFamily="18" charset="0"/>
                            </a:rPr>
                            <m:t>2</m:t>
                          </m:r>
                        </m:sup>
                      </m:sSubSup>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m:t>
                              </m:r>
                              <m:r>
                                <a:rPr lang="tr-TR" i="1">
                                  <a:latin typeface="Cambria Math" panose="02040503050406030204" pitchFamily="18" charset="0"/>
                                </a:rPr>
                                <m:t>𝑏</m:t>
                              </m:r>
                            </m:e>
                            <m:sub>
                              <m:r>
                                <a:rPr lang="tr-TR" b="0" i="1" smtClean="0">
                                  <a:latin typeface="Cambria Math" panose="02040503050406030204" pitchFamily="18" charset="0"/>
                                </a:rPr>
                                <m:t>3</m:t>
                              </m:r>
                            </m:sub>
                          </m:sSub>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1</m:t>
                              </m:r>
                              <m:r>
                                <a:rPr lang="tr-TR" b="0" i="1" smtClean="0">
                                  <a:latin typeface="Cambria Math" panose="02040503050406030204" pitchFamily="18" charset="0"/>
                                </a:rPr>
                                <m:t>3</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r>
                                    <a:rPr lang="tr-TR" i="1">
                                      <a:latin typeface="Cambria Math" panose="02040503050406030204" pitchFamily="18" charset="0"/>
                                    </a:rPr>
                                    <m:t>230</m:t>
                                  </m:r>
                                  <m:f>
                                    <m:fPr>
                                      <m:ctrlPr>
                                        <a:rPr lang="tr-TR" i="1">
                                          <a:latin typeface="Cambria Math" panose="02040503050406030204" pitchFamily="18" charset="0"/>
                                        </a:rPr>
                                      </m:ctrlPr>
                                    </m:fPr>
                                    <m:num>
                                      <m:r>
                                        <a:rPr lang="tr-TR" i="1">
                                          <a:latin typeface="Cambria Math" panose="02040503050406030204" pitchFamily="18" charset="0"/>
                                        </a:rPr>
                                        <m:t>𝜋</m:t>
                                      </m:r>
                                    </m:num>
                                    <m:den>
                                      <m:r>
                                        <a:rPr lang="tr-TR" i="1">
                                          <a:latin typeface="Cambria Math" panose="02040503050406030204" pitchFamily="18" charset="0"/>
                                        </a:rPr>
                                        <m:t>180</m:t>
                                      </m:r>
                                    </m:den>
                                  </m:f>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13</m:t>
                                      </m:r>
                                    </m:sub>
                                  </m:sSub>
                                  <m:r>
                                    <a:rPr lang="tr-TR" i="1">
                                      <a:latin typeface="Cambria Math" panose="02040503050406030204" pitchFamily="18" charset="0"/>
                                    </a:rPr>
                                    <m:t>−</m:t>
                                  </m:r>
                                  <m:r>
                                    <a:rPr lang="tr-TR" i="1">
                                      <a:latin typeface="Cambria Math" panose="02040503050406030204" pitchFamily="18" charset="0"/>
                                    </a:rPr>
                                    <m:t>𝛼</m:t>
                                  </m:r>
                                </m:e>
                              </m:d>
                            </m:e>
                          </m:func>
                        </m:num>
                        <m:den>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3</m:t>
                              </m:r>
                            </m:sub>
                          </m:sSub>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i="1">
                                          <a:latin typeface="Cambria Math" panose="02040503050406030204" pitchFamily="18" charset="0"/>
                                        </a:rPr>
                                        <m:t>4</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i="1">
                                          <a:latin typeface="Cambria Math" panose="02040503050406030204" pitchFamily="18" charset="0"/>
                                        </a:rPr>
                                        <m:t>3</m:t>
                                      </m:r>
                                    </m:sub>
                                  </m:sSub>
                                </m:e>
                              </m:d>
                            </m:e>
                          </m:func>
                        </m:den>
                      </m:f>
                    </m:oMath>
                  </m:oMathPara>
                </a14:m>
                <a:endParaRPr lang="tr-TR" dirty="0" smtClean="0"/>
              </a:p>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r>
                        <a:rPr lang="tr-TR" b="0" i="1" smtClean="0">
                          <a:latin typeface="Cambria Math" panose="02040503050406030204" pitchFamily="18" charset="0"/>
                        </a:rPr>
                        <m:t>𝐹</m:t>
                      </m:r>
                      <m:r>
                        <a:rPr lang="tr-TR" b="0" i="1" smtClean="0">
                          <a:latin typeface="Cambria Math" panose="02040503050406030204" pitchFamily="18" charset="0"/>
                        </a:rPr>
                        <m:t>=0⟹</m:t>
                      </m:r>
                      <m:sSubSup>
                        <m:sSubSupPr>
                          <m:ctrlPr>
                            <a:rPr lang="tr-TR" b="0" i="1" smtClean="0">
                              <a:latin typeface="Cambria Math" panose="02040503050406030204" pitchFamily="18" charset="0"/>
                            </a:rPr>
                          </m:ctrlPr>
                        </m:sSubSupPr>
                        <m:e>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𝐹</m:t>
                              </m:r>
                            </m:e>
                          </m:acc>
                        </m:e>
                        <m:sub>
                          <m:r>
                            <a:rPr lang="tr-TR" b="0" i="1" smtClean="0">
                              <a:latin typeface="Cambria Math" panose="02040503050406030204" pitchFamily="18" charset="0"/>
                            </a:rPr>
                            <m:t>23</m:t>
                          </m:r>
                        </m:sub>
                        <m:sup>
                          <m:r>
                            <a:rPr lang="tr-TR" b="0" i="1" smtClean="0">
                              <a:latin typeface="Cambria Math" panose="02040503050406030204" pitchFamily="18" charset="0"/>
                            </a:rPr>
                            <m:t>′′</m:t>
                          </m:r>
                        </m:sup>
                      </m:sSubSup>
                      <m:r>
                        <a:rPr lang="tr-TR" b="0" i="0" smtClean="0">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43</m:t>
                          </m:r>
                        </m:sub>
                        <m:sup>
                          <m:r>
                            <a:rPr lang="tr-TR" i="1">
                              <a:latin typeface="Cambria Math" panose="02040503050406030204" pitchFamily="18" charset="0"/>
                            </a:rPr>
                            <m:t>′′</m:t>
                          </m:r>
                        </m:sup>
                      </m:sSubSup>
                      <m:r>
                        <a:rPr lang="tr-TR" b="0" i="1" smtClean="0">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1</m:t>
                          </m:r>
                          <m:r>
                            <a:rPr lang="tr-TR" i="1">
                              <a:latin typeface="Cambria Math" panose="02040503050406030204" pitchFamily="18" charset="0"/>
                            </a:rPr>
                            <m:t>3</m:t>
                          </m:r>
                        </m:sub>
                      </m:sSub>
                      <m:r>
                        <a:rPr lang="tr-TR" b="0" i="1" smtClean="0">
                          <a:latin typeface="Cambria Math" panose="02040503050406030204" pitchFamily="18" charset="0"/>
                        </a:rPr>
                        <m:t>=0</m:t>
                      </m:r>
                    </m:oMath>
                  </m:oMathPara>
                </a14:m>
                <a:endParaRPr lang="tr-TR" dirty="0" smtClean="0"/>
              </a:p>
              <a:p>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23</m:t>
                          </m:r>
                        </m:sub>
                        <m:sup>
                          <m:r>
                            <a:rPr lang="tr-TR" i="1">
                              <a:latin typeface="Cambria Math" panose="02040503050406030204" pitchFamily="18" charset="0"/>
                            </a:rPr>
                            <m:t>′′</m:t>
                          </m:r>
                        </m:sup>
                      </m:sSubSup>
                      <m:r>
                        <a:rPr lang="tr-TR" b="0" i="0" smtClean="0">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43</m:t>
                          </m:r>
                        </m:sub>
                        <m:sup>
                          <m:r>
                            <a:rPr lang="tr-TR" i="1">
                              <a:latin typeface="Cambria Math" panose="02040503050406030204" pitchFamily="18" charset="0"/>
                            </a:rPr>
                            <m:t>′′</m:t>
                          </m:r>
                        </m:sup>
                      </m:sSubSup>
                      <m:r>
                        <a:rPr lang="tr-TR" b="0" i="1" smtClean="0">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13</m:t>
                          </m:r>
                        </m:sub>
                      </m:sSub>
                    </m:oMath>
                  </m:oMathPara>
                </a14:m>
                <a:endParaRPr lang="tr-TR" dirty="0" smtClean="0"/>
              </a:p>
              <a:p>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b="0" i="1" smtClean="0">
                              <a:latin typeface="Cambria Math" panose="02040503050406030204" pitchFamily="18" charset="0"/>
                            </a:rPr>
                            <m:t>32</m:t>
                          </m:r>
                        </m:sub>
                        <m:sup>
                          <m:r>
                            <a:rPr lang="tr-TR" i="1">
                              <a:latin typeface="Cambria Math" panose="02040503050406030204" pitchFamily="18" charset="0"/>
                            </a:rPr>
                            <m:t>′′</m:t>
                          </m:r>
                        </m:sup>
                      </m:sSubSup>
                      <m:r>
                        <a:rPr lang="tr-TR" b="0" i="1" smtClean="0">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23</m:t>
                          </m:r>
                        </m:sub>
                        <m:sup>
                          <m:r>
                            <a:rPr lang="tr-TR" i="1">
                              <a:latin typeface="Cambria Math" panose="02040503050406030204" pitchFamily="18" charset="0"/>
                            </a:rPr>
                            <m:t>′′</m:t>
                          </m:r>
                        </m:sup>
                      </m:sSubSup>
                    </m:oMath>
                  </m:oMathPara>
                </a14:m>
                <a:endParaRPr lang="tr-TR" dirty="0" smtClean="0"/>
              </a:p>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3</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𝑎</m:t>
                          </m:r>
                        </m:e>
                        <m:sub>
                          <m:r>
                            <a:rPr lang="tr-TR" i="1">
                              <a:latin typeface="Cambria Math" panose="02040503050406030204" pitchFamily="18" charset="0"/>
                            </a:rPr>
                            <m:t>2</m:t>
                          </m:r>
                        </m:sub>
                      </m:sSub>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cos</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i="1">
                                      <a:latin typeface="Cambria Math" panose="02040503050406030204" pitchFamily="18" charset="0"/>
                                    </a:rPr>
                                    <m:t>2</m:t>
                                  </m:r>
                                </m:sub>
                              </m:sSub>
                            </m:e>
                          </m:d>
                          <m:r>
                            <a:rPr lang="tr-TR" i="1">
                              <a:latin typeface="Cambria Math" panose="02040503050406030204" pitchFamily="18" charset="0"/>
                            </a:rPr>
                            <m:t>𝑖</m:t>
                          </m:r>
                        </m:e>
                      </m:func>
                      <m:r>
                        <a:rPr lang="tr-TR" i="1">
                          <a:latin typeface="Cambria Math" panose="02040503050406030204" pitchFamily="18" charset="0"/>
                        </a:rPr>
                        <m:t>+</m:t>
                      </m:r>
                      <m:func>
                        <m:funcPr>
                          <m:ctrlPr>
                            <a:rPr lang="tr-TR" i="1">
                              <a:latin typeface="Cambria Math" panose="02040503050406030204" pitchFamily="18" charset="0"/>
                            </a:rPr>
                          </m:ctrlPr>
                        </m:funcPr>
                        <m:fName>
                          <m:r>
                            <m:rPr>
                              <m:sty m:val="p"/>
                            </m:rPr>
                            <a:rPr lang="tr-TR">
                              <a:latin typeface="Cambria Math" panose="02040503050406030204" pitchFamily="18" charset="0"/>
                            </a:rPr>
                            <m:t>sin</m:t>
                          </m:r>
                        </m:fName>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𝜃</m:t>
                                  </m:r>
                                </m:e>
                                <m:sub>
                                  <m:r>
                                    <a:rPr lang="tr-TR" i="1">
                                      <a:latin typeface="Cambria Math" panose="02040503050406030204" pitchFamily="18" charset="0"/>
                                    </a:rPr>
                                    <m:t>1</m:t>
                                  </m:r>
                                  <m:r>
                                    <a:rPr lang="tr-TR" i="1">
                                      <a:latin typeface="Cambria Math" panose="02040503050406030204" pitchFamily="18" charset="0"/>
                                    </a:rPr>
                                    <m:t>2</m:t>
                                  </m:r>
                                </m:sub>
                              </m:sSub>
                            </m:e>
                          </m:d>
                        </m:e>
                      </m:func>
                      <m:r>
                        <a:rPr lang="tr-TR" i="1">
                          <a:latin typeface="Cambria Math" panose="02040503050406030204" pitchFamily="18" charset="0"/>
                        </a:rPr>
                        <m:t>𝑗</m:t>
                      </m:r>
                      <m:r>
                        <a:rPr lang="tr-TR" i="1">
                          <a:latin typeface="Cambria Math" panose="02040503050406030204" pitchFamily="18" charset="0"/>
                        </a:rPr>
                        <m:t>]</m:t>
                      </m:r>
                    </m:oMath>
                  </m:oMathPara>
                </a14:m>
                <a:endParaRPr lang="tr-TR" dirty="0"/>
              </a:p>
              <a:p>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𝑀</m:t>
                          </m:r>
                        </m:e>
                        <m:sub>
                          <m:sSub>
                            <m:sSubPr>
                              <m:ctrlPr>
                                <a:rPr lang="tr-TR" i="1">
                                  <a:latin typeface="Cambria Math" panose="02040503050406030204" pitchFamily="18" charset="0"/>
                                </a:rPr>
                              </m:ctrlPr>
                            </m:sSubPr>
                            <m:e>
                              <m:r>
                                <a:rPr lang="tr-TR" i="1">
                                  <a:latin typeface="Cambria Math" panose="02040503050406030204" pitchFamily="18" charset="0"/>
                                </a:rPr>
                                <m:t>𝐴</m:t>
                              </m:r>
                            </m:e>
                            <m:sub>
                              <m:r>
                                <a:rPr lang="tr-TR" i="1">
                                  <a:latin typeface="Cambria Math" panose="02040503050406030204" pitchFamily="18" charset="0"/>
                                </a:rPr>
                                <m:t>0</m:t>
                              </m:r>
                            </m:sub>
                          </m:sSub>
                        </m:sub>
                      </m:sSub>
                      <m:r>
                        <a:rPr lang="tr-TR" i="1">
                          <a:latin typeface="Cambria Math" panose="02040503050406030204" pitchFamily="18" charset="0"/>
                        </a:rPr>
                        <m:t>=0=</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3</m:t>
                          </m:r>
                        </m:sub>
                      </m:sSub>
                      <m:r>
                        <a:rPr lang="tr-TR" i="1">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32</m:t>
                          </m:r>
                        </m:sub>
                        <m:sup>
                          <m:r>
                            <a:rPr lang="tr-TR" i="1">
                              <a:latin typeface="Cambria Math" panose="02040503050406030204" pitchFamily="18" charset="0"/>
                            </a:rPr>
                            <m:t>′</m:t>
                          </m:r>
                          <m:r>
                            <a:rPr lang="tr-TR" b="0" i="1" smtClean="0">
                              <a:latin typeface="Cambria Math" panose="02040503050406030204" pitchFamily="18" charset="0"/>
                            </a:rPr>
                            <m:t>′</m:t>
                          </m:r>
                        </m:sup>
                      </m:sSubSup>
                      <m:r>
                        <a:rPr lang="tr-TR">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12</m:t>
                          </m:r>
                        </m:sub>
                        <m:sup>
                          <m:r>
                            <a:rPr lang="tr-TR" i="1">
                              <a:latin typeface="Cambria Math" panose="02040503050406030204" pitchFamily="18" charset="0"/>
                            </a:rPr>
                            <m:t>′</m:t>
                          </m:r>
                          <m:r>
                            <a:rPr lang="tr-TR" b="0" i="1" smtClean="0">
                              <a:latin typeface="Cambria Math" panose="02040503050406030204" pitchFamily="18" charset="0"/>
                            </a:rPr>
                            <m:t>′</m:t>
                          </m:r>
                        </m:sup>
                      </m:sSubSup>
                    </m:oMath>
                  </m:oMathPara>
                </a14:m>
                <a:endParaRPr lang="tr-TR" dirty="0"/>
              </a:p>
              <a:p>
                <a:pPr/>
                <a14:m>
                  <m:oMathPara xmlns:m="http://schemas.openxmlformats.org/officeDocument/2006/math">
                    <m:oMathParaPr>
                      <m:jc m:val="centerGroup"/>
                    </m:oMathParaPr>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𝑇</m:t>
                          </m:r>
                        </m:e>
                        <m:sub>
                          <m:r>
                            <a:rPr lang="tr-TR" i="1">
                              <a:latin typeface="Cambria Math" panose="02040503050406030204" pitchFamily="18" charset="0"/>
                            </a:rPr>
                            <m:t>12</m:t>
                          </m:r>
                        </m:sub>
                        <m:sup>
                          <m:r>
                            <a:rPr lang="tr-TR" i="1">
                              <a:latin typeface="Cambria Math" panose="02040503050406030204" pitchFamily="18" charset="0"/>
                            </a:rPr>
                            <m:t>′</m:t>
                          </m:r>
                        </m:sup>
                      </m:sSubSup>
                      <m:r>
                        <a:rPr lang="tr-TR">
                          <a:latin typeface="Cambria Math" panose="02040503050406030204" pitchFamily="18" charset="0"/>
                        </a:rPr>
                        <m:t>=</m:t>
                      </m:r>
                      <m:r>
                        <a:rPr lang="tr-TR" b="0" i="1" smtClean="0">
                          <a:latin typeface="Cambria Math" panose="02040503050406030204" pitchFamily="18" charset="0"/>
                        </a:rPr>
                        <m:t>−(</m:t>
                      </m:r>
                      <m:sSub>
                        <m:sSubPr>
                          <m:ctrlPr>
                            <a:rPr lang="tr-TR" i="1">
                              <a:latin typeface="Cambria Math" panose="02040503050406030204" pitchFamily="18" charset="0"/>
                            </a:rPr>
                          </m:ctrlPr>
                        </m:sSubPr>
                        <m:e>
                          <m:acc>
                            <m:accPr>
                              <m:chr m:val="⃗"/>
                              <m:ctrlPr>
                                <a:rPr lang="tr-TR" i="1">
                                  <a:latin typeface="Cambria Math" panose="02040503050406030204" pitchFamily="18" charset="0"/>
                                </a:rPr>
                              </m:ctrlPr>
                            </m:accPr>
                            <m:e>
                              <m:r>
                                <m:rPr>
                                  <m:sty m:val="p"/>
                                </m:rPr>
                                <a:rPr lang="tr-TR" i="1">
                                  <a:latin typeface="Cambria Math" panose="02040503050406030204" pitchFamily="18" charset="0"/>
                                </a:rPr>
                                <m:t>r</m:t>
                              </m:r>
                            </m:e>
                          </m:acc>
                        </m:e>
                        <m:sub>
                          <m:r>
                            <a:rPr lang="tr-TR" i="1">
                              <a:latin typeface="Cambria Math" panose="02040503050406030204" pitchFamily="18" charset="0"/>
                            </a:rPr>
                            <m:t>3</m:t>
                          </m:r>
                        </m:sub>
                      </m:sSub>
                      <m:r>
                        <a:rPr lang="tr-TR" i="1">
                          <a:latin typeface="Cambria Math" panose="02040503050406030204" pitchFamily="18" charset="0"/>
                        </a:rPr>
                        <m:t>×</m:t>
                      </m:r>
                      <m:sSubSup>
                        <m:sSubSupPr>
                          <m:ctrlPr>
                            <a:rPr lang="tr-TR" i="1">
                              <a:latin typeface="Cambria Math" panose="02040503050406030204" pitchFamily="18" charset="0"/>
                            </a:rPr>
                          </m:ctrlPr>
                        </m:sSubSupPr>
                        <m:e>
                          <m:acc>
                            <m:accPr>
                              <m:chr m:val="⃗"/>
                              <m:ctrlPr>
                                <a:rPr lang="tr-TR" i="1">
                                  <a:latin typeface="Cambria Math" panose="02040503050406030204" pitchFamily="18" charset="0"/>
                                </a:rPr>
                              </m:ctrlPr>
                            </m:accPr>
                            <m:e>
                              <m:r>
                                <a:rPr lang="tr-TR" i="1">
                                  <a:latin typeface="Cambria Math" panose="02040503050406030204" pitchFamily="18" charset="0"/>
                                </a:rPr>
                                <m:t>𝐹</m:t>
                              </m:r>
                            </m:e>
                          </m:acc>
                        </m:e>
                        <m:sub>
                          <m:r>
                            <a:rPr lang="tr-TR" i="1">
                              <a:latin typeface="Cambria Math" panose="02040503050406030204" pitchFamily="18" charset="0"/>
                            </a:rPr>
                            <m:t>32</m:t>
                          </m:r>
                        </m:sub>
                        <m:sup>
                          <m:r>
                            <a:rPr lang="tr-TR" i="1">
                              <a:latin typeface="Cambria Math" panose="02040503050406030204" pitchFamily="18" charset="0"/>
                            </a:rPr>
                            <m:t>′</m:t>
                          </m:r>
                          <m:r>
                            <a:rPr lang="tr-TR" i="1">
                              <a:latin typeface="Cambria Math" panose="02040503050406030204" pitchFamily="18" charset="0"/>
                            </a:rPr>
                            <m:t>′</m:t>
                          </m:r>
                        </m:sup>
                      </m:sSubSup>
                      <m:r>
                        <a:rPr lang="tr-TR" b="0" i="0" smtClean="0">
                          <a:latin typeface="Cambria Math" panose="02040503050406030204" pitchFamily="18" charset="0"/>
                        </a:rPr>
                        <m:t>)</m:t>
                      </m:r>
                    </m:oMath>
                  </m:oMathPara>
                </a14:m>
                <a:endParaRPr lang="tr-TR" dirty="0"/>
              </a:p>
              <a:p>
                <a:pPr/>
                <a:endParaRPr lang="tr-TR" dirty="0"/>
              </a:p>
            </p:txBody>
          </p:sp>
        </mc:Choice>
        <mc:Fallback>
          <p:sp>
            <p:nvSpPr>
              <p:cNvPr id="14" name="Rectangle 13"/>
              <p:cNvSpPr>
                <a:spLocks noRot="1" noChangeAspect="1" noMove="1" noResize="1" noEditPoints="1" noAdjustHandles="1" noChangeArrowheads="1" noChangeShapeType="1" noTextEdit="1"/>
              </p:cNvSpPr>
              <p:nvPr/>
            </p:nvSpPr>
            <p:spPr>
              <a:xfrm>
                <a:off x="6096000" y="617960"/>
                <a:ext cx="6096000" cy="5075748"/>
              </a:xfrm>
              <a:prstGeom prst="rect">
                <a:avLst/>
              </a:prstGeom>
              <a:blipFill>
                <a:blip r:embed="rId3"/>
                <a:stretch>
                  <a:fillRect t="-1801"/>
                </a:stretch>
              </a:blipFill>
            </p:spPr>
            <p:txBody>
              <a:bodyPr/>
              <a:lstStyle/>
              <a:p>
                <a:r>
                  <a:rPr lang="tr-TR">
                    <a:noFill/>
                  </a:rPr>
                  <a:t> </a:t>
                </a:r>
              </a:p>
            </p:txBody>
          </p:sp>
        </mc:Fallback>
      </mc:AlternateContent>
    </p:spTree>
    <p:extLst>
      <p:ext uri="{BB962C8B-B14F-4D97-AF65-F5344CB8AC3E}">
        <p14:creationId xmlns:p14="http://schemas.microsoft.com/office/powerpoint/2010/main" val="306668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smtClean="0"/>
              <a:t>Bileşkelerin Alınması</a:t>
            </a:r>
            <a:endParaRPr lang="tr-TR" dirty="0"/>
          </a:p>
        </p:txBody>
      </p:sp>
      <p:sp>
        <p:nvSpPr>
          <p:cNvPr id="7" name="Text Placeholder 6"/>
          <p:cNvSpPr>
            <a:spLocks noGrp="1"/>
          </p:cNvSpPr>
          <p:nvPr>
            <p:ph type="body" idx="1"/>
          </p:nvPr>
        </p:nvSpPr>
        <p:spPr/>
        <p:txBody>
          <a:bodyPr/>
          <a:lstStyle/>
          <a:p>
            <a:r>
              <a:rPr lang="tr-TR" dirty="0" smtClean="0"/>
              <a:t>1. Kuvvet için Elde Edilen Çözüm</a:t>
            </a:r>
            <a:endParaRPr lang="tr-TR" dirty="0"/>
          </a:p>
        </p:txBody>
      </p:sp>
      <mc:AlternateContent xmlns:mc="http://schemas.openxmlformats.org/markup-compatibility/2006">
        <mc:Choice xmlns:a14="http://schemas.microsoft.com/office/drawing/2010/main" Requires="a14">
          <p:sp>
            <p:nvSpPr>
              <p:cNvPr id="8" name="Content Placeholder 7"/>
              <p:cNvSpPr>
                <a:spLocks noGrp="1"/>
              </p:cNvSpPr>
              <p:nvPr>
                <p:ph sz="half" idx="2"/>
              </p:nvPr>
            </p:nvSpPr>
            <p:spPr/>
            <p:txBody>
              <a:bodyPr/>
              <a:lstStyle/>
              <a:p>
                <a:pPr marL="45720" indent="0">
                  <a:buNone/>
                </a:pPr>
                <a14:m>
                  <m:oMathPara xmlns:m="http://schemas.openxmlformats.org/officeDocument/2006/math">
                    <m:oMathParaPr>
                      <m:jc m:val="centerGroup"/>
                    </m:oMathParaPr>
                    <m:oMath xmlns:m="http://schemas.openxmlformats.org/officeDocument/2006/math">
                      <m:sSubSup>
                        <m:sSubSupPr>
                          <m:ctrlPr>
                            <a:rPr lang="tr-TR" i="1" dirty="0" smtClean="0">
                              <a:latin typeface="Cambria Math" panose="02040503050406030204" pitchFamily="18" charset="0"/>
                            </a:rPr>
                          </m:ctrlPr>
                        </m:sSubSupPr>
                        <m:e>
                          <m:r>
                            <a:rPr lang="tr-TR" b="0" i="1" dirty="0" smtClean="0">
                              <a:latin typeface="Cambria Math" panose="02040503050406030204" pitchFamily="18" charset="0"/>
                            </a:rPr>
                            <m:t>𝐹</m:t>
                          </m:r>
                        </m:e>
                        <m:sub>
                          <m:r>
                            <a:rPr lang="tr-TR" b="0" i="1" dirty="0" smtClean="0">
                              <a:latin typeface="Cambria Math" panose="02040503050406030204" pitchFamily="18" charset="0"/>
                            </a:rPr>
                            <m:t>34</m:t>
                          </m:r>
                        </m:sub>
                        <m:sup>
                          <m:r>
                            <a:rPr lang="tr-TR" b="0" i="1" dirty="0" smtClean="0">
                              <a:latin typeface="Cambria Math" panose="02040503050406030204" pitchFamily="18" charset="0"/>
                            </a:rPr>
                            <m:t>′</m:t>
                          </m:r>
                        </m:sup>
                      </m:sSubSup>
                      <m:r>
                        <a:rPr lang="tr-TR" b="0" i="1" dirty="0" smtClean="0">
                          <a:latin typeface="Cambria Math" panose="02040503050406030204" pitchFamily="18" charset="0"/>
                        </a:rPr>
                        <m:t>=</m:t>
                      </m:r>
                      <m:r>
                        <a:rPr lang="tr-TR" b="0" i="1" dirty="0">
                          <a:latin typeface="Cambria Math" panose="02040503050406030204" pitchFamily="18" charset="0"/>
                        </a:rPr>
                        <m:t>68.8957</m:t>
                      </m:r>
                      <m:r>
                        <a:rPr lang="tr-TR" b="0" i="1" dirty="0" smtClean="0">
                          <a:latin typeface="Cambria Math" panose="02040503050406030204" pitchFamily="18" charset="0"/>
                        </a:rPr>
                        <m:t>𝑖</m:t>
                      </m:r>
                      <m:r>
                        <a:rPr lang="tr-TR" b="0" i="1" dirty="0" smtClean="0">
                          <a:latin typeface="Cambria Math" panose="02040503050406030204" pitchFamily="18" charset="0"/>
                        </a:rPr>
                        <m:t>+ 39.</m:t>
                      </m:r>
                      <m:r>
                        <a:rPr lang="tr-TR" b="0" i="1" dirty="0">
                          <a:latin typeface="Cambria Math" panose="02040503050406030204" pitchFamily="18" charset="0"/>
                        </a:rPr>
                        <m:t>7448</m:t>
                      </m:r>
                      <m:r>
                        <a:rPr lang="tr-TR" b="0" i="1" dirty="0" smtClean="0">
                          <a:latin typeface="Cambria Math" panose="02040503050406030204" pitchFamily="18" charset="0"/>
                        </a:rPr>
                        <m:t>𝑗</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sSubSup>
                        <m:sSubSupPr>
                          <m:ctrlPr>
                            <a:rPr lang="tr-TR" i="1" dirty="0">
                              <a:latin typeface="Cambria Math" panose="02040503050406030204" pitchFamily="18" charset="0"/>
                            </a:rPr>
                          </m:ctrlPr>
                        </m:sSubSupPr>
                        <m:e>
                          <m:r>
                            <a:rPr lang="tr-TR" i="1" dirty="0">
                              <a:latin typeface="Cambria Math" panose="02040503050406030204" pitchFamily="18" charset="0"/>
                            </a:rPr>
                            <m:t>𝐹</m:t>
                          </m:r>
                        </m:e>
                        <m:sub>
                          <m:r>
                            <a:rPr lang="tr-TR" b="0" i="1" dirty="0" smtClean="0">
                              <a:latin typeface="Cambria Math" panose="02040503050406030204" pitchFamily="18" charset="0"/>
                            </a:rPr>
                            <m:t>23</m:t>
                          </m:r>
                        </m:sub>
                        <m:sup>
                          <m:r>
                            <a:rPr lang="tr-TR" i="1" dirty="0">
                              <a:latin typeface="Cambria Math" panose="02040503050406030204" pitchFamily="18" charset="0"/>
                            </a:rPr>
                            <m:t>′</m:t>
                          </m:r>
                        </m:sup>
                      </m:sSubSup>
                      <m:r>
                        <a:rPr lang="tr-TR" i="1" dirty="0">
                          <a:latin typeface="Cambria Math" panose="02040503050406030204" pitchFamily="18" charset="0"/>
                        </a:rPr>
                        <m:t>=</m:t>
                      </m:r>
                      <m:sSubSup>
                        <m:sSubSupPr>
                          <m:ctrlPr>
                            <a:rPr lang="tr-TR" i="1" dirty="0">
                              <a:latin typeface="Cambria Math" panose="02040503050406030204" pitchFamily="18" charset="0"/>
                            </a:rPr>
                          </m:ctrlPr>
                        </m:sSubSupPr>
                        <m:e>
                          <m:r>
                            <a:rPr lang="tr-TR" i="1" dirty="0">
                              <a:latin typeface="Cambria Math" panose="02040503050406030204" pitchFamily="18" charset="0"/>
                            </a:rPr>
                            <m:t>𝐹</m:t>
                          </m:r>
                        </m:e>
                        <m:sub>
                          <m:r>
                            <a:rPr lang="tr-TR" i="1" dirty="0">
                              <a:latin typeface="Cambria Math" panose="02040503050406030204" pitchFamily="18" charset="0"/>
                            </a:rPr>
                            <m:t>34</m:t>
                          </m:r>
                        </m:sub>
                        <m:sup>
                          <m:r>
                            <a:rPr lang="tr-TR" i="1" dirty="0">
                              <a:latin typeface="Cambria Math" panose="02040503050406030204" pitchFamily="18" charset="0"/>
                            </a:rPr>
                            <m:t>′</m:t>
                          </m:r>
                        </m:sup>
                      </m:sSubSup>
                      <m:r>
                        <a:rPr lang="tr-TR" i="1" dirty="0">
                          <a:latin typeface="Cambria Math" panose="02040503050406030204" pitchFamily="18" charset="0"/>
                        </a:rPr>
                        <m:t>=</m:t>
                      </m:r>
                      <m:r>
                        <a:rPr lang="tr-TR" i="1" dirty="0">
                          <a:latin typeface="Cambria Math" panose="02040503050406030204" pitchFamily="18" charset="0"/>
                        </a:rPr>
                        <m:t>68.8957</m:t>
                      </m:r>
                      <m:r>
                        <a:rPr lang="tr-TR" i="1" dirty="0">
                          <a:latin typeface="Cambria Math" panose="02040503050406030204" pitchFamily="18" charset="0"/>
                        </a:rPr>
                        <m:t>𝑖</m:t>
                      </m:r>
                      <m:r>
                        <a:rPr lang="tr-TR" i="1" dirty="0">
                          <a:latin typeface="Cambria Math" panose="02040503050406030204" pitchFamily="18" charset="0"/>
                        </a:rPr>
                        <m:t>+ 39.7448</m:t>
                      </m:r>
                      <m:r>
                        <a:rPr lang="tr-TR" i="1" dirty="0">
                          <a:latin typeface="Cambria Math" panose="02040503050406030204" pitchFamily="18" charset="0"/>
                        </a:rPr>
                        <m:t>𝑗</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sSubSup>
                        <m:sSubSupPr>
                          <m:ctrlPr>
                            <a:rPr lang="tr-TR" b="0" i="1" dirty="0" smtClean="0">
                              <a:latin typeface="Cambria Math" panose="02040503050406030204" pitchFamily="18" charset="0"/>
                            </a:rPr>
                          </m:ctrlPr>
                        </m:sSubSupPr>
                        <m:e>
                          <m:r>
                            <a:rPr lang="tr-TR" i="1" dirty="0" smtClean="0">
                              <a:latin typeface="Cambria Math" panose="02040503050406030204" pitchFamily="18" charset="0"/>
                            </a:rPr>
                            <m:t>𝑇</m:t>
                          </m:r>
                        </m:e>
                        <m:sub>
                          <m:r>
                            <a:rPr lang="tr-TR" i="1" dirty="0" smtClean="0">
                              <a:latin typeface="Cambria Math" panose="02040503050406030204" pitchFamily="18" charset="0"/>
                            </a:rPr>
                            <m:t>12</m:t>
                          </m:r>
                        </m:sub>
                        <m:sup>
                          <m:r>
                            <a:rPr lang="tr-TR" b="0" i="1" dirty="0" smtClean="0">
                              <a:latin typeface="Cambria Math" panose="02040503050406030204" pitchFamily="18" charset="0"/>
                            </a:rPr>
                            <m:t>′</m:t>
                          </m:r>
                        </m:sup>
                      </m:sSubSup>
                      <m:r>
                        <a:rPr lang="tr-TR" i="1" dirty="0" smtClean="0">
                          <a:latin typeface="Cambria Math" panose="02040503050406030204" pitchFamily="18" charset="0"/>
                        </a:rPr>
                        <m:t> = −3</m:t>
                      </m:r>
                      <m:r>
                        <a:rPr lang="tr-TR" b="0" i="1" dirty="0" smtClean="0">
                          <a:latin typeface="Cambria Math" panose="02040503050406030204" pitchFamily="18" charset="0"/>
                        </a:rPr>
                        <m:t>183.</m:t>
                      </m:r>
                      <m:r>
                        <a:rPr lang="tr-TR" i="1" dirty="0" smtClean="0">
                          <a:latin typeface="Cambria Math" panose="02040503050406030204" pitchFamily="18" charset="0"/>
                        </a:rPr>
                        <m:t>4</m:t>
                      </m:r>
                    </m:oMath>
                  </m:oMathPara>
                </a14:m>
                <a:endParaRPr lang="tr-TR" dirty="0"/>
              </a:p>
              <a:p>
                <a:pPr marL="45720" indent="0">
                  <a:buNone/>
                </a:pPr>
                <a:endParaRPr lang="tr-TR" dirty="0"/>
              </a:p>
              <a:p>
                <a:endParaRPr lang="tr-TR" dirty="0"/>
              </a:p>
            </p:txBody>
          </p:sp>
        </mc:Choice>
        <mc:Fallback>
          <p:sp>
            <p:nvSpPr>
              <p:cNvPr id="8" name="Content Placeholder 7"/>
              <p:cNvSpPr>
                <a:spLocks noGrp="1" noRot="1" noChangeAspect="1" noMove="1" noResize="1" noEditPoints="1" noAdjustHandles="1" noChangeArrowheads="1" noChangeShapeType="1" noTextEdit="1"/>
              </p:cNvSpPr>
              <p:nvPr>
                <p:ph sz="half" idx="2"/>
              </p:nvPr>
            </p:nvSpPr>
            <p:spPr>
              <a:blipFill>
                <a:blip r:embed="rId2"/>
                <a:stretch>
                  <a:fillRect/>
                </a:stretch>
              </a:blipFill>
            </p:spPr>
            <p:txBody>
              <a:bodyPr/>
              <a:lstStyle/>
              <a:p>
                <a:r>
                  <a:rPr lang="tr-TR">
                    <a:noFill/>
                  </a:rPr>
                  <a:t> </a:t>
                </a:r>
              </a:p>
            </p:txBody>
          </p:sp>
        </mc:Fallback>
      </mc:AlternateContent>
      <p:sp>
        <p:nvSpPr>
          <p:cNvPr id="9" name="Text Placeholder 8"/>
          <p:cNvSpPr>
            <a:spLocks noGrp="1"/>
          </p:cNvSpPr>
          <p:nvPr>
            <p:ph type="body" sz="quarter" idx="3"/>
          </p:nvPr>
        </p:nvSpPr>
        <p:spPr/>
        <p:txBody>
          <a:bodyPr/>
          <a:lstStyle/>
          <a:p>
            <a:r>
              <a:rPr lang="tr-TR" dirty="0" smtClean="0"/>
              <a:t>2. Kuvvet için Elde Edilen Çözüm</a:t>
            </a:r>
            <a:endParaRPr lang="tr-TR" dirty="0"/>
          </a:p>
        </p:txBody>
      </p:sp>
      <mc:AlternateContent xmlns:mc="http://schemas.openxmlformats.org/markup-compatibility/2006">
        <mc:Choice xmlns:a14="http://schemas.microsoft.com/office/drawing/2010/main" Requires="a14">
          <p:sp>
            <p:nvSpPr>
              <p:cNvPr id="10" name="Content Placeholder 9"/>
              <p:cNvSpPr>
                <a:spLocks noGrp="1"/>
              </p:cNvSpPr>
              <p:nvPr>
                <p:ph sz="quarter" idx="4"/>
              </p:nvPr>
            </p:nvSpPr>
            <p:spPr/>
            <p:txBody>
              <a:bodyPr/>
              <a:lstStyle/>
              <a:p>
                <a:pPr marL="45720" indent="0">
                  <a:buNone/>
                </a:pPr>
                <a14:m>
                  <m:oMathPara xmlns:m="http://schemas.openxmlformats.org/officeDocument/2006/math">
                    <m:oMathParaPr>
                      <m:jc m:val="centerGroup"/>
                    </m:oMathParaPr>
                    <m:oMath xmlns:m="http://schemas.openxmlformats.org/officeDocument/2006/math">
                      <m:sSubSup>
                        <m:sSubSupPr>
                          <m:ctrlPr>
                            <a:rPr lang="tr-TR" i="1" dirty="0" smtClean="0">
                              <a:latin typeface="Cambria Math" panose="02040503050406030204" pitchFamily="18" charset="0"/>
                            </a:rPr>
                          </m:ctrlPr>
                        </m:sSubSupPr>
                        <m:e>
                          <m:r>
                            <a:rPr lang="tr-TR" i="1" dirty="0">
                              <a:latin typeface="Cambria Math" panose="02040503050406030204" pitchFamily="18" charset="0"/>
                            </a:rPr>
                            <m:t>𝐹</m:t>
                          </m:r>
                        </m:e>
                        <m:sub>
                          <m:r>
                            <a:rPr lang="tr-TR" i="1" dirty="0">
                              <a:latin typeface="Cambria Math" panose="02040503050406030204" pitchFamily="18" charset="0"/>
                            </a:rPr>
                            <m:t>34</m:t>
                          </m:r>
                        </m:sub>
                        <m:sup>
                          <m:r>
                            <a:rPr lang="tr-TR" b="0" i="1" dirty="0" smtClean="0">
                              <a:latin typeface="Cambria Math" panose="02040503050406030204" pitchFamily="18" charset="0"/>
                            </a:rPr>
                            <m:t>′</m:t>
                          </m:r>
                          <m:r>
                            <a:rPr lang="tr-TR" i="1" dirty="0">
                              <a:latin typeface="Cambria Math" panose="02040503050406030204" pitchFamily="18" charset="0"/>
                            </a:rPr>
                            <m:t>′</m:t>
                          </m:r>
                        </m:sup>
                      </m:sSubSup>
                      <m:r>
                        <a:rPr lang="tr-TR" i="1" dirty="0">
                          <a:latin typeface="Cambria Math" panose="02040503050406030204" pitchFamily="18" charset="0"/>
                        </a:rPr>
                        <m:t>=</m:t>
                      </m:r>
                      <m:r>
                        <a:rPr lang="tr-TR" i="1" dirty="0">
                          <a:latin typeface="Cambria Math" panose="02040503050406030204" pitchFamily="18" charset="0"/>
                        </a:rPr>
                        <m:t>68.8957</m:t>
                      </m:r>
                      <m:r>
                        <a:rPr lang="tr-TR" i="1" dirty="0">
                          <a:latin typeface="Cambria Math" panose="02040503050406030204" pitchFamily="18" charset="0"/>
                        </a:rPr>
                        <m:t>𝑖</m:t>
                      </m:r>
                      <m:r>
                        <a:rPr lang="tr-TR" i="1" dirty="0">
                          <a:latin typeface="Cambria Math" panose="02040503050406030204" pitchFamily="18" charset="0"/>
                        </a:rPr>
                        <m:t>+ 39.7448</m:t>
                      </m:r>
                      <m:r>
                        <a:rPr lang="tr-TR" i="1" dirty="0">
                          <a:latin typeface="Cambria Math" panose="02040503050406030204" pitchFamily="18" charset="0"/>
                        </a:rPr>
                        <m:t>𝑗</m:t>
                      </m:r>
                    </m:oMath>
                  </m:oMathPara>
                </a14:m>
                <a:endParaRPr lang="tr-TR" dirty="0" smtClean="0"/>
              </a:p>
              <a:p>
                <a:pPr marL="45720" indent="0">
                  <a:buNone/>
                </a:pPr>
                <a14:m>
                  <m:oMathPara xmlns:m="http://schemas.openxmlformats.org/officeDocument/2006/math">
                    <m:oMathParaPr>
                      <m:jc m:val="centerGroup"/>
                    </m:oMathParaPr>
                    <m:oMath xmlns:m="http://schemas.openxmlformats.org/officeDocument/2006/math">
                      <m:sSubSup>
                        <m:sSubSupPr>
                          <m:ctrlPr>
                            <a:rPr lang="tr-TR" i="1" dirty="0">
                              <a:latin typeface="Cambria Math" panose="02040503050406030204" pitchFamily="18" charset="0"/>
                            </a:rPr>
                          </m:ctrlPr>
                        </m:sSubSupPr>
                        <m:e>
                          <m:r>
                            <a:rPr lang="tr-TR" i="1" dirty="0">
                              <a:latin typeface="Cambria Math" panose="02040503050406030204" pitchFamily="18" charset="0"/>
                            </a:rPr>
                            <m:t>𝐹</m:t>
                          </m:r>
                        </m:e>
                        <m:sub>
                          <m:r>
                            <a:rPr lang="tr-TR" i="1" dirty="0">
                              <a:latin typeface="Cambria Math" panose="02040503050406030204" pitchFamily="18" charset="0"/>
                            </a:rPr>
                            <m:t>23</m:t>
                          </m:r>
                        </m:sub>
                        <m:sup>
                          <m:r>
                            <a:rPr lang="tr-TR" b="0" i="1" dirty="0" smtClean="0">
                              <a:latin typeface="Cambria Math" panose="02040503050406030204" pitchFamily="18" charset="0"/>
                            </a:rPr>
                            <m:t>′</m:t>
                          </m:r>
                          <m:r>
                            <a:rPr lang="tr-TR" i="1" dirty="0">
                              <a:latin typeface="Cambria Math" panose="02040503050406030204" pitchFamily="18" charset="0"/>
                            </a:rPr>
                            <m:t>′</m:t>
                          </m:r>
                        </m:sup>
                      </m:sSubSup>
                      <m:r>
                        <a:rPr lang="tr-TR" i="1" dirty="0">
                          <a:latin typeface="Cambria Math" panose="02040503050406030204" pitchFamily="18" charset="0"/>
                        </a:rPr>
                        <m:t>=</m:t>
                      </m:r>
                      <m:r>
                        <a:rPr lang="tr-TR" b="0" i="1" dirty="0" smtClean="0">
                          <a:latin typeface="Cambria Math" panose="02040503050406030204" pitchFamily="18" charset="0"/>
                        </a:rPr>
                        <m:t>−2.2939</m:t>
                      </m:r>
                      <m:r>
                        <a:rPr lang="tr-TR" i="1" dirty="0">
                          <a:latin typeface="Cambria Math" panose="02040503050406030204" pitchFamily="18" charset="0"/>
                        </a:rPr>
                        <m:t>𝑖</m:t>
                      </m:r>
                      <m:r>
                        <a:rPr lang="tr-TR" i="1" dirty="0">
                          <a:latin typeface="Cambria Math" panose="02040503050406030204" pitchFamily="18" charset="0"/>
                        </a:rPr>
                        <m:t>+20.4</m:t>
                      </m:r>
                      <m:r>
                        <a:rPr lang="tr-TR" b="0" i="1" dirty="0" smtClean="0">
                          <a:latin typeface="Cambria Math" panose="02040503050406030204" pitchFamily="18" charset="0"/>
                        </a:rPr>
                        <m:t>445</m:t>
                      </m:r>
                      <m:r>
                        <a:rPr lang="tr-TR" i="1" dirty="0">
                          <a:latin typeface="Cambria Math" panose="02040503050406030204" pitchFamily="18" charset="0"/>
                        </a:rPr>
                        <m:t>𝑗</m:t>
                      </m:r>
                    </m:oMath>
                  </m:oMathPara>
                </a14:m>
                <a:endParaRPr lang="tr-TR" dirty="0"/>
              </a:p>
              <a:p>
                <a:pPr marL="45720" indent="0">
                  <a:buNone/>
                </a:pPr>
                <a14:m>
                  <m:oMathPara xmlns:m="http://schemas.openxmlformats.org/officeDocument/2006/math">
                    <m:oMathParaPr>
                      <m:jc m:val="centerGroup"/>
                    </m:oMathParaPr>
                    <m:oMath xmlns:m="http://schemas.openxmlformats.org/officeDocument/2006/math">
                      <m:sSubSup>
                        <m:sSubSupPr>
                          <m:ctrlPr>
                            <a:rPr lang="tr-TR" i="1" dirty="0">
                              <a:latin typeface="Cambria Math" panose="02040503050406030204" pitchFamily="18" charset="0"/>
                            </a:rPr>
                          </m:ctrlPr>
                        </m:sSubSupPr>
                        <m:e>
                          <m:r>
                            <a:rPr lang="tr-TR" i="1" dirty="0">
                              <a:latin typeface="Cambria Math" panose="02040503050406030204" pitchFamily="18" charset="0"/>
                            </a:rPr>
                            <m:t>𝑇</m:t>
                          </m:r>
                        </m:e>
                        <m:sub>
                          <m:r>
                            <a:rPr lang="tr-TR" i="1" dirty="0">
                              <a:latin typeface="Cambria Math" panose="02040503050406030204" pitchFamily="18" charset="0"/>
                            </a:rPr>
                            <m:t>12</m:t>
                          </m:r>
                        </m:sub>
                        <m:sup>
                          <m:r>
                            <a:rPr lang="tr-TR" i="1" dirty="0">
                              <a:latin typeface="Cambria Math" panose="02040503050406030204" pitchFamily="18" charset="0"/>
                            </a:rPr>
                            <m:t>′</m:t>
                          </m:r>
                        </m:sup>
                      </m:sSubSup>
                      <m:r>
                        <a:rPr lang="tr-TR" i="1" dirty="0">
                          <a:latin typeface="Cambria Math" panose="02040503050406030204" pitchFamily="18" charset="0"/>
                        </a:rPr>
                        <m:t> =</m:t>
                      </m:r>
                      <m:r>
                        <a:rPr lang="tr-TR" b="0" i="1" dirty="0" smtClean="0">
                          <a:latin typeface="Cambria Math" panose="02040503050406030204" pitchFamily="18" charset="0"/>
                        </a:rPr>
                        <m:t>282.1129</m:t>
                      </m:r>
                    </m:oMath>
                  </m:oMathPara>
                </a14:m>
                <a:endParaRPr lang="tr-TR" dirty="0"/>
              </a:p>
              <a:p>
                <a:pPr marL="45720" indent="0">
                  <a:buNone/>
                </a:pPr>
                <a:endParaRPr lang="tr-TR" dirty="0"/>
              </a:p>
              <a:p>
                <a:pPr marL="45720" indent="0">
                  <a:buNone/>
                </a:pPr>
                <a:endParaRPr lang="tr-TR" dirty="0"/>
              </a:p>
            </p:txBody>
          </p:sp>
        </mc:Choice>
        <mc:Fallback>
          <p:sp>
            <p:nvSpPr>
              <p:cNvPr id="10" name="Content Placeholder 9"/>
              <p:cNvSpPr>
                <a:spLocks noGrp="1" noRot="1" noChangeAspect="1" noMove="1" noResize="1" noEditPoints="1" noAdjustHandles="1" noChangeArrowheads="1" noChangeShapeType="1" noTextEdit="1"/>
              </p:cNvSpPr>
              <p:nvPr>
                <p:ph sz="quarter" idx="4"/>
              </p:nvPr>
            </p:nvSpPr>
            <p:spPr>
              <a:blipFill>
                <a:blip r:embed="rId3"/>
                <a:stretch>
                  <a:fillRect/>
                </a:stretch>
              </a:blipFill>
            </p:spPr>
            <p:txBody>
              <a:bodyPr/>
              <a:lstStyle/>
              <a:p>
                <a:r>
                  <a:rPr lang="tr-TR">
                    <a:noFill/>
                  </a:rPr>
                  <a:t> </a:t>
                </a:r>
              </a:p>
            </p:txBody>
          </p:sp>
        </mc:Fallback>
      </mc:AlternateContent>
      <p:sp>
        <p:nvSpPr>
          <p:cNvPr id="2" name="Date Placeholder 1"/>
          <p:cNvSpPr>
            <a:spLocks noGrp="1"/>
          </p:cNvSpPr>
          <p:nvPr>
            <p:ph type="dt" sz="half" idx="10"/>
          </p:nvPr>
        </p:nvSpPr>
        <p:spPr/>
        <p:txBody>
          <a:bodyPr/>
          <a:lstStyle/>
          <a:p>
            <a:fld id="{0F1D8B22-BB95-40E1-8E1B-2040B73E45F0}" type="datetime1">
              <a:rPr lang="tr-TR" smtClean="0"/>
              <a:t>20.02.2019</a:t>
            </a:fld>
            <a:endParaRPr lang="en-US" dirty="0"/>
          </a:p>
        </p:txBody>
      </p:sp>
      <p:sp>
        <p:nvSpPr>
          <p:cNvPr id="3" name="Footer Placeholder 2"/>
          <p:cNvSpPr>
            <a:spLocks noGrp="1"/>
          </p:cNvSpPr>
          <p:nvPr>
            <p:ph type="ftr" sz="quarter" idx="11"/>
          </p:nvPr>
        </p:nvSpPr>
        <p:spPr/>
        <p:txBody>
          <a:bodyPr/>
          <a:lstStyle/>
          <a:p>
            <a:r>
              <a:rPr lang="en-US" smtClean="0"/>
              <a:t>Dr. Nurdan 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77470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Çözümlerin Karşılaştırılması</a:t>
            </a:r>
            <a:endParaRPr lang="tr-TR" dirty="0"/>
          </a:p>
        </p:txBody>
      </p:sp>
      <p:sp>
        <p:nvSpPr>
          <p:cNvPr id="3" name="Content Placeholder 2"/>
          <p:cNvSpPr>
            <a:spLocks noGrp="1"/>
          </p:cNvSpPr>
          <p:nvPr>
            <p:ph idx="1"/>
          </p:nvPr>
        </p:nvSpPr>
        <p:spPr/>
        <p:txBody>
          <a:bodyPr/>
          <a:lstStyle/>
          <a:p>
            <a:pPr marL="45720" indent="0">
              <a:buNone/>
            </a:pPr>
            <a:r>
              <a:rPr lang="tr-TR" b="1" dirty="0"/>
              <a:t>Süperpozisyon kullanmadan çözüm.</a:t>
            </a:r>
          </a:p>
          <a:p>
            <a:pPr marL="45720" indent="0">
              <a:buNone/>
            </a:pPr>
            <a:r>
              <a:rPr lang="tr-TR" dirty="0"/>
              <a:t>G14 kuvvetinin şiddeti 37.74 N ve yönü -43.52 derecedir.</a:t>
            </a:r>
          </a:p>
          <a:p>
            <a:pPr marL="45720" indent="0">
              <a:buNone/>
            </a:pPr>
            <a:r>
              <a:rPr lang="tr-TR" dirty="0"/>
              <a:t>T12 momentinin şiddeti 2901.33 N*mm ve yönü CW yönündedir.</a:t>
            </a:r>
          </a:p>
          <a:p>
            <a:pPr marL="45720" indent="0">
              <a:buNone/>
            </a:pPr>
            <a:r>
              <a:rPr lang="tr-TR" dirty="0"/>
              <a:t>F34 kuvvetinin şiddeti 89.77 N ve yönü 42.10 derecedir.</a:t>
            </a:r>
          </a:p>
          <a:p>
            <a:pPr marL="45720" indent="0">
              <a:buNone/>
            </a:pPr>
            <a:r>
              <a:rPr lang="tr-TR" dirty="0"/>
              <a:t>F23 kuvvetinin şiddeti 139.46 N ve yönü 44.93 derecedir.</a:t>
            </a:r>
          </a:p>
          <a:p>
            <a:pPr marL="45720" indent="0">
              <a:buNone/>
            </a:pPr>
            <a:r>
              <a:rPr lang="tr-TR" b="1" dirty="0"/>
              <a:t>Süperpozisyon </a:t>
            </a:r>
            <a:r>
              <a:rPr lang="tr-TR" b="1" dirty="0" smtClean="0"/>
              <a:t>kullanılarak </a:t>
            </a:r>
            <a:r>
              <a:rPr lang="tr-TR" b="1" dirty="0"/>
              <a:t>çözüm.</a:t>
            </a:r>
          </a:p>
          <a:p>
            <a:pPr marL="45720" indent="0">
              <a:buNone/>
            </a:pPr>
            <a:r>
              <a:rPr lang="tr-TR" dirty="0"/>
              <a:t>T12 momentinin şiddeti 2901.33 N*mm ve yönü CW yönündedir.</a:t>
            </a:r>
          </a:p>
          <a:p>
            <a:pPr marL="45720" indent="0">
              <a:buNone/>
            </a:pPr>
            <a:r>
              <a:rPr lang="tr-TR" dirty="0"/>
              <a:t>F34 kuvvetinin şiddeti 89.77 N ve yönü 42.10 derecedir.</a:t>
            </a:r>
          </a:p>
          <a:p>
            <a:pPr marL="45720" indent="0">
              <a:buNone/>
            </a:pPr>
            <a:r>
              <a:rPr lang="tr-TR" dirty="0"/>
              <a:t>F23 kuvvetinin şiddeti 139.46 N ve yönü 44.93 derecedir.</a:t>
            </a:r>
          </a:p>
        </p:txBody>
      </p:sp>
      <p:sp>
        <p:nvSpPr>
          <p:cNvPr id="4" name="Date Placeholder 3"/>
          <p:cNvSpPr>
            <a:spLocks noGrp="1"/>
          </p:cNvSpPr>
          <p:nvPr>
            <p:ph type="dt" sz="half" idx="10"/>
          </p:nvPr>
        </p:nvSpPr>
        <p:spPr/>
        <p:txBody>
          <a:bodyPr/>
          <a:lstStyle/>
          <a:p>
            <a:fld id="{9FFFCC66-3E33-42F1-912D-E1C6E45BE7D9}" type="datetime1">
              <a:rPr lang="tr-TR" smtClean="0"/>
              <a:t>20.02.2019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93014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Krank-Biyel Mekanizması Örneği</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802580" y="1285902"/>
                <a:ext cx="4652783" cy="4754679"/>
              </a:xfrm>
            </p:spPr>
            <p:txBody>
              <a:bodyPr>
                <a:normAutofit/>
              </a:bodyPr>
              <a:lstStyle/>
              <a:p>
                <a:pPr marL="0" indent="0" algn="just">
                  <a:buNone/>
                </a:pPr>
                <a:r>
                  <a:rPr lang="tr-TR" sz="2400" dirty="0"/>
                  <a:t>Sistem bütün krank açıları için yönü ve şiddeti bilinen ve 4 uzvuna etkiyen </a:t>
                </a:r>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𝐹</m:t>
                        </m:r>
                      </m:e>
                      <m:sub>
                        <m:r>
                          <a:rPr lang="tr-TR" sz="2400" i="1" dirty="0">
                            <a:latin typeface="Cambria Math" panose="02040503050406030204" pitchFamily="18" charset="0"/>
                          </a:rPr>
                          <m:t>14</m:t>
                        </m:r>
                      </m:sub>
                    </m:sSub>
                  </m:oMath>
                </a14:m>
                <a:r>
                  <a:rPr lang="tr-TR" sz="2400" dirty="0"/>
                  <a:t> kuvveti ve 2 uzvuna etkiyen ve bilinmeyen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12</m:t>
                        </m:r>
                      </m:sub>
                    </m:sSub>
                  </m:oMath>
                </a14:m>
                <a:r>
                  <a:rPr lang="tr-TR" sz="2400" dirty="0"/>
                  <a:t> torkunun etkisi altında statik dengededir. </a:t>
                </a:r>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𝑇</m:t>
                        </m:r>
                      </m:e>
                      <m:sub>
                        <m:r>
                          <a:rPr lang="tr-TR" sz="2400" i="1">
                            <a:latin typeface="Cambria Math" panose="02040503050406030204" pitchFamily="18" charset="0"/>
                          </a:rPr>
                          <m:t>12</m:t>
                        </m:r>
                      </m:sub>
                    </m:sSub>
                  </m:oMath>
                </a14:m>
                <a:r>
                  <a:rPr lang="tr-TR" sz="2400" dirty="0"/>
                  <a:t> </a:t>
                </a:r>
                <a:r>
                  <a:rPr lang="tr-TR" sz="2400" dirty="0" err="1"/>
                  <a:t>torkunu</a:t>
                </a:r>
                <a:r>
                  <a:rPr lang="tr-TR" sz="2400" dirty="0"/>
                  <a:t> ve mafsal kuvvetlerini belirlemek istiyoruz.</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802580" y="1285902"/>
                <a:ext cx="4652783" cy="4754679"/>
              </a:xfrm>
              <a:blipFill>
                <a:blip r:embed="rId2"/>
                <a:stretch>
                  <a:fillRect l="-2097" t="-1795" r="-1966"/>
                </a:stretch>
              </a:blipFill>
            </p:spPr>
            <p:txBody>
              <a:bodyPr/>
              <a:lstStyle/>
              <a:p>
                <a:r>
                  <a:rPr lang="tr-TR">
                    <a:noFill/>
                  </a:rPr>
                  <a:t> </a:t>
                </a:r>
              </a:p>
            </p:txBody>
          </p:sp>
        </mc:Fallback>
      </mc:AlternateContent>
      <p:pic>
        <p:nvPicPr>
          <p:cNvPr id="2050" name="Picture 2" descr="http://ocw.metu.edu.tr/pluginfile.php/6467/mod_resource/content/6/ch6/6_2/6_20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34" y="1673828"/>
            <a:ext cx="57912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67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68968" y="228600"/>
            <a:ext cx="11550316" cy="926432"/>
          </a:xfrm>
          <a:prstGeom prst="rect">
            <a:avLst/>
          </a:prstGeom>
        </p:spPr>
        <p:txBody>
          <a:bodyPr wrap="square">
            <a:spAutoFit/>
          </a:bodyPr>
          <a:lstStyle/>
          <a:p>
            <a:endParaRPr lang="tr-TR" sz="800" dirty="0">
              <a:solidFill>
                <a:srgbClr val="000000"/>
              </a:solidFill>
              <a:latin typeface="Courier New" panose="02070309020205020404" pitchFamily="49" charset="0"/>
            </a:endParaRPr>
          </a:p>
        </p:txBody>
      </p:sp>
      <p:sp>
        <p:nvSpPr>
          <p:cNvPr id="2" name="Rectangle 1"/>
          <p:cNvSpPr/>
          <p:nvPr/>
        </p:nvSpPr>
        <p:spPr>
          <a:xfrm>
            <a:off x="176462" y="226159"/>
            <a:ext cx="13732043" cy="6555641"/>
          </a:xfrm>
          <a:prstGeom prst="rect">
            <a:avLst/>
          </a:prstGeom>
        </p:spPr>
        <p:txBody>
          <a:bodyPr wrap="square">
            <a:spAutoFit/>
          </a:bodyPr>
          <a:lstStyle/>
          <a:p>
            <a:r>
              <a:rPr lang="tr-TR" sz="1400" dirty="0">
                <a:solidFill>
                  <a:srgbClr val="228B22"/>
                </a:solidFill>
                <a:latin typeface="Courier New" panose="02070309020205020404" pitchFamily="49" charset="0"/>
              </a:rPr>
              <a:t>%Dört Çubuk Mekanizmasý</a:t>
            </a:r>
          </a:p>
          <a:p>
            <a:r>
              <a:rPr lang="tr-TR" sz="1400" dirty="0">
                <a:solidFill>
                  <a:srgbClr val="228B22"/>
                </a:solidFill>
                <a:latin typeface="Courier New" panose="02070309020205020404" pitchFamily="49" charset="0"/>
              </a:rPr>
              <a:t>%Girdiler</a:t>
            </a:r>
          </a:p>
          <a:p>
            <a:r>
              <a:rPr lang="tr-TR" sz="1400" dirty="0">
                <a:solidFill>
                  <a:srgbClr val="228B22"/>
                </a:solidFill>
                <a:latin typeface="Courier New" panose="02070309020205020404" pitchFamily="49" charset="0"/>
              </a:rPr>
              <a:t>%Uzuv Boyutlarý</a:t>
            </a:r>
          </a:p>
          <a:p>
            <a:r>
              <a:rPr lang="tr-TR" sz="1400" dirty="0">
                <a:solidFill>
                  <a:srgbClr val="000000"/>
                </a:solidFill>
                <a:latin typeface="Courier New" panose="02070309020205020404" pitchFamily="49" charset="0"/>
              </a:rPr>
              <a:t>a1=140; a2=80; a3=100; a4=120; </a:t>
            </a:r>
          </a:p>
          <a:p>
            <a:r>
              <a:rPr lang="tr-TR" sz="1400" dirty="0">
                <a:solidFill>
                  <a:srgbClr val="000000"/>
                </a:solidFill>
                <a:latin typeface="Courier New" panose="02070309020205020404" pitchFamily="49" charset="0"/>
              </a:rPr>
              <a:t>Q12=60*pi/180; </a:t>
            </a:r>
            <a:r>
              <a:rPr lang="tr-TR" sz="1400" dirty="0">
                <a:solidFill>
                  <a:srgbClr val="228B22"/>
                </a:solidFill>
                <a:latin typeface="Courier New" panose="02070309020205020404" pitchFamily="49" charset="0"/>
              </a:rPr>
              <a:t>%2. uzuv Giri? Açýsý</a:t>
            </a:r>
          </a:p>
          <a:p>
            <a:r>
              <a:rPr lang="tr-TR" sz="1400" dirty="0">
                <a:solidFill>
                  <a:srgbClr val="000000"/>
                </a:solidFill>
                <a:latin typeface="Courier New" panose="02070309020205020404" pitchFamily="49" charset="0"/>
              </a:rPr>
              <a:t>b3=70;b2=80;b4=90;</a:t>
            </a:r>
            <a:r>
              <a:rPr lang="tr-TR" sz="1400" dirty="0">
                <a:solidFill>
                  <a:srgbClr val="228B22"/>
                </a:solidFill>
                <a:latin typeface="Courier New" panose="02070309020205020404" pitchFamily="49" charset="0"/>
              </a:rPr>
              <a:t>%Üçgen (3) Uzuv ölçüleri</a:t>
            </a:r>
          </a:p>
          <a:p>
            <a:r>
              <a:rPr lang="tr-TR" sz="1400" dirty="0">
                <a:solidFill>
                  <a:srgbClr val="000000"/>
                </a:solidFill>
                <a:latin typeface="Courier New" panose="02070309020205020404" pitchFamily="49" charset="0"/>
              </a:rPr>
              <a:t>alfa=acos((-b2^2+a3^2+b3^2)/(2*b3*a3));</a:t>
            </a:r>
          </a:p>
          <a:p>
            <a:r>
              <a:rPr lang="tr-TR" sz="1400" dirty="0">
                <a:solidFill>
                  <a:srgbClr val="000000"/>
                </a:solidFill>
                <a:latin typeface="Courier New" panose="02070309020205020404" pitchFamily="49" charset="0"/>
              </a:rPr>
              <a:t>C=a1^2+a2^2+a4^2-a3^2-2*a1*a2*cos(Q12);A=-2*a1*a4+2*a2*a4*cos(Q12);B=2*a2*a4*sin(Q12);</a:t>
            </a:r>
          </a:p>
          <a:p>
            <a:r>
              <a:rPr lang="tr-TR" sz="1400" dirty="0">
                <a:solidFill>
                  <a:srgbClr val="000000"/>
                </a:solidFill>
                <a:latin typeface="Courier New" panose="02070309020205020404" pitchFamily="49" charset="0"/>
              </a:rPr>
              <a:t>D=sqrt(A^2+B^2);f=atan2(B,A);</a:t>
            </a:r>
          </a:p>
          <a:p>
            <a:r>
              <a:rPr lang="tr-TR" sz="1400" dirty="0">
                <a:solidFill>
                  <a:srgbClr val="000000"/>
                </a:solidFill>
                <a:latin typeface="Courier New" panose="02070309020205020404" pitchFamily="49" charset="0"/>
              </a:rPr>
              <a:t>Q14=f-acos(C/D);</a:t>
            </a:r>
          </a:p>
          <a:p>
            <a:r>
              <a:rPr lang="es-ES" sz="1400" dirty="0">
                <a:solidFill>
                  <a:srgbClr val="000000"/>
                </a:solidFill>
                <a:latin typeface="Courier New" panose="02070309020205020404" pitchFamily="49" charset="0"/>
              </a:rPr>
              <a:t>Q13=atan2((a4*sin(Q14)-a2*sin(Q12))/a3,(a1+a4*</a:t>
            </a:r>
            <a:r>
              <a:rPr lang="es-ES" sz="1400" dirty="0" err="1">
                <a:solidFill>
                  <a:srgbClr val="000000"/>
                </a:solidFill>
                <a:latin typeface="Courier New" panose="02070309020205020404" pitchFamily="49" charset="0"/>
              </a:rPr>
              <a:t>cos</a:t>
            </a:r>
            <a:r>
              <a:rPr lang="es-ES" sz="1400" dirty="0">
                <a:solidFill>
                  <a:srgbClr val="000000"/>
                </a:solidFill>
                <a:latin typeface="Courier New" panose="02070309020205020404" pitchFamily="49" charset="0"/>
              </a:rPr>
              <a:t>(Q14)-a2*</a:t>
            </a:r>
            <a:r>
              <a:rPr lang="es-ES" sz="1400" dirty="0" err="1">
                <a:solidFill>
                  <a:srgbClr val="000000"/>
                </a:solidFill>
                <a:latin typeface="Courier New" panose="02070309020205020404" pitchFamily="49" charset="0"/>
              </a:rPr>
              <a:t>cos</a:t>
            </a:r>
            <a:r>
              <a:rPr lang="es-ES" sz="1400" dirty="0">
                <a:solidFill>
                  <a:srgbClr val="000000"/>
                </a:solidFill>
                <a:latin typeface="Courier New" panose="02070309020205020404" pitchFamily="49" charset="0"/>
              </a:rPr>
              <a:t>(Q12))/a3);</a:t>
            </a:r>
          </a:p>
          <a:p>
            <a:r>
              <a:rPr lang="tr-TR" sz="1400" dirty="0">
                <a:solidFill>
                  <a:srgbClr val="000000"/>
                </a:solidFill>
                <a:latin typeface="Courier New" panose="02070309020205020404" pitchFamily="49" charset="0"/>
              </a:rPr>
              <a:t>F14=100;A14=200;F13=50;A13=230;</a:t>
            </a:r>
          </a:p>
          <a:p>
            <a:r>
              <a:rPr lang="es-ES" sz="1400" dirty="0">
                <a:solidFill>
                  <a:srgbClr val="000000"/>
                </a:solidFill>
                <a:latin typeface="Courier New" panose="02070309020205020404" pitchFamily="49" charset="0"/>
              </a:rPr>
              <a:t>K=[1 0 1 0 0 0;0 1 0 1 0 0;0 0 -a4*sin(Q14) a4*</a:t>
            </a:r>
            <a:r>
              <a:rPr lang="es-ES" sz="1400" dirty="0" err="1">
                <a:solidFill>
                  <a:srgbClr val="000000"/>
                </a:solidFill>
                <a:latin typeface="Courier New" panose="02070309020205020404" pitchFamily="49" charset="0"/>
              </a:rPr>
              <a:t>cos</a:t>
            </a:r>
            <a:r>
              <a:rPr lang="es-ES" sz="1400" dirty="0">
                <a:solidFill>
                  <a:srgbClr val="000000"/>
                </a:solidFill>
                <a:latin typeface="Courier New" panose="02070309020205020404" pitchFamily="49" charset="0"/>
              </a:rPr>
              <a:t>(Q14) 0 0</a:t>
            </a:r>
            <a:r>
              <a:rPr lang="es-ES" sz="1400" dirty="0" smtClean="0">
                <a:solidFill>
                  <a:srgbClr val="000000"/>
                </a:solidFill>
                <a:latin typeface="Courier New" panose="02070309020205020404" pitchFamily="49" charset="0"/>
              </a:rPr>
              <a:t>;</a:t>
            </a:r>
            <a:endParaRPr lang="tr-TR" sz="1400" dirty="0" smtClean="0">
              <a:solidFill>
                <a:srgbClr val="000000"/>
              </a:solidFill>
              <a:latin typeface="Courier New" panose="02070309020205020404" pitchFamily="49" charset="0"/>
            </a:endParaRPr>
          </a:p>
          <a:p>
            <a:r>
              <a:rPr lang="es-ES" sz="1400" dirty="0" smtClean="0">
                <a:solidFill>
                  <a:srgbClr val="000000"/>
                </a:solidFill>
                <a:latin typeface="Courier New" panose="02070309020205020404" pitchFamily="49" charset="0"/>
              </a:rPr>
              <a:t> </a:t>
            </a:r>
            <a:r>
              <a:rPr lang="es-ES" sz="1400" dirty="0">
                <a:solidFill>
                  <a:srgbClr val="000000"/>
                </a:solidFill>
                <a:latin typeface="Courier New" panose="02070309020205020404" pitchFamily="49" charset="0"/>
              </a:rPr>
              <a:t>0 0 -1 0 1 0;0 0 0 -1 0 1;0 0 a3*sin(Q13) -a3*</a:t>
            </a:r>
            <a:r>
              <a:rPr lang="es-ES" sz="1400" dirty="0" err="1">
                <a:solidFill>
                  <a:srgbClr val="000000"/>
                </a:solidFill>
                <a:latin typeface="Courier New" panose="02070309020205020404" pitchFamily="49" charset="0"/>
              </a:rPr>
              <a:t>cos</a:t>
            </a:r>
            <a:r>
              <a:rPr lang="es-ES" sz="1400" dirty="0">
                <a:solidFill>
                  <a:srgbClr val="000000"/>
                </a:solidFill>
                <a:latin typeface="Courier New" panose="02070309020205020404" pitchFamily="49" charset="0"/>
              </a:rPr>
              <a:t>(Q13) 0 0];</a:t>
            </a:r>
          </a:p>
          <a:p>
            <a:r>
              <a:rPr lang="tr-TR" sz="1400" dirty="0">
                <a:solidFill>
                  <a:srgbClr val="000000"/>
                </a:solidFill>
                <a:latin typeface="Courier New" panose="02070309020205020404" pitchFamily="49" charset="0"/>
              </a:rPr>
              <a:t>G=[-F14*cos(A14*pi/180);-F14*sin(A14*pi/180);-b4*F14*sin(-Q14+A14*pi/180);-F13*cos(A13*pi/180);-F13*sin(A13*pi/180);b3*F13*sin(Q13+alfa-A13*pi/180)];</a:t>
            </a:r>
          </a:p>
          <a:p>
            <a:r>
              <a:rPr lang="tr-TR" sz="1400" dirty="0">
                <a:solidFill>
                  <a:srgbClr val="000000"/>
                </a:solidFill>
                <a:latin typeface="Courier New" panose="02070309020205020404" pitchFamily="49" charset="0"/>
              </a:rPr>
              <a:t>Sol=inv(K)*G;</a:t>
            </a:r>
          </a:p>
          <a:p>
            <a:r>
              <a:rPr lang="fr-FR" sz="1400" dirty="0">
                <a:solidFill>
                  <a:srgbClr val="000000"/>
                </a:solidFill>
                <a:latin typeface="Courier New" panose="02070309020205020404" pitchFamily="49" charset="0"/>
              </a:rPr>
              <a:t>AciG14=atan2(Sol(2),Sol(1));AciF34=atan2(Sol(4),Sol(3));AciF23=atan2(Sol(6),Sol(5));</a:t>
            </a:r>
          </a:p>
          <a:p>
            <a:r>
              <a:rPr lang="pt-BR" sz="1400" dirty="0">
                <a:solidFill>
                  <a:srgbClr val="000000"/>
                </a:solidFill>
                <a:latin typeface="Courier New" panose="02070309020205020404" pitchFamily="49" charset="0"/>
              </a:rPr>
              <a:t>R=[a2*cos(Q12); a2*sin(Q12); 0];F=-[Sol(5);Sol(6) ;0];</a:t>
            </a:r>
          </a:p>
          <a:p>
            <a:r>
              <a:rPr lang="tr-TR" sz="1400" dirty="0">
                <a:solidFill>
                  <a:srgbClr val="000000"/>
                </a:solidFill>
                <a:latin typeface="Courier New" panose="02070309020205020404" pitchFamily="49" charset="0"/>
              </a:rPr>
              <a:t>T12=cross(-R,F);</a:t>
            </a:r>
          </a:p>
          <a:p>
            <a:r>
              <a:rPr lang="tr-TR" sz="1400" dirty="0">
                <a:solidFill>
                  <a:srgbClr val="000000"/>
                </a:solidFill>
                <a:latin typeface="Courier New" panose="02070309020205020404" pitchFamily="49" charset="0"/>
              </a:rPr>
              <a:t>T12=T12(3);</a:t>
            </a:r>
          </a:p>
          <a:p>
            <a:r>
              <a:rPr lang="tr-TR" sz="1400" dirty="0">
                <a:solidFill>
                  <a:srgbClr val="0000FF"/>
                </a:solidFill>
                <a:latin typeface="Courier New" panose="02070309020205020404" pitchFamily="49" charset="0"/>
              </a:rPr>
              <a:t>if</a:t>
            </a:r>
            <a:r>
              <a:rPr lang="tr-TR" sz="1400" dirty="0">
                <a:solidFill>
                  <a:srgbClr val="000000"/>
                </a:solidFill>
                <a:latin typeface="Courier New" panose="02070309020205020404" pitchFamily="49" charset="0"/>
              </a:rPr>
              <a:t> sign(T12)==1</a:t>
            </a:r>
          </a:p>
          <a:p>
            <a:r>
              <a:rPr lang="tr-TR" sz="1400" dirty="0">
                <a:solidFill>
                  <a:srgbClr val="000000"/>
                </a:solidFill>
                <a:latin typeface="Courier New" panose="02070309020205020404" pitchFamily="49" charset="0"/>
              </a:rPr>
              <a:t>    Y=</a:t>
            </a:r>
            <a:r>
              <a:rPr lang="tr-TR" sz="1400" dirty="0">
                <a:solidFill>
                  <a:srgbClr val="A020F0"/>
                </a:solidFill>
                <a:latin typeface="Courier New" panose="02070309020205020404" pitchFamily="49" charset="0"/>
              </a:rPr>
              <a:t>'CCW'</a:t>
            </a:r>
            <a:r>
              <a:rPr lang="tr-TR" sz="1400" dirty="0">
                <a:solidFill>
                  <a:srgbClr val="000000"/>
                </a:solidFill>
                <a:latin typeface="Courier New" panose="02070309020205020404" pitchFamily="49" charset="0"/>
              </a:rPr>
              <a:t>;</a:t>
            </a:r>
          </a:p>
          <a:p>
            <a:r>
              <a:rPr lang="tr-TR" sz="1400" dirty="0">
                <a:solidFill>
                  <a:srgbClr val="0000FF"/>
                </a:solidFill>
                <a:latin typeface="Courier New" panose="02070309020205020404" pitchFamily="49" charset="0"/>
              </a:rPr>
              <a:t>else</a:t>
            </a:r>
            <a:r>
              <a:rPr lang="tr-TR" sz="1400" dirty="0">
                <a:solidFill>
                  <a:srgbClr val="000000"/>
                </a:solidFill>
                <a:latin typeface="Courier New" panose="02070309020205020404" pitchFamily="49" charset="0"/>
              </a:rPr>
              <a:t> Y=</a:t>
            </a:r>
            <a:r>
              <a:rPr lang="tr-TR" sz="1400" dirty="0">
                <a:solidFill>
                  <a:srgbClr val="A020F0"/>
                </a:solidFill>
                <a:latin typeface="Courier New" panose="02070309020205020404" pitchFamily="49" charset="0"/>
              </a:rPr>
              <a:t>'CW'</a:t>
            </a:r>
            <a:r>
              <a:rPr lang="tr-TR" sz="1400" dirty="0">
                <a:solidFill>
                  <a:srgbClr val="000000"/>
                </a:solidFill>
                <a:latin typeface="Courier New" panose="02070309020205020404" pitchFamily="49" charset="0"/>
              </a:rPr>
              <a:t>;</a:t>
            </a:r>
          </a:p>
          <a:p>
            <a:r>
              <a:rPr lang="tr-TR" sz="1400" dirty="0">
                <a:solidFill>
                  <a:srgbClr val="0000FF"/>
                </a:solidFill>
                <a:latin typeface="Courier New" panose="02070309020205020404" pitchFamily="49" charset="0"/>
              </a:rPr>
              <a:t>end</a:t>
            </a:r>
          </a:p>
          <a:p>
            <a:r>
              <a:rPr lang="tr-TR" sz="1400" dirty="0">
                <a:solidFill>
                  <a:srgbClr val="000000"/>
                </a:solidFill>
                <a:latin typeface="Courier New" panose="02070309020205020404" pitchFamily="49" charset="0"/>
              </a:rPr>
              <a:t>fprintf(</a:t>
            </a:r>
            <a:r>
              <a:rPr lang="tr-TR" sz="1400" dirty="0">
                <a:solidFill>
                  <a:srgbClr val="A020F0"/>
                </a:solidFill>
                <a:latin typeface="Courier New" panose="02070309020205020404" pitchFamily="49" charset="0"/>
              </a:rPr>
              <a:t>'Süperpozisyon kullanmadan çözüm.\n'</a:t>
            </a:r>
            <a:r>
              <a:rPr lang="tr-TR" sz="1400" dirty="0">
                <a:solidFill>
                  <a:srgbClr val="000000"/>
                </a:solidFill>
                <a:latin typeface="Courier New" panose="02070309020205020404" pitchFamily="49" charset="0"/>
              </a:rPr>
              <a:t>);</a:t>
            </a:r>
          </a:p>
          <a:p>
            <a:r>
              <a:rPr lang="tr-TR" sz="1400" dirty="0">
                <a:solidFill>
                  <a:srgbClr val="000000"/>
                </a:solidFill>
                <a:latin typeface="Courier New" panose="02070309020205020404" pitchFamily="49" charset="0"/>
              </a:rPr>
              <a:t>fprintf(</a:t>
            </a:r>
            <a:r>
              <a:rPr lang="tr-TR" sz="1400" dirty="0">
                <a:solidFill>
                  <a:srgbClr val="A020F0"/>
                </a:solidFill>
                <a:latin typeface="Courier New" panose="02070309020205020404" pitchFamily="49" charset="0"/>
              </a:rPr>
              <a:t>'G14 kuvvetinin þiddeti %5.2f N ve yönü %5.2f derecedir.\n'</a:t>
            </a:r>
            <a:r>
              <a:rPr lang="tr-TR" sz="1400" dirty="0">
                <a:solidFill>
                  <a:srgbClr val="000000"/>
                </a:solidFill>
                <a:latin typeface="Courier New" panose="02070309020205020404" pitchFamily="49" charset="0"/>
              </a:rPr>
              <a:t>,sqrt(Sol(2)^2+Sol(1)^2),AciG14*180/pi);</a:t>
            </a:r>
          </a:p>
          <a:p>
            <a:r>
              <a:rPr lang="tr-TR" sz="1400" dirty="0">
                <a:solidFill>
                  <a:srgbClr val="000000"/>
                </a:solidFill>
                <a:latin typeface="Courier New" panose="02070309020205020404" pitchFamily="49" charset="0"/>
              </a:rPr>
              <a:t>fprintf(</a:t>
            </a:r>
            <a:r>
              <a:rPr lang="tr-TR" sz="1400" dirty="0">
                <a:solidFill>
                  <a:srgbClr val="A020F0"/>
                </a:solidFill>
                <a:latin typeface="Courier New" panose="02070309020205020404" pitchFamily="49" charset="0"/>
              </a:rPr>
              <a:t>'T12 momentinin þiddeti %5.2f N*mm ve yönü %s yönündedir.\n'</a:t>
            </a:r>
            <a:r>
              <a:rPr lang="tr-TR" sz="1400" dirty="0">
                <a:solidFill>
                  <a:srgbClr val="000000"/>
                </a:solidFill>
                <a:latin typeface="Courier New" panose="02070309020205020404" pitchFamily="49" charset="0"/>
              </a:rPr>
              <a:t>,abs(T12),Y);</a:t>
            </a:r>
          </a:p>
          <a:p>
            <a:r>
              <a:rPr lang="tr-TR" sz="1400" dirty="0">
                <a:solidFill>
                  <a:srgbClr val="000000"/>
                </a:solidFill>
                <a:latin typeface="Courier New" panose="02070309020205020404" pitchFamily="49" charset="0"/>
              </a:rPr>
              <a:t>fprintf(</a:t>
            </a:r>
            <a:r>
              <a:rPr lang="tr-TR" sz="1400" dirty="0">
                <a:solidFill>
                  <a:srgbClr val="A020F0"/>
                </a:solidFill>
                <a:latin typeface="Courier New" panose="02070309020205020404" pitchFamily="49" charset="0"/>
              </a:rPr>
              <a:t>'F34 kuvvetinin þiddeti %5.2f N ve yönü %5.2f derecedir.\n'</a:t>
            </a:r>
            <a:r>
              <a:rPr lang="tr-TR" sz="1400" dirty="0">
                <a:solidFill>
                  <a:srgbClr val="000000"/>
                </a:solidFill>
                <a:latin typeface="Courier New" panose="02070309020205020404" pitchFamily="49" charset="0"/>
              </a:rPr>
              <a:t>,sqrt(Sol(3)^2+Sol(4)^2),AciF34*180/pi);</a:t>
            </a:r>
          </a:p>
          <a:p>
            <a:r>
              <a:rPr lang="tr-TR" sz="1400" dirty="0">
                <a:solidFill>
                  <a:srgbClr val="000000"/>
                </a:solidFill>
                <a:latin typeface="Courier New" panose="02070309020205020404" pitchFamily="49" charset="0"/>
              </a:rPr>
              <a:t>fprintf(</a:t>
            </a:r>
            <a:r>
              <a:rPr lang="tr-TR" sz="1400" dirty="0">
                <a:solidFill>
                  <a:srgbClr val="A020F0"/>
                </a:solidFill>
                <a:latin typeface="Courier New" panose="02070309020205020404" pitchFamily="49" charset="0"/>
              </a:rPr>
              <a:t>'F23 kuvvetinin þiddeti %5.2f N ve yönü %5.2f derecedir.\n'</a:t>
            </a:r>
            <a:r>
              <a:rPr lang="tr-TR" sz="1400" dirty="0">
                <a:solidFill>
                  <a:srgbClr val="000000"/>
                </a:solidFill>
                <a:latin typeface="Courier New" panose="02070309020205020404" pitchFamily="49" charset="0"/>
              </a:rPr>
              <a:t>,sqrt(Sol(5)^2+Sol(6)^2),AciF23*180/pi</a:t>
            </a:r>
            <a:r>
              <a:rPr lang="tr-TR" sz="1400" dirty="0" smtClean="0">
                <a:solidFill>
                  <a:srgbClr val="000000"/>
                </a:solidFill>
                <a:latin typeface="Courier New" panose="02070309020205020404" pitchFamily="49" charset="0"/>
              </a:rPr>
              <a:t>);</a:t>
            </a:r>
            <a:endParaRPr lang="tr-TR" sz="1400" dirty="0">
              <a:solidFill>
                <a:srgbClr val="000000"/>
              </a:solidFill>
              <a:latin typeface="Courier New" panose="02070309020205020404" pitchFamily="49" charset="0"/>
            </a:endParaRPr>
          </a:p>
        </p:txBody>
      </p:sp>
    </p:spTree>
    <p:extLst>
      <p:ext uri="{BB962C8B-B14F-4D97-AF65-F5344CB8AC3E}">
        <p14:creationId xmlns:p14="http://schemas.microsoft.com/office/powerpoint/2010/main" val="316755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68968" y="228600"/>
            <a:ext cx="11550316" cy="926432"/>
          </a:xfrm>
          <a:prstGeom prst="rect">
            <a:avLst/>
          </a:prstGeom>
        </p:spPr>
        <p:txBody>
          <a:bodyPr wrap="square">
            <a:spAutoFit/>
          </a:bodyPr>
          <a:lstStyle/>
          <a:p>
            <a:endParaRPr lang="tr-TR" sz="800" dirty="0">
              <a:solidFill>
                <a:srgbClr val="000000"/>
              </a:solidFill>
              <a:latin typeface="Courier New" panose="02070309020205020404" pitchFamily="49" charset="0"/>
            </a:endParaRPr>
          </a:p>
        </p:txBody>
      </p:sp>
      <p:sp>
        <p:nvSpPr>
          <p:cNvPr id="2" name="Rectangle 1"/>
          <p:cNvSpPr/>
          <p:nvPr/>
        </p:nvSpPr>
        <p:spPr>
          <a:xfrm>
            <a:off x="256673" y="405747"/>
            <a:ext cx="12079706" cy="5047536"/>
          </a:xfrm>
          <a:prstGeom prst="rect">
            <a:avLst/>
          </a:prstGeom>
        </p:spPr>
        <p:txBody>
          <a:bodyPr wrap="square">
            <a:spAutoFit/>
          </a:bodyPr>
          <a:lstStyle/>
          <a:p>
            <a:r>
              <a:rPr lang="tr-TR" sz="1400" dirty="0">
                <a:solidFill>
                  <a:srgbClr val="228B22"/>
                </a:solidFill>
                <a:latin typeface="Courier New" panose="02070309020205020404" pitchFamily="49" charset="0"/>
              </a:rPr>
              <a:t>%Süperpozisyon </a:t>
            </a:r>
            <a:r>
              <a:rPr lang="tr-TR" sz="1400" dirty="0">
                <a:solidFill>
                  <a:srgbClr val="228B22"/>
                </a:solidFill>
                <a:latin typeface="Courier New" panose="02070309020205020404" pitchFamily="49" charset="0"/>
              </a:rPr>
              <a:t>Kullanýlarak çözüm</a:t>
            </a:r>
            <a:endParaRPr lang="tr-TR" sz="1400" dirty="0">
              <a:solidFill>
                <a:srgbClr val="228B22"/>
              </a:solidFill>
              <a:latin typeface="Courier New" panose="02070309020205020404" pitchFamily="49" charset="0"/>
            </a:endParaRPr>
          </a:p>
          <a:p>
            <a:r>
              <a:rPr lang="tr-TR" sz="1400" dirty="0" smtClean="0">
                <a:solidFill>
                  <a:srgbClr val="000000"/>
                </a:solidFill>
                <a:latin typeface="Courier New" panose="02070309020205020404" pitchFamily="49" charset="0"/>
              </a:rPr>
              <a:t>F34_1=-(b4*F14*sin(-Q14+A14*pi/180))/(a4*sin(Q13-Q14));</a:t>
            </a:r>
          </a:p>
          <a:p>
            <a:r>
              <a:rPr lang="tr-TR" sz="1400" dirty="0" smtClean="0">
                <a:solidFill>
                  <a:srgbClr val="000000"/>
                </a:solidFill>
                <a:latin typeface="Courier New" panose="02070309020205020404" pitchFamily="49" charset="0"/>
              </a:rPr>
              <a:t>F34_1v=F34_1*[cos(Q13) sin(Q13) 0];</a:t>
            </a:r>
          </a:p>
          <a:p>
            <a:r>
              <a:rPr lang="tr-TR" sz="1400" dirty="0" smtClean="0">
                <a:solidFill>
                  <a:srgbClr val="000000"/>
                </a:solidFill>
                <a:latin typeface="Courier New" panose="02070309020205020404" pitchFamily="49" charset="0"/>
              </a:rPr>
              <a:t>F23_1v=F34_1*[cos(Q13) sin(Q13) 0];</a:t>
            </a:r>
          </a:p>
          <a:p>
            <a:r>
              <a:rPr lang="tr-TR" sz="1400" dirty="0" smtClean="0">
                <a:solidFill>
                  <a:srgbClr val="000000"/>
                </a:solidFill>
                <a:latin typeface="Courier New" panose="02070309020205020404" pitchFamily="49" charset="0"/>
              </a:rPr>
              <a:t>T12_1=[0 0 a2*F34_1*sin(Q13-Q12)];</a:t>
            </a:r>
          </a:p>
          <a:p>
            <a:r>
              <a:rPr lang="tr-TR" sz="1400" dirty="0" smtClean="0">
                <a:solidFill>
                  <a:srgbClr val="000000"/>
                </a:solidFill>
                <a:latin typeface="Courier New" panose="02070309020205020404" pitchFamily="49" charset="0"/>
              </a:rPr>
              <a:t>F34_2=-(b3*F13*sin(-Q13-alfa+A13*pi/180))/(a3*sin(Q14-Q13));</a:t>
            </a:r>
          </a:p>
          <a:p>
            <a:r>
              <a:rPr lang="es-ES" sz="1400" dirty="0" smtClean="0">
                <a:solidFill>
                  <a:srgbClr val="000000"/>
                </a:solidFill>
                <a:latin typeface="Courier New" panose="02070309020205020404" pitchFamily="49" charset="0"/>
              </a:rPr>
              <a:t>F34_2v=-F34_2*[</a:t>
            </a:r>
            <a:r>
              <a:rPr lang="es-ES" sz="1400" dirty="0" err="1" smtClean="0">
                <a:solidFill>
                  <a:srgbClr val="000000"/>
                </a:solidFill>
                <a:latin typeface="Courier New" panose="02070309020205020404" pitchFamily="49" charset="0"/>
              </a:rPr>
              <a:t>cos</a:t>
            </a:r>
            <a:r>
              <a:rPr lang="es-ES" sz="1400" dirty="0" smtClean="0">
                <a:solidFill>
                  <a:srgbClr val="000000"/>
                </a:solidFill>
                <a:latin typeface="Courier New" panose="02070309020205020404" pitchFamily="49" charset="0"/>
              </a:rPr>
              <a:t>(Q14) sin(Q14) 0];</a:t>
            </a:r>
          </a:p>
          <a:p>
            <a:r>
              <a:rPr lang="tr-TR" sz="1400" dirty="0" smtClean="0">
                <a:solidFill>
                  <a:srgbClr val="000000"/>
                </a:solidFill>
                <a:latin typeface="Courier New" panose="02070309020205020404" pitchFamily="49" charset="0"/>
              </a:rPr>
              <a:t>F23_2x=-F13*cos(A13*pi/180)-F34_2*cos(Q14);</a:t>
            </a:r>
          </a:p>
          <a:p>
            <a:r>
              <a:rPr lang="tr-TR" sz="1400" dirty="0" smtClean="0">
                <a:solidFill>
                  <a:srgbClr val="000000"/>
                </a:solidFill>
                <a:latin typeface="Courier New" panose="02070309020205020404" pitchFamily="49" charset="0"/>
              </a:rPr>
              <a:t>F23_2y=-F13*sin(A13*pi/180)-F34_2*sin(Q14);</a:t>
            </a:r>
          </a:p>
          <a:p>
            <a:r>
              <a:rPr lang="tr-TR" sz="1400" dirty="0" smtClean="0">
                <a:solidFill>
                  <a:srgbClr val="000000"/>
                </a:solidFill>
                <a:latin typeface="Courier New" panose="02070309020205020404" pitchFamily="49" charset="0"/>
              </a:rPr>
              <a:t>F23_2v=[F23_2x F23_2y 0];</a:t>
            </a:r>
          </a:p>
          <a:p>
            <a:r>
              <a:rPr lang="tr-TR" sz="1400" dirty="0" smtClean="0">
                <a:solidFill>
                  <a:srgbClr val="000000"/>
                </a:solidFill>
                <a:latin typeface="Courier New" panose="02070309020205020404" pitchFamily="49" charset="0"/>
              </a:rPr>
              <a:t>F32_2=-F23_2v;</a:t>
            </a:r>
          </a:p>
          <a:p>
            <a:r>
              <a:rPr lang="tr-TR" sz="1400" dirty="0" smtClean="0">
                <a:solidFill>
                  <a:srgbClr val="000000"/>
                </a:solidFill>
                <a:latin typeface="Courier New" panose="02070309020205020404" pitchFamily="49" charset="0"/>
              </a:rPr>
              <a:t>T12_2=cross(-R,F32_2);</a:t>
            </a:r>
          </a:p>
          <a:p>
            <a:r>
              <a:rPr lang="tr-TR" sz="1400" dirty="0" smtClean="0">
                <a:solidFill>
                  <a:srgbClr val="000000"/>
                </a:solidFill>
                <a:latin typeface="Courier New" panose="02070309020205020404" pitchFamily="49" charset="0"/>
              </a:rPr>
              <a:t>T12s=T12_1+T12_2;</a:t>
            </a:r>
          </a:p>
          <a:p>
            <a:r>
              <a:rPr lang="tr-TR" sz="1400" dirty="0" smtClean="0">
                <a:solidFill>
                  <a:srgbClr val="0000FF"/>
                </a:solidFill>
                <a:latin typeface="Courier New" panose="02070309020205020404" pitchFamily="49" charset="0"/>
              </a:rPr>
              <a:t>if</a:t>
            </a:r>
            <a:r>
              <a:rPr lang="tr-TR" sz="1400" dirty="0" smtClean="0">
                <a:solidFill>
                  <a:srgbClr val="000000"/>
                </a:solidFill>
                <a:latin typeface="Courier New" panose="02070309020205020404" pitchFamily="49" charset="0"/>
              </a:rPr>
              <a:t> sign(T12)==1</a:t>
            </a:r>
          </a:p>
          <a:p>
            <a:r>
              <a:rPr lang="tr-TR" sz="1400" dirty="0" smtClean="0">
                <a:solidFill>
                  <a:srgbClr val="000000"/>
                </a:solidFill>
                <a:latin typeface="Courier New" panose="02070309020205020404" pitchFamily="49" charset="0"/>
              </a:rPr>
              <a:t>    Y=</a:t>
            </a:r>
            <a:r>
              <a:rPr lang="tr-TR" sz="1400" dirty="0" smtClean="0">
                <a:solidFill>
                  <a:srgbClr val="A020F0"/>
                </a:solidFill>
                <a:latin typeface="Courier New" panose="02070309020205020404" pitchFamily="49" charset="0"/>
              </a:rPr>
              <a:t>'CCW'</a:t>
            </a:r>
            <a:r>
              <a:rPr lang="tr-TR" sz="1400" dirty="0" smtClean="0">
                <a:solidFill>
                  <a:srgbClr val="000000"/>
                </a:solidFill>
                <a:latin typeface="Courier New" panose="02070309020205020404" pitchFamily="49" charset="0"/>
              </a:rPr>
              <a:t>;</a:t>
            </a:r>
          </a:p>
          <a:p>
            <a:r>
              <a:rPr lang="tr-TR" sz="1400" dirty="0" smtClean="0">
                <a:solidFill>
                  <a:srgbClr val="0000FF"/>
                </a:solidFill>
                <a:latin typeface="Courier New" panose="02070309020205020404" pitchFamily="49" charset="0"/>
              </a:rPr>
              <a:t>else</a:t>
            </a:r>
            <a:r>
              <a:rPr lang="tr-TR" sz="1400" dirty="0" smtClean="0">
                <a:solidFill>
                  <a:srgbClr val="000000"/>
                </a:solidFill>
                <a:latin typeface="Courier New" panose="02070309020205020404" pitchFamily="49" charset="0"/>
              </a:rPr>
              <a:t> Y=</a:t>
            </a:r>
            <a:r>
              <a:rPr lang="tr-TR" sz="1400" dirty="0" smtClean="0">
                <a:solidFill>
                  <a:srgbClr val="A020F0"/>
                </a:solidFill>
                <a:latin typeface="Courier New" panose="02070309020205020404" pitchFamily="49" charset="0"/>
              </a:rPr>
              <a:t>'CW'</a:t>
            </a:r>
            <a:r>
              <a:rPr lang="tr-TR" sz="1400" dirty="0" smtClean="0">
                <a:solidFill>
                  <a:srgbClr val="000000"/>
                </a:solidFill>
                <a:latin typeface="Courier New" panose="02070309020205020404" pitchFamily="49" charset="0"/>
              </a:rPr>
              <a:t>;</a:t>
            </a:r>
          </a:p>
          <a:p>
            <a:r>
              <a:rPr lang="tr-TR" sz="1400" dirty="0" smtClean="0">
                <a:solidFill>
                  <a:srgbClr val="0000FF"/>
                </a:solidFill>
                <a:latin typeface="Courier New" panose="02070309020205020404" pitchFamily="49" charset="0"/>
              </a:rPr>
              <a:t>end</a:t>
            </a:r>
          </a:p>
          <a:p>
            <a:r>
              <a:rPr lang="tr-TR" sz="1400" dirty="0" smtClean="0">
                <a:solidFill>
                  <a:srgbClr val="000000"/>
                </a:solidFill>
                <a:latin typeface="Courier New" panose="02070309020205020404" pitchFamily="49" charset="0"/>
              </a:rPr>
              <a:t>F34=F34_1v+F34_2v;</a:t>
            </a:r>
          </a:p>
          <a:p>
            <a:r>
              <a:rPr lang="tr-TR" sz="1400" dirty="0" smtClean="0">
                <a:solidFill>
                  <a:srgbClr val="000000"/>
                </a:solidFill>
                <a:latin typeface="Courier New" panose="02070309020205020404" pitchFamily="49" charset="0"/>
              </a:rPr>
              <a:t>F23=F23_1v+F23_2v;</a:t>
            </a:r>
          </a:p>
          <a:p>
            <a:r>
              <a:rPr lang="tr-TR" sz="1400" dirty="0" smtClean="0">
                <a:solidFill>
                  <a:srgbClr val="000000"/>
                </a:solidFill>
                <a:latin typeface="Courier New" panose="02070309020205020404" pitchFamily="49" charset="0"/>
              </a:rPr>
              <a:t>fprintf(</a:t>
            </a:r>
            <a:r>
              <a:rPr lang="tr-TR" sz="1400" dirty="0" smtClean="0">
                <a:solidFill>
                  <a:srgbClr val="A020F0"/>
                </a:solidFill>
                <a:latin typeface="Courier New" panose="02070309020205020404" pitchFamily="49" charset="0"/>
              </a:rPr>
              <a:t>.\n'</a:t>
            </a:r>
            <a:r>
              <a:rPr lang="tr-TR" sz="1400" dirty="0" smtClean="0">
                <a:solidFill>
                  <a:srgbClr val="000000"/>
                </a:solidFill>
                <a:latin typeface="Courier New" panose="02070309020205020404" pitchFamily="49" charset="0"/>
              </a:rPr>
              <a:t>);</a:t>
            </a:r>
          </a:p>
          <a:p>
            <a:r>
              <a:rPr lang="tr-TR" sz="1400" dirty="0" smtClean="0">
                <a:solidFill>
                  <a:srgbClr val="000000"/>
                </a:solidFill>
                <a:latin typeface="Courier New" panose="02070309020205020404" pitchFamily="49" charset="0"/>
              </a:rPr>
              <a:t>fprintf(</a:t>
            </a:r>
            <a:r>
              <a:rPr lang="tr-TR" sz="1400" dirty="0" smtClean="0">
                <a:solidFill>
                  <a:srgbClr val="A020F0"/>
                </a:solidFill>
                <a:latin typeface="Courier New" panose="02070309020205020404" pitchFamily="49" charset="0"/>
              </a:rPr>
              <a:t>'T12 momentinin þiddeti %5.2f N*mm ve yönü %s yönündedir.\n'</a:t>
            </a:r>
            <a:r>
              <a:rPr lang="tr-TR" sz="1400" dirty="0" smtClean="0">
                <a:solidFill>
                  <a:srgbClr val="000000"/>
                </a:solidFill>
                <a:latin typeface="Courier New" panose="02070309020205020404" pitchFamily="49" charset="0"/>
              </a:rPr>
              <a:t>,abs(T12s(3)),Y)</a:t>
            </a:r>
          </a:p>
          <a:p>
            <a:r>
              <a:rPr lang="tr-TR" sz="1400" dirty="0" smtClean="0">
                <a:solidFill>
                  <a:srgbClr val="000000"/>
                </a:solidFill>
                <a:latin typeface="Courier New" panose="02070309020205020404" pitchFamily="49" charset="0"/>
              </a:rPr>
              <a:t>fprintf(</a:t>
            </a:r>
            <a:r>
              <a:rPr lang="tr-TR" sz="1400" dirty="0" smtClean="0">
                <a:solidFill>
                  <a:srgbClr val="A020F0"/>
                </a:solidFill>
                <a:latin typeface="Courier New" panose="02070309020205020404" pitchFamily="49" charset="0"/>
              </a:rPr>
              <a:t>'F34 kuvvetinin þiddeti %5.2f N ve yönü %5.2f derecedir.\n'</a:t>
            </a:r>
            <a:r>
              <a:rPr lang="tr-TR" sz="1400" dirty="0" smtClean="0">
                <a:solidFill>
                  <a:srgbClr val="000000"/>
                </a:solidFill>
                <a:latin typeface="Courier New" panose="02070309020205020404" pitchFamily="49" charset="0"/>
              </a:rPr>
              <a:t>,norm(F34),atan2(F34(2),F34(1))*180/pi);</a:t>
            </a:r>
          </a:p>
          <a:p>
            <a:r>
              <a:rPr lang="tr-TR" sz="1400" dirty="0" smtClean="0">
                <a:solidFill>
                  <a:srgbClr val="000000"/>
                </a:solidFill>
                <a:latin typeface="Courier New" panose="02070309020205020404" pitchFamily="49" charset="0"/>
              </a:rPr>
              <a:t>fprintf(</a:t>
            </a:r>
            <a:r>
              <a:rPr lang="tr-TR" sz="1400" dirty="0" smtClean="0">
                <a:solidFill>
                  <a:srgbClr val="A020F0"/>
                </a:solidFill>
                <a:latin typeface="Courier New" panose="02070309020205020404" pitchFamily="49" charset="0"/>
              </a:rPr>
              <a:t>'F23 kuvvetinin þiddeti %5.2f N ve yönü %5.2f derecedir.\n'</a:t>
            </a:r>
            <a:r>
              <a:rPr lang="tr-TR" sz="1400" dirty="0" smtClean="0">
                <a:solidFill>
                  <a:srgbClr val="000000"/>
                </a:solidFill>
                <a:latin typeface="Courier New" panose="02070309020205020404" pitchFamily="49" charset="0"/>
              </a:rPr>
              <a:t>,norm(F23),atan2(F23(2),F23(1))*180/pi);</a:t>
            </a:r>
            <a:endParaRPr lang="tr-TR" sz="1400" dirty="0">
              <a:solidFill>
                <a:srgbClr val="000000"/>
              </a:solidFill>
              <a:latin typeface="Courier New" panose="02070309020205020404" pitchFamily="49" charset="0"/>
            </a:endParaRPr>
          </a:p>
        </p:txBody>
      </p:sp>
    </p:spTree>
    <p:extLst>
      <p:ext uri="{BB962C8B-B14F-4D97-AF65-F5344CB8AC3E}">
        <p14:creationId xmlns:p14="http://schemas.microsoft.com/office/powerpoint/2010/main" val="294075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Krank-Biyel Mekanizması Örneği</a:t>
            </a:r>
            <a:endParaRPr lang="tr-T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526473" y="776749"/>
                <a:ext cx="11333017" cy="5679469"/>
              </a:xfrm>
            </p:spPr>
            <p:txBody>
              <a:bodyPr/>
              <a:lstStyle/>
              <a:p>
                <a:pPr marL="0" indent="0" algn="just">
                  <a:buNone/>
                </a:pPr>
                <a:r>
                  <a:rPr lang="tr-TR" sz="2400" b="1" dirty="0"/>
                  <a:t>2 uzvuna </a:t>
                </a:r>
                <a:r>
                  <a:rPr lang="tr-TR" sz="2400" dirty="0"/>
                  <a:t>iki kuvvet ve 1 moment etkimektedir.</a:t>
                </a:r>
              </a:p>
              <a:p>
                <a:pPr marL="0" indent="0" algn="just">
                  <a:buNone/>
                </a:pPr>
                <a:r>
                  <a:rPr lang="tr-TR" sz="2400" dirty="0"/>
                  <a:t>Kuvvetlerin büyüklükleri eşit ve zıt yönlülerdir. (1 moment denklemi yazılacak)</a:t>
                </a:r>
              </a:p>
              <a:p>
                <a:pPr marL="0" indent="0" algn="just">
                  <a:buNone/>
                </a:pPr>
                <a:r>
                  <a:rPr lang="tr-TR" sz="2400" b="1" dirty="0"/>
                  <a:t>3 uzvu, </a:t>
                </a:r>
                <a:r>
                  <a:rPr lang="tr-TR" sz="2400" dirty="0"/>
                  <a:t>iki kuvvetin etkisi altındadır.</a:t>
                </a:r>
              </a:p>
              <a:p>
                <a:pPr marL="0" indent="0" algn="just">
                  <a:buNone/>
                </a:pPr>
                <a:r>
                  <a:rPr lang="tr-TR" sz="2400" dirty="0"/>
                  <a:t> Kuvvetlerin büyüklükleri eşit ve zıt yönlülerdir. (denklem yazılmasına gerek yok).</a:t>
                </a:r>
              </a:p>
              <a:p>
                <a:pPr marL="0" indent="0" algn="just">
                  <a:buNone/>
                </a:pPr>
                <a:r>
                  <a:rPr lang="tr-TR" sz="2400" b="1" dirty="0"/>
                  <a:t>4 uzvuna, </a:t>
                </a:r>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𝐹</m:t>
                        </m:r>
                      </m:e>
                      <m:sub>
                        <m:r>
                          <a:rPr lang="tr-TR" sz="2400" i="1" dirty="0">
                            <a:latin typeface="Cambria Math" panose="02040503050406030204" pitchFamily="18" charset="0"/>
                          </a:rPr>
                          <m:t>14</m:t>
                        </m:r>
                      </m:sub>
                    </m:sSub>
                  </m:oMath>
                </a14:m>
                <a:r>
                  <a:rPr lang="tr-TR" sz="2400" dirty="0"/>
                  <a:t>dış kuvveti, AB yönünde </a:t>
                </a:r>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𝐹</m:t>
                        </m:r>
                      </m:e>
                      <m:sub>
                        <m:r>
                          <a:rPr lang="tr-TR" sz="2400" i="1" dirty="0">
                            <a:latin typeface="Cambria Math" panose="02040503050406030204" pitchFamily="18" charset="0"/>
                          </a:rPr>
                          <m:t>34</m:t>
                        </m:r>
                      </m:sub>
                    </m:sSub>
                  </m:oMath>
                </a14:m>
                <a:r>
                  <a:rPr lang="tr-TR" sz="2400" dirty="0"/>
                  <a:t> kuvveti, kayan uzuvdan kaynaklı </a:t>
                </a:r>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𝐺</m:t>
                        </m:r>
                      </m:e>
                      <m:sub>
                        <m:r>
                          <a:rPr lang="tr-TR" sz="2400" i="1" dirty="0">
                            <a:latin typeface="Cambria Math" panose="02040503050406030204" pitchFamily="18" charset="0"/>
                          </a:rPr>
                          <m:t>14</m:t>
                        </m:r>
                      </m:sub>
                    </m:sSub>
                  </m:oMath>
                </a14:m>
                <a:r>
                  <a:rPr lang="tr-TR" sz="2400" dirty="0"/>
                  <a:t>tepki kuvveti ve </a:t>
                </a:r>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𝑀</m:t>
                        </m:r>
                      </m:e>
                      <m:sub>
                        <m:r>
                          <a:rPr lang="tr-TR" sz="2400" i="1" dirty="0">
                            <a:latin typeface="Cambria Math" panose="02040503050406030204" pitchFamily="18" charset="0"/>
                          </a:rPr>
                          <m:t>14</m:t>
                        </m:r>
                      </m:sub>
                    </m:sSub>
                  </m:oMath>
                </a14:m>
                <a:r>
                  <a:rPr lang="tr-TR" sz="2400" dirty="0"/>
                  <a:t> momenti etkimektedir. Bu durumda 4 uzvu 3 kuvvet ve 1 momentin etkisi altındadır.</a:t>
                </a:r>
              </a:p>
              <a:p>
                <a:pPr marL="45720" indent="0">
                  <a:buNone/>
                </a:pPr>
                <a:endParaRPr lang="tr-TR"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526473" y="776749"/>
                <a:ext cx="11333017" cy="5679469"/>
              </a:xfrm>
              <a:blipFill>
                <a:blip r:embed="rId2"/>
                <a:stretch>
                  <a:fillRect l="-807" t="-1502" r="-861"/>
                </a:stretch>
              </a:blipFill>
            </p:spPr>
            <p:txBody>
              <a:bodyPr/>
              <a:lstStyle/>
              <a:p>
                <a:r>
                  <a:rPr lang="tr-TR">
                    <a:noFill/>
                  </a:rPr>
                  <a:t> </a:t>
                </a:r>
              </a:p>
            </p:txBody>
          </p:sp>
        </mc:Fallback>
      </mc:AlternateContent>
      <p:pic>
        <p:nvPicPr>
          <p:cNvPr id="2052" name="Picture 4" descr="http://ocw.metu.edu.tr/pluginfile.php/6467/mod_resource/content/6/ch6/6_2/6_20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016" y="3689996"/>
            <a:ext cx="5989746"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2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Kayar Mafsal</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429492" y="875071"/>
                <a:ext cx="11402290" cy="5220929"/>
              </a:xfrm>
            </p:spPr>
            <p:txBody>
              <a:bodyPr/>
              <a:lstStyle/>
              <a:p>
                <a:pPr marL="0" indent="0">
                  <a:buNone/>
                </a:pP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𝐺</m:t>
                        </m:r>
                      </m:e>
                      <m:sub>
                        <m:r>
                          <a:rPr lang="tr-TR" i="1" dirty="0">
                            <a:latin typeface="Cambria Math" panose="02040503050406030204" pitchFamily="18" charset="0"/>
                          </a:rPr>
                          <m:t>14</m:t>
                        </m:r>
                      </m:sub>
                    </m:sSub>
                  </m:oMath>
                </a14:m>
                <a:r>
                  <a:rPr lang="tr-TR" dirty="0"/>
                  <a:t> tepki kuvveti kayar mafsal eksenine dik olmak koşuluyla 4 uzvu üzerinde herhangi bir yere konulabilir</a:t>
                </a:r>
                <a:r>
                  <a:rPr lang="tr-TR" dirty="0" smtClean="0"/>
                  <a:t>. Bu </a:t>
                </a:r>
                <a:r>
                  <a:rPr lang="tr-TR" dirty="0"/>
                  <a:t>yerleştirme sadece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𝑀</m:t>
                        </m:r>
                      </m:e>
                      <m:sub>
                        <m:r>
                          <a:rPr lang="tr-TR" i="1" dirty="0">
                            <a:latin typeface="Cambria Math" panose="02040503050406030204" pitchFamily="18" charset="0"/>
                          </a:rPr>
                          <m:t>14</m:t>
                        </m:r>
                      </m:sub>
                    </m:sSub>
                  </m:oMath>
                </a14:m>
                <a:r>
                  <a:rPr lang="tr-TR" dirty="0"/>
                  <a:t> momentinin değerini etkileyecektir.</a:t>
                </a:r>
              </a:p>
              <a:p>
                <a:r>
                  <a:rPr lang="tr-TR" dirty="0"/>
                  <a:t>Eğer,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𝐺</m:t>
                        </m:r>
                      </m:e>
                      <m:sub>
                        <m:r>
                          <a:rPr lang="tr-TR" i="1" dirty="0">
                            <a:latin typeface="Cambria Math" panose="02040503050406030204" pitchFamily="18" charset="0"/>
                          </a:rPr>
                          <m:t>14</m:t>
                        </m:r>
                      </m:sub>
                    </m:sSub>
                  </m:oMath>
                </a14:m>
                <a:r>
                  <a:rPr lang="tr-TR" dirty="0"/>
                  <a:t> tepki kuvveti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𝐹</m:t>
                        </m:r>
                      </m:e>
                      <m:sub>
                        <m:r>
                          <a:rPr lang="tr-TR" i="1" dirty="0">
                            <a:latin typeface="Cambria Math" panose="02040503050406030204" pitchFamily="18" charset="0"/>
                          </a:rPr>
                          <m:t>14</m:t>
                        </m:r>
                      </m:sub>
                    </m:sSub>
                  </m:oMath>
                </a14:m>
                <a:r>
                  <a:rPr lang="tr-TR" dirty="0"/>
                  <a:t> </a:t>
                </a:r>
                <a14:m>
                  <m:oMath xmlns:m="http://schemas.openxmlformats.org/officeDocument/2006/math">
                    <m:r>
                      <m:rPr>
                        <m:sty m:val="p"/>
                      </m:rPr>
                      <a:rPr lang="tr-TR" dirty="0">
                        <a:latin typeface="Cambria Math" panose="02040503050406030204" pitchFamily="18" charset="0"/>
                      </a:rPr>
                      <m:t>ve</m:t>
                    </m:r>
                    <m:r>
                      <a:rPr lang="tr-TR" dirty="0">
                        <a:latin typeface="Cambria Math" panose="02040503050406030204" pitchFamily="18" charset="0"/>
                      </a:rPr>
                      <m:t> </m:t>
                    </m:r>
                    <m:sSub>
                      <m:sSubPr>
                        <m:ctrlPr>
                          <a:rPr lang="tr-TR" i="1" dirty="0">
                            <a:latin typeface="Cambria Math" panose="02040503050406030204" pitchFamily="18" charset="0"/>
                          </a:rPr>
                        </m:ctrlPr>
                      </m:sSubPr>
                      <m:e>
                        <m:r>
                          <a:rPr lang="tr-TR" i="1" dirty="0">
                            <a:latin typeface="Cambria Math" panose="02040503050406030204" pitchFamily="18" charset="0"/>
                          </a:rPr>
                          <m:t>𝐹</m:t>
                        </m:r>
                      </m:e>
                      <m:sub>
                        <m:r>
                          <a:rPr lang="tr-TR" i="1" dirty="0">
                            <a:latin typeface="Cambria Math" panose="02040503050406030204" pitchFamily="18" charset="0"/>
                          </a:rPr>
                          <m:t>34</m:t>
                        </m:r>
                      </m:sub>
                    </m:sSub>
                  </m:oMath>
                </a14:m>
                <a:r>
                  <a:rPr lang="tr-TR" dirty="0"/>
                  <a:t> kuvvetlerinin çakışma noktasından geçecek şekilde yerleştirilirse; üç kuvvetin bir noktada çakışması nedeniyle herhangi bir moment oluşmaz (Soldaki Şekil). Başka bir deyişle, üç kuvvetin kesişim noktası 4 ve 1 uzvunun temas alanı içinde ise, bir dönme etkisi olmayacaktır.</a:t>
                </a:r>
              </a:p>
              <a:p>
                <a:r>
                  <a:rPr lang="tr-TR" dirty="0"/>
                  <a:t>Eğer, sağdaki şekilde gösterildiği gibi, üç kuvvetin kesişim noktası 4 ve 1 uzvunun temas alanı içinde değil ise, bir </a:t>
                </a:r>
                <a:r>
                  <a:rPr lang="tr-TR" b="1" dirty="0"/>
                  <a:t>dönme etkisi olacaktır</a:t>
                </a:r>
                <a:r>
                  <a:rPr lang="tr-TR" dirty="0"/>
                  <a:t>. Şekilde gösterilen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𝐺</m:t>
                        </m:r>
                      </m:e>
                      <m:sub>
                        <m:r>
                          <a:rPr lang="tr-TR" i="1" dirty="0">
                            <a:latin typeface="Cambria Math" panose="02040503050406030204" pitchFamily="18" charset="0"/>
                          </a:rPr>
                          <m:t>14</m:t>
                        </m:r>
                      </m:sub>
                    </m:sSub>
                  </m:oMath>
                </a14:m>
                <a:r>
                  <a:rPr lang="tr-TR" dirty="0"/>
                  <a:t> kuvveti sanal bir kuvvettir, gerçekte iki kuvvetin bileşkesidir. Böyle bir durumla karşılaşıldığında kayar mafsal üzerine yansıyan bir dönme etkisinden söz etmemiz gerekir.</a:t>
                </a:r>
              </a:p>
              <a:p>
                <a:endParaRPr lang="tr-TR" sz="1800" dirty="0"/>
              </a:p>
              <a:p>
                <a:pPr marL="0" indent="0">
                  <a:buNone/>
                </a:pPr>
                <a:endParaRPr lang="tr-TR" sz="1800"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429492" y="875071"/>
                <a:ext cx="11402290" cy="5220929"/>
              </a:xfrm>
              <a:blipFill>
                <a:blip r:embed="rId2"/>
                <a:stretch>
                  <a:fillRect l="-695" t="-1402"/>
                </a:stretch>
              </a:blipFill>
            </p:spPr>
            <p:txBody>
              <a:bodyPr/>
              <a:lstStyle/>
              <a:p>
                <a:r>
                  <a:rPr lang="tr-TR">
                    <a:noFill/>
                  </a:rPr>
                  <a:t> </a:t>
                </a:r>
              </a:p>
            </p:txBody>
          </p:sp>
        </mc:Fallback>
      </mc:AlternateContent>
      <p:pic>
        <p:nvPicPr>
          <p:cNvPr id="4098" name="Picture 2" descr="http://ocw.metu.edu.tr/pluginfile.php/6467/mod_resource/content/6/ch6/6_2/6_20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4616087"/>
            <a:ext cx="6181725" cy="15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21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Kayar Mafsal</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526473" y="840150"/>
                <a:ext cx="11194471" cy="5747453"/>
              </a:xfrm>
            </p:spPr>
            <p:txBody>
              <a:bodyPr>
                <a:normAutofit/>
              </a:bodyPr>
              <a:lstStyle/>
              <a:p>
                <a:pPr marL="0" indent="0">
                  <a:buNone/>
                </a:pPr>
                <a14:m>
                  <m:oMath xmlns:m="http://schemas.openxmlformats.org/officeDocument/2006/math">
                    <m:sSub>
                      <m:sSubPr>
                        <m:ctrlPr>
                          <a:rPr lang="tr-TR" b="1" i="1">
                            <a:latin typeface="Cambria Math" panose="02040503050406030204" pitchFamily="18" charset="0"/>
                          </a:rPr>
                        </m:ctrlPr>
                      </m:sSubPr>
                      <m:e>
                        <m:r>
                          <a:rPr lang="tr-TR" b="1" i="1">
                            <a:latin typeface="Cambria Math" panose="02040503050406030204" pitchFamily="18" charset="0"/>
                          </a:rPr>
                          <m:t>𝑮</m:t>
                        </m:r>
                      </m:e>
                      <m:sub>
                        <m:r>
                          <a:rPr lang="tr-TR" b="1" i="1">
                            <a:latin typeface="Cambria Math" panose="02040503050406030204" pitchFamily="18" charset="0"/>
                          </a:rPr>
                          <m:t>𝟏𝟒</m:t>
                        </m:r>
                      </m:sub>
                    </m:sSub>
                    <m:r>
                      <a:rPr lang="tr-TR" b="1" i="1">
                        <a:latin typeface="Cambria Math" panose="02040503050406030204" pitchFamily="18" charset="0"/>
                      </a:rPr>
                      <m:t>=</m:t>
                    </m:r>
                    <m:sSubSup>
                      <m:sSubSupPr>
                        <m:ctrlPr>
                          <a:rPr lang="tr-TR" b="1" i="1">
                            <a:latin typeface="Cambria Math" panose="02040503050406030204" pitchFamily="18" charset="0"/>
                          </a:rPr>
                        </m:ctrlPr>
                      </m:sSubSupPr>
                      <m:e>
                        <m:r>
                          <a:rPr lang="tr-TR" b="1" i="1">
                            <a:latin typeface="Cambria Math" panose="02040503050406030204" pitchFamily="18" charset="0"/>
                          </a:rPr>
                          <m:t>𝑮</m:t>
                        </m:r>
                      </m:e>
                      <m:sub>
                        <m:r>
                          <a:rPr lang="tr-TR" b="1" i="1">
                            <a:latin typeface="Cambria Math" panose="02040503050406030204" pitchFamily="18" charset="0"/>
                          </a:rPr>
                          <m:t>𝟏𝟒</m:t>
                        </m:r>
                      </m:sub>
                      <m:sup>
                        <m:r>
                          <a:rPr lang="tr-TR" b="1" i="1">
                            <a:latin typeface="Cambria Math" panose="02040503050406030204" pitchFamily="18" charset="0"/>
                          </a:rPr>
                          <m:t>′</m:t>
                        </m:r>
                      </m:sup>
                    </m:sSubSup>
                    <m:r>
                      <a:rPr lang="tr-TR" b="1" i="1">
                        <a:latin typeface="Cambria Math" panose="02040503050406030204" pitchFamily="18" charset="0"/>
                      </a:rPr>
                      <m:t>−</m:t>
                    </m:r>
                    <m:sSubSup>
                      <m:sSubSupPr>
                        <m:ctrlPr>
                          <a:rPr lang="tr-TR" b="1" i="1">
                            <a:latin typeface="Cambria Math" panose="02040503050406030204" pitchFamily="18" charset="0"/>
                          </a:rPr>
                        </m:ctrlPr>
                      </m:sSubSupPr>
                      <m:e>
                        <m:r>
                          <a:rPr lang="tr-TR" b="1" i="1">
                            <a:latin typeface="Cambria Math" panose="02040503050406030204" pitchFamily="18" charset="0"/>
                          </a:rPr>
                          <m:t>𝑮</m:t>
                        </m:r>
                      </m:e>
                      <m:sub>
                        <m:r>
                          <a:rPr lang="tr-TR" b="1" i="1">
                            <a:latin typeface="Cambria Math" panose="02040503050406030204" pitchFamily="18" charset="0"/>
                          </a:rPr>
                          <m:t>𝟏𝟒</m:t>
                        </m:r>
                      </m:sub>
                      <m:sup>
                        <m:r>
                          <a:rPr lang="tr-TR" b="1" i="1">
                            <a:latin typeface="Cambria Math" panose="02040503050406030204" pitchFamily="18" charset="0"/>
                          </a:rPr>
                          <m:t>′′</m:t>
                        </m:r>
                      </m:sup>
                    </m:sSubSup>
                  </m:oMath>
                </a14:m>
                <a:r>
                  <a:rPr lang="tr-TR" dirty="0"/>
                  <a:t> ve </a:t>
                </a:r>
                <a14:m>
                  <m:oMath xmlns:m="http://schemas.openxmlformats.org/officeDocument/2006/math">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14</m:t>
                        </m:r>
                      </m:sub>
                      <m:sup>
                        <m:r>
                          <a:rPr lang="tr-TR" i="1">
                            <a:latin typeface="Cambria Math" panose="02040503050406030204" pitchFamily="18" charset="0"/>
                          </a:rPr>
                          <m:t>′</m:t>
                        </m:r>
                      </m:sup>
                    </m:sSubSup>
                    <m:r>
                      <a:rPr lang="tr-TR" i="1">
                        <a:latin typeface="Cambria Math" panose="02040503050406030204" pitchFamily="18" charset="0"/>
                      </a:rPr>
                      <m:t>𝑏</m:t>
                    </m:r>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𝐺</m:t>
                        </m:r>
                      </m:e>
                      <m:sub>
                        <m:r>
                          <a:rPr lang="tr-TR" i="1">
                            <a:latin typeface="Cambria Math" panose="02040503050406030204" pitchFamily="18" charset="0"/>
                          </a:rPr>
                          <m:t>14</m:t>
                        </m:r>
                      </m:sub>
                      <m:sup>
                        <m:r>
                          <a:rPr lang="tr-TR" i="1">
                            <a:latin typeface="Cambria Math" panose="02040503050406030204" pitchFamily="18" charset="0"/>
                          </a:rPr>
                          <m:t>′′</m:t>
                        </m:r>
                      </m:sup>
                    </m:sSubSup>
                    <m:r>
                      <a:rPr lang="tr-TR" i="1">
                        <a:latin typeface="Cambria Math" panose="02040503050406030204" pitchFamily="18" charset="0"/>
                      </a:rPr>
                      <m:t>𝑑</m:t>
                    </m:r>
                  </m:oMath>
                </a14:m>
                <a:endParaRPr lang="tr-TR" dirty="0"/>
              </a:p>
              <a:p>
                <a:pPr marL="0" indent="0">
                  <a:buNone/>
                </a:pPr>
                <a:r>
                  <a:rPr lang="tr-TR" dirty="0"/>
                  <a:t>Eğer sadece cisimlerin denge durumlarını inceliyorsak,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𝐺</m:t>
                        </m:r>
                      </m:e>
                      <m:sub>
                        <m:r>
                          <a:rPr lang="tr-TR" i="1" dirty="0">
                            <a:latin typeface="Cambria Math" panose="02040503050406030204" pitchFamily="18" charset="0"/>
                          </a:rPr>
                          <m:t>14</m:t>
                        </m:r>
                      </m:sub>
                    </m:sSub>
                  </m:oMath>
                </a14:m>
                <a:r>
                  <a:rPr lang="tr-TR" dirty="0"/>
                  <a:t> tepki kuvveti </a:t>
                </a:r>
                <a14:m>
                  <m:oMath xmlns:m="http://schemas.openxmlformats.org/officeDocument/2006/math">
                    <m:sSub>
                      <m:sSubPr>
                        <m:ctrlPr>
                          <a:rPr lang="tr-TR" i="1" dirty="0">
                            <a:latin typeface="Cambria Math" panose="02040503050406030204" pitchFamily="18" charset="0"/>
                          </a:rPr>
                        </m:ctrlPr>
                      </m:sSubPr>
                      <m:e>
                        <m:r>
                          <a:rPr lang="tr-TR" i="1" dirty="0">
                            <a:latin typeface="Cambria Math" panose="02040503050406030204" pitchFamily="18" charset="0"/>
                          </a:rPr>
                          <m:t>𝐹</m:t>
                        </m:r>
                      </m:e>
                      <m:sub>
                        <m:r>
                          <a:rPr lang="tr-TR" i="1" dirty="0">
                            <a:latin typeface="Cambria Math" panose="02040503050406030204" pitchFamily="18" charset="0"/>
                          </a:rPr>
                          <m:t>14</m:t>
                        </m:r>
                      </m:sub>
                    </m:sSub>
                  </m:oMath>
                </a14:m>
                <a:r>
                  <a:rPr lang="tr-TR" dirty="0"/>
                  <a:t> </a:t>
                </a:r>
                <a14:m>
                  <m:oMath xmlns:m="http://schemas.openxmlformats.org/officeDocument/2006/math">
                    <m:r>
                      <m:rPr>
                        <m:sty m:val="p"/>
                      </m:rPr>
                      <a:rPr lang="tr-TR" dirty="0">
                        <a:latin typeface="Cambria Math" panose="02040503050406030204" pitchFamily="18" charset="0"/>
                      </a:rPr>
                      <m:t>ve</m:t>
                    </m:r>
                    <m:r>
                      <a:rPr lang="tr-TR" dirty="0">
                        <a:latin typeface="Cambria Math" panose="02040503050406030204" pitchFamily="18" charset="0"/>
                      </a:rPr>
                      <m:t> </m:t>
                    </m:r>
                    <m:sSub>
                      <m:sSubPr>
                        <m:ctrlPr>
                          <a:rPr lang="tr-TR" i="1" dirty="0">
                            <a:latin typeface="Cambria Math" panose="02040503050406030204" pitchFamily="18" charset="0"/>
                          </a:rPr>
                        </m:ctrlPr>
                      </m:sSubPr>
                      <m:e>
                        <m:r>
                          <a:rPr lang="tr-TR" i="1" dirty="0">
                            <a:latin typeface="Cambria Math" panose="02040503050406030204" pitchFamily="18" charset="0"/>
                          </a:rPr>
                          <m:t>𝐹</m:t>
                        </m:r>
                      </m:e>
                      <m:sub>
                        <m:r>
                          <a:rPr lang="tr-TR" i="1" dirty="0">
                            <a:latin typeface="Cambria Math" panose="02040503050406030204" pitchFamily="18" charset="0"/>
                          </a:rPr>
                          <m:t>34</m:t>
                        </m:r>
                      </m:sub>
                    </m:sSub>
                  </m:oMath>
                </a14:m>
                <a:r>
                  <a:rPr lang="tr-TR" dirty="0"/>
                  <a:t> kuvvetlerinin çakışma noktasından geçecek şekilde yerleştirilir ve çözülür.</a:t>
                </a:r>
              </a:p>
              <a:p>
                <a:pPr marL="0" indent="0">
                  <a:buNone/>
                </a:pPr>
                <a:r>
                  <a:rPr lang="tr-TR" dirty="0"/>
                  <a:t>Ancak kayar mafsallarda oluşacak gerçek kuvvetleri bulmak istiyorsak, temas şekli önemli hale gelir. Temas şekli </a:t>
                </a:r>
                <a:r>
                  <a:rPr lang="tr-TR" b="1" dirty="0" smtClean="0"/>
                  <a:t>sürtünme </a:t>
                </a:r>
                <a:r>
                  <a:rPr lang="tr-TR" b="1" dirty="0"/>
                  <a:t>etkisini </a:t>
                </a:r>
                <a:r>
                  <a:rPr lang="tr-TR" dirty="0"/>
                  <a:t>de hesaba kattığımızda önem kazanacaktır.</a:t>
                </a:r>
              </a:p>
              <a:p>
                <a:pPr marL="0" indent="0">
                  <a:buNone/>
                </a:pPr>
                <a14:m>
                  <m:oMath xmlns:m="http://schemas.openxmlformats.org/officeDocument/2006/math">
                    <m:sSubSup>
                      <m:sSubSupPr>
                        <m:ctrlPr>
                          <a:rPr lang="tr-TR" b="1" i="1">
                            <a:latin typeface="Cambria Math" panose="02040503050406030204" pitchFamily="18" charset="0"/>
                          </a:rPr>
                        </m:ctrlPr>
                      </m:sSubSupPr>
                      <m:e>
                        <m:r>
                          <a:rPr lang="tr-TR" b="1" i="1">
                            <a:latin typeface="Cambria Math" panose="02040503050406030204" pitchFamily="18" charset="0"/>
                          </a:rPr>
                          <m:t>𝑮</m:t>
                        </m:r>
                      </m:e>
                      <m:sub>
                        <m:r>
                          <a:rPr lang="tr-TR" b="1" i="1">
                            <a:latin typeface="Cambria Math" panose="02040503050406030204" pitchFamily="18" charset="0"/>
                          </a:rPr>
                          <m:t>𝟏𝟒</m:t>
                        </m:r>
                      </m:sub>
                      <m:sup>
                        <m:r>
                          <a:rPr lang="tr-TR" b="1" i="1">
                            <a:latin typeface="Cambria Math" panose="02040503050406030204" pitchFamily="18" charset="0"/>
                          </a:rPr>
                          <m:t>′</m:t>
                        </m:r>
                      </m:sup>
                    </m:sSubSup>
                    <m:r>
                      <a:rPr lang="tr-TR" b="1" i="1">
                        <a:latin typeface="Cambria Math" panose="02040503050406030204" pitchFamily="18" charset="0"/>
                      </a:rPr>
                      <m:t> </m:t>
                    </m:r>
                    <m:r>
                      <a:rPr lang="tr-TR" b="1" i="1">
                        <a:latin typeface="Cambria Math" panose="02040503050406030204" pitchFamily="18" charset="0"/>
                      </a:rPr>
                      <m:t>𝒗𝒆</m:t>
                    </m:r>
                    <m:r>
                      <a:rPr lang="tr-TR" b="1" i="1">
                        <a:latin typeface="Cambria Math" panose="02040503050406030204" pitchFamily="18" charset="0"/>
                      </a:rPr>
                      <m:t> </m:t>
                    </m:r>
                    <m:sSubSup>
                      <m:sSubSupPr>
                        <m:ctrlPr>
                          <a:rPr lang="tr-TR" b="1" i="1">
                            <a:latin typeface="Cambria Math" panose="02040503050406030204" pitchFamily="18" charset="0"/>
                          </a:rPr>
                        </m:ctrlPr>
                      </m:sSubSupPr>
                      <m:e>
                        <m:r>
                          <a:rPr lang="tr-TR" b="1" i="1">
                            <a:latin typeface="Cambria Math" panose="02040503050406030204" pitchFamily="18" charset="0"/>
                          </a:rPr>
                          <m:t>𝑮</m:t>
                        </m:r>
                      </m:e>
                      <m:sub>
                        <m:r>
                          <a:rPr lang="tr-TR" b="1" i="1">
                            <a:latin typeface="Cambria Math" panose="02040503050406030204" pitchFamily="18" charset="0"/>
                          </a:rPr>
                          <m:t>𝟏𝟒</m:t>
                        </m:r>
                      </m:sub>
                      <m:sup>
                        <m:r>
                          <a:rPr lang="tr-TR" b="1" i="1">
                            <a:latin typeface="Cambria Math" panose="02040503050406030204" pitchFamily="18" charset="0"/>
                          </a:rPr>
                          <m:t>′′</m:t>
                        </m:r>
                      </m:sup>
                    </m:sSubSup>
                  </m:oMath>
                </a14:m>
                <a:r>
                  <a:rPr lang="tr-TR" dirty="0"/>
                  <a:t> kuvvetlerinin şiddeti diğer kuvvetlerin yönü ve şiddetine bağlı olduğu gibi, geometriye de çok bağlıdır. Ayrıca bir mekanizmanın bir çevrimi sırasında kuvvetlerin yön değiştirmesinden kaynaklı temas şekli konuma bağlı olarak da değişebilir. Tüm durumlar 4 farklı temas şekli altında incelenebilir.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526473" y="840150"/>
                <a:ext cx="11194471" cy="5747453"/>
              </a:xfrm>
              <a:blipFill>
                <a:blip r:embed="rId2"/>
                <a:stretch>
                  <a:fillRect l="-708" t="-1273" r="-1034"/>
                </a:stretch>
              </a:blipFill>
            </p:spPr>
            <p:txBody>
              <a:bodyPr/>
              <a:lstStyle/>
              <a:p>
                <a:r>
                  <a:rPr lang="tr-TR">
                    <a:noFill/>
                  </a:rPr>
                  <a:t> </a:t>
                </a:r>
              </a:p>
            </p:txBody>
          </p:sp>
        </mc:Fallback>
      </mc:AlternateContent>
      <p:grpSp>
        <p:nvGrpSpPr>
          <p:cNvPr id="6" name="Grup 5"/>
          <p:cNvGrpSpPr/>
          <p:nvPr/>
        </p:nvGrpSpPr>
        <p:grpSpPr>
          <a:xfrm>
            <a:off x="3089562" y="3885101"/>
            <a:ext cx="8534400" cy="2466975"/>
            <a:chOff x="762000" y="823912"/>
            <a:chExt cx="8534400" cy="2466975"/>
          </a:xfrm>
        </p:grpSpPr>
        <p:pic>
          <p:nvPicPr>
            <p:cNvPr id="5122" name="Picture 2" descr="http://ocw.metu.edu.tr/pluginfile.php/6467/mod_resource/content/6/ch6/6_2/6_20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23912"/>
              <a:ext cx="46482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ocw.metu.edu.tr/pluginfile.php/6467/mod_resource/content/6/ch6/6_2/6_2009.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074"/>
            <a:stretch/>
          </p:blipFill>
          <p:spPr bwMode="auto">
            <a:xfrm>
              <a:off x="762000" y="990600"/>
              <a:ext cx="3946642" cy="1897200"/>
            </a:xfrm>
            <a:prstGeom prst="rect">
              <a:avLst/>
            </a:prstGeom>
            <a:noFill/>
            <a:extLst>
              <a:ext uri="{909E8E84-426E-40DD-AFC4-6F175D3DCCD1}">
                <a14:hiddenFill xmlns:a14="http://schemas.microsoft.com/office/drawing/2010/main">
                  <a:solidFill>
                    <a:srgbClr val="FFFFFF"/>
                  </a:solidFill>
                </a14:hiddenFill>
              </a:ext>
            </a:extLst>
          </p:spPr>
        </p:pic>
        <p:sp>
          <p:nvSpPr>
            <p:cNvPr id="4" name="Eşittir 3"/>
            <p:cNvSpPr/>
            <p:nvPr/>
          </p:nvSpPr>
          <p:spPr>
            <a:xfrm>
              <a:off x="4572000" y="1600200"/>
              <a:ext cx="6858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398776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Kayar Mafsal</a:t>
            </a:r>
          </a:p>
        </p:txBody>
      </p:sp>
      <p:sp>
        <p:nvSpPr>
          <p:cNvPr id="3" name="İçerik Yer Tutucusu 2"/>
          <p:cNvSpPr>
            <a:spLocks noGrp="1"/>
          </p:cNvSpPr>
          <p:nvPr>
            <p:ph idx="1"/>
          </p:nvPr>
        </p:nvSpPr>
        <p:spPr>
          <a:xfrm>
            <a:off x="803564" y="4281055"/>
            <a:ext cx="10958945" cy="2272146"/>
          </a:xfrm>
        </p:spPr>
        <p:txBody>
          <a:bodyPr>
            <a:normAutofit/>
          </a:bodyPr>
          <a:lstStyle/>
          <a:p>
            <a:pPr marL="0" indent="0">
              <a:buNone/>
            </a:pPr>
            <a:r>
              <a:rPr lang="tr-TR" dirty="0"/>
              <a:t>I. ve II. </a:t>
            </a:r>
            <a:r>
              <a:rPr lang="tr-TR" dirty="0" smtClean="0"/>
              <a:t>temas </a:t>
            </a:r>
            <a:r>
              <a:rPr lang="tr-TR" dirty="0"/>
              <a:t>şekilleri üç kuvvetin çakışma noktasının temas alanı içinde olması durumunu göstermektedir.</a:t>
            </a:r>
          </a:p>
          <a:p>
            <a:pPr marL="0" indent="0">
              <a:buNone/>
            </a:pPr>
            <a:r>
              <a:rPr lang="tr-TR" dirty="0"/>
              <a:t>III. </a:t>
            </a:r>
            <a:r>
              <a:rPr lang="tr-TR" dirty="0" smtClean="0"/>
              <a:t>temas </a:t>
            </a:r>
            <a:r>
              <a:rPr lang="tr-TR" dirty="0"/>
              <a:t>şekli etki eden kuvvetlerin 4 uzvunu saat yelkovanı yönünde döndürmek üzere moment etkisini göstermektedir.</a:t>
            </a:r>
          </a:p>
          <a:p>
            <a:pPr marL="0" indent="0">
              <a:buNone/>
            </a:pPr>
            <a:r>
              <a:rPr lang="tr-TR" dirty="0"/>
              <a:t>IV. </a:t>
            </a:r>
            <a:r>
              <a:rPr lang="tr-TR" dirty="0" smtClean="0"/>
              <a:t>temas </a:t>
            </a:r>
            <a:r>
              <a:rPr lang="tr-TR" dirty="0"/>
              <a:t>şekli etki eden kuvvetlerin 4 uzvunu saat yelkovanının tersi yönünde döndürmek üzere moment etkisini göstermektedir.</a:t>
            </a:r>
          </a:p>
          <a:p>
            <a:pPr marL="0" indent="0">
              <a:buNone/>
            </a:pPr>
            <a:endParaRPr lang="tr-TR" sz="1800" dirty="0"/>
          </a:p>
          <a:p>
            <a:pPr marL="0" indent="0">
              <a:buNone/>
            </a:pPr>
            <a:endParaRPr lang="tr-TR" sz="1800" dirty="0"/>
          </a:p>
        </p:txBody>
      </p:sp>
      <p:pic>
        <p:nvPicPr>
          <p:cNvPr id="6146" name="Picture 2" descr="http://ocw.metu.edu.tr/pluginfile.php/6467/mod_resource/content/6/ch6/6_2/6_20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413" y="183683"/>
            <a:ext cx="8709104" cy="422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05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219200"/>
          </a:xfrm>
        </p:spPr>
        <p:txBody>
          <a:bodyPr/>
          <a:lstStyle/>
          <a:p>
            <a:r>
              <a:rPr lang="tr-TR" dirty="0"/>
              <a:t>Örnek Problem</a:t>
            </a:r>
          </a:p>
        </p:txBody>
      </p:sp>
      <p:pic>
        <p:nvPicPr>
          <p:cNvPr id="1026" name="Picture 2" descr="http://ocw.metu.edu.tr/pluginfile.php/6467/mod_resource/content/6/ch6/6_2/6_20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052" y="1260764"/>
            <a:ext cx="10046581" cy="472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65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219200"/>
          </a:xfrm>
        </p:spPr>
        <p:txBody>
          <a:bodyPr/>
          <a:lstStyle/>
          <a:p>
            <a:r>
              <a:rPr lang="tr-TR" dirty="0"/>
              <a:t>Örnek Problem</a:t>
            </a:r>
          </a:p>
        </p:txBody>
      </p:sp>
      <mc:AlternateContent xmlns:mc="http://schemas.openxmlformats.org/markup-compatibility/2006" xmlns:a14="http://schemas.microsoft.com/office/drawing/2010/main">
        <mc:Choice Requires="a14">
          <p:sp>
            <p:nvSpPr>
              <p:cNvPr id="4" name="İçerik Yer Tutucusu 2"/>
              <p:cNvSpPr>
                <a:spLocks noGrp="1"/>
              </p:cNvSpPr>
              <p:nvPr>
                <p:ph idx="1"/>
              </p:nvPr>
            </p:nvSpPr>
            <p:spPr>
              <a:xfrm>
                <a:off x="6010714" y="381000"/>
                <a:ext cx="5530121" cy="4970043"/>
              </a:xfrm>
            </p:spPr>
            <p:txBody>
              <a:bodyPr>
                <a:noAutofit/>
              </a:bodyPr>
              <a:lstStyle/>
              <a:p>
                <a:pPr marL="0" indent="0">
                  <a:buNone/>
                </a:pPr>
                <a:r>
                  <a:rPr lang="tr-TR" dirty="0"/>
                  <a:t>Şekilde </a:t>
                </a:r>
                <a:r>
                  <a:rPr lang="tr-TR" dirty="0" err="1"/>
                  <a:t>Whithworth</a:t>
                </a:r>
                <a:r>
                  <a:rPr lang="tr-TR" dirty="0"/>
                  <a:t> var-gel mekanizması görülmektedir. 2 uzvu saat yelkovanı yönünde dönmektedir. Bu mekanizmada tahrik momentini ve mafsal kuvvetlerini statik denge durumu için bulmak istiyoruz. 6 uzvuna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16</m:t>
                        </m:r>
                      </m:sub>
                    </m:sSub>
                  </m:oMath>
                </a14:m>
                <a:r>
                  <a:rPr lang="tr-TR" dirty="0"/>
                  <a:t> kuvveti şekilde gösterildiği gibi, 6 uzvunun soldan sağa hareketi sırasında etki etmektedir. Sistemin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12</m:t>
                        </m:r>
                      </m:sub>
                    </m:sSub>
                    <m:r>
                      <a:rPr lang="tr-TR" i="1">
                        <a:latin typeface="Cambria Math" panose="02040503050406030204" pitchFamily="18" charset="0"/>
                      </a:rPr>
                      <m:t>=30</m:t>
                    </m:r>
                    <m:r>
                      <a:rPr lang="tr-TR" i="1">
                        <a:latin typeface="Cambria Math" panose="02040503050406030204" pitchFamily="18" charset="0"/>
                        <a:ea typeface="Cambria Math" panose="02040503050406030204" pitchFamily="18" charset="0"/>
                      </a:rPr>
                      <m:t>°</m:t>
                    </m:r>
                  </m:oMath>
                </a14:m>
                <a:r>
                  <a:rPr lang="tr-TR" dirty="0"/>
                  <a:t> için konum analizi yapılmış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𝐵</m:t>
                        </m:r>
                      </m:e>
                      <m:sub>
                        <m:r>
                          <a:rPr lang="tr-TR" i="1">
                            <a:latin typeface="Cambria Math" panose="02040503050406030204" pitchFamily="18" charset="0"/>
                          </a:rPr>
                          <m:t>0</m:t>
                        </m:r>
                      </m:sub>
                    </m:sSub>
                    <m:r>
                      <a:rPr lang="tr-TR" i="1">
                        <a:latin typeface="Cambria Math" panose="02040503050406030204" pitchFamily="18" charset="0"/>
                      </a:rPr>
                      <m:t>𝐴</m:t>
                    </m:r>
                    <m:r>
                      <a:rPr lang="tr-TR" i="1">
                        <a:latin typeface="Cambria Math" panose="02040503050406030204" pitchFamily="18" charset="0"/>
                      </a:rPr>
                      <m:t>=158.75 </m:t>
                    </m:r>
                    <m:r>
                      <a:rPr lang="tr-TR" i="1">
                        <a:latin typeface="Cambria Math" panose="02040503050406030204" pitchFamily="18" charset="0"/>
                      </a:rPr>
                      <m:t>𝑚𝑚</m:t>
                    </m:r>
                    <m:r>
                      <a:rPr lang="tr-TR" i="1">
                        <a:latin typeface="Cambria Math" panose="02040503050406030204" pitchFamily="18" charset="0"/>
                      </a:rPr>
                      <m:t>,</m:t>
                    </m:r>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14</m:t>
                        </m:r>
                      </m:sub>
                    </m:sSub>
                    <m:r>
                      <a:rPr lang="tr-TR" i="1">
                        <a:latin typeface="Cambria Math" panose="02040503050406030204" pitchFamily="18" charset="0"/>
                      </a:rPr>
                      <m:t>=49.11</m:t>
                    </m:r>
                    <m:r>
                      <a:rPr lang="tr-TR" i="1">
                        <a:latin typeface="Cambria Math" panose="02040503050406030204" pitchFamily="18" charset="0"/>
                        <a:ea typeface="Cambria Math" panose="02040503050406030204" pitchFamily="18" charset="0"/>
                      </a:rPr>
                      <m:t>°</m:t>
                    </m:r>
                  </m:oMath>
                </a14:m>
                <a:r>
                  <a:rPr lang="tr-TR" dirty="0"/>
                  <a:t>,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𝐵</m:t>
                        </m:r>
                      </m:e>
                      <m:sub>
                        <m:r>
                          <a:rPr lang="tr-TR" i="1">
                            <a:latin typeface="Cambria Math" panose="02040503050406030204" pitchFamily="18" charset="0"/>
                          </a:rPr>
                          <m:t>0</m:t>
                        </m:r>
                      </m:sub>
                    </m:sSub>
                    <m:r>
                      <a:rPr lang="tr-TR" i="1">
                        <a:latin typeface="Cambria Math" panose="02040503050406030204" pitchFamily="18" charset="0"/>
                      </a:rPr>
                      <m:t>𝐶</m:t>
                    </m:r>
                    <m:r>
                      <a:rPr lang="tr-TR" i="1">
                        <a:latin typeface="Cambria Math" panose="02040503050406030204" pitchFamily="18" charset="0"/>
                      </a:rPr>
                      <m:t>=285.13 </m:t>
                    </m:r>
                    <m:r>
                      <a:rPr lang="tr-TR" i="1">
                        <a:latin typeface="Cambria Math" panose="02040503050406030204" pitchFamily="18" charset="0"/>
                      </a:rPr>
                      <m:t>𝑚𝑚</m:t>
                    </m:r>
                  </m:oMath>
                </a14:m>
                <a:r>
                  <a:rPr lang="tr-TR" dirty="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ea typeface="Cambria Math" panose="02040503050406030204" pitchFamily="18" charset="0"/>
                          </a:rPr>
                          <m:t>𝜃</m:t>
                        </m:r>
                      </m:e>
                      <m:sub>
                        <m:r>
                          <a:rPr lang="tr-TR" i="1">
                            <a:latin typeface="Cambria Math" panose="02040503050406030204" pitchFamily="18" charset="0"/>
                          </a:rPr>
                          <m:t>15</m:t>
                        </m:r>
                      </m:sub>
                    </m:sSub>
                    <m:r>
                      <a:rPr lang="tr-TR" i="1">
                        <a:latin typeface="Cambria Math" panose="02040503050406030204" pitchFamily="18" charset="0"/>
                      </a:rPr>
                      <m:t>=169.55</m:t>
                    </m:r>
                    <m:r>
                      <a:rPr lang="tr-TR" i="1">
                        <a:latin typeface="Cambria Math" panose="02040503050406030204" pitchFamily="18" charset="0"/>
                        <a:ea typeface="Cambria Math" panose="02040503050406030204" pitchFamily="18" charset="0"/>
                      </a:rPr>
                      <m:t>°</m:t>
                    </m:r>
                  </m:oMath>
                </a14:m>
                <a:r>
                  <a:rPr lang="tr-TR" dirty="0"/>
                  <a:t> olarak bulunmuştur.   </a:t>
                </a:r>
              </a:p>
            </p:txBody>
          </p:sp>
        </mc:Choice>
        <mc:Fallback xmlns="">
          <p:sp>
            <p:nvSpPr>
              <p:cNvPr id="4" name="İçerik Yer Tutucusu 2"/>
              <p:cNvSpPr>
                <a:spLocks noGrp="1" noRot="1" noChangeAspect="1" noMove="1" noResize="1" noEditPoints="1" noAdjustHandles="1" noChangeArrowheads="1" noChangeShapeType="1" noTextEdit="1"/>
              </p:cNvSpPr>
              <p:nvPr>
                <p:ph idx="1"/>
              </p:nvPr>
            </p:nvSpPr>
            <p:spPr>
              <a:xfrm>
                <a:off x="6010714" y="381000"/>
                <a:ext cx="5530121" cy="4970043"/>
              </a:xfrm>
              <a:blipFill>
                <a:blip r:embed="rId2"/>
                <a:stretch>
                  <a:fillRect l="-1433" t="-1595" r="-2095"/>
                </a:stretch>
              </a:blipFill>
            </p:spPr>
            <p:txBody>
              <a:bodyPr/>
              <a:lstStyle/>
              <a:p>
                <a:r>
                  <a:rPr lang="tr-TR">
                    <a:noFill/>
                  </a:rPr>
                  <a:t> </a:t>
                </a:r>
              </a:p>
            </p:txBody>
          </p:sp>
        </mc:Fallback>
      </mc:AlternateContent>
      <p:pic>
        <p:nvPicPr>
          <p:cNvPr id="1026" name="Picture 2" descr="http://ocw.metu.edu.tr/pluginfile.php/6467/mod_resource/content/6/ch6/6_2/6_20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632" y="3059984"/>
            <a:ext cx="7370292" cy="346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92268"/>
      </p:ext>
    </p:extLst>
  </p:cSld>
  <p:clrMapOvr>
    <a:masterClrMapping/>
  </p:clrMapOvr>
</p:sld>
</file>

<file path=ppt/theme/theme1.xml><?xml version="1.0" encoding="utf-8"?>
<a:theme xmlns:a="http://schemas.openxmlformats.org/drawingml/2006/main" name="Teme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TM03457444[[fn=Temel]]</Template>
  <TotalTime>1140</TotalTime>
  <Words>1324</Words>
  <Application>Microsoft Office PowerPoint</Application>
  <PresentationFormat>Widescreen</PresentationFormat>
  <Paragraphs>302</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Cambria Math</vt:lpstr>
      <vt:lpstr>Corbel</vt:lpstr>
      <vt:lpstr>Courier New</vt:lpstr>
      <vt:lpstr>Times New Roman</vt:lpstr>
      <vt:lpstr>Temel</vt:lpstr>
      <vt:lpstr>Makina Dinamiği</vt:lpstr>
      <vt:lpstr>Statik Kuvvetler Etkisi Altında Denge </vt:lpstr>
      <vt:lpstr>Krank-Biyel Mekanizması Örneği</vt:lpstr>
      <vt:lpstr>Krank-Biyel Mekanizması Örneği</vt:lpstr>
      <vt:lpstr>Kayar Mafsal</vt:lpstr>
      <vt:lpstr>Kayar Mafsal</vt:lpstr>
      <vt:lpstr>Kayar Mafsal</vt:lpstr>
      <vt:lpstr>Örnek Problem</vt:lpstr>
      <vt:lpstr>Örnek Problem</vt:lpstr>
      <vt:lpstr>SCD’ları</vt:lpstr>
      <vt:lpstr>SCD’ları</vt:lpstr>
      <vt:lpstr>Denge Denklemleri: 6 Uzvunun Denge Denklemleri</vt:lpstr>
      <vt:lpstr>6 uzvunun denge denklemleri </vt:lpstr>
      <vt:lpstr>4 uzvunun denge denklemleri </vt:lpstr>
      <vt:lpstr>2 uzvunun denge denklemleri </vt:lpstr>
      <vt:lpstr>Süper Pozisyon Prensibi</vt:lpstr>
      <vt:lpstr>Süper Pozisyon Prensibi</vt:lpstr>
      <vt:lpstr>Örnek: Süper Pozisyon Kullanmadan</vt:lpstr>
      <vt:lpstr>Örnek: Süper Pozisyon Kullanmadan</vt:lpstr>
      <vt:lpstr>Örnek: Süper Pozisyon Kullanmadan</vt:lpstr>
      <vt:lpstr>Denklemlerin Düzenlenmesi</vt:lpstr>
      <vt:lpstr>Denklemlerin Çözümlenmesi</vt:lpstr>
      <vt:lpstr>Örnek: Süper Pozisyon Kullanarak Tekrar Çözüm</vt:lpstr>
      <vt:lpstr>Birinci Kuvvetin Ele Alınması</vt:lpstr>
      <vt:lpstr>PowerPoint Presentation</vt:lpstr>
      <vt:lpstr>İkinci Kuvvetin Ele Alınması</vt:lpstr>
      <vt:lpstr>PowerPoint Presentation</vt:lpstr>
      <vt:lpstr>Bileşkelerin Alınması</vt:lpstr>
      <vt:lpstr>Çözümlerin Karşılaştırılması</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 sistemleri tasarımı</dc:title>
  <dc:creator>Nurdan Bilgin</dc:creator>
  <cp:lastModifiedBy>Nurdan Bilgin</cp:lastModifiedBy>
  <cp:revision>94</cp:revision>
  <dcterms:created xsi:type="dcterms:W3CDTF">2019-02-08T08:16:12Z</dcterms:created>
  <dcterms:modified xsi:type="dcterms:W3CDTF">2019-02-20T12:12:52Z</dcterms:modified>
</cp:coreProperties>
</file>