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56" r:id="rId2"/>
    <p:sldId id="257" r:id="rId3"/>
    <p:sldId id="259" r:id="rId4"/>
    <p:sldId id="258" r:id="rId5"/>
    <p:sldId id="260" r:id="rId6"/>
    <p:sldId id="265" r:id="rId7"/>
    <p:sldId id="266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61" r:id="rId29"/>
    <p:sldId id="263" r:id="rId3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2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30" autoAdjust="0"/>
    <p:restoredTop sz="94434" autoAdjust="0"/>
  </p:normalViewPr>
  <p:slideViewPr>
    <p:cSldViewPr>
      <p:cViewPr varScale="1">
        <p:scale>
          <a:sx n="69" d="100"/>
          <a:sy n="69" d="100"/>
        </p:scale>
        <p:origin x="169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514E7-13EB-4F8B-A08A-38F264124AB3}" type="datetimeFigureOut">
              <a:rPr lang="tr-TR" smtClean="0"/>
              <a:t>24.05.2019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871A9-7581-4E86-8406-F54E3000E2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930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5DAE048-AC74-4A08-8DCA-62FB144D1061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363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44F470-FE2D-4363-9D8C-6AA044FB5794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3616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73DCB27-57DE-4474-B6BA-1FD613E68AF6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7154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8C03FD-C3C3-4F70-89F5-BCBA7A173B90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3491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AF490E-88C3-40D0-AFED-18A847C1E053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4001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318498-6C41-440C-A389-AEBD08FE3772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2986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509BAB-FA29-4775-AEBF-D173B7B4A988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3393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06403E-E828-4624-9C0C-1CFB5CA6E96B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9111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71EC46-CC2C-44EA-BC57-772987EA1751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3446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B910CB-EFCB-48C8-A58E-50221D8543DA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3447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F03DE6-5356-4331-A06A-68FE9D79F7C2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2729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42257" y="76200"/>
            <a:ext cx="7886700" cy="47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609600"/>
            <a:ext cx="7886700" cy="6095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847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0.png"/><Relationship Id="rId18" Type="http://schemas.openxmlformats.org/officeDocument/2006/relationships/image" Target="../media/image270.png"/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12" Type="http://schemas.openxmlformats.org/officeDocument/2006/relationships/image" Target="../media/image210.png"/><Relationship Id="rId17" Type="http://schemas.openxmlformats.org/officeDocument/2006/relationships/image" Target="../media/image260.png"/><Relationship Id="rId2" Type="http://schemas.openxmlformats.org/officeDocument/2006/relationships/image" Target="../media/image110.png"/><Relationship Id="rId16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11" Type="http://schemas.openxmlformats.org/officeDocument/2006/relationships/image" Target="../media/image200.png"/><Relationship Id="rId5" Type="http://schemas.openxmlformats.org/officeDocument/2006/relationships/image" Target="../media/image140.png"/><Relationship Id="rId15" Type="http://schemas.openxmlformats.org/officeDocument/2006/relationships/image" Target="../media/image240.png"/><Relationship Id="rId10" Type="http://schemas.openxmlformats.org/officeDocument/2006/relationships/image" Target="../media/image190.png"/><Relationship Id="rId4" Type="http://schemas.openxmlformats.org/officeDocument/2006/relationships/image" Target="../media/image130.png"/><Relationship Id="rId9" Type="http://schemas.openxmlformats.org/officeDocument/2006/relationships/image" Target="../media/image180.png"/><Relationship Id="rId14" Type="http://schemas.openxmlformats.org/officeDocument/2006/relationships/image" Target="../media/image2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3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sunu kap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2332831"/>
            <a:ext cx="6096000" cy="2286000"/>
          </a:xfrm>
        </p:spPr>
        <p:txBody>
          <a:bodyPr/>
          <a:lstStyle/>
          <a:p>
            <a:r>
              <a:rPr lang="af-ZA" sz="3200" b="1" dirty="0">
                <a:solidFill>
                  <a:schemeClr val="accent1">
                    <a:lumMod val="75000"/>
                  </a:schemeClr>
                </a:solidFill>
              </a:rPr>
              <a:t>MAK 308</a:t>
            </a:r>
            <a:endParaRPr lang="tr-T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af-ZA" sz="3200" b="1" dirty="0">
                <a:solidFill>
                  <a:schemeClr val="accent1">
                    <a:lumMod val="75000"/>
                  </a:schemeClr>
                </a:solidFill>
              </a:rPr>
              <a:t>MAKİNA DİNAMİĞİ</a:t>
            </a:r>
            <a:endParaRPr lang="tr-T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af-ZA" sz="2000" b="1" dirty="0" smtClean="0">
                <a:solidFill>
                  <a:schemeClr val="accent1">
                    <a:lumMod val="75000"/>
                  </a:schemeClr>
                </a:solidFill>
              </a:rPr>
              <a:t>201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af-ZA" sz="2000" b="1" dirty="0" smtClean="0">
                <a:solidFill>
                  <a:schemeClr val="accent1">
                    <a:lumMod val="75000"/>
                  </a:schemeClr>
                </a:solidFill>
              </a:rPr>
              <a:t>-201</a:t>
            </a:r>
            <a:r>
              <a:rPr lang="tr-TR" sz="2000" b="1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af-ZA" sz="2000"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f-ZA" sz="2000" b="1" dirty="0" smtClean="0">
                <a:solidFill>
                  <a:schemeClr val="accent1">
                    <a:lumMod val="75000"/>
                  </a:schemeClr>
                </a:solidFill>
              </a:rPr>
              <a:t>Bahar</a:t>
            </a:r>
            <a:endParaRPr lang="tr-T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2000" b="1" i="1" dirty="0" smtClean="0">
                <a:solidFill>
                  <a:schemeClr val="accent1">
                    <a:lumMod val="75000"/>
                  </a:schemeClr>
                </a:solidFill>
              </a:rPr>
              <a:t>Dr. Nurdan Bilgin</a:t>
            </a:r>
            <a:endParaRPr lang="tr-TR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2807804" y="5109282"/>
            <a:ext cx="6096000" cy="146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Bu sunum, ders kitabına </a:t>
            </a:r>
            <a:r>
              <a:rPr lang="tr-TR" sz="2000" smtClean="0">
                <a:solidFill>
                  <a:schemeClr val="accent1">
                    <a:lumMod val="75000"/>
                  </a:schemeClr>
                </a:solidFill>
              </a:rPr>
              <a:t>ek olarak </a:t>
            </a:r>
            <a:endParaRPr lang="tr-TR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Sayın Prof. Dr. 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Turgut Tümer’in</a:t>
            </a:r>
            <a:r>
              <a:rPr lang="tr-T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tr-TR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tr-TR" sz="2000" smtClean="0">
                <a:solidFill>
                  <a:schemeClr val="accent1">
                    <a:lumMod val="75000"/>
                  </a:schemeClr>
                </a:solidFill>
              </a:rPr>
              <a:t>Temel </a:t>
            </a:r>
            <a:r>
              <a:rPr lang="tr-TR" sz="2000" dirty="0">
                <a:solidFill>
                  <a:schemeClr val="accent1">
                    <a:lumMod val="75000"/>
                  </a:schemeClr>
                </a:solidFill>
              </a:rPr>
              <a:t>Makina Dinamiği </a:t>
            </a:r>
            <a:r>
              <a:rPr lang="tr-TR" sz="2000">
                <a:solidFill>
                  <a:schemeClr val="accent1">
                    <a:lumMod val="75000"/>
                  </a:schemeClr>
                </a:solidFill>
              </a:rPr>
              <a:t>Eğitimi </a:t>
            </a:r>
            <a:r>
              <a:rPr lang="tr-TR" sz="2000" smtClean="0">
                <a:solidFill>
                  <a:schemeClr val="accent1">
                    <a:lumMod val="75000"/>
                  </a:schemeClr>
                </a:solidFill>
              </a:rPr>
              <a:t>Çalıştayında 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yaptığı </a:t>
            </a:r>
            <a:r>
              <a:rPr lang="tr-TR" sz="2000" smtClean="0">
                <a:solidFill>
                  <a:schemeClr val="accent1">
                    <a:lumMod val="75000"/>
                  </a:schemeClr>
                </a:solidFill>
              </a:rPr>
              <a:t>sunumdan yararlanılarak hazırlanmıştır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Sarsma Kuvvetinin Dengelenmesi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Sürekli rejimde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𝐶𝑀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tr-TR" i="1">
                        <a:latin typeface="Cambria Math" panose="02040503050406030204" pitchFamily="18" charset="0"/>
                      </a:rPr>
                      <m:t>sabit</m:t>
                    </m:r>
                  </m:oMath>
                </a14:m>
                <a:r>
                  <a:rPr lang="tr-TR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tr-TR" dirty="0" smtClean="0"/>
                  <a:t>mümkün </a:t>
                </a:r>
                <a:r>
                  <a:rPr lang="tr-TR" dirty="0"/>
                  <a:t>olamayacağından: </a:t>
                </a:r>
                <a:endParaRPr lang="tr-TR" dirty="0" smtClean="0"/>
              </a:p>
              <a:p>
                <a:r>
                  <a:rPr lang="tr-TR" dirty="0" smtClean="0"/>
                  <a:t>Sarsma </a:t>
                </a:r>
                <a:r>
                  <a:rPr lang="tr-TR" dirty="0"/>
                  <a:t>Kuvveti </a:t>
                </a:r>
                <a:r>
                  <a:rPr lang="tr-TR" dirty="0" smtClean="0"/>
                  <a:t>ancak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𝐶𝑀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olması </a:t>
                </a:r>
                <a:r>
                  <a:rPr lang="tr-TR" dirty="0"/>
                  <a:t>durumunda dengelenir </a:t>
                </a:r>
                <a:r>
                  <a:rPr lang="tr-TR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tr-TR">
                            <a:latin typeface="Cambria Math" panose="02040503050406030204" pitchFamily="18" charset="0"/>
                          </a:rPr>
                          <m:t>𝑠h</m:t>
                        </m:r>
                      </m:sub>
                    </m:sSub>
                    <m:r>
                      <a:rPr lang="tr-TR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dirty="0" smtClean="0"/>
                  <a:t>) </a:t>
                </a:r>
              </a:p>
              <a:p>
                <a:r>
                  <a:rPr lang="tr-TR" dirty="0" smtClean="0"/>
                  <a:t>O </a:t>
                </a:r>
                <a:r>
                  <a:rPr lang="tr-TR" dirty="0"/>
                  <a:t>halde, değişken </a:t>
                </a:r>
                <a:r>
                  <a:rPr lang="tr-TR" dirty="0" err="1"/>
                  <a:t>ataletli</a:t>
                </a:r>
                <a:r>
                  <a:rPr lang="tr-TR" dirty="0"/>
                  <a:t> bir makinada sarsma kuvvetinin dengelemesi için: 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𝑠𝑎𝑏𝑖𝑡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Veya, toplam kütle sabit olduğundan, sarsma kuvvetinin </a:t>
                </a:r>
                <a:r>
                  <a:rPr lang="tr-TR" dirty="0" smtClean="0"/>
                  <a:t>dengelenme </a:t>
                </a:r>
                <a:r>
                  <a:rPr lang="tr-TR" dirty="0"/>
                  <a:t>koşulu: 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𝑠𝑎𝑏𝑖𝑡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201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Sarsma Kuvvetinin Dengelenmesi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Kütle </a:t>
            </a:r>
            <a:r>
              <a:rPr lang="tr-TR" dirty="0"/>
              <a:t>merkezinin sabit kalması genellikle şasinin bir kuvvet çifti (serbest moment) ile sarsılması ile sonuçlanır!...........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nedenle STATİK DENGELEME olarak da adlandırılır. </a:t>
            </a:r>
            <a:endParaRPr lang="tr-TR" dirty="0" smtClean="0"/>
          </a:p>
          <a:p>
            <a:r>
              <a:rPr lang="tr-TR" dirty="0" smtClean="0"/>
              <a:t>Asıl </a:t>
            </a:r>
            <a:r>
              <a:rPr lang="tr-TR" dirty="0"/>
              <a:t>avantajı potansiyel enerjinin dalgalanmamasıdır ve ağır makinalarda bu istenen bir durumdur. </a:t>
            </a:r>
            <a:endParaRPr lang="tr-TR" dirty="0" smtClean="0"/>
          </a:p>
          <a:p>
            <a:r>
              <a:rPr lang="tr-TR" dirty="0" smtClean="0"/>
              <a:t>Sarsma </a:t>
            </a:r>
            <a:r>
              <a:rPr lang="tr-TR" dirty="0"/>
              <a:t>kuvvetinin dengeleme koşulunu sağlamanın bir yolu, </a:t>
            </a:r>
            <a:r>
              <a:rPr lang="tr-TR" dirty="0" err="1"/>
              <a:t>Berkoff</a:t>
            </a:r>
            <a:r>
              <a:rPr lang="tr-TR" dirty="0"/>
              <a:t> ve </a:t>
            </a:r>
            <a:r>
              <a:rPr lang="tr-TR" dirty="0" err="1"/>
              <a:t>Lowen</a:t>
            </a:r>
            <a:r>
              <a:rPr lang="tr-TR" dirty="0"/>
              <a:t> (1969) tarafından sunulan </a:t>
            </a:r>
            <a:r>
              <a:rPr lang="tr-TR" dirty="0" smtClean="0"/>
              <a:t>lineer </a:t>
            </a:r>
            <a:r>
              <a:rPr lang="tr-TR" dirty="0"/>
              <a:t>olarak bağımsız </a:t>
            </a:r>
            <a:r>
              <a:rPr lang="tr-TR" dirty="0" smtClean="0"/>
              <a:t>vektörler metodudur </a:t>
            </a:r>
            <a:r>
              <a:rPr lang="tr-TR" dirty="0"/>
              <a:t>(</a:t>
            </a:r>
            <a:r>
              <a:rPr lang="tr-TR" dirty="0" err="1"/>
              <a:t>method</a:t>
            </a:r>
            <a:r>
              <a:rPr lang="tr-TR" dirty="0"/>
              <a:t> of </a:t>
            </a:r>
            <a:r>
              <a:rPr lang="tr-TR" dirty="0" err="1"/>
              <a:t>linearly</a:t>
            </a:r>
            <a:r>
              <a:rPr lang="tr-TR" dirty="0"/>
              <a:t> </a:t>
            </a:r>
            <a:r>
              <a:rPr lang="tr-TR" dirty="0" err="1"/>
              <a:t>independent</a:t>
            </a:r>
            <a:r>
              <a:rPr lang="tr-TR" dirty="0"/>
              <a:t> </a:t>
            </a:r>
            <a:r>
              <a:rPr lang="tr-TR" dirty="0" err="1"/>
              <a:t>vectors</a:t>
            </a:r>
            <a:r>
              <a:rPr lang="tr-TR" dirty="0"/>
              <a:t>). </a:t>
            </a:r>
            <a:endParaRPr lang="tr-TR" dirty="0" smtClean="0"/>
          </a:p>
          <a:p>
            <a:r>
              <a:rPr lang="tr-TR" dirty="0" smtClean="0"/>
              <a:t>Daha </a:t>
            </a:r>
            <a:r>
              <a:rPr lang="tr-TR" dirty="0"/>
              <a:t>sonra </a:t>
            </a:r>
            <a:r>
              <a:rPr lang="tr-TR" dirty="0" err="1"/>
              <a:t>Tepper</a:t>
            </a:r>
            <a:r>
              <a:rPr lang="tr-TR" dirty="0"/>
              <a:t> ve </a:t>
            </a:r>
            <a:r>
              <a:rPr lang="tr-TR" dirty="0" err="1"/>
              <a:t>Lowen</a:t>
            </a:r>
            <a:r>
              <a:rPr lang="tr-TR" dirty="0"/>
              <a:t> (1972), eğer bir mekanizmanın her noktasından sabit uzva (şasiye) döner mafsallar üzerinden gidilebiliyorsa, bu mekanizmanın toplam uzuv sayısının yarısı kadar dengeleme kütlesiyle statik olarak dengelenebileceğini göstermiştir. </a:t>
            </a:r>
          </a:p>
        </p:txBody>
      </p:sp>
    </p:spTree>
    <p:extLst>
      <p:ext uri="{BB962C8B-B14F-4D97-AF65-F5344CB8AC3E}">
        <p14:creationId xmlns:p14="http://schemas.microsoft.com/office/powerpoint/2010/main" val="2582776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 </a:t>
            </a:r>
            <a:r>
              <a:rPr lang="tr-TR" dirty="0"/>
              <a:t>1- Dört Çubuk Mekanizmasının </a:t>
            </a:r>
            <a:r>
              <a:rPr lang="tr-TR" dirty="0" smtClean="0"/>
              <a:t>Statik Dengelenmesi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609601"/>
                <a:ext cx="7886700" cy="767172"/>
              </a:xfrm>
            </p:spPr>
            <p:txBody>
              <a:bodyPr/>
              <a:lstStyle/>
              <a:p>
                <a:r>
                  <a:rPr lang="tr-TR" dirty="0" smtClean="0"/>
                  <a:t>Kütleler: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:r>
                  <a:rPr lang="tr-TR" dirty="0" smtClean="0"/>
                  <a:t>Toplam Kütle: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609601"/>
                <a:ext cx="7886700" cy="767172"/>
              </a:xfrm>
              <a:blipFill rotWithShape="0">
                <a:blip r:embed="rId2"/>
                <a:stretch>
                  <a:fillRect l="-696" t="-7937" b="-103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56" y="1556792"/>
            <a:ext cx="7134853" cy="420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51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Örnek 1- Dört Çubuk Mekanizmasının Statik Dengelenmesi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609600"/>
                <a:ext cx="8011802" cy="6095999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/>
                  <a:t> </a:t>
                </a:r>
                <a:r>
                  <a:rPr lang="tr-TR" dirty="0"/>
                  <a:t>Statik Dengeleme Koşulu: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𝑠𝑎𝑏𝑖𝑡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Dört </a:t>
                </a:r>
                <a:r>
                  <a:rPr lang="tr-TR" dirty="0"/>
                  <a:t>Çubuk Mekanizması İçin</a:t>
                </a:r>
                <a:r>
                  <a:rPr lang="tr-TR" dirty="0" smtClean="0"/>
                  <a:t>: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𝑠𝑎𝑏𝑖𝑡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r>
                  <a:rPr lang="tr-TR" dirty="0" smtClean="0"/>
                  <a:t>Burada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tr-TR" dirty="0">
                          <a:latin typeface="Symbol" panose="05050102010706020507" pitchFamily="18" charset="2"/>
                        </a:rPr>
                        <m:t>𝑟</m:t>
                      </m:r>
                      <m:r>
                        <m:rPr>
                          <m:nor/>
                        </m:rPr>
                        <a:rPr lang="tr-TR" baseline="-25000" dirty="0">
                          <a:latin typeface="Symbol" panose="05050102010706020507" pitchFamily="18" charset="2"/>
                        </a:rPr>
                        <m:t>2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tr-TR" dirty="0">
                              <a:latin typeface="Symbol" panose="05050102010706020507" pitchFamily="18" charset="2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tr-TR" dirty="0">
                              <a:latin typeface="Symbol" panose="05050102010706020507" pitchFamily="18" charset="2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dirty="0">
                              <a:latin typeface="Symbol" panose="05050102010706020507" pitchFamily="18" charset="2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tr-TR" baseline="-25000" dirty="0" smtClean="0">
                          <a:latin typeface="Symbol" panose="05050102010706020507" pitchFamily="18" charset="2"/>
                        </a:rPr>
                        <m:t>2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tr-TR" dirty="0">
                              <a:latin typeface="Symbol" panose="05050102010706020507" pitchFamily="18" charset="2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m:rPr>
                          <m:nor/>
                        </m:rPr>
                        <a:rPr lang="tr-TR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tr-TR" dirty="0">
                          <a:latin typeface="Symbol" panose="05050102010706020507" pitchFamily="18" charset="2"/>
                        </a:rPr>
                        <m:t>𝑟</m:t>
                      </m:r>
                      <m:r>
                        <m:rPr>
                          <m:nor/>
                        </m:rPr>
                        <a:rPr lang="tr-TR" b="0" i="0" baseline="-25000" dirty="0" smtClean="0">
                          <a:latin typeface="Symbol" panose="05050102010706020507" pitchFamily="18" charset="2"/>
                        </a:rPr>
                        <m:t>3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tr-TR" dirty="0">
                              <a:latin typeface="Symbol" panose="05050102010706020507" pitchFamily="18" charset="2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tr-TR" dirty="0">
                              <a:latin typeface="Symbol" panose="05050102010706020507" pitchFamily="18" charset="2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dirty="0">
                              <a:latin typeface="Symbol" panose="05050102010706020507" pitchFamily="18" charset="2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tr-TR" dirty="0">
                          <a:latin typeface="Symbol" panose="05050102010706020507" pitchFamily="18" charset="2"/>
                        </a:rPr>
                        <m:t>𝑟</m:t>
                      </m:r>
                      <m:r>
                        <m:rPr>
                          <m:nor/>
                        </m:rPr>
                        <a:rPr lang="tr-TR" b="0" i="0" baseline="-25000" dirty="0" smtClean="0">
                          <a:latin typeface="Symbol" panose="05050102010706020507" pitchFamily="18" charset="2"/>
                        </a:rPr>
                        <m:t>4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tr-TR" dirty="0">
                              <a:latin typeface="Symbol" panose="05050102010706020507" pitchFamily="18" charset="2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tr-TR" dirty="0">
                              <a:latin typeface="Symbol" panose="05050102010706020507" pitchFamily="18" charset="2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dirty="0">
                              <a:latin typeface="Symbol" panose="05050102010706020507" pitchFamily="18" charset="2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Yerine </a:t>
                </a:r>
                <a:r>
                  <a:rPr lang="tr-TR" dirty="0"/>
                  <a:t>konulursa: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tr-TR" sz="1800" dirty="0">
                          <a:latin typeface="Symbol" panose="05050102010706020507" pitchFamily="18" charset="2"/>
                        </a:rPr>
                        <m:t>𝑟</m:t>
                      </m:r>
                      <m:r>
                        <m:rPr>
                          <m:nor/>
                        </m:rPr>
                        <a:rPr lang="tr-TR" sz="1800" baseline="-25000" dirty="0">
                          <a:latin typeface="Symbol" panose="05050102010706020507" pitchFamily="18" charset="2"/>
                        </a:rPr>
                        <m:t>2</m:t>
                      </m:r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tr-TR" sz="1800" dirty="0">
                              <a:latin typeface="Symbol" panose="05050102010706020507" pitchFamily="18" charset="2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tr-TR" sz="1800" dirty="0">
                              <a:latin typeface="Symbol" panose="05050102010706020507" pitchFamily="18" charset="2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sz="1800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sz="1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sz="1800" dirty="0">
                              <a:latin typeface="Symbol" panose="05050102010706020507" pitchFamily="18" charset="2"/>
                            </a:rPr>
                            <m:t>)</m:t>
                          </m:r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tr-TR" sz="180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tr-TR" sz="1800" baseline="-25000" dirty="0">
                          <a:latin typeface="Symbol" panose="05050102010706020507" pitchFamily="18" charset="2"/>
                        </a:rPr>
                        <m:t>2</m:t>
                      </m:r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tr-TR" sz="1800" dirty="0">
                              <a:latin typeface="Symbol" panose="05050102010706020507" pitchFamily="18" charset="2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m:rPr>
                          <m:nor/>
                        </m:rPr>
                        <a:rPr lang="tr-TR" sz="1800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tr-TR" sz="1800" dirty="0">
                          <a:latin typeface="Symbol" panose="05050102010706020507" pitchFamily="18" charset="2"/>
                        </a:rPr>
                        <m:t>𝑟</m:t>
                      </m:r>
                      <m:r>
                        <m:rPr>
                          <m:nor/>
                        </m:rPr>
                        <a:rPr lang="tr-TR" sz="1800" baseline="-25000" dirty="0">
                          <a:latin typeface="Symbol" panose="05050102010706020507" pitchFamily="18" charset="2"/>
                        </a:rPr>
                        <m:t>3</m:t>
                      </m:r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tr-TR" sz="1800" dirty="0">
                              <a:latin typeface="Symbol" panose="05050102010706020507" pitchFamily="18" charset="2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tr-TR" sz="1800" dirty="0">
                              <a:latin typeface="Symbol" panose="05050102010706020507" pitchFamily="18" charset="2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sz="1800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sz="1800" dirty="0">
                              <a:latin typeface="Symbol" panose="05050102010706020507" pitchFamily="18" charset="2"/>
                            </a:rPr>
                            <m:t>)</m:t>
                          </m:r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m:rPr>
                          <m:nor/>
                        </m:rPr>
                        <a:rPr lang="tr-TR" sz="1800" dirty="0">
                          <a:latin typeface="Symbol" panose="05050102010706020507" pitchFamily="18" charset="2"/>
                        </a:rPr>
                        <m:t>𝑟</m:t>
                      </m:r>
                      <m:r>
                        <m:rPr>
                          <m:nor/>
                        </m:rPr>
                        <a:rPr lang="tr-TR" sz="1800" baseline="-25000" dirty="0">
                          <a:latin typeface="Symbol" panose="05050102010706020507" pitchFamily="18" charset="2"/>
                        </a:rPr>
                        <m:t>4</m:t>
                      </m:r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tr-TR" sz="1800" dirty="0">
                              <a:latin typeface="Symbol" panose="05050102010706020507" pitchFamily="18" charset="2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tr-TR" sz="1800" dirty="0">
                              <a:latin typeface="Symbol" panose="05050102010706020507" pitchFamily="18" charset="2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800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sz="1800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sz="1800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sz="1800" dirty="0">
                              <a:latin typeface="Symbol" panose="05050102010706020507" pitchFamily="18" charset="2"/>
                            </a:rPr>
                            <m:t>)</m:t>
                          </m:r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𝑠𝑎𝑏𝑖𝑡</m:t>
                      </m:r>
                    </m:oMath>
                  </m:oMathPara>
                </a14:m>
                <a:endParaRPr lang="tr-TR" sz="1800" i="1" dirty="0">
                  <a:latin typeface="Cambria Math" panose="02040503050406030204" pitchFamily="18" charset="0"/>
                </a:endParaRPr>
              </a:p>
              <a:p>
                <a:r>
                  <a:rPr lang="tr-TR" dirty="0" smtClean="0"/>
                  <a:t>Terimleri </a:t>
                </a:r>
                <a:r>
                  <a:rPr lang="tr-TR" dirty="0"/>
                  <a:t>değişken açıların çarpanları olarak toplarsak</a:t>
                </a:r>
                <a:r>
                  <a:rPr lang="tr-TR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sz="1800" dirty="0">
                              <a:latin typeface="Symbol" panose="05050102010706020507" pitchFamily="18" charset="2"/>
                            </a:rPr>
                            <m:t>𝑟</m:t>
                          </m:r>
                          <m:r>
                            <m:rPr>
                              <m:nor/>
                            </m:rPr>
                            <a:rPr lang="tr-TR" sz="1800" baseline="-25000" dirty="0">
                              <a:latin typeface="Symbol" panose="05050102010706020507" pitchFamily="18" charset="2"/>
                            </a:rPr>
                            <m:t>2</m:t>
                          </m:r>
                          <m:sSup>
                            <m:sSup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tr-TR" sz="1800" dirty="0">
                                  <a:latin typeface="Symbol" panose="05050102010706020507" pitchFamily="18" charset="2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tr-TR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tr-TR" sz="18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sz="180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tr-TR" sz="1800" baseline="-25000" dirty="0">
                              <a:latin typeface="Symbol" panose="05050102010706020507" pitchFamily="18" charset="2"/>
                            </a:rPr>
                            <m:t>2</m:t>
                          </m:r>
                        </m:e>
                      </m:d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tr-TR" sz="1800" dirty="0">
                              <a:latin typeface="Symbol" panose="05050102010706020507" pitchFamily="18" charset="2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m:rPr>
                          <m:nor/>
                        </m:rPr>
                        <a:rPr lang="tr-TR" sz="1800" dirty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sz="1800" dirty="0">
                              <a:latin typeface="Symbol" panose="05050102010706020507" pitchFamily="18" charset="2"/>
                            </a:rPr>
                            <m:t>𝑟</m:t>
                          </m:r>
                          <m:r>
                            <m:rPr>
                              <m:nor/>
                            </m:rPr>
                            <a:rPr lang="tr-TR" sz="1800" baseline="-25000" dirty="0">
                              <a:latin typeface="Symbol" panose="05050102010706020507" pitchFamily="18" charset="2"/>
                            </a:rPr>
                            <m:t>3</m:t>
                          </m:r>
                          <m:sSup>
                            <m:sSup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tr-TR" sz="1800" dirty="0">
                                  <a:latin typeface="Symbol" panose="05050102010706020507" pitchFamily="18" charset="2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tr-TR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tr-TR" sz="1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tr-TR" sz="1800" dirty="0">
                              <a:latin typeface="Symbol" panose="05050102010706020507" pitchFamily="18" charset="2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sz="1800" dirty="0">
                              <a:latin typeface="Symbol" panose="05050102010706020507" pitchFamily="18" charset="2"/>
                            </a:rPr>
                            <m:t>𝑟</m:t>
                          </m:r>
                          <m:r>
                            <m:rPr>
                              <m:nor/>
                            </m:rPr>
                            <a:rPr lang="tr-TR" sz="1800" baseline="-25000" dirty="0">
                              <a:latin typeface="Symbol" panose="05050102010706020507" pitchFamily="18" charset="2"/>
                            </a:rPr>
                            <m:t>4</m:t>
                          </m:r>
                          <m:sSup>
                            <m:sSup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tr-TR" sz="1800" dirty="0">
                                  <a:latin typeface="Symbol" panose="05050102010706020507" pitchFamily="18" charset="2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tr-TR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tr-TR" sz="1800" i="1" dirty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tr-TR" sz="1800" dirty="0">
                              <a:latin typeface="Symbol" panose="05050102010706020507" pitchFamily="18" charset="2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800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𝑠𝑎𝑏𝑖𝑡</m:t>
                      </m:r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  (∗)</m:t>
                      </m:r>
                    </m:oMath>
                  </m:oMathPara>
                </a14:m>
                <a:endParaRPr lang="tr-TR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tr-TR" dirty="0" smtClean="0"/>
              </a:p>
              <a:p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609600"/>
                <a:ext cx="8011802" cy="6095999"/>
              </a:xfrm>
              <a:blipFill rotWithShape="0">
                <a:blip r:embed="rId2"/>
                <a:stretch>
                  <a:fillRect l="-685" t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609600"/>
            <a:ext cx="399325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62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Örnek 1- Dört Çubuk Mekanizmasının Statik Dengelenmesi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3753036"/>
                <a:ext cx="7886700" cy="29525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tr-TR" dirty="0" smtClean="0"/>
                  <a:t>Diğer </a:t>
                </a:r>
                <a:r>
                  <a:rPr lang="tr-TR" dirty="0"/>
                  <a:t>yandan, </a:t>
                </a:r>
                <a:r>
                  <a:rPr lang="tr-TR" dirty="0" smtClean="0"/>
                  <a:t>Vektör Kapalılık </a:t>
                </a:r>
                <a:r>
                  <a:rPr lang="tr-TR" dirty="0"/>
                  <a:t>Denklemi: 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olup</a:t>
                </a:r>
                <a:r>
                  <a:rPr lang="tr-TR" dirty="0"/>
                  <a:t>, buradan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p>
                    </m:sSup>
                  </m:oMath>
                </a14:m>
                <a:r>
                  <a:rPr lang="tr-TR" dirty="0"/>
                  <a:t> çözülürse</a:t>
                </a:r>
                <a:r>
                  <a:rPr lang="tr-TR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elde </a:t>
                </a:r>
                <a:r>
                  <a:rPr lang="tr-TR" dirty="0"/>
                  <a:t>edilir. Bu ifade </a:t>
                </a:r>
                <a:r>
                  <a:rPr lang="tr-TR" dirty="0" smtClean="0"/>
                  <a:t>(*) ifadesinde yerine </a:t>
                </a:r>
                <a:r>
                  <a:rPr lang="tr-TR" dirty="0"/>
                  <a:t>konulduğunda</a:t>
                </a:r>
                <a:r>
                  <a:rPr lang="tr-TR" dirty="0" smtClean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tr-T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tr-TR" sz="1400" dirty="0">
                            <a:latin typeface="Symbol" panose="05050102010706020507" pitchFamily="18" charset="2"/>
                          </a:rPr>
                          <m:t>𝑟</m:t>
                        </m:r>
                        <m:r>
                          <m:rPr>
                            <m:nor/>
                          </m:rPr>
                          <a:rPr lang="tr-TR" sz="1400" baseline="-25000" dirty="0">
                            <a:latin typeface="Symbol" panose="05050102010706020507" pitchFamily="18" charset="2"/>
                          </a:rPr>
                          <m:t>2</m:t>
                        </m:r>
                        <m:sSup>
                          <m:sSupPr>
                            <m:ctrlPr>
                              <a:rPr lang="tr-TR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1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tr-TR" sz="1400" dirty="0">
                                <a:latin typeface="Symbol" panose="05050102010706020507" pitchFamily="18" charset="2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tr-TR" sz="1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tr-TR" sz="1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tr-TR" sz="1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tr-TR" sz="14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tr-TR" sz="1400" baseline="-25000" dirty="0">
                            <a:latin typeface="Symbol" panose="05050102010706020507" pitchFamily="18" charset="2"/>
                          </a:rPr>
                          <m:t>2</m:t>
                        </m:r>
                      </m:e>
                    </m:d>
                    <m:sSup>
                      <m:sSupPr>
                        <m:ctrlPr>
                          <a:rPr lang="tr-T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1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nor/>
                          </m:rPr>
                          <a:rPr lang="tr-TR" sz="1400" dirty="0">
                            <a:latin typeface="Symbol" panose="05050102010706020507" pitchFamily="18" charset="2"/>
                          </a:rPr>
                          <m:t>𝑖</m:t>
                        </m:r>
                        <m:sSub>
                          <m:sSubPr>
                            <m:ctrlPr>
                              <a:rPr lang="tr-TR" sz="1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1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m:rPr>
                        <m:nor/>
                      </m:rPr>
                      <a:rPr lang="tr-TR" sz="1400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tr-TR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tr-TR" sz="1400" dirty="0">
                            <a:latin typeface="Symbol" panose="05050102010706020507" pitchFamily="18" charset="2"/>
                          </a:rPr>
                          <m:t>𝑟</m:t>
                        </m:r>
                        <m:r>
                          <m:rPr>
                            <m:nor/>
                          </m:rPr>
                          <a:rPr lang="tr-TR" sz="1400" baseline="-25000" dirty="0">
                            <a:latin typeface="Symbol" panose="05050102010706020507" pitchFamily="18" charset="2"/>
                          </a:rPr>
                          <m:t>3</m:t>
                        </m:r>
                        <m:sSup>
                          <m:sSupPr>
                            <m:ctrlPr>
                              <a:rPr lang="tr-TR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1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tr-TR" sz="1400" dirty="0">
                                <a:latin typeface="Symbol" panose="05050102010706020507" pitchFamily="18" charset="2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tr-TR" sz="1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tr-TR" sz="1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p>
                        </m:sSup>
                      </m:e>
                    </m:d>
                    <m:d>
                      <m:dPr>
                        <m:ctrlPr>
                          <a:rPr lang="tr-T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1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sz="1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p>
                          <m:sSupPr>
                            <m:ctrlPr>
                              <a:rPr lang="tr-TR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1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tr-T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sup>
                        </m:sSup>
                        <m:r>
                          <a:rPr lang="tr-TR" sz="1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tr-TR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1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tr-T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tr-TR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sz="1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tr-T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1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tr-T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1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tr-TR" sz="1400" dirty="0">
                            <a:latin typeface="Symbol" panose="05050102010706020507" pitchFamily="18" charset="2"/>
                          </a:rPr>
                          <m:t>𝑟</m:t>
                        </m:r>
                        <m:r>
                          <m:rPr>
                            <m:nor/>
                          </m:rPr>
                          <a:rPr lang="tr-TR" sz="1400" baseline="-25000" dirty="0">
                            <a:latin typeface="Symbol" panose="05050102010706020507" pitchFamily="18" charset="2"/>
                          </a:rPr>
                          <m:t>4</m:t>
                        </m:r>
                        <m:sSup>
                          <m:sSupPr>
                            <m:ctrlPr>
                              <a:rPr lang="tr-TR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1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tr-TR" sz="1400" dirty="0">
                                <a:latin typeface="Symbol" panose="05050102010706020507" pitchFamily="18" charset="2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tr-TR" sz="1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tr-TR" sz="14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sup>
                        </m:sSup>
                      </m:e>
                    </m:d>
                    <m:sSup>
                      <m:sSupPr>
                        <m:ctrlPr>
                          <a:rPr lang="tr-T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1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nor/>
                          </m:rPr>
                          <a:rPr lang="tr-TR" sz="1400" dirty="0">
                            <a:latin typeface="Symbol" panose="05050102010706020507" pitchFamily="18" charset="2"/>
                          </a:rPr>
                          <m:t>𝑖</m:t>
                        </m:r>
                        <m:sSub>
                          <m:sSubPr>
                            <m:ctrlPr>
                              <a:rPr lang="tr-TR" sz="1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14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p>
                    </m:sSup>
                    <m:r>
                      <a:rPr lang="tr-T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400" i="1">
                        <a:latin typeface="Cambria Math" panose="02040503050406030204" pitchFamily="18" charset="0"/>
                      </a:rPr>
                      <m:t>𝑠𝑎𝑏𝑖𝑡</m:t>
                    </m:r>
                  </m:oMath>
                </a14:m>
                <a:r>
                  <a:rPr lang="tr-TR" sz="1400" dirty="0" smtClean="0"/>
                  <a:t> </a:t>
                </a:r>
              </a:p>
              <a:p>
                <a:r>
                  <a:rPr lang="tr-TR" dirty="0" smtClean="0"/>
                  <a:t>elde </a:t>
                </a:r>
                <a:r>
                  <a:rPr lang="tr-TR" dirty="0"/>
                  <a:t>edilir. Terimleri tekrar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tr-TR" dirty="0"/>
                  <a:t> değişken açıların çarpanları olarak toplarsak: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3753036"/>
                <a:ext cx="7886700" cy="2952563"/>
              </a:xfrm>
              <a:blipFill rotWithShape="0">
                <a:blip r:embed="rId2"/>
                <a:stretch>
                  <a:fillRect l="-696" t="-3306" b="-20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93" y="620688"/>
            <a:ext cx="488765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09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Örnek 1- Dört Çubuk Mekanizmasının Statik Dengelenmesi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0" y="609601"/>
                <a:ext cx="9144000" cy="51514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tr-T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tr-TR" sz="1600" dirty="0">
                            <a:latin typeface="Symbol" panose="05050102010706020507" pitchFamily="18" charset="2"/>
                          </a:rPr>
                          <m:t>𝑟</m:t>
                        </m:r>
                        <m:r>
                          <m:rPr>
                            <m:nor/>
                          </m:rPr>
                          <a:rPr lang="tr-TR" sz="1600" baseline="-25000" dirty="0">
                            <a:latin typeface="Symbol" panose="05050102010706020507" pitchFamily="18" charset="2"/>
                          </a:rPr>
                          <m:t>2</m:t>
                        </m:r>
                        <m:sSup>
                          <m:sSupPr>
                            <m:ctrlPr>
                              <a:rPr lang="tr-T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tr-TR" sz="1600" dirty="0">
                                <a:latin typeface="Symbol" panose="05050102010706020507" pitchFamily="18" charset="2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tr-TR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tr-TR" sz="16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tr-TR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tr-TR" sz="16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tr-TR" sz="1600" baseline="-25000" dirty="0">
                            <a:latin typeface="Symbol" panose="05050102010706020507" pitchFamily="18" charset="2"/>
                          </a:rPr>
                          <m:t>2</m:t>
                        </m:r>
                        <m:r>
                          <a:rPr lang="tr-TR" sz="16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tr-T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16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tr-T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tr-TR" sz="1600" dirty="0">
                            <a:latin typeface="Symbol" panose="05050102010706020507" pitchFamily="18" charset="2"/>
                          </a:rPr>
                          <m:t>𝑟</m:t>
                        </m:r>
                        <m:r>
                          <m:rPr>
                            <m:nor/>
                          </m:rPr>
                          <a:rPr lang="tr-TR" sz="1600" baseline="-25000" dirty="0">
                            <a:latin typeface="Symbol" panose="05050102010706020507" pitchFamily="18" charset="2"/>
                          </a:rPr>
                          <m:t>3</m:t>
                        </m:r>
                        <m:sSup>
                          <m:sSupPr>
                            <m:ctrlPr>
                              <a:rPr lang="tr-T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tr-TR" sz="1600" dirty="0">
                                <a:latin typeface="Symbol" panose="05050102010706020507" pitchFamily="18" charset="2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tr-TR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tr-TR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p>
                        </m:sSup>
                      </m:e>
                    </m:d>
                    <m:sSup>
                      <m:sSupPr>
                        <m:ctrlPr>
                          <a:rPr lang="tr-T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nor/>
                          </m:rPr>
                          <a:rPr lang="tr-TR" sz="1600" dirty="0">
                            <a:latin typeface="Symbol" panose="05050102010706020507" pitchFamily="18" charset="2"/>
                          </a:rPr>
                          <m:t>𝑖</m:t>
                        </m:r>
                        <m:sSub>
                          <m:sSubPr>
                            <m:ctrlPr>
                              <a:rPr lang="tr-TR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1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tr-TR" sz="16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tr-T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tr-TR" sz="1600" dirty="0">
                            <a:latin typeface="Symbol" panose="05050102010706020507" pitchFamily="18" charset="2"/>
                          </a:rPr>
                          <m:t>𝑟</m:t>
                        </m:r>
                        <m:r>
                          <m:rPr>
                            <m:nor/>
                          </m:rPr>
                          <a:rPr lang="tr-TR" sz="1600" baseline="-25000" dirty="0">
                            <a:latin typeface="Symbol" panose="05050102010706020507" pitchFamily="18" charset="2"/>
                          </a:rPr>
                          <m:t>4</m:t>
                        </m:r>
                        <m:sSup>
                          <m:sSupPr>
                            <m:ctrlPr>
                              <a:rPr lang="tr-T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tr-TR" sz="1600" dirty="0">
                                <a:latin typeface="Symbol" panose="05050102010706020507" pitchFamily="18" charset="2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tr-TR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tr-TR" sz="16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sup>
                        </m:sSup>
                        <m:r>
                          <a:rPr lang="tr-TR" sz="16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tr-T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tr-T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tr-TR" sz="1600" dirty="0">
                            <a:latin typeface="Symbol" panose="05050102010706020507" pitchFamily="18" charset="2"/>
                          </a:rPr>
                          <m:t>𝑟</m:t>
                        </m:r>
                        <m:r>
                          <m:rPr>
                            <m:nor/>
                          </m:rPr>
                          <a:rPr lang="tr-TR" sz="1600" baseline="-25000" dirty="0">
                            <a:latin typeface="Symbol" panose="05050102010706020507" pitchFamily="18" charset="2"/>
                          </a:rPr>
                          <m:t>3</m:t>
                        </m:r>
                        <m:sSup>
                          <m:sSupPr>
                            <m:ctrlPr>
                              <a:rPr lang="tr-T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tr-TR" sz="1600" dirty="0">
                                <a:latin typeface="Symbol" panose="05050102010706020507" pitchFamily="18" charset="2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tr-TR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tr-TR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p>
                        </m:sSup>
                      </m:e>
                    </m:d>
                    <m:sSup>
                      <m:sSupPr>
                        <m:ctrlPr>
                          <a:rPr lang="tr-T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nor/>
                          </m:rPr>
                          <a:rPr lang="tr-TR" sz="1600" dirty="0">
                            <a:latin typeface="Symbol" panose="05050102010706020507" pitchFamily="18" charset="2"/>
                          </a:rPr>
                          <m:t>𝑖</m:t>
                        </m:r>
                        <m:sSub>
                          <m:sSubPr>
                            <m:ctrlPr>
                              <a:rPr lang="tr-TR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16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p>
                    </m:sSup>
                    <m:r>
                      <m:rPr>
                        <m:nor/>
                      </m:rPr>
                      <a:rPr lang="tr-TR" sz="1600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tr-TR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tr-TR" sz="1600" dirty="0">
                            <a:latin typeface="Symbol" panose="05050102010706020507" pitchFamily="18" charset="2"/>
                          </a:rPr>
                          <m:t>𝑟</m:t>
                        </m:r>
                        <m:r>
                          <m:rPr>
                            <m:nor/>
                          </m:rPr>
                          <a:rPr lang="tr-TR" sz="1600" baseline="-25000" dirty="0">
                            <a:latin typeface="Symbol" panose="05050102010706020507" pitchFamily="18" charset="2"/>
                          </a:rPr>
                          <m:t>3</m:t>
                        </m:r>
                        <m:sSup>
                          <m:sSupPr>
                            <m:ctrlPr>
                              <a:rPr lang="tr-T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tr-TR" sz="1600" dirty="0">
                                <a:latin typeface="Symbol" panose="05050102010706020507" pitchFamily="18" charset="2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tr-TR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tr-TR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tr-TR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sz="16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tr-T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600" i="1">
                        <a:latin typeface="Cambria Math" panose="02040503050406030204" pitchFamily="18" charset="0"/>
                      </a:rPr>
                      <m:t>𝑠𝑎𝑏𝑖𝑡</m:t>
                    </m:r>
                  </m:oMath>
                </a14:m>
                <a:r>
                  <a:rPr lang="tr-TR" sz="1600" dirty="0"/>
                  <a:t> </a:t>
                </a: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09601"/>
                <a:ext cx="9144000" cy="515144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2"/>
              <p:cNvSpPr txBox="1">
                <a:spLocks/>
              </p:cNvSpPr>
              <p:nvPr/>
            </p:nvSpPr>
            <p:spPr>
              <a:xfrm>
                <a:off x="791580" y="1183832"/>
                <a:ext cx="7668852" cy="27132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tr-T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tr-TR" sz="1600" dirty="0">
                              <a:latin typeface="Symbol" panose="05050102010706020507" pitchFamily="18" charset="2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tr-T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tr-TR" sz="1600" dirty="0">
                              <a:latin typeface="Symbol" panose="05050102010706020507" pitchFamily="18" charset="2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600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  <m:r>
                        <m:rPr>
                          <m:nor/>
                        </m:rPr>
                        <a:rPr lang="tr-TR" sz="160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tr-T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600" i="1">
                          <a:latin typeface="Cambria Math" panose="02040503050406030204" pitchFamily="18" charset="0"/>
                        </a:rPr>
                        <m:t>𝑠𝑎𝑏𝑖𝑡</m:t>
                      </m:r>
                    </m:oMath>
                  </m:oMathPara>
                </a14:m>
                <a:endParaRPr lang="tr-TR" sz="1600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sz="1600" dirty="0">
                              <a:latin typeface="Symbol" panose="05050102010706020507" pitchFamily="18" charset="2"/>
                            </a:rPr>
                            <m:t>𝑟</m:t>
                          </m:r>
                          <m:r>
                            <m:rPr>
                              <m:nor/>
                            </m:rPr>
                            <a:rPr lang="tr-TR" sz="1600" baseline="-25000" dirty="0">
                              <a:latin typeface="Symbol" panose="05050102010706020507" pitchFamily="18" charset="2"/>
                            </a:rPr>
                            <m:t>2</m:t>
                          </m:r>
                          <m:sSup>
                            <m:sSup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tr-TR" sz="1600" dirty="0">
                                  <a:latin typeface="Symbol" panose="05050102010706020507" pitchFamily="18" charset="2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tr-T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tr-TR" sz="16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sz="160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tr-TR" sz="1600" baseline="-25000" dirty="0">
                              <a:latin typeface="Symbol" panose="05050102010706020507" pitchFamily="18" charset="2"/>
                            </a:rPr>
                            <m:t>2</m:t>
                          </m:r>
                          <m:r>
                            <a:rPr lang="tr-TR" sz="16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sz="1600" dirty="0">
                              <a:latin typeface="Symbol" panose="05050102010706020507" pitchFamily="18" charset="2"/>
                            </a:rPr>
                            <m:t>𝑟</m:t>
                          </m:r>
                          <m:r>
                            <m:rPr>
                              <m:nor/>
                            </m:rPr>
                            <a:rPr lang="tr-TR" sz="1600" baseline="-25000" dirty="0">
                              <a:latin typeface="Symbol" panose="05050102010706020507" pitchFamily="18" charset="2"/>
                            </a:rPr>
                            <m:t>3</m:t>
                          </m:r>
                          <m:sSup>
                            <m:sSup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tr-TR" sz="1600" dirty="0">
                                  <a:latin typeface="Symbol" panose="05050102010706020507" pitchFamily="18" charset="2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tr-T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tr-TR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tr-TR" sz="1600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sz="1600" dirty="0">
                              <a:latin typeface="Symbol" panose="05050102010706020507" pitchFamily="18" charset="2"/>
                            </a:rPr>
                            <m:t>𝑟</m:t>
                          </m:r>
                          <m:r>
                            <m:rPr>
                              <m:nor/>
                            </m:rPr>
                            <a:rPr lang="tr-TR" sz="1600" baseline="-25000" dirty="0">
                              <a:latin typeface="Symbol" panose="05050102010706020507" pitchFamily="18" charset="2"/>
                            </a:rPr>
                            <m:t>4</m:t>
                          </m:r>
                          <m:sSup>
                            <m:sSup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tr-TR" sz="1600" dirty="0">
                                  <a:latin typeface="Symbol" panose="05050102010706020507" pitchFamily="18" charset="2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tr-T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tr-TR" sz="1600" i="1" dirty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p>
                          </m:sSup>
                          <m:r>
                            <a:rPr lang="tr-TR" sz="16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sz="1600" dirty="0">
                              <a:latin typeface="Symbol" panose="05050102010706020507" pitchFamily="18" charset="2"/>
                            </a:rPr>
                            <m:t>𝑟</m:t>
                          </m:r>
                          <m:r>
                            <m:rPr>
                              <m:nor/>
                            </m:rPr>
                            <a:rPr lang="tr-TR" sz="1600" baseline="-25000" dirty="0">
                              <a:latin typeface="Symbol" panose="05050102010706020507" pitchFamily="18" charset="2"/>
                            </a:rPr>
                            <m:t>3</m:t>
                          </m:r>
                          <m:sSup>
                            <m:sSup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tr-TR" sz="1600" dirty="0">
                                  <a:latin typeface="Symbol" panose="05050102010706020507" pitchFamily="18" charset="2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tr-T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tr-TR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tr-TR" sz="1600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tr-TR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sz="1600" dirty="0">
                              <a:latin typeface="Symbol" panose="05050102010706020507" pitchFamily="18" charset="2"/>
                            </a:rPr>
                            <m:t>𝑟</m:t>
                          </m:r>
                          <m:r>
                            <m:rPr>
                              <m:nor/>
                            </m:rPr>
                            <a:rPr lang="tr-TR" sz="1600" baseline="-25000" dirty="0">
                              <a:latin typeface="Symbol" panose="05050102010706020507" pitchFamily="18" charset="2"/>
                            </a:rPr>
                            <m:t>3</m:t>
                          </m:r>
                          <m:sSup>
                            <m:sSup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tr-TR" sz="1600" dirty="0">
                                  <a:latin typeface="Symbol" panose="05050102010706020507" pitchFamily="18" charset="2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tr-T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tr-TR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tr-T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sz="1600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tr-TR" sz="1600" dirty="0"/>
                  <a:t>C zaten sabit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1600" dirty="0"/>
                  <a:t> </a:t>
                </a:r>
                <a:r>
                  <a:rPr lang="tr-TR" sz="1600" dirty="0" smtClean="0"/>
                  <a:t>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16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tr-TR" sz="1600" dirty="0"/>
                  <a:t>değişken olduğundan, toplamın sabit olması ancak:  </a:t>
                </a:r>
                <a:endParaRPr lang="tr-TR" sz="1600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tr-TR" sz="16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sz="1600" i="1" dirty="0" smtClean="0">
                        <a:latin typeface="Cambria Math" panose="02040503050406030204" pitchFamily="18" charset="0"/>
                      </a:rPr>
                      <m:t> = 0 </m:t>
                    </m:r>
                  </m:oMath>
                </a14:m>
                <a:r>
                  <a:rPr lang="tr-TR" sz="1600" dirty="0" smtClean="0"/>
                  <a:t>ve </a:t>
                </a:r>
                <a14:m>
                  <m:oMath xmlns:m="http://schemas.openxmlformats.org/officeDocument/2006/math">
                    <m:r>
                      <a:rPr lang="tr-TR" sz="16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1600" i="1" dirty="0" smtClean="0">
                        <a:latin typeface="Cambria Math" panose="02040503050406030204" pitchFamily="18" charset="0"/>
                      </a:rPr>
                      <m:t> = 0 </m:t>
                    </m:r>
                  </m:oMath>
                </a14:m>
                <a:r>
                  <a:rPr lang="tr-TR" sz="1600" dirty="0"/>
                  <a:t>durumunda sağlanabilir.  </a:t>
                </a:r>
              </a:p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tr-TR" sz="1600" dirty="0"/>
                  <a:t>Mekanizmanın biyeli (uzuv-3) için</a:t>
                </a:r>
                <a:r>
                  <a:rPr lang="tr-TR" sz="1600" dirty="0" smtClean="0"/>
                  <a:t>:</a:t>
                </a:r>
                <a:endParaRPr lang="tr-TR" dirty="0"/>
              </a:p>
            </p:txBody>
          </p:sp>
        </mc:Choice>
        <mc:Fallback xmlns="">
          <p:sp>
            <p:nvSpPr>
              <p:cNvPr id="4" name="İçerik Yer Tutuc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80" y="1183832"/>
                <a:ext cx="7668852" cy="2713220"/>
              </a:xfrm>
              <a:prstGeom prst="rect">
                <a:avLst/>
              </a:prstGeom>
              <a:blipFill rotWithShape="0">
                <a:blip r:embed="rId3"/>
                <a:stretch>
                  <a:fillRect l="-477" b="-29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3889495"/>
            <a:ext cx="4276695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Metin kutusu 6"/>
              <p:cNvSpPr txBox="1"/>
              <p:nvPr/>
            </p:nvSpPr>
            <p:spPr>
              <a:xfrm>
                <a:off x="791580" y="3897052"/>
                <a:ext cx="4284476" cy="2506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6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tr-TR" sz="16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lang="tr-TR" sz="16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tr-TR" sz="16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m:rPr>
                          <m:nor/>
                        </m:rPr>
                        <a:rPr lang="tr-T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</m:t>
                      </m:r>
                      <m:r>
                        <m:rPr>
                          <m:nor/>
                        </m:rPr>
                        <a:rPr lang="tr-T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′3</m:t>
                      </m:r>
                      <m:sSup>
                        <m:sSupPr>
                          <m:ctrlPr>
                            <a:rPr lang="tr-TR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tr-TR" sz="16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tr-TR" sz="16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16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tr-TR" sz="1600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𝛾</m:t>
                              </m:r>
                              <m:r>
                                <a:rPr lang="tr-TR" sz="1600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tr-TR" sz="1600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tr-T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nor/>
                        </m:rPr>
                        <a:rPr lang="tr-T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</m:t>
                      </m:r>
                      <m:r>
                        <m:rPr>
                          <m:nor/>
                        </m:rPr>
                        <a:rPr lang="tr-TR" sz="1600" baseline="-25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3</m:t>
                      </m:r>
                      <m:sSup>
                        <m:sSupPr>
                          <m:ctrlPr>
                            <a:rPr lang="tr-TR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tr-TR" sz="16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tr-TR" sz="16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16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tr-TR" sz="1600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sz="1600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tr-TR" sz="1600" dirty="0" smtClean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r>
                  <a:rPr lang="tr-TR" sz="16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cs typeface="+mn-cs"/>
                  </a:rPr>
                  <a:t>yazabiliriz; bu takdirde A ifadesinin son iki terimi şu hali alır: </a:t>
                </a:r>
                <a:endParaRPr lang="tr-TR" sz="16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6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tr-TR" sz="16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tr-TR" sz="1600" baseline="-25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ymbol" panose="05050102010706020507" pitchFamily="18" charset="2"/>
                        </a:rPr>
                        <m:t>2</m:t>
                      </m:r>
                      <m:r>
                        <a:rPr lang="tr-TR" sz="16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tr-TR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tr-T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ymbol" panose="05050102010706020507" pitchFamily="18" charset="2"/>
                        </a:rPr>
                        <m:t>𝑟</m:t>
                      </m:r>
                      <m:r>
                        <m:rPr>
                          <m:nor/>
                        </m:rPr>
                        <a:rPr lang="tr-TR" sz="1600" baseline="-25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ymbol" panose="05050102010706020507" pitchFamily="18" charset="2"/>
                        </a:rPr>
                        <m:t>3</m:t>
                      </m:r>
                      <m:sSup>
                        <m:sSupPr>
                          <m:ctrlPr>
                            <a:rPr lang="tr-TR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tr-TR" sz="16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Symbol" panose="05050102010706020507" pitchFamily="18" charset="2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16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sz="16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tr-TR" sz="1600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tr-TR" sz="16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tr-TR" sz="1600" baseline="-25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ymbol" panose="05050102010706020507" pitchFamily="18" charset="2"/>
                        </a:rPr>
                        <m:t>2</m:t>
                      </m:r>
                      <m:r>
                        <a:rPr lang="tr-TR" sz="16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tr-TR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tr-TR" sz="16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6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sz="16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tr-TR" sz="16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m:rPr>
                              <m:nor/>
                            </m:rPr>
                            <a:rPr lang="tr-TR" sz="16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′3</m:t>
                          </m:r>
                          <m:sSup>
                            <m:sSupPr>
                              <m:ctrlPr>
                                <a:rPr lang="tr-TR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6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tr-TR" sz="1600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tr-TR" sz="1600" i="1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tr-TR" sz="1600" i="1" dirty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dirty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tr-TR" sz="1600" i="1" dirty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tr-TR" sz="1600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tr-TR" sz="16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6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tr-TR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tr-T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m:rPr>
                          <m:nor/>
                        </m:rPr>
                        <a:rPr lang="tr-T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′3</m:t>
                      </m:r>
                      <m:sSup>
                        <m:sSupPr>
                          <m:ctrlPr>
                            <a:rPr lang="tr-TR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6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tr-TR" sz="16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16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tr-TR" sz="1600" i="1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600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tr-TR" sz="1600" i="1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tr-TR" sz="1600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tr-TR" sz="1600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endParaRPr>
              </a:p>
              <a:p>
                <a:r>
                  <a:rPr lang="tr-TR" sz="1600" dirty="0" smtClean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:endParaRPr lang="tr-TR" sz="1600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Metin kutusu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80" y="3897052"/>
                <a:ext cx="4284476" cy="2506648"/>
              </a:xfrm>
              <a:prstGeom prst="rect">
                <a:avLst/>
              </a:prstGeom>
              <a:blipFill rotWithShape="0">
                <a:blip r:embed="rId5"/>
                <a:stretch>
                  <a:fillRect l="-853" r="-85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110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Örnek 1- Dört Çubuk Mekanizmasının Statik Dengelenmesi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Bu durumda dört çubuk mekanizmasının statik dengelenmesi için gerekli koşullar şu hali alır: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dirty="0">
                              <a:latin typeface="Symbol" panose="05050102010706020507" pitchFamily="18" charset="2"/>
                            </a:rPr>
                            <m:t>𝑟</m:t>
                          </m:r>
                          <m:r>
                            <m:rPr>
                              <m:nor/>
                            </m:rPr>
                            <a:rPr lang="tr-TR" baseline="-25000" dirty="0">
                              <a:latin typeface="Symbol" panose="05050102010706020507" pitchFamily="18" charset="2"/>
                            </a:rPr>
                            <m:t>2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tr-TR" dirty="0">
                                  <a:latin typeface="Symbol" panose="05050102010706020507" pitchFamily="18" charset="2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m:rPr>
                              <m:nor/>
                            </m:rPr>
                            <a:rPr lang="tr-T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′3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tr-TR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tr-TR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Bu koşulun sağlanması için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tr-TR" dirty="0">
                          <a:latin typeface="Symbol" panose="05050102010706020507" pitchFamily="18" charset="2"/>
                        </a:rPr>
                        <m:t>𝑟</m:t>
                      </m:r>
                      <m:r>
                        <m:rPr>
                          <m:nor/>
                        </m:rPr>
                        <a:rPr lang="tr-TR" baseline="-25000" dirty="0">
                          <a:latin typeface="Symbol" panose="05050102010706020507" pitchFamily="18" charset="2"/>
                        </a:rPr>
                        <m:t>2</m:t>
                      </m:r>
                      <m:r>
                        <m:rPr>
                          <m:nor/>
                        </m:rPr>
                        <a:rPr lang="tr-TR" b="0" i="0" dirty="0" smtClean="0">
                          <a:latin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tr-TR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m:rPr>
                          <m:nor/>
                        </m:rPr>
                        <a:rPr lang="tr-TR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′3             1</m:t>
                      </m:r>
                      <m:r>
                        <m:rPr>
                          <m:nor/>
                        </m:rP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/>
                  <a:t>Ve</a:t>
                </a:r>
              </a:p>
              <a:p>
                <a:pPr marL="0" indent="0">
                  <a:buNone/>
                </a:pPr>
                <a:endParaRPr lang="tr-TR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tr-T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1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tr-TR" baseline="-25000" dirty="0" smtClean="0"/>
              </a:p>
              <a:p>
                <a:pPr marL="0" indent="0">
                  <a:buNone/>
                </a:pPr>
                <a:r>
                  <a:rPr lang="tr-TR" dirty="0"/>
                  <a:t>Olmalıdır</a:t>
                </a:r>
                <a:r>
                  <a:rPr lang="tr-TR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dirty="0">
                              <a:latin typeface="Symbol" panose="05050102010706020507" pitchFamily="18" charset="2"/>
                            </a:rPr>
                            <m:t>𝑟</m:t>
                          </m:r>
                          <m:r>
                            <m:rPr>
                              <m:nor/>
                            </m:rPr>
                            <a:rPr lang="tr-TR" baseline="-25000" dirty="0">
                              <a:latin typeface="Symbol" panose="05050102010706020507" pitchFamily="18" charset="2"/>
                            </a:rPr>
                            <m:t>4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tr-TR" dirty="0">
                                  <a:latin typeface="Symbol" panose="05050102010706020507" pitchFamily="18" charset="2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p>
                          </m:s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dirty="0">
                              <a:latin typeface="Symbol" panose="05050102010706020507" pitchFamily="18" charset="2"/>
                            </a:rPr>
                            <m:t>𝑟</m:t>
                          </m:r>
                          <m:r>
                            <m:rPr>
                              <m:nor/>
                            </m:rPr>
                            <a:rPr lang="tr-TR" baseline="-25000" dirty="0">
                              <a:latin typeface="Symbol" panose="05050102010706020507" pitchFamily="18" charset="2"/>
                            </a:rPr>
                            <m:t>3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tr-TR" dirty="0">
                                  <a:latin typeface="Symbol" panose="05050102010706020507" pitchFamily="18" charset="2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tr-TR" dirty="0" smtClean="0"/>
                  <a:t>İçin ise,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m:rPr>
                          <m:nor/>
                        </m:rPr>
                        <a:rPr lang="tr-TR" dirty="0">
                          <a:latin typeface="Symbol" panose="05050102010706020507" pitchFamily="18" charset="2"/>
                        </a:rPr>
                        <m:t>𝑟</m:t>
                      </m:r>
                      <m:r>
                        <m:rPr>
                          <m:nor/>
                        </m:rPr>
                        <a:rPr lang="tr-TR" baseline="-25000" dirty="0">
                          <a:latin typeface="Symbol" panose="05050102010706020507" pitchFamily="18" charset="2"/>
                        </a:rPr>
                        <m:t>4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tr-TR" dirty="0">
                          <a:latin typeface="Symbol" panose="05050102010706020507" pitchFamily="18" charset="2"/>
                        </a:rPr>
                        <m:t>𝑟</m:t>
                      </m:r>
                      <m:r>
                        <m:rPr>
                          <m:nor/>
                        </m:rPr>
                        <a:rPr lang="tr-TR" baseline="-25000" dirty="0">
                          <a:latin typeface="Symbol" panose="05050102010706020507" pitchFamily="18" charset="2"/>
                        </a:rPr>
                        <m:t>3</m:t>
                      </m:r>
                      <m:r>
                        <m:rPr>
                          <m:nor/>
                        </m:rPr>
                        <a:rPr lang="tr-TR" b="0" i="0" baseline="-25000" dirty="0" smtClean="0">
                          <a:latin typeface="Symbol" panose="05050102010706020507" pitchFamily="18" charset="2"/>
                        </a:rPr>
                        <m:t>            </m:t>
                      </m:r>
                      <m:r>
                        <m:rPr>
                          <m:nor/>
                        </m:rP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tr-TR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tr-TR" dirty="0" smtClean="0"/>
                  <a:t>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2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err="1" smtClean="0"/>
                  <a:t>Olmaldır</a:t>
                </a:r>
                <a:r>
                  <a:rPr lang="tr-TR" dirty="0" smtClean="0"/>
                  <a:t>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000" r="-1700" b="-5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360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Örnek 1- Dört Çubuk Mekanizmasının Statik Dengelenmesi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Sonuç olarak; eğer dört çubuk mekanizmasının kütle dağılımları yukarıdaki (1a,1b) </a:t>
                </a:r>
                <a:r>
                  <a:rPr lang="tr-TR" dirty="0"/>
                  <a:t>ve (</a:t>
                </a:r>
                <a:r>
                  <a:rPr lang="tr-TR" dirty="0" smtClean="0"/>
                  <a:t>2a,2b) </a:t>
                </a:r>
                <a:r>
                  <a:rPr lang="tr-TR" dirty="0"/>
                  <a:t>koşullarını sağlarsa, hareketli uzuvların kütle merkezi aşağıdaki konumda sabit kalır: 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dirty="0">
                              <a:latin typeface="Symbol" panose="05050102010706020507" pitchFamily="18" charset="2"/>
                            </a:rPr>
                            <m:t>𝑟</m:t>
                          </m:r>
                          <m:r>
                            <m:rPr>
                              <m:nor/>
                            </m:rPr>
                            <a:rPr lang="tr-TR" baseline="-25000" dirty="0">
                              <a:latin typeface="Symbol" panose="05050102010706020507" pitchFamily="18" charset="2"/>
                            </a:rPr>
                            <m:t>3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tr-TR" dirty="0">
                                  <a:latin typeface="Symbol" panose="05050102010706020507" pitchFamily="18" charset="2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Genellikle</a:t>
                </a:r>
                <a:r>
                  <a:rPr lang="tr-TR" dirty="0"/>
                  <a:t>, uzuvların bu koşulları sağlayacak şekilde imal edilmesi yerine, uzuvların mevcut şekillerine (kütle dağılımlarına) dokunulmadan bu koşulların dengeleme kütleleri vasıtasıyla sağlanması tercih edilir.  </a:t>
                </a:r>
                <a:endParaRPr lang="tr-TR" dirty="0" smtClean="0"/>
              </a:p>
              <a:p>
                <a:r>
                  <a:rPr lang="tr-TR" dirty="0" smtClean="0"/>
                  <a:t>Dört </a:t>
                </a:r>
                <a:r>
                  <a:rPr lang="tr-TR" dirty="0"/>
                  <a:t>çubuk mekanizması için </a:t>
                </a:r>
                <a:r>
                  <a:rPr lang="tr-TR" dirty="0" smtClean="0"/>
                  <a:t>(</a:t>
                </a:r>
                <a:r>
                  <a:rPr lang="tr-TR" dirty="0"/>
                  <a:t>1a,1b</a:t>
                </a:r>
                <a:r>
                  <a:rPr lang="tr-TR" dirty="0" smtClean="0"/>
                  <a:t>) </a:t>
                </a:r>
                <a:r>
                  <a:rPr lang="tr-TR" dirty="0"/>
                  <a:t>ve </a:t>
                </a:r>
                <a:r>
                  <a:rPr lang="tr-TR" dirty="0" smtClean="0"/>
                  <a:t>(</a:t>
                </a:r>
                <a:r>
                  <a:rPr lang="tr-TR" dirty="0"/>
                  <a:t>2a,2b</a:t>
                </a:r>
                <a:r>
                  <a:rPr lang="tr-TR" dirty="0" smtClean="0"/>
                  <a:t>) </a:t>
                </a:r>
                <a:r>
                  <a:rPr lang="tr-TR" dirty="0"/>
                  <a:t>koşulları iki dengeleme kütlesi ile sağlanabilir. </a:t>
                </a:r>
                <a:endParaRPr lang="tr-TR" dirty="0" smtClean="0"/>
              </a:p>
              <a:p>
                <a:r>
                  <a:rPr lang="tr-TR" dirty="0" smtClean="0"/>
                  <a:t>Standart </a:t>
                </a:r>
                <a:r>
                  <a:rPr lang="tr-TR" dirty="0"/>
                  <a:t>uygulama biyelin (uzuv-3) kütle dağılımına dokunmadan sabit eksen etrafında dönen iki uzva (uzuv-2 ve uzuv-4) dengeleme kütleleri eklemek şeklindedir: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1000" r="-15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770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Örnek 1- Dört Çubuk Mekanizmasının Statik Dengelenmesi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609600"/>
                <a:ext cx="8407846" cy="3575483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tr-TR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tr-TR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tr-TR" sz="1800" dirty="0" smtClean="0"/>
                  <a:t>: </a:t>
                </a:r>
                <a:r>
                  <a:rPr lang="tr-TR" sz="1800" dirty="0"/>
                  <a:t>k-uzvunun ilk (orijinal) kütle parametreleri olsun</a:t>
                </a:r>
                <a:r>
                  <a:rPr lang="tr-TR" sz="1800" dirty="0" smtClean="0"/>
                  <a:t>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tr-TR" sz="1800" dirty="0" smtClean="0"/>
                  <a:t>: </a:t>
                </a:r>
                <a:r>
                  <a:rPr lang="tr-TR" sz="1800" dirty="0"/>
                  <a:t>k-uzvunun (1) ve (2) koşullarını sağlayan kütle parametreleri olsun.   </a:t>
                </a:r>
                <a:endParaRPr lang="tr-TR" sz="180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tr-TR" sz="1800" i="1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tr-TR" sz="1800" i="1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tr-TR" sz="1800" dirty="0"/>
                  <a:t>: k-uzvuna eklenecek dengeleme </a:t>
                </a:r>
                <a:r>
                  <a:rPr lang="tr-TR" sz="1800" dirty="0" smtClean="0"/>
                  <a:t>kütlesinin parametreleri </a:t>
                </a:r>
                <a:r>
                  <a:rPr lang="tr-TR" sz="1800" dirty="0"/>
                  <a:t>olsun. </a:t>
                </a:r>
                <a:endParaRPr lang="tr-TR" sz="1800" dirty="0" smtClean="0"/>
              </a:p>
              <a:p>
                <a:r>
                  <a:rPr lang="tr-TR" dirty="0" smtClean="0"/>
                  <a:t>Bu </a:t>
                </a:r>
                <a:r>
                  <a:rPr lang="tr-TR" dirty="0"/>
                  <a:t>durumda;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eşitliğinin </a:t>
                </a:r>
                <a:r>
                  <a:rPr lang="tr-TR" dirty="0"/>
                  <a:t>sağlanması gerekir. Buradan dengeleme kütlesinin parametreleri çözülebilir: 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⁡(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⁡(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⁡(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) −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⁡(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Bu </a:t>
                </a:r>
                <a:r>
                  <a:rPr lang="tr-TR" dirty="0"/>
                  <a:t>iki denklemin karelerinin toplamı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tr-TR" dirty="0"/>
                  <a:t>, bölümü ise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tr-TR" dirty="0"/>
                  <a:t> parametresini verir: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609600"/>
                <a:ext cx="8407846" cy="3575483"/>
              </a:xfrm>
              <a:blipFill rotWithShape="0">
                <a:blip r:embed="rId2"/>
                <a:stretch>
                  <a:fillRect l="-653" t="-2044" r="-26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1542049" y="4365104"/>
                <a:ext cx="6087116" cy="5636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d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049" y="4365104"/>
                <a:ext cx="6087116" cy="56368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Metin kutusu 6"/>
              <p:cNvSpPr txBox="1"/>
              <p:nvPr/>
            </p:nvSpPr>
            <p:spPr>
              <a:xfrm>
                <a:off x="2483768" y="5265204"/>
                <a:ext cx="4331827" cy="63607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) −</m:t>
                                  </m:r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tr-TR" dirty="0"/>
                                    <m:t>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) −</m:t>
                                  </m:r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" name="Metin kutusu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265204"/>
                <a:ext cx="4331827" cy="6360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911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Örnek 1- Dört Çubuk Mekanizmasının Statik Dengelenmesi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609601"/>
                <a:ext cx="7886700" cy="3143436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tr-TR" b="1" dirty="0" smtClean="0"/>
                  <a:t>Özel Durum – </a:t>
                </a:r>
                <a:r>
                  <a:rPr lang="tr-TR" b="1" dirty="0" err="1"/>
                  <a:t>Eksenel</a:t>
                </a:r>
                <a:r>
                  <a:rPr lang="tr-TR" b="1" dirty="0"/>
                  <a:t> Biyel: </a:t>
                </a:r>
                <a:endParaRPr lang="tr-TR" b="1" dirty="0" smtClean="0"/>
              </a:p>
              <a:p>
                <a:r>
                  <a:rPr lang="tr-TR" dirty="0" smtClean="0"/>
                  <a:t>Kütle </a:t>
                </a:r>
                <a:r>
                  <a:rPr lang="tr-TR" dirty="0"/>
                  <a:t>merkezi iki mafsalı birleştiren doğru üzerinde olan ikili uzuv “</a:t>
                </a:r>
                <a:r>
                  <a:rPr lang="tr-TR" dirty="0" err="1"/>
                  <a:t>eksenel</a:t>
                </a:r>
                <a:r>
                  <a:rPr lang="tr-TR" dirty="0"/>
                  <a:t> ikili uzuv” (in-</a:t>
                </a:r>
                <a:r>
                  <a:rPr lang="tr-TR" dirty="0" err="1"/>
                  <a:t>line</a:t>
                </a:r>
                <a:r>
                  <a:rPr lang="tr-TR" dirty="0"/>
                  <a:t> </a:t>
                </a:r>
                <a:r>
                  <a:rPr lang="tr-TR" dirty="0" err="1"/>
                  <a:t>binary</a:t>
                </a:r>
                <a:r>
                  <a:rPr lang="tr-TR" dirty="0"/>
                  <a:t> link) olarak bilinir. Biyelin </a:t>
                </a:r>
                <a:r>
                  <a:rPr lang="tr-TR" dirty="0" err="1"/>
                  <a:t>eksenel</a:t>
                </a:r>
                <a:r>
                  <a:rPr lang="tr-TR" dirty="0"/>
                  <a:t> olması durumunda: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= 0 ,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’3 =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’3 =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Bu </a:t>
                </a:r>
                <a:r>
                  <a:rPr lang="tr-TR" dirty="0"/>
                  <a:t>durumda statik dengeleme koşulları şu hali alır: 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tr-TR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tr-TR" b="0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tr-TR" dirty="0" smtClean="0">
                  <a:ea typeface="Cambria Math" panose="02040503050406030204" pitchFamily="18" charset="0"/>
                </a:endParaRPr>
              </a:p>
              <a:p>
                <a:r>
                  <a:rPr lang="tr-TR" dirty="0" smtClean="0"/>
                  <a:t>Bunun </a:t>
                </a:r>
                <a:r>
                  <a:rPr lang="tr-TR" dirty="0"/>
                  <a:t>anlamı, statik dengeleme için diğer iki uzvun kütle merkezlerinin de döner mafsalları birleştiren doğru üzerinde olmasıdır.  Ayrıca uzuv-2 ve uzuv-4 kütle parametrelerinin şu koşulları sağlaması gerekir: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ctrlPr>
                            <a:rPr lang="tr-TR" i="1" baseline="-250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tr-TR" i="1" baseline="-25000" dirty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tr-TR" i="1" baseline="-25000" dirty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f>
                        <m:f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tr-TR" i="1" baseline="-25000" dirty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tr-TR" b="0" i="1" baseline="-2500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tr-TR" i="1" baseline="-25000" dirty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tr-TR" b="0" i="1" baseline="-2500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tr-TR" baseline="-25000" dirty="0"/>
              </a:p>
              <a:p>
                <a:r>
                  <a:rPr lang="tr-TR" dirty="0" smtClean="0"/>
                  <a:t>Bu </a:t>
                </a:r>
                <a:r>
                  <a:rPr lang="tr-TR" dirty="0"/>
                  <a:t>koşulları sağlayan bir dört çubuk mekanizması aşağıda gösterilmiştir: 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609601"/>
                <a:ext cx="7886700" cy="3143436"/>
              </a:xfrm>
              <a:blipFill rotWithShape="0">
                <a:blip r:embed="rId2"/>
                <a:stretch>
                  <a:fillRect l="-386" t="-271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6881" y="3618000"/>
            <a:ext cx="499207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5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212" y="4227676"/>
            <a:ext cx="2520000" cy="162878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206" y="1638860"/>
            <a:ext cx="2549614" cy="1800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4" y="76200"/>
            <a:ext cx="7886700" cy="473074"/>
          </a:xfrm>
        </p:spPr>
        <p:txBody>
          <a:bodyPr>
            <a:normAutofit/>
          </a:bodyPr>
          <a:lstStyle/>
          <a:p>
            <a:r>
              <a:rPr lang="tr-TR" dirty="0" smtClean="0"/>
              <a:t>Dengeleme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549274"/>
            <a:ext cx="6751662" cy="6095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u="sng" dirty="0" smtClean="0">
                <a:solidFill>
                  <a:schemeClr val="accent6">
                    <a:lumMod val="75000"/>
                  </a:schemeClr>
                </a:solidFill>
              </a:rPr>
              <a:t>Giriş</a:t>
            </a:r>
          </a:p>
          <a:p>
            <a:r>
              <a:rPr lang="tr-TR" dirty="0" smtClean="0"/>
              <a:t>Makinalar </a:t>
            </a:r>
            <a:r>
              <a:rPr lang="tr-TR" dirty="0"/>
              <a:t>çalışırken </a:t>
            </a:r>
            <a:r>
              <a:rPr lang="tr-TR" dirty="0" smtClean="0"/>
              <a:t>yapılan iş nedeniyle, </a:t>
            </a:r>
            <a:r>
              <a:rPr lang="tr-TR" dirty="0"/>
              <a:t>makina gövdesine zamanla </a:t>
            </a:r>
            <a:r>
              <a:rPr lang="tr-TR" dirty="0" smtClean="0"/>
              <a:t>değişen </a:t>
            </a:r>
            <a:r>
              <a:rPr lang="tr-TR" dirty="0"/>
              <a:t>(</a:t>
            </a:r>
            <a:r>
              <a:rPr lang="tr-TR" dirty="0" smtClean="0"/>
              <a:t>periyodik</a:t>
            </a:r>
            <a:r>
              <a:rPr lang="tr-TR" dirty="0"/>
              <a:t>) kuvvetler etki </a:t>
            </a:r>
            <a:r>
              <a:rPr lang="tr-TR" dirty="0" smtClean="0"/>
              <a:t>etmektedir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Bu kuvvetler </a:t>
            </a:r>
            <a:r>
              <a:rPr lang="tr-TR" dirty="0"/>
              <a:t>makina </a:t>
            </a:r>
            <a:r>
              <a:rPr lang="tr-TR" dirty="0" smtClean="0"/>
              <a:t>gövdesinin sarsılmasına/titreşime neden olur.</a:t>
            </a:r>
          </a:p>
          <a:p>
            <a:pPr lvl="1"/>
            <a:r>
              <a:rPr lang="tr-TR" dirty="0" smtClean="0"/>
              <a:t>Titreşim gürültü kaynağıdır. </a:t>
            </a:r>
          </a:p>
          <a:p>
            <a:pPr lvl="1"/>
            <a:r>
              <a:rPr lang="tr-TR" dirty="0" smtClean="0"/>
              <a:t>Titreşim makinanın </a:t>
            </a:r>
            <a:r>
              <a:rPr lang="tr-TR" dirty="0"/>
              <a:t>yaptığı işin </a:t>
            </a:r>
            <a:r>
              <a:rPr lang="tr-TR" dirty="0" smtClean="0"/>
              <a:t>kalitesine olumsuz etkiyebilir</a:t>
            </a:r>
          </a:p>
          <a:p>
            <a:pPr lvl="1"/>
            <a:r>
              <a:rPr lang="tr-TR" dirty="0" smtClean="0"/>
              <a:t>Titreşim </a:t>
            </a:r>
            <a:r>
              <a:rPr lang="tr-TR" dirty="0"/>
              <a:t>enerji kaybına neden </a:t>
            </a:r>
            <a:r>
              <a:rPr lang="tr-TR" dirty="0" smtClean="0"/>
              <a:t>olabilir</a:t>
            </a:r>
          </a:p>
          <a:p>
            <a:pPr lvl="1"/>
            <a:r>
              <a:rPr lang="tr-TR" dirty="0" smtClean="0"/>
              <a:t>Yorulma nedeniyle makinanın ömründe kısalmaya neden olur</a:t>
            </a:r>
          </a:p>
          <a:p>
            <a:r>
              <a:rPr lang="tr-TR" dirty="0" smtClean="0"/>
              <a:t>Bu nedenlerle, </a:t>
            </a:r>
            <a:r>
              <a:rPr lang="tr-TR" dirty="0"/>
              <a:t>makina gövdesine etki eden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değişken kuvvetlerin azaltılması</a:t>
            </a:r>
            <a:r>
              <a:rPr lang="tr-TR" dirty="0"/>
              <a:t> </a:t>
            </a:r>
            <a:r>
              <a:rPr lang="tr-TR" dirty="0" smtClean="0"/>
              <a:t>önemlidir.</a:t>
            </a:r>
          </a:p>
          <a:p>
            <a:r>
              <a:rPr lang="tr-TR" dirty="0" smtClean="0"/>
              <a:t>Bazı </a:t>
            </a:r>
            <a:r>
              <a:rPr lang="tr-TR" dirty="0"/>
              <a:t>kuvvetlerin yok edilebilmesi mümkün </a:t>
            </a:r>
            <a:r>
              <a:rPr lang="tr-TR" dirty="0" smtClean="0"/>
              <a:t>değildir.</a:t>
            </a:r>
          </a:p>
          <a:p>
            <a:r>
              <a:rPr lang="tr-TR" dirty="0"/>
              <a:t>S</a:t>
            </a:r>
            <a:r>
              <a:rPr lang="tr-TR" dirty="0" smtClean="0"/>
              <a:t>abit hızlı makinalarda </a:t>
            </a:r>
            <a:r>
              <a:rPr lang="tr-TR" dirty="0" err="1" smtClean="0"/>
              <a:t>D’Alambert</a:t>
            </a:r>
            <a:r>
              <a:rPr lang="tr-TR" dirty="0" smtClean="0"/>
              <a:t> </a:t>
            </a:r>
            <a:r>
              <a:rPr lang="tr-TR" dirty="0"/>
              <a:t>prensibine </a:t>
            </a:r>
            <a:r>
              <a:rPr lang="tr-TR" dirty="0" smtClean="0"/>
              <a:t>göre, </a:t>
            </a:r>
            <a:r>
              <a:rPr lang="tr-TR" dirty="0"/>
              <a:t>oluşan atalet kuvvetlerinin en aza indirgenmesi mümkündür.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konu 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atalet kuvvetlerinin dengelenmesi </a:t>
            </a:r>
            <a:r>
              <a:rPr lang="tr-TR" dirty="0"/>
              <a:t>veya kısaca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dengeleme</a:t>
            </a:r>
            <a:r>
              <a:rPr lang="tr-TR" dirty="0"/>
              <a:t> </a:t>
            </a:r>
            <a:r>
              <a:rPr lang="tr-TR" dirty="0" smtClean="0"/>
              <a:t>olarak adlandırılır</a:t>
            </a:r>
            <a:endParaRPr lang="tr-TR" u="sng" dirty="0" smtClean="0"/>
          </a:p>
        </p:txBody>
      </p:sp>
    </p:spTree>
    <p:extLst>
      <p:ext uri="{BB962C8B-B14F-4D97-AF65-F5344CB8AC3E}">
        <p14:creationId xmlns:p14="http://schemas.microsoft.com/office/powerpoint/2010/main" val="604471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Örnek 1- Dört Çubuk Mekanizmasının Statik Dengelenmesi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b="1" dirty="0" smtClean="0"/>
                  <a:t>Sarsma Momentinin Dengelenmesi: </a:t>
                </a:r>
              </a:p>
              <a:p>
                <a:r>
                  <a:rPr lang="tr-TR" dirty="0" smtClean="0"/>
                  <a:t>Statik </a:t>
                </a:r>
                <a:r>
                  <a:rPr lang="tr-TR" dirty="0"/>
                  <a:t>dengeleme sarsma kuvvetlerinin yok olması anlamına gelmez, sadece sarsma kuvvetlerinin toplamının sıfır olmasını sağlar. </a:t>
                </a:r>
                <a:endParaRPr lang="tr-TR" dirty="0" smtClean="0"/>
              </a:p>
              <a:p>
                <a:r>
                  <a:rPr lang="tr-TR" dirty="0" smtClean="0"/>
                  <a:t>Hemen </a:t>
                </a:r>
                <a:r>
                  <a:rPr lang="tr-TR" dirty="0"/>
                  <a:t>her durumda, ortaya serbest bir moment (kuvvet çifti) çıkar.  </a:t>
                </a:r>
                <a:endParaRPr lang="tr-TR" dirty="0" smtClean="0"/>
              </a:p>
              <a:p>
                <a:r>
                  <a:rPr lang="tr-TR" dirty="0" smtClean="0"/>
                  <a:t>Bir </a:t>
                </a:r>
                <a:r>
                  <a:rPr lang="tr-TR" dirty="0"/>
                  <a:t>mekanizmanın tam anlamıyla dengelenmiş olması için statik dengeleme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tr-TR">
                            <a:latin typeface="Cambria Math" panose="02040503050406030204" pitchFamily="18" charset="0"/>
                          </a:rPr>
                          <m:t>𝑠h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) yanında, </a:t>
                </a:r>
                <a:endParaRPr lang="tr-TR" dirty="0" smtClean="0"/>
              </a:p>
              <a:p>
                <a:r>
                  <a:rPr lang="tr-TR" dirty="0" smtClean="0"/>
                  <a:t>Herhangi </a:t>
                </a:r>
                <a:r>
                  <a:rPr lang="tr-TR" dirty="0"/>
                  <a:t>bir sabit nokta etrafında sarsma kuvvetlerinin momentinin de sıfır olası gerekir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acc>
                      </m:e>
                      <m:sub>
                        <m:r>
                          <a:rPr lang="tr-TR">
                            <a:latin typeface="Cambria Math" panose="02040503050406030204" pitchFamily="18" charset="0"/>
                          </a:rPr>
                          <m:t>𝑠h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). </a:t>
                </a:r>
                <a:endParaRPr lang="tr-TR" dirty="0" smtClean="0"/>
              </a:p>
              <a:p>
                <a:r>
                  <a:rPr lang="tr-TR" dirty="0"/>
                  <a:t>Bir dört çubuk mekanizmasının tam dengelenmesi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tr-TR">
                            <a:latin typeface="Cambria Math" panose="02040503050406030204" pitchFamily="18" charset="0"/>
                          </a:rPr>
                          <m:t>𝑠h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ve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acc>
                      </m:e>
                      <m:sub>
                        <m:r>
                          <a:rPr lang="tr-TR">
                            <a:latin typeface="Cambria Math" panose="02040503050406030204" pitchFamily="18" charset="0"/>
                          </a:rPr>
                          <m:t>𝑠h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) mümkün olsa da, son derece hantal ve kullanışsız bir durum ortaya çıktığından pratikte tercih edilmez</a:t>
                </a:r>
                <a:r>
                  <a:rPr lang="tr-TR" dirty="0" smtClean="0"/>
                  <a:t>.</a:t>
                </a:r>
              </a:p>
              <a:p>
                <a:r>
                  <a:rPr lang="es-ES" dirty="0"/>
                  <a:t>Bu nedenle sarsma momentinin dengelenmesine ilişkin ayrıntılara burada yer verilmemiştir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116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Örnek 1- Dört Çubuk Mekanizmasının Statik Dengelenmesi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b="1" dirty="0" smtClean="0"/>
                  <a:t>Özel Durum – </a:t>
                </a:r>
                <a:r>
                  <a:rPr lang="tr-TR" b="1" dirty="0" err="1"/>
                  <a:t>Eksenel</a:t>
                </a:r>
                <a:r>
                  <a:rPr lang="tr-TR" b="1" dirty="0"/>
                  <a:t> Biyel: </a:t>
                </a:r>
              </a:p>
              <a:p>
                <a:r>
                  <a:rPr lang="tr-TR" dirty="0" smtClean="0"/>
                  <a:t>Yukarıda belirttiğimiz gibi </a:t>
                </a:r>
                <a:r>
                  <a:rPr lang="es-ES" dirty="0"/>
                  <a:t>sarsma momentinin dengelenmesine ilişkin </a:t>
                </a:r>
                <a:r>
                  <a:rPr lang="es-ES" dirty="0" smtClean="0"/>
                  <a:t>ayrıntılara</a:t>
                </a:r>
                <a:r>
                  <a:rPr lang="tr-TR" dirty="0" smtClean="0"/>
                  <a:t> bu ders kapsamında girilmemektedir. Ancak fikir </a:t>
                </a:r>
                <a:r>
                  <a:rPr lang="tr-TR" dirty="0"/>
                  <a:t>vermesi bakımından, </a:t>
                </a:r>
                <a:r>
                  <a:rPr lang="tr-TR" dirty="0" smtClean="0"/>
                  <a:t>yukarıda gösterilen </a:t>
                </a:r>
                <a:r>
                  <a:rPr lang="tr-TR" dirty="0"/>
                  <a:t>özel duruma (</a:t>
                </a:r>
                <a:r>
                  <a:rPr lang="tr-TR" dirty="0" err="1"/>
                  <a:t>eksenel</a:t>
                </a:r>
                <a:r>
                  <a:rPr lang="tr-TR" dirty="0"/>
                  <a:t> biyel) uyan bir dört çubuk mekanizmasının tam dengelenmesi yöntemi aşağıda özet olarak sunulmuştur</a:t>
                </a:r>
                <a:r>
                  <a:rPr lang="tr-TR" dirty="0" smtClean="0"/>
                  <a:t>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tr-TR" dirty="0" err="1" smtClean="0"/>
                  <a:t>Eksenel</a:t>
                </a:r>
                <a:r>
                  <a:rPr lang="tr-TR" dirty="0" smtClean="0"/>
                  <a:t> </a:t>
                </a:r>
                <a:r>
                  <a:rPr lang="tr-TR" dirty="0"/>
                  <a:t>ikili biyelin kütle dağılımı, eylemsizlik yarıçapı, kütle merkezinin iki dönel mafsala olan uzaklıklarının çarpımı olacak şekilde düzenlenir</a:t>
                </a:r>
                <a:r>
                  <a:rPr lang="tr-TR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’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 smtClean="0"/>
              </a:p>
              <a:p>
                <a:pPr marL="449263" indent="-449263">
                  <a:buNone/>
                </a:pPr>
                <a:r>
                  <a:rPr lang="tr-TR" dirty="0"/>
                  <a:t>	</a:t>
                </a:r>
                <a:r>
                  <a:rPr lang="tr-TR" dirty="0" smtClean="0"/>
                  <a:t>Bu </a:t>
                </a:r>
                <a:r>
                  <a:rPr lang="tr-TR" dirty="0"/>
                  <a:t>koşulu sağlayan </a:t>
                </a:r>
                <a:r>
                  <a:rPr lang="tr-TR" dirty="0" err="1"/>
                  <a:t>eksenel</a:t>
                </a:r>
                <a:r>
                  <a:rPr lang="tr-TR" dirty="0"/>
                  <a:t> ikili uzva </a:t>
                </a:r>
                <a:r>
                  <a:rPr lang="tr-TR" b="1" dirty="0"/>
                  <a:t>“Fiziki Sarkaç” </a:t>
                </a:r>
                <a:r>
                  <a:rPr lang="tr-TR" dirty="0"/>
                  <a:t>adı verilir. Pistonlu makinaların dengelenmesinde de karşımıza çıkacak fiziki sarkacın özelliklerine bu bölümü takiben değinilecektir.  </a:t>
                </a:r>
                <a:endParaRPr lang="tr-TR" dirty="0" smtClean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tr-TR" dirty="0" smtClean="0"/>
                  <a:t>Uzuv-2 </a:t>
                </a:r>
                <a:r>
                  <a:rPr lang="tr-TR" dirty="0"/>
                  <a:t>ve uzuv-4 üzerine statik dengeleme koşullarını sağlamak üzere dengeleme kütleleri yerleştirilir. </a:t>
                </a:r>
                <a:endParaRPr lang="tr-TR" dirty="0" smtClean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tr-TR" dirty="0" smtClean="0"/>
                  <a:t>Uzuv-2 </a:t>
                </a:r>
                <a:r>
                  <a:rPr lang="tr-TR" dirty="0"/>
                  <a:t>ve uzuv-4 ile aynı hızda ancak ters yönde dönen millerin üzerine aşağıdaki şekilde gösterilen dengeleme ataletleri (</a:t>
                </a:r>
                <a:r>
                  <a:rPr lang="tr-TR" dirty="0" err="1"/>
                  <a:t>inertia</a:t>
                </a:r>
                <a:r>
                  <a:rPr lang="tr-TR" dirty="0"/>
                  <a:t> </a:t>
                </a:r>
                <a:r>
                  <a:rPr lang="tr-TR" dirty="0" err="1"/>
                  <a:t>counterweights</a:t>
                </a:r>
                <a:r>
                  <a:rPr lang="tr-TR" dirty="0"/>
                  <a:t>) konur. 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82" t="-1000" r="-15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049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Örnek 1- Dört Çubuk Mekanizmasının Statik Dengelenmesi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3908032"/>
                <a:ext cx="4392488" cy="2761327"/>
              </a:xfrm>
            </p:spPr>
            <p:txBody>
              <a:bodyPr/>
              <a:lstStyle/>
              <a:p>
                <a:r>
                  <a:rPr lang="tr-TR" b="1" dirty="0" smtClean="0"/>
                  <a:t>Fiziki Sarkaç: </a:t>
                </a:r>
                <a:r>
                  <a:rPr lang="tr-TR" dirty="0" err="1" smtClean="0"/>
                  <a:t>Eksenel</a:t>
                </a:r>
                <a:r>
                  <a:rPr lang="tr-TR" dirty="0" smtClean="0"/>
                  <a:t> </a:t>
                </a:r>
                <a:r>
                  <a:rPr lang="tr-TR" dirty="0"/>
                  <a:t>bir ikili uzvun eylemsizlik yarıçapı aşağıdaki koşulu sağlıyorsa </a:t>
                </a:r>
                <a:r>
                  <a:rPr lang="tr-TR" b="1" dirty="0"/>
                  <a:t>“Fiziki Sarkaç”</a:t>
                </a:r>
                <a:r>
                  <a:rPr lang="tr-TR" dirty="0"/>
                  <a:t> denir. 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𝑟𝑟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3908032"/>
                <a:ext cx="4392488" cy="2761327"/>
              </a:xfrm>
              <a:blipFill rotWithShape="0">
                <a:blip r:embed="rId2"/>
                <a:stretch>
                  <a:fillRect l="-1250" t="-2208" r="-208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7" y="476672"/>
            <a:ext cx="9144000" cy="343136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6376" y="4037244"/>
            <a:ext cx="508646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80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Örnek 1- Dört Çubuk Mekanizmasının Statik Dengelenmesi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Pistonlu makinaların biyel kolu, fiziki sarkaç koşulunu yaklaşık olarak sağlayacak şekildedir.  </a:t>
            </a:r>
          </a:p>
          <a:p>
            <a:r>
              <a:rPr lang="tr-TR" dirty="0" smtClean="0"/>
              <a:t>Başlangıçta </a:t>
            </a:r>
            <a:r>
              <a:rPr lang="tr-TR" dirty="0"/>
              <a:t>fiziki sarkaç olmayan </a:t>
            </a:r>
            <a:r>
              <a:rPr lang="tr-TR" dirty="0" err="1"/>
              <a:t>eksenel</a:t>
            </a:r>
            <a:r>
              <a:rPr lang="tr-TR" dirty="0"/>
              <a:t> bir ikili uzuv, iki ucuna birer çıkıntı ilavesi ile fiziki sarkaç koşulunu sağlayabilir. Bu tür çıkıntılar pistonlu makinaların biyellerinde gözlenebilir.  </a:t>
            </a:r>
          </a:p>
          <a:p>
            <a:r>
              <a:rPr lang="tr-TR" dirty="0"/>
              <a:t> </a:t>
            </a:r>
            <a:r>
              <a:rPr lang="tr-TR" dirty="0" smtClean="0"/>
              <a:t>Fiziki </a:t>
            </a:r>
            <a:r>
              <a:rPr lang="tr-TR" dirty="0"/>
              <a:t>sarkaç şu özelliklere sahiptir: 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Fiziki </a:t>
            </a:r>
            <a:r>
              <a:rPr lang="tr-TR" dirty="0"/>
              <a:t>sarkaç A ve B mafsalından asıldığında aynı doğal salınım frekansına </a:t>
            </a:r>
            <a:r>
              <a:rPr lang="tr-TR" dirty="0" smtClean="0"/>
              <a:t>sahiptir.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Fiziki </a:t>
            </a:r>
            <a:r>
              <a:rPr lang="tr-TR" dirty="0"/>
              <a:t>sarkaçta A mafsalına göre vuruş merkezi (</a:t>
            </a:r>
            <a:r>
              <a:rPr lang="tr-TR" dirty="0" err="1"/>
              <a:t>center</a:t>
            </a:r>
            <a:r>
              <a:rPr lang="tr-TR" dirty="0"/>
              <a:t> of </a:t>
            </a:r>
            <a:r>
              <a:rPr lang="tr-TR" dirty="0" err="1"/>
              <a:t>percussion</a:t>
            </a:r>
            <a:r>
              <a:rPr lang="tr-TR" dirty="0"/>
              <a:t>) B, B mafsalına göre vuruş merkezi ise A noktasıdır. </a:t>
            </a:r>
          </a:p>
        </p:txBody>
      </p:sp>
    </p:spTree>
    <p:extLst>
      <p:ext uri="{BB962C8B-B14F-4D97-AF65-F5344CB8AC3E}">
        <p14:creationId xmlns:p14="http://schemas.microsoft.com/office/powerpoint/2010/main" val="892663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Örnek 1- Dört Çubuk Mekanizmasının Statik Dengelenmesi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609601"/>
                <a:ext cx="7886700" cy="1055204"/>
              </a:xfrm>
            </p:spPr>
            <p:txBody>
              <a:bodyPr/>
              <a:lstStyle/>
              <a:p>
                <a:r>
                  <a:rPr lang="tr-TR" dirty="0"/>
                  <a:t>Fiziki sarkaç koşulu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𝑟𝑟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ile bu özellikler arasındaki ilişki aşağıda gösterilmiştir. </a:t>
                </a:r>
              </a:p>
              <a:p>
                <a:r>
                  <a:rPr lang="tr-TR" dirty="0"/>
                  <a:t> </a:t>
                </a:r>
                <a:r>
                  <a:rPr lang="tr-TR" dirty="0" smtClean="0"/>
                  <a:t>Genel </a:t>
                </a:r>
                <a:r>
                  <a:rPr lang="tr-TR" dirty="0"/>
                  <a:t>bir sarkacı göz önüne alalım: 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609601"/>
                <a:ext cx="7886700" cy="1055204"/>
              </a:xfrm>
              <a:blipFill rotWithShape="0">
                <a:blip r:embed="rId2"/>
                <a:stretch>
                  <a:fillRect l="-696" t="-5202" b="-69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674830"/>
            <a:ext cx="2090856" cy="2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2"/>
              <p:cNvSpPr txBox="1">
                <a:spLocks/>
              </p:cNvSpPr>
              <p:nvPr/>
            </p:nvSpPr>
            <p:spPr>
              <a:xfrm>
                <a:off x="3275856" y="1713512"/>
                <a:ext cx="5472608" cy="4919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tr-TR" b="1" dirty="0" smtClean="0"/>
                  <a:t>İlk özellik için: </a:t>
                </a:r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acc>
                        <m:accPr>
                          <m:chr m:val="̈"/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𝑚𝑔𝑟</m:t>
                      </m:r>
                      <m:r>
                        <m:rPr>
                          <m:sty m:val="p"/>
                        </m:rPr>
                        <a:rPr lang="tr-TR" i="1" dirty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= 0 </m:t>
                      </m:r>
                    </m:oMath>
                  </m:oMathPara>
                </a14:m>
                <a:endParaRPr lang="tr-TR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tr-TR" dirty="0" smtClean="0"/>
                  <a:t>küçük </a:t>
                </a:r>
                <a:r>
                  <a:rPr lang="tr-TR" dirty="0"/>
                  <a:t>𝜃 için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acc>
                      <m:accPr>
                        <m:chr m:val="̈"/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tr-TR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𝑚𝑔𝑟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= 0 </m:t>
                    </m:r>
                  </m:oMath>
                </a14:m>
                <a:endParaRPr lang="tr-TR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𝑚𝑔𝑟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𝑚𝑔𝑟</m:t>
                              </m:r>
                            </m:num>
                            <m:den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tr-TR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b="0" i="1" dirty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tr-TR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tr-TR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b="0" i="1" dirty="0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tr-TR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ra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𝑔𝑟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tr-TR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tr-TR" dirty="0" smtClean="0"/>
                  <a:t>A </a:t>
                </a:r>
                <a:r>
                  <a:rPr lang="tr-TR" dirty="0"/>
                  <a:t>ve B’den asıldığında aynı doğal frekansın elde edilmesi için: </a:t>
                </a:r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tr-TR" dirty="0" smtClean="0"/>
                  <a:t>Olmalıdır </a:t>
                </a:r>
                <a:r>
                  <a:rPr lang="tr-TR" dirty="0"/>
                  <a:t>ki, bu da ya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′  </m:t>
                    </m:r>
                  </m:oMath>
                </a14:m>
                <a:r>
                  <a:rPr lang="tr-TR" dirty="0"/>
                  <a:t>veya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𝑟𝑟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dirty="0"/>
                  <a:t> olması durumunda sağlanır. </a:t>
                </a:r>
                <a:endParaRPr lang="tr-TR" dirty="0" smtClean="0"/>
              </a:p>
              <a:p>
                <a:pPr fontAlgn="auto">
                  <a:spcAft>
                    <a:spcPts val="0"/>
                  </a:spcAft>
                </a:pPr>
                <a:r>
                  <a:rPr lang="tr-TR" dirty="0" smtClean="0"/>
                  <a:t>Buradan</a:t>
                </a:r>
                <a:r>
                  <a:rPr lang="tr-TR" dirty="0"/>
                  <a:t>, fiziksel sarkacın bu özelliği sağladığı, ancak bu özelliği sağlayan her sarkacın (örneğin kütle merkezi ortada düzgün çubuğun) fiziki sarkaç olmadığı sonucu çıkar.</a:t>
                </a:r>
              </a:p>
            </p:txBody>
          </p:sp>
        </mc:Choice>
        <mc:Fallback xmlns="">
          <p:sp>
            <p:nvSpPr>
              <p:cNvPr id="5" name="İçerik Yer Tutuc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713512"/>
                <a:ext cx="5472608" cy="4919843"/>
              </a:xfrm>
              <a:prstGeom prst="rect">
                <a:avLst/>
              </a:prstGeom>
              <a:blipFill rotWithShape="0">
                <a:blip r:embed="rId4"/>
                <a:stretch>
                  <a:fillRect l="-1114" t="-1859" b="-62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615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Örnek 1- Dört Çubuk Mekanizmasının Statik Dengelenmesi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b="1" dirty="0" smtClean="0"/>
                  <a:t>İkinci özellik için: </a:t>
                </a:r>
              </a:p>
              <a:p>
                <a:r>
                  <a:rPr lang="tr-TR" dirty="0" smtClean="0"/>
                  <a:t>Vuruş </a:t>
                </a:r>
                <a:r>
                  <a:rPr lang="tr-TR" dirty="0"/>
                  <a:t>merkezi, bir sarkacın atalet kuvvet ve momentinin tek bir eşdeğer atalet kuvveti olarak etki ettiği noktadır. B noktasının salınım noktası A’ya göre vuruş merkezi olduğunu kabul edelim: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𝑚𝑟</m:t>
                      </m:r>
                      <m:acc>
                        <m:accPr>
                          <m:chr m:val="̈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acc>
                        <m:accPr>
                          <m:chr m:val="̈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̈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Buradan </a:t>
                </a:r>
                <a:r>
                  <a:rPr lang="tr-TR" dirty="0"/>
                  <a:t>da;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𝑟𝑟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 </a:t>
                </a:r>
                <a:r>
                  <a:rPr lang="tr-TR" dirty="0" smtClean="0"/>
                  <a:t>elde </a:t>
                </a:r>
                <a:r>
                  <a:rPr lang="tr-TR" dirty="0"/>
                  <a:t>edilir. </a:t>
                </a:r>
              </a:p>
              <a:p>
                <a:r>
                  <a:rPr lang="tr-TR" dirty="0"/>
                  <a:t> </a:t>
                </a:r>
                <a:r>
                  <a:rPr lang="tr-TR" dirty="0" smtClean="0"/>
                  <a:t>O </a:t>
                </a:r>
                <a:r>
                  <a:rPr lang="tr-TR" dirty="0"/>
                  <a:t>halde, B’nin A’ya göre vuruş merkezi olmasının koşulu  </a:t>
                </a:r>
                <a:endParaRPr lang="tr-TR" dirty="0" smtClean="0"/>
              </a:p>
              <a:p>
                <a:pPr marL="0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  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𝑟𝑟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dirty="0"/>
                  <a:t>, yani fiziki sarkaç koşuludur. </a:t>
                </a:r>
                <a:endParaRPr lang="tr-TR" dirty="0" smtClean="0"/>
              </a:p>
              <a:p>
                <a:r>
                  <a:rPr lang="tr-TR" dirty="0" smtClean="0"/>
                  <a:t>Sarkaç </a:t>
                </a:r>
                <a:r>
                  <a:rPr lang="tr-TR" dirty="0"/>
                  <a:t>B’den asıldığında A’nın vuruş merkezi olmasının koşulunun da aynı fiziki sarkaç koşulu olduğu açıktır.  </a:t>
                </a:r>
              </a:p>
              <a:p>
                <a:r>
                  <a:rPr lang="tr-TR" dirty="0" smtClean="0"/>
                  <a:t>Buradan</a:t>
                </a:r>
                <a:r>
                  <a:rPr lang="tr-TR" dirty="0"/>
                  <a:t>, bu ikinci özelliğin fiziki sarkaç için </a:t>
                </a:r>
                <a:r>
                  <a:rPr lang="tr-TR" dirty="0" smtClean="0"/>
                  <a:t>gerekli </a:t>
                </a:r>
                <a:r>
                  <a:rPr lang="tr-TR" dirty="0"/>
                  <a:t>ve yeter koşul olduğu ortaya çıkar. 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1000" r="-15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674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2: Salınan Blok Mekanizması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609601"/>
                <a:ext cx="7886700" cy="213532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tr-TR" dirty="0" smtClean="0"/>
                  <a:t>Şekilde gösterilen salınan blok mekanizmasında, D ve E noktalarına dengeleme kütleleri yerleştirilerek statik dengeleme yapılması istenmektedir. </a:t>
                </a:r>
              </a:p>
              <a:p>
                <a:r>
                  <a:rPr lang="tr-TR" dirty="0" smtClean="0"/>
                  <a:t>Uzuv-2 </a:t>
                </a:r>
                <a:r>
                  <a:rPr lang="tr-TR" dirty="0"/>
                  <a:t>ve uzuv-4’ün orijinal kütle parametreleri aşağıda verilmiştir</a:t>
                </a:r>
                <a:r>
                  <a:rPr lang="tr-TR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=0.1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b="0" dirty="0" smtClean="0"/>
              </a:p>
              <a:p>
                <a:r>
                  <a:rPr lang="tr-TR" dirty="0"/>
                  <a:t>Dengeleme kütleleri </a:t>
                </a:r>
                <a:r>
                  <a:rPr lang="tr-TR" dirty="0" err="1"/>
                  <a:t>m</a:t>
                </a:r>
                <a:r>
                  <a:rPr lang="tr-TR" baseline="-25000" dirty="0" err="1"/>
                  <a:t>D</a:t>
                </a:r>
                <a:r>
                  <a:rPr lang="tr-TR" dirty="0"/>
                  <a:t> ve </a:t>
                </a:r>
                <a:r>
                  <a:rPr lang="tr-TR" dirty="0" err="1"/>
                  <a:t>m</a:t>
                </a:r>
                <a:r>
                  <a:rPr lang="tr-TR" baseline="-25000" dirty="0" err="1"/>
                  <a:t>E</a:t>
                </a:r>
                <a:r>
                  <a:rPr lang="tr-TR" dirty="0"/>
                  <a:t> </a:t>
                </a:r>
                <a:r>
                  <a:rPr lang="tr-TR" dirty="0" err="1"/>
                  <a:t>yi</a:t>
                </a:r>
                <a:r>
                  <a:rPr lang="tr-TR" dirty="0"/>
                  <a:t> bulunuz. 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609601"/>
                <a:ext cx="7886700" cy="2135324"/>
              </a:xfrm>
              <a:blipFill rotWithShape="0">
                <a:blip r:embed="rId2"/>
                <a:stretch>
                  <a:fillRect l="-696" t="-4286" b="-57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etin kutusu 3"/>
          <p:cNvSpPr txBox="1"/>
          <p:nvPr/>
        </p:nvSpPr>
        <p:spPr>
          <a:xfrm>
            <a:off x="6516216" y="2805252"/>
            <a:ext cx="23402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m</a:t>
            </a:r>
            <a:r>
              <a:rPr lang="pt-BR" sz="2000" baseline="-25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3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= 5 kg </a:t>
            </a:r>
            <a:endParaRPr lang="tr-TR" sz="2000" dirty="0" smtClean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r</a:t>
            </a:r>
            <a:r>
              <a:rPr lang="pt-BR" sz="2000" baseline="-25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3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= BG</a:t>
            </a:r>
            <a:r>
              <a:rPr lang="pt-BR" sz="2000" baseline="-25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3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=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0.3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m </a:t>
            </a:r>
            <a:endParaRPr lang="pt-BR" sz="20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</a:t>
            </a:r>
            <a:r>
              <a:rPr lang="pt-BR" sz="2000" baseline="-25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1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= AC = 1.2 m </a:t>
            </a:r>
          </a:p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</a:t>
            </a:r>
            <a:r>
              <a:rPr lang="pt-BR" sz="2000" baseline="-25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2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= AB =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0.25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m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b</a:t>
            </a:r>
            <a:r>
              <a:rPr lang="pt-BR" sz="2000" baseline="-25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2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= AD = 0.2 m </a:t>
            </a:r>
          </a:p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b</a:t>
            </a:r>
            <a:r>
              <a:rPr lang="pt-BR" sz="2000" baseline="-25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4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= CE = 0.1 m </a:t>
            </a:r>
            <a:endParaRPr lang="tr-TR" sz="20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888940"/>
            <a:ext cx="5387492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89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2: Salınan Blok Mekanizması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tr-TR" dirty="0" smtClean="0"/>
                  <a:t>Statik dengeleme koşulu: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𝑠𝑎𝑏𝑖𝑡</m:t>
                    </m:r>
                  </m:oMath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tr-TR" dirty="0">
                          <a:latin typeface="Symbol" panose="05050102010706020507" pitchFamily="18" charset="2"/>
                        </a:rPr>
                        <m:t>𝑟</m:t>
                      </m:r>
                      <m:r>
                        <m:rPr>
                          <m:nor/>
                        </m:rPr>
                        <a:rPr lang="tr-TR" baseline="-25000" dirty="0">
                          <a:latin typeface="Symbol" panose="05050102010706020507" pitchFamily="18" charset="2"/>
                        </a:rPr>
                        <m:t>2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tr-TR" dirty="0">
                              <a:latin typeface="Symbol" panose="05050102010706020507" pitchFamily="18" charset="2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tr-TR" b="0" i="0" dirty="0" smtClean="0">
                          <a:latin typeface="Cambria Math" panose="02040503050406030204" pitchFamily="18" charset="0"/>
                        </a:rPr>
                        <m:t>; 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tr-TR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tr-TR" baseline="-25000" dirty="0">
                          <a:latin typeface="Symbol" panose="05050102010706020507" pitchFamily="18" charset="2"/>
                        </a:rPr>
                        <m:t>2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tr-TR" dirty="0">
                              <a:latin typeface="Symbol" panose="05050102010706020507" pitchFamily="18" charset="2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m:rPr>
                          <m:nor/>
                        </m:rPr>
                        <a:rPr lang="tr-TR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tr-TR" dirty="0">
                          <a:latin typeface="Symbol" panose="05050102010706020507" pitchFamily="18" charset="2"/>
                        </a:rPr>
                        <m:t>𝑟</m:t>
                      </m:r>
                      <m:r>
                        <m:rPr>
                          <m:nor/>
                        </m:rPr>
                        <a:rPr lang="tr-TR" baseline="-25000" dirty="0">
                          <a:latin typeface="Symbol" panose="05050102010706020507" pitchFamily="18" charset="2"/>
                        </a:rPr>
                        <m:t>3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tr-TR" dirty="0">
                              <a:latin typeface="Symbol" panose="05050102010706020507" pitchFamily="18" charset="2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; 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tr-TR" dirty="0">
                          <a:latin typeface="Symbol" panose="05050102010706020507" pitchFamily="18" charset="2"/>
                        </a:rPr>
                        <m:t>𝑟</m:t>
                      </m:r>
                      <m:r>
                        <m:rPr>
                          <m:nor/>
                        </m:rPr>
                        <a:rPr lang="tr-TR" baseline="-25000" dirty="0">
                          <a:latin typeface="Symbol" panose="05050102010706020507" pitchFamily="18" charset="2"/>
                        </a:rPr>
                        <m:t>4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tr-TR" dirty="0">
                              <a:latin typeface="Symbol" panose="05050102010706020507" pitchFamily="18" charset="2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Yerlerine </a:t>
                </a:r>
                <a:r>
                  <a:rPr lang="tr-TR" dirty="0"/>
                  <a:t>koyup, terimleri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değişken açıların çarpanları olarak toplarsak</a:t>
                </a:r>
                <a:r>
                  <a:rPr lang="tr-TR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𝑠𝑎𝑏𝑖𝑡</m:t>
                      </m:r>
                    </m:oMath>
                  </m:oMathPara>
                </a14:m>
                <a:endParaRPr lang="tr-TR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tr-TR" dirty="0">
                          <a:latin typeface="Symbol" panose="05050102010706020507" pitchFamily="18" charset="2"/>
                        </a:rPr>
                        <m:t>𝑟</m:t>
                      </m:r>
                      <m:r>
                        <m:rPr>
                          <m:nor/>
                        </m:rPr>
                        <a:rPr lang="tr-TR" baseline="-25000" dirty="0">
                          <a:latin typeface="Symbol" panose="05050102010706020507" pitchFamily="18" charset="2"/>
                        </a:rPr>
                        <m:t>2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tr-TR" dirty="0">
                              <a:latin typeface="Symbol" panose="05050102010706020507" pitchFamily="18" charset="2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tr-TR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tr-TR" baseline="-25000" dirty="0">
                          <a:latin typeface="Symbol" panose="05050102010706020507" pitchFamily="18" charset="2"/>
                        </a:rPr>
                        <m:t>2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tr-TR" dirty="0">
                              <a:latin typeface="Symbol" panose="05050102010706020507" pitchFamily="18" charset="2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m:rPr>
                          <m:nor/>
                        </m:rPr>
                        <a:rPr lang="tr-TR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tr-TR" dirty="0">
                          <a:latin typeface="Symbol" panose="05050102010706020507" pitchFamily="18" charset="2"/>
                        </a:rPr>
                        <m:t>𝑟</m:t>
                      </m:r>
                      <m:r>
                        <m:rPr>
                          <m:nor/>
                        </m:rPr>
                        <a:rPr lang="tr-TR" baseline="-25000" dirty="0">
                          <a:latin typeface="Symbol" panose="05050102010706020507" pitchFamily="18" charset="2"/>
                        </a:rPr>
                        <m:t>3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tr-TR" dirty="0">
                              <a:latin typeface="Symbol" panose="05050102010706020507" pitchFamily="18" charset="2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m:rPr>
                          <m:nor/>
                        </m:rPr>
                        <a:rPr lang="tr-TR" dirty="0">
                          <a:latin typeface="Symbol" panose="05050102010706020507" pitchFamily="18" charset="2"/>
                        </a:rPr>
                        <m:t>𝑟</m:t>
                      </m:r>
                      <m:r>
                        <m:rPr>
                          <m:nor/>
                        </m:rPr>
                        <a:rPr lang="tr-TR" baseline="-25000" dirty="0">
                          <a:latin typeface="Symbol" panose="05050102010706020507" pitchFamily="18" charset="2"/>
                        </a:rPr>
                        <m:t>4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tr-TR" dirty="0">
                              <a:latin typeface="Symbol" panose="05050102010706020507" pitchFamily="18" charset="2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𝑠𝑎𝑏𝑖𝑡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dirty="0">
                              <a:latin typeface="Symbol" panose="05050102010706020507" pitchFamily="18" charset="2"/>
                            </a:rPr>
                            <m:t>𝑟</m:t>
                          </m:r>
                          <m:r>
                            <m:rPr>
                              <m:nor/>
                            </m:rPr>
                            <a:rPr lang="tr-TR" baseline="-25000" dirty="0">
                              <a:latin typeface="Symbol" panose="05050102010706020507" pitchFamily="18" charset="2"/>
                            </a:rPr>
                            <m:t>2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tr-TR" baseline="-25000" dirty="0">
                              <a:latin typeface="Symbol" panose="05050102010706020507" pitchFamily="18" charset="2"/>
                            </a:rPr>
                            <m:t>2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tr-TR" dirty="0">
                              <a:latin typeface="Symbol" panose="05050102010706020507" pitchFamily="18" charset="2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dirty="0">
                              <a:latin typeface="Symbol" panose="05050102010706020507" pitchFamily="18" charset="2"/>
                            </a:rPr>
                            <m:t>𝑟</m:t>
                          </m:r>
                          <m:r>
                            <m:rPr>
                              <m:nor/>
                            </m:rPr>
                            <a:rPr lang="tr-TR" baseline="-25000" dirty="0">
                              <a:latin typeface="Symbol" panose="05050102010706020507" pitchFamily="18" charset="2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dirty="0">
                              <a:latin typeface="Symbol" panose="05050102010706020507" pitchFamily="18" charset="2"/>
                            </a:rPr>
                            <m:t>𝑟</m:t>
                          </m:r>
                          <m:r>
                            <m:rPr>
                              <m:nor/>
                            </m:rPr>
                            <a:rPr lang="tr-TR" baseline="-25000" dirty="0">
                              <a:latin typeface="Symbol" panose="05050102010706020507" pitchFamily="18" charset="2"/>
                            </a:rPr>
                            <m:t>4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tr-TR" dirty="0">
                              <a:latin typeface="Symbol" panose="05050102010706020507" pitchFamily="18" charset="2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𝑠𝑎𝑏𝑖𝑡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değişken olduğundan </a:t>
                </a:r>
                <a:r>
                  <a:rPr lang="tr-TR" dirty="0"/>
                  <a:t>koşul ancak: 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tr-TR" dirty="0">
                          <a:latin typeface="Symbol" panose="05050102010706020507" pitchFamily="18" charset="2"/>
                        </a:rPr>
                        <m:t>𝑟</m:t>
                      </m:r>
                      <m:r>
                        <m:rPr>
                          <m:nor/>
                        </m:rPr>
                        <a:rPr lang="tr-TR" baseline="-25000" dirty="0">
                          <a:latin typeface="Symbol" panose="05050102010706020507" pitchFamily="18" charset="2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tr-TR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tr-TR" baseline="-25000" dirty="0">
                          <a:latin typeface="Symbol" panose="05050102010706020507" pitchFamily="18" charset="2"/>
                        </a:rPr>
                        <m:t>2</m:t>
                      </m:r>
                      <m:r>
                        <m:rPr>
                          <m:nor/>
                        </m:rPr>
                        <a:rPr lang="tr-TR" b="0" i="0" dirty="0" smtClean="0">
                          <a:latin typeface="Symbol" panose="05050102010706020507" pitchFamily="18" charset="2"/>
                        </a:rPr>
                        <m:t>=0 </m:t>
                      </m:r>
                      <m:r>
                        <m:rPr>
                          <m:nor/>
                        </m:rP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ve</m:t>
                      </m:r>
                      <m:r>
                        <m:rPr>
                          <m:nor/>
                        </m:rP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tr-TR" dirty="0">
                          <a:latin typeface="Symbol" panose="05050102010706020507" pitchFamily="18" charset="2"/>
                        </a:rPr>
                        <m:t>𝑟</m:t>
                      </m:r>
                      <m:r>
                        <m:rPr>
                          <m:nor/>
                        </m:rPr>
                        <a:rPr lang="tr-TR" baseline="-25000" dirty="0">
                          <a:latin typeface="Symbol" panose="05050102010706020507" pitchFamily="18" charset="2"/>
                        </a:rPr>
                        <m:t>3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m:rPr>
                          <m:nor/>
                        </m:rPr>
                        <a:rPr lang="tr-TR" dirty="0">
                          <a:latin typeface="Symbol" panose="05050102010706020507" pitchFamily="18" charset="2"/>
                        </a:rPr>
                        <m:t>𝑟</m:t>
                      </m:r>
                      <m:r>
                        <m:rPr>
                          <m:nor/>
                        </m:rPr>
                        <a:rPr lang="tr-TR" baseline="-25000" dirty="0">
                          <a:latin typeface="Symbol" panose="05050102010706020507" pitchFamily="18" charset="2"/>
                        </a:rPr>
                        <m:t>4</m:t>
                      </m:r>
                      <m:r>
                        <m:rPr>
                          <m:nor/>
                        </m:rP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tr-TR" dirty="0" smtClean="0"/>
                  <a:t>olursa </a:t>
                </a:r>
                <a:r>
                  <a:rPr lang="tr-TR" dirty="0"/>
                  <a:t>sağlanır. Buradan;  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= 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= −5 ∗ 0.25 = −1.25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𝑘𝑔𝑚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= 5 ∗ 0.3 = 1.5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𝑘𝑔𝑚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/>
                  <a:t>bulunur. Uzuv-2 ve uzuv-4’ün orijinal kütle parametreleri dengeleme kütleleriyle yukarıdaki değerlere getirilecektir. </a:t>
                </a:r>
                <a:r>
                  <a:rPr lang="tr-TR" dirty="0" err="1"/>
                  <a:t>Original</a:t>
                </a:r>
                <a:r>
                  <a:rPr lang="tr-TR" dirty="0"/>
                  <a:t>, istenen ve dengeleme kütleleri aynı </a:t>
                </a:r>
                <a:r>
                  <a:rPr lang="tr-TR" dirty="0" smtClean="0"/>
                  <a:t>doğrultuda </a:t>
                </a:r>
                <a:r>
                  <a:rPr lang="tr-TR" dirty="0"/>
                  <a:t>olduğundan: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/>
                  <a:t>; </a:t>
                </a:r>
                <a:r>
                  <a:rPr lang="tr-TR" dirty="0"/>
                  <a:t>buradan; −1.25 = 2 ∗ 0.1 − </a:t>
                </a:r>
                <a:r>
                  <a:rPr lang="tr-TR" dirty="0" smtClean="0"/>
                  <a:t>0.2𝑚</a:t>
                </a:r>
                <a:r>
                  <a:rPr lang="tr-TR" baseline="-25000" dirty="0" smtClean="0"/>
                  <a:t>𝐷</a:t>
                </a:r>
                <a:r>
                  <a:rPr lang="tr-TR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 = 7.25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tr-TR" dirty="0"/>
                  <a:t>; buradan; </a:t>
                </a:r>
                <a:r>
                  <a:rPr lang="tr-TR" dirty="0" smtClean="0"/>
                  <a:t>1.5 </a:t>
                </a:r>
                <a:r>
                  <a:rPr lang="tr-TR" dirty="0"/>
                  <a:t>= </a:t>
                </a:r>
                <a:r>
                  <a:rPr lang="tr-TR" dirty="0" smtClean="0"/>
                  <a:t>12 </a:t>
                </a:r>
                <a:r>
                  <a:rPr lang="tr-TR" dirty="0"/>
                  <a:t>∗ </a:t>
                </a:r>
                <a:r>
                  <a:rPr lang="tr-TR" dirty="0" smtClean="0"/>
                  <a:t>0.15 </a:t>
                </a:r>
                <a:r>
                  <a:rPr lang="tr-TR" dirty="0"/>
                  <a:t>− </a:t>
                </a:r>
                <a:r>
                  <a:rPr lang="tr-TR" dirty="0" smtClean="0"/>
                  <a:t>0.1𝑚</a:t>
                </a:r>
                <a:r>
                  <a:rPr lang="tr-TR" baseline="-25000" dirty="0" smtClean="0"/>
                  <a:t>E</a:t>
                </a:r>
                <a:r>
                  <a:rPr lang="tr-TR" dirty="0" smtClean="0"/>
                  <a:t> 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b="0" i="1" baseline="-25000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9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490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up 80"/>
          <p:cNvGrpSpPr/>
          <p:nvPr/>
        </p:nvGrpSpPr>
        <p:grpSpPr>
          <a:xfrm>
            <a:off x="1223628" y="332656"/>
            <a:ext cx="7247509" cy="4680216"/>
            <a:chOff x="1076700" y="1576587"/>
            <a:chExt cx="7247509" cy="4680216"/>
          </a:xfrm>
        </p:grpSpPr>
        <p:sp>
          <p:nvSpPr>
            <p:cNvPr id="5" name="Arc 8"/>
            <p:cNvSpPr/>
            <p:nvPr/>
          </p:nvSpPr>
          <p:spPr>
            <a:xfrm rot="20873383">
              <a:off x="1539451" y="4869018"/>
              <a:ext cx="1041599" cy="1387785"/>
            </a:xfrm>
            <a:prstGeom prst="arc">
              <a:avLst>
                <a:gd name="adj1" fmla="val 17409826"/>
                <a:gd name="adj2" fmla="val 18583091"/>
              </a:avLst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6" name="Straight Connector 4"/>
            <p:cNvCxnSpPr/>
            <p:nvPr/>
          </p:nvCxnSpPr>
          <p:spPr>
            <a:xfrm>
              <a:off x="2111188" y="5446059"/>
              <a:ext cx="4320000" cy="0"/>
            </a:xfrm>
            <a:prstGeom prst="line">
              <a:avLst/>
            </a:prstGeom>
            <a:ln cap="sq">
              <a:solidFill>
                <a:srgbClr val="FF0000"/>
              </a:solidFill>
              <a:prstDash val="dashDot"/>
              <a:round/>
              <a:headEnd type="oval" w="lg" len="lg"/>
              <a:tailEnd type="oval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5"/>
            <p:cNvCxnSpPr/>
            <p:nvPr/>
          </p:nvCxnSpPr>
          <p:spPr>
            <a:xfrm rot="18000000">
              <a:off x="1566903" y="4524404"/>
              <a:ext cx="2160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135082" y="3425378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9" name="Straight Connector 7"/>
            <p:cNvCxnSpPr/>
            <p:nvPr/>
          </p:nvCxnSpPr>
          <p:spPr>
            <a:xfrm rot="16800000">
              <a:off x="1653991" y="4916290"/>
              <a:ext cx="1080000" cy="0"/>
            </a:xfrm>
            <a:prstGeom prst="line">
              <a:avLst/>
            </a:prstGeom>
            <a:ln w="76200" cap="sq">
              <a:solidFill>
                <a:srgbClr val="FF0000"/>
              </a:solidFill>
              <a:prstDash val="solid"/>
              <a:round/>
              <a:headEnd type="none" w="lg" len="lg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7612737" y="2605320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1" name="Group 26"/>
            <p:cNvGrpSpPr/>
            <p:nvPr/>
          </p:nvGrpSpPr>
          <p:grpSpPr>
            <a:xfrm>
              <a:off x="2794936" y="2148114"/>
              <a:ext cx="4819166" cy="1982346"/>
              <a:chOff x="2794936" y="2148114"/>
              <a:chExt cx="4819166" cy="1982346"/>
            </a:xfrm>
          </p:grpSpPr>
          <p:cxnSp>
            <p:nvCxnSpPr>
              <p:cNvPr id="59" name="Straight Connector 9"/>
              <p:cNvCxnSpPr/>
              <p:nvPr/>
            </p:nvCxnSpPr>
            <p:spPr>
              <a:xfrm rot="-600000">
                <a:off x="3294102" y="3102001"/>
                <a:ext cx="4320000" cy="0"/>
              </a:xfrm>
              <a:prstGeom prst="line">
                <a:avLst/>
              </a:prstGeom>
              <a:ln w="76200" cap="sq">
                <a:solidFill>
                  <a:srgbClr val="002060"/>
                </a:solidFill>
                <a:prstDash val="solid"/>
                <a:round/>
                <a:headEnd type="none" w="lg" len="lg"/>
                <a:tailEnd type="none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13"/>
              <p:cNvCxnSpPr>
                <a:stCxn id="8" idx="7"/>
              </p:cNvCxnSpPr>
              <p:nvPr/>
            </p:nvCxnSpPr>
            <p:spPr>
              <a:xfrm flipV="1">
                <a:off x="3288722" y="2148114"/>
                <a:ext cx="2067049" cy="1303624"/>
              </a:xfrm>
              <a:prstGeom prst="line">
                <a:avLst/>
              </a:prstGeom>
              <a:ln w="76200" cap="sq">
                <a:solidFill>
                  <a:srgbClr val="002060"/>
                </a:solidFill>
                <a:prstDash val="solid"/>
                <a:round/>
                <a:headEnd type="none" w="lg" len="lg"/>
                <a:tailEnd type="oval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1" name="Arc 14"/>
              <p:cNvSpPr/>
              <p:nvPr/>
            </p:nvSpPr>
            <p:spPr>
              <a:xfrm rot="2478849">
                <a:off x="2794936" y="2742675"/>
                <a:ext cx="1041599" cy="1387785"/>
              </a:xfrm>
              <a:prstGeom prst="arc">
                <a:avLst>
                  <a:gd name="adj1" fmla="val 17409826"/>
                  <a:gd name="adj2" fmla="val 18583091"/>
                </a:avLst>
              </a:prstGeom>
              <a:solidFill>
                <a:srgbClr val="002060"/>
              </a:solidFill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 flipV="1">
              <a:off x="6439416" y="2756291"/>
              <a:ext cx="1248806" cy="2667134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flipV="1">
              <a:off x="6425478" y="3541486"/>
              <a:ext cx="4351" cy="1834029"/>
            </a:xfrm>
            <a:prstGeom prst="line">
              <a:avLst/>
            </a:prstGeom>
            <a:ln w="76200" cap="sq">
              <a:solidFill>
                <a:srgbClr val="00B050"/>
              </a:solidFill>
              <a:prstDash val="solid"/>
              <a:round/>
              <a:headEnd type="none" w="lg" len="lg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Arc 16"/>
            <p:cNvSpPr/>
            <p:nvPr/>
          </p:nvSpPr>
          <p:spPr>
            <a:xfrm rot="20873383">
              <a:off x="5922766" y="4738389"/>
              <a:ext cx="1041599" cy="1387785"/>
            </a:xfrm>
            <a:prstGeom prst="arc">
              <a:avLst>
                <a:gd name="adj1" fmla="val 16954575"/>
                <a:gd name="adj2" fmla="val 18583091"/>
              </a:avLst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5" name="Group 27"/>
            <p:cNvGrpSpPr/>
            <p:nvPr/>
          </p:nvGrpSpPr>
          <p:grpSpPr>
            <a:xfrm>
              <a:off x="1753015" y="5286664"/>
              <a:ext cx="787248" cy="525842"/>
              <a:chOff x="1358822" y="3621155"/>
              <a:chExt cx="787248" cy="525842"/>
            </a:xfrm>
          </p:grpSpPr>
          <p:sp>
            <p:nvSpPr>
              <p:cNvPr id="56" name="Rectangle 28"/>
              <p:cNvSpPr/>
              <p:nvPr/>
            </p:nvSpPr>
            <p:spPr>
              <a:xfrm>
                <a:off x="1358822" y="4005330"/>
                <a:ext cx="772733" cy="141667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29"/>
              <p:cNvCxnSpPr/>
              <p:nvPr/>
            </p:nvCxnSpPr>
            <p:spPr>
              <a:xfrm>
                <a:off x="1373337" y="3991756"/>
                <a:ext cx="772733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8" name="Freeform 30"/>
              <p:cNvSpPr/>
              <p:nvPr/>
            </p:nvSpPr>
            <p:spPr>
              <a:xfrm>
                <a:off x="1561514" y="3621155"/>
                <a:ext cx="270000" cy="360000"/>
              </a:xfrm>
              <a:custGeom>
                <a:avLst/>
                <a:gdLst>
                  <a:gd name="connsiteX0" fmla="*/ 133643 w 270000"/>
                  <a:gd name="connsiteY0" fmla="*/ 50512 h 360000"/>
                  <a:gd name="connsiteX1" fmla="*/ 28135 w 270000"/>
                  <a:gd name="connsiteY1" fmla="*/ 156020 h 360000"/>
                  <a:gd name="connsiteX2" fmla="*/ 133643 w 270000"/>
                  <a:gd name="connsiteY2" fmla="*/ 261528 h 360000"/>
                  <a:gd name="connsiteX3" fmla="*/ 239151 w 270000"/>
                  <a:gd name="connsiteY3" fmla="*/ 156020 h 360000"/>
                  <a:gd name="connsiteX4" fmla="*/ 133643 w 270000"/>
                  <a:gd name="connsiteY4" fmla="*/ 50512 h 360000"/>
                  <a:gd name="connsiteX5" fmla="*/ 135000 w 270000"/>
                  <a:gd name="connsiteY5" fmla="*/ 0 h 360000"/>
                  <a:gd name="connsiteX6" fmla="*/ 270000 w 270000"/>
                  <a:gd name="connsiteY6" fmla="*/ 180000 h 360000"/>
                  <a:gd name="connsiteX7" fmla="*/ 270000 w 270000"/>
                  <a:gd name="connsiteY7" fmla="*/ 360000 h 360000"/>
                  <a:gd name="connsiteX8" fmla="*/ 0 w 270000"/>
                  <a:gd name="connsiteY8" fmla="*/ 360000 h 360000"/>
                  <a:gd name="connsiteX9" fmla="*/ 0 w 270000"/>
                  <a:gd name="connsiteY9" fmla="*/ 180000 h 360000"/>
                  <a:gd name="connsiteX10" fmla="*/ 135000 w 270000"/>
                  <a:gd name="connsiteY10" fmla="*/ 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0000" h="360000">
                    <a:moveTo>
                      <a:pt x="133643" y="50512"/>
                    </a:moveTo>
                    <a:cubicBezTo>
                      <a:pt x="75373" y="50512"/>
                      <a:pt x="28135" y="97750"/>
                      <a:pt x="28135" y="156020"/>
                    </a:cubicBezTo>
                    <a:cubicBezTo>
                      <a:pt x="28135" y="214290"/>
                      <a:pt x="75373" y="261528"/>
                      <a:pt x="133643" y="261528"/>
                    </a:cubicBezTo>
                    <a:cubicBezTo>
                      <a:pt x="191913" y="261528"/>
                      <a:pt x="239151" y="214290"/>
                      <a:pt x="239151" y="156020"/>
                    </a:cubicBezTo>
                    <a:cubicBezTo>
                      <a:pt x="239151" y="97750"/>
                      <a:pt x="191913" y="50512"/>
                      <a:pt x="133643" y="50512"/>
                    </a:cubicBezTo>
                    <a:close/>
                    <a:moveTo>
                      <a:pt x="135000" y="0"/>
                    </a:moveTo>
                    <a:cubicBezTo>
                      <a:pt x="209558" y="0"/>
                      <a:pt x="270000" y="80589"/>
                      <a:pt x="270000" y="180000"/>
                    </a:cubicBezTo>
                    <a:lnTo>
                      <a:pt x="270000" y="360000"/>
                    </a:lnTo>
                    <a:lnTo>
                      <a:pt x="0" y="360000"/>
                    </a:lnTo>
                    <a:lnTo>
                      <a:pt x="0" y="180000"/>
                    </a:lnTo>
                    <a:cubicBezTo>
                      <a:pt x="0" y="80589"/>
                      <a:pt x="60442" y="0"/>
                      <a:pt x="13500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31"/>
            <p:cNvGrpSpPr/>
            <p:nvPr/>
          </p:nvGrpSpPr>
          <p:grpSpPr>
            <a:xfrm>
              <a:off x="6100044" y="5279406"/>
              <a:ext cx="787248" cy="525842"/>
              <a:chOff x="1358822" y="3621155"/>
              <a:chExt cx="787248" cy="525842"/>
            </a:xfrm>
          </p:grpSpPr>
          <p:sp>
            <p:nvSpPr>
              <p:cNvPr id="53" name="Rectangle 32"/>
              <p:cNvSpPr/>
              <p:nvPr/>
            </p:nvSpPr>
            <p:spPr>
              <a:xfrm>
                <a:off x="1358822" y="4005330"/>
                <a:ext cx="772733" cy="141667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33"/>
              <p:cNvCxnSpPr/>
              <p:nvPr/>
            </p:nvCxnSpPr>
            <p:spPr>
              <a:xfrm>
                <a:off x="1373337" y="3991756"/>
                <a:ext cx="772733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Freeform 34"/>
              <p:cNvSpPr/>
              <p:nvPr/>
            </p:nvSpPr>
            <p:spPr>
              <a:xfrm>
                <a:off x="1561514" y="3621155"/>
                <a:ext cx="270000" cy="360000"/>
              </a:xfrm>
              <a:custGeom>
                <a:avLst/>
                <a:gdLst>
                  <a:gd name="connsiteX0" fmla="*/ 133643 w 270000"/>
                  <a:gd name="connsiteY0" fmla="*/ 50512 h 360000"/>
                  <a:gd name="connsiteX1" fmla="*/ 28135 w 270000"/>
                  <a:gd name="connsiteY1" fmla="*/ 156020 h 360000"/>
                  <a:gd name="connsiteX2" fmla="*/ 133643 w 270000"/>
                  <a:gd name="connsiteY2" fmla="*/ 261528 h 360000"/>
                  <a:gd name="connsiteX3" fmla="*/ 239151 w 270000"/>
                  <a:gd name="connsiteY3" fmla="*/ 156020 h 360000"/>
                  <a:gd name="connsiteX4" fmla="*/ 133643 w 270000"/>
                  <a:gd name="connsiteY4" fmla="*/ 50512 h 360000"/>
                  <a:gd name="connsiteX5" fmla="*/ 135000 w 270000"/>
                  <a:gd name="connsiteY5" fmla="*/ 0 h 360000"/>
                  <a:gd name="connsiteX6" fmla="*/ 270000 w 270000"/>
                  <a:gd name="connsiteY6" fmla="*/ 180000 h 360000"/>
                  <a:gd name="connsiteX7" fmla="*/ 270000 w 270000"/>
                  <a:gd name="connsiteY7" fmla="*/ 360000 h 360000"/>
                  <a:gd name="connsiteX8" fmla="*/ 0 w 270000"/>
                  <a:gd name="connsiteY8" fmla="*/ 360000 h 360000"/>
                  <a:gd name="connsiteX9" fmla="*/ 0 w 270000"/>
                  <a:gd name="connsiteY9" fmla="*/ 180000 h 360000"/>
                  <a:gd name="connsiteX10" fmla="*/ 135000 w 270000"/>
                  <a:gd name="connsiteY10" fmla="*/ 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0000" h="360000">
                    <a:moveTo>
                      <a:pt x="133643" y="50512"/>
                    </a:moveTo>
                    <a:cubicBezTo>
                      <a:pt x="75373" y="50512"/>
                      <a:pt x="28135" y="97750"/>
                      <a:pt x="28135" y="156020"/>
                    </a:cubicBezTo>
                    <a:cubicBezTo>
                      <a:pt x="28135" y="214290"/>
                      <a:pt x="75373" y="261528"/>
                      <a:pt x="133643" y="261528"/>
                    </a:cubicBezTo>
                    <a:cubicBezTo>
                      <a:pt x="191913" y="261528"/>
                      <a:pt x="239151" y="214290"/>
                      <a:pt x="239151" y="156020"/>
                    </a:cubicBezTo>
                    <a:cubicBezTo>
                      <a:pt x="239151" y="97750"/>
                      <a:pt x="191913" y="50512"/>
                      <a:pt x="133643" y="50512"/>
                    </a:cubicBezTo>
                    <a:close/>
                    <a:moveTo>
                      <a:pt x="135000" y="0"/>
                    </a:moveTo>
                    <a:cubicBezTo>
                      <a:pt x="209558" y="0"/>
                      <a:pt x="270000" y="80589"/>
                      <a:pt x="270000" y="180000"/>
                    </a:cubicBezTo>
                    <a:lnTo>
                      <a:pt x="270000" y="360000"/>
                    </a:lnTo>
                    <a:lnTo>
                      <a:pt x="0" y="360000"/>
                    </a:lnTo>
                    <a:lnTo>
                      <a:pt x="0" y="180000"/>
                    </a:lnTo>
                    <a:cubicBezTo>
                      <a:pt x="0" y="80589"/>
                      <a:pt x="60442" y="0"/>
                      <a:pt x="13500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Arc 54"/>
            <p:cNvSpPr/>
            <p:nvPr/>
          </p:nvSpPr>
          <p:spPr>
            <a:xfrm rot="3187648" flipH="1">
              <a:off x="2230432" y="3839456"/>
              <a:ext cx="1074057" cy="885371"/>
            </a:xfrm>
            <a:prstGeom prst="arc">
              <a:avLst>
                <a:gd name="adj1" fmla="val 13810993"/>
                <a:gd name="adj2" fmla="val 19618779"/>
              </a:avLst>
            </a:prstGeom>
            <a:ln w="57150">
              <a:solidFill>
                <a:srgbClr val="7030A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60"/>
                <p:cNvSpPr txBox="1"/>
                <p:nvPr/>
              </p:nvSpPr>
              <p:spPr>
                <a:xfrm>
                  <a:off x="1665622" y="4815040"/>
                  <a:ext cx="4199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tr-TR" sz="2400" b="1" dirty="0"/>
                </a:p>
              </p:txBody>
            </p:sp>
          </mc:Choice>
          <mc:Fallback xmlns="">
            <p:sp>
              <p:nvSpPr>
                <p:cNvPr id="32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5622" y="4815040"/>
                  <a:ext cx="419922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5942" r="-7246" b="-20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61"/>
                <p:cNvSpPr txBox="1"/>
                <p:nvPr/>
              </p:nvSpPr>
              <p:spPr>
                <a:xfrm>
                  <a:off x="5943602" y="5239657"/>
                  <a:ext cx="43915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tr-TR" sz="2400" b="1" dirty="0"/>
                </a:p>
              </p:txBody>
            </p:sp>
          </mc:Choice>
          <mc:Fallback xmlns="">
            <p:sp>
              <p:nvSpPr>
                <p:cNvPr id="33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2" y="5239657"/>
                  <a:ext cx="439158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278" r="-6944" b="-1803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62"/>
                <p:cNvSpPr txBox="1"/>
                <p:nvPr/>
              </p:nvSpPr>
              <p:spPr>
                <a:xfrm>
                  <a:off x="7663544" y="2358572"/>
                  <a:ext cx="29174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oMath>
                    </m:oMathPara>
                  </a14:m>
                  <a:endParaRPr lang="tr-TR" sz="2400" b="1" dirty="0"/>
                </a:p>
              </p:txBody>
            </p:sp>
          </mc:Choice>
          <mc:Fallback xmlns="">
            <p:sp>
              <p:nvSpPr>
                <p:cNvPr id="34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3544" y="2358572"/>
                  <a:ext cx="29174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2917" r="-25000" b="-10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63"/>
                <p:cNvSpPr txBox="1"/>
                <p:nvPr/>
              </p:nvSpPr>
              <p:spPr>
                <a:xfrm>
                  <a:off x="2924630" y="3222172"/>
                  <a:ext cx="27251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tr-TR" sz="2400" b="1" dirty="0"/>
                </a:p>
              </p:txBody>
            </p:sp>
          </mc:Choice>
          <mc:Fallback xmlns="">
            <p:sp>
              <p:nvSpPr>
                <p:cNvPr id="35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4630" y="3222172"/>
                  <a:ext cx="27251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6667" r="-24444" b="-10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64"/>
                <p:cNvSpPr txBox="1"/>
                <p:nvPr/>
              </p:nvSpPr>
              <p:spPr>
                <a:xfrm>
                  <a:off x="2216227" y="4260631"/>
                  <a:ext cx="4199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tr-TR" sz="2400" b="1" dirty="0"/>
                </a:p>
              </p:txBody>
            </p:sp>
          </mc:Choice>
          <mc:Fallback xmlns="">
            <p:sp>
              <p:nvSpPr>
                <p:cNvPr id="36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6227" y="4260631"/>
                  <a:ext cx="41992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7391" r="-8696" b="-20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65"/>
                <p:cNvSpPr txBox="1"/>
                <p:nvPr/>
              </p:nvSpPr>
              <p:spPr>
                <a:xfrm>
                  <a:off x="5222382" y="2227642"/>
                  <a:ext cx="4199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tr-TR" sz="2400" b="1" dirty="0"/>
                </a:p>
              </p:txBody>
            </p:sp>
          </mc:Choice>
          <mc:Fallback xmlns="">
            <p:sp>
              <p:nvSpPr>
                <p:cNvPr id="37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2382" y="2227642"/>
                  <a:ext cx="419922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7391" r="-8696" b="-1803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66"/>
                <p:cNvSpPr txBox="1"/>
                <p:nvPr/>
              </p:nvSpPr>
              <p:spPr>
                <a:xfrm>
                  <a:off x="6505157" y="3529400"/>
                  <a:ext cx="383637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tr-TR" sz="2400" b="1" dirty="0"/>
                </a:p>
              </p:txBody>
            </p:sp>
          </mc:Choice>
          <mc:Fallback xmlns="">
            <p:sp>
              <p:nvSpPr>
                <p:cNvPr id="38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5157" y="3529400"/>
                  <a:ext cx="383637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2222" r="-14286" b="-20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69"/>
                <p:cNvSpPr txBox="1"/>
                <p:nvPr/>
              </p:nvSpPr>
              <p:spPr>
                <a:xfrm>
                  <a:off x="2792890" y="3688793"/>
                  <a:ext cx="1558819" cy="4010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sSub>
                              <m:sSubPr>
                                <m:ctrlPr>
                                  <a:rPr lang="tr-TR" sz="24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tr-TR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tr-TR" sz="24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43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2890" y="3688793"/>
                  <a:ext cx="1558819" cy="40107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31818" r="-2344" b="-1212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71"/>
            <p:cNvCxnSpPr/>
            <p:nvPr/>
          </p:nvCxnSpPr>
          <p:spPr>
            <a:xfrm flipV="1">
              <a:off x="1168877" y="5437416"/>
              <a:ext cx="932578" cy="358053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1" name="Arc 22"/>
            <p:cNvSpPr/>
            <p:nvPr/>
          </p:nvSpPr>
          <p:spPr>
            <a:xfrm rot="20107001">
              <a:off x="1492931" y="4681396"/>
              <a:ext cx="1425388" cy="1398495"/>
            </a:xfrm>
            <a:prstGeom prst="arc">
              <a:avLst/>
            </a:prstGeom>
            <a:ln w="57150">
              <a:solidFill>
                <a:srgbClr val="FFC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77"/>
                <p:cNvSpPr txBox="1"/>
                <p:nvPr/>
              </p:nvSpPr>
              <p:spPr>
                <a:xfrm>
                  <a:off x="2432555" y="4906641"/>
                  <a:ext cx="383637" cy="4140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tr-TR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b="1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𝑴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tr-TR" sz="24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tr-TR" sz="2400" b="1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2555" y="4906641"/>
                  <a:ext cx="383637" cy="41408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396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74"/>
                <p:cNvSpPr txBox="1"/>
                <p:nvPr/>
              </p:nvSpPr>
              <p:spPr>
                <a:xfrm>
                  <a:off x="1111777" y="5795469"/>
                  <a:ext cx="535211" cy="4165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tr-TR" sz="24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tr-TR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1777" y="5795469"/>
                  <a:ext cx="535211" cy="41652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Arrow Connector 71"/>
            <p:cNvCxnSpPr/>
            <p:nvPr/>
          </p:nvCxnSpPr>
          <p:spPr>
            <a:xfrm flipH="1" flipV="1">
              <a:off x="6457426" y="5475743"/>
              <a:ext cx="658822" cy="618542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74"/>
                <p:cNvSpPr txBox="1"/>
                <p:nvPr/>
              </p:nvSpPr>
              <p:spPr>
                <a:xfrm>
                  <a:off x="6985341" y="5578756"/>
                  <a:ext cx="535211" cy="4165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tr-TR" sz="24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oMath>
                    </m:oMathPara>
                  </a14:m>
                  <a:endParaRPr lang="tr-TR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5341" y="5578756"/>
                  <a:ext cx="535211" cy="41652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Arrow Connector 71"/>
            <p:cNvCxnSpPr/>
            <p:nvPr/>
          </p:nvCxnSpPr>
          <p:spPr>
            <a:xfrm flipV="1">
              <a:off x="1747342" y="4168413"/>
              <a:ext cx="932578" cy="358053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9"/>
                <p:cNvSpPr txBox="1"/>
                <p:nvPr/>
              </p:nvSpPr>
              <p:spPr>
                <a:xfrm>
                  <a:off x="1076700" y="3836914"/>
                  <a:ext cx="1558819" cy="4010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sz="2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tr-TR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tr-TR" sz="2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tr-TR" sz="2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69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700" y="3836914"/>
                  <a:ext cx="1558819" cy="40107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t="-31818" b="-1212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Dikdörtgen 69"/>
                <p:cNvSpPr/>
                <p:nvPr/>
              </p:nvSpPr>
              <p:spPr>
                <a:xfrm>
                  <a:off x="3870462" y="4937968"/>
                  <a:ext cx="653512" cy="4954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tr-TR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tr-TR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tr-TR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tr-TR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Dikdörtgen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0462" y="4937968"/>
                  <a:ext cx="653512" cy="49545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17284" r="-2056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Arc 54"/>
            <p:cNvSpPr/>
            <p:nvPr/>
          </p:nvSpPr>
          <p:spPr>
            <a:xfrm rot="3187648" flipH="1">
              <a:off x="4428902" y="2991074"/>
              <a:ext cx="1074057" cy="885371"/>
            </a:xfrm>
            <a:prstGeom prst="arc">
              <a:avLst>
                <a:gd name="adj1" fmla="val 13810993"/>
                <a:gd name="adj2" fmla="val 19618779"/>
              </a:avLst>
            </a:prstGeom>
            <a:ln w="57150">
              <a:solidFill>
                <a:srgbClr val="7030A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69"/>
                <p:cNvSpPr txBox="1"/>
                <p:nvPr/>
              </p:nvSpPr>
              <p:spPr>
                <a:xfrm>
                  <a:off x="4771799" y="2598331"/>
                  <a:ext cx="1558819" cy="4010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sSub>
                              <m:sSubPr>
                                <m:ctrlPr>
                                  <a:rPr lang="tr-TR" sz="24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tr-TR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tr-TR" sz="24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72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1799" y="2598331"/>
                  <a:ext cx="1558819" cy="40107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31818" r="-1953" b="-1212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Arc 54"/>
            <p:cNvSpPr/>
            <p:nvPr/>
          </p:nvSpPr>
          <p:spPr>
            <a:xfrm rot="3187648" flipH="1">
              <a:off x="6202932" y="4018150"/>
              <a:ext cx="1074057" cy="885371"/>
            </a:xfrm>
            <a:prstGeom prst="arc">
              <a:avLst>
                <a:gd name="adj1" fmla="val 13810993"/>
                <a:gd name="adj2" fmla="val 19618779"/>
              </a:avLst>
            </a:prstGeom>
            <a:ln w="57150">
              <a:solidFill>
                <a:srgbClr val="7030A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69"/>
                <p:cNvSpPr txBox="1"/>
                <p:nvPr/>
              </p:nvSpPr>
              <p:spPr>
                <a:xfrm>
                  <a:off x="6765390" y="3867487"/>
                  <a:ext cx="1558819" cy="4010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sSub>
                              <m:sSubPr>
                                <m:ctrlPr>
                                  <a:rPr lang="tr-TR" sz="24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tr-TR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tr-TR" sz="24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74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390" y="3867487"/>
                  <a:ext cx="1558819" cy="40107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31818" r="-1953" b="-1212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Arrow Connector 71"/>
            <p:cNvCxnSpPr/>
            <p:nvPr/>
          </p:nvCxnSpPr>
          <p:spPr>
            <a:xfrm flipV="1">
              <a:off x="4905841" y="2077294"/>
              <a:ext cx="1010785" cy="4052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69"/>
                <p:cNvSpPr txBox="1"/>
                <p:nvPr/>
              </p:nvSpPr>
              <p:spPr>
                <a:xfrm>
                  <a:off x="4262175" y="1576587"/>
                  <a:ext cx="1558819" cy="4010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sz="2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tr-TR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tr-TR" sz="2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tr-TR" sz="2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76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2175" y="1576587"/>
                  <a:ext cx="1558819" cy="40107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33846" b="-1384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Straight Arrow Connector 71"/>
            <p:cNvCxnSpPr/>
            <p:nvPr/>
          </p:nvCxnSpPr>
          <p:spPr>
            <a:xfrm flipV="1">
              <a:off x="6075609" y="3193295"/>
              <a:ext cx="821602" cy="667406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69"/>
                <p:cNvSpPr txBox="1"/>
                <p:nvPr/>
              </p:nvSpPr>
              <p:spPr>
                <a:xfrm>
                  <a:off x="4901021" y="3702699"/>
                  <a:ext cx="1558819" cy="4010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sz="2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tr-TR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tr-TR" sz="2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tr-TR" sz="2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79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1021" y="3702699"/>
                  <a:ext cx="1558819" cy="40107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t="-31818" b="-1212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1639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up 64"/>
          <p:cNvGrpSpPr/>
          <p:nvPr/>
        </p:nvGrpSpPr>
        <p:grpSpPr>
          <a:xfrm>
            <a:off x="1187624" y="3208862"/>
            <a:ext cx="6566676" cy="3316482"/>
            <a:chOff x="1187624" y="3208862"/>
            <a:chExt cx="6566676" cy="3316482"/>
          </a:xfrm>
        </p:grpSpPr>
        <p:cxnSp>
          <p:nvCxnSpPr>
            <p:cNvPr id="4" name="Straight Connector 4"/>
            <p:cNvCxnSpPr/>
            <p:nvPr/>
          </p:nvCxnSpPr>
          <p:spPr>
            <a:xfrm>
              <a:off x="2258116" y="4202128"/>
              <a:ext cx="4320000" cy="0"/>
            </a:xfrm>
            <a:prstGeom prst="line">
              <a:avLst/>
            </a:prstGeom>
            <a:ln>
              <a:prstDash val="sysDash"/>
              <a:headEnd type="oval" w="lg" len="lg"/>
              <a:tailEnd type="oval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3" name="Group 27"/>
            <p:cNvGrpSpPr/>
            <p:nvPr/>
          </p:nvGrpSpPr>
          <p:grpSpPr>
            <a:xfrm>
              <a:off x="1899943" y="4042733"/>
              <a:ext cx="787248" cy="525842"/>
              <a:chOff x="1358822" y="3621155"/>
              <a:chExt cx="787248" cy="525842"/>
            </a:xfrm>
          </p:grpSpPr>
          <p:sp>
            <p:nvSpPr>
              <p:cNvPr id="44" name="Rectangle 28"/>
              <p:cNvSpPr/>
              <p:nvPr/>
            </p:nvSpPr>
            <p:spPr>
              <a:xfrm>
                <a:off x="1358822" y="4005330"/>
                <a:ext cx="772733" cy="141667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29"/>
              <p:cNvCxnSpPr/>
              <p:nvPr/>
            </p:nvCxnSpPr>
            <p:spPr>
              <a:xfrm>
                <a:off x="1373337" y="3991756"/>
                <a:ext cx="772733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Freeform 30"/>
              <p:cNvSpPr/>
              <p:nvPr/>
            </p:nvSpPr>
            <p:spPr>
              <a:xfrm>
                <a:off x="1561514" y="3621155"/>
                <a:ext cx="270000" cy="360000"/>
              </a:xfrm>
              <a:custGeom>
                <a:avLst/>
                <a:gdLst>
                  <a:gd name="connsiteX0" fmla="*/ 133643 w 270000"/>
                  <a:gd name="connsiteY0" fmla="*/ 50512 h 360000"/>
                  <a:gd name="connsiteX1" fmla="*/ 28135 w 270000"/>
                  <a:gd name="connsiteY1" fmla="*/ 156020 h 360000"/>
                  <a:gd name="connsiteX2" fmla="*/ 133643 w 270000"/>
                  <a:gd name="connsiteY2" fmla="*/ 261528 h 360000"/>
                  <a:gd name="connsiteX3" fmla="*/ 239151 w 270000"/>
                  <a:gd name="connsiteY3" fmla="*/ 156020 h 360000"/>
                  <a:gd name="connsiteX4" fmla="*/ 133643 w 270000"/>
                  <a:gd name="connsiteY4" fmla="*/ 50512 h 360000"/>
                  <a:gd name="connsiteX5" fmla="*/ 135000 w 270000"/>
                  <a:gd name="connsiteY5" fmla="*/ 0 h 360000"/>
                  <a:gd name="connsiteX6" fmla="*/ 270000 w 270000"/>
                  <a:gd name="connsiteY6" fmla="*/ 180000 h 360000"/>
                  <a:gd name="connsiteX7" fmla="*/ 270000 w 270000"/>
                  <a:gd name="connsiteY7" fmla="*/ 360000 h 360000"/>
                  <a:gd name="connsiteX8" fmla="*/ 0 w 270000"/>
                  <a:gd name="connsiteY8" fmla="*/ 360000 h 360000"/>
                  <a:gd name="connsiteX9" fmla="*/ 0 w 270000"/>
                  <a:gd name="connsiteY9" fmla="*/ 180000 h 360000"/>
                  <a:gd name="connsiteX10" fmla="*/ 135000 w 270000"/>
                  <a:gd name="connsiteY10" fmla="*/ 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0000" h="360000">
                    <a:moveTo>
                      <a:pt x="133643" y="50512"/>
                    </a:moveTo>
                    <a:cubicBezTo>
                      <a:pt x="75373" y="50512"/>
                      <a:pt x="28135" y="97750"/>
                      <a:pt x="28135" y="156020"/>
                    </a:cubicBezTo>
                    <a:cubicBezTo>
                      <a:pt x="28135" y="214290"/>
                      <a:pt x="75373" y="261528"/>
                      <a:pt x="133643" y="261528"/>
                    </a:cubicBezTo>
                    <a:cubicBezTo>
                      <a:pt x="191913" y="261528"/>
                      <a:pt x="239151" y="214290"/>
                      <a:pt x="239151" y="156020"/>
                    </a:cubicBezTo>
                    <a:cubicBezTo>
                      <a:pt x="239151" y="97750"/>
                      <a:pt x="191913" y="50512"/>
                      <a:pt x="133643" y="50512"/>
                    </a:cubicBezTo>
                    <a:close/>
                    <a:moveTo>
                      <a:pt x="135000" y="0"/>
                    </a:moveTo>
                    <a:cubicBezTo>
                      <a:pt x="209558" y="0"/>
                      <a:pt x="270000" y="80589"/>
                      <a:pt x="270000" y="180000"/>
                    </a:cubicBezTo>
                    <a:lnTo>
                      <a:pt x="270000" y="360000"/>
                    </a:lnTo>
                    <a:lnTo>
                      <a:pt x="0" y="360000"/>
                    </a:lnTo>
                    <a:lnTo>
                      <a:pt x="0" y="180000"/>
                    </a:lnTo>
                    <a:cubicBezTo>
                      <a:pt x="0" y="80589"/>
                      <a:pt x="60442" y="0"/>
                      <a:pt x="13500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31"/>
            <p:cNvGrpSpPr/>
            <p:nvPr/>
          </p:nvGrpSpPr>
          <p:grpSpPr>
            <a:xfrm>
              <a:off x="6246972" y="4035475"/>
              <a:ext cx="787248" cy="525842"/>
              <a:chOff x="1358822" y="3621155"/>
              <a:chExt cx="787248" cy="525842"/>
            </a:xfrm>
          </p:grpSpPr>
          <p:sp>
            <p:nvSpPr>
              <p:cNvPr id="41" name="Rectangle 32"/>
              <p:cNvSpPr/>
              <p:nvPr/>
            </p:nvSpPr>
            <p:spPr>
              <a:xfrm>
                <a:off x="1358822" y="4005330"/>
                <a:ext cx="772733" cy="141667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33"/>
              <p:cNvCxnSpPr/>
              <p:nvPr/>
            </p:nvCxnSpPr>
            <p:spPr>
              <a:xfrm>
                <a:off x="1373337" y="3991756"/>
                <a:ext cx="772733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Freeform 34"/>
              <p:cNvSpPr/>
              <p:nvPr/>
            </p:nvSpPr>
            <p:spPr>
              <a:xfrm>
                <a:off x="1561514" y="3621155"/>
                <a:ext cx="270000" cy="360000"/>
              </a:xfrm>
              <a:custGeom>
                <a:avLst/>
                <a:gdLst>
                  <a:gd name="connsiteX0" fmla="*/ 133643 w 270000"/>
                  <a:gd name="connsiteY0" fmla="*/ 50512 h 360000"/>
                  <a:gd name="connsiteX1" fmla="*/ 28135 w 270000"/>
                  <a:gd name="connsiteY1" fmla="*/ 156020 h 360000"/>
                  <a:gd name="connsiteX2" fmla="*/ 133643 w 270000"/>
                  <a:gd name="connsiteY2" fmla="*/ 261528 h 360000"/>
                  <a:gd name="connsiteX3" fmla="*/ 239151 w 270000"/>
                  <a:gd name="connsiteY3" fmla="*/ 156020 h 360000"/>
                  <a:gd name="connsiteX4" fmla="*/ 133643 w 270000"/>
                  <a:gd name="connsiteY4" fmla="*/ 50512 h 360000"/>
                  <a:gd name="connsiteX5" fmla="*/ 135000 w 270000"/>
                  <a:gd name="connsiteY5" fmla="*/ 0 h 360000"/>
                  <a:gd name="connsiteX6" fmla="*/ 270000 w 270000"/>
                  <a:gd name="connsiteY6" fmla="*/ 180000 h 360000"/>
                  <a:gd name="connsiteX7" fmla="*/ 270000 w 270000"/>
                  <a:gd name="connsiteY7" fmla="*/ 360000 h 360000"/>
                  <a:gd name="connsiteX8" fmla="*/ 0 w 270000"/>
                  <a:gd name="connsiteY8" fmla="*/ 360000 h 360000"/>
                  <a:gd name="connsiteX9" fmla="*/ 0 w 270000"/>
                  <a:gd name="connsiteY9" fmla="*/ 180000 h 360000"/>
                  <a:gd name="connsiteX10" fmla="*/ 135000 w 270000"/>
                  <a:gd name="connsiteY10" fmla="*/ 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0000" h="360000">
                    <a:moveTo>
                      <a:pt x="133643" y="50512"/>
                    </a:moveTo>
                    <a:cubicBezTo>
                      <a:pt x="75373" y="50512"/>
                      <a:pt x="28135" y="97750"/>
                      <a:pt x="28135" y="156020"/>
                    </a:cubicBezTo>
                    <a:cubicBezTo>
                      <a:pt x="28135" y="214290"/>
                      <a:pt x="75373" y="261528"/>
                      <a:pt x="133643" y="261528"/>
                    </a:cubicBezTo>
                    <a:cubicBezTo>
                      <a:pt x="191913" y="261528"/>
                      <a:pt x="239151" y="214290"/>
                      <a:pt x="239151" y="156020"/>
                    </a:cubicBezTo>
                    <a:cubicBezTo>
                      <a:pt x="239151" y="97750"/>
                      <a:pt x="191913" y="50512"/>
                      <a:pt x="133643" y="50512"/>
                    </a:cubicBezTo>
                    <a:close/>
                    <a:moveTo>
                      <a:pt x="135000" y="0"/>
                    </a:moveTo>
                    <a:cubicBezTo>
                      <a:pt x="209558" y="0"/>
                      <a:pt x="270000" y="80589"/>
                      <a:pt x="270000" y="180000"/>
                    </a:cubicBezTo>
                    <a:lnTo>
                      <a:pt x="270000" y="360000"/>
                    </a:lnTo>
                    <a:lnTo>
                      <a:pt x="0" y="360000"/>
                    </a:lnTo>
                    <a:lnTo>
                      <a:pt x="0" y="180000"/>
                    </a:lnTo>
                    <a:cubicBezTo>
                      <a:pt x="0" y="80589"/>
                      <a:pt x="60442" y="0"/>
                      <a:pt x="13500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60"/>
                <p:cNvSpPr txBox="1"/>
                <p:nvPr/>
              </p:nvSpPr>
              <p:spPr>
                <a:xfrm>
                  <a:off x="1812550" y="3571109"/>
                  <a:ext cx="4199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tr-TR" sz="2400" b="1" dirty="0"/>
                </a:p>
              </p:txBody>
            </p:sp>
          </mc:Choice>
          <mc:Fallback xmlns="">
            <p:sp>
              <p:nvSpPr>
                <p:cNvPr id="16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2550" y="3571109"/>
                  <a:ext cx="419922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5942" r="-7246" b="-20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61"/>
                <p:cNvSpPr txBox="1"/>
                <p:nvPr/>
              </p:nvSpPr>
              <p:spPr>
                <a:xfrm>
                  <a:off x="6090530" y="3995726"/>
                  <a:ext cx="43915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tr-TR" sz="2400" b="1" dirty="0"/>
                </a:p>
              </p:txBody>
            </p:sp>
          </mc:Choice>
          <mc:Fallback xmlns="">
            <p:sp>
              <p:nvSpPr>
                <p:cNvPr id="17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0530" y="3995726"/>
                  <a:ext cx="439158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278" r="-6944" b="-1803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71"/>
            <p:cNvCxnSpPr/>
            <p:nvPr/>
          </p:nvCxnSpPr>
          <p:spPr>
            <a:xfrm flipH="1">
              <a:off x="2232472" y="3830502"/>
              <a:ext cx="932578" cy="358053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74"/>
                <p:cNvSpPr txBox="1"/>
                <p:nvPr/>
              </p:nvSpPr>
              <p:spPr>
                <a:xfrm>
                  <a:off x="2402139" y="3308376"/>
                  <a:ext cx="1621982" cy="4165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tr-TR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tr-TR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tr-TR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tr-TR" sz="24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tr-TR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2139" y="3308376"/>
                  <a:ext cx="1621982" cy="41652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71"/>
            <p:cNvCxnSpPr/>
            <p:nvPr/>
          </p:nvCxnSpPr>
          <p:spPr>
            <a:xfrm>
              <a:off x="5937734" y="3580053"/>
              <a:ext cx="658822" cy="618542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74"/>
                <p:cNvSpPr txBox="1"/>
                <p:nvPr/>
              </p:nvSpPr>
              <p:spPr>
                <a:xfrm>
                  <a:off x="5131231" y="3208862"/>
                  <a:ext cx="1613006" cy="4165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tr-TR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41</m:t>
                            </m:r>
                          </m:sub>
                        </m:sSub>
                        <m:r>
                          <a:rPr lang="tr-TR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tr-TR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tr-TR" sz="24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oMath>
                    </m:oMathPara>
                  </a14:m>
                  <a:endParaRPr lang="tr-TR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1231" y="3208862"/>
                  <a:ext cx="1613006" cy="41652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Dikdörtgen 31"/>
                <p:cNvSpPr/>
                <p:nvPr/>
              </p:nvSpPr>
              <p:spPr>
                <a:xfrm>
                  <a:off x="4017390" y="3694037"/>
                  <a:ext cx="653512" cy="4954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tr-TR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tr-TR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tr-TR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tr-TR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Dikdörtgen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7390" y="3694037"/>
                  <a:ext cx="653512" cy="49545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7284" r="-2056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Dikdörtgen 50"/>
            <p:cNvSpPr/>
            <p:nvPr/>
          </p:nvSpPr>
          <p:spPr>
            <a:xfrm>
              <a:off x="1907704" y="4365104"/>
              <a:ext cx="5119762" cy="14411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2" name="Arc 22"/>
            <p:cNvSpPr/>
            <p:nvPr/>
          </p:nvSpPr>
          <p:spPr>
            <a:xfrm rot="2828774" flipH="1">
              <a:off x="2117144" y="4766726"/>
              <a:ext cx="1425388" cy="1398495"/>
            </a:xfrm>
            <a:prstGeom prst="arc">
              <a:avLst/>
            </a:prstGeom>
            <a:ln w="57150">
              <a:solidFill>
                <a:srgbClr val="FFC00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77"/>
                <p:cNvSpPr txBox="1"/>
                <p:nvPr/>
              </p:nvSpPr>
              <p:spPr>
                <a:xfrm>
                  <a:off x="2829838" y="4988547"/>
                  <a:ext cx="1922182" cy="4140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tr-TR" sz="2400" b="1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b="1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𝑴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𝟐𝟏</m:t>
                            </m:r>
                          </m:sub>
                        </m:sSub>
                        <m:r>
                          <a:rPr lang="tr-TR" sz="2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tr-TR" sz="24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tr-TR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b="1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𝑴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tr-TR" sz="24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tr-TR" sz="2400" b="1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9838" y="4988547"/>
                  <a:ext cx="1922182" cy="41408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Düz Bağlayıcı 56"/>
            <p:cNvCxnSpPr>
              <a:stCxn id="51" idx="1"/>
            </p:cNvCxnSpPr>
            <p:nvPr/>
          </p:nvCxnSpPr>
          <p:spPr>
            <a:xfrm flipH="1" flipV="1">
              <a:off x="1187624" y="5085184"/>
              <a:ext cx="720080" cy="496"/>
            </a:xfrm>
            <a:prstGeom prst="line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Düz Bağlayıcı 57"/>
            <p:cNvCxnSpPr/>
            <p:nvPr/>
          </p:nvCxnSpPr>
          <p:spPr>
            <a:xfrm flipV="1">
              <a:off x="7034220" y="5081488"/>
              <a:ext cx="720080" cy="496"/>
            </a:xfrm>
            <a:prstGeom prst="line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Düz Bağlayıcı 58"/>
            <p:cNvCxnSpPr/>
            <p:nvPr/>
          </p:nvCxnSpPr>
          <p:spPr>
            <a:xfrm rot="5400000" flipV="1">
              <a:off x="5867896" y="6156000"/>
              <a:ext cx="720080" cy="496"/>
            </a:xfrm>
            <a:prstGeom prst="line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Düz Bağlayıcı 59"/>
            <p:cNvCxnSpPr/>
            <p:nvPr/>
          </p:nvCxnSpPr>
          <p:spPr>
            <a:xfrm rot="5400000" flipV="1">
              <a:off x="5147896" y="6156000"/>
              <a:ext cx="720080" cy="496"/>
            </a:xfrm>
            <a:prstGeom prst="line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Düz Bağlayıcı 60"/>
            <p:cNvCxnSpPr/>
            <p:nvPr/>
          </p:nvCxnSpPr>
          <p:spPr>
            <a:xfrm rot="5400000" flipV="1">
              <a:off x="4427896" y="6156000"/>
              <a:ext cx="720080" cy="496"/>
            </a:xfrm>
            <a:prstGeom prst="line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Düz Bağlayıcı 61"/>
            <p:cNvCxnSpPr/>
            <p:nvPr/>
          </p:nvCxnSpPr>
          <p:spPr>
            <a:xfrm rot="5400000" flipV="1">
              <a:off x="3743880" y="6165056"/>
              <a:ext cx="720080" cy="496"/>
            </a:xfrm>
            <a:prstGeom prst="line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Düz Bağlayıcı 62"/>
            <p:cNvCxnSpPr/>
            <p:nvPr/>
          </p:nvCxnSpPr>
          <p:spPr>
            <a:xfrm rot="5400000" flipV="1">
              <a:off x="3023880" y="6165056"/>
              <a:ext cx="720080" cy="496"/>
            </a:xfrm>
            <a:prstGeom prst="line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Düz Bağlayıcı 63"/>
            <p:cNvCxnSpPr/>
            <p:nvPr/>
          </p:nvCxnSpPr>
          <p:spPr>
            <a:xfrm rot="5400000" flipV="1">
              <a:off x="2303880" y="6165056"/>
              <a:ext cx="720080" cy="496"/>
            </a:xfrm>
            <a:prstGeom prst="line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422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Makina – Zemin </a:t>
            </a:r>
            <a:r>
              <a:rPr lang="tr-TR" dirty="0" smtClean="0"/>
              <a:t>Bağlantısı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Makina – Zemin Bağlantısı </a:t>
            </a:r>
            <a:endParaRPr lang="tr-TR" dirty="0" smtClean="0"/>
          </a:p>
          <a:p>
            <a:pPr lvl="1"/>
            <a:r>
              <a:rPr lang="tr-TR" dirty="0" smtClean="0"/>
              <a:t>Saplamalarla </a:t>
            </a:r>
            <a:r>
              <a:rPr lang="tr-TR" dirty="0" err="1"/>
              <a:t>rijit</a:t>
            </a:r>
            <a:r>
              <a:rPr lang="tr-TR" dirty="0"/>
              <a:t> bağlantı </a:t>
            </a:r>
            <a:endParaRPr lang="tr-TR" dirty="0" smtClean="0"/>
          </a:p>
          <a:p>
            <a:pPr lvl="1"/>
            <a:r>
              <a:rPr lang="tr-TR" dirty="0" smtClean="0"/>
              <a:t>Ağırlığı </a:t>
            </a:r>
            <a:r>
              <a:rPr lang="tr-TR" dirty="0"/>
              <a:t>ile zeminde durma </a:t>
            </a:r>
            <a:endParaRPr lang="tr-TR" dirty="0" smtClean="0"/>
          </a:p>
          <a:p>
            <a:pPr lvl="1"/>
            <a:r>
              <a:rPr lang="tr-TR" dirty="0"/>
              <a:t>K</a:t>
            </a:r>
            <a:r>
              <a:rPr lang="tr-TR" dirty="0" smtClean="0"/>
              <a:t>eçe </a:t>
            </a:r>
            <a:r>
              <a:rPr lang="tr-TR" dirty="0"/>
              <a:t>ile yapıştırma </a:t>
            </a:r>
            <a:endParaRPr lang="tr-TR" dirty="0" smtClean="0"/>
          </a:p>
          <a:p>
            <a:pPr lvl="1"/>
            <a:r>
              <a:rPr lang="tr-TR" dirty="0" smtClean="0"/>
              <a:t>Titreşim </a:t>
            </a:r>
            <a:r>
              <a:rPr lang="tr-TR" dirty="0"/>
              <a:t>izolatörleri ile bağlantı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692" y="2456892"/>
            <a:ext cx="510101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71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Kavramlar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Sarsma Kuvveti: </a:t>
            </a:r>
            <a:r>
              <a:rPr lang="tr-TR" dirty="0" smtClean="0"/>
              <a:t>Hareketli </a:t>
            </a:r>
            <a:r>
              <a:rPr lang="tr-TR" dirty="0"/>
              <a:t>uzuvların atalet kuvvetlerinden dolayı makina şasisine etki eden kuvvetler </a:t>
            </a:r>
            <a:endParaRPr lang="tr-TR" dirty="0" smtClean="0"/>
          </a:p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Sarsma Momenti: </a:t>
            </a:r>
            <a:r>
              <a:rPr lang="tr-TR" dirty="0"/>
              <a:t>Sarsma kuvvetlerinin bir noktaya göre momenti </a:t>
            </a:r>
            <a:endParaRPr lang="tr-TR" dirty="0" smtClean="0"/>
          </a:p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Dengeleme (Balans): </a:t>
            </a:r>
            <a:r>
              <a:rPr lang="tr-TR" dirty="0"/>
              <a:t>Sarsma kuvvetlerinin ortadan kaldırması veya azaltması </a:t>
            </a:r>
            <a:endParaRPr lang="tr-TR" dirty="0" smtClean="0"/>
          </a:p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Kütle Dengeleme: </a:t>
            </a:r>
            <a:r>
              <a:rPr lang="tr-TR" dirty="0" smtClean="0"/>
              <a:t>Dengelemenin </a:t>
            </a:r>
            <a:r>
              <a:rPr lang="tr-TR" dirty="0"/>
              <a:t>uygun kütle dağılımı ile sağlanması (genellikle tasarım ve imalat sonrasında dengeleme kütleriyle)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844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/>
              <a:t>Değişken </a:t>
            </a:r>
            <a:r>
              <a:rPr lang="tr-TR" dirty="0" err="1"/>
              <a:t>Ataletli</a:t>
            </a:r>
            <a:r>
              <a:rPr lang="tr-TR" dirty="0"/>
              <a:t> Mekanizmalarda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Sarsma </a:t>
            </a:r>
            <a:r>
              <a:rPr lang="tr-TR" dirty="0"/>
              <a:t>Kuvvetlerinin Hesabı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451693"/>
          </a:xfrm>
        </p:spPr>
        <p:txBody>
          <a:bodyPr/>
          <a:lstStyle/>
          <a:p>
            <a:r>
              <a:rPr lang="tr-TR" dirty="0" smtClean="0"/>
              <a:t>Dört Çubuk Mekanizması</a:t>
            </a:r>
            <a:endParaRPr lang="tr-TR" dirty="0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2132856"/>
            <a:ext cx="3868737" cy="2544451"/>
          </a:xfrm>
        </p:spPr>
      </p:pic>
      <p:sp>
        <p:nvSpPr>
          <p:cNvPr id="7" name="Metin Yer Tutucusu 6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451693"/>
          </a:xfrm>
        </p:spPr>
        <p:txBody>
          <a:bodyPr/>
          <a:lstStyle/>
          <a:p>
            <a:r>
              <a:rPr lang="tr-TR" dirty="0" smtClean="0"/>
              <a:t>Makine Şasisi</a:t>
            </a:r>
            <a:endParaRPr lang="tr-TR" dirty="0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421511"/>
            <a:ext cx="3887788" cy="196714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etin kutusu 10"/>
              <p:cNvSpPr txBox="1"/>
              <p:nvPr/>
            </p:nvSpPr>
            <p:spPr>
              <a:xfrm>
                <a:off x="1187624" y="4905684"/>
                <a:ext cx="7452828" cy="1112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latin typeface="+mn-lt"/>
                  </a:rPr>
                  <a:t>Sarsma Kuvveti: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𝑠h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sub>
                    </m:sSub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acc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acc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tr-TR" dirty="0" smtClean="0">
                  <a:latin typeface="+mn-lt"/>
                </a:endParaRPr>
              </a:p>
              <a:p>
                <a:r>
                  <a:rPr lang="tr-TR" dirty="0" smtClean="0">
                    <a:latin typeface="+mn-lt"/>
                  </a:rPr>
                  <a:t>Mekanizma </a:t>
                </a:r>
                <a:r>
                  <a:rPr lang="tr-TR" dirty="0">
                    <a:latin typeface="+mn-lt"/>
                  </a:rPr>
                  <a:t>SCD: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tr-TR" dirty="0" smtClean="0">
                  <a:latin typeface="+mn-lt"/>
                </a:endParaRPr>
              </a:p>
              <a:p>
                <a:r>
                  <a:rPr lang="tr-TR" dirty="0" smtClean="0">
                    <a:latin typeface="+mn-lt"/>
                  </a:rPr>
                  <a:t>O </a:t>
                </a:r>
                <a:r>
                  <a:rPr lang="tr-TR" dirty="0">
                    <a:latin typeface="+mn-lt"/>
                  </a:rPr>
                  <a:t>halde: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𝑠h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tr-TR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Metin kutusu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905684"/>
                <a:ext cx="7452828" cy="1112933"/>
              </a:xfrm>
              <a:prstGeom prst="rect">
                <a:avLst/>
              </a:prstGeom>
              <a:blipFill rotWithShape="0">
                <a:blip r:embed="rId4"/>
                <a:stretch>
                  <a:fillRect l="-736" t="-7692" b="-604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49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/>
              <a:t>Değişken </a:t>
            </a:r>
            <a:r>
              <a:rPr lang="tr-TR" dirty="0" err="1"/>
              <a:t>Ataletli</a:t>
            </a:r>
            <a:r>
              <a:rPr lang="tr-TR" dirty="0"/>
              <a:t> Mekanizmalarda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Sarsma </a:t>
            </a:r>
            <a:r>
              <a:rPr lang="tr-TR" dirty="0"/>
              <a:t>Kuvvetlerinin Hesabı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451693"/>
          </a:xfrm>
        </p:spPr>
        <p:txBody>
          <a:bodyPr/>
          <a:lstStyle/>
          <a:p>
            <a:r>
              <a:rPr lang="tr-TR" dirty="0" smtClean="0"/>
              <a:t>Dört Çubuk Mekanizması</a:t>
            </a:r>
            <a:endParaRPr lang="tr-TR" dirty="0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2132856"/>
            <a:ext cx="3868737" cy="2544451"/>
          </a:xfrm>
        </p:spPr>
      </p:pic>
      <p:sp>
        <p:nvSpPr>
          <p:cNvPr id="7" name="Metin Yer Tutucusu 6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451693"/>
          </a:xfrm>
        </p:spPr>
        <p:txBody>
          <a:bodyPr/>
          <a:lstStyle/>
          <a:p>
            <a:r>
              <a:rPr lang="tr-TR" dirty="0" smtClean="0"/>
              <a:t>Makine Şasisi</a:t>
            </a:r>
            <a:endParaRPr lang="tr-TR" dirty="0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421511"/>
            <a:ext cx="3887788" cy="196714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etin kutusu 10"/>
              <p:cNvSpPr txBox="1"/>
              <p:nvPr/>
            </p:nvSpPr>
            <p:spPr>
              <a:xfrm>
                <a:off x="1187624" y="4905684"/>
                <a:ext cx="7452828" cy="1803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latin typeface="+mn-lt"/>
                  </a:rPr>
                  <a:t>Sarsma Kuvvetlerinin A</a:t>
                </a:r>
                <a:r>
                  <a:rPr lang="tr-TR" baseline="-25000" dirty="0" smtClean="0">
                    <a:latin typeface="+mn-lt"/>
                  </a:rPr>
                  <a:t>0</a:t>
                </a:r>
                <a:r>
                  <a:rPr lang="tr-TR" dirty="0" smtClean="0">
                    <a:latin typeface="+mn-lt"/>
                  </a:rPr>
                  <a:t> Etrafında Momenti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tr-TR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𝑴</m:t>
                            </m:r>
                          </m:e>
                        </m:acc>
                      </m:e>
                      <m:sub>
                        <m:r>
                          <a:rPr lang="tr-T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tr-TR" dirty="0" smtClean="0">
                    <a:latin typeface="+mn-lt"/>
                  </a:rPr>
                  <a:t> </a:t>
                </a:r>
                <a:r>
                  <a:rPr lang="tr-TR" dirty="0">
                    <a:latin typeface="+mn-lt"/>
                  </a:rPr>
                  <a:t>şasiye geri dönüyorsa</a:t>
                </a:r>
                <a:r>
                  <a:rPr lang="tr-TR" dirty="0" smtClean="0">
                    <a:latin typeface="+mn-lt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𝑠h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tr-TR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41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b="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tr-TR" b="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b="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>
                  <a:latin typeface="+mn-lt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tr-T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𝑴</m:t>
                            </m:r>
                          </m:e>
                        </m:acc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tr-TR" dirty="0">
                    <a:latin typeface="+mn-lt"/>
                  </a:rPr>
                  <a:t> şasiye geri dönmüyorsa: </a:t>
                </a:r>
                <a:endParaRPr lang="tr-TR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tr-TR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𝒔𝒉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Metin kutusu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905684"/>
                <a:ext cx="7452828" cy="1803827"/>
              </a:xfrm>
              <a:prstGeom prst="rect">
                <a:avLst/>
              </a:prstGeom>
              <a:blipFill rotWithShape="0">
                <a:blip r:embed="rId4"/>
                <a:stretch>
                  <a:fillRect l="-736" t="-16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13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4832" y="80628"/>
            <a:ext cx="7886700" cy="291566"/>
          </a:xfrm>
        </p:spPr>
        <p:txBody>
          <a:bodyPr>
            <a:noAutofit/>
          </a:bodyPr>
          <a:lstStyle/>
          <a:p>
            <a:pPr algn="ctr"/>
            <a:r>
              <a:rPr lang="tr-TR" sz="2000" dirty="0"/>
              <a:t>Değişken </a:t>
            </a:r>
            <a:r>
              <a:rPr lang="tr-TR" sz="2000" dirty="0" err="1"/>
              <a:t>Ataletli</a:t>
            </a:r>
            <a:r>
              <a:rPr lang="tr-TR" sz="2000" dirty="0"/>
              <a:t> </a:t>
            </a:r>
            <a:r>
              <a:rPr lang="tr-TR" sz="2000" dirty="0" smtClean="0"/>
              <a:t>Mekanizmalarda Sarsma </a:t>
            </a:r>
            <a:r>
              <a:rPr lang="tr-TR" sz="2000" dirty="0"/>
              <a:t>Kuvvetlerinin Hesabı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629842" y="404664"/>
            <a:ext cx="3868340" cy="451693"/>
          </a:xfrm>
        </p:spPr>
        <p:txBody>
          <a:bodyPr/>
          <a:lstStyle/>
          <a:p>
            <a:r>
              <a:rPr lang="tr-TR" dirty="0" smtClean="0"/>
              <a:t>Dört Çubuk Mekanizması</a:t>
            </a:r>
            <a:endParaRPr lang="tr-TR" dirty="0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856357"/>
            <a:ext cx="3868737" cy="2544451"/>
          </a:xfrm>
        </p:spPr>
      </p:pic>
      <p:sp>
        <p:nvSpPr>
          <p:cNvPr id="7" name="Metin Yer Tutucusu 6"/>
          <p:cNvSpPr>
            <a:spLocks noGrp="1"/>
          </p:cNvSpPr>
          <p:nvPr>
            <p:ph type="body" sz="quarter" idx="3"/>
          </p:nvPr>
        </p:nvSpPr>
        <p:spPr>
          <a:xfrm>
            <a:off x="4629150" y="404664"/>
            <a:ext cx="3887391" cy="451693"/>
          </a:xfrm>
        </p:spPr>
        <p:txBody>
          <a:bodyPr/>
          <a:lstStyle/>
          <a:p>
            <a:r>
              <a:rPr lang="tr-TR" dirty="0" smtClean="0"/>
              <a:t>Makine Şasisi</a:t>
            </a:r>
            <a:endParaRPr lang="tr-TR" dirty="0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145012"/>
            <a:ext cx="3887788" cy="196714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etin kutusu 10"/>
              <p:cNvSpPr txBox="1"/>
              <p:nvPr/>
            </p:nvSpPr>
            <p:spPr>
              <a:xfrm>
                <a:off x="0" y="4005064"/>
                <a:ext cx="9003128" cy="2016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latin typeface="+mn-lt"/>
                  </a:rPr>
                  <a:t>Mekanizma SCD: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tr-T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tr-T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tr-TR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tr-T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tr-T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acc>
                                <m:accPr>
                                  <m:chr m:val="⃗"/>
                                  <m:ctrlPr>
                                    <a:rPr lang="tr-T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tr-T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tr-TR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tr-T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acc>
                                <m:accPr>
                                  <m:chr m:val="⃗"/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tr-T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tr-T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acc>
                                <m:accPr>
                                  <m:chr m:val="⃗"/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sSub>
                        <m:sSubPr>
                          <m:ctrlPr>
                            <a:rPr lang="tr-T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tr-T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tr-T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tr-T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16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tr-TR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𝑴</m:t>
                            </m:r>
                          </m:e>
                        </m:acc>
                      </m:e>
                      <m:sub>
                        <m:r>
                          <a:rPr lang="tr-T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tr-TR" dirty="0" smtClean="0">
                    <a:latin typeface="+mn-lt"/>
                  </a:rPr>
                  <a:t> </a:t>
                </a:r>
                <a:r>
                  <a:rPr lang="tr-TR" dirty="0">
                    <a:latin typeface="+mn-lt"/>
                  </a:rPr>
                  <a:t>şasiye geri dönüyorsa</a:t>
                </a:r>
                <a:r>
                  <a:rPr lang="tr-TR" dirty="0" smtClean="0">
                    <a:latin typeface="+mn-lt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tr-T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1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𝑠h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tr-T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tr-T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tr-T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acc>
                                <m:accPr>
                                  <m:chr m:val="⃗"/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tr-TR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  <m:r>
                            <a:rPr lang="tr-T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acc>
                                <m:accPr>
                                  <m:chr m:val="⃗"/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  <m:r>
                            <a:rPr lang="tr-T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  <m:r>
                            <a:rPr lang="tr-T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acc>
                                <m:accPr>
                                  <m:chr m:val="⃗"/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1600" dirty="0">
                  <a:latin typeface="+mn-lt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tr-T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𝑴</m:t>
                            </m:r>
                          </m:e>
                        </m:acc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tr-TR" dirty="0">
                    <a:latin typeface="+mn-lt"/>
                  </a:rPr>
                  <a:t> şasiye geri dönmüyorsa: </a:t>
                </a:r>
                <a:endParaRPr lang="tr-TR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tr-TR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16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𝒔𝒉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tr-T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tr-T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16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tr-T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acc>
                                <m:accPr>
                                  <m:chr m:val="⃗"/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tr-TR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  <m:r>
                            <a:rPr lang="tr-T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acc>
                                <m:accPr>
                                  <m:chr m:val="⃗"/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  <m:r>
                            <a:rPr lang="tr-T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  <m:r>
                            <a:rPr lang="tr-T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acc>
                                <m:accPr>
                                  <m:chr m:val="⃗"/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Metin kutusu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05064"/>
                <a:ext cx="9003128" cy="2016129"/>
              </a:xfrm>
              <a:prstGeom prst="rect">
                <a:avLst/>
              </a:prstGeom>
              <a:blipFill rotWithShape="0">
                <a:blip r:embed="rId4"/>
                <a:stretch>
                  <a:fillRect l="-542" t="-15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90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Sarsma Kuvvetinin Dengelenmesi 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628650" y="609601"/>
            <a:ext cx="7886700" cy="515143"/>
          </a:xfrm>
        </p:spPr>
        <p:txBody>
          <a:bodyPr/>
          <a:lstStyle/>
          <a:p>
            <a:r>
              <a:rPr lang="tr-TR" dirty="0" smtClean="0"/>
              <a:t>Tahrik </a:t>
            </a:r>
            <a:r>
              <a:rPr lang="tr-TR" dirty="0"/>
              <a:t>kuvvetinin şasiye geri döndüğü durum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764704"/>
            <a:ext cx="659805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33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Sarsma Kuvvetinin Dengelenmesi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Toplam kütlesi sabit kalan bir sistem için: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Lineer Momentum: 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Sarsma </a:t>
                </a:r>
                <a:r>
                  <a:rPr lang="tr-TR" dirty="0"/>
                  <a:t>Kuvveti</a:t>
                </a:r>
                <a:r>
                  <a:rPr lang="tr-TR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𝑠h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tr-TR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tr-T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Sarsma kuvvetinin sıfır olması için: </a:t>
                </a:r>
                <a:endParaRPr lang="tr-TR" dirty="0" smtClean="0"/>
              </a:p>
              <a:p>
                <a:pPr lvl="1"/>
                <a:r>
                  <a:rPr lang="tr-TR" dirty="0" smtClean="0"/>
                  <a:t>Ya </a:t>
                </a:r>
                <a:r>
                  <a:rPr lang="tr-TR" dirty="0"/>
                  <a:t>kütle merkezi bir doğru üzerinde sabit hızla ilerlemeli </a:t>
                </a:r>
                <a:endParaRPr lang="tr-TR" dirty="0" smtClean="0"/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tr-TR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tr-TR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sabit</m:t>
                      </m:r>
                    </m:oMath>
                  </m:oMathPara>
                </a14:m>
                <a:endParaRPr lang="tr-TR" sz="200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tr-TR" dirty="0" smtClean="0"/>
                  <a:t>Ya </a:t>
                </a:r>
                <a:r>
                  <a:rPr lang="tr-TR" dirty="0"/>
                  <a:t>da kütle merkezinin konumu sabit olmalı (hızı sıfır olmalı) </a:t>
                </a:r>
                <a:endParaRPr lang="tr-TR" dirty="0" smtClean="0"/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tr-TR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tr-TR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390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Karm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Özel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8227</TotalTime>
  <Words>890</Words>
  <Application>Microsoft Office PowerPoint</Application>
  <PresentationFormat>On-screen Show (4:3)</PresentationFormat>
  <Paragraphs>257</Paragraphs>
  <Slides>29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Comic Sans MS</vt:lpstr>
      <vt:lpstr>Symbol</vt:lpstr>
      <vt:lpstr>Office Teması</vt:lpstr>
      <vt:lpstr>PowerPoint Presentation</vt:lpstr>
      <vt:lpstr>Dengeleme</vt:lpstr>
      <vt:lpstr>Makina – Zemin Bağlantısı</vt:lpstr>
      <vt:lpstr>Kavramlar</vt:lpstr>
      <vt:lpstr>Değişken Ataletli Mekanizmalarda  Sarsma Kuvvetlerinin Hesabı</vt:lpstr>
      <vt:lpstr>Değişken Ataletli Mekanizmalarda  Sarsma Kuvvetlerinin Hesabı</vt:lpstr>
      <vt:lpstr>Değişken Ataletli Mekanizmalarda Sarsma Kuvvetlerinin Hesabı</vt:lpstr>
      <vt:lpstr>Sarsma Kuvvetinin Dengelenmesi </vt:lpstr>
      <vt:lpstr>Sarsma Kuvvetinin Dengelenmesi </vt:lpstr>
      <vt:lpstr>Sarsma Kuvvetinin Dengelenmesi </vt:lpstr>
      <vt:lpstr>Sarsma Kuvvetinin Dengelenmesi </vt:lpstr>
      <vt:lpstr>Örnek 1- Dört Çubuk Mekanizmasının Statik Dengelenmesi</vt:lpstr>
      <vt:lpstr>Örnek 1- Dört Çubuk Mekanizmasının Statik Dengelenmesi</vt:lpstr>
      <vt:lpstr>Örnek 1- Dört Çubuk Mekanizmasının Statik Dengelenmesi</vt:lpstr>
      <vt:lpstr>Örnek 1- Dört Çubuk Mekanizmasının Statik Dengelenmesi</vt:lpstr>
      <vt:lpstr>Örnek 1- Dört Çubuk Mekanizmasının Statik Dengelenmesi</vt:lpstr>
      <vt:lpstr>Örnek 1- Dört Çubuk Mekanizmasının Statik Dengelenmesi</vt:lpstr>
      <vt:lpstr>Örnek 1- Dört Çubuk Mekanizmasının Statik Dengelenmesi</vt:lpstr>
      <vt:lpstr>Örnek 1- Dört Çubuk Mekanizmasının Statik Dengelenmesi</vt:lpstr>
      <vt:lpstr>Örnek 1- Dört Çubuk Mekanizmasının Statik Dengelenmesi</vt:lpstr>
      <vt:lpstr>Örnek 1- Dört Çubuk Mekanizmasının Statik Dengelenmesi</vt:lpstr>
      <vt:lpstr>Örnek 1- Dört Çubuk Mekanizmasının Statik Dengelenmesi</vt:lpstr>
      <vt:lpstr>Örnek 1- Dört Çubuk Mekanizmasının Statik Dengelenmesi</vt:lpstr>
      <vt:lpstr>Örnek 1- Dört Çubuk Mekanizmasının Statik Dengelenmesi</vt:lpstr>
      <vt:lpstr>Örnek 1- Dört Çubuk Mekanizmasının Statik Dengelenmesi</vt:lpstr>
      <vt:lpstr>Örnek 2: Salınan Blok Mekanizması</vt:lpstr>
      <vt:lpstr>Örnek 2: Salınan Blok Mekanizması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part-time</dc:creator>
  <cp:lastModifiedBy>Nurdan Bilgin</cp:lastModifiedBy>
  <cp:revision>663</cp:revision>
  <cp:lastPrinted>1601-01-01T00:00:00Z</cp:lastPrinted>
  <dcterms:created xsi:type="dcterms:W3CDTF">2013-05-22T05:54:15Z</dcterms:created>
  <dcterms:modified xsi:type="dcterms:W3CDTF">2019-05-24T16:02:48Z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