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sldIdLst>
    <p:sldId id="256" r:id="rId2"/>
    <p:sldId id="279" r:id="rId3"/>
    <p:sldId id="280" r:id="rId4"/>
    <p:sldId id="281" r:id="rId5"/>
    <p:sldId id="282" r:id="rId6"/>
    <p:sldId id="283" r:id="rId7"/>
    <p:sldId id="284" r:id="rId8"/>
    <p:sldId id="285" r:id="rId9"/>
    <p:sldId id="296" r:id="rId10"/>
    <p:sldId id="286" r:id="rId11"/>
    <p:sldId id="287" r:id="rId12"/>
    <p:sldId id="288" r:id="rId13"/>
    <p:sldId id="301" r:id="rId14"/>
    <p:sldId id="297" r:id="rId15"/>
    <p:sldId id="298" r:id="rId16"/>
    <p:sldId id="299" r:id="rId17"/>
    <p:sldId id="300" r:id="rId18"/>
    <p:sldId id="302" r:id="rId19"/>
    <p:sldId id="303" r:id="rId20"/>
    <p:sldId id="304" r:id="rId21"/>
    <p:sldId id="305" r:id="rId22"/>
    <p:sldId id="306" r:id="rId23"/>
    <p:sldId id="307" r:id="rId24"/>
    <p:sldId id="289" r:id="rId25"/>
    <p:sldId id="290" r:id="rId26"/>
    <p:sldId id="291" r:id="rId27"/>
    <p:sldId id="292" r:id="rId28"/>
    <p:sldId id="293" r:id="rId29"/>
    <p:sldId id="294" r:id="rId30"/>
    <p:sldId id="295" r:id="rId3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5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30" autoAdjust="0"/>
    <p:restoredTop sz="94434" autoAdjust="0"/>
  </p:normalViewPr>
  <p:slideViewPr>
    <p:cSldViewPr>
      <p:cViewPr varScale="1">
        <p:scale>
          <a:sx n="69" d="100"/>
          <a:sy n="69" d="100"/>
        </p:scale>
        <p:origin x="9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rdan Bilgin" userId="S::nurdan.bilgin@omu.edu.tr::131f8f7b-6d85-49b5-8fc2-d8a48ab09715" providerId="AD" clId="Web-{C0F085CF-23C3-78F8-2A4D-BAFEF742E320}"/>
    <pc:docChg chg="modSld">
      <pc:chgData name="Nurdan Bilgin" userId="S::nurdan.bilgin@omu.edu.tr::131f8f7b-6d85-49b5-8fc2-d8a48ab09715" providerId="AD" clId="Web-{C0F085CF-23C3-78F8-2A4D-BAFEF742E320}" dt="2019-05-07T01:51:58.791" v="3" actId="1076"/>
      <pc:docMkLst>
        <pc:docMk/>
      </pc:docMkLst>
      <pc:sldChg chg="modSp">
        <pc:chgData name="Nurdan Bilgin" userId="S::nurdan.bilgin@omu.edu.tr::131f8f7b-6d85-49b5-8fc2-d8a48ab09715" providerId="AD" clId="Web-{C0F085CF-23C3-78F8-2A4D-BAFEF742E320}" dt="2019-05-07T01:51:58.791" v="3" actId="1076"/>
        <pc:sldMkLst>
          <pc:docMk/>
          <pc:sldMk cId="1110719510" sldId="285"/>
        </pc:sldMkLst>
        <pc:picChg chg="mod">
          <ac:chgData name="Nurdan Bilgin" userId="S::nurdan.bilgin@omu.edu.tr::131f8f7b-6d85-49b5-8fc2-d8a48ab09715" providerId="AD" clId="Web-{C0F085CF-23C3-78F8-2A4D-BAFEF742E320}" dt="2019-05-07T01:51:58.791" v="3" actId="1076"/>
          <ac:picMkLst>
            <pc:docMk/>
            <pc:sldMk cId="1110719510" sldId="285"/>
            <ac:picMk id="22" creationId="{00000000-0000-0000-0000-000000000000}"/>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514E7-13EB-4F8B-A08A-38F264124AB3}" type="datetimeFigureOut">
              <a:rPr lang="tr-TR" smtClean="0"/>
              <a:t>7.05.2019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871A9-7581-4E86-8406-F54E3000E2EF}" type="slidenum">
              <a:rPr lang="tr-TR" smtClean="0"/>
              <a:t>‹#›</a:t>
            </a:fld>
            <a:endParaRPr lang="tr-TR"/>
          </a:p>
        </p:txBody>
      </p:sp>
    </p:spTree>
    <p:extLst>
      <p:ext uri="{BB962C8B-B14F-4D97-AF65-F5344CB8AC3E}">
        <p14:creationId xmlns:p14="http://schemas.microsoft.com/office/powerpoint/2010/main" val="408930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tıklatın</a:t>
            </a:r>
          </a:p>
        </p:txBody>
      </p:sp>
      <p:sp>
        <p:nvSpPr>
          <p:cNvPr id="4" name="Veri Yer Tutucusu 3"/>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5" name="Altbilgi Yer Tutucusu 4"/>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6" name="Slayt Numarası Yer Tutucusu 5"/>
          <p:cNvSpPr>
            <a:spLocks noGrp="1"/>
          </p:cNvSpPr>
          <p:nvPr>
            <p:ph type="sldNum" sz="quarter" idx="12"/>
          </p:nvPr>
        </p:nvSpPr>
        <p:spPr>
          <a:xfrm>
            <a:off x="6457950" y="6356351"/>
            <a:ext cx="2057400" cy="365125"/>
          </a:xfrm>
          <a:prstGeom prst="rect">
            <a:avLst/>
          </a:prstGeom>
        </p:spPr>
        <p:txBody>
          <a:bodyPr/>
          <a:lstStyle/>
          <a:p>
            <a:fld id="{65DAE048-AC74-4A08-8DCA-62FB144D1061}" type="slidenum">
              <a:rPr lang="tr-TR" altLang="tr-TR" smtClean="0"/>
              <a:pPr/>
              <a:t>‹#›</a:t>
            </a:fld>
            <a:endParaRPr lang="tr-TR" altLang="tr-TR"/>
          </a:p>
        </p:txBody>
      </p:sp>
    </p:spTree>
    <p:extLst>
      <p:ext uri="{BB962C8B-B14F-4D97-AF65-F5344CB8AC3E}">
        <p14:creationId xmlns:p14="http://schemas.microsoft.com/office/powerpoint/2010/main" val="4363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5" name="Altbilgi Yer Tutucusu 4"/>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6" name="Slayt Numarası Yer Tutucusu 5"/>
          <p:cNvSpPr>
            <a:spLocks noGrp="1"/>
          </p:cNvSpPr>
          <p:nvPr>
            <p:ph type="sldNum" sz="quarter" idx="12"/>
          </p:nvPr>
        </p:nvSpPr>
        <p:spPr>
          <a:xfrm>
            <a:off x="6457950" y="6356351"/>
            <a:ext cx="2057400" cy="365125"/>
          </a:xfrm>
          <a:prstGeom prst="rect">
            <a:avLst/>
          </a:prstGeom>
        </p:spPr>
        <p:txBody>
          <a:bodyPr/>
          <a:lstStyle/>
          <a:p>
            <a:fld id="{7244F470-FE2D-4363-9D8C-6AA044FB5794}" type="slidenum">
              <a:rPr lang="tr-TR" altLang="tr-TR" smtClean="0"/>
              <a:pPr/>
              <a:t>‹#›</a:t>
            </a:fld>
            <a:endParaRPr lang="tr-TR" altLang="tr-TR"/>
          </a:p>
        </p:txBody>
      </p:sp>
    </p:spTree>
    <p:extLst>
      <p:ext uri="{BB962C8B-B14F-4D97-AF65-F5344CB8AC3E}">
        <p14:creationId xmlns:p14="http://schemas.microsoft.com/office/powerpoint/2010/main" val="273616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5" name="Altbilgi Yer Tutucusu 4"/>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6" name="Slayt Numarası Yer Tutucusu 5"/>
          <p:cNvSpPr>
            <a:spLocks noGrp="1"/>
          </p:cNvSpPr>
          <p:nvPr>
            <p:ph type="sldNum" sz="quarter" idx="12"/>
          </p:nvPr>
        </p:nvSpPr>
        <p:spPr>
          <a:xfrm>
            <a:off x="6457950" y="6356351"/>
            <a:ext cx="2057400" cy="365125"/>
          </a:xfrm>
          <a:prstGeom prst="rect">
            <a:avLst/>
          </a:prstGeom>
        </p:spPr>
        <p:txBody>
          <a:bodyPr/>
          <a:lstStyle/>
          <a:p>
            <a:fld id="{073DCB27-57DE-4474-B6BA-1FD613E68AF6}" type="slidenum">
              <a:rPr lang="tr-TR" altLang="tr-TR" smtClean="0"/>
              <a:pPr/>
              <a:t>‹#›</a:t>
            </a:fld>
            <a:endParaRPr lang="tr-TR" altLang="tr-TR"/>
          </a:p>
        </p:txBody>
      </p:sp>
    </p:spTree>
    <p:extLst>
      <p:ext uri="{BB962C8B-B14F-4D97-AF65-F5344CB8AC3E}">
        <p14:creationId xmlns:p14="http://schemas.microsoft.com/office/powerpoint/2010/main" val="1771545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lvl1pPr>
              <a:defRPr>
                <a:solidFill>
                  <a:schemeClr val="accent1">
                    <a:lumMod val="75000"/>
                  </a:schemeClr>
                </a:solidFill>
              </a:defRPr>
            </a:lvl1pPr>
          </a:lstStyle>
          <a:p>
            <a:r>
              <a:rPr lang="tr-TR" dirty="0"/>
              <a:t>Asıl başlık stili için tıklatın</a:t>
            </a:r>
          </a:p>
        </p:txBody>
      </p:sp>
      <p:sp>
        <p:nvSpPr>
          <p:cNvPr id="3" name="İçerik Yer Tutucusu 2"/>
          <p:cNvSpPr>
            <a:spLocks noGrp="1"/>
          </p:cNvSpPr>
          <p:nvPr>
            <p:ph idx="1"/>
          </p:nvPr>
        </p:nvSpPr>
        <p:spPr/>
        <p:txBody>
          <a:bodyPr/>
          <a:lstStyle>
            <a:lvl1pPr>
              <a:defRPr>
                <a:solidFill>
                  <a:schemeClr val="accent1">
                    <a:lumMod val="75000"/>
                  </a:schemeClr>
                </a:solidFill>
              </a:defRPr>
            </a:lvl1pPr>
            <a:lvl2pPr>
              <a:defRPr>
                <a:solidFill>
                  <a:schemeClr val="accent6">
                    <a:lumMod val="75000"/>
                  </a:schemeClr>
                </a:solidFill>
              </a:defRPr>
            </a:lvl2pPr>
            <a:lvl3pPr>
              <a:defRPr>
                <a:solidFill>
                  <a:schemeClr val="accent1">
                    <a:lumMod val="75000"/>
                  </a:schemeClr>
                </a:solidFill>
              </a:defRPr>
            </a:lvl3pPr>
            <a:lvl4pPr>
              <a:defRPr>
                <a:solidFill>
                  <a:schemeClr val="accent6">
                    <a:lumMod val="75000"/>
                  </a:schemeClr>
                </a:solidFill>
              </a:defRPr>
            </a:lvl4pPr>
            <a:lvl5pPr>
              <a:defRPr>
                <a:solidFill>
                  <a:schemeClr val="accent1">
                    <a:lumMod val="75000"/>
                  </a:schemeClr>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5" name="Altbilgi Yer Tutucusu 4"/>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6" name="Slayt Numarası Yer Tutucusu 5"/>
          <p:cNvSpPr>
            <a:spLocks noGrp="1"/>
          </p:cNvSpPr>
          <p:nvPr>
            <p:ph type="sldNum" sz="quarter" idx="12"/>
          </p:nvPr>
        </p:nvSpPr>
        <p:spPr>
          <a:xfrm>
            <a:off x="6457950" y="6356351"/>
            <a:ext cx="2057400" cy="365125"/>
          </a:xfrm>
          <a:prstGeom prst="rect">
            <a:avLst/>
          </a:prstGeom>
        </p:spPr>
        <p:txBody>
          <a:bodyPr/>
          <a:lstStyle/>
          <a:p>
            <a:fld id="{D78C03FD-C3C3-4F70-89F5-BCBA7A173B90}" type="slidenum">
              <a:rPr lang="tr-TR" altLang="tr-TR" smtClean="0"/>
              <a:pPr/>
              <a:t>‹#›</a:t>
            </a:fld>
            <a:endParaRPr lang="tr-TR" altLang="tr-TR"/>
          </a:p>
        </p:txBody>
      </p:sp>
    </p:spTree>
    <p:extLst>
      <p:ext uri="{BB962C8B-B14F-4D97-AF65-F5344CB8AC3E}">
        <p14:creationId xmlns:p14="http://schemas.microsoft.com/office/powerpoint/2010/main" val="93491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5" name="Altbilgi Yer Tutucusu 4"/>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6" name="Slayt Numarası Yer Tutucusu 5"/>
          <p:cNvSpPr>
            <a:spLocks noGrp="1"/>
          </p:cNvSpPr>
          <p:nvPr>
            <p:ph type="sldNum" sz="quarter" idx="12"/>
          </p:nvPr>
        </p:nvSpPr>
        <p:spPr>
          <a:xfrm>
            <a:off x="6457950" y="6356351"/>
            <a:ext cx="2057400" cy="365125"/>
          </a:xfrm>
          <a:prstGeom prst="rect">
            <a:avLst/>
          </a:prstGeom>
        </p:spPr>
        <p:txBody>
          <a:bodyPr/>
          <a:lstStyle/>
          <a:p>
            <a:fld id="{60AF490E-88C3-40D0-AFED-18A847C1E053}" type="slidenum">
              <a:rPr lang="tr-TR" altLang="tr-TR" smtClean="0"/>
              <a:pPr/>
              <a:t>‹#›</a:t>
            </a:fld>
            <a:endParaRPr lang="tr-TR" altLang="tr-TR"/>
          </a:p>
        </p:txBody>
      </p:sp>
    </p:spTree>
    <p:extLst>
      <p:ext uri="{BB962C8B-B14F-4D97-AF65-F5344CB8AC3E}">
        <p14:creationId xmlns:p14="http://schemas.microsoft.com/office/powerpoint/2010/main" val="344001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6" name="Altbilgi Yer Tutucusu 5"/>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7" name="Slayt Numarası Yer Tutucusu 6"/>
          <p:cNvSpPr>
            <a:spLocks noGrp="1"/>
          </p:cNvSpPr>
          <p:nvPr>
            <p:ph type="sldNum" sz="quarter" idx="12"/>
          </p:nvPr>
        </p:nvSpPr>
        <p:spPr>
          <a:xfrm>
            <a:off x="6457950" y="6356351"/>
            <a:ext cx="2057400" cy="365125"/>
          </a:xfrm>
          <a:prstGeom prst="rect">
            <a:avLst/>
          </a:prstGeom>
        </p:spPr>
        <p:txBody>
          <a:bodyPr/>
          <a:lstStyle/>
          <a:p>
            <a:fld id="{C8318498-6C41-440C-A389-AEBD08FE3772}" type="slidenum">
              <a:rPr lang="tr-TR" altLang="tr-TR" smtClean="0"/>
              <a:pPr/>
              <a:t>‹#›</a:t>
            </a:fld>
            <a:endParaRPr lang="tr-TR" altLang="tr-TR"/>
          </a:p>
        </p:txBody>
      </p:sp>
    </p:spTree>
    <p:extLst>
      <p:ext uri="{BB962C8B-B14F-4D97-AF65-F5344CB8AC3E}">
        <p14:creationId xmlns:p14="http://schemas.microsoft.com/office/powerpoint/2010/main" val="382986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8" name="Altbilgi Yer Tutucusu 7"/>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9" name="Slayt Numarası Yer Tutucusu 8"/>
          <p:cNvSpPr>
            <a:spLocks noGrp="1"/>
          </p:cNvSpPr>
          <p:nvPr>
            <p:ph type="sldNum" sz="quarter" idx="12"/>
          </p:nvPr>
        </p:nvSpPr>
        <p:spPr>
          <a:xfrm>
            <a:off x="6457950" y="6356351"/>
            <a:ext cx="2057400" cy="365125"/>
          </a:xfrm>
          <a:prstGeom prst="rect">
            <a:avLst/>
          </a:prstGeom>
        </p:spPr>
        <p:txBody>
          <a:bodyPr/>
          <a:lstStyle/>
          <a:p>
            <a:fld id="{40509BAB-FA29-4775-AEBF-D173B7B4A988}" type="slidenum">
              <a:rPr lang="tr-TR" altLang="tr-TR" smtClean="0"/>
              <a:pPr/>
              <a:t>‹#›</a:t>
            </a:fld>
            <a:endParaRPr lang="tr-TR" altLang="tr-TR"/>
          </a:p>
        </p:txBody>
      </p:sp>
    </p:spTree>
    <p:extLst>
      <p:ext uri="{BB962C8B-B14F-4D97-AF65-F5344CB8AC3E}">
        <p14:creationId xmlns:p14="http://schemas.microsoft.com/office/powerpoint/2010/main" val="223393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4" name="Altbilgi Yer Tutucusu 3"/>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5" name="Slayt Numarası Yer Tutucusu 4"/>
          <p:cNvSpPr>
            <a:spLocks noGrp="1"/>
          </p:cNvSpPr>
          <p:nvPr>
            <p:ph type="sldNum" sz="quarter" idx="12"/>
          </p:nvPr>
        </p:nvSpPr>
        <p:spPr>
          <a:xfrm>
            <a:off x="6457950" y="6356351"/>
            <a:ext cx="2057400" cy="365125"/>
          </a:xfrm>
          <a:prstGeom prst="rect">
            <a:avLst/>
          </a:prstGeom>
        </p:spPr>
        <p:txBody>
          <a:bodyPr/>
          <a:lstStyle/>
          <a:p>
            <a:fld id="{4A06403E-E828-4624-9C0C-1CFB5CA6E96B}" type="slidenum">
              <a:rPr lang="tr-TR" altLang="tr-TR" smtClean="0"/>
              <a:pPr/>
              <a:t>‹#›</a:t>
            </a:fld>
            <a:endParaRPr lang="tr-TR" altLang="tr-TR"/>
          </a:p>
        </p:txBody>
      </p:sp>
    </p:spTree>
    <p:extLst>
      <p:ext uri="{BB962C8B-B14F-4D97-AF65-F5344CB8AC3E}">
        <p14:creationId xmlns:p14="http://schemas.microsoft.com/office/powerpoint/2010/main" val="99111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3" name="Altbilgi Yer Tutucusu 2"/>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4" name="Slayt Numarası Yer Tutucusu 3"/>
          <p:cNvSpPr>
            <a:spLocks noGrp="1"/>
          </p:cNvSpPr>
          <p:nvPr>
            <p:ph type="sldNum" sz="quarter" idx="12"/>
          </p:nvPr>
        </p:nvSpPr>
        <p:spPr>
          <a:xfrm>
            <a:off x="6457950" y="6356351"/>
            <a:ext cx="2057400" cy="365125"/>
          </a:xfrm>
          <a:prstGeom prst="rect">
            <a:avLst/>
          </a:prstGeom>
        </p:spPr>
        <p:txBody>
          <a:bodyPr/>
          <a:lstStyle/>
          <a:p>
            <a:fld id="{FE71EC46-CC2C-44EA-BC57-772987EA1751}" type="slidenum">
              <a:rPr lang="tr-TR" altLang="tr-TR" smtClean="0"/>
              <a:pPr/>
              <a:t>‹#›</a:t>
            </a:fld>
            <a:endParaRPr lang="tr-TR" altLang="tr-TR"/>
          </a:p>
        </p:txBody>
      </p:sp>
    </p:spTree>
    <p:extLst>
      <p:ext uri="{BB962C8B-B14F-4D97-AF65-F5344CB8AC3E}">
        <p14:creationId xmlns:p14="http://schemas.microsoft.com/office/powerpoint/2010/main" val="3634462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Veri Yer Tutucusu 4"/>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6" name="Altbilgi Yer Tutucusu 5"/>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7" name="Slayt Numarası Yer Tutucusu 6"/>
          <p:cNvSpPr>
            <a:spLocks noGrp="1"/>
          </p:cNvSpPr>
          <p:nvPr>
            <p:ph type="sldNum" sz="quarter" idx="12"/>
          </p:nvPr>
        </p:nvSpPr>
        <p:spPr>
          <a:xfrm>
            <a:off x="6457950" y="6356351"/>
            <a:ext cx="2057400" cy="365125"/>
          </a:xfrm>
          <a:prstGeom prst="rect">
            <a:avLst/>
          </a:prstGeom>
        </p:spPr>
        <p:txBody>
          <a:bodyPr/>
          <a:lstStyle/>
          <a:p>
            <a:fld id="{F1B910CB-EFCB-48C8-A58E-50221D8543DA}" type="slidenum">
              <a:rPr lang="tr-TR" altLang="tr-TR" smtClean="0"/>
              <a:pPr/>
              <a:t>‹#›</a:t>
            </a:fld>
            <a:endParaRPr lang="tr-TR" altLang="tr-TR"/>
          </a:p>
        </p:txBody>
      </p:sp>
    </p:spTree>
    <p:extLst>
      <p:ext uri="{BB962C8B-B14F-4D97-AF65-F5344CB8AC3E}">
        <p14:creationId xmlns:p14="http://schemas.microsoft.com/office/powerpoint/2010/main" val="273447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Veri Yer Tutucusu 4"/>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6" name="Altbilgi Yer Tutucusu 5"/>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7" name="Slayt Numarası Yer Tutucusu 6"/>
          <p:cNvSpPr>
            <a:spLocks noGrp="1"/>
          </p:cNvSpPr>
          <p:nvPr>
            <p:ph type="sldNum" sz="quarter" idx="12"/>
          </p:nvPr>
        </p:nvSpPr>
        <p:spPr>
          <a:xfrm>
            <a:off x="6457950" y="6356351"/>
            <a:ext cx="2057400" cy="365125"/>
          </a:xfrm>
          <a:prstGeom prst="rect">
            <a:avLst/>
          </a:prstGeom>
        </p:spPr>
        <p:txBody>
          <a:bodyPr/>
          <a:lstStyle/>
          <a:p>
            <a:fld id="{B4F03DE6-5356-4331-A06A-68FE9D79F7C2}" type="slidenum">
              <a:rPr lang="tr-TR" altLang="tr-TR" smtClean="0"/>
              <a:pPr/>
              <a:t>‹#›</a:t>
            </a:fld>
            <a:endParaRPr lang="tr-TR" altLang="tr-TR"/>
          </a:p>
        </p:txBody>
      </p:sp>
    </p:spTree>
    <p:extLst>
      <p:ext uri="{BB962C8B-B14F-4D97-AF65-F5344CB8AC3E}">
        <p14:creationId xmlns:p14="http://schemas.microsoft.com/office/powerpoint/2010/main" val="292729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42257" y="76200"/>
            <a:ext cx="7886700" cy="473074"/>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628650" y="609600"/>
            <a:ext cx="7886700" cy="6095999"/>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8884716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sunu kapa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951663"/>
          </a:xfrm>
          <a:prstGeom prst="rect">
            <a:avLst/>
          </a:prstGeom>
          <a:noFill/>
          <a:extLst>
            <a:ext uri="{909E8E84-426E-40DD-AFC4-6F175D3DCCD1}">
              <a14:hiddenFill xmlns:a14="http://schemas.microsoft.com/office/drawing/2010/main">
                <a:solidFill>
                  <a:srgbClr val="FFFFFF"/>
                </a:solidFill>
              </a14:hiddenFill>
            </a:ext>
          </a:extLst>
        </p:spPr>
      </p:pic>
      <p:sp>
        <p:nvSpPr>
          <p:cNvPr id="4104" name="Rectangle 8"/>
          <p:cNvSpPr>
            <a:spLocks noGrp="1" noChangeArrowheads="1"/>
          </p:cNvSpPr>
          <p:nvPr>
            <p:ph type="subTitle" idx="1"/>
          </p:nvPr>
        </p:nvSpPr>
        <p:spPr>
          <a:xfrm>
            <a:off x="2895600" y="2332831"/>
            <a:ext cx="6096000" cy="2286000"/>
          </a:xfrm>
        </p:spPr>
        <p:txBody>
          <a:bodyPr/>
          <a:lstStyle/>
          <a:p>
            <a:r>
              <a:rPr lang="af-ZA" sz="3200" b="1" dirty="0">
                <a:solidFill>
                  <a:schemeClr val="accent1">
                    <a:lumMod val="75000"/>
                  </a:schemeClr>
                </a:solidFill>
              </a:rPr>
              <a:t>MAK 308</a:t>
            </a:r>
            <a:endParaRPr lang="tr-TR" sz="3200" b="1" dirty="0">
              <a:solidFill>
                <a:schemeClr val="accent1">
                  <a:lumMod val="75000"/>
                </a:schemeClr>
              </a:solidFill>
            </a:endParaRPr>
          </a:p>
          <a:p>
            <a:r>
              <a:rPr lang="af-ZA" sz="3200" b="1" dirty="0">
                <a:solidFill>
                  <a:schemeClr val="accent1">
                    <a:lumMod val="75000"/>
                  </a:schemeClr>
                </a:solidFill>
              </a:rPr>
              <a:t>MAKİNA DİNAMİĞİ</a:t>
            </a:r>
            <a:endParaRPr lang="tr-TR" sz="3200" b="1" dirty="0">
              <a:solidFill>
                <a:schemeClr val="accent1">
                  <a:lumMod val="75000"/>
                </a:schemeClr>
              </a:solidFill>
            </a:endParaRPr>
          </a:p>
          <a:p>
            <a:r>
              <a:rPr lang="af-ZA" sz="2000" b="1" dirty="0">
                <a:solidFill>
                  <a:schemeClr val="accent1">
                    <a:lumMod val="75000"/>
                  </a:schemeClr>
                </a:solidFill>
              </a:rPr>
              <a:t>201</a:t>
            </a:r>
            <a:r>
              <a:rPr lang="tr-TR" sz="2000" b="1" dirty="0">
                <a:solidFill>
                  <a:schemeClr val="accent1">
                    <a:lumMod val="75000"/>
                  </a:schemeClr>
                </a:solidFill>
              </a:rPr>
              <a:t>8</a:t>
            </a:r>
            <a:r>
              <a:rPr lang="af-ZA" sz="2000" b="1" dirty="0">
                <a:solidFill>
                  <a:schemeClr val="accent1">
                    <a:lumMod val="75000"/>
                  </a:schemeClr>
                </a:solidFill>
              </a:rPr>
              <a:t>-201</a:t>
            </a:r>
            <a:r>
              <a:rPr lang="tr-TR" sz="2000" b="1" dirty="0">
                <a:solidFill>
                  <a:schemeClr val="accent1">
                    <a:lumMod val="75000"/>
                  </a:schemeClr>
                </a:solidFill>
              </a:rPr>
              <a:t>9</a:t>
            </a:r>
            <a:r>
              <a:rPr lang="af-ZA" sz="2000" b="1" dirty="0">
                <a:solidFill>
                  <a:schemeClr val="accent1">
                    <a:lumMod val="75000"/>
                  </a:schemeClr>
                </a:solidFill>
              </a:rPr>
              <a:t> Bahar</a:t>
            </a:r>
            <a:endParaRPr lang="tr-TR" sz="2000" b="1" dirty="0">
              <a:solidFill>
                <a:schemeClr val="accent1">
                  <a:lumMod val="75000"/>
                </a:schemeClr>
              </a:solidFill>
            </a:endParaRPr>
          </a:p>
          <a:p>
            <a:r>
              <a:rPr lang="tr-TR" sz="2000" b="1" i="1" dirty="0">
                <a:solidFill>
                  <a:schemeClr val="accent1">
                    <a:lumMod val="75000"/>
                  </a:schemeClr>
                </a:solidFill>
              </a:rPr>
              <a:t>Dr. Nurdan Bilgin</a:t>
            </a:r>
          </a:p>
        </p:txBody>
      </p:sp>
      <p:sp>
        <p:nvSpPr>
          <p:cNvPr id="4" name="Rectangle 8"/>
          <p:cNvSpPr txBox="1">
            <a:spLocks noChangeArrowheads="1"/>
          </p:cNvSpPr>
          <p:nvPr/>
        </p:nvSpPr>
        <p:spPr>
          <a:xfrm>
            <a:off x="2807804" y="5109282"/>
            <a:ext cx="6096000" cy="146252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pPr>
            <a:r>
              <a:rPr lang="tr-TR" sz="2000" dirty="0">
                <a:solidFill>
                  <a:schemeClr val="accent1">
                    <a:lumMod val="75000"/>
                  </a:schemeClr>
                </a:solidFill>
              </a:rPr>
              <a:t>Bu sunum, ders kitabına </a:t>
            </a:r>
            <a:r>
              <a:rPr lang="tr-TR" sz="2000">
                <a:solidFill>
                  <a:schemeClr val="accent1">
                    <a:lumMod val="75000"/>
                  </a:schemeClr>
                </a:solidFill>
              </a:rPr>
              <a:t>ek olarak </a:t>
            </a:r>
            <a:endParaRPr lang="tr-TR" sz="2000" dirty="0">
              <a:solidFill>
                <a:schemeClr val="accent1">
                  <a:lumMod val="75000"/>
                </a:schemeClr>
              </a:solidFill>
            </a:endParaRPr>
          </a:p>
          <a:p>
            <a:pPr fontAlgn="auto">
              <a:spcAft>
                <a:spcPts val="0"/>
              </a:spcAft>
            </a:pPr>
            <a:r>
              <a:rPr lang="tr-TR" sz="2000" b="1" dirty="0">
                <a:solidFill>
                  <a:schemeClr val="accent1">
                    <a:lumMod val="75000"/>
                  </a:schemeClr>
                </a:solidFill>
              </a:rPr>
              <a:t>Sayın Prof. Dr. Turgut Tümer’in</a:t>
            </a:r>
            <a:r>
              <a:rPr lang="tr-TR" sz="2000" dirty="0">
                <a:solidFill>
                  <a:schemeClr val="accent1">
                    <a:lumMod val="75000"/>
                  </a:schemeClr>
                </a:solidFill>
              </a:rPr>
              <a:t> </a:t>
            </a:r>
          </a:p>
          <a:p>
            <a:pPr fontAlgn="auto">
              <a:spcAft>
                <a:spcPts val="0"/>
              </a:spcAft>
            </a:pPr>
            <a:r>
              <a:rPr lang="tr-TR" sz="2000">
                <a:solidFill>
                  <a:schemeClr val="accent1">
                    <a:lumMod val="75000"/>
                  </a:schemeClr>
                </a:solidFill>
              </a:rPr>
              <a:t>Temel </a:t>
            </a:r>
            <a:r>
              <a:rPr lang="tr-TR" sz="2000" dirty="0">
                <a:solidFill>
                  <a:schemeClr val="accent1">
                    <a:lumMod val="75000"/>
                  </a:schemeClr>
                </a:solidFill>
              </a:rPr>
              <a:t>Makina Dinamiği </a:t>
            </a:r>
            <a:r>
              <a:rPr lang="tr-TR" sz="2000">
                <a:solidFill>
                  <a:schemeClr val="accent1">
                    <a:lumMod val="75000"/>
                  </a:schemeClr>
                </a:solidFill>
              </a:rPr>
              <a:t>Eğitimi Çalıştayında </a:t>
            </a:r>
            <a:r>
              <a:rPr lang="tr-TR" sz="2000" dirty="0">
                <a:solidFill>
                  <a:schemeClr val="accent1">
                    <a:lumMod val="75000"/>
                  </a:schemeClr>
                </a:solidFill>
              </a:rPr>
              <a:t>yaptığı </a:t>
            </a:r>
            <a:r>
              <a:rPr lang="tr-TR" sz="2000">
                <a:solidFill>
                  <a:schemeClr val="accent1">
                    <a:lumMod val="75000"/>
                  </a:schemeClr>
                </a:solidFill>
              </a:rPr>
              <a:t>sunumdan yararlanılarak hazırlanmıştır</a:t>
            </a:r>
            <a:r>
              <a:rPr lang="tr-TR" sz="2000" dirty="0">
                <a:solidFill>
                  <a:schemeClr val="accent1">
                    <a:lumMod val="75000"/>
                  </a:schemeClr>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chemeClr val="accent6">
                    <a:lumMod val="75000"/>
                  </a:schemeClr>
                </a:solidFill>
              </a:rPr>
              <a:t>Örnek: İki Düzlemde Dengeleme Eşitliklerinin Uygulanması</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tr-TR" dirty="0"/>
                  <a:t>L-kesitinde moment denklemi </a:t>
                </a:r>
                <a14:m>
                  <m:oMath xmlns:m="http://schemas.openxmlformats.org/officeDocument/2006/math">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𝑀</m:t>
                                        </m:r>
                                      </m:e>
                                    </m:acc>
                                  </m:e>
                                  <m:sub>
                                    <m:r>
                                      <a:rPr lang="tr-TR" i="1">
                                        <a:latin typeface="Cambria Math" panose="02040503050406030204" pitchFamily="18" charset="0"/>
                                      </a:rPr>
                                      <m:t>𝑢</m:t>
                                    </m:r>
                                  </m:sub>
                                </m:sSub>
                              </m:e>
                            </m:d>
                          </m:e>
                          <m:sub>
                            <m:r>
                              <a:rPr lang="tr-TR" i="1">
                                <a:latin typeface="Cambria Math" panose="02040503050406030204" pitchFamily="18" charset="0"/>
                              </a:rPr>
                              <m:t>𝐿</m:t>
                            </m:r>
                          </m:sub>
                        </m:sSub>
                      </m:e>
                    </m:nary>
                    <m:r>
                      <a:rPr lang="tr-TR" i="1">
                        <a:latin typeface="Cambria Math" panose="02040503050406030204" pitchFamily="18" charset="0"/>
                      </a:rPr>
                      <m:t>=0</m:t>
                    </m:r>
                  </m:oMath>
                </a14:m>
                <a:r>
                  <a:rPr lang="tr-TR" dirty="0"/>
                  <a:t> </a:t>
                </a: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smtClean="0">
                              <a:latin typeface="Cambria Math" panose="02040503050406030204" pitchFamily="18" charset="0"/>
                            </a:rPr>
                          </m:ctrlPr>
                        </m:naryPr>
                        <m:sub/>
                        <m:sup/>
                        <m:e>
                          <m:d>
                            <m:dPr>
                              <m:ctrlPr>
                                <a:rPr lang="tr-TR" i="1" smtClean="0">
                                  <a:latin typeface="Cambria Math" panose="02040503050406030204" pitchFamily="18" charset="0"/>
                                </a:rPr>
                              </m:ctrlPr>
                            </m:dPr>
                            <m:e>
                              <m:sSub>
                                <m:sSubPr>
                                  <m:ctrlPr>
                                    <a:rPr lang="tr-TR" i="1" smtClean="0">
                                      <a:latin typeface="Cambria Math" panose="02040503050406030204" pitchFamily="18" charset="0"/>
                                    </a:rPr>
                                  </m:ctrlPr>
                                </m:sSubPr>
                                <m:e>
                                  <m:r>
                                    <a:rPr lang="tr-TR" b="0" i="1" smtClean="0">
                                      <a:latin typeface="Cambria Math" panose="02040503050406030204" pitchFamily="18" charset="0"/>
                                    </a:rPr>
                                    <m:t>𝑙</m:t>
                                  </m:r>
                                </m:e>
                                <m:sub>
                                  <m:r>
                                    <a:rPr lang="tr-TR" b="0" i="1" smtClean="0">
                                      <a:latin typeface="Cambria Math" panose="02040503050406030204" pitchFamily="18" charset="0"/>
                                    </a:rPr>
                                    <m:t>𝑖</m:t>
                                  </m:r>
                                </m:sub>
                              </m:sSub>
                              <m:acc>
                                <m:accPr>
                                  <m:chr m:val="̂"/>
                                  <m:ctrlPr>
                                    <a:rPr lang="tr-TR" i="1" smtClean="0">
                                      <a:latin typeface="Cambria Math" panose="02040503050406030204" pitchFamily="18" charset="0"/>
                                    </a:rPr>
                                  </m:ctrlPr>
                                </m:accPr>
                                <m:e>
                                  <m:r>
                                    <a:rPr lang="tr-TR" b="0" i="1" smtClean="0">
                                      <a:latin typeface="Cambria Math" panose="02040503050406030204" pitchFamily="18" charset="0"/>
                                    </a:rPr>
                                    <m:t>𝑘</m:t>
                                  </m:r>
                                </m:e>
                              </m:acc>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𝑒</m:t>
                                      </m:r>
                                    </m:e>
                                  </m:acc>
                                </m:e>
                                <m:sub>
                                  <m:r>
                                    <a:rPr lang="tr-TR" i="1">
                                      <a:latin typeface="Cambria Math" panose="02040503050406030204" pitchFamily="18" charset="0"/>
                                    </a:rPr>
                                    <m:t>𝑖</m:t>
                                  </m:r>
                                </m:sub>
                              </m:sSub>
                            </m:e>
                          </m:d>
                        </m:e>
                      </m:nary>
                      <m:r>
                        <a:rPr lang="tr-TR" b="0" i="1" smtClean="0">
                          <a:latin typeface="Cambria Math" panose="02040503050406030204" pitchFamily="18" charset="0"/>
                        </a:rPr>
                        <m:t>+</m:t>
                      </m:r>
                      <m:r>
                        <a:rPr lang="tr-TR" b="0" i="1" smtClean="0">
                          <a:latin typeface="Cambria Math" panose="02040503050406030204" pitchFamily="18" charset="0"/>
                        </a:rPr>
                        <m:t>𝑙</m:t>
                      </m:r>
                      <m:acc>
                        <m:accPr>
                          <m:chr m:val="̂"/>
                          <m:ctrlPr>
                            <a:rPr lang="tr-TR" i="1">
                              <a:latin typeface="Cambria Math" panose="02040503050406030204" pitchFamily="18" charset="0"/>
                            </a:rPr>
                          </m:ctrlPr>
                        </m:accPr>
                        <m:e>
                          <m:r>
                            <a:rPr lang="tr-TR" i="1">
                              <a:latin typeface="Cambria Math" panose="02040503050406030204" pitchFamily="18" charset="0"/>
                            </a:rPr>
                            <m:t>𝑘</m:t>
                          </m:r>
                        </m:e>
                      </m:acc>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b="0" i="1" smtClean="0">
                              <a:latin typeface="Cambria Math" panose="02040503050406030204" pitchFamily="18" charset="0"/>
                            </a:rPr>
                            <m:t>𝑅</m:t>
                          </m:r>
                        </m:sub>
                      </m:sSub>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b="0" i="1" smtClean="0">
                                  <a:latin typeface="Cambria Math" panose="02040503050406030204" pitchFamily="18" charset="0"/>
                                </a:rPr>
                                <m:t>𝑟</m:t>
                              </m:r>
                            </m:e>
                          </m:acc>
                        </m:e>
                        <m:sub>
                          <m:r>
                            <a:rPr lang="tr-TR" b="0" i="1" smtClean="0">
                              <a:latin typeface="Cambria Math" panose="02040503050406030204" pitchFamily="18" charset="0"/>
                            </a:rPr>
                            <m:t>𝑅</m:t>
                          </m:r>
                        </m:sub>
                      </m:sSub>
                      <m:r>
                        <a:rPr lang="tr-TR" i="1" smtClean="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𝑅</m:t>
                          </m:r>
                        </m:sub>
                      </m:sSub>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𝑟</m:t>
                              </m:r>
                            </m:e>
                          </m:acc>
                        </m:e>
                        <m:sub>
                          <m:r>
                            <a:rPr lang="tr-TR" i="1">
                              <a:latin typeface="Cambria Math" panose="02040503050406030204" pitchFamily="18" charset="0"/>
                            </a:rPr>
                            <m:t>𝑅</m:t>
                          </m:r>
                        </m:sub>
                      </m:sSub>
                      <m:r>
                        <a:rPr lang="tr-TR" b="0" i="1" smtClean="0">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d>
                            <m:dPr>
                              <m:ctrlPr>
                                <a:rPr lang="tr-TR" i="1">
                                  <a:latin typeface="Cambria Math" panose="02040503050406030204" pitchFamily="18" charset="0"/>
                                </a:rPr>
                              </m:ctrlPr>
                            </m:dPr>
                            <m:e>
                              <m:f>
                                <m:fPr>
                                  <m:ctrlPr>
                                    <a:rPr lang="tr-TR" i="1" smtClean="0">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𝑙</m:t>
                                      </m:r>
                                    </m:e>
                                    <m:sub>
                                      <m:r>
                                        <a:rPr lang="tr-TR" i="1">
                                          <a:latin typeface="Cambria Math" panose="02040503050406030204" pitchFamily="18" charset="0"/>
                                        </a:rPr>
                                        <m:t>𝑖</m:t>
                                      </m:r>
                                    </m:sub>
                                  </m:sSub>
                                </m:num>
                                <m:den>
                                  <m:r>
                                    <a:rPr lang="tr-TR" b="0" i="1" smtClean="0">
                                      <a:latin typeface="Cambria Math" panose="02040503050406030204" pitchFamily="18" charset="0"/>
                                    </a:rPr>
                                    <m:t>𝑙</m:t>
                                  </m:r>
                                </m:den>
                              </m:f>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𝑒</m:t>
                                      </m:r>
                                    </m:e>
                                  </m:acc>
                                </m:e>
                                <m:sub>
                                  <m:r>
                                    <a:rPr lang="tr-TR" i="1">
                                      <a:latin typeface="Cambria Math" panose="02040503050406030204" pitchFamily="18" charset="0"/>
                                    </a:rPr>
                                    <m:t>𝑖</m:t>
                                  </m:r>
                                </m:sub>
                              </m:sSub>
                            </m:e>
                          </m:d>
                        </m:e>
                      </m:nary>
                    </m:oMath>
                  </m:oMathPara>
                </a14:m>
                <a:endParaRPr lang="tr-TR" dirty="0"/>
              </a:p>
              <a:p>
                <a:r>
                  <a:rPr lang="tr-TR" dirty="0"/>
                  <a:t>R-kesitinde moment denklemi </a:t>
                </a:r>
                <a14:m>
                  <m:oMath xmlns:m="http://schemas.openxmlformats.org/officeDocument/2006/math">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𝑀</m:t>
                                        </m:r>
                                      </m:e>
                                    </m:acc>
                                  </m:e>
                                  <m:sub>
                                    <m:r>
                                      <a:rPr lang="tr-TR" i="1">
                                        <a:latin typeface="Cambria Math" panose="02040503050406030204" pitchFamily="18" charset="0"/>
                                      </a:rPr>
                                      <m:t>𝑢</m:t>
                                    </m:r>
                                  </m:sub>
                                </m:sSub>
                              </m:e>
                            </m:d>
                          </m:e>
                          <m:sub>
                            <m:r>
                              <a:rPr lang="tr-TR" b="0" i="1" smtClean="0">
                                <a:latin typeface="Cambria Math" panose="02040503050406030204" pitchFamily="18" charset="0"/>
                              </a:rPr>
                              <m:t>𝑅</m:t>
                            </m:r>
                          </m:sub>
                        </m:sSub>
                      </m:e>
                    </m:nary>
                    <m:r>
                      <a:rPr lang="tr-TR" i="1">
                        <a:latin typeface="Cambria Math" panose="02040503050406030204" pitchFamily="18" charset="0"/>
                      </a:rPr>
                      <m:t>=0</m:t>
                    </m:r>
                  </m:oMath>
                </a14:m>
                <a:r>
                  <a:rPr lang="tr-TR" dirty="0"/>
                  <a:t> </a:t>
                </a: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a:latin typeface="Cambria Math" panose="02040503050406030204" pitchFamily="18" charset="0"/>
                            </a:rPr>
                          </m:ctrlPr>
                        </m:naryPr>
                        <m:sub/>
                        <m:sup/>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𝑙</m:t>
                                  </m:r>
                                </m:e>
                                <m:sub>
                                  <m:r>
                                    <a:rPr lang="tr-TR" i="1">
                                      <a:latin typeface="Cambria Math" panose="02040503050406030204" pitchFamily="18" charset="0"/>
                                    </a:rPr>
                                    <m:t>𝑖</m:t>
                                  </m:r>
                                </m:sub>
                              </m:sSub>
                              <m:acc>
                                <m:accPr>
                                  <m:chr m:val="̂"/>
                                  <m:ctrlPr>
                                    <a:rPr lang="tr-TR" i="1">
                                      <a:latin typeface="Cambria Math" panose="02040503050406030204" pitchFamily="18" charset="0"/>
                                    </a:rPr>
                                  </m:ctrlPr>
                                </m:accPr>
                                <m:e>
                                  <m:r>
                                    <a:rPr lang="tr-TR" i="1">
                                      <a:latin typeface="Cambria Math" panose="02040503050406030204" pitchFamily="18" charset="0"/>
                                    </a:rPr>
                                    <m:t>𝑘</m:t>
                                  </m:r>
                                </m:e>
                              </m:acc>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𝑒</m:t>
                                      </m:r>
                                    </m:e>
                                  </m:acc>
                                </m:e>
                                <m:sub>
                                  <m:r>
                                    <a:rPr lang="tr-TR" i="1">
                                      <a:latin typeface="Cambria Math" panose="02040503050406030204" pitchFamily="18" charset="0"/>
                                    </a:rPr>
                                    <m:t>𝑖</m:t>
                                  </m:r>
                                </m:sub>
                              </m:sSub>
                            </m:e>
                          </m:d>
                        </m:e>
                      </m:nary>
                      <m:r>
                        <a:rPr lang="tr-TR" i="1">
                          <a:latin typeface="Cambria Math" panose="02040503050406030204" pitchFamily="18" charset="0"/>
                        </a:rPr>
                        <m:t>+</m:t>
                      </m:r>
                      <m:r>
                        <a:rPr lang="tr-TR" i="1">
                          <a:latin typeface="Cambria Math" panose="02040503050406030204" pitchFamily="18" charset="0"/>
                        </a:rPr>
                        <m:t>𝑙</m:t>
                      </m:r>
                      <m:acc>
                        <m:accPr>
                          <m:chr m:val="̂"/>
                          <m:ctrlPr>
                            <a:rPr lang="tr-TR" i="1">
                              <a:latin typeface="Cambria Math" panose="02040503050406030204" pitchFamily="18" charset="0"/>
                            </a:rPr>
                          </m:ctrlPr>
                        </m:accPr>
                        <m:e>
                          <m:r>
                            <a:rPr lang="tr-TR" i="1">
                              <a:latin typeface="Cambria Math" panose="02040503050406030204" pitchFamily="18" charset="0"/>
                            </a:rPr>
                            <m:t>𝑘</m:t>
                          </m:r>
                        </m:e>
                      </m:acc>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b="0" i="1" smtClean="0">
                              <a:latin typeface="Cambria Math" panose="02040503050406030204" pitchFamily="18" charset="0"/>
                            </a:rPr>
                            <m:t>𝐿</m:t>
                          </m:r>
                        </m:sub>
                      </m:sSub>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𝑟</m:t>
                              </m:r>
                            </m:e>
                          </m:acc>
                        </m:e>
                        <m:sub>
                          <m:r>
                            <a:rPr lang="tr-TR" b="0" i="1" smtClean="0">
                              <a:latin typeface="Cambria Math" panose="02040503050406030204" pitchFamily="18" charset="0"/>
                            </a:rPr>
                            <m:t>𝐿</m:t>
                          </m:r>
                        </m:sub>
                      </m:sSub>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b="0" i="1" smtClean="0">
                              <a:latin typeface="Cambria Math" panose="02040503050406030204" pitchFamily="18" charset="0"/>
                            </a:rPr>
                            <m:t>𝐿</m:t>
                          </m:r>
                        </m:sub>
                      </m:sSub>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𝑟</m:t>
                              </m:r>
                            </m:e>
                          </m:acc>
                        </m:e>
                        <m:sub>
                          <m:r>
                            <a:rPr lang="tr-TR" b="0" i="1" smtClean="0">
                              <a:latin typeface="Cambria Math" panose="02040503050406030204" pitchFamily="18" charset="0"/>
                            </a:rPr>
                            <m:t>𝐿</m:t>
                          </m:r>
                        </m:sub>
                      </m:sSub>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d>
                            <m:dPr>
                              <m:ctrlPr>
                                <a:rPr lang="tr-TR" i="1">
                                  <a:latin typeface="Cambria Math" panose="02040503050406030204" pitchFamily="18" charset="0"/>
                                </a:rPr>
                              </m:ctrlPr>
                            </m:dPr>
                            <m:e>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b="0" i="1" smtClean="0">
                                          <a:latin typeface="Cambria Math" panose="02040503050406030204" pitchFamily="18" charset="0"/>
                                        </a:rPr>
                                        <m:t>𝑙</m:t>
                                      </m:r>
                                      <m:r>
                                        <a:rPr lang="tr-TR" b="0" i="1" smtClean="0">
                                          <a:latin typeface="Cambria Math" panose="02040503050406030204" pitchFamily="18" charset="0"/>
                                        </a:rPr>
                                        <m:t>−</m:t>
                                      </m:r>
                                      <m:r>
                                        <a:rPr lang="tr-TR" i="1">
                                          <a:latin typeface="Cambria Math" panose="02040503050406030204" pitchFamily="18" charset="0"/>
                                        </a:rPr>
                                        <m:t>𝑙</m:t>
                                      </m:r>
                                    </m:e>
                                    <m:sub>
                                      <m:r>
                                        <a:rPr lang="tr-TR" i="1">
                                          <a:latin typeface="Cambria Math" panose="02040503050406030204" pitchFamily="18" charset="0"/>
                                        </a:rPr>
                                        <m:t>𝑖</m:t>
                                      </m:r>
                                    </m:sub>
                                  </m:sSub>
                                </m:num>
                                <m:den>
                                  <m:r>
                                    <a:rPr lang="tr-TR" i="1">
                                      <a:latin typeface="Cambria Math" panose="02040503050406030204" pitchFamily="18" charset="0"/>
                                    </a:rPr>
                                    <m:t>𝑙</m:t>
                                  </m:r>
                                </m:den>
                              </m:f>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𝑒</m:t>
                                      </m:r>
                                    </m:e>
                                  </m:acc>
                                </m:e>
                                <m:sub>
                                  <m:r>
                                    <a:rPr lang="tr-TR" i="1">
                                      <a:latin typeface="Cambria Math" panose="02040503050406030204" pitchFamily="18" charset="0"/>
                                    </a:rPr>
                                    <m:t>𝑖</m:t>
                                  </m:r>
                                </m:sub>
                              </m:sSub>
                            </m:e>
                          </m:d>
                        </m:e>
                      </m:nary>
                    </m:oMath>
                  </m:oMathPara>
                </a14:m>
                <a:endParaRPr lang="tr-TR" dirty="0"/>
              </a:p>
              <a:p>
                <a:r>
                  <a:rPr lang="tr-TR" dirty="0"/>
                  <a:t>Genellikle, R ve L kesitleri için uygun yerler seçilir ve;</a:t>
                </a:r>
              </a:p>
              <a:p>
                <a:pPr marL="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𝐿</m:t>
                          </m:r>
                        </m:sub>
                      </m:sSub>
                      <m:sSub>
                        <m:sSubPr>
                          <m:ctrlPr>
                            <a:rPr lang="tr-TR" i="1">
                              <a:latin typeface="Cambria Math" panose="02040503050406030204" pitchFamily="18" charset="0"/>
                            </a:rPr>
                          </m:ctrlPr>
                        </m:sSubPr>
                        <m:e>
                          <m:r>
                            <a:rPr lang="tr-TR" b="0" i="1" smtClean="0">
                              <a:latin typeface="Cambria Math" panose="02040503050406030204" pitchFamily="18" charset="0"/>
                            </a:rPr>
                            <m:t>𝑟</m:t>
                          </m:r>
                        </m:e>
                        <m:sub>
                          <m:r>
                            <a:rPr lang="tr-TR" i="1">
                              <a:latin typeface="Cambria Math" panose="02040503050406030204" pitchFamily="18" charset="0"/>
                            </a:rPr>
                            <m:t>𝐿</m:t>
                          </m:r>
                        </m:sub>
                      </m:sSub>
                      <m:r>
                        <a:rPr lang="tr-TR" b="0" i="1" smtClean="0">
                          <a:latin typeface="Cambria Math" panose="02040503050406030204" pitchFamily="18" charset="0"/>
                        </a:rPr>
                        <m:t>=</m:t>
                      </m:r>
                      <m:rad>
                        <m:radPr>
                          <m:degHide m:val="on"/>
                          <m:ctrlPr>
                            <a:rPr lang="tr-TR" b="0" i="1" smtClean="0">
                              <a:latin typeface="Cambria Math" panose="02040503050406030204" pitchFamily="18" charset="0"/>
                            </a:rPr>
                          </m:ctrlPr>
                        </m:radPr>
                        <m:deg/>
                        <m:e>
                          <m:sSubSup>
                            <m:sSubSupPr>
                              <m:ctrlPr>
                                <a:rPr lang="tr-TR" b="0" i="1" smtClean="0">
                                  <a:latin typeface="Cambria Math" panose="02040503050406030204" pitchFamily="18" charset="0"/>
                                </a:rPr>
                              </m:ctrlPr>
                            </m:sSubSup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𝐿</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𝐿</m:t>
                                      </m:r>
                                    </m:sub>
                                  </m:sSub>
                                </m:e>
                              </m:d>
                            </m:e>
                            <m:sub>
                              <m:r>
                                <a:rPr lang="tr-TR" b="0" i="1" smtClean="0">
                                  <a:latin typeface="Cambria Math" panose="02040503050406030204" pitchFamily="18" charset="0"/>
                                </a:rPr>
                                <m:t>𝑥</m:t>
                              </m:r>
                            </m:sub>
                            <m:sup>
                              <m:r>
                                <a:rPr lang="tr-TR" b="0" i="1" smtClean="0">
                                  <a:latin typeface="Cambria Math" panose="02040503050406030204" pitchFamily="18" charset="0"/>
                                </a:rPr>
                                <m:t>2</m:t>
                              </m:r>
                            </m:sup>
                          </m:sSubSup>
                          <m:r>
                            <a:rPr lang="tr-TR" b="0" i="1" smtClean="0">
                              <a:latin typeface="Cambria Math" panose="02040503050406030204" pitchFamily="18" charset="0"/>
                            </a:rPr>
                            <m:t>+</m:t>
                          </m:r>
                          <m:sSubSup>
                            <m:sSubSupPr>
                              <m:ctrlPr>
                                <a:rPr lang="tr-TR" i="1">
                                  <a:latin typeface="Cambria Math" panose="02040503050406030204" pitchFamily="18" charset="0"/>
                                </a:rPr>
                              </m:ctrlPr>
                            </m:sSubSup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𝐿</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𝐿</m:t>
                                      </m:r>
                                    </m:sub>
                                  </m:sSub>
                                </m:e>
                              </m:d>
                            </m:e>
                            <m:sub>
                              <m:r>
                                <a:rPr lang="tr-TR" b="0" i="1" smtClean="0">
                                  <a:latin typeface="Cambria Math" panose="02040503050406030204" pitchFamily="18" charset="0"/>
                                </a:rPr>
                                <m:t>𝑦</m:t>
                              </m:r>
                            </m:sub>
                            <m:sup>
                              <m:r>
                                <a:rPr lang="tr-TR" i="1">
                                  <a:latin typeface="Cambria Math" panose="02040503050406030204" pitchFamily="18" charset="0"/>
                                </a:rPr>
                                <m:t>2</m:t>
                              </m:r>
                            </m:sup>
                          </m:sSubSup>
                        </m:e>
                      </m:rad>
                      <m:r>
                        <a:rPr lang="tr-TR" b="0" i="0" smtClean="0">
                          <a:latin typeface="Cambria Math" panose="02040503050406030204" pitchFamily="18" charset="0"/>
                        </a:rPr>
                        <m:t>          </m:t>
                      </m:r>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𝜃</m:t>
                          </m:r>
                        </m:e>
                        <m:sub>
                          <m:r>
                            <a:rPr lang="tr-TR" b="0" i="1" smtClean="0">
                              <a:latin typeface="Cambria Math" panose="02040503050406030204" pitchFamily="18" charset="0"/>
                            </a:rPr>
                            <m:t>𝐿</m:t>
                          </m:r>
                        </m:sub>
                      </m:sSub>
                      <m:r>
                        <a:rPr lang="tr-TR" b="0" i="1" smtClean="0">
                          <a:latin typeface="Cambria Math" panose="02040503050406030204" pitchFamily="18" charset="0"/>
                        </a:rPr>
                        <m:t>=</m:t>
                      </m:r>
                      <m:sSup>
                        <m:sSupPr>
                          <m:ctrlPr>
                            <a:rPr lang="tr-TR" b="0" i="1" smtClean="0">
                              <a:latin typeface="Cambria Math" panose="02040503050406030204" pitchFamily="18" charset="0"/>
                            </a:rPr>
                          </m:ctrlPr>
                        </m:sSupPr>
                        <m:e>
                          <m:r>
                            <a:rPr lang="tr-TR" b="0" i="1" smtClean="0">
                              <a:latin typeface="Cambria Math" panose="02040503050406030204" pitchFamily="18" charset="0"/>
                            </a:rPr>
                            <m:t>𝑡𝑎𝑛</m:t>
                          </m:r>
                        </m:e>
                        <m:sup>
                          <m:r>
                            <a:rPr lang="tr-TR" b="0" i="1" smtClean="0">
                              <a:latin typeface="Cambria Math" panose="02040503050406030204" pitchFamily="18" charset="0"/>
                            </a:rPr>
                            <m:t>−1</m:t>
                          </m:r>
                        </m:sup>
                      </m:sSup>
                      <m:d>
                        <m:dPr>
                          <m:ctrlPr>
                            <a:rPr lang="tr-TR" b="0" i="1" smtClean="0">
                              <a:latin typeface="Cambria Math" panose="02040503050406030204" pitchFamily="18" charset="0"/>
                            </a:rPr>
                          </m:ctrlPr>
                        </m:dPr>
                        <m:e>
                          <m:f>
                            <m:fPr>
                              <m:ctrlPr>
                                <a:rPr lang="tr-TR" i="1">
                                  <a:latin typeface="Cambria Math" panose="02040503050406030204" pitchFamily="18" charset="0"/>
                                </a:rPr>
                              </m:ctrlPr>
                            </m:fPr>
                            <m:num>
                              <m:sSub>
                                <m:sSubPr>
                                  <m:ctrlPr>
                                    <a:rPr lang="tr-TR" i="1">
                                      <a:latin typeface="Cambria Math" panose="02040503050406030204" pitchFamily="18" charset="0"/>
                                    </a:rPr>
                                  </m:ctrlPr>
                                </m:sSub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𝐿</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𝐿</m:t>
                                          </m:r>
                                        </m:sub>
                                      </m:sSub>
                                    </m:e>
                                  </m:d>
                                </m:e>
                                <m:sub>
                                  <m:r>
                                    <a:rPr lang="tr-TR" i="1">
                                      <a:latin typeface="Cambria Math" panose="02040503050406030204" pitchFamily="18" charset="0"/>
                                    </a:rPr>
                                    <m:t>𝑦</m:t>
                                  </m:r>
                                </m:sub>
                              </m:sSub>
                            </m:num>
                            <m:den>
                              <m:sSub>
                                <m:sSubPr>
                                  <m:ctrlPr>
                                    <a:rPr lang="tr-TR" i="1">
                                      <a:latin typeface="Cambria Math" panose="02040503050406030204" pitchFamily="18" charset="0"/>
                                    </a:rPr>
                                  </m:ctrlPr>
                                </m:sSub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𝐿</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𝐿</m:t>
                                          </m:r>
                                        </m:sub>
                                      </m:sSub>
                                    </m:e>
                                  </m:d>
                                </m:e>
                                <m:sub>
                                  <m:r>
                                    <a:rPr lang="tr-TR" i="1">
                                      <a:latin typeface="Cambria Math" panose="02040503050406030204" pitchFamily="18" charset="0"/>
                                    </a:rPr>
                                    <m:t>𝑥</m:t>
                                  </m:r>
                                </m:sub>
                              </m:sSub>
                            </m:den>
                          </m:f>
                        </m:e>
                      </m:d>
                    </m:oMath>
                  </m:oMathPara>
                </a14:m>
                <a:endParaRPr lang="tr-TR" b="0" dirty="0"/>
              </a:p>
              <a:p>
                <a:pPr marL="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b="0" i="1" smtClean="0">
                              <a:latin typeface="Cambria Math" panose="02040503050406030204" pitchFamily="18" charset="0"/>
                            </a:rPr>
                            <m:t>𝑅</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b="0" i="1" smtClean="0">
                              <a:latin typeface="Cambria Math" panose="02040503050406030204" pitchFamily="18" charset="0"/>
                            </a:rPr>
                            <m:t>𝑅</m:t>
                          </m:r>
                        </m:sub>
                      </m:sSub>
                      <m:r>
                        <a:rPr lang="tr-TR" i="1">
                          <a:latin typeface="Cambria Math" panose="02040503050406030204" pitchFamily="18" charset="0"/>
                        </a:rPr>
                        <m:t>=</m:t>
                      </m:r>
                      <m:rad>
                        <m:radPr>
                          <m:degHide m:val="on"/>
                          <m:ctrlPr>
                            <a:rPr lang="tr-TR" i="1">
                              <a:latin typeface="Cambria Math" panose="02040503050406030204" pitchFamily="18" charset="0"/>
                            </a:rPr>
                          </m:ctrlPr>
                        </m:radPr>
                        <m:deg/>
                        <m:e>
                          <m:sSubSup>
                            <m:sSubSupPr>
                              <m:ctrlPr>
                                <a:rPr lang="tr-TR" i="1">
                                  <a:latin typeface="Cambria Math" panose="02040503050406030204" pitchFamily="18" charset="0"/>
                                </a:rPr>
                              </m:ctrlPr>
                            </m:sSubSup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b="0" i="1" smtClean="0">
                                          <a:latin typeface="Cambria Math" panose="02040503050406030204" pitchFamily="18" charset="0"/>
                                        </a:rPr>
                                        <m:t>𝑅</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b="0" i="1" smtClean="0">
                                          <a:latin typeface="Cambria Math" panose="02040503050406030204" pitchFamily="18" charset="0"/>
                                        </a:rPr>
                                        <m:t>𝑅</m:t>
                                      </m:r>
                                    </m:sub>
                                  </m:sSub>
                                </m:e>
                              </m:d>
                            </m:e>
                            <m:sub>
                              <m:r>
                                <a:rPr lang="tr-TR" i="1">
                                  <a:latin typeface="Cambria Math" panose="02040503050406030204" pitchFamily="18" charset="0"/>
                                </a:rPr>
                                <m:t>𝑥</m:t>
                              </m:r>
                            </m:sub>
                            <m:sup>
                              <m:r>
                                <a:rPr lang="tr-TR" i="1">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b="0" i="1" smtClean="0">
                                          <a:latin typeface="Cambria Math" panose="02040503050406030204" pitchFamily="18" charset="0"/>
                                        </a:rPr>
                                        <m:t>𝑅</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b="0" i="1" smtClean="0">
                                          <a:latin typeface="Cambria Math" panose="02040503050406030204" pitchFamily="18" charset="0"/>
                                        </a:rPr>
                                        <m:t>𝑅</m:t>
                                      </m:r>
                                    </m:sub>
                                  </m:sSub>
                                </m:e>
                              </m:d>
                            </m:e>
                            <m:sub>
                              <m:r>
                                <a:rPr lang="tr-TR" i="1">
                                  <a:latin typeface="Cambria Math" panose="02040503050406030204" pitchFamily="18" charset="0"/>
                                </a:rPr>
                                <m:t>𝑦</m:t>
                              </m:r>
                            </m:sub>
                            <m:sup>
                              <m:r>
                                <a:rPr lang="tr-TR" i="1">
                                  <a:latin typeface="Cambria Math" panose="02040503050406030204" pitchFamily="18" charset="0"/>
                                </a:rPr>
                                <m:t>2</m:t>
                              </m:r>
                            </m:sup>
                          </m:sSubSup>
                        </m:e>
                      </m:rad>
                      <m:r>
                        <a:rPr lang="tr-TR">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𝐿</m:t>
                          </m:r>
                        </m:sub>
                      </m:sSub>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𝑡𝑎𝑛</m:t>
                          </m:r>
                        </m:e>
                        <m:sup>
                          <m:r>
                            <a:rPr lang="tr-TR" i="1">
                              <a:latin typeface="Cambria Math" panose="02040503050406030204" pitchFamily="18" charset="0"/>
                            </a:rPr>
                            <m:t>−1</m:t>
                          </m:r>
                        </m:sup>
                      </m:sSup>
                      <m:d>
                        <m:dPr>
                          <m:ctrlPr>
                            <a:rPr lang="tr-TR" i="1">
                              <a:latin typeface="Cambria Math" panose="02040503050406030204" pitchFamily="18" charset="0"/>
                            </a:rPr>
                          </m:ctrlPr>
                        </m:dPr>
                        <m:e>
                          <m:f>
                            <m:fPr>
                              <m:ctrlPr>
                                <a:rPr lang="tr-TR" i="1">
                                  <a:latin typeface="Cambria Math" panose="02040503050406030204" pitchFamily="18" charset="0"/>
                                </a:rPr>
                              </m:ctrlPr>
                            </m:fPr>
                            <m:num>
                              <m:sSub>
                                <m:sSubPr>
                                  <m:ctrlPr>
                                    <a:rPr lang="tr-TR" i="1">
                                      <a:latin typeface="Cambria Math" panose="02040503050406030204" pitchFamily="18" charset="0"/>
                                    </a:rPr>
                                  </m:ctrlPr>
                                </m:sSub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b="0" i="1" smtClean="0">
                                              <a:latin typeface="Cambria Math" panose="02040503050406030204" pitchFamily="18" charset="0"/>
                                            </a:rPr>
                                            <m:t>𝑅</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b="0" i="1" smtClean="0">
                                              <a:latin typeface="Cambria Math" panose="02040503050406030204" pitchFamily="18" charset="0"/>
                                            </a:rPr>
                                            <m:t>𝑅</m:t>
                                          </m:r>
                                        </m:sub>
                                      </m:sSub>
                                    </m:e>
                                  </m:d>
                                </m:e>
                                <m:sub>
                                  <m:r>
                                    <a:rPr lang="tr-TR" i="1">
                                      <a:latin typeface="Cambria Math" panose="02040503050406030204" pitchFamily="18" charset="0"/>
                                    </a:rPr>
                                    <m:t>𝑦</m:t>
                                  </m:r>
                                </m:sub>
                              </m:sSub>
                            </m:num>
                            <m:den>
                              <m:sSub>
                                <m:sSubPr>
                                  <m:ctrlPr>
                                    <a:rPr lang="tr-TR" i="1">
                                      <a:latin typeface="Cambria Math" panose="02040503050406030204" pitchFamily="18" charset="0"/>
                                    </a:rPr>
                                  </m:ctrlPr>
                                </m:sSub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b="0" i="1" smtClean="0">
                                              <a:latin typeface="Cambria Math" panose="02040503050406030204" pitchFamily="18" charset="0"/>
                                            </a:rPr>
                                            <m:t>𝑅</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b="0" i="1" smtClean="0">
                                              <a:latin typeface="Cambria Math" panose="02040503050406030204" pitchFamily="18" charset="0"/>
                                            </a:rPr>
                                            <m:t>𝑅</m:t>
                                          </m:r>
                                        </m:sub>
                                      </m:sSub>
                                    </m:e>
                                  </m:d>
                                </m:e>
                                <m:sub>
                                  <m:r>
                                    <a:rPr lang="tr-TR" i="1">
                                      <a:latin typeface="Cambria Math" panose="02040503050406030204" pitchFamily="18" charset="0"/>
                                    </a:rPr>
                                    <m:t>𝑥</m:t>
                                  </m:r>
                                </m:sub>
                              </m:sSub>
                            </m:den>
                          </m:f>
                        </m:e>
                      </m:d>
                    </m:oMath>
                  </m:oMathPara>
                </a14:m>
                <a:endParaRPr lang="tr-TR" dirty="0"/>
              </a:p>
              <a:p>
                <a:r>
                  <a:rPr lang="tr-TR" dirty="0"/>
                  <a:t>Genellikle, </a:t>
                </a:r>
                <a:r>
                  <a:rPr lang="tr-TR" dirty="0" err="1"/>
                  <a:t>r</a:t>
                </a:r>
                <a:r>
                  <a:rPr lang="tr-TR" baseline="-25000" dirty="0" err="1"/>
                  <a:t>L</a:t>
                </a:r>
                <a:r>
                  <a:rPr lang="tr-TR" dirty="0"/>
                  <a:t> ve </a:t>
                </a:r>
                <a:r>
                  <a:rPr lang="tr-TR" dirty="0" err="1"/>
                  <a:t>r</a:t>
                </a:r>
                <a:r>
                  <a:rPr lang="tr-TR" baseline="-25000" dirty="0" err="1"/>
                  <a:t>R</a:t>
                </a:r>
                <a:r>
                  <a:rPr lang="tr-TR" dirty="0"/>
                  <a:t> uygun olarak seçilir ve </a:t>
                </a:r>
                <a:r>
                  <a:rPr lang="tr-TR" dirty="0" err="1"/>
                  <a:t>m</a:t>
                </a:r>
                <a:r>
                  <a:rPr lang="tr-TR" baseline="-25000" dirty="0" err="1"/>
                  <a:t>L</a:t>
                </a:r>
                <a:r>
                  <a:rPr lang="tr-TR" dirty="0"/>
                  <a:t> ve </a:t>
                </a:r>
                <a:r>
                  <a:rPr lang="tr-TR" dirty="0" err="1"/>
                  <a:t>m</a:t>
                </a:r>
                <a:r>
                  <a:rPr lang="tr-TR" baseline="-25000" dirty="0" err="1"/>
                  <a:t>R</a:t>
                </a:r>
                <a:r>
                  <a:rPr lang="tr-TR" dirty="0"/>
                  <a:t> hesaplanır. </a:t>
                </a:r>
              </a:p>
              <a:p>
                <a:pPr marL="0"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696" t="-7800"/>
                </a:stretch>
              </a:blipFill>
            </p:spPr>
            <p:txBody>
              <a:bodyPr/>
              <a:lstStyle/>
              <a:p>
                <a:r>
                  <a:rPr lang="tr-TR">
                    <a:noFill/>
                  </a:rPr>
                  <a:t> </a:t>
                </a:r>
              </a:p>
            </p:txBody>
          </p:sp>
        </mc:Fallback>
      </mc:AlternateContent>
    </p:spTree>
    <p:extLst>
      <p:ext uri="{BB962C8B-B14F-4D97-AF65-F5344CB8AC3E}">
        <p14:creationId xmlns:p14="http://schemas.microsoft.com/office/powerpoint/2010/main" val="3776894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Yatak Kuvvetlerinin Ölçümü İle Dengeleme</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28650" y="2796734"/>
                <a:ext cx="7886700" cy="3908865"/>
              </a:xfrm>
            </p:spPr>
            <p:txBody>
              <a:bodyPr/>
              <a:lstStyle/>
              <a:p>
                <a:r>
                  <a:rPr lang="tr-TR" dirty="0"/>
                  <a:t>Bilinenler: </a:t>
                </a:r>
                <a14:m>
                  <m:oMath xmlns:m="http://schemas.openxmlformats.org/officeDocument/2006/math">
                    <m:sSub>
                      <m:sSubPr>
                        <m:ctrlPr>
                          <a:rPr lang="tr-TR" i="1" smtClean="0">
                            <a:latin typeface="Cambria Math" panose="02040503050406030204" pitchFamily="18" charset="0"/>
                          </a:rPr>
                        </m:ctrlPr>
                      </m:sSubPr>
                      <m:e>
                        <m:acc>
                          <m:accPr>
                            <m:chr m:val="⃗"/>
                            <m:ctrlPr>
                              <a:rPr lang="tr-TR" i="1" smtClean="0">
                                <a:latin typeface="Cambria Math" panose="02040503050406030204" pitchFamily="18" charset="0"/>
                              </a:rPr>
                            </m:ctrlPr>
                          </m:accPr>
                          <m:e>
                            <m:r>
                              <a:rPr lang="tr-TR" b="0" i="1" smtClean="0">
                                <a:latin typeface="Cambria Math" panose="02040503050406030204" pitchFamily="18" charset="0"/>
                              </a:rPr>
                              <m:t>𝐹</m:t>
                            </m:r>
                          </m:e>
                        </m:acc>
                      </m:e>
                      <m:sub>
                        <m:r>
                          <a:rPr lang="tr-TR" b="0" i="1" smtClean="0">
                            <a:latin typeface="Cambria Math" panose="02040503050406030204" pitchFamily="18" charset="0"/>
                          </a:rPr>
                          <m:t>𝐴</m:t>
                        </m:r>
                      </m:sub>
                    </m:sSub>
                  </m:oMath>
                </a14:m>
                <a:r>
                  <a:rPr lang="tr-TR" dirty="0"/>
                  <a:t> ve </a:t>
                </a:r>
                <a14:m>
                  <m:oMath xmlns:m="http://schemas.openxmlformats.org/officeDocument/2006/math">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b="0" i="1" smtClean="0">
                            <a:latin typeface="Cambria Math" panose="02040503050406030204" pitchFamily="18" charset="0"/>
                          </a:rPr>
                          <m:t>𝐵</m:t>
                        </m:r>
                      </m:sub>
                    </m:sSub>
                  </m:oMath>
                </a14:m>
                <a:r>
                  <a:rPr lang="tr-TR" dirty="0"/>
                  <a:t>; Bilinmeyenler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𝑚</m:t>
                        </m:r>
                      </m:e>
                      <m:sub>
                        <m:r>
                          <a:rPr lang="tr-TR" b="0" i="1" smtClean="0">
                            <a:latin typeface="Cambria Math" panose="02040503050406030204" pitchFamily="18" charset="0"/>
                          </a:rPr>
                          <m:t>𝐿</m:t>
                        </m:r>
                      </m:sub>
                    </m:sSub>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b="0" i="1" smtClean="0">
                                <a:latin typeface="Cambria Math" panose="02040503050406030204" pitchFamily="18" charset="0"/>
                              </a:rPr>
                              <m:t>𝑟</m:t>
                            </m:r>
                          </m:e>
                        </m:acc>
                      </m:e>
                      <m:sub>
                        <m:r>
                          <a:rPr lang="tr-TR" b="0" i="1" smtClean="0">
                            <a:latin typeface="Cambria Math" panose="02040503050406030204" pitchFamily="18" charset="0"/>
                          </a:rPr>
                          <m:t>𝐿</m:t>
                        </m:r>
                      </m:sub>
                    </m:sSub>
                  </m:oMath>
                </a14:m>
                <a:r>
                  <a:rPr lang="tr-TR" dirty="0"/>
                  <a:t> ve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b="0" i="1" smtClean="0">
                            <a:latin typeface="Cambria Math" panose="02040503050406030204" pitchFamily="18" charset="0"/>
                          </a:rPr>
                          <m:t>𝑅</m:t>
                        </m:r>
                      </m:sub>
                    </m:sSub>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𝑟</m:t>
                            </m:r>
                          </m:e>
                        </m:acc>
                      </m:e>
                      <m:sub>
                        <m:r>
                          <a:rPr lang="tr-TR" b="0" i="1" smtClean="0">
                            <a:latin typeface="Cambria Math" panose="02040503050406030204" pitchFamily="18" charset="0"/>
                          </a:rPr>
                          <m:t>𝑅</m:t>
                        </m:r>
                      </m:sub>
                    </m:sSub>
                  </m:oMath>
                </a14:m>
                <a:r>
                  <a:rPr lang="tr-TR" dirty="0"/>
                  <a:t>       </a:t>
                </a:r>
              </a:p>
              <a:p>
                <a:r>
                  <a:rPr lang="tr-TR" dirty="0"/>
                  <a:t>Dengeleme Öncesi: </a:t>
                </a:r>
                <a14:m>
                  <m:oMath xmlns:m="http://schemas.openxmlformats.org/officeDocument/2006/math">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i="1">
                            <a:latin typeface="Cambria Math" panose="02040503050406030204" pitchFamily="18" charset="0"/>
                          </a:rPr>
                          <m:t>𝐴</m:t>
                        </m:r>
                      </m:sub>
                    </m:sSub>
                    <m:r>
                      <a:rPr lang="tr-TR" b="0" i="0" smtClean="0">
                        <a:latin typeface="Cambria Math" panose="02040503050406030204" pitchFamily="18" charset="0"/>
                      </a:rPr>
                      <m:t>+</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i="1">
                            <a:latin typeface="Cambria Math" panose="02040503050406030204" pitchFamily="18" charset="0"/>
                          </a:rPr>
                          <m:t>𝐵</m:t>
                        </m:r>
                      </m:sub>
                    </m:sSub>
                    <m:r>
                      <a:rPr lang="tr-TR" b="0" i="1" smtClean="0">
                        <a:latin typeface="Cambria Math" panose="02040503050406030204" pitchFamily="18" charset="0"/>
                      </a:rPr>
                      <m:t>+</m:t>
                    </m:r>
                    <m:sSup>
                      <m:sSupPr>
                        <m:ctrlPr>
                          <a:rPr lang="tr-TR" b="0" i="1" smtClean="0">
                            <a:latin typeface="Cambria Math" panose="02040503050406030204" pitchFamily="18" charset="0"/>
                          </a:rPr>
                        </m:ctrlPr>
                      </m:sSupPr>
                      <m:e>
                        <m:r>
                          <a:rPr lang="tr-TR" b="0" i="1" smtClean="0">
                            <a:latin typeface="Cambria Math" panose="02040503050406030204" pitchFamily="18" charset="0"/>
                            <a:ea typeface="Cambria Math" panose="02040503050406030204" pitchFamily="18" charset="0"/>
                          </a:rPr>
                          <m:t>𝜔</m:t>
                        </m:r>
                      </m:e>
                      <m:sup>
                        <m:r>
                          <a:rPr lang="tr-TR" b="0" i="1" smtClean="0">
                            <a:latin typeface="Cambria Math" panose="02040503050406030204" pitchFamily="18" charset="0"/>
                          </a:rPr>
                          <m:t>2</m:t>
                        </m:r>
                      </m:sup>
                    </m:sSup>
                    <m:nary>
                      <m:naryPr>
                        <m:chr m:val="∑"/>
                        <m:subHide m:val="on"/>
                        <m:supHide m:val="on"/>
                        <m:ctrlPr>
                          <a:rPr lang="tr-TR" b="0" i="1" smtClean="0">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b="0" i="1" smtClean="0">
                                <a:latin typeface="Cambria Math" panose="02040503050406030204" pitchFamily="18" charset="0"/>
                              </a:rPr>
                              <m:t>𝑢</m:t>
                            </m:r>
                          </m:sub>
                        </m:sSub>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𝑟</m:t>
                                </m:r>
                              </m:e>
                            </m:acc>
                          </m:e>
                          <m:sub>
                            <m:r>
                              <a:rPr lang="tr-TR" b="0" i="1" smtClean="0">
                                <a:latin typeface="Cambria Math" panose="02040503050406030204" pitchFamily="18" charset="0"/>
                              </a:rPr>
                              <m:t>𝑢</m:t>
                            </m:r>
                          </m:sub>
                        </m:sSub>
                      </m:e>
                    </m:nary>
                    <m:r>
                      <a:rPr lang="tr-TR" b="0" i="1" smtClean="0">
                        <a:latin typeface="Cambria Math" panose="02040503050406030204" pitchFamily="18" charset="0"/>
                      </a:rPr>
                      <m:t>=0</m:t>
                    </m:r>
                  </m:oMath>
                </a14:m>
                <a:endParaRPr lang="tr-TR" dirty="0"/>
              </a:p>
              <a:p>
                <a:r>
                  <a:rPr lang="tr-TR" dirty="0"/>
                  <a:t>Dengeleme Sonrası:</a:t>
                </a:r>
                <a14:m>
                  <m:oMath xmlns:m="http://schemas.openxmlformats.org/officeDocument/2006/math">
                    <m:sSup>
                      <m:sSupPr>
                        <m:ctrlPr>
                          <a:rPr lang="tr-TR" i="1">
                            <a:latin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rPr>
                          <m:t>2</m:t>
                        </m:r>
                      </m:sup>
                    </m:sSup>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𝑢</m:t>
                            </m:r>
                          </m:sub>
                        </m:sSub>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𝑟</m:t>
                                </m:r>
                              </m:e>
                            </m:acc>
                          </m:e>
                          <m:sub>
                            <m:r>
                              <a:rPr lang="tr-TR" i="1">
                                <a:latin typeface="Cambria Math" panose="02040503050406030204" pitchFamily="18" charset="0"/>
                              </a:rPr>
                              <m:t>𝑢</m:t>
                            </m:r>
                          </m:sub>
                        </m:sSub>
                      </m:e>
                    </m:nary>
                    <m:r>
                      <a:rPr lang="tr-TR" b="0" i="1" smtClean="0">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rPr>
                          <m:t>2</m:t>
                        </m:r>
                      </m:sup>
                    </m:sSup>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𝐿</m:t>
                        </m:r>
                      </m:sub>
                    </m:sSub>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𝑟</m:t>
                            </m:r>
                          </m:e>
                        </m:acc>
                      </m:e>
                      <m:sub>
                        <m:r>
                          <a:rPr lang="tr-TR" i="1">
                            <a:latin typeface="Cambria Math" panose="02040503050406030204" pitchFamily="18" charset="0"/>
                          </a:rPr>
                          <m:t>𝐿</m:t>
                        </m:r>
                      </m:sub>
                    </m:sSub>
                    <m:r>
                      <a:rPr lang="tr-TR" b="0" i="0" smtClean="0">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rPr>
                          <m:t>2</m:t>
                        </m:r>
                      </m:sup>
                    </m:sSup>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𝑅</m:t>
                        </m:r>
                      </m:sub>
                    </m:sSub>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𝑟</m:t>
                            </m:r>
                          </m:e>
                        </m:acc>
                      </m:e>
                      <m:sub>
                        <m:r>
                          <a:rPr lang="tr-TR" i="1">
                            <a:latin typeface="Cambria Math" panose="02040503050406030204" pitchFamily="18" charset="0"/>
                          </a:rPr>
                          <m:t>𝑅</m:t>
                        </m:r>
                      </m:sub>
                    </m:sSub>
                    <m:r>
                      <a:rPr lang="tr-TR" b="0" i="1" smtClean="0">
                        <a:latin typeface="Cambria Math" panose="02040503050406030204" pitchFamily="18" charset="0"/>
                      </a:rPr>
                      <m:t>=0</m:t>
                    </m:r>
                  </m:oMath>
                </a14:m>
                <a:endParaRPr lang="tr-TR" dirty="0"/>
              </a:p>
              <a:p>
                <a:pPr marL="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i="1">
                              <a:latin typeface="Cambria Math" panose="02040503050406030204" pitchFamily="18" charset="0"/>
                            </a:rPr>
                            <m:t>𝐴</m:t>
                          </m:r>
                        </m:sub>
                      </m:sSub>
                      <m:r>
                        <a:rPr lang="tr-TR">
                          <a:latin typeface="Cambria Math" panose="02040503050406030204" pitchFamily="18" charset="0"/>
                        </a:rPr>
                        <m:t>+</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i="1">
                              <a:latin typeface="Cambria Math" panose="02040503050406030204" pitchFamily="18" charset="0"/>
                            </a:rPr>
                            <m:t>𝐵</m:t>
                          </m:r>
                        </m:sub>
                      </m:sSub>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rPr>
                            <m:t>2</m:t>
                          </m:r>
                        </m:sup>
                      </m:sSup>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𝐿</m:t>
                          </m:r>
                        </m:sub>
                      </m:sSub>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𝑟</m:t>
                              </m:r>
                            </m:e>
                          </m:acc>
                        </m:e>
                        <m:sub>
                          <m:r>
                            <a:rPr lang="tr-TR" i="1">
                              <a:latin typeface="Cambria Math" panose="02040503050406030204" pitchFamily="18" charset="0"/>
                            </a:rPr>
                            <m:t>𝐿</m:t>
                          </m:r>
                        </m:sub>
                      </m:sSub>
                      <m:r>
                        <a:rPr lang="tr-TR">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rPr>
                            <m:t>2</m:t>
                          </m:r>
                        </m:sup>
                      </m:sSup>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𝑅</m:t>
                          </m:r>
                        </m:sub>
                      </m:sSub>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𝑟</m:t>
                              </m:r>
                            </m:e>
                          </m:acc>
                        </m:e>
                        <m:sub>
                          <m:r>
                            <a:rPr lang="tr-TR" i="1">
                              <a:latin typeface="Cambria Math" panose="02040503050406030204" pitchFamily="18" charset="0"/>
                            </a:rPr>
                            <m:t>𝑅</m:t>
                          </m:r>
                        </m:sub>
                      </m:sSub>
                    </m:oMath>
                  </m:oMathPara>
                </a14:m>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28650" y="2796734"/>
                <a:ext cx="7886700" cy="3908865"/>
              </a:xfrm>
              <a:blipFill rotWithShape="0">
                <a:blip r:embed="rId2"/>
                <a:stretch>
                  <a:fillRect l="-696" t="-2964"/>
                </a:stretch>
              </a:blipFill>
            </p:spPr>
            <p:txBody>
              <a:bodyPr/>
              <a:lstStyle/>
              <a:p>
                <a:r>
                  <a:rPr lang="tr-TR">
                    <a:noFill/>
                  </a:rPr>
                  <a:t> </a:t>
                </a:r>
              </a:p>
            </p:txBody>
          </p:sp>
        </mc:Fallback>
      </mc:AlternateContent>
      <p:pic>
        <p:nvPicPr>
          <p:cNvPr id="4" name="Resim 3"/>
          <p:cNvPicPr>
            <a:picLocks noChangeAspect="1"/>
          </p:cNvPicPr>
          <p:nvPr/>
        </p:nvPicPr>
        <p:blipFill>
          <a:blip r:embed="rId3"/>
          <a:stretch>
            <a:fillRect/>
          </a:stretch>
        </p:blipFill>
        <p:spPr>
          <a:xfrm>
            <a:off x="1115616" y="593004"/>
            <a:ext cx="5056571" cy="2160000"/>
          </a:xfrm>
          <a:prstGeom prst="rect">
            <a:avLst/>
          </a:prstGeom>
        </p:spPr>
      </p:pic>
    </p:spTree>
    <p:extLst>
      <p:ext uri="{BB962C8B-B14F-4D97-AF65-F5344CB8AC3E}">
        <p14:creationId xmlns:p14="http://schemas.microsoft.com/office/powerpoint/2010/main" val="197063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Yatak Kuvvetlerinin Ölçümü İle Dengeleme</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395536" y="2889944"/>
                <a:ext cx="7886700" cy="2700535"/>
              </a:xfrm>
            </p:spPr>
            <p:txBody>
              <a:bodyPr/>
              <a:lstStyle/>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smtClean="0">
                              <a:latin typeface="Cambria Math" panose="02040503050406030204" pitchFamily="18" charset="0"/>
                            </a:rPr>
                          </m:ctrlPr>
                        </m:naryPr>
                        <m:sub/>
                        <m:sup/>
                        <m:e>
                          <m:sSub>
                            <m:sSubPr>
                              <m:ctrlPr>
                                <a:rPr lang="tr-TR" i="1" smtClean="0">
                                  <a:latin typeface="Cambria Math" panose="02040503050406030204" pitchFamily="18" charset="0"/>
                                </a:rPr>
                              </m:ctrlPr>
                            </m:sSubPr>
                            <m:e>
                              <m:r>
                                <a:rPr lang="tr-TR" b="0" i="1" smtClean="0">
                                  <a:latin typeface="Cambria Math" panose="02040503050406030204" pitchFamily="18" charset="0"/>
                                </a:rPr>
                                <m:t>𝑀</m:t>
                              </m:r>
                            </m:e>
                            <m:sub>
                              <m:r>
                                <a:rPr lang="tr-TR" b="0" i="1" smtClean="0">
                                  <a:latin typeface="Cambria Math" panose="02040503050406030204" pitchFamily="18" charset="0"/>
                                </a:rPr>
                                <m:t>𝐿</m:t>
                              </m:r>
                            </m:sub>
                          </m:sSub>
                        </m:e>
                      </m:nary>
                      <m:r>
                        <a:rPr lang="tr-TR"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𝑙</m:t>
                          </m:r>
                        </m:e>
                        <m:sub>
                          <m:r>
                            <a:rPr lang="tr-TR" b="0" i="1" smtClean="0">
                              <a:latin typeface="Cambria Math" panose="02040503050406030204" pitchFamily="18" charset="0"/>
                              <a:ea typeface="Cambria Math" panose="02040503050406030204" pitchFamily="18" charset="0"/>
                            </a:rPr>
                            <m:t>𝐿</m:t>
                          </m:r>
                        </m:sub>
                      </m:sSub>
                      <m:sSub>
                        <m:sSubPr>
                          <m:ctrlPr>
                            <a:rPr lang="tr-TR" b="0" i="1" smtClean="0">
                              <a:latin typeface="Cambria Math" panose="02040503050406030204" pitchFamily="18" charset="0"/>
                              <a:ea typeface="Cambria Math" panose="02040503050406030204" pitchFamily="18" charset="0"/>
                            </a:rPr>
                          </m:ctrlPr>
                        </m:sSubPr>
                        <m:e>
                          <m:acc>
                            <m:accPr>
                              <m:chr m:val="⃗"/>
                              <m:ctrlPr>
                                <a:rPr lang="tr-TR" b="0" i="1" smtClean="0">
                                  <a:latin typeface="Cambria Math" panose="02040503050406030204" pitchFamily="18" charset="0"/>
                                  <a:ea typeface="Cambria Math" panose="02040503050406030204" pitchFamily="18" charset="0"/>
                                </a:rPr>
                              </m:ctrlPr>
                            </m:accPr>
                            <m:e>
                              <m:r>
                                <a:rPr lang="tr-TR" b="0" i="1" smtClean="0">
                                  <a:latin typeface="Cambria Math" panose="02040503050406030204" pitchFamily="18" charset="0"/>
                                  <a:ea typeface="Cambria Math" panose="02040503050406030204" pitchFamily="18" charset="0"/>
                                </a:rPr>
                                <m:t>𝐹</m:t>
                              </m:r>
                            </m:e>
                          </m:acc>
                        </m:e>
                        <m:sub>
                          <m:r>
                            <a:rPr lang="tr-TR" b="0" i="1" smtClean="0">
                              <a:latin typeface="Cambria Math" panose="02040503050406030204" pitchFamily="18" charset="0"/>
                              <a:ea typeface="Cambria Math" panose="02040503050406030204" pitchFamily="18" charset="0"/>
                            </a:rPr>
                            <m:t>𝐴</m:t>
                          </m:r>
                        </m:sub>
                      </m:sSub>
                      <m:r>
                        <a:rPr lang="tr-TR" b="0" i="1" smtClean="0">
                          <a:latin typeface="Cambria Math" panose="02040503050406030204" pitchFamily="18" charset="0"/>
                          <a:ea typeface="Cambria Math" panose="02040503050406030204" pitchFamily="18" charset="0"/>
                        </a:rPr>
                        <m:t>+</m:t>
                      </m:r>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𝑙</m:t>
                          </m:r>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𝑙</m:t>
                              </m:r>
                            </m:e>
                            <m:sub>
                              <m:r>
                                <a:rPr lang="tr-TR" i="1">
                                  <a:latin typeface="Cambria Math" panose="02040503050406030204" pitchFamily="18" charset="0"/>
                                  <a:ea typeface="Cambria Math" panose="02040503050406030204" pitchFamily="18" charset="0"/>
                                </a:rPr>
                                <m:t>𝐿</m:t>
                              </m:r>
                            </m:sub>
                          </m:sSub>
                        </m:e>
                      </m:d>
                      <m:sSub>
                        <m:sSubPr>
                          <m:ctrlPr>
                            <a:rPr lang="tr-TR" i="1">
                              <a:latin typeface="Cambria Math" panose="02040503050406030204" pitchFamily="18" charset="0"/>
                              <a:ea typeface="Cambria Math" panose="02040503050406030204" pitchFamily="18" charset="0"/>
                            </a:rPr>
                          </m:ctrlPr>
                        </m:sSubPr>
                        <m:e>
                          <m:acc>
                            <m:accPr>
                              <m:chr m:val="⃗"/>
                              <m:ctrlPr>
                                <a:rPr lang="tr-TR" i="1">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𝐹</m:t>
                              </m:r>
                            </m:e>
                          </m:acc>
                        </m:e>
                        <m:sub>
                          <m:r>
                            <a:rPr lang="tr-TR" b="0" i="1" smtClean="0">
                              <a:latin typeface="Cambria Math" panose="02040503050406030204" pitchFamily="18" charset="0"/>
                              <a:ea typeface="Cambria Math" panose="02040503050406030204" pitchFamily="18" charset="0"/>
                            </a:rPr>
                            <m:t>𝐵</m:t>
                          </m:r>
                        </m:sub>
                      </m:sSub>
                      <m:r>
                        <a:rPr lang="tr-TR" b="0" i="1" smtClean="0">
                          <a:latin typeface="Cambria Math" panose="02040503050406030204" pitchFamily="18" charset="0"/>
                          <a:ea typeface="Cambria Math" panose="02040503050406030204" pitchFamily="18" charset="0"/>
                        </a:rPr>
                        <m:t>=</m:t>
                      </m:r>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𝑙</m:t>
                              </m:r>
                            </m:e>
                            <m:sub>
                              <m:r>
                                <a:rPr lang="tr-TR" b="0" i="1" smtClean="0">
                                  <a:latin typeface="Cambria Math" panose="02040503050406030204" pitchFamily="18" charset="0"/>
                                  <a:ea typeface="Cambria Math" panose="02040503050406030204" pitchFamily="18" charset="0"/>
                                </a:rPr>
                                <m:t>𝑅</m:t>
                              </m:r>
                            </m:sub>
                          </m:sSub>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𝑙</m:t>
                              </m:r>
                            </m:e>
                            <m:sub>
                              <m:r>
                                <a:rPr lang="tr-TR" i="1">
                                  <a:latin typeface="Cambria Math" panose="02040503050406030204" pitchFamily="18" charset="0"/>
                                  <a:ea typeface="Cambria Math" panose="02040503050406030204" pitchFamily="18" charset="0"/>
                                </a:rPr>
                                <m:t>𝐿</m:t>
                              </m:r>
                            </m:sub>
                          </m:sSub>
                        </m:e>
                      </m:d>
                      <m:sSup>
                        <m:sSupPr>
                          <m:ctrlPr>
                            <a:rPr lang="tr-TR" i="1">
                              <a:latin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rPr>
                            <m:t>2</m:t>
                          </m:r>
                        </m:sup>
                      </m:sSup>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𝑅</m:t>
                          </m:r>
                        </m:sub>
                      </m:sSub>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𝑟</m:t>
                              </m:r>
                            </m:e>
                          </m:acc>
                        </m:e>
                        <m:sub>
                          <m:r>
                            <a:rPr lang="tr-TR" i="1">
                              <a:latin typeface="Cambria Math" panose="02040503050406030204" pitchFamily="18" charset="0"/>
                            </a:rPr>
                            <m:t>𝑅</m:t>
                          </m:r>
                        </m:sub>
                      </m:sSub>
                    </m:oMath>
                  </m:oMathPara>
                </a14:m>
                <a:endParaRPr lang="tr-TR" dirty="0"/>
              </a:p>
              <a:p>
                <a:pPr marL="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𝑅</m:t>
                          </m:r>
                        </m:sub>
                      </m:sSub>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𝑟</m:t>
                              </m:r>
                            </m:e>
                          </m:acc>
                        </m:e>
                        <m:sub>
                          <m:r>
                            <a:rPr lang="tr-TR" i="1">
                              <a:latin typeface="Cambria Math" panose="02040503050406030204" pitchFamily="18" charset="0"/>
                            </a:rPr>
                            <m:t>𝑅</m:t>
                          </m:r>
                        </m:sub>
                      </m:sSub>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sSup>
                            <m:sSupPr>
                              <m:ctrlPr>
                                <a:rPr lang="tr-TR" i="1">
                                  <a:latin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rPr>
                                <m:t>2</m:t>
                              </m:r>
                            </m:sup>
                          </m:sSup>
                        </m:den>
                      </m:f>
                      <m:d>
                        <m:dPr>
                          <m:begChr m:val="["/>
                          <m:endChr m:val="]"/>
                          <m:ctrlPr>
                            <a:rPr lang="tr-TR" b="0" i="1" smtClean="0">
                              <a:latin typeface="Cambria Math" panose="02040503050406030204" pitchFamily="18" charset="0"/>
                            </a:rPr>
                          </m:ctrlPr>
                        </m:dPr>
                        <m:e>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ea typeface="Cambria Math" panose="02040503050406030204" pitchFamily="18" charset="0"/>
                                    </a:rPr>
                                    <m:t>𝑙</m:t>
                                  </m:r>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𝑙</m:t>
                                      </m:r>
                                    </m:e>
                                    <m:sub>
                                      <m:r>
                                        <a:rPr lang="tr-TR" i="1">
                                          <a:latin typeface="Cambria Math" panose="02040503050406030204" pitchFamily="18" charset="0"/>
                                          <a:ea typeface="Cambria Math" panose="02040503050406030204" pitchFamily="18" charset="0"/>
                                        </a:rPr>
                                        <m:t>𝐿</m:t>
                                      </m:r>
                                    </m:sub>
                                  </m:sSub>
                                </m:num>
                                <m:den>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𝑙</m:t>
                                      </m:r>
                                    </m:e>
                                    <m:sub>
                                      <m:r>
                                        <a:rPr lang="tr-TR" i="1">
                                          <a:latin typeface="Cambria Math" panose="02040503050406030204" pitchFamily="18" charset="0"/>
                                          <a:ea typeface="Cambria Math" panose="02040503050406030204" pitchFamily="18" charset="0"/>
                                        </a:rPr>
                                        <m:t>𝑅</m:t>
                                      </m:r>
                                    </m:sub>
                                  </m:sSub>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𝑙</m:t>
                                      </m:r>
                                    </m:e>
                                    <m:sub>
                                      <m:r>
                                        <a:rPr lang="tr-TR" i="1">
                                          <a:latin typeface="Cambria Math" panose="02040503050406030204" pitchFamily="18" charset="0"/>
                                          <a:ea typeface="Cambria Math" panose="02040503050406030204" pitchFamily="18" charset="0"/>
                                        </a:rPr>
                                        <m:t>𝐿</m:t>
                                      </m:r>
                                    </m:sub>
                                  </m:sSub>
                                </m:den>
                              </m:f>
                            </m:e>
                          </m:d>
                          <m:sSub>
                            <m:sSubPr>
                              <m:ctrlPr>
                                <a:rPr lang="tr-TR" i="1">
                                  <a:latin typeface="Cambria Math" panose="02040503050406030204" pitchFamily="18" charset="0"/>
                                  <a:ea typeface="Cambria Math" panose="02040503050406030204" pitchFamily="18" charset="0"/>
                                </a:rPr>
                              </m:ctrlPr>
                            </m:sSubPr>
                            <m:e>
                              <m:acc>
                                <m:accPr>
                                  <m:chr m:val="⃗"/>
                                  <m:ctrlPr>
                                    <a:rPr lang="tr-TR" i="1">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𝐹</m:t>
                                  </m:r>
                                </m:e>
                              </m:acc>
                            </m:e>
                            <m:sub>
                              <m:r>
                                <a:rPr lang="tr-TR" i="1">
                                  <a:latin typeface="Cambria Math" panose="02040503050406030204" pitchFamily="18" charset="0"/>
                                  <a:ea typeface="Cambria Math" panose="02040503050406030204" pitchFamily="18" charset="0"/>
                                </a:rPr>
                                <m:t>𝐵</m:t>
                              </m:r>
                            </m:sub>
                          </m:sSub>
                          <m:r>
                            <a:rPr lang="tr-TR">
                              <a:latin typeface="Cambria Math" panose="02040503050406030204" pitchFamily="18" charset="0"/>
                              <a:ea typeface="Cambria Math" panose="02040503050406030204" pitchFamily="18" charset="0"/>
                            </a:rPr>
                            <m:t>−</m:t>
                          </m:r>
                          <m:f>
                            <m:fPr>
                              <m:ctrlPr>
                                <a:rPr lang="tr-TR" i="1" smtClean="0">
                                  <a:latin typeface="Cambria Math" panose="02040503050406030204" pitchFamily="18" charset="0"/>
                                  <a:ea typeface="Cambria Math" panose="02040503050406030204" pitchFamily="18" charset="0"/>
                                </a:rPr>
                              </m:ctrlPr>
                            </m:fPr>
                            <m:num>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𝑙</m:t>
                                  </m:r>
                                </m:e>
                                <m:sub>
                                  <m:r>
                                    <a:rPr lang="tr-TR" i="1">
                                      <a:latin typeface="Cambria Math" panose="02040503050406030204" pitchFamily="18" charset="0"/>
                                      <a:ea typeface="Cambria Math" panose="02040503050406030204" pitchFamily="18" charset="0"/>
                                    </a:rPr>
                                    <m:t>𝐿</m:t>
                                  </m:r>
                                </m:sub>
                              </m:sSub>
                            </m:num>
                            <m:den>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𝑙</m:t>
                                  </m:r>
                                </m:e>
                                <m:sub>
                                  <m:r>
                                    <a:rPr lang="tr-TR" i="1">
                                      <a:latin typeface="Cambria Math" panose="02040503050406030204" pitchFamily="18" charset="0"/>
                                      <a:ea typeface="Cambria Math" panose="02040503050406030204" pitchFamily="18" charset="0"/>
                                    </a:rPr>
                                    <m:t>𝑅</m:t>
                                  </m:r>
                                </m:sub>
                              </m:sSub>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𝑙</m:t>
                                  </m:r>
                                </m:e>
                                <m:sub>
                                  <m:r>
                                    <a:rPr lang="tr-TR" i="1">
                                      <a:latin typeface="Cambria Math" panose="02040503050406030204" pitchFamily="18" charset="0"/>
                                      <a:ea typeface="Cambria Math" panose="02040503050406030204" pitchFamily="18" charset="0"/>
                                    </a:rPr>
                                    <m:t>𝐿</m:t>
                                  </m:r>
                                </m:sub>
                              </m:sSub>
                            </m:den>
                          </m:f>
                          <m:sSub>
                            <m:sSubPr>
                              <m:ctrlPr>
                                <a:rPr lang="tr-TR" i="1">
                                  <a:latin typeface="Cambria Math" panose="02040503050406030204" pitchFamily="18" charset="0"/>
                                  <a:ea typeface="Cambria Math" panose="02040503050406030204" pitchFamily="18" charset="0"/>
                                </a:rPr>
                              </m:ctrlPr>
                            </m:sSubPr>
                            <m:e>
                              <m:acc>
                                <m:accPr>
                                  <m:chr m:val="⃗"/>
                                  <m:ctrlPr>
                                    <a:rPr lang="tr-TR" i="1">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𝐹</m:t>
                                  </m:r>
                                </m:e>
                              </m:acc>
                            </m:e>
                            <m:sub>
                              <m:r>
                                <a:rPr lang="tr-TR" i="1">
                                  <a:latin typeface="Cambria Math" panose="02040503050406030204" pitchFamily="18" charset="0"/>
                                  <a:ea typeface="Cambria Math" panose="02040503050406030204" pitchFamily="18" charset="0"/>
                                </a:rPr>
                                <m:t>𝐴</m:t>
                              </m:r>
                            </m:sub>
                          </m:sSub>
                        </m:e>
                      </m:d>
                    </m:oMath>
                  </m:oMathPara>
                </a14:m>
                <a:endParaRPr lang="tr-TR" dirty="0"/>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𝑀</m:t>
                              </m:r>
                            </m:e>
                            <m:sub>
                              <m:r>
                                <a:rPr lang="tr-TR" b="0" i="1" smtClean="0">
                                  <a:latin typeface="Cambria Math" panose="02040503050406030204" pitchFamily="18" charset="0"/>
                                </a:rPr>
                                <m:t>𝑅</m:t>
                              </m:r>
                            </m:sub>
                          </m:sSub>
                        </m:e>
                      </m:nary>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𝑙</m:t>
                          </m:r>
                        </m:e>
                        <m:sub>
                          <m:r>
                            <a:rPr lang="tr-TR" b="0" i="1" smtClean="0">
                              <a:latin typeface="Cambria Math" panose="02040503050406030204" pitchFamily="18" charset="0"/>
                              <a:ea typeface="Cambria Math" panose="02040503050406030204" pitchFamily="18" charset="0"/>
                            </a:rPr>
                            <m:t>𝑅</m:t>
                          </m:r>
                        </m:sub>
                      </m:sSub>
                      <m:sSub>
                        <m:sSubPr>
                          <m:ctrlPr>
                            <a:rPr lang="tr-TR" i="1">
                              <a:latin typeface="Cambria Math" panose="02040503050406030204" pitchFamily="18" charset="0"/>
                              <a:ea typeface="Cambria Math" panose="02040503050406030204" pitchFamily="18" charset="0"/>
                            </a:rPr>
                          </m:ctrlPr>
                        </m:sSubPr>
                        <m:e>
                          <m:acc>
                            <m:accPr>
                              <m:chr m:val="⃗"/>
                              <m:ctrlPr>
                                <a:rPr lang="tr-TR" i="1">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𝐹</m:t>
                              </m:r>
                            </m:e>
                          </m:acc>
                        </m:e>
                        <m:sub>
                          <m:r>
                            <a:rPr lang="tr-TR" i="1">
                              <a:latin typeface="Cambria Math" panose="02040503050406030204" pitchFamily="18" charset="0"/>
                              <a:ea typeface="Cambria Math" panose="02040503050406030204" pitchFamily="18" charset="0"/>
                            </a:rPr>
                            <m:t>𝐴</m:t>
                          </m:r>
                        </m:sub>
                      </m:sSub>
                      <m:r>
                        <a:rPr lang="tr-TR" i="1">
                          <a:latin typeface="Cambria Math" panose="02040503050406030204" pitchFamily="18" charset="0"/>
                          <a:ea typeface="Cambria Math" panose="02040503050406030204" pitchFamily="18" charset="0"/>
                        </a:rPr>
                        <m:t>+</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𝑙</m:t>
                          </m:r>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𝑙</m:t>
                              </m:r>
                            </m:e>
                            <m:sub>
                              <m:r>
                                <a:rPr lang="tr-TR" b="0" i="1" smtClean="0">
                                  <a:latin typeface="Cambria Math" panose="02040503050406030204" pitchFamily="18" charset="0"/>
                                  <a:ea typeface="Cambria Math" panose="02040503050406030204" pitchFamily="18" charset="0"/>
                                </a:rPr>
                                <m:t>𝑅</m:t>
                              </m:r>
                            </m:sub>
                          </m:sSub>
                        </m:e>
                      </m:d>
                      <m:sSub>
                        <m:sSubPr>
                          <m:ctrlPr>
                            <a:rPr lang="tr-TR" i="1">
                              <a:latin typeface="Cambria Math" panose="02040503050406030204" pitchFamily="18" charset="0"/>
                              <a:ea typeface="Cambria Math" panose="02040503050406030204" pitchFamily="18" charset="0"/>
                            </a:rPr>
                          </m:ctrlPr>
                        </m:sSubPr>
                        <m:e>
                          <m:acc>
                            <m:accPr>
                              <m:chr m:val="⃗"/>
                              <m:ctrlPr>
                                <a:rPr lang="tr-TR" i="1">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𝐹</m:t>
                              </m:r>
                            </m:e>
                          </m:acc>
                        </m:e>
                        <m:sub>
                          <m:r>
                            <a:rPr lang="tr-TR" i="1">
                              <a:latin typeface="Cambria Math" panose="02040503050406030204" pitchFamily="18" charset="0"/>
                              <a:ea typeface="Cambria Math" panose="02040503050406030204" pitchFamily="18" charset="0"/>
                            </a:rPr>
                            <m:t>𝐵</m:t>
                          </m:r>
                        </m:sub>
                      </m:sSub>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m:t>
                      </m:r>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𝑙</m:t>
                              </m:r>
                            </m:e>
                            <m:sub>
                              <m:r>
                                <a:rPr lang="tr-TR" i="1">
                                  <a:latin typeface="Cambria Math" panose="02040503050406030204" pitchFamily="18" charset="0"/>
                                  <a:ea typeface="Cambria Math" panose="02040503050406030204" pitchFamily="18" charset="0"/>
                                </a:rPr>
                                <m:t>𝑅</m:t>
                              </m:r>
                            </m:sub>
                          </m:sSub>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𝑙</m:t>
                              </m:r>
                            </m:e>
                            <m:sub>
                              <m:r>
                                <a:rPr lang="tr-TR" i="1">
                                  <a:latin typeface="Cambria Math" panose="02040503050406030204" pitchFamily="18" charset="0"/>
                                  <a:ea typeface="Cambria Math" panose="02040503050406030204" pitchFamily="18" charset="0"/>
                                </a:rPr>
                                <m:t>𝐿</m:t>
                              </m:r>
                            </m:sub>
                          </m:sSub>
                        </m:e>
                      </m:d>
                      <m:sSup>
                        <m:sSupPr>
                          <m:ctrlPr>
                            <a:rPr lang="tr-TR" i="1">
                              <a:latin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rPr>
                            <m:t>2</m:t>
                          </m:r>
                        </m:sup>
                      </m:sSup>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b="0" i="1" smtClean="0">
                              <a:latin typeface="Cambria Math" panose="02040503050406030204" pitchFamily="18" charset="0"/>
                            </a:rPr>
                            <m:t>𝐿</m:t>
                          </m:r>
                        </m:sub>
                      </m:sSub>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𝑟</m:t>
                              </m:r>
                            </m:e>
                          </m:acc>
                        </m:e>
                        <m:sub>
                          <m:r>
                            <a:rPr lang="tr-TR" b="0" i="1" smtClean="0">
                              <a:latin typeface="Cambria Math" panose="02040503050406030204" pitchFamily="18" charset="0"/>
                            </a:rPr>
                            <m:t>𝐿</m:t>
                          </m:r>
                        </m:sub>
                      </m:sSub>
                    </m:oMath>
                  </m:oMathPara>
                </a14:m>
                <a:endParaRPr lang="tr-TR" dirty="0"/>
              </a:p>
              <a:p>
                <a:pPr marL="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b="0" i="1" smtClean="0">
                              <a:latin typeface="Cambria Math" panose="02040503050406030204" pitchFamily="18" charset="0"/>
                            </a:rPr>
                            <m:t>𝐿</m:t>
                          </m:r>
                        </m:sub>
                      </m:sSub>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𝑟</m:t>
                              </m:r>
                            </m:e>
                          </m:acc>
                        </m:e>
                        <m:sub>
                          <m:r>
                            <a:rPr lang="tr-TR" b="0" i="1" smtClean="0">
                              <a:latin typeface="Cambria Math" panose="02040503050406030204" pitchFamily="18" charset="0"/>
                            </a:rPr>
                            <m:t>𝐿</m:t>
                          </m:r>
                        </m:sub>
                      </m:sSub>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sSup>
                            <m:sSupPr>
                              <m:ctrlPr>
                                <a:rPr lang="tr-TR" i="1">
                                  <a:latin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rPr>
                                <m:t>2</m:t>
                              </m:r>
                            </m:sup>
                          </m:sSup>
                        </m:den>
                      </m:f>
                      <m:d>
                        <m:dPr>
                          <m:begChr m:val="["/>
                          <m:endChr m:val="]"/>
                          <m:ctrlPr>
                            <a:rPr lang="tr-TR" i="1">
                              <a:latin typeface="Cambria Math" panose="02040503050406030204" pitchFamily="18" charset="0"/>
                            </a:rPr>
                          </m:ctrlPr>
                        </m:dPr>
                        <m:e>
                          <m:f>
                            <m:fPr>
                              <m:ctrlPr>
                                <a:rPr lang="tr-TR" i="1">
                                  <a:latin typeface="Cambria Math" panose="02040503050406030204" pitchFamily="18" charset="0"/>
                                  <a:ea typeface="Cambria Math" panose="02040503050406030204" pitchFamily="18" charset="0"/>
                                </a:rPr>
                              </m:ctrlPr>
                            </m:fPr>
                            <m:num>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𝑙</m:t>
                                  </m:r>
                                </m:e>
                                <m:sub>
                                  <m:r>
                                    <a:rPr lang="tr-TR" i="1">
                                      <a:latin typeface="Cambria Math" panose="02040503050406030204" pitchFamily="18" charset="0"/>
                                      <a:ea typeface="Cambria Math" panose="02040503050406030204" pitchFamily="18" charset="0"/>
                                    </a:rPr>
                                    <m:t>𝐿</m:t>
                                  </m:r>
                                </m:sub>
                              </m:sSub>
                            </m:num>
                            <m:den>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𝑙</m:t>
                                  </m:r>
                                </m:e>
                                <m:sub>
                                  <m:r>
                                    <a:rPr lang="tr-TR" i="1">
                                      <a:latin typeface="Cambria Math" panose="02040503050406030204" pitchFamily="18" charset="0"/>
                                      <a:ea typeface="Cambria Math" panose="02040503050406030204" pitchFamily="18" charset="0"/>
                                    </a:rPr>
                                    <m:t>𝑅</m:t>
                                  </m:r>
                                </m:sub>
                              </m:sSub>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𝑙</m:t>
                                  </m:r>
                                </m:e>
                                <m:sub>
                                  <m:r>
                                    <a:rPr lang="tr-TR" i="1">
                                      <a:latin typeface="Cambria Math" panose="02040503050406030204" pitchFamily="18" charset="0"/>
                                      <a:ea typeface="Cambria Math" panose="02040503050406030204" pitchFamily="18" charset="0"/>
                                    </a:rPr>
                                    <m:t>𝐿</m:t>
                                  </m:r>
                                </m:sub>
                              </m:sSub>
                            </m:den>
                          </m:f>
                          <m:sSub>
                            <m:sSubPr>
                              <m:ctrlPr>
                                <a:rPr lang="tr-TR" i="1">
                                  <a:latin typeface="Cambria Math" panose="02040503050406030204" pitchFamily="18" charset="0"/>
                                  <a:ea typeface="Cambria Math" panose="02040503050406030204" pitchFamily="18" charset="0"/>
                                </a:rPr>
                              </m:ctrlPr>
                            </m:sSubPr>
                            <m:e>
                              <m:acc>
                                <m:accPr>
                                  <m:chr m:val="⃗"/>
                                  <m:ctrlPr>
                                    <a:rPr lang="tr-TR" i="1">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𝐹</m:t>
                                  </m:r>
                                </m:e>
                              </m:acc>
                            </m:e>
                            <m:sub>
                              <m:r>
                                <a:rPr lang="tr-TR" i="1">
                                  <a:latin typeface="Cambria Math" panose="02040503050406030204" pitchFamily="18" charset="0"/>
                                  <a:ea typeface="Cambria Math" panose="02040503050406030204" pitchFamily="18" charset="0"/>
                                </a:rPr>
                                <m:t>𝐴</m:t>
                              </m:r>
                            </m:sub>
                          </m:sSub>
                          <m:r>
                            <a:rPr lang="tr-TR" b="0" i="1" smtClean="0">
                              <a:latin typeface="Cambria Math" panose="02040503050406030204" pitchFamily="18" charset="0"/>
                            </a:rPr>
                            <m:t>−</m:t>
                          </m:r>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ea typeface="Cambria Math" panose="02040503050406030204" pitchFamily="18" charset="0"/>
                                    </a:rPr>
                                    <m:t>𝑙</m:t>
                                  </m:r>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𝑙</m:t>
                                      </m:r>
                                    </m:e>
                                    <m:sub>
                                      <m:r>
                                        <a:rPr lang="tr-TR" i="1">
                                          <a:latin typeface="Cambria Math" panose="02040503050406030204" pitchFamily="18" charset="0"/>
                                          <a:ea typeface="Cambria Math" panose="02040503050406030204" pitchFamily="18" charset="0"/>
                                        </a:rPr>
                                        <m:t>𝐿</m:t>
                                      </m:r>
                                    </m:sub>
                                  </m:sSub>
                                </m:num>
                                <m:den>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𝑙</m:t>
                                      </m:r>
                                    </m:e>
                                    <m:sub>
                                      <m:r>
                                        <a:rPr lang="tr-TR" i="1">
                                          <a:latin typeface="Cambria Math" panose="02040503050406030204" pitchFamily="18" charset="0"/>
                                          <a:ea typeface="Cambria Math" panose="02040503050406030204" pitchFamily="18" charset="0"/>
                                        </a:rPr>
                                        <m:t>𝑅</m:t>
                                      </m:r>
                                    </m:sub>
                                  </m:sSub>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𝑙</m:t>
                                      </m:r>
                                    </m:e>
                                    <m:sub>
                                      <m:r>
                                        <a:rPr lang="tr-TR" i="1">
                                          <a:latin typeface="Cambria Math" panose="02040503050406030204" pitchFamily="18" charset="0"/>
                                          <a:ea typeface="Cambria Math" panose="02040503050406030204" pitchFamily="18" charset="0"/>
                                        </a:rPr>
                                        <m:t>𝐿</m:t>
                                      </m:r>
                                    </m:sub>
                                  </m:sSub>
                                </m:den>
                              </m:f>
                            </m:e>
                          </m:d>
                          <m:sSub>
                            <m:sSubPr>
                              <m:ctrlPr>
                                <a:rPr lang="tr-TR" i="1">
                                  <a:latin typeface="Cambria Math" panose="02040503050406030204" pitchFamily="18" charset="0"/>
                                  <a:ea typeface="Cambria Math" panose="02040503050406030204" pitchFamily="18" charset="0"/>
                                </a:rPr>
                              </m:ctrlPr>
                            </m:sSubPr>
                            <m:e>
                              <m:acc>
                                <m:accPr>
                                  <m:chr m:val="⃗"/>
                                  <m:ctrlPr>
                                    <a:rPr lang="tr-TR" i="1">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𝐹</m:t>
                                  </m:r>
                                </m:e>
                              </m:acc>
                            </m:e>
                            <m:sub>
                              <m:r>
                                <a:rPr lang="tr-TR" i="1">
                                  <a:latin typeface="Cambria Math" panose="02040503050406030204" pitchFamily="18" charset="0"/>
                                  <a:ea typeface="Cambria Math" panose="02040503050406030204" pitchFamily="18" charset="0"/>
                                </a:rPr>
                                <m:t>𝐵</m:t>
                              </m:r>
                            </m:sub>
                          </m:sSub>
                        </m:e>
                      </m:d>
                    </m:oMath>
                  </m:oMathPara>
                </a14:m>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395536" y="2889944"/>
                <a:ext cx="7886700" cy="2700535"/>
              </a:xfrm>
              <a:blipFill rotWithShape="0">
                <a:blip r:embed="rId2"/>
                <a:stretch>
                  <a:fillRect/>
                </a:stretch>
              </a:blipFill>
            </p:spPr>
            <p:txBody>
              <a:bodyPr/>
              <a:lstStyle/>
              <a:p>
                <a:r>
                  <a:rPr lang="tr-TR">
                    <a:noFill/>
                  </a:rPr>
                  <a:t> </a:t>
                </a:r>
              </a:p>
            </p:txBody>
          </p:sp>
        </mc:Fallback>
      </mc:AlternateContent>
      <p:pic>
        <p:nvPicPr>
          <p:cNvPr id="7" name="Resim 6"/>
          <p:cNvPicPr>
            <a:picLocks noChangeAspect="1"/>
          </p:cNvPicPr>
          <p:nvPr/>
        </p:nvPicPr>
        <p:blipFill>
          <a:blip r:embed="rId3"/>
          <a:stretch>
            <a:fillRect/>
          </a:stretch>
        </p:blipFill>
        <p:spPr>
          <a:xfrm>
            <a:off x="1079612" y="711235"/>
            <a:ext cx="4887048" cy="2160000"/>
          </a:xfrm>
          <a:prstGeom prst="rect">
            <a:avLst/>
          </a:prstGeom>
        </p:spPr>
      </p:pic>
    </p:spTree>
    <p:extLst>
      <p:ext uri="{BB962C8B-B14F-4D97-AF65-F5344CB8AC3E}">
        <p14:creationId xmlns:p14="http://schemas.microsoft.com/office/powerpoint/2010/main" val="412581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Örnekler:</a:t>
            </a:r>
            <a:endParaRPr lang="tr-TR" dirty="0"/>
          </a:p>
        </p:txBody>
      </p:sp>
      <p:pic>
        <p:nvPicPr>
          <p:cNvPr id="4" name="Content Placeholder 3"/>
          <p:cNvPicPr>
            <a:picLocks noGrp="1" noChangeAspect="1"/>
          </p:cNvPicPr>
          <p:nvPr>
            <p:ph idx="1"/>
          </p:nvPr>
        </p:nvPicPr>
        <p:blipFill>
          <a:blip r:embed="rId2"/>
          <a:stretch>
            <a:fillRect/>
          </a:stretch>
        </p:blipFill>
        <p:spPr>
          <a:xfrm>
            <a:off x="4860032" y="440668"/>
            <a:ext cx="4078460" cy="4322680"/>
          </a:xfrm>
          <a:prstGeom prst="rect">
            <a:avLst/>
          </a:prstGeom>
        </p:spPr>
      </p:pic>
      <p:sp>
        <p:nvSpPr>
          <p:cNvPr id="5" name="Rectangle 4"/>
          <p:cNvSpPr/>
          <p:nvPr/>
        </p:nvSpPr>
        <p:spPr>
          <a:xfrm>
            <a:off x="683568" y="872716"/>
            <a:ext cx="4320480" cy="5526513"/>
          </a:xfrm>
          <a:prstGeom prst="rect">
            <a:avLst/>
          </a:prstGeom>
        </p:spPr>
        <p:txBody>
          <a:bodyPr wrap="square">
            <a:spAutoFit/>
          </a:bodyPr>
          <a:lstStyle/>
          <a:p>
            <a:pPr algn="just">
              <a:lnSpc>
                <a:spcPct val="107000"/>
              </a:lnSpc>
              <a:spcAft>
                <a:spcPts val="800"/>
              </a:spcAft>
            </a:pPr>
            <a:r>
              <a:rPr lang="tr-TR" sz="22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Örnek 1:</a:t>
            </a:r>
            <a:r>
              <a:rPr lang="tr-TR" sz="22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Şekilde bir mile bağlı ince bir disk görünmektedir. 120 mm yarı çapta 8, 80 mm yarıçapta ise eşit aralıklarla 12 delik bulunmaktadır. Diskte bulunan delikler boş iken disk tam olarak dengededir. Kırmızı ile taralı deliklerden, küçük deliklere 20 gr’lık büyük deliklere 40 gr’lık cıvata takılarak sistemin dengesi bozulmuştur. Sistemin yeniden dengeye gelmesi için hangi deliklere kaç gr’lık cıvata bağlanmalıdır.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0945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Çözüm:</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tr-TR" dirty="0"/>
                  <a:t>Amacımız cıvatalardan dolayı ağırlık merkezi kaçık olan diskin ağırlık merkezini yeniden dönme eksenine getirmektir. Yerleştirilmiş olan 7 cıvatanın kütlesinin oluşturduğu dengesizliği belirlemek için aşağıda gösterilmiş olan tabloyu yapalım</a:t>
                </a:r>
                <a:r>
                  <a:rPr lang="tr-TR" dirty="0" smtClean="0"/>
                  <a:t>.</a:t>
                </a:r>
              </a:p>
              <a:p>
                <a:pPr marL="0" indent="0">
                  <a:buNone/>
                </a:pPr>
                <a:r>
                  <a:rPr lang="tr-TR" dirty="0"/>
                  <a:t>Elde ettiğimiz bu toplam dengesiz kütleyi dengeleyecek kütlenin yerini bulmamız için önce kütlenin toplam eşdeğerini bulmamız gerekir.</a:t>
                </a:r>
              </a:p>
              <a:p>
                <a:pPr marL="0" indent="0">
                  <a:buNone/>
                </a:pPr>
                <a14:m>
                  <m:oMathPara xmlns:m="http://schemas.openxmlformats.org/officeDocument/2006/math">
                    <m:oMathParaPr>
                      <m:jc m:val="centerGroup"/>
                    </m:oMathParaPr>
                    <m:oMath xmlns:m="http://schemas.openxmlformats.org/officeDocument/2006/math">
                      <m:nary>
                        <m:naryPr>
                          <m:chr m:val="∑"/>
                          <m:limLoc m:val="undOvr"/>
                          <m:ctrlPr>
                            <a:rPr lang="tr-TR" i="1"/>
                          </m:ctrlPr>
                        </m:naryPr>
                        <m:sub>
                          <m:r>
                            <a:rPr lang="tr-TR" i="1"/>
                            <m:t>𝑙</m:t>
                          </m:r>
                          <m:r>
                            <a:rPr lang="tr-TR" i="1"/>
                            <m:t>=1</m:t>
                          </m:r>
                        </m:sub>
                        <m:sup>
                          <m:r>
                            <a:rPr lang="tr-TR" i="1"/>
                            <m:t>𝑘</m:t>
                          </m:r>
                        </m:sup>
                        <m:e>
                          <m:sSub>
                            <m:sSubPr>
                              <m:ctrlPr>
                                <a:rPr lang="tr-TR" i="1"/>
                              </m:ctrlPr>
                            </m:sSubPr>
                            <m:e>
                              <m:r>
                                <a:rPr lang="tr-TR" i="1"/>
                                <m:t>𝑚</m:t>
                              </m:r>
                            </m:e>
                            <m:sub>
                              <m:r>
                                <a:rPr lang="tr-TR" i="1"/>
                                <m:t>𝑙</m:t>
                              </m:r>
                            </m:sub>
                          </m:sSub>
                          <m:sSub>
                            <m:sSubPr>
                              <m:ctrlPr>
                                <a:rPr lang="tr-TR" i="1"/>
                              </m:ctrlPr>
                            </m:sSubPr>
                            <m:e>
                              <m:r>
                                <a:rPr lang="tr-TR" i="1"/>
                                <m:t>𝑟</m:t>
                              </m:r>
                            </m:e>
                            <m:sub>
                              <m:r>
                                <a:rPr lang="tr-TR" i="1"/>
                                <m:t>𝑙</m:t>
                              </m:r>
                            </m:sub>
                          </m:sSub>
                          <m:sSup>
                            <m:sSupPr>
                              <m:ctrlPr>
                                <a:rPr lang="tr-TR" i="1"/>
                              </m:ctrlPr>
                            </m:sSupPr>
                            <m:e>
                              <m:r>
                                <a:rPr lang="tr-TR" i="1"/>
                                <m:t>𝑒</m:t>
                              </m:r>
                            </m:e>
                            <m:sup>
                              <m:r>
                                <a:rPr lang="tr-TR" i="1"/>
                                <m:t>𝑖</m:t>
                              </m:r>
                              <m:sSub>
                                <m:sSubPr>
                                  <m:ctrlPr>
                                    <a:rPr lang="tr-TR" i="1"/>
                                  </m:ctrlPr>
                                </m:sSubPr>
                                <m:e>
                                  <m:r>
                                    <a:rPr lang="tr-TR" i="1"/>
                                    <m:t>𝛽</m:t>
                                  </m:r>
                                </m:e>
                                <m:sub>
                                  <m:r>
                                    <a:rPr lang="tr-TR" i="1"/>
                                    <m:t>𝑙</m:t>
                                  </m:r>
                                </m:sub>
                              </m:sSub>
                            </m:sup>
                          </m:sSup>
                        </m:e>
                      </m:nary>
                      <m:r>
                        <a:rPr lang="tr-TR" i="1"/>
                        <m:t>=</m:t>
                      </m:r>
                      <m:sSub>
                        <m:sSubPr>
                          <m:ctrlPr>
                            <a:rPr lang="tr-TR" i="1"/>
                          </m:ctrlPr>
                        </m:sSubPr>
                        <m:e>
                          <m:r>
                            <a:rPr lang="tr-TR" i="1"/>
                            <m:t>𝑚</m:t>
                          </m:r>
                        </m:e>
                        <m:sub>
                          <m:r>
                            <a:rPr lang="tr-TR" i="1"/>
                            <m:t>𝑡</m:t>
                          </m:r>
                        </m:sub>
                      </m:sSub>
                      <m:sSub>
                        <m:sSubPr>
                          <m:ctrlPr>
                            <a:rPr lang="tr-TR" i="1"/>
                          </m:ctrlPr>
                        </m:sSubPr>
                        <m:e>
                          <m:r>
                            <a:rPr lang="tr-TR" i="1"/>
                            <m:t>𝑟</m:t>
                          </m:r>
                        </m:e>
                        <m:sub>
                          <m:r>
                            <a:rPr lang="tr-TR" i="1"/>
                            <m:t>𝑡</m:t>
                          </m:r>
                        </m:sub>
                      </m:sSub>
                      <m:func>
                        <m:funcPr>
                          <m:ctrlPr>
                            <a:rPr lang="tr-TR" i="1"/>
                          </m:ctrlPr>
                        </m:funcPr>
                        <m:fName>
                          <m:r>
                            <m:rPr>
                              <m:sty m:val="p"/>
                            </m:rPr>
                            <a:rPr lang="tr-TR"/>
                            <m:t>cos</m:t>
                          </m:r>
                        </m:fName>
                        <m:e>
                          <m:sSub>
                            <m:sSubPr>
                              <m:ctrlPr>
                                <a:rPr lang="tr-TR" i="1"/>
                              </m:ctrlPr>
                            </m:sSubPr>
                            <m:e>
                              <m:r>
                                <a:rPr lang="tr-TR" i="1"/>
                                <m:t>𝛽</m:t>
                              </m:r>
                            </m:e>
                            <m:sub>
                              <m:r>
                                <a:rPr lang="tr-TR" i="1"/>
                                <m:t>𝑡</m:t>
                              </m:r>
                            </m:sub>
                          </m:sSub>
                        </m:e>
                      </m:func>
                      <m:r>
                        <a:rPr lang="tr-TR" i="1"/>
                        <m:t>+</m:t>
                      </m:r>
                      <m:r>
                        <a:rPr lang="tr-TR" i="1"/>
                        <m:t>𝑖</m:t>
                      </m:r>
                      <m:sSub>
                        <m:sSubPr>
                          <m:ctrlPr>
                            <a:rPr lang="tr-TR" i="1"/>
                          </m:ctrlPr>
                        </m:sSubPr>
                        <m:e>
                          <m:r>
                            <a:rPr lang="tr-TR" i="1"/>
                            <m:t>𝑚</m:t>
                          </m:r>
                        </m:e>
                        <m:sub>
                          <m:r>
                            <a:rPr lang="tr-TR" i="1"/>
                            <m:t>𝑡</m:t>
                          </m:r>
                        </m:sub>
                      </m:sSub>
                      <m:sSub>
                        <m:sSubPr>
                          <m:ctrlPr>
                            <a:rPr lang="tr-TR" i="1"/>
                          </m:ctrlPr>
                        </m:sSubPr>
                        <m:e>
                          <m:r>
                            <a:rPr lang="tr-TR" i="1"/>
                            <m:t>𝑟</m:t>
                          </m:r>
                        </m:e>
                        <m:sub>
                          <m:r>
                            <a:rPr lang="tr-TR" i="1"/>
                            <m:t>𝑡</m:t>
                          </m:r>
                        </m:sub>
                      </m:sSub>
                      <m:func>
                        <m:funcPr>
                          <m:ctrlPr>
                            <a:rPr lang="tr-TR" i="1"/>
                          </m:ctrlPr>
                        </m:funcPr>
                        <m:fName>
                          <m:r>
                            <m:rPr>
                              <m:sty m:val="p"/>
                            </m:rPr>
                            <a:rPr lang="tr-TR"/>
                            <m:t>sin</m:t>
                          </m:r>
                        </m:fName>
                        <m:e>
                          <m:sSub>
                            <m:sSubPr>
                              <m:ctrlPr>
                                <a:rPr lang="tr-TR" i="1"/>
                              </m:ctrlPr>
                            </m:sSubPr>
                            <m:e>
                              <m:r>
                                <a:rPr lang="tr-TR" i="1"/>
                                <m:t>𝛽</m:t>
                              </m:r>
                            </m:e>
                            <m:sub>
                              <m:r>
                                <a:rPr lang="tr-TR" i="1"/>
                                <m:t>𝑡</m:t>
                              </m:r>
                            </m:sub>
                          </m:sSub>
                        </m:e>
                      </m:func>
                      <m:r>
                        <a:rPr lang="tr-TR" i="1"/>
                        <m:t>=2378</m:t>
                      </m:r>
                      <m:sSup>
                        <m:sSupPr>
                          <m:ctrlPr>
                            <a:rPr lang="tr-TR" i="1"/>
                          </m:ctrlPr>
                        </m:sSupPr>
                        <m:e>
                          <m:r>
                            <a:rPr lang="tr-TR" i="1"/>
                            <m:t>𝑒</m:t>
                          </m:r>
                        </m:e>
                        <m:sup>
                          <m:r>
                            <a:rPr lang="tr-TR" i="1"/>
                            <m:t>−</m:t>
                          </m:r>
                          <m:r>
                            <a:rPr lang="tr-TR" i="1"/>
                            <m:t>𝑖</m:t>
                          </m:r>
                          <m:r>
                            <a:rPr lang="tr-TR" i="1"/>
                            <m:t>86.63°</m:t>
                          </m:r>
                        </m:sup>
                      </m:sSup>
                    </m:oMath>
                  </m:oMathPara>
                </a14:m>
                <a:endParaRPr lang="tr-TR" dirty="0"/>
              </a:p>
              <a:p>
                <a:pPr marL="0" indent="0">
                  <a:buNone/>
                </a:pPr>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73" t="-1000" r="-618"/>
                </a:stretch>
              </a:blipFill>
            </p:spPr>
            <p:txBody>
              <a:bodyPr/>
              <a:lstStyle/>
              <a:p>
                <a:r>
                  <a:rPr lang="tr-TR">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2230404945"/>
              </p:ext>
            </p:extLst>
          </p:nvPr>
        </p:nvGraphicFramePr>
        <p:xfrm>
          <a:off x="827584" y="3789040"/>
          <a:ext cx="7550894" cy="2628292"/>
        </p:xfrm>
        <a:graphic>
          <a:graphicData uri="http://schemas.openxmlformats.org/presentationml/2006/ole">
            <mc:AlternateContent xmlns:mc="http://schemas.openxmlformats.org/markup-compatibility/2006">
              <mc:Choice xmlns:v="urn:schemas-microsoft-com:vml" Requires="v">
                <p:oleObj spid="_x0000_s1033" name="Worksheet" r:id="rId4" imgW="4952936" imgH="1723974" progId="Excel.Sheet.12">
                  <p:embed/>
                </p:oleObj>
              </mc:Choice>
              <mc:Fallback>
                <p:oleObj name="Worksheet" r:id="rId4" imgW="4952936" imgH="1723974" progId="Excel.Sheet.12">
                  <p:embed/>
                  <p:pic>
                    <p:nvPicPr>
                      <p:cNvPr id="0" name=""/>
                      <p:cNvPicPr/>
                      <p:nvPr/>
                    </p:nvPicPr>
                    <p:blipFill>
                      <a:blip r:embed="rId5"/>
                      <a:stretch>
                        <a:fillRect/>
                      </a:stretch>
                    </p:blipFill>
                    <p:spPr>
                      <a:xfrm>
                        <a:off x="827584" y="3789040"/>
                        <a:ext cx="7550894" cy="2628292"/>
                      </a:xfrm>
                      <a:prstGeom prst="rect">
                        <a:avLst/>
                      </a:prstGeom>
                    </p:spPr>
                  </p:pic>
                </p:oleObj>
              </mc:Fallback>
            </mc:AlternateContent>
          </a:graphicData>
        </a:graphic>
      </p:graphicFrame>
    </p:spTree>
    <p:extLst>
      <p:ext uri="{BB962C8B-B14F-4D97-AF65-F5344CB8AC3E}">
        <p14:creationId xmlns:p14="http://schemas.microsoft.com/office/powerpoint/2010/main" val="217381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Çözüm Devam</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tr-TR" dirty="0" smtClean="0"/>
                  <a:t>Dengesizliğe neden olan eşdeğer kütleyi bulduğumuza göre</a:t>
                </a:r>
              </a:p>
              <a:p>
                <a:r>
                  <a:rPr lang="tr-TR" dirty="0" smtClean="0"/>
                  <a:t>Bu durumda, dengeleme </a:t>
                </a:r>
                <a:r>
                  <a:rPr lang="tr-TR" dirty="0"/>
                  <a:t>için bu toplam eşdeğer </a:t>
                </a:r>
                <a:r>
                  <a:rPr lang="tr-TR" dirty="0" smtClean="0"/>
                  <a:t>kütleye eşit ve eşdeğer kütleye </a:t>
                </a:r>
                <a:r>
                  <a:rPr lang="tr-TR" dirty="0"/>
                  <a:t>simetrik bir dengeleme kütlesine ihtiyacımız var;</a:t>
                </a:r>
              </a:p>
              <a:p>
                <a:pPr marL="0" indent="0">
                  <a:buNone/>
                </a:pPr>
                <a14:m>
                  <m:oMathPara xmlns:m="http://schemas.openxmlformats.org/officeDocument/2006/math">
                    <m:oMathParaPr>
                      <m:jc m:val="centerGroup"/>
                    </m:oMathParaPr>
                    <m:oMath xmlns:m="http://schemas.openxmlformats.org/officeDocument/2006/math">
                      <m:sSub>
                        <m:sSubPr>
                          <m:ctrlPr>
                            <a:rPr lang="tr-TR" i="1"/>
                          </m:ctrlPr>
                        </m:sSubPr>
                        <m:e>
                          <m:r>
                            <a:rPr lang="tr-TR" i="1"/>
                            <m:t>𝑚</m:t>
                          </m:r>
                        </m:e>
                        <m:sub>
                          <m:r>
                            <a:rPr lang="tr-TR" i="1"/>
                            <m:t>𝑑</m:t>
                          </m:r>
                        </m:sub>
                      </m:sSub>
                      <m:sSub>
                        <m:sSubPr>
                          <m:ctrlPr>
                            <a:rPr lang="tr-TR" i="1"/>
                          </m:ctrlPr>
                        </m:sSubPr>
                        <m:e>
                          <m:r>
                            <a:rPr lang="tr-TR" i="1"/>
                            <m:t>𝑟</m:t>
                          </m:r>
                        </m:e>
                        <m:sub>
                          <m:r>
                            <a:rPr lang="tr-TR" i="1"/>
                            <m:t>𝑑</m:t>
                          </m:r>
                        </m:sub>
                      </m:sSub>
                      <m:sSup>
                        <m:sSupPr>
                          <m:ctrlPr>
                            <a:rPr lang="tr-TR" i="1"/>
                          </m:ctrlPr>
                        </m:sSupPr>
                        <m:e>
                          <m:r>
                            <a:rPr lang="tr-TR" i="1"/>
                            <m:t>𝑒</m:t>
                          </m:r>
                        </m:e>
                        <m:sup>
                          <m:r>
                            <a:rPr lang="tr-TR" i="1"/>
                            <m:t>𝑖</m:t>
                          </m:r>
                          <m:sSub>
                            <m:sSubPr>
                              <m:ctrlPr>
                                <a:rPr lang="tr-TR" i="1"/>
                              </m:ctrlPr>
                            </m:sSubPr>
                            <m:e>
                              <m:r>
                                <a:rPr lang="tr-TR" i="1"/>
                                <m:t>𝛽</m:t>
                              </m:r>
                            </m:e>
                            <m:sub>
                              <m:r>
                                <a:rPr lang="tr-TR" i="1"/>
                                <m:t>𝑑</m:t>
                              </m:r>
                            </m:sub>
                          </m:sSub>
                        </m:sup>
                      </m:sSup>
                      <m:r>
                        <a:rPr lang="tr-TR" i="1"/>
                        <m:t>=2378</m:t>
                      </m:r>
                      <m:sSup>
                        <m:sSupPr>
                          <m:ctrlPr>
                            <a:rPr lang="tr-TR" i="1"/>
                          </m:ctrlPr>
                        </m:sSupPr>
                        <m:e>
                          <m:r>
                            <a:rPr lang="tr-TR" i="1"/>
                            <m:t>𝑒</m:t>
                          </m:r>
                        </m:e>
                        <m:sup>
                          <m:r>
                            <a:rPr lang="tr-TR" b="0" i="1" smtClean="0">
                              <a:latin typeface="Cambria Math" panose="02040503050406030204" pitchFamily="18" charset="0"/>
                            </a:rPr>
                            <m:t>𝑖</m:t>
                          </m:r>
                          <m:r>
                            <a:rPr lang="tr-TR" b="0" i="1" smtClean="0">
                              <a:latin typeface="Cambria Math" panose="02040503050406030204" pitchFamily="18" charset="0"/>
                            </a:rPr>
                            <m:t>(</m:t>
                          </m:r>
                          <m:r>
                            <a:rPr lang="tr-TR" i="1"/>
                            <m:t>−86.63°</m:t>
                          </m:r>
                          <m:r>
                            <a:rPr lang="tr-TR" b="0" i="1" smtClean="0">
                              <a:latin typeface="Cambria Math" panose="02040503050406030204" pitchFamily="18" charset="0"/>
                            </a:rPr>
                            <m:t>+</m:t>
                          </m:r>
                          <m:sSup>
                            <m:sSupPr>
                              <m:ctrlPr>
                                <a:rPr lang="tr-TR" b="0" i="1" smtClean="0">
                                  <a:latin typeface="Cambria Math" panose="02040503050406030204" pitchFamily="18" charset="0"/>
                                </a:rPr>
                              </m:ctrlPr>
                            </m:sSupPr>
                            <m:e>
                              <m:r>
                                <a:rPr lang="tr-TR" b="0" i="1" smtClean="0">
                                  <a:latin typeface="Cambria Math" panose="02040503050406030204" pitchFamily="18" charset="0"/>
                                </a:rPr>
                                <m:t>180</m:t>
                              </m:r>
                            </m:e>
                            <m:sup>
                              <m:r>
                                <a:rPr lang="tr-TR" b="0" i="1" smtClean="0">
                                  <a:latin typeface="Cambria Math" panose="02040503050406030204" pitchFamily="18" charset="0"/>
                                </a:rPr>
                                <m:t>0</m:t>
                              </m:r>
                            </m:sup>
                          </m:sSup>
                          <m:r>
                            <a:rPr lang="tr-TR" b="0" i="1" smtClean="0">
                              <a:latin typeface="Cambria Math" panose="02040503050406030204" pitchFamily="18" charset="0"/>
                            </a:rPr>
                            <m:t>)</m:t>
                          </m:r>
                        </m:sup>
                      </m:sSup>
                      <m:r>
                        <a:rPr lang="tr-TR" i="1"/>
                        <m:t>=2378</m:t>
                      </m:r>
                      <m:sSup>
                        <m:sSupPr>
                          <m:ctrlPr>
                            <a:rPr lang="tr-TR" i="1"/>
                          </m:ctrlPr>
                        </m:sSupPr>
                        <m:e>
                          <m:r>
                            <a:rPr lang="tr-TR" i="1"/>
                            <m:t>𝑒</m:t>
                          </m:r>
                        </m:e>
                        <m:sup>
                          <m:r>
                            <a:rPr lang="tr-TR" i="1"/>
                            <m:t>𝑖</m:t>
                          </m:r>
                          <m:r>
                            <a:rPr lang="tr-TR" i="1"/>
                            <m:t>93.37°</m:t>
                          </m:r>
                        </m:sup>
                      </m:sSup>
                    </m:oMath>
                  </m:oMathPara>
                </a14:m>
                <a:endParaRPr lang="tr-TR" dirty="0" smtClean="0"/>
              </a:p>
              <a:p>
                <a:r>
                  <a:rPr lang="tr-TR" dirty="0"/>
                  <a:t>Kütleyi sadece deliklere yerleştirebileceğimize göre </a:t>
                </a:r>
                <a14:m>
                  <m:oMath xmlns:m="http://schemas.openxmlformats.org/officeDocument/2006/math">
                    <m:r>
                      <a:rPr lang="tr-TR" i="1"/>
                      <m:t>93.37°′</m:t>
                    </m:r>
                  </m:oMath>
                </a14:m>
                <a:r>
                  <a:rPr lang="tr-TR" dirty="0"/>
                  <a:t>ye en yakın delikler tepede 90 derecenin çevresindeki 9 ve 10 numaralı deliklerdir. Bu deliklere konacak kütlelerin yaratacağı atalet kuvveti </a:t>
                </a:r>
                <a14:m>
                  <m:oMath xmlns:m="http://schemas.openxmlformats.org/officeDocument/2006/math">
                    <m:sSub>
                      <m:sSubPr>
                        <m:ctrlPr>
                          <a:rPr lang="tr-TR" i="1"/>
                        </m:ctrlPr>
                      </m:sSubPr>
                      <m:e>
                        <m:r>
                          <a:rPr lang="tr-TR" i="1"/>
                          <m:t>𝑚</m:t>
                        </m:r>
                      </m:e>
                      <m:sub>
                        <m:r>
                          <a:rPr lang="tr-TR" i="1"/>
                          <m:t>𝑑</m:t>
                        </m:r>
                      </m:sub>
                    </m:sSub>
                    <m:sSub>
                      <m:sSubPr>
                        <m:ctrlPr>
                          <a:rPr lang="tr-TR" i="1"/>
                        </m:ctrlPr>
                      </m:sSubPr>
                      <m:e>
                        <m:r>
                          <a:rPr lang="tr-TR" i="1"/>
                          <m:t>𝑟</m:t>
                        </m:r>
                      </m:e>
                      <m:sub>
                        <m:r>
                          <a:rPr lang="tr-TR" i="1"/>
                          <m:t>𝑑</m:t>
                        </m:r>
                      </m:sub>
                    </m:sSub>
                    <m:sSup>
                      <m:sSupPr>
                        <m:ctrlPr>
                          <a:rPr lang="tr-TR" i="1"/>
                        </m:ctrlPr>
                      </m:sSupPr>
                      <m:e>
                        <m:r>
                          <a:rPr lang="tr-TR" i="1"/>
                          <m:t>𝑒</m:t>
                        </m:r>
                      </m:e>
                      <m:sup>
                        <m:r>
                          <a:rPr lang="tr-TR" i="1"/>
                          <m:t>𝑖</m:t>
                        </m:r>
                        <m:sSub>
                          <m:sSubPr>
                            <m:ctrlPr>
                              <a:rPr lang="tr-TR" i="1"/>
                            </m:ctrlPr>
                          </m:sSubPr>
                          <m:e>
                            <m:r>
                              <a:rPr lang="tr-TR" i="1"/>
                              <m:t>𝛽</m:t>
                            </m:r>
                          </m:e>
                          <m:sub>
                            <m:r>
                              <a:rPr lang="tr-TR" i="1"/>
                              <m:t>𝑑</m:t>
                            </m:r>
                          </m:sub>
                        </m:sSub>
                      </m:sup>
                    </m:sSup>
                    <m:r>
                      <a:rPr lang="tr-TR" i="1"/>
                      <m:t>′</m:t>
                    </m:r>
                  </m:oMath>
                </a14:m>
                <a:r>
                  <a:rPr lang="tr-TR" dirty="0"/>
                  <a:t>ye eşit olması gereklidir.</a:t>
                </a:r>
              </a:p>
              <a:p>
                <a:pPr marL="0" indent="0">
                  <a:buNone/>
                </a:pPr>
                <a14:m>
                  <m:oMathPara xmlns:m="http://schemas.openxmlformats.org/officeDocument/2006/math">
                    <m:oMathParaPr>
                      <m:jc m:val="centerGroup"/>
                    </m:oMathParaPr>
                    <m:oMath xmlns:m="http://schemas.openxmlformats.org/officeDocument/2006/math">
                      <m:sSub>
                        <m:sSubPr>
                          <m:ctrlPr>
                            <a:rPr lang="tr-TR" i="1"/>
                          </m:ctrlPr>
                        </m:sSubPr>
                        <m:e>
                          <m:r>
                            <a:rPr lang="tr-TR" i="1"/>
                            <m:t>𝑚</m:t>
                          </m:r>
                        </m:e>
                        <m:sub>
                          <m:r>
                            <a:rPr lang="tr-TR" i="1"/>
                            <m:t>9</m:t>
                          </m:r>
                        </m:sub>
                      </m:sSub>
                      <m:sSub>
                        <m:sSubPr>
                          <m:ctrlPr>
                            <a:rPr lang="tr-TR" i="1"/>
                          </m:ctrlPr>
                        </m:sSubPr>
                        <m:e>
                          <m:r>
                            <a:rPr lang="tr-TR" i="1"/>
                            <m:t>𝑟</m:t>
                          </m:r>
                        </m:e>
                        <m:sub>
                          <m:r>
                            <a:rPr lang="tr-TR" i="1"/>
                            <m:t>9</m:t>
                          </m:r>
                        </m:sub>
                      </m:sSub>
                      <m:sSup>
                        <m:sSupPr>
                          <m:ctrlPr>
                            <a:rPr lang="tr-TR" i="1"/>
                          </m:ctrlPr>
                        </m:sSupPr>
                        <m:e>
                          <m:r>
                            <a:rPr lang="tr-TR" i="1"/>
                            <m:t>𝑒</m:t>
                          </m:r>
                        </m:e>
                        <m:sup>
                          <m:r>
                            <a:rPr lang="tr-TR" i="1"/>
                            <m:t>𝑖</m:t>
                          </m:r>
                          <m:sSub>
                            <m:sSubPr>
                              <m:ctrlPr>
                                <a:rPr lang="tr-TR" i="1"/>
                              </m:ctrlPr>
                            </m:sSubPr>
                            <m:e>
                              <m:r>
                                <a:rPr lang="tr-TR" i="1"/>
                                <m:t>𝛽</m:t>
                              </m:r>
                            </m:e>
                            <m:sub>
                              <m:r>
                                <a:rPr lang="tr-TR" i="1"/>
                                <m:t>9</m:t>
                              </m:r>
                            </m:sub>
                          </m:sSub>
                        </m:sup>
                      </m:sSup>
                      <m:r>
                        <a:rPr lang="tr-TR" i="1"/>
                        <m:t>+</m:t>
                      </m:r>
                      <m:sSub>
                        <m:sSubPr>
                          <m:ctrlPr>
                            <a:rPr lang="tr-TR" i="1"/>
                          </m:ctrlPr>
                        </m:sSubPr>
                        <m:e>
                          <m:r>
                            <a:rPr lang="tr-TR" i="1"/>
                            <m:t>𝑚</m:t>
                          </m:r>
                        </m:e>
                        <m:sub>
                          <m:r>
                            <a:rPr lang="tr-TR" i="1"/>
                            <m:t>10</m:t>
                          </m:r>
                        </m:sub>
                      </m:sSub>
                      <m:sSub>
                        <m:sSubPr>
                          <m:ctrlPr>
                            <a:rPr lang="tr-TR" i="1"/>
                          </m:ctrlPr>
                        </m:sSubPr>
                        <m:e>
                          <m:r>
                            <a:rPr lang="tr-TR" i="1"/>
                            <m:t>𝑟</m:t>
                          </m:r>
                        </m:e>
                        <m:sub>
                          <m:r>
                            <a:rPr lang="tr-TR" i="1"/>
                            <m:t>10</m:t>
                          </m:r>
                        </m:sub>
                      </m:sSub>
                      <m:sSup>
                        <m:sSupPr>
                          <m:ctrlPr>
                            <a:rPr lang="tr-TR" i="1"/>
                          </m:ctrlPr>
                        </m:sSupPr>
                        <m:e>
                          <m:r>
                            <a:rPr lang="tr-TR" i="1"/>
                            <m:t>𝑒</m:t>
                          </m:r>
                        </m:e>
                        <m:sup>
                          <m:r>
                            <a:rPr lang="tr-TR" i="1"/>
                            <m:t>𝑖</m:t>
                          </m:r>
                          <m:sSub>
                            <m:sSubPr>
                              <m:ctrlPr>
                                <a:rPr lang="tr-TR" i="1"/>
                              </m:ctrlPr>
                            </m:sSubPr>
                            <m:e>
                              <m:r>
                                <a:rPr lang="tr-TR" i="1"/>
                                <m:t>𝛽</m:t>
                              </m:r>
                            </m:e>
                            <m:sub>
                              <m:r>
                                <a:rPr lang="tr-TR" i="1"/>
                                <m:t>10</m:t>
                              </m:r>
                            </m:sub>
                          </m:sSub>
                        </m:sup>
                      </m:sSup>
                      <m:r>
                        <a:rPr lang="tr-TR" i="1"/>
                        <m:t>=</m:t>
                      </m:r>
                      <m:sSub>
                        <m:sSubPr>
                          <m:ctrlPr>
                            <a:rPr lang="tr-TR" i="1"/>
                          </m:ctrlPr>
                        </m:sSubPr>
                        <m:e>
                          <m:r>
                            <a:rPr lang="tr-TR" i="1"/>
                            <m:t>𝑚</m:t>
                          </m:r>
                        </m:e>
                        <m:sub>
                          <m:r>
                            <a:rPr lang="tr-TR" i="1"/>
                            <m:t>𝑑</m:t>
                          </m:r>
                        </m:sub>
                      </m:sSub>
                      <m:sSub>
                        <m:sSubPr>
                          <m:ctrlPr>
                            <a:rPr lang="tr-TR" i="1"/>
                          </m:ctrlPr>
                        </m:sSubPr>
                        <m:e>
                          <m:r>
                            <a:rPr lang="tr-TR" i="1"/>
                            <m:t>𝑟</m:t>
                          </m:r>
                        </m:e>
                        <m:sub>
                          <m:r>
                            <a:rPr lang="tr-TR" i="1"/>
                            <m:t>𝑑</m:t>
                          </m:r>
                        </m:sub>
                      </m:sSub>
                      <m:sSup>
                        <m:sSupPr>
                          <m:ctrlPr>
                            <a:rPr lang="tr-TR" i="1"/>
                          </m:ctrlPr>
                        </m:sSupPr>
                        <m:e>
                          <m:r>
                            <a:rPr lang="tr-TR" i="1"/>
                            <m:t>𝑒</m:t>
                          </m:r>
                        </m:e>
                        <m:sup>
                          <m:r>
                            <a:rPr lang="tr-TR" i="1"/>
                            <m:t>𝑖</m:t>
                          </m:r>
                          <m:sSub>
                            <m:sSubPr>
                              <m:ctrlPr>
                                <a:rPr lang="tr-TR" i="1"/>
                              </m:ctrlPr>
                            </m:sSubPr>
                            <m:e>
                              <m:r>
                                <a:rPr lang="tr-TR" i="1"/>
                                <m:t>𝛽</m:t>
                              </m:r>
                            </m:e>
                            <m:sub>
                              <m:r>
                                <a:rPr lang="tr-TR" i="1"/>
                                <m:t>𝑑</m:t>
                              </m:r>
                            </m:sub>
                          </m:sSub>
                        </m:sup>
                      </m:sSup>
                    </m:oMath>
                  </m:oMathPara>
                </a14:m>
                <a:endParaRPr lang="tr-TR" dirty="0"/>
              </a:p>
              <a:p>
                <a:pPr marL="0" indent="0">
                  <a:buNone/>
                </a:pPr>
                <a14:m>
                  <m:oMathPara xmlns:m="http://schemas.openxmlformats.org/officeDocument/2006/math">
                    <m:oMathParaPr>
                      <m:jc m:val="centerGroup"/>
                    </m:oMathParaPr>
                    <m:oMath xmlns:m="http://schemas.openxmlformats.org/officeDocument/2006/math">
                      <m:sSub>
                        <m:sSubPr>
                          <m:ctrlPr>
                            <a:rPr lang="tr-TR" i="1"/>
                          </m:ctrlPr>
                        </m:sSubPr>
                        <m:e>
                          <m:r>
                            <a:rPr lang="tr-TR" i="1"/>
                            <m:t>𝑚</m:t>
                          </m:r>
                        </m:e>
                        <m:sub>
                          <m:r>
                            <a:rPr lang="tr-TR" i="1"/>
                            <m:t>9</m:t>
                          </m:r>
                        </m:sub>
                      </m:sSub>
                      <m:r>
                        <a:rPr lang="tr-TR" i="1"/>
                        <m:t>80</m:t>
                      </m:r>
                      <m:sSup>
                        <m:sSupPr>
                          <m:ctrlPr>
                            <a:rPr lang="tr-TR" i="1"/>
                          </m:ctrlPr>
                        </m:sSupPr>
                        <m:e>
                          <m:r>
                            <a:rPr lang="tr-TR" i="1"/>
                            <m:t>𝑒</m:t>
                          </m:r>
                        </m:e>
                        <m:sup>
                          <m:r>
                            <a:rPr lang="tr-TR" i="1"/>
                            <m:t>𝑖</m:t>
                          </m:r>
                          <m:r>
                            <a:rPr lang="tr-TR" i="1"/>
                            <m:t>105</m:t>
                          </m:r>
                        </m:sup>
                      </m:sSup>
                      <m:r>
                        <a:rPr lang="tr-TR" i="1"/>
                        <m:t>+</m:t>
                      </m:r>
                      <m:sSub>
                        <m:sSubPr>
                          <m:ctrlPr>
                            <a:rPr lang="tr-TR" i="1"/>
                          </m:ctrlPr>
                        </m:sSubPr>
                        <m:e>
                          <m:r>
                            <a:rPr lang="tr-TR" i="1"/>
                            <m:t>𝑚</m:t>
                          </m:r>
                        </m:e>
                        <m:sub>
                          <m:r>
                            <a:rPr lang="tr-TR" i="1"/>
                            <m:t>10</m:t>
                          </m:r>
                        </m:sub>
                      </m:sSub>
                      <m:r>
                        <a:rPr lang="tr-TR" i="1"/>
                        <m:t>80</m:t>
                      </m:r>
                      <m:sSup>
                        <m:sSupPr>
                          <m:ctrlPr>
                            <a:rPr lang="tr-TR" i="1"/>
                          </m:ctrlPr>
                        </m:sSupPr>
                        <m:e>
                          <m:r>
                            <a:rPr lang="tr-TR" i="1"/>
                            <m:t>𝑒</m:t>
                          </m:r>
                        </m:e>
                        <m:sup>
                          <m:r>
                            <a:rPr lang="tr-TR" i="1"/>
                            <m:t>𝑖</m:t>
                          </m:r>
                          <m:r>
                            <a:rPr lang="tr-TR" i="1"/>
                            <m:t>75</m:t>
                          </m:r>
                        </m:sup>
                      </m:sSup>
                      <m:r>
                        <a:rPr lang="tr-TR" i="1"/>
                        <m:t>=2378</m:t>
                      </m:r>
                      <m:sSup>
                        <m:sSupPr>
                          <m:ctrlPr>
                            <a:rPr lang="tr-TR" i="1"/>
                          </m:ctrlPr>
                        </m:sSupPr>
                        <m:e>
                          <m:r>
                            <a:rPr lang="tr-TR" i="1"/>
                            <m:t>𝑒</m:t>
                          </m:r>
                        </m:e>
                        <m:sup>
                          <m:r>
                            <a:rPr lang="tr-TR" i="1"/>
                            <m:t>𝑖</m:t>
                          </m:r>
                          <m:r>
                            <a:rPr lang="tr-TR" i="1"/>
                            <m:t>93.37°</m:t>
                          </m:r>
                        </m:sup>
                      </m:sSup>
                    </m:oMath>
                  </m:oMathPara>
                </a14:m>
                <a:endParaRPr lang="tr-TR" dirty="0"/>
              </a:p>
              <a:p>
                <a:r>
                  <a:rPr lang="tr-TR" dirty="0"/>
                  <a:t>Elde ettiğimiz son denklemi bileşenlerine ayırıp </a:t>
                </a:r>
                <a14:m>
                  <m:oMath xmlns:m="http://schemas.openxmlformats.org/officeDocument/2006/math">
                    <m:sSub>
                      <m:sSubPr>
                        <m:ctrlPr>
                          <a:rPr lang="tr-TR" i="1"/>
                        </m:ctrlPr>
                      </m:sSubPr>
                      <m:e>
                        <m:r>
                          <a:rPr lang="tr-TR" i="1"/>
                          <m:t>𝑚</m:t>
                        </m:r>
                      </m:e>
                      <m:sub>
                        <m:r>
                          <a:rPr lang="tr-TR" i="1"/>
                          <m:t>9</m:t>
                        </m:r>
                      </m:sub>
                    </m:sSub>
                  </m:oMath>
                </a14:m>
                <a:r>
                  <a:rPr lang="tr-TR" dirty="0"/>
                  <a:t> ve </a:t>
                </a:r>
                <a14:m>
                  <m:oMath xmlns:m="http://schemas.openxmlformats.org/officeDocument/2006/math">
                    <m:sSub>
                      <m:sSubPr>
                        <m:ctrlPr>
                          <a:rPr lang="tr-TR" i="1"/>
                        </m:ctrlPr>
                      </m:sSubPr>
                      <m:e>
                        <m:r>
                          <a:rPr lang="tr-TR" i="1"/>
                          <m:t>𝑚</m:t>
                        </m:r>
                      </m:e>
                      <m:sub>
                        <m:r>
                          <a:rPr lang="tr-TR" i="1"/>
                          <m:t>10</m:t>
                        </m:r>
                      </m:sub>
                    </m:sSub>
                  </m:oMath>
                </a14:m>
                <a:r>
                  <a:rPr lang="tr-TR" dirty="0"/>
                  <a:t>’u bulmak üzere çözelim.</a:t>
                </a:r>
              </a:p>
              <a:p>
                <a:pPr marL="0" indent="0">
                  <a:buNone/>
                </a:pPr>
                <a14:m>
                  <m:oMathPara xmlns:m="http://schemas.openxmlformats.org/officeDocument/2006/math">
                    <m:oMathParaPr>
                      <m:jc m:val="centerGroup"/>
                    </m:oMathParaPr>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𝑚</m:t>
                          </m:r>
                        </m:e>
                        <m:sub>
                          <m:r>
                            <a:rPr lang="tr-TR" i="1" dirty="0" smtClean="0">
                              <a:latin typeface="Cambria Math" panose="02040503050406030204" pitchFamily="18" charset="0"/>
                            </a:rPr>
                            <m:t>9</m:t>
                          </m:r>
                        </m:sub>
                      </m:sSub>
                      <m:r>
                        <a:rPr lang="tr-TR" i="1" dirty="0" smtClean="0">
                          <a:latin typeface="Cambria Math" panose="02040503050406030204" pitchFamily="18" charset="0"/>
                        </a:rPr>
                        <m:t>80</m:t>
                      </m:r>
                      <m:r>
                        <m:rPr>
                          <m:sty m:val="p"/>
                        </m:rPr>
                        <a:rPr lang="tr-TR" i="1" dirty="0" smtClean="0">
                          <a:latin typeface="Cambria Math" panose="02040503050406030204" pitchFamily="18" charset="0"/>
                        </a:rPr>
                        <m:t>cos</m:t>
                      </m:r>
                      <m:r>
                        <a:rPr lang="tr-TR" i="1" dirty="0" smtClean="0">
                          <a:latin typeface="Cambria Math" panose="02040503050406030204" pitchFamily="18" charset="0"/>
                        </a:rPr>
                        <m:t>⁡(105)+</m:t>
                      </m:r>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𝑚</m:t>
                          </m:r>
                        </m:e>
                        <m:sub>
                          <m:r>
                            <a:rPr lang="tr-TR" i="1" dirty="0" smtClean="0">
                              <a:latin typeface="Cambria Math" panose="02040503050406030204" pitchFamily="18" charset="0"/>
                            </a:rPr>
                            <m:t>10</m:t>
                          </m:r>
                        </m:sub>
                      </m:sSub>
                      <m:r>
                        <a:rPr lang="tr-TR" i="1" dirty="0" smtClean="0">
                          <a:latin typeface="Cambria Math" panose="02040503050406030204" pitchFamily="18" charset="0"/>
                        </a:rPr>
                        <m:t>80</m:t>
                      </m:r>
                      <m:r>
                        <m:rPr>
                          <m:sty m:val="p"/>
                        </m:rPr>
                        <a:rPr lang="tr-TR" i="1" dirty="0" smtClean="0">
                          <a:latin typeface="Cambria Math" panose="02040503050406030204" pitchFamily="18" charset="0"/>
                        </a:rPr>
                        <m:t>cos</m:t>
                      </m:r>
                      <m:r>
                        <a:rPr lang="tr-TR" i="1" dirty="0" smtClean="0">
                          <a:latin typeface="Cambria Math" panose="02040503050406030204" pitchFamily="18" charset="0"/>
                        </a:rPr>
                        <m:t>⁡(75)=2378</m:t>
                      </m:r>
                      <m:r>
                        <m:rPr>
                          <m:sty m:val="p"/>
                        </m:rPr>
                        <a:rPr lang="tr-TR" i="1" dirty="0" smtClean="0">
                          <a:latin typeface="Cambria Math" panose="02040503050406030204" pitchFamily="18" charset="0"/>
                        </a:rPr>
                        <m:t>cos</m:t>
                      </m:r>
                      <m:r>
                        <a:rPr lang="tr-TR" i="1" dirty="0" smtClean="0">
                          <a:latin typeface="Cambria Math" panose="02040503050406030204" pitchFamily="18" charset="0"/>
                        </a:rPr>
                        <m:t>⁡(93.37)</m:t>
                      </m:r>
                    </m:oMath>
                  </m:oMathPara>
                </a14:m>
                <a:endParaRPr lang="tr-TR" dirty="0"/>
              </a:p>
              <a:p>
                <a:pPr marL="0" indent="0">
                  <a:buNone/>
                </a:pPr>
                <a14:m>
                  <m:oMathPara xmlns:m="http://schemas.openxmlformats.org/officeDocument/2006/math">
                    <m:oMathParaPr>
                      <m:jc m:val="centerGroup"/>
                    </m:oMathParaPr>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𝑚</m:t>
                          </m:r>
                        </m:e>
                        <m:sub>
                          <m:r>
                            <a:rPr lang="tr-TR" i="1" dirty="0" smtClean="0">
                              <a:latin typeface="Cambria Math" panose="02040503050406030204" pitchFamily="18" charset="0"/>
                            </a:rPr>
                            <m:t>9</m:t>
                          </m:r>
                        </m:sub>
                      </m:sSub>
                      <m:r>
                        <a:rPr lang="tr-TR" i="1" dirty="0" smtClean="0">
                          <a:latin typeface="Cambria Math" panose="02040503050406030204" pitchFamily="18" charset="0"/>
                        </a:rPr>
                        <m:t>80</m:t>
                      </m:r>
                      <m:r>
                        <m:rPr>
                          <m:sty m:val="p"/>
                        </m:rPr>
                        <a:rPr lang="tr-TR" i="1" dirty="0" smtClean="0">
                          <a:latin typeface="Cambria Math" panose="02040503050406030204" pitchFamily="18" charset="0"/>
                        </a:rPr>
                        <m:t>sin</m:t>
                      </m:r>
                      <m:r>
                        <a:rPr lang="tr-TR" i="1" dirty="0" smtClean="0">
                          <a:latin typeface="Cambria Math" panose="02040503050406030204" pitchFamily="18" charset="0"/>
                        </a:rPr>
                        <m:t>⁡(105)+</m:t>
                      </m:r>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𝑚</m:t>
                          </m:r>
                        </m:e>
                        <m:sub>
                          <m:r>
                            <a:rPr lang="tr-TR" i="1" dirty="0" smtClean="0">
                              <a:latin typeface="Cambria Math" panose="02040503050406030204" pitchFamily="18" charset="0"/>
                            </a:rPr>
                            <m:t>10</m:t>
                          </m:r>
                        </m:sub>
                      </m:sSub>
                      <m:r>
                        <a:rPr lang="tr-TR" i="1" dirty="0" smtClean="0">
                          <a:latin typeface="Cambria Math" panose="02040503050406030204" pitchFamily="18" charset="0"/>
                        </a:rPr>
                        <m:t>80</m:t>
                      </m:r>
                      <m:r>
                        <m:rPr>
                          <m:sty m:val="p"/>
                        </m:rPr>
                        <a:rPr lang="tr-TR" i="1" dirty="0" smtClean="0">
                          <a:latin typeface="Cambria Math" panose="02040503050406030204" pitchFamily="18" charset="0"/>
                        </a:rPr>
                        <m:t>sin</m:t>
                      </m:r>
                      <m:r>
                        <a:rPr lang="tr-TR" i="1" dirty="0" smtClean="0">
                          <a:latin typeface="Cambria Math" panose="02040503050406030204" pitchFamily="18" charset="0"/>
                        </a:rPr>
                        <m:t>⁡(75)=2378</m:t>
                      </m:r>
                      <m:r>
                        <m:rPr>
                          <m:sty m:val="p"/>
                        </m:rPr>
                        <a:rPr lang="tr-TR" i="1" dirty="0" smtClean="0">
                          <a:latin typeface="Cambria Math" panose="02040503050406030204" pitchFamily="18" charset="0"/>
                        </a:rPr>
                        <m:t>sin</m:t>
                      </m:r>
                      <m:r>
                        <a:rPr lang="tr-TR" i="1" dirty="0" smtClean="0">
                          <a:latin typeface="Cambria Math" panose="02040503050406030204" pitchFamily="18" charset="0"/>
                        </a:rPr>
                        <m:t>⁡(93.37)</m:t>
                      </m:r>
                    </m:oMath>
                  </m:oMathPara>
                </a14:m>
                <a:endParaRPr lang="tr-TR" dirty="0"/>
              </a:p>
              <a:p>
                <a:r>
                  <a:rPr lang="tr-TR" dirty="0"/>
                  <a:t>Bu iki denklemden </a:t>
                </a:r>
                <a14:m>
                  <m:oMath xmlns:m="http://schemas.openxmlformats.org/officeDocument/2006/math">
                    <m:sSub>
                      <m:sSubPr>
                        <m:ctrlPr>
                          <a:rPr lang="tr-TR" i="1"/>
                        </m:ctrlPr>
                      </m:sSubPr>
                      <m:e>
                        <m:r>
                          <a:rPr lang="tr-TR" i="1"/>
                          <m:t>𝑚</m:t>
                        </m:r>
                      </m:e>
                      <m:sub>
                        <m:r>
                          <a:rPr lang="tr-TR" i="1"/>
                          <m:t>9</m:t>
                        </m:r>
                      </m:sub>
                    </m:sSub>
                    <m:r>
                      <a:rPr lang="tr-TR" i="1"/>
                      <m:t>=18.7</m:t>
                    </m:r>
                  </m:oMath>
                </a14:m>
                <a:r>
                  <a:rPr lang="tr-TR" dirty="0"/>
                  <a:t> ve </a:t>
                </a:r>
                <a14:m>
                  <m:oMath xmlns:m="http://schemas.openxmlformats.org/officeDocument/2006/math">
                    <m:sSub>
                      <m:sSubPr>
                        <m:ctrlPr>
                          <a:rPr lang="tr-TR" i="1"/>
                        </m:ctrlPr>
                      </m:sSubPr>
                      <m:e>
                        <m:r>
                          <a:rPr lang="tr-TR" i="1"/>
                          <m:t>𝑚</m:t>
                        </m:r>
                      </m:e>
                      <m:sub>
                        <m:r>
                          <a:rPr lang="tr-TR" i="1"/>
                          <m:t>10</m:t>
                        </m:r>
                      </m:sub>
                    </m:sSub>
                    <m:r>
                      <a:rPr lang="tr-TR" i="1"/>
                      <m:t>=12</m:t>
                    </m:r>
                  </m:oMath>
                </a14:m>
                <a:endParaRPr lang="tr-TR" dirty="0"/>
              </a:p>
              <a:p>
                <a:pPr marL="0" indent="0">
                  <a:buNone/>
                </a:pPr>
                <a:endParaRPr lang="tr-TR" dirty="0"/>
              </a:p>
              <a:p>
                <a:pPr marL="0" indent="0">
                  <a:buNone/>
                </a:pPr>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6" t="-1000"/>
                </a:stretch>
              </a:blipFill>
            </p:spPr>
            <p:txBody>
              <a:bodyPr/>
              <a:lstStyle/>
              <a:p>
                <a:r>
                  <a:rPr lang="tr-TR">
                    <a:noFill/>
                  </a:rPr>
                  <a:t> </a:t>
                </a:r>
              </a:p>
            </p:txBody>
          </p:sp>
        </mc:Fallback>
      </mc:AlternateContent>
    </p:spTree>
    <p:extLst>
      <p:ext uri="{BB962C8B-B14F-4D97-AF65-F5344CB8AC3E}">
        <p14:creationId xmlns:p14="http://schemas.microsoft.com/office/powerpoint/2010/main" val="2532464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Örnek 2:</a:t>
            </a:r>
            <a:endParaRPr lang="tr-TR" dirty="0"/>
          </a:p>
        </p:txBody>
      </p:sp>
      <p:sp>
        <p:nvSpPr>
          <p:cNvPr id="3" name="Content Placeholder 2"/>
          <p:cNvSpPr>
            <a:spLocks noGrp="1"/>
          </p:cNvSpPr>
          <p:nvPr>
            <p:ph idx="1"/>
          </p:nvPr>
        </p:nvSpPr>
        <p:spPr/>
        <p:txBody>
          <a:bodyPr/>
          <a:lstStyle/>
          <a:p>
            <a:pPr marL="0" indent="0" algn="just">
              <a:lnSpc>
                <a:spcPct val="107000"/>
              </a:lnSpc>
              <a:spcAft>
                <a:spcPts val="800"/>
              </a:spcAft>
              <a:buNone/>
            </a:pPr>
            <a:r>
              <a:rPr lang="tr-TR" dirty="0" smtClean="0">
                <a:solidFill>
                  <a:srgbClr val="000000"/>
                </a:solidFill>
                <a:latin typeface="Comic Sans MS" panose="030F0702030302020204" pitchFamily="66" charset="0"/>
                <a:ea typeface="Calibri" panose="020F0502020204030204" pitchFamily="34" charset="0"/>
                <a:cs typeface="Times New Roman" panose="02020603050405020304" pitchFamily="18" charset="0"/>
              </a:rPr>
              <a:t>Şekilde </a:t>
            </a:r>
            <a:r>
              <a:rPr lang="tr-TR"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1000 devir/dak hızla dönen mil üzerinde bulunan 3 dengesiz kütle ve konumları görülmektedir. Bu dengesiz kütlelerden dolayı oluşacak yatak kuvvetlerini belirleyelim.</a:t>
            </a:r>
            <a:endParaRPr lang="tr-TR" sz="1800"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4" name="Resim 1"/>
          <p:cNvPicPr/>
          <p:nvPr/>
        </p:nvPicPr>
        <p:blipFill>
          <a:blip r:embed="rId2" cstate="print">
            <a:extLst>
              <a:ext uri="{28A0092B-C50C-407E-A947-70E740481C1C}">
                <a14:useLocalDpi xmlns:a14="http://schemas.microsoft.com/office/drawing/2010/main" val="0"/>
              </a:ext>
            </a:extLst>
          </a:blip>
          <a:stretch>
            <a:fillRect/>
          </a:stretch>
        </p:blipFill>
        <p:spPr>
          <a:xfrm>
            <a:off x="791580" y="1844824"/>
            <a:ext cx="7704856" cy="3132348"/>
          </a:xfrm>
          <a:prstGeom prst="rect">
            <a:avLst/>
          </a:prstGeom>
        </p:spPr>
      </p:pic>
    </p:spTree>
    <p:extLst>
      <p:ext uri="{BB962C8B-B14F-4D97-AF65-F5344CB8AC3E}">
        <p14:creationId xmlns:p14="http://schemas.microsoft.com/office/powerpoint/2010/main" val="4060540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a:t>Çözüm</a:t>
            </a:r>
            <a:r>
              <a:rPr lang="tr-TR" b="1" dirty="0" smtClean="0"/>
              <a:t>:</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lgn="just">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𝐹</m:t>
                          </m:r>
                        </m:e>
                        <m:sub>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𝑙</m:t>
                          </m:r>
                        </m:sub>
                      </m:sSub>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𝑚</m:t>
                          </m:r>
                        </m:e>
                        <m:sub>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𝑙</m:t>
                          </m:r>
                        </m:sub>
                      </m:sSub>
                      <m:sSub>
                        <m:sSubPr>
                          <m:ctrlP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𝑟</m:t>
                          </m:r>
                        </m:e>
                        <m:sub>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𝑙</m:t>
                          </m:r>
                        </m:sub>
                      </m:sSub>
                      <m:sSup>
                        <m:sSupPr>
                          <m:ctrlP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𝜔</m:t>
                          </m:r>
                        </m:e>
                        <m:sup>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𝑒</m:t>
                          </m:r>
                        </m:e>
                        <m:sup>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𝑖</m:t>
                          </m:r>
                          <m:sSub>
                            <m:sSubPr>
                              <m:ctrlP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𝛽</m:t>
                              </m:r>
                            </m:e>
                            <m:sub>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𝑙</m:t>
                              </m:r>
                            </m:sub>
                          </m:sSub>
                        </m:sup>
                      </m:sSup>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𝑚</m:t>
                          </m:r>
                        </m:e>
                        <m:sub>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𝑙</m:t>
                          </m:r>
                        </m:sub>
                      </m:sSub>
                      <m:sSub>
                        <m:sSubPr>
                          <m:ctrlP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𝑟</m:t>
                          </m:r>
                        </m:e>
                        <m:sub>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𝑙</m:t>
                          </m:r>
                        </m:sub>
                      </m:sSub>
                      <m:sSup>
                        <m:sSupPr>
                          <m:ctrlP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𝜔</m:t>
                          </m:r>
                        </m:e>
                        <m:sup>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func>
                        <m:funcPr>
                          <m:ctrlP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tr-TR">
                              <a:solidFill>
                                <a:srgbClr val="000000"/>
                              </a:solidFill>
                              <a:latin typeface="Cambria Math" panose="02040503050406030204" pitchFamily="18" charset="0"/>
                              <a:ea typeface="Calibri" panose="020F0502020204030204" pitchFamily="34" charset="0"/>
                              <a:cs typeface="Times New Roman" panose="02020603050405020304" pitchFamily="18" charset="0"/>
                            </a:rPr>
                            <m:t>cos</m:t>
                          </m:r>
                        </m:fName>
                        <m:e>
                          <m:sSub>
                            <m:sSubPr>
                              <m:ctrlP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𝛽</m:t>
                              </m:r>
                            </m:e>
                            <m:sub>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𝑙</m:t>
                              </m:r>
                            </m:sub>
                          </m:sSub>
                        </m:e>
                      </m:func>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𝑖</m:t>
                      </m:r>
                      <m:sSub>
                        <m:sSubPr>
                          <m:ctrlP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𝑚</m:t>
                          </m:r>
                        </m:e>
                        <m:sub>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𝑙</m:t>
                          </m:r>
                        </m:sub>
                      </m:sSub>
                      <m:sSub>
                        <m:sSubPr>
                          <m:ctrlP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𝑟</m:t>
                          </m:r>
                        </m:e>
                        <m:sub>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𝑙</m:t>
                          </m:r>
                        </m:sub>
                      </m:sSub>
                      <m:sSup>
                        <m:sSupPr>
                          <m:ctrlP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𝜔</m:t>
                          </m:r>
                        </m:e>
                        <m:sup>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func>
                        <m:funcPr>
                          <m:ctrlP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tr-TR">
                              <a:solidFill>
                                <a:srgbClr val="000000"/>
                              </a:solidFill>
                              <a:latin typeface="Cambria Math" panose="02040503050406030204" pitchFamily="18" charset="0"/>
                              <a:ea typeface="Calibri" panose="020F0502020204030204" pitchFamily="34" charset="0"/>
                              <a:cs typeface="Times New Roman" panose="02020603050405020304" pitchFamily="18" charset="0"/>
                            </a:rPr>
                            <m:t>sin</m:t>
                          </m:r>
                        </m:fName>
                        <m:e>
                          <m:sSub>
                            <m:sSubPr>
                              <m:ctrlP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𝛽</m:t>
                              </m:r>
                            </m:e>
                            <m:sub>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𝑙</m:t>
                              </m:r>
                            </m:sub>
                          </m:sSub>
                        </m:e>
                      </m:func>
                    </m:oMath>
                  </m:oMathPara>
                </a14:m>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𝐹</m:t>
                          </m:r>
                        </m:e>
                        <m:sub>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m:t>
                          </m:r>
                        </m:sub>
                      </m:sSub>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tr-T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tr-T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tr-T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tr-T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𝐿</m:t>
                          </m:r>
                        </m:den>
                      </m:f>
                      <m:nary>
                        <m:naryPr>
                          <m:chr m:val="∑"/>
                          <m:limLoc m:val="undOvr"/>
                          <m:ctrlPr>
                            <a:rPr lang="tr-T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naryPr>
                        <m:sub>
                          <m:r>
                            <a:rPr lang="tr-T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𝑗</m:t>
                          </m:r>
                          <m:r>
                            <a:rPr lang="tr-T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up>
                          <m:r>
                            <a:rPr lang="tr-T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e>
                          <m:sSub>
                            <m:sSubPr>
                              <m:ctrlP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𝐹</m:t>
                              </m:r>
                            </m:e>
                            <m:sub>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𝑗</m:t>
                              </m:r>
                            </m:sub>
                          </m:sSub>
                          <m:sSub>
                            <m:sSubPr>
                              <m:ctrlP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𝑙</m:t>
                              </m:r>
                            </m:e>
                            <m:sub>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𝑗</m:t>
                              </m:r>
                            </m:sub>
                          </m:sSub>
                        </m:e>
                      </m:nary>
                    </m:oMath>
                  </m:oMathPara>
                </a14:m>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𝐹</m:t>
                          </m:r>
                        </m:e>
                        <m:sub>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sub>
                      </m:sSub>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tr-T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tr-TR" i="1">
                              <a:solidFill>
                                <a:srgbClr val="000000"/>
                              </a:solidFill>
                              <a:latin typeface="Cambria Math" panose="02040503050406030204" pitchFamily="18" charset="0"/>
                              <a:ea typeface="Times New Roman" panose="02020603050405020304" pitchFamily="18" charset="0"/>
                            </a:rPr>
                          </m:ctrlPr>
                        </m:fPr>
                        <m:num>
                          <m:r>
                            <a:rPr lang="tr-T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tr-T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𝐿</m:t>
                          </m:r>
                        </m:den>
                      </m:f>
                      <m:nary>
                        <m:naryPr>
                          <m:chr m:val="∑"/>
                          <m:limLoc m:val="undOvr"/>
                          <m:ctrlPr>
                            <a:rPr lang="tr-TR" i="1">
                              <a:solidFill>
                                <a:srgbClr val="000000"/>
                              </a:solidFill>
                              <a:latin typeface="Cambria Math" panose="02040503050406030204" pitchFamily="18" charset="0"/>
                              <a:ea typeface="Times New Roman" panose="02020603050405020304" pitchFamily="18" charset="0"/>
                            </a:rPr>
                          </m:ctrlPr>
                        </m:naryPr>
                        <m:sub>
                          <m:r>
                            <a:rPr lang="tr-T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𝑗</m:t>
                          </m:r>
                          <m:r>
                            <a:rPr lang="tr-T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up>
                          <m:r>
                            <a:rPr lang="tr-T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e>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𝐹</m:t>
                              </m:r>
                            </m:e>
                            <m:sub>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𝑗</m:t>
                              </m:r>
                            </m:sub>
                          </m:sSub>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𝑙</m:t>
                              </m:r>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e>
                            <m:sub>
                              <m:r>
                                <a:rPr lang="tr-T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𝑗</m:t>
                              </m:r>
                            </m:sub>
                          </m:sSub>
                        </m:e>
                      </m:nary>
                    </m:oMath>
                  </m:oMathPara>
                </a14:m>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3701258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r>
              <a:rPr lang="tr-TR" dirty="0" smtClean="0"/>
              <a:t>Çözüm Tablosu</a:t>
            </a:r>
            <a:endParaRPr lang="tr-TR" dirty="0"/>
          </a:p>
        </p:txBody>
      </p:sp>
      <p:graphicFrame>
        <p:nvGraphicFramePr>
          <p:cNvPr id="5" name="Object 4"/>
          <p:cNvGraphicFramePr>
            <a:graphicFrameLocks noChangeAspect="1"/>
          </p:cNvGraphicFramePr>
          <p:nvPr>
            <p:extLst>
              <p:ext uri="{D42A27DB-BD31-4B8C-83A1-F6EECF244321}">
                <p14:modId xmlns:p14="http://schemas.microsoft.com/office/powerpoint/2010/main" val="672581563"/>
              </p:ext>
            </p:extLst>
          </p:nvPr>
        </p:nvGraphicFramePr>
        <p:xfrm>
          <a:off x="935596" y="1006968"/>
          <a:ext cx="7582482" cy="5050324"/>
        </p:xfrm>
        <a:graphic>
          <a:graphicData uri="http://schemas.openxmlformats.org/presentationml/2006/ole">
            <mc:AlternateContent xmlns:mc="http://schemas.openxmlformats.org/markup-compatibility/2006">
              <mc:Choice xmlns:v="urn:schemas-microsoft-com:vml" Requires="v">
                <p:oleObj spid="_x0000_s2054" name="Worksheet" r:id="rId3" imgW="5162476" imgH="3438521" progId="Excel.Sheet.12">
                  <p:embed/>
                </p:oleObj>
              </mc:Choice>
              <mc:Fallback>
                <p:oleObj name="Worksheet" r:id="rId3" imgW="5162476" imgH="3438521" progId="Excel.Sheet.12">
                  <p:embed/>
                  <p:pic>
                    <p:nvPicPr>
                      <p:cNvPr id="0" name=""/>
                      <p:cNvPicPr/>
                      <p:nvPr/>
                    </p:nvPicPr>
                    <p:blipFill>
                      <a:blip r:embed="rId4"/>
                      <a:stretch>
                        <a:fillRect/>
                      </a:stretch>
                    </p:blipFill>
                    <p:spPr>
                      <a:xfrm>
                        <a:off x="935596" y="1006968"/>
                        <a:ext cx="7582482" cy="5050324"/>
                      </a:xfrm>
                      <a:prstGeom prst="rect">
                        <a:avLst/>
                      </a:prstGeom>
                    </p:spPr>
                  </p:pic>
                </p:oleObj>
              </mc:Fallback>
            </mc:AlternateContent>
          </a:graphicData>
        </a:graphic>
      </p:graphicFrame>
    </p:spTree>
    <p:extLst>
      <p:ext uri="{BB962C8B-B14F-4D97-AF65-F5344CB8AC3E}">
        <p14:creationId xmlns:p14="http://schemas.microsoft.com/office/powerpoint/2010/main" val="1104166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 3:</a:t>
            </a:r>
            <a:endParaRPr lang="tr-TR" dirty="0"/>
          </a:p>
        </p:txBody>
      </p:sp>
      <p:sp>
        <p:nvSpPr>
          <p:cNvPr id="3" name="Content Placeholder 2"/>
          <p:cNvSpPr>
            <a:spLocks noGrp="1"/>
          </p:cNvSpPr>
          <p:nvPr>
            <p:ph idx="1"/>
          </p:nvPr>
        </p:nvSpPr>
        <p:spPr/>
        <p:txBody>
          <a:bodyPr/>
          <a:lstStyle/>
          <a:p>
            <a:pPr marL="0" indent="0" algn="just">
              <a:lnSpc>
                <a:spcPct val="107000"/>
              </a:lnSpc>
              <a:spcAft>
                <a:spcPts val="800"/>
              </a:spcAft>
              <a:buNone/>
            </a:pPr>
            <a:r>
              <a:rPr lang="tr-TR"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Şekilde gösterilen 3 dengesiz kütleye sahip mili A ve B yataklarından içeriye 20 mm uzaklıktaki dengeleme düzlemlerine kütle ekleyerek dengeleyiniz.</a:t>
            </a:r>
            <a:endParaRPr lang="tr-TR" sz="1800"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4" name="Picture 3"/>
          <p:cNvPicPr>
            <a:picLocks noChangeAspect="1"/>
          </p:cNvPicPr>
          <p:nvPr/>
        </p:nvPicPr>
        <p:blipFill>
          <a:blip r:embed="rId2"/>
          <a:stretch>
            <a:fillRect/>
          </a:stretch>
        </p:blipFill>
        <p:spPr>
          <a:xfrm>
            <a:off x="683567" y="1844824"/>
            <a:ext cx="7696923" cy="3636404"/>
          </a:xfrm>
          <a:prstGeom prst="rect">
            <a:avLst/>
          </a:prstGeom>
        </p:spPr>
      </p:pic>
    </p:spTree>
    <p:extLst>
      <p:ext uri="{BB962C8B-B14F-4D97-AF65-F5344CB8AC3E}">
        <p14:creationId xmlns:p14="http://schemas.microsoft.com/office/powerpoint/2010/main" val="361549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6480212" y="4227676"/>
            <a:ext cx="2520000" cy="1628780"/>
          </a:xfrm>
          <a:prstGeom prst="rect">
            <a:avLst/>
          </a:prstGeom>
        </p:spPr>
      </p:pic>
      <p:pic>
        <p:nvPicPr>
          <p:cNvPr id="4" name="Resim 3"/>
          <p:cNvPicPr>
            <a:picLocks noChangeAspect="1"/>
          </p:cNvPicPr>
          <p:nvPr/>
        </p:nvPicPr>
        <p:blipFill>
          <a:blip r:embed="rId3"/>
          <a:stretch>
            <a:fillRect/>
          </a:stretch>
        </p:blipFill>
        <p:spPr>
          <a:xfrm>
            <a:off x="6577206" y="1638860"/>
            <a:ext cx="2549614" cy="1800000"/>
          </a:xfrm>
          <a:prstGeom prst="rect">
            <a:avLst/>
          </a:prstGeom>
        </p:spPr>
      </p:pic>
      <p:sp>
        <p:nvSpPr>
          <p:cNvPr id="2" name="Unvan 1"/>
          <p:cNvSpPr>
            <a:spLocks noGrp="1"/>
          </p:cNvSpPr>
          <p:nvPr>
            <p:ph type="title"/>
          </p:nvPr>
        </p:nvSpPr>
        <p:spPr>
          <a:xfrm>
            <a:off x="467544" y="76200"/>
            <a:ext cx="7886700" cy="473074"/>
          </a:xfrm>
        </p:spPr>
        <p:txBody>
          <a:bodyPr>
            <a:normAutofit/>
          </a:bodyPr>
          <a:lstStyle/>
          <a:p>
            <a:r>
              <a:rPr lang="tr-TR" dirty="0"/>
              <a:t>Dengeleme</a:t>
            </a:r>
          </a:p>
        </p:txBody>
      </p:sp>
      <p:sp>
        <p:nvSpPr>
          <p:cNvPr id="3" name="İçerik Yer Tutucusu 2"/>
          <p:cNvSpPr>
            <a:spLocks noGrp="1"/>
          </p:cNvSpPr>
          <p:nvPr>
            <p:ph idx="1"/>
          </p:nvPr>
        </p:nvSpPr>
        <p:spPr>
          <a:xfrm>
            <a:off x="467544" y="549274"/>
            <a:ext cx="6751662" cy="6095999"/>
          </a:xfrm>
        </p:spPr>
        <p:txBody>
          <a:bodyPr>
            <a:normAutofit/>
          </a:bodyPr>
          <a:lstStyle/>
          <a:p>
            <a:pPr marL="0" indent="0">
              <a:buNone/>
            </a:pPr>
            <a:r>
              <a:rPr lang="tr-TR" u="sng" dirty="0">
                <a:solidFill>
                  <a:schemeClr val="accent6">
                    <a:lumMod val="75000"/>
                  </a:schemeClr>
                </a:solidFill>
              </a:rPr>
              <a:t>Giriş</a:t>
            </a:r>
          </a:p>
          <a:p>
            <a:r>
              <a:rPr lang="tr-TR" dirty="0"/>
              <a:t>Makinalar çalışırken yapılan iş nedeniyle, makina gövdesine zamanla değişen (periyodik) kuvvetler etki etmektedir. </a:t>
            </a:r>
          </a:p>
          <a:p>
            <a:r>
              <a:rPr lang="tr-TR" dirty="0"/>
              <a:t>Bu kuvvetler makina gövdesinin sarsılmasına/titreşime neden olur.</a:t>
            </a:r>
          </a:p>
          <a:p>
            <a:pPr lvl="1"/>
            <a:r>
              <a:rPr lang="tr-TR" dirty="0"/>
              <a:t>Titreşim gürültü kaynağıdır. </a:t>
            </a:r>
          </a:p>
          <a:p>
            <a:pPr lvl="1"/>
            <a:r>
              <a:rPr lang="tr-TR" dirty="0"/>
              <a:t>Titreşim makinanın yaptığı işin kalitesine olumsuz etkiyebilir</a:t>
            </a:r>
          </a:p>
          <a:p>
            <a:pPr lvl="1"/>
            <a:r>
              <a:rPr lang="tr-TR" dirty="0"/>
              <a:t>Titreşim enerji kaybına neden olabilir</a:t>
            </a:r>
          </a:p>
          <a:p>
            <a:pPr lvl="1"/>
            <a:r>
              <a:rPr lang="tr-TR" dirty="0"/>
              <a:t>Yorulma nedeniyle </a:t>
            </a:r>
            <a:r>
              <a:rPr lang="tr-TR" dirty="0" err="1"/>
              <a:t>akinanın</a:t>
            </a:r>
            <a:r>
              <a:rPr lang="tr-TR" dirty="0"/>
              <a:t> ömründe kısalmaya neden olur</a:t>
            </a:r>
          </a:p>
          <a:p>
            <a:r>
              <a:rPr lang="tr-TR" dirty="0"/>
              <a:t>Bu nedenlerle, makina gövdesine etki eden </a:t>
            </a:r>
            <a:r>
              <a:rPr lang="tr-TR" b="1" dirty="0">
                <a:solidFill>
                  <a:schemeClr val="accent6">
                    <a:lumMod val="75000"/>
                  </a:schemeClr>
                </a:solidFill>
              </a:rPr>
              <a:t>değişken kuvvetlerin azaltılması</a:t>
            </a:r>
            <a:r>
              <a:rPr lang="tr-TR" dirty="0"/>
              <a:t> önemlidir.</a:t>
            </a:r>
          </a:p>
          <a:p>
            <a:r>
              <a:rPr lang="tr-TR" dirty="0"/>
              <a:t>Bazı kuvvetlerin yok edilebilmesi mümkün değildir.</a:t>
            </a:r>
          </a:p>
          <a:p>
            <a:r>
              <a:rPr lang="tr-TR" dirty="0"/>
              <a:t>Sabit hızlı makinalarda </a:t>
            </a:r>
            <a:r>
              <a:rPr lang="tr-TR" dirty="0" err="1"/>
              <a:t>D’Alambert</a:t>
            </a:r>
            <a:r>
              <a:rPr lang="tr-TR" dirty="0"/>
              <a:t> prensibine göre, oluşan atalet kuvvetlerinin en aza indirgenmesi mümkündür. </a:t>
            </a:r>
          </a:p>
          <a:p>
            <a:r>
              <a:rPr lang="tr-TR" dirty="0"/>
              <a:t>Bu konu </a:t>
            </a:r>
            <a:r>
              <a:rPr lang="tr-TR" dirty="0">
                <a:solidFill>
                  <a:schemeClr val="accent6">
                    <a:lumMod val="75000"/>
                  </a:schemeClr>
                </a:solidFill>
              </a:rPr>
              <a:t>atalet kuvvetlerinin dengelenmesi </a:t>
            </a:r>
            <a:r>
              <a:rPr lang="tr-TR" dirty="0"/>
              <a:t>veya kısaca </a:t>
            </a:r>
            <a:r>
              <a:rPr lang="tr-TR" b="1" dirty="0">
                <a:solidFill>
                  <a:schemeClr val="accent6">
                    <a:lumMod val="75000"/>
                  </a:schemeClr>
                </a:solidFill>
              </a:rPr>
              <a:t>dengeleme</a:t>
            </a:r>
            <a:r>
              <a:rPr lang="tr-TR" dirty="0"/>
              <a:t> olarak adlandırılır</a:t>
            </a:r>
            <a:endParaRPr lang="tr-TR" u="sng" dirty="0"/>
          </a:p>
        </p:txBody>
      </p:sp>
    </p:spTree>
    <p:extLst>
      <p:ext uri="{BB962C8B-B14F-4D97-AF65-F5344CB8AC3E}">
        <p14:creationId xmlns:p14="http://schemas.microsoft.com/office/powerpoint/2010/main" val="1136704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 3:</a:t>
            </a:r>
            <a:endParaRPr lang="tr-TR" dirty="0"/>
          </a:p>
        </p:txBody>
      </p:sp>
      <p:sp>
        <p:nvSpPr>
          <p:cNvPr id="3" name="Content Placeholder 2"/>
          <p:cNvSpPr>
            <a:spLocks noGrp="1"/>
          </p:cNvSpPr>
          <p:nvPr>
            <p:ph idx="1"/>
          </p:nvPr>
        </p:nvSpPr>
        <p:spPr/>
        <p:txBody>
          <a:bodyPr/>
          <a:lstStyle/>
          <a:p>
            <a:r>
              <a:rPr lang="tr-TR" dirty="0" smtClean="0"/>
              <a:t>Çözüm Tablosu</a:t>
            </a:r>
          </a:p>
          <a:p>
            <a:pPr marL="0" indent="0">
              <a:buNone/>
            </a:pPr>
            <a:endParaRPr lang="tr-TR" dirty="0"/>
          </a:p>
        </p:txBody>
      </p:sp>
      <p:graphicFrame>
        <p:nvGraphicFramePr>
          <p:cNvPr id="4" name="Object 3"/>
          <p:cNvGraphicFramePr>
            <a:graphicFrameLocks noChangeAspect="1"/>
          </p:cNvGraphicFramePr>
          <p:nvPr>
            <p:extLst>
              <p:ext uri="{D42A27DB-BD31-4B8C-83A1-F6EECF244321}">
                <p14:modId xmlns:p14="http://schemas.microsoft.com/office/powerpoint/2010/main" val="2425689200"/>
              </p:ext>
            </p:extLst>
          </p:nvPr>
        </p:nvGraphicFramePr>
        <p:xfrm>
          <a:off x="644971" y="1160748"/>
          <a:ext cx="7916391" cy="4572508"/>
        </p:xfrm>
        <a:graphic>
          <a:graphicData uri="http://schemas.openxmlformats.org/presentationml/2006/ole">
            <mc:AlternateContent xmlns:mc="http://schemas.openxmlformats.org/markup-compatibility/2006">
              <mc:Choice xmlns:v="urn:schemas-microsoft-com:vml" Requires="v">
                <p:oleObj spid="_x0000_s3078" name="Worksheet" r:id="rId3" imgW="5952979" imgH="3438521" progId="Excel.Sheet.12">
                  <p:embed/>
                </p:oleObj>
              </mc:Choice>
              <mc:Fallback>
                <p:oleObj name="Worksheet" r:id="rId3" imgW="5952979" imgH="3438521" progId="Excel.Sheet.12">
                  <p:embed/>
                  <p:pic>
                    <p:nvPicPr>
                      <p:cNvPr id="0" name=""/>
                      <p:cNvPicPr/>
                      <p:nvPr/>
                    </p:nvPicPr>
                    <p:blipFill>
                      <a:blip r:embed="rId4"/>
                      <a:stretch>
                        <a:fillRect/>
                      </a:stretch>
                    </p:blipFill>
                    <p:spPr>
                      <a:xfrm>
                        <a:off x="644971" y="1160748"/>
                        <a:ext cx="7916391" cy="4572508"/>
                      </a:xfrm>
                      <a:prstGeom prst="rect">
                        <a:avLst/>
                      </a:prstGeom>
                    </p:spPr>
                  </p:pic>
                </p:oleObj>
              </mc:Fallback>
            </mc:AlternateContent>
          </a:graphicData>
        </a:graphic>
      </p:graphicFrame>
    </p:spTree>
    <p:extLst>
      <p:ext uri="{BB962C8B-B14F-4D97-AF65-F5344CB8AC3E}">
        <p14:creationId xmlns:p14="http://schemas.microsoft.com/office/powerpoint/2010/main" val="970947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Çözüm Devam</a:t>
            </a:r>
            <a:endParaRPr lang="tr-TR" dirty="0"/>
          </a:p>
        </p:txBody>
      </p:sp>
      <p:sp>
        <p:nvSpPr>
          <p:cNvPr id="3" name="Content Placeholder 2"/>
          <p:cNvSpPr>
            <a:spLocks noGrp="1"/>
          </p:cNvSpPr>
          <p:nvPr>
            <p:ph idx="1"/>
          </p:nvPr>
        </p:nvSpPr>
        <p:spPr>
          <a:xfrm>
            <a:off x="628650" y="609600"/>
            <a:ext cx="3547306" cy="6095999"/>
          </a:xfrm>
        </p:spPr>
        <p:txBody>
          <a:bodyPr/>
          <a:lstStyle/>
          <a:p>
            <a:pPr marL="0" indent="0">
              <a:buNone/>
            </a:pPr>
            <a:r>
              <a:rPr lang="tr-TR"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Sağ dengeleme düzlemine m</a:t>
            </a:r>
            <a:r>
              <a:rPr lang="tr-TR" baseline="-250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R</a:t>
            </a:r>
            <a:r>
              <a:rPr lang="tr-TR"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*r</a:t>
            </a:r>
            <a:r>
              <a:rPr lang="tr-TR" baseline="-250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R</a:t>
            </a:r>
            <a:r>
              <a:rPr lang="tr-TR"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=3926 g-mm lik şiddet yaratacak bir kütleyi. x ekseninde 29.60 derece (SY)’de, sol dengeleme düzlemine ise m</a:t>
            </a:r>
            <a:r>
              <a:rPr lang="tr-TR" baseline="-250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L</a:t>
            </a:r>
            <a:r>
              <a:rPr lang="tr-TR"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*r</a:t>
            </a:r>
            <a:r>
              <a:rPr lang="tr-TR" baseline="-250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L</a:t>
            </a:r>
            <a:r>
              <a:rPr lang="tr-TR"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=9333 g-mm şiddet yaratacak bir kütleyi x eksenine l65.4 (SY) açıda yerleştirmemiz gerekecektir. Örneğin bu dengeleme kütlelerini 50 mm çapta yerleştirecek isek mR=78.5 gram ve mL=186,7 gram olmalıdır.</a:t>
            </a:r>
            <a:endParaRPr lang="tr-TR" dirty="0"/>
          </a:p>
        </p:txBody>
      </p:sp>
      <p:pic>
        <p:nvPicPr>
          <p:cNvPr id="4" name="Picture 3"/>
          <p:cNvPicPr>
            <a:picLocks noChangeAspect="1"/>
          </p:cNvPicPr>
          <p:nvPr/>
        </p:nvPicPr>
        <p:blipFill>
          <a:blip r:embed="rId2"/>
          <a:stretch>
            <a:fillRect/>
          </a:stretch>
        </p:blipFill>
        <p:spPr>
          <a:xfrm>
            <a:off x="4427984" y="908720"/>
            <a:ext cx="3932261" cy="3237257"/>
          </a:xfrm>
          <a:prstGeom prst="rect">
            <a:avLst/>
          </a:prstGeom>
        </p:spPr>
      </p:pic>
    </p:spTree>
    <p:extLst>
      <p:ext uri="{BB962C8B-B14F-4D97-AF65-F5344CB8AC3E}">
        <p14:creationId xmlns:p14="http://schemas.microsoft.com/office/powerpoint/2010/main" val="2703665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Dengeleme (Balans) Makinası (Wheel Balancer) </a:t>
            </a:r>
          </a:p>
        </p:txBody>
      </p:sp>
      <p:pic>
        <p:nvPicPr>
          <p:cNvPr id="4" name="Content Placeholder 3"/>
          <p:cNvPicPr>
            <a:picLocks noGrp="1" noChangeAspect="1"/>
          </p:cNvPicPr>
          <p:nvPr>
            <p:ph idx="1"/>
          </p:nvPr>
        </p:nvPicPr>
        <p:blipFill>
          <a:blip r:embed="rId2"/>
          <a:stretch>
            <a:fillRect/>
          </a:stretch>
        </p:blipFill>
        <p:spPr>
          <a:xfrm>
            <a:off x="755576" y="980728"/>
            <a:ext cx="7614915" cy="5400000"/>
          </a:xfrm>
          <a:prstGeom prst="rect">
            <a:avLst/>
          </a:prstGeom>
        </p:spPr>
      </p:pic>
    </p:spTree>
    <p:extLst>
      <p:ext uri="{BB962C8B-B14F-4D97-AF65-F5344CB8AC3E}">
        <p14:creationId xmlns:p14="http://schemas.microsoft.com/office/powerpoint/2010/main" val="1410146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4E67C8">
                    <a:lumMod val="75000"/>
                  </a:srgbClr>
                </a:solidFill>
              </a:rPr>
              <a:t>Dengeleme (Balans) Makinası (Wheel Balancer) </a:t>
            </a:r>
            <a:endParaRPr lang="tr-TR" dirty="0"/>
          </a:p>
        </p:txBody>
      </p:sp>
      <p:pic>
        <p:nvPicPr>
          <p:cNvPr id="4" name="Content Placeholder 3"/>
          <p:cNvPicPr>
            <a:picLocks noGrp="1" noChangeAspect="1"/>
          </p:cNvPicPr>
          <p:nvPr>
            <p:ph idx="1"/>
          </p:nvPr>
        </p:nvPicPr>
        <p:blipFill>
          <a:blip r:embed="rId2"/>
          <a:stretch>
            <a:fillRect/>
          </a:stretch>
        </p:blipFill>
        <p:spPr>
          <a:xfrm>
            <a:off x="870467" y="872716"/>
            <a:ext cx="8256409" cy="4968552"/>
          </a:xfrm>
          <a:prstGeom prst="rect">
            <a:avLst/>
          </a:prstGeom>
        </p:spPr>
      </p:pic>
    </p:spTree>
    <p:extLst>
      <p:ext uri="{BB962C8B-B14F-4D97-AF65-F5344CB8AC3E}">
        <p14:creationId xmlns:p14="http://schemas.microsoft.com/office/powerpoint/2010/main" val="4053572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Dengeleme (Balans) Makinası (Wheel </a:t>
            </a:r>
            <a:r>
              <a:rPr lang="tr-TR" dirty="0" err="1"/>
              <a:t>Balancer</a:t>
            </a:r>
            <a:r>
              <a:rPr lang="tr-TR" dirty="0"/>
              <a:t>) </a:t>
            </a:r>
          </a:p>
        </p:txBody>
      </p:sp>
      <p:grpSp>
        <p:nvGrpSpPr>
          <p:cNvPr id="12" name="Grup 11"/>
          <p:cNvGrpSpPr/>
          <p:nvPr/>
        </p:nvGrpSpPr>
        <p:grpSpPr>
          <a:xfrm>
            <a:off x="323528" y="836712"/>
            <a:ext cx="8244916" cy="5580620"/>
            <a:chOff x="395536" y="2888940"/>
            <a:chExt cx="6797251" cy="4046800"/>
          </a:xfrm>
        </p:grpSpPr>
        <p:pic>
          <p:nvPicPr>
            <p:cNvPr id="6" name="Resim 5"/>
            <p:cNvPicPr>
              <a:picLocks noChangeAspect="1"/>
            </p:cNvPicPr>
            <p:nvPr/>
          </p:nvPicPr>
          <p:blipFill>
            <a:blip r:embed="rId2">
              <a:clrChange>
                <a:clrFrom>
                  <a:srgbClr val="FFFFFF"/>
                </a:clrFrom>
                <a:clrTo>
                  <a:srgbClr val="FFFFFF">
                    <a:alpha val="0"/>
                  </a:srgbClr>
                </a:clrTo>
              </a:clrChange>
            </a:blip>
            <a:stretch>
              <a:fillRect/>
            </a:stretch>
          </p:blipFill>
          <p:spPr>
            <a:xfrm>
              <a:off x="395536" y="2888940"/>
              <a:ext cx="6797251" cy="4046800"/>
            </a:xfrm>
            <a:prstGeom prst="rect">
              <a:avLst/>
            </a:prstGeom>
          </p:spPr>
        </p:pic>
        <p:cxnSp>
          <p:nvCxnSpPr>
            <p:cNvPr id="8" name="Düz Bağlayıcı 7"/>
            <p:cNvCxnSpPr/>
            <p:nvPr/>
          </p:nvCxnSpPr>
          <p:spPr>
            <a:xfrm>
              <a:off x="1763688" y="4912340"/>
              <a:ext cx="0" cy="12529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4644008" y="4912340"/>
              <a:ext cx="0" cy="12529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ağ Ayraç 8"/>
            <p:cNvSpPr/>
            <p:nvPr/>
          </p:nvSpPr>
          <p:spPr>
            <a:xfrm rot="5400000">
              <a:off x="3059833" y="4329099"/>
              <a:ext cx="288030" cy="288032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1" name="Metin kutusu 10"/>
            <p:cNvSpPr txBox="1"/>
            <p:nvPr/>
          </p:nvSpPr>
          <p:spPr>
            <a:xfrm>
              <a:off x="2607513" y="5871997"/>
              <a:ext cx="2046190" cy="369332"/>
            </a:xfrm>
            <a:prstGeom prst="rect">
              <a:avLst/>
            </a:prstGeom>
            <a:noFill/>
          </p:spPr>
          <p:txBody>
            <a:bodyPr wrap="square" rtlCol="0">
              <a:spAutoFit/>
            </a:bodyPr>
            <a:lstStyle/>
            <a:p>
              <a:r>
                <a:rPr lang="tr-TR" dirty="0">
                  <a:solidFill>
                    <a:srgbClr val="FF0000"/>
                  </a:solidFill>
                </a:rPr>
                <a:t>Bir devir</a:t>
              </a:r>
            </a:p>
          </p:txBody>
        </p:sp>
      </p:grpSp>
    </p:spTree>
    <p:extLst>
      <p:ext uri="{BB962C8B-B14F-4D97-AF65-F5344CB8AC3E}">
        <p14:creationId xmlns:p14="http://schemas.microsoft.com/office/powerpoint/2010/main" val="3325709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Dengeleme (Balans) Makinası (Wheel </a:t>
            </a:r>
            <a:r>
              <a:rPr lang="tr-TR" dirty="0" err="1"/>
              <a:t>Balancer</a:t>
            </a:r>
            <a:r>
              <a:rPr lang="tr-TR" dirty="0"/>
              <a:t>) </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28650" y="4617132"/>
                <a:ext cx="7886700" cy="2088467"/>
              </a:xfrm>
            </p:spPr>
            <p:txBody>
              <a:bodyPr/>
              <a:lstStyle/>
              <a:p>
                <a:r>
                  <a:rPr lang="tr-TR" dirty="0"/>
                  <a:t>1 devir=1.2s ; n=60/1.2=50 d/</a:t>
                </a:r>
                <a:r>
                  <a:rPr lang="tr-TR" dirty="0" err="1"/>
                  <a:t>dak</a:t>
                </a:r>
                <a:r>
                  <a:rPr lang="tr-TR" dirty="0"/>
                  <a:t> , (5.236 </a:t>
                </a:r>
                <a:r>
                  <a:rPr lang="tr-TR" dirty="0" err="1"/>
                  <a:t>rad</a:t>
                </a:r>
                <a:r>
                  <a:rPr lang="tr-TR" dirty="0"/>
                  <a:t>/s)</a:t>
                </a:r>
              </a:p>
              <a:p>
                <a:r>
                  <a:rPr lang="tr-TR" dirty="0"/>
                  <a:t>Sağ yatak kuvveti 12 N tepe değerine referanstan 1 s sonra erişmiş: </a:t>
                </a:r>
                <a14:m>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ea typeface="Cambria Math" panose="02040503050406030204" pitchFamily="18" charset="0"/>
                          </a:rPr>
                          <m:t>𝜃</m:t>
                        </m:r>
                      </m:e>
                      <m:sub>
                        <m:r>
                          <a:rPr lang="tr-TR" i="1" dirty="0">
                            <a:latin typeface="Cambria Math" panose="02040503050406030204" pitchFamily="18" charset="0"/>
                          </a:rPr>
                          <m:t>𝑅</m:t>
                        </m:r>
                      </m:sub>
                    </m:sSub>
                    <m:r>
                      <a:rPr lang="tr-TR" i="1" dirty="0" smtClean="0">
                        <a:latin typeface="Cambria Math" panose="02040503050406030204" pitchFamily="18" charset="0"/>
                      </a:rPr>
                      <m:t>= 1∗5.236=5.236 </m:t>
                    </m:r>
                    <m:r>
                      <a:rPr lang="tr-TR" i="1" dirty="0" err="1" smtClean="0">
                        <a:latin typeface="Cambria Math" panose="02040503050406030204" pitchFamily="18" charset="0"/>
                      </a:rPr>
                      <m:t>𝑟𝑎𝑑</m:t>
                    </m:r>
                    <m:r>
                      <a:rPr lang="tr-TR" i="1" dirty="0" smtClean="0">
                        <a:latin typeface="Cambria Math" panose="02040503050406030204" pitchFamily="18" charset="0"/>
                      </a:rPr>
                      <m:t>=300</m:t>
                    </m:r>
                    <m:r>
                      <a:rPr lang="tr-TR" i="1" dirty="0" smtClean="0">
                        <a:latin typeface="Cambria Math" panose="02040503050406030204" pitchFamily="18" charset="0"/>
                        <a:ea typeface="Cambria Math" panose="02040503050406030204" pitchFamily="18" charset="0"/>
                      </a:rPr>
                      <m:t>°</m:t>
                    </m:r>
                  </m:oMath>
                </a14:m>
                <a:endParaRPr lang="tr-TR" dirty="0"/>
              </a:p>
              <a:p>
                <a:r>
                  <a:rPr lang="tr-TR" dirty="0"/>
                  <a:t>Sol yatak 7 N tepe değerine referanstan 0.5 s sonra erişmiş: </a:t>
                </a:r>
                <a14:m>
                  <m:oMath xmlns:m="http://schemas.openxmlformats.org/officeDocument/2006/math">
                    <m:sSub>
                      <m:sSubPr>
                        <m:ctrlPr>
                          <a:rPr lang="tr-TR" i="1" dirty="0">
                            <a:latin typeface="Cambria Math" panose="02040503050406030204" pitchFamily="18" charset="0"/>
                          </a:rPr>
                        </m:ctrlPr>
                      </m:sSubPr>
                      <m:e>
                        <m:r>
                          <a:rPr lang="tr-TR" i="1" dirty="0">
                            <a:latin typeface="Cambria Math" panose="02040503050406030204" pitchFamily="18" charset="0"/>
                            <a:ea typeface="Cambria Math" panose="02040503050406030204" pitchFamily="18" charset="0"/>
                          </a:rPr>
                          <m:t>𝜃</m:t>
                        </m:r>
                      </m:e>
                      <m:sub>
                        <m:r>
                          <a:rPr lang="tr-TR" b="0" i="1" dirty="0" smtClean="0">
                            <a:latin typeface="Cambria Math" panose="02040503050406030204" pitchFamily="18" charset="0"/>
                          </a:rPr>
                          <m:t>𝐿</m:t>
                        </m:r>
                      </m:sub>
                    </m:sSub>
                    <m:r>
                      <a:rPr lang="tr-TR" i="1" dirty="0" smtClean="0">
                        <a:latin typeface="Cambria Math" panose="02040503050406030204" pitchFamily="18" charset="0"/>
                      </a:rPr>
                      <m:t>= 0.5∗5.236=2.62 </m:t>
                    </m:r>
                    <m:r>
                      <a:rPr lang="tr-TR" i="1" dirty="0" err="1">
                        <a:latin typeface="Cambria Math" panose="02040503050406030204" pitchFamily="18" charset="0"/>
                      </a:rPr>
                      <m:t>𝑟𝑎𝑑</m:t>
                    </m:r>
                    <m:r>
                      <a:rPr lang="tr-TR" i="1" dirty="0">
                        <a:latin typeface="Cambria Math" panose="02040503050406030204" pitchFamily="18" charset="0"/>
                      </a:rPr>
                      <m:t>=150</m:t>
                    </m:r>
                    <m:r>
                      <a:rPr lang="tr-TR" i="1" dirty="0" smtClean="0">
                        <a:latin typeface="Cambria Math" panose="02040503050406030204" pitchFamily="18" charset="0"/>
                        <a:ea typeface="Cambria Math" panose="02040503050406030204" pitchFamily="18" charset="0"/>
                      </a:rPr>
                      <m:t>°</m:t>
                    </m:r>
                  </m:oMath>
                </a14:m>
                <a:endParaRPr lang="tr-TR" dirty="0"/>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28650" y="4617132"/>
                <a:ext cx="7886700" cy="2088467"/>
              </a:xfrm>
              <a:blipFill rotWithShape="0">
                <a:blip r:embed="rId2"/>
                <a:stretch>
                  <a:fillRect l="-696" t="-2915"/>
                </a:stretch>
              </a:blipFill>
            </p:spPr>
            <p:txBody>
              <a:bodyPr/>
              <a:lstStyle/>
              <a:p>
                <a:r>
                  <a:rPr lang="tr-TR">
                    <a:noFill/>
                  </a:rPr>
                  <a:t> </a:t>
                </a:r>
              </a:p>
            </p:txBody>
          </p:sp>
        </mc:Fallback>
      </mc:AlternateContent>
      <p:grpSp>
        <p:nvGrpSpPr>
          <p:cNvPr id="4" name="Grup 3"/>
          <p:cNvGrpSpPr/>
          <p:nvPr/>
        </p:nvGrpSpPr>
        <p:grpSpPr>
          <a:xfrm>
            <a:off x="791580" y="404664"/>
            <a:ext cx="6797251" cy="4046800"/>
            <a:chOff x="395536" y="2888940"/>
            <a:chExt cx="6797251" cy="4046800"/>
          </a:xfrm>
        </p:grpSpPr>
        <p:pic>
          <p:nvPicPr>
            <p:cNvPr id="5" name="Resim 4"/>
            <p:cNvPicPr>
              <a:picLocks noChangeAspect="1"/>
            </p:cNvPicPr>
            <p:nvPr/>
          </p:nvPicPr>
          <p:blipFill>
            <a:blip r:embed="rId3">
              <a:clrChange>
                <a:clrFrom>
                  <a:srgbClr val="FFFFFF"/>
                </a:clrFrom>
                <a:clrTo>
                  <a:srgbClr val="FFFFFF">
                    <a:alpha val="0"/>
                  </a:srgbClr>
                </a:clrTo>
              </a:clrChange>
            </a:blip>
            <a:stretch>
              <a:fillRect/>
            </a:stretch>
          </p:blipFill>
          <p:spPr>
            <a:xfrm>
              <a:off x="395536" y="2888940"/>
              <a:ext cx="6797251" cy="4046800"/>
            </a:xfrm>
            <a:prstGeom prst="rect">
              <a:avLst/>
            </a:prstGeom>
          </p:spPr>
        </p:pic>
        <p:cxnSp>
          <p:nvCxnSpPr>
            <p:cNvPr id="6" name="Düz Bağlayıcı 5"/>
            <p:cNvCxnSpPr/>
            <p:nvPr/>
          </p:nvCxnSpPr>
          <p:spPr>
            <a:xfrm>
              <a:off x="1763688" y="4912340"/>
              <a:ext cx="0" cy="12529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a:off x="4644008" y="4912340"/>
              <a:ext cx="0" cy="12529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Sağ Ayraç 7"/>
            <p:cNvSpPr/>
            <p:nvPr/>
          </p:nvSpPr>
          <p:spPr>
            <a:xfrm rot="5400000">
              <a:off x="3059833" y="4329099"/>
              <a:ext cx="288030" cy="288032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9" name="Metin kutusu 8"/>
            <p:cNvSpPr txBox="1"/>
            <p:nvPr/>
          </p:nvSpPr>
          <p:spPr>
            <a:xfrm>
              <a:off x="2607513" y="5871997"/>
              <a:ext cx="2046190" cy="369332"/>
            </a:xfrm>
            <a:prstGeom prst="rect">
              <a:avLst/>
            </a:prstGeom>
            <a:noFill/>
          </p:spPr>
          <p:txBody>
            <a:bodyPr wrap="square" rtlCol="0">
              <a:spAutoFit/>
            </a:bodyPr>
            <a:lstStyle/>
            <a:p>
              <a:r>
                <a:rPr lang="tr-TR" dirty="0">
                  <a:solidFill>
                    <a:srgbClr val="FF0000"/>
                  </a:solidFill>
                </a:rPr>
                <a:t>Bir devir</a:t>
              </a:r>
            </a:p>
          </p:txBody>
        </p:sp>
      </p:grpSp>
    </p:spTree>
    <p:extLst>
      <p:ext uri="{BB962C8B-B14F-4D97-AF65-F5344CB8AC3E}">
        <p14:creationId xmlns:p14="http://schemas.microsoft.com/office/powerpoint/2010/main" val="661408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Dengeleme (Balans) Makinası (Wheel </a:t>
            </a:r>
            <a:r>
              <a:rPr lang="tr-TR" dirty="0" err="1"/>
              <a:t>Balancer</a:t>
            </a:r>
            <a:r>
              <a:rPr lang="tr-TR"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544" y="4976800"/>
            <a:ext cx="3877500" cy="4500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553236"/>
            <a:ext cx="3975000" cy="45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359532" y="7189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6" name="Rectangle 6"/>
          <p:cNvSpPr>
            <a:spLocks noChangeArrowheads="1"/>
          </p:cNvSpPr>
          <p:nvPr/>
        </p:nvSpPr>
        <p:spPr bwMode="auto">
          <a:xfrm>
            <a:off x="359532" y="17476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7" name="Resim 6"/>
          <p:cNvPicPr>
            <a:picLocks noChangeAspect="1"/>
          </p:cNvPicPr>
          <p:nvPr/>
        </p:nvPicPr>
        <p:blipFill>
          <a:blip r:embed="rId4"/>
          <a:stretch>
            <a:fillRect/>
          </a:stretch>
        </p:blipFill>
        <p:spPr>
          <a:xfrm>
            <a:off x="1115616" y="692696"/>
            <a:ext cx="5366251" cy="4136134"/>
          </a:xfrm>
          <a:prstGeom prst="rect">
            <a:avLst/>
          </a:prstGeom>
        </p:spPr>
      </p:pic>
    </p:spTree>
    <p:extLst>
      <p:ext uri="{BB962C8B-B14F-4D97-AF65-F5344CB8AC3E}">
        <p14:creationId xmlns:p14="http://schemas.microsoft.com/office/powerpoint/2010/main" val="705627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Rijit</a:t>
            </a:r>
            <a:r>
              <a:rPr lang="tr-TR" dirty="0"/>
              <a:t> Rotorların Dengeleme Standartları</a:t>
            </a:r>
          </a:p>
        </p:txBody>
      </p:sp>
      <p:sp>
        <p:nvSpPr>
          <p:cNvPr id="3" name="İçerik Yer Tutucusu 2"/>
          <p:cNvSpPr>
            <a:spLocks noGrp="1"/>
          </p:cNvSpPr>
          <p:nvPr>
            <p:ph idx="1"/>
          </p:nvPr>
        </p:nvSpPr>
        <p:spPr>
          <a:xfrm>
            <a:off x="628650" y="609600"/>
            <a:ext cx="8263830" cy="6095999"/>
          </a:xfrm>
        </p:spPr>
        <p:txBody>
          <a:bodyPr>
            <a:normAutofit lnSpcReduction="10000"/>
          </a:bodyPr>
          <a:lstStyle/>
          <a:p>
            <a:r>
              <a:rPr lang="tr-TR" dirty="0" err="1"/>
              <a:t>Int</a:t>
            </a:r>
            <a:r>
              <a:rPr lang="tr-TR" dirty="0"/>
              <a:t>. </a:t>
            </a:r>
            <a:r>
              <a:rPr lang="tr-TR" dirty="0" err="1"/>
              <a:t>Standards</a:t>
            </a:r>
            <a:r>
              <a:rPr lang="tr-TR" dirty="0"/>
              <a:t> Org.: ISO 1940/1 </a:t>
            </a:r>
          </a:p>
          <a:p>
            <a:r>
              <a:rPr lang="tr-TR" dirty="0"/>
              <a:t>Türk </a:t>
            </a:r>
            <a:r>
              <a:rPr lang="tr-TR" dirty="0" err="1"/>
              <a:t>Standardları</a:t>
            </a:r>
            <a:r>
              <a:rPr lang="tr-TR" dirty="0"/>
              <a:t> Enstitüsü: TS-ISO 1940/1 </a:t>
            </a:r>
          </a:p>
          <a:p>
            <a:r>
              <a:rPr lang="tr-TR" dirty="0" err="1"/>
              <a:t>American</a:t>
            </a:r>
            <a:r>
              <a:rPr lang="tr-TR" dirty="0"/>
              <a:t> </a:t>
            </a:r>
            <a:r>
              <a:rPr lang="tr-TR" dirty="0" err="1"/>
              <a:t>Nat</a:t>
            </a:r>
            <a:r>
              <a:rPr lang="tr-TR" dirty="0"/>
              <a:t>. </a:t>
            </a:r>
            <a:r>
              <a:rPr lang="tr-TR" dirty="0" err="1"/>
              <a:t>Stand</a:t>
            </a:r>
            <a:r>
              <a:rPr lang="tr-TR" dirty="0"/>
              <a:t>. </a:t>
            </a:r>
            <a:r>
              <a:rPr lang="tr-TR" dirty="0" err="1"/>
              <a:t>Inst</a:t>
            </a:r>
            <a:r>
              <a:rPr lang="tr-TR" dirty="0"/>
              <a:t>.(ANSI): S2.19-1975 </a:t>
            </a:r>
          </a:p>
          <a:p>
            <a:r>
              <a:rPr lang="tr-TR" dirty="0"/>
              <a:t>British </a:t>
            </a:r>
            <a:r>
              <a:rPr lang="tr-TR" dirty="0" err="1"/>
              <a:t>Standards</a:t>
            </a:r>
            <a:r>
              <a:rPr lang="tr-TR" dirty="0"/>
              <a:t>: BS 6861- </a:t>
            </a:r>
            <a:r>
              <a:rPr lang="tr-TR" dirty="0" err="1"/>
              <a:t>Part</a:t>
            </a:r>
            <a:r>
              <a:rPr lang="tr-TR" dirty="0"/>
              <a:t> 1 </a:t>
            </a:r>
          </a:p>
          <a:p>
            <a:r>
              <a:rPr lang="tr-TR" dirty="0" err="1"/>
              <a:t>German</a:t>
            </a:r>
            <a:r>
              <a:rPr lang="tr-TR" dirty="0"/>
              <a:t> </a:t>
            </a:r>
            <a:r>
              <a:rPr lang="tr-TR" dirty="0" err="1"/>
              <a:t>Standards:VDI</a:t>
            </a:r>
            <a:r>
              <a:rPr lang="tr-TR" dirty="0"/>
              <a:t> 2060</a:t>
            </a:r>
          </a:p>
          <a:p>
            <a:pPr marL="0" indent="0">
              <a:buNone/>
            </a:pPr>
            <a:endParaRPr lang="tr-TR" dirty="0"/>
          </a:p>
          <a:p>
            <a:pPr marL="0" indent="0">
              <a:buNone/>
            </a:pPr>
            <a:r>
              <a:rPr lang="tr-TR" dirty="0"/>
              <a:t>ISO 1940, Balans Kalitesini “</a:t>
            </a:r>
            <a:r>
              <a:rPr lang="tr-TR" dirty="0">
                <a:solidFill>
                  <a:srgbClr val="FF0000"/>
                </a:solidFill>
              </a:rPr>
              <a:t>G sayısı</a:t>
            </a:r>
            <a:r>
              <a:rPr lang="tr-TR" dirty="0"/>
              <a:t>” ile sınıflandırır (</a:t>
            </a:r>
            <a:r>
              <a:rPr lang="tr-TR" dirty="0" err="1"/>
              <a:t>Balance</a:t>
            </a:r>
            <a:r>
              <a:rPr lang="tr-TR" dirty="0"/>
              <a:t> </a:t>
            </a:r>
            <a:r>
              <a:rPr lang="tr-TR" dirty="0" err="1"/>
              <a:t>Quality</a:t>
            </a:r>
            <a:r>
              <a:rPr lang="tr-TR" dirty="0"/>
              <a:t> Grade):“</a:t>
            </a:r>
            <a:r>
              <a:rPr lang="tr-TR" dirty="0">
                <a:solidFill>
                  <a:srgbClr val="FF0000"/>
                </a:solidFill>
              </a:rPr>
              <a:t>G sayısı</a:t>
            </a:r>
            <a:r>
              <a:rPr lang="tr-TR" dirty="0"/>
              <a:t>”: Birim hızda (1rad/s) dönen birim kütle (1kg) için dengelenmemiş (artık) atalet kuvvetini (mm/s) ifade eder.</a:t>
            </a:r>
          </a:p>
          <a:p>
            <a:pPr marL="0" indent="0">
              <a:buNone/>
            </a:pPr>
            <a:r>
              <a:rPr lang="tr-TR" dirty="0"/>
              <a:t>ISO, çeşitli rotorlar için bir Balans Kalite Derecesi (G- sayısı) belirlemiştir. Örneğin:</a:t>
            </a:r>
          </a:p>
          <a:p>
            <a:pPr marL="0" indent="0">
              <a:buNone/>
            </a:pPr>
            <a:endParaRPr lang="tr-TR" dirty="0"/>
          </a:p>
          <a:p>
            <a:pPr>
              <a:spcBef>
                <a:spcPts val="0"/>
              </a:spcBef>
            </a:pPr>
            <a:r>
              <a:rPr lang="tr-TR" dirty="0"/>
              <a:t>G 4000 Gemi motoru krank mili </a:t>
            </a:r>
          </a:p>
          <a:p>
            <a:pPr>
              <a:spcBef>
                <a:spcPts val="0"/>
              </a:spcBef>
            </a:pPr>
            <a:r>
              <a:rPr lang="tr-TR" dirty="0"/>
              <a:t>G   250 Dört silindirli motor krank mili </a:t>
            </a:r>
          </a:p>
          <a:p>
            <a:pPr>
              <a:spcBef>
                <a:spcPts val="0"/>
              </a:spcBef>
            </a:pPr>
            <a:r>
              <a:rPr lang="tr-TR" dirty="0"/>
              <a:t>G     40 Otomobil lastiği </a:t>
            </a:r>
          </a:p>
          <a:p>
            <a:pPr>
              <a:spcBef>
                <a:spcPts val="0"/>
              </a:spcBef>
            </a:pPr>
            <a:r>
              <a:rPr lang="tr-TR" dirty="0"/>
              <a:t>G    6.3 Çamaşır </a:t>
            </a:r>
            <a:r>
              <a:rPr lang="tr-TR" dirty="0" err="1"/>
              <a:t>mak</a:t>
            </a:r>
            <a:r>
              <a:rPr lang="tr-TR" dirty="0"/>
              <a:t>., bulaşık </a:t>
            </a:r>
            <a:r>
              <a:rPr lang="tr-TR" dirty="0" err="1"/>
              <a:t>mak</a:t>
            </a:r>
            <a:r>
              <a:rPr lang="tr-TR" dirty="0"/>
              <a:t>., fan, elektrik motoru, vantilatör </a:t>
            </a:r>
          </a:p>
          <a:p>
            <a:pPr>
              <a:spcBef>
                <a:spcPts val="0"/>
              </a:spcBef>
            </a:pPr>
            <a:r>
              <a:rPr lang="tr-TR" dirty="0"/>
              <a:t>G    2.5 Türbin, takım tezgahı </a:t>
            </a:r>
          </a:p>
          <a:p>
            <a:pPr>
              <a:spcBef>
                <a:spcPts val="0"/>
              </a:spcBef>
            </a:pPr>
            <a:r>
              <a:rPr lang="tr-TR" dirty="0"/>
              <a:t>G       1 Taşlama tezgahı, müzik aletleri </a:t>
            </a:r>
          </a:p>
          <a:p>
            <a:pPr>
              <a:spcBef>
                <a:spcPts val="0"/>
              </a:spcBef>
            </a:pPr>
            <a:r>
              <a:rPr lang="tr-TR" dirty="0"/>
              <a:t>G    0.4 Jiroskop</a:t>
            </a:r>
          </a:p>
          <a:p>
            <a:pPr marL="0" indent="0">
              <a:buNone/>
            </a:pPr>
            <a:endParaRPr lang="tr-TR" dirty="0"/>
          </a:p>
        </p:txBody>
      </p:sp>
    </p:spTree>
    <p:extLst>
      <p:ext uri="{BB962C8B-B14F-4D97-AF65-F5344CB8AC3E}">
        <p14:creationId xmlns:p14="http://schemas.microsoft.com/office/powerpoint/2010/main" val="2254949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ISO-1940’a Göre Kabul Edilebilir Dengesizlik</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r>
                  <a:rPr lang="tr-TR" dirty="0"/>
                  <a:t>Her iki dengeleme kesitinde kabul edilebilir (artık) dengesizlik:</a:t>
                </a:r>
              </a:p>
              <a:p>
                <a:pPr marL="0" indent="0">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𝑈</m:t>
                          </m:r>
                        </m:e>
                        <m:sub>
                          <m:r>
                            <a:rPr lang="tr-TR" b="0" i="1" smtClean="0">
                              <a:latin typeface="Cambria Math" panose="02040503050406030204" pitchFamily="18" charset="0"/>
                            </a:rPr>
                            <m:t>𝑡𝑜𝑙</m:t>
                          </m:r>
                        </m:sub>
                      </m:sSub>
                      <m:r>
                        <a:rPr lang="tr-TR" b="0" i="1" smtClean="0">
                          <a:latin typeface="Cambria Math" panose="02040503050406030204" pitchFamily="18" charset="0"/>
                        </a:rPr>
                        <m:t>=</m:t>
                      </m:r>
                      <m:d>
                        <m:dPr>
                          <m:ctrlPr>
                            <a:rPr lang="tr-TR" b="0" i="1" smtClean="0">
                              <a:latin typeface="Cambria Math" panose="02040503050406030204" pitchFamily="18" charset="0"/>
                            </a:rPr>
                          </m:ctrlPr>
                        </m:dPr>
                        <m:e>
                          <m:r>
                            <a:rPr lang="tr-TR" b="0" i="1" smtClean="0">
                              <a:latin typeface="Cambria Math" panose="02040503050406030204" pitchFamily="18" charset="0"/>
                            </a:rPr>
                            <m:t>𝐺</m:t>
                          </m:r>
                          <m:r>
                            <a:rPr lang="tr-TR" b="0" i="1" smtClean="0">
                              <a:latin typeface="Cambria Math" panose="02040503050406030204" pitchFamily="18" charset="0"/>
                            </a:rPr>
                            <m:t>−</m:t>
                          </m:r>
                          <m:r>
                            <a:rPr lang="tr-TR" b="0" i="1" smtClean="0">
                              <a:latin typeface="Cambria Math" panose="02040503050406030204" pitchFamily="18" charset="0"/>
                            </a:rPr>
                            <m:t>𝑠𝑎𝑦𝚤𝑠𝚤</m:t>
                          </m:r>
                        </m:e>
                      </m:d>
                      <m:r>
                        <a:rPr lang="tr-TR" b="0" i="1" smtClean="0">
                          <a:latin typeface="Cambria Math" panose="02040503050406030204" pitchFamily="18" charset="0"/>
                        </a:rPr>
                        <m:t>∗9549∗</m:t>
                      </m:r>
                      <m:f>
                        <m:fPr>
                          <m:ctrlPr>
                            <a:rPr lang="tr-TR" b="0" i="1" smtClean="0">
                              <a:latin typeface="Cambria Math" panose="02040503050406030204" pitchFamily="18" charset="0"/>
                            </a:rPr>
                          </m:ctrlPr>
                        </m:fPr>
                        <m:num>
                          <m:r>
                            <a:rPr lang="tr-TR" b="0" i="1" smtClean="0">
                              <a:latin typeface="Cambria Math" panose="02040503050406030204" pitchFamily="18" charset="0"/>
                            </a:rPr>
                            <m:t>𝑀</m:t>
                          </m:r>
                        </m:num>
                        <m:den>
                          <m:r>
                            <a:rPr lang="tr-TR" b="0" i="1" smtClean="0">
                              <a:latin typeface="Cambria Math" panose="02040503050406030204" pitchFamily="18" charset="0"/>
                            </a:rPr>
                            <m:t>𝑁</m:t>
                          </m:r>
                        </m:den>
                      </m:f>
                    </m:oMath>
                  </m:oMathPara>
                </a14:m>
                <a:endParaRPr lang="tr-TR" dirty="0"/>
              </a:p>
              <a:p>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𝑈</m:t>
                        </m:r>
                      </m:e>
                      <m:sub>
                        <m:r>
                          <a:rPr lang="tr-TR" i="1">
                            <a:latin typeface="Cambria Math" panose="02040503050406030204" pitchFamily="18" charset="0"/>
                          </a:rPr>
                          <m:t>𝑡𝑜𝑙</m:t>
                        </m:r>
                      </m:sub>
                    </m:sSub>
                  </m:oMath>
                </a14:m>
                <a:r>
                  <a:rPr lang="tr-TR" dirty="0"/>
                  <a:t>: Kabul edilebilir dengesizlik (gram-mm) </a:t>
                </a:r>
              </a:p>
              <a:p>
                <a:r>
                  <a:rPr lang="tr-TR" dirty="0"/>
                  <a:t>G - sayısı: Balans Kalite Derecesi </a:t>
                </a:r>
              </a:p>
              <a:p>
                <a:r>
                  <a:rPr lang="tr-TR" dirty="0"/>
                  <a:t>M : Rotorun kütlesi (kg) </a:t>
                </a:r>
              </a:p>
              <a:p>
                <a:r>
                  <a:rPr lang="tr-TR" dirty="0"/>
                  <a:t>N : Rotorun dönme hızı (d/</a:t>
                </a:r>
                <a:r>
                  <a:rPr lang="tr-TR" dirty="0" err="1"/>
                  <a:t>dak</a:t>
                </a:r>
                <a:r>
                  <a:rPr lang="tr-TR" dirty="0"/>
                  <a:t>) </a:t>
                </a:r>
              </a:p>
              <a:p>
                <a:r>
                  <a:rPr lang="tr-TR" dirty="0"/>
                  <a:t>9549 : Birim dönüşüm katsayısı (1000*60/2</a:t>
                </a:r>
                <a14:m>
                  <m:oMath xmlns:m="http://schemas.openxmlformats.org/officeDocument/2006/math">
                    <m:r>
                      <a:rPr lang="tr-TR" i="1" dirty="0" smtClean="0">
                        <a:latin typeface="Cambria Math" panose="02040503050406030204" pitchFamily="18" charset="0"/>
                        <a:ea typeface="Cambria Math" panose="02040503050406030204" pitchFamily="18" charset="0"/>
                      </a:rPr>
                      <m:t>𝜋</m:t>
                    </m:r>
                  </m:oMath>
                </a14:m>
                <a:r>
                  <a:rPr lang="tr-TR" dirty="0"/>
                  <a:t>)</a:t>
                </a:r>
              </a:p>
              <a:p>
                <a:pPr marL="0" indent="0">
                  <a:buNone/>
                </a:pPr>
                <a:r>
                  <a:rPr lang="tr-TR" dirty="0">
                    <a:solidFill>
                      <a:srgbClr val="FF0000"/>
                    </a:solidFill>
                  </a:rPr>
                  <a:t>Örnek: </a:t>
                </a:r>
                <a:r>
                  <a:rPr lang="tr-TR" dirty="0"/>
                  <a:t>5-kg ağırlığında ve 2000 d/</a:t>
                </a:r>
                <a:r>
                  <a:rPr lang="tr-TR" dirty="0" err="1"/>
                  <a:t>dak</a:t>
                </a:r>
                <a:r>
                  <a:rPr lang="tr-TR" dirty="0"/>
                  <a:t> hızdaki bir fan için ISO-1940’a göre kabul edilebilir kalıcı dengesizliği (gram-mm) cinsinden bulunuz. </a:t>
                </a:r>
              </a:p>
              <a:p>
                <a:pPr marL="0" indent="0">
                  <a:buNone/>
                </a:pPr>
                <a:r>
                  <a:rPr lang="tr-TR" dirty="0"/>
                  <a:t>Fan için ISO-1940 standardı: G 6.3;</a:t>
                </a:r>
              </a:p>
              <a:p>
                <a:pPr marL="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𝑈</m:t>
                          </m:r>
                        </m:e>
                        <m:sub>
                          <m:r>
                            <a:rPr lang="tr-TR" i="1">
                              <a:latin typeface="Cambria Math" panose="02040503050406030204" pitchFamily="18" charset="0"/>
                            </a:rPr>
                            <m:t>𝑡𝑜𝑙</m:t>
                          </m:r>
                        </m:sub>
                      </m:sSub>
                      <m:r>
                        <a:rPr lang="tr-TR" i="1">
                          <a:latin typeface="Cambria Math" panose="02040503050406030204" pitchFamily="18" charset="0"/>
                        </a:rPr>
                        <m:t>=</m:t>
                      </m:r>
                      <m:d>
                        <m:dPr>
                          <m:ctrlPr>
                            <a:rPr lang="tr-TR" i="1">
                              <a:latin typeface="Cambria Math" panose="02040503050406030204" pitchFamily="18" charset="0"/>
                            </a:rPr>
                          </m:ctrlPr>
                        </m:dPr>
                        <m:e>
                          <m:r>
                            <a:rPr lang="tr-TR" b="0" i="1" smtClean="0">
                              <a:latin typeface="Cambria Math" panose="02040503050406030204" pitchFamily="18" charset="0"/>
                            </a:rPr>
                            <m:t>6.3</m:t>
                          </m:r>
                        </m:e>
                      </m:d>
                      <m:r>
                        <a:rPr lang="tr-TR" i="1">
                          <a:latin typeface="Cambria Math" panose="02040503050406030204" pitchFamily="18" charset="0"/>
                        </a:rPr>
                        <m:t>∗9549∗</m:t>
                      </m:r>
                      <m:f>
                        <m:fPr>
                          <m:ctrlPr>
                            <a:rPr lang="tr-TR" i="1">
                              <a:latin typeface="Cambria Math" panose="02040503050406030204" pitchFamily="18" charset="0"/>
                            </a:rPr>
                          </m:ctrlPr>
                        </m:fPr>
                        <m:num>
                          <m:r>
                            <a:rPr lang="tr-TR" b="0" i="1" smtClean="0">
                              <a:latin typeface="Cambria Math" panose="02040503050406030204" pitchFamily="18" charset="0"/>
                            </a:rPr>
                            <m:t>5</m:t>
                          </m:r>
                        </m:num>
                        <m:den>
                          <m:r>
                            <a:rPr lang="tr-TR" b="0" i="1" smtClean="0">
                              <a:latin typeface="Cambria Math" panose="02040503050406030204" pitchFamily="18" charset="0"/>
                            </a:rPr>
                            <m:t>2000</m:t>
                          </m:r>
                        </m:den>
                      </m:f>
                      <m:r>
                        <a:rPr lang="tr-TR" b="0" i="1" smtClean="0">
                          <a:latin typeface="Cambria Math" panose="02040503050406030204" pitchFamily="18" charset="0"/>
                        </a:rPr>
                        <m:t>=150.4 </m:t>
                      </m:r>
                      <m:r>
                        <a:rPr lang="tr-TR" b="0" i="1" smtClean="0">
                          <a:latin typeface="Cambria Math" panose="02040503050406030204" pitchFamily="18" charset="0"/>
                        </a:rPr>
                        <m:t>𝑔𝑟</m:t>
                      </m:r>
                      <m:r>
                        <a:rPr lang="tr-TR" b="0" i="1" smtClean="0">
                          <a:latin typeface="Cambria Math" panose="02040503050406030204" pitchFamily="18" charset="0"/>
                        </a:rPr>
                        <m:t>−</m:t>
                      </m:r>
                      <m:r>
                        <a:rPr lang="tr-TR" b="0" i="1" smtClean="0">
                          <a:latin typeface="Cambria Math" panose="02040503050406030204" pitchFamily="18" charset="0"/>
                        </a:rPr>
                        <m:t>𝑚𝑚</m:t>
                      </m:r>
                    </m:oMath>
                  </m:oMathPara>
                </a14:m>
                <a:endParaRPr lang="tr-TR" dirty="0"/>
              </a:p>
              <a:p>
                <a:pPr marL="0" indent="0">
                  <a:buNone/>
                </a:pPr>
                <a:r>
                  <a:rPr lang="tr-TR" dirty="0"/>
                  <a:t>O halde, her iki dengeleme kesitinde (R ve L) en fazla 75.2gram-mm büyüklüğünde dengelenmemiş kütle </a:t>
                </a:r>
                <a:r>
                  <a:rPr lang="tr-TR" dirty="0" err="1"/>
                  <a:t>tolere</a:t>
                </a:r>
                <a:r>
                  <a:rPr lang="tr-TR" dirty="0"/>
                  <a:t> edilebilir. </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773" t="-1000"/>
                </a:stretch>
              </a:blipFill>
            </p:spPr>
            <p:txBody>
              <a:bodyPr/>
              <a:lstStyle/>
              <a:p>
                <a:r>
                  <a:rPr lang="tr-TR">
                    <a:noFill/>
                  </a:rPr>
                  <a:t> </a:t>
                </a:r>
              </a:p>
            </p:txBody>
          </p:sp>
        </mc:Fallback>
      </mc:AlternateContent>
    </p:spTree>
    <p:extLst>
      <p:ext uri="{BB962C8B-B14F-4D97-AF65-F5344CB8AC3E}">
        <p14:creationId xmlns:p14="http://schemas.microsoft.com/office/powerpoint/2010/main" val="3160380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err="1"/>
              <a:t>Rijit</a:t>
            </a:r>
            <a:r>
              <a:rPr lang="tr-TR" dirty="0"/>
              <a:t> Rotorların Yerinde Dengelenmesi</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fontScale="92500" lnSpcReduction="10000"/>
              </a:bodyPr>
              <a:lstStyle/>
              <a:p>
                <a:r>
                  <a:rPr lang="tr-TR" dirty="0"/>
                  <a:t>Yerinde dengeleme, çok büyük rotorlar için kullanılır</a:t>
                </a:r>
              </a:p>
              <a:p>
                <a:r>
                  <a:rPr lang="tr-TR" dirty="0"/>
                  <a:t>Yerinde dengelemede yatakların üzerinde, dengesizliklerden kaynaklanan atalet kuvvetlerinin etkisi olarak, herhangi bir değişkenin (çoğu kez ivme) genliği ve fazı ölçülür. </a:t>
                </a:r>
              </a:p>
              <a:p>
                <a:r>
                  <a:rPr lang="tr-TR" dirty="0"/>
                  <a:t>Dengeleme kütlerinin belirlenebilmesi için üç set ölçüm yapılır:</a:t>
                </a:r>
              </a:p>
              <a:p>
                <a:r>
                  <a:rPr lang="tr-TR" dirty="0"/>
                  <a:t>Birinci Ölçüm</a:t>
                </a:r>
              </a:p>
              <a:p>
                <a:pPr lvl="1"/>
                <a:r>
                  <a:rPr lang="tr-TR" dirty="0"/>
                  <a:t>Rotor belli bir hızda döndürülerek, A ve B yataklarından şu ölçümler alınır:</a:t>
                </a:r>
              </a:p>
              <a:p>
                <a:pPr marL="342900" lvl="1"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i="1">
                              <a:latin typeface="Cambria Math" panose="02040503050406030204" pitchFamily="18" charset="0"/>
                            </a:rPr>
                            <m:t>𝐴</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𝐴</m:t>
                              </m:r>
                            </m:sub>
                          </m:sSub>
                        </m:sup>
                      </m:sSup>
                      <m:r>
                        <a:rPr lang="tr-TR" i="1">
                          <a:latin typeface="Cambria Math" panose="02040503050406030204" pitchFamily="18" charset="0"/>
                        </a:rPr>
                        <m:t>   </m:t>
                      </m:r>
                      <m:r>
                        <a:rPr lang="tr-TR" i="1">
                          <a:latin typeface="Cambria Math" panose="02040503050406030204" pitchFamily="18" charset="0"/>
                        </a:rPr>
                        <m:t>𝑣𝑒</m:t>
                      </m:r>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i="1">
                              <a:latin typeface="Cambria Math" panose="02040503050406030204" pitchFamily="18" charset="0"/>
                            </a:rPr>
                            <m:t>𝐵</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ea typeface="Cambria Math" panose="02040503050406030204" pitchFamily="18" charset="0"/>
                                </a:rPr>
                                <m:t>𝐵</m:t>
                              </m:r>
                            </m:sub>
                          </m:sSub>
                        </m:sup>
                      </m:sSup>
                    </m:oMath>
                  </m:oMathPara>
                </a14:m>
                <a:endParaRPr lang="tr-TR" dirty="0"/>
              </a:p>
              <a:p>
                <a:pPr lvl="1"/>
                <a:r>
                  <a:rPr lang="tr-TR" dirty="0"/>
                  <a:t>Burada;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i="1">
                            <a:latin typeface="Cambria Math" panose="02040503050406030204" pitchFamily="18" charset="0"/>
                          </a:rPr>
                          <m:t>𝐴</m:t>
                        </m:r>
                      </m:sub>
                    </m:sSub>
                  </m:oMath>
                </a14:m>
                <a:r>
                  <a:rPr lang="tr-TR" dirty="0"/>
                  <a:t> ve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i="1">
                            <a:latin typeface="Cambria Math" panose="02040503050406030204" pitchFamily="18" charset="0"/>
                          </a:rPr>
                          <m:t>𝐵</m:t>
                        </m:r>
                      </m:sub>
                    </m:sSub>
                  </m:oMath>
                </a14:m>
                <a:r>
                  <a:rPr lang="tr-TR" dirty="0"/>
                  <a:t>, A ve B yataklarında belli bir yönde ölçülen değişkenin (örneğin ivmenin) genliği;</a:t>
                </a:r>
              </a:p>
              <a:p>
                <a:pPr lvl="1"/>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𝐴</m:t>
                        </m:r>
                      </m:sub>
                    </m:sSub>
                  </m:oMath>
                </a14:m>
                <a:r>
                  <a:rPr lang="tr-TR" dirty="0"/>
                  <a:t> ve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ea typeface="Cambria Math" panose="02040503050406030204" pitchFamily="18" charset="0"/>
                          </a:rPr>
                          <m:t>𝐵</m:t>
                        </m:r>
                      </m:sub>
                    </m:sSub>
                  </m:oMath>
                </a14:m>
                <a:r>
                  <a:rPr lang="tr-TR" dirty="0"/>
                  <a:t> ölçülen değişkenlerin rotorun bir </a:t>
                </a:r>
                <a:r>
                  <a:rPr lang="tr-TR" dirty="0" err="1"/>
                  <a:t>enkoder</a:t>
                </a:r>
                <a:r>
                  <a:rPr lang="tr-TR" dirty="0"/>
                  <a:t> ile belirlenen referans konumuna göre faz açısıdır. </a:t>
                </a:r>
              </a:p>
              <a:p>
                <a:r>
                  <a:rPr lang="tr-TR" dirty="0"/>
                  <a:t>İkinci Ölçüm</a:t>
                </a:r>
              </a:p>
              <a:p>
                <a:pPr lvl="1"/>
                <a:r>
                  <a:rPr lang="tr-TR" dirty="0"/>
                  <a:t>L-dengeleme kesitine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𝐿</m:t>
                        </m:r>
                      </m:sub>
                    </m:sSub>
                    <m:sSub>
                      <m:sSubPr>
                        <m:ctrlPr>
                          <a:rPr lang="tr-TR" i="1">
                            <a:latin typeface="Cambria Math" panose="02040503050406030204" pitchFamily="18" charset="0"/>
                          </a:rPr>
                        </m:ctrlPr>
                      </m:sSubPr>
                      <m:e>
                        <m:r>
                          <a:rPr lang="tr-TR" b="0" i="1" smtClean="0">
                            <a:latin typeface="Cambria Math" panose="02040503050406030204" pitchFamily="18" charset="0"/>
                          </a:rPr>
                          <m:t>𝑟</m:t>
                        </m:r>
                      </m:e>
                      <m:sub>
                        <m:r>
                          <a:rPr lang="tr-TR" i="1">
                            <a:latin typeface="Cambria Math" panose="02040503050406030204" pitchFamily="18" charset="0"/>
                          </a:rPr>
                          <m:t>𝐿</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b="0" i="1" smtClean="0">
                                <a:latin typeface="Cambria Math" panose="02040503050406030204" pitchFamily="18" charset="0"/>
                                <a:ea typeface="Cambria Math" panose="02040503050406030204" pitchFamily="18" charset="0"/>
                              </a:rPr>
                              <m:t>𝐿</m:t>
                            </m:r>
                          </m:sub>
                        </m:sSub>
                      </m:sup>
                    </m:sSup>
                  </m:oMath>
                </a14:m>
                <a:r>
                  <a:rPr lang="tr-TR" dirty="0"/>
                  <a:t> büyüklük ve faz açısında bir deneme kütlesi yerleştirilir ve rotor aynı hızda döndürülerek, A ve B yataklarından şu ölçümler alınır: </a:t>
                </a:r>
              </a:p>
              <a:p>
                <a:pPr marL="342900" lvl="1"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i="1">
                              <a:latin typeface="Cambria Math" panose="02040503050406030204" pitchFamily="18" charset="0"/>
                            </a:rPr>
                            <m:t>𝐴</m:t>
                          </m:r>
                          <m:r>
                            <a:rPr lang="tr-TR" b="0" i="1" smtClean="0">
                              <a:latin typeface="Cambria Math" panose="02040503050406030204" pitchFamily="18" charset="0"/>
                            </a:rPr>
                            <m:t>𝐿</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𝐴</m:t>
                              </m:r>
                              <m:r>
                                <a:rPr lang="tr-TR" b="0" i="1" smtClean="0">
                                  <a:latin typeface="Cambria Math" panose="02040503050406030204" pitchFamily="18" charset="0"/>
                                </a:rPr>
                                <m:t>𝐿</m:t>
                              </m:r>
                            </m:sub>
                          </m:sSub>
                        </m:sup>
                      </m:sSup>
                      <m:r>
                        <a:rPr lang="tr-TR" i="1">
                          <a:latin typeface="Cambria Math" panose="02040503050406030204" pitchFamily="18" charset="0"/>
                        </a:rPr>
                        <m:t>   </m:t>
                      </m:r>
                      <m:r>
                        <a:rPr lang="tr-TR" i="1">
                          <a:latin typeface="Cambria Math" panose="02040503050406030204" pitchFamily="18" charset="0"/>
                        </a:rPr>
                        <m:t>𝑣𝑒</m:t>
                      </m:r>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i="1">
                              <a:latin typeface="Cambria Math" panose="02040503050406030204" pitchFamily="18" charset="0"/>
                            </a:rPr>
                            <m:t>𝐵</m:t>
                          </m:r>
                          <m:r>
                            <a:rPr lang="tr-TR" b="0" i="1" smtClean="0">
                              <a:latin typeface="Cambria Math" panose="02040503050406030204" pitchFamily="18" charset="0"/>
                            </a:rPr>
                            <m:t>𝐿</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ea typeface="Cambria Math" panose="02040503050406030204" pitchFamily="18" charset="0"/>
                                </a:rPr>
                                <m:t>𝐵</m:t>
                              </m:r>
                              <m:r>
                                <a:rPr lang="tr-TR" b="0" i="1" smtClean="0">
                                  <a:latin typeface="Cambria Math" panose="02040503050406030204" pitchFamily="18" charset="0"/>
                                  <a:ea typeface="Cambria Math" panose="02040503050406030204" pitchFamily="18" charset="0"/>
                                </a:rPr>
                                <m:t>𝐿</m:t>
                              </m:r>
                            </m:sub>
                          </m:sSub>
                        </m:sup>
                      </m:sSup>
                    </m:oMath>
                  </m:oMathPara>
                </a14:m>
                <a:endParaRPr lang="tr-TR" dirty="0"/>
              </a:p>
              <a:p>
                <a:r>
                  <a:rPr lang="tr-TR" dirty="0"/>
                  <a:t>Üçüncü Ölçüm</a:t>
                </a:r>
              </a:p>
              <a:p>
                <a:pPr lvl="1"/>
                <a:r>
                  <a:rPr lang="tr-TR" dirty="0"/>
                  <a:t>R-dengeleme kesitine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b="0" i="1" smtClean="0">
                            <a:latin typeface="Cambria Math" panose="02040503050406030204" pitchFamily="18" charset="0"/>
                          </a:rPr>
                          <m:t>𝑅</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b="0" i="1" smtClean="0">
                            <a:latin typeface="Cambria Math" panose="02040503050406030204" pitchFamily="18" charset="0"/>
                          </a:rPr>
                          <m:t>𝑅</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b="0" i="1" smtClean="0">
                                <a:latin typeface="Cambria Math" panose="02040503050406030204" pitchFamily="18" charset="0"/>
                                <a:ea typeface="Cambria Math" panose="02040503050406030204" pitchFamily="18" charset="0"/>
                              </a:rPr>
                              <m:t>𝑅</m:t>
                            </m:r>
                          </m:sub>
                        </m:sSub>
                      </m:sup>
                    </m:sSup>
                  </m:oMath>
                </a14:m>
                <a:r>
                  <a:rPr lang="tr-TR" dirty="0"/>
                  <a:t> büyüklük ve faz açısında bir deneme kütlesi yerleştirilir ve rotor aynı hızda döndürülerek, A ve B yataklarından şu ölçümler alınır: </a:t>
                </a:r>
              </a:p>
              <a:p>
                <a:pPr marL="342900" lvl="1"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i="1">
                              <a:latin typeface="Cambria Math" panose="02040503050406030204" pitchFamily="18" charset="0"/>
                            </a:rPr>
                            <m:t>𝐴</m:t>
                          </m:r>
                          <m:r>
                            <a:rPr lang="tr-TR" b="0" i="1" smtClean="0">
                              <a:latin typeface="Cambria Math" panose="02040503050406030204" pitchFamily="18" charset="0"/>
                            </a:rPr>
                            <m:t>𝑅</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𝐴</m:t>
                              </m:r>
                              <m:r>
                                <a:rPr lang="tr-TR" b="0" i="1" smtClean="0">
                                  <a:latin typeface="Cambria Math" panose="02040503050406030204" pitchFamily="18" charset="0"/>
                                </a:rPr>
                                <m:t>𝑅</m:t>
                              </m:r>
                            </m:sub>
                          </m:sSub>
                        </m:sup>
                      </m:sSup>
                      <m:r>
                        <a:rPr lang="tr-TR" i="1">
                          <a:latin typeface="Cambria Math" panose="02040503050406030204" pitchFamily="18" charset="0"/>
                        </a:rPr>
                        <m:t>   </m:t>
                      </m:r>
                      <m:r>
                        <a:rPr lang="tr-TR" i="1">
                          <a:latin typeface="Cambria Math" panose="02040503050406030204" pitchFamily="18" charset="0"/>
                        </a:rPr>
                        <m:t>𝑣𝑒</m:t>
                      </m:r>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i="1">
                              <a:latin typeface="Cambria Math" panose="02040503050406030204" pitchFamily="18" charset="0"/>
                            </a:rPr>
                            <m:t>𝐵</m:t>
                          </m:r>
                          <m:r>
                            <a:rPr lang="tr-TR" b="0" i="1" smtClean="0">
                              <a:latin typeface="Cambria Math" panose="02040503050406030204" pitchFamily="18" charset="0"/>
                            </a:rPr>
                            <m:t>𝑅</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ea typeface="Cambria Math" panose="02040503050406030204" pitchFamily="18" charset="0"/>
                                </a:rPr>
                                <m:t>𝐵</m:t>
                              </m:r>
                              <m:r>
                                <a:rPr lang="tr-TR" b="0" i="1" smtClean="0">
                                  <a:latin typeface="Cambria Math" panose="02040503050406030204" pitchFamily="18" charset="0"/>
                                  <a:ea typeface="Cambria Math" panose="02040503050406030204" pitchFamily="18" charset="0"/>
                                </a:rPr>
                                <m:t>𝑅</m:t>
                              </m:r>
                            </m:sub>
                          </m:sSub>
                        </m:sup>
                      </m:sSup>
                    </m:oMath>
                  </m:oMathPara>
                </a14:m>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541" t="-1400" r="-1159"/>
                </a:stretch>
              </a:blipFill>
            </p:spPr>
            <p:txBody>
              <a:bodyPr/>
              <a:lstStyle/>
              <a:p>
                <a:r>
                  <a:rPr lang="tr-TR">
                    <a:noFill/>
                  </a:rPr>
                  <a:t> </a:t>
                </a:r>
              </a:p>
            </p:txBody>
          </p:sp>
        </mc:Fallback>
      </mc:AlternateContent>
    </p:spTree>
    <p:extLst>
      <p:ext uri="{BB962C8B-B14F-4D97-AF65-F5344CB8AC3E}">
        <p14:creationId xmlns:p14="http://schemas.microsoft.com/office/powerpoint/2010/main" val="1010666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Kavramlar</a:t>
            </a:r>
          </a:p>
        </p:txBody>
      </p:sp>
      <p:sp>
        <p:nvSpPr>
          <p:cNvPr id="3" name="İçerik Yer Tutucusu 2"/>
          <p:cNvSpPr>
            <a:spLocks noGrp="1"/>
          </p:cNvSpPr>
          <p:nvPr>
            <p:ph idx="1"/>
          </p:nvPr>
        </p:nvSpPr>
        <p:spPr/>
        <p:txBody>
          <a:bodyPr/>
          <a:lstStyle/>
          <a:p>
            <a:r>
              <a:rPr lang="tr-TR" dirty="0">
                <a:solidFill>
                  <a:schemeClr val="accent6">
                    <a:lumMod val="75000"/>
                  </a:schemeClr>
                </a:solidFill>
              </a:rPr>
              <a:t>Sarsma Kuvveti: </a:t>
            </a:r>
            <a:r>
              <a:rPr lang="tr-TR" dirty="0"/>
              <a:t>Hareketli uzuvların atalet kuvvetlerinden dolayı makina şasisine etki eden kuvvetler </a:t>
            </a:r>
          </a:p>
          <a:p>
            <a:r>
              <a:rPr lang="tr-TR" dirty="0">
                <a:solidFill>
                  <a:schemeClr val="accent6">
                    <a:lumMod val="75000"/>
                  </a:schemeClr>
                </a:solidFill>
              </a:rPr>
              <a:t>Sarsma Momenti: </a:t>
            </a:r>
            <a:r>
              <a:rPr lang="tr-TR" dirty="0"/>
              <a:t>Sarsma kuvvetlerinin bir noktaya göre momenti </a:t>
            </a:r>
          </a:p>
          <a:p>
            <a:r>
              <a:rPr lang="tr-TR" dirty="0">
                <a:solidFill>
                  <a:schemeClr val="accent6">
                    <a:lumMod val="75000"/>
                  </a:schemeClr>
                </a:solidFill>
              </a:rPr>
              <a:t>Dengeleme (Balans): </a:t>
            </a:r>
            <a:r>
              <a:rPr lang="tr-TR" dirty="0"/>
              <a:t>Sarsma kuvvetlerinin ortadan kaldırması veya azaltması </a:t>
            </a:r>
          </a:p>
          <a:p>
            <a:r>
              <a:rPr lang="tr-TR" dirty="0">
                <a:solidFill>
                  <a:schemeClr val="accent6">
                    <a:lumMod val="75000"/>
                  </a:schemeClr>
                </a:solidFill>
              </a:rPr>
              <a:t>Kütle Dengeleme: </a:t>
            </a:r>
            <a:r>
              <a:rPr lang="tr-TR" dirty="0"/>
              <a:t>Dengelemenin uygun kütle dağılımı ile sağlanması (genellikle tasarım ve imalat sonrasında dengeleme kütleriyle) </a:t>
            </a:r>
          </a:p>
          <a:p>
            <a:endParaRPr lang="tr-TR" dirty="0"/>
          </a:p>
        </p:txBody>
      </p:sp>
    </p:spTree>
    <p:extLst>
      <p:ext uri="{BB962C8B-B14F-4D97-AF65-F5344CB8AC3E}">
        <p14:creationId xmlns:p14="http://schemas.microsoft.com/office/powerpoint/2010/main" val="2627964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Rijit</a:t>
            </a:r>
            <a:r>
              <a:rPr lang="tr-TR" dirty="0"/>
              <a:t> Rotorların Yerinde Dengelenmesi</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tr-TR" dirty="0"/>
                  <a:t>İlk ve ikinci set ölçümler için şu eşitlikler yazılabilir:</a:t>
                </a:r>
              </a:p>
              <a:p>
                <a:pPr marL="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i="1">
                              <a:latin typeface="Cambria Math" panose="02040503050406030204" pitchFamily="18" charset="0"/>
                            </a:rPr>
                            <m:t>𝐴𝐿</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𝐴𝐿</m:t>
                              </m:r>
                            </m:sub>
                          </m:sSub>
                        </m:sup>
                      </m:sSup>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i="1">
                              <a:latin typeface="Cambria Math" panose="02040503050406030204" pitchFamily="18" charset="0"/>
                            </a:rPr>
                            <m:t>𝐴</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𝐴</m:t>
                              </m:r>
                            </m:sub>
                          </m:sSub>
                        </m:sup>
                      </m:sSup>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𝛼</m:t>
                          </m:r>
                        </m:e>
                        <m:sub>
                          <m:r>
                            <a:rPr lang="tr-TR" b="0" i="1" smtClean="0">
                              <a:latin typeface="Cambria Math" panose="02040503050406030204" pitchFamily="18" charset="0"/>
                            </a:rPr>
                            <m:t>𝐿</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𝑚</m:t>
                          </m:r>
                        </m:e>
                        <m:sub>
                          <m:r>
                            <a:rPr lang="tr-TR" b="0" i="1" smtClean="0">
                              <a:latin typeface="Cambria Math" panose="02040503050406030204" pitchFamily="18" charset="0"/>
                            </a:rPr>
                            <m:t>𝐿</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𝑟</m:t>
                          </m:r>
                        </m:e>
                        <m:sub>
                          <m:r>
                            <a:rPr lang="tr-TR" b="0" i="1" smtClean="0">
                              <a:latin typeface="Cambria Math" panose="02040503050406030204" pitchFamily="18" charset="0"/>
                            </a:rPr>
                            <m:t>𝐿</m:t>
                          </m:r>
                        </m:sub>
                      </m:sSub>
                      <m:sSup>
                        <m:sSupPr>
                          <m:ctrlPr>
                            <a:rPr lang="tr-TR" b="0" i="1" smtClean="0">
                              <a:latin typeface="Cambria Math" panose="02040503050406030204" pitchFamily="18" charset="0"/>
                            </a:rPr>
                          </m:ctrlPr>
                        </m:sSupPr>
                        <m:e>
                          <m:r>
                            <a:rPr lang="tr-TR" b="0" i="1" smtClean="0">
                              <a:latin typeface="Cambria Math" panose="02040503050406030204" pitchFamily="18" charset="0"/>
                            </a:rPr>
                            <m:t>𝑒</m:t>
                          </m:r>
                        </m:e>
                        <m:sup>
                          <m:r>
                            <a:rPr lang="tr-TR" b="0" i="1" smtClean="0">
                              <a:latin typeface="Cambria Math" panose="02040503050406030204" pitchFamily="18" charset="0"/>
                            </a:rPr>
                            <m:t>𝑖</m:t>
                          </m:r>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𝜃</m:t>
                              </m:r>
                            </m:e>
                            <m:sub>
                              <m:r>
                                <a:rPr lang="tr-TR" b="0" i="1" smtClean="0">
                                  <a:latin typeface="Cambria Math" panose="02040503050406030204" pitchFamily="18" charset="0"/>
                                </a:rPr>
                                <m:t>𝐿</m:t>
                              </m:r>
                            </m:sub>
                          </m:sSub>
                        </m:sup>
                      </m:sSup>
                    </m:oMath>
                  </m:oMathPara>
                </a14:m>
                <a:endParaRPr lang="tr-TR" dirty="0"/>
              </a:p>
              <a:p>
                <a:pPr marL="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b="0" i="1" smtClean="0">
                              <a:latin typeface="Cambria Math" panose="02040503050406030204" pitchFamily="18" charset="0"/>
                            </a:rPr>
                            <m:t>𝐵</m:t>
                          </m:r>
                          <m:r>
                            <a:rPr lang="tr-TR" i="1">
                              <a:latin typeface="Cambria Math" panose="02040503050406030204" pitchFamily="18" charset="0"/>
                            </a:rPr>
                            <m:t>𝐿</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b="0" i="1" smtClean="0">
                                  <a:latin typeface="Cambria Math" panose="02040503050406030204" pitchFamily="18" charset="0"/>
                                </a:rPr>
                                <m:t>𝐵</m:t>
                              </m:r>
                              <m:r>
                                <a:rPr lang="tr-TR" i="1">
                                  <a:latin typeface="Cambria Math" panose="02040503050406030204" pitchFamily="18" charset="0"/>
                                </a:rPr>
                                <m:t>𝐿</m:t>
                              </m:r>
                            </m:sub>
                          </m:sSub>
                        </m:sup>
                      </m:sSup>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b="0" i="1" smtClean="0">
                              <a:latin typeface="Cambria Math" panose="02040503050406030204" pitchFamily="18" charset="0"/>
                            </a:rPr>
                            <m:t>𝐵</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b="0" i="1" smtClean="0">
                                  <a:latin typeface="Cambria Math" panose="02040503050406030204" pitchFamily="18" charset="0"/>
                                </a:rPr>
                                <m:t>𝐵</m:t>
                              </m:r>
                            </m:sub>
                          </m:sSub>
                        </m:sup>
                      </m:sSup>
                      <m:r>
                        <a:rPr lang="tr-TR" i="1">
                          <a:latin typeface="Cambria Math" panose="02040503050406030204" pitchFamily="18" charset="0"/>
                        </a:rPr>
                        <m:t>+</m:t>
                      </m:r>
                      <m:sSub>
                        <m:sSubPr>
                          <m:ctrlPr>
                            <a:rPr lang="tr-TR" i="1">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𝛽</m:t>
                          </m:r>
                        </m:e>
                        <m:sub>
                          <m:r>
                            <a:rPr lang="tr-TR" i="1">
                              <a:latin typeface="Cambria Math" panose="02040503050406030204" pitchFamily="18" charset="0"/>
                            </a:rPr>
                            <m:t>𝐿</m:t>
                          </m:r>
                        </m:sub>
                      </m:sSub>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𝐿</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𝐿</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𝐿</m:t>
                              </m:r>
                            </m:sub>
                          </m:sSub>
                        </m:sup>
                      </m:sSup>
                    </m:oMath>
                  </m:oMathPara>
                </a14:m>
                <a:endParaRPr lang="tr-TR" dirty="0"/>
              </a:p>
              <a:p>
                <a:r>
                  <a:rPr lang="tr-TR" dirty="0"/>
                  <a:t>İlk ve üçüncü set ölçümler için şu eşitlikler yazılabilir:</a:t>
                </a:r>
              </a:p>
              <a:p>
                <a:pPr marL="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i="1">
                              <a:latin typeface="Cambria Math" panose="02040503050406030204" pitchFamily="18" charset="0"/>
                            </a:rPr>
                            <m:t>𝐴</m:t>
                          </m:r>
                          <m:r>
                            <a:rPr lang="tr-TR" b="0" i="1" smtClean="0">
                              <a:latin typeface="Cambria Math" panose="02040503050406030204" pitchFamily="18" charset="0"/>
                            </a:rPr>
                            <m:t>𝑅</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𝐴</m:t>
                              </m:r>
                              <m:r>
                                <a:rPr lang="tr-TR" b="0" i="1" smtClean="0">
                                  <a:latin typeface="Cambria Math" panose="02040503050406030204" pitchFamily="18" charset="0"/>
                                </a:rPr>
                                <m:t>𝑅</m:t>
                              </m:r>
                            </m:sub>
                          </m:sSub>
                        </m:sup>
                      </m:sSup>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i="1">
                              <a:latin typeface="Cambria Math" panose="02040503050406030204" pitchFamily="18" charset="0"/>
                            </a:rPr>
                            <m:t>𝐴</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𝐴</m:t>
                              </m:r>
                            </m:sub>
                          </m:sSub>
                        </m:sup>
                      </m:sSup>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𝛼</m:t>
                          </m:r>
                        </m:e>
                        <m:sub>
                          <m:r>
                            <a:rPr lang="tr-TR" b="0" i="1" smtClean="0">
                              <a:latin typeface="Cambria Math" panose="02040503050406030204" pitchFamily="18" charset="0"/>
                            </a:rPr>
                            <m:t>𝑅</m:t>
                          </m:r>
                        </m:sub>
                      </m:sSub>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b="0" i="1" smtClean="0">
                              <a:latin typeface="Cambria Math" panose="02040503050406030204" pitchFamily="18" charset="0"/>
                            </a:rPr>
                            <m:t>𝑅</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b="0" i="1" smtClean="0">
                              <a:latin typeface="Cambria Math" panose="02040503050406030204" pitchFamily="18" charset="0"/>
                            </a:rPr>
                            <m:t>𝑅</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b="0" i="1" smtClean="0">
                                  <a:latin typeface="Cambria Math" panose="02040503050406030204" pitchFamily="18" charset="0"/>
                                </a:rPr>
                                <m:t>𝑅</m:t>
                              </m:r>
                            </m:sub>
                          </m:sSub>
                        </m:sup>
                      </m:sSup>
                    </m:oMath>
                  </m:oMathPara>
                </a14:m>
                <a:endParaRPr lang="tr-TR" dirty="0"/>
              </a:p>
              <a:p>
                <a:pPr marL="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i="1">
                              <a:latin typeface="Cambria Math" panose="02040503050406030204" pitchFamily="18" charset="0"/>
                            </a:rPr>
                            <m:t>𝐵</m:t>
                          </m:r>
                          <m:r>
                            <a:rPr lang="tr-TR" b="0" i="1" smtClean="0">
                              <a:latin typeface="Cambria Math" panose="02040503050406030204" pitchFamily="18" charset="0"/>
                            </a:rPr>
                            <m:t>𝑅</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𝐵</m:t>
                              </m:r>
                              <m:r>
                                <a:rPr lang="tr-TR" b="0" i="1" smtClean="0">
                                  <a:latin typeface="Cambria Math" panose="02040503050406030204" pitchFamily="18" charset="0"/>
                                </a:rPr>
                                <m:t>𝑅</m:t>
                              </m:r>
                            </m:sub>
                          </m:sSub>
                        </m:sup>
                      </m:sSup>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i="1">
                              <a:latin typeface="Cambria Math" panose="02040503050406030204" pitchFamily="18" charset="0"/>
                            </a:rPr>
                            <m:t>𝐵</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𝐵</m:t>
                              </m:r>
                            </m:sub>
                          </m:sSub>
                        </m:sup>
                      </m:sSup>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𝛽</m:t>
                          </m:r>
                        </m:e>
                        <m:sub>
                          <m:r>
                            <a:rPr lang="tr-TR" b="0" i="1" smtClean="0">
                              <a:latin typeface="Cambria Math" panose="02040503050406030204" pitchFamily="18" charset="0"/>
                            </a:rPr>
                            <m:t>𝑅</m:t>
                          </m:r>
                        </m:sub>
                      </m:sSub>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b="0" i="1" smtClean="0">
                              <a:latin typeface="Cambria Math" panose="02040503050406030204" pitchFamily="18" charset="0"/>
                            </a:rPr>
                            <m:t>𝑅</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b="0" i="1" smtClean="0">
                              <a:latin typeface="Cambria Math" panose="02040503050406030204" pitchFamily="18" charset="0"/>
                            </a:rPr>
                            <m:t>𝑅</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b="0" i="1" smtClean="0">
                                  <a:latin typeface="Cambria Math" panose="02040503050406030204" pitchFamily="18" charset="0"/>
                                </a:rPr>
                                <m:t>𝑅</m:t>
                              </m:r>
                            </m:sub>
                          </m:sSub>
                        </m:sup>
                      </m:sSup>
                    </m:oMath>
                  </m:oMathPara>
                </a14:m>
                <a:endParaRPr lang="tr-TR" dirty="0"/>
              </a:p>
              <a:p>
                <a:r>
                  <a:rPr lang="tr-TR" dirty="0"/>
                  <a:t>Burada;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𝛼</m:t>
                        </m:r>
                      </m:e>
                      <m:sub>
                        <m:r>
                          <a:rPr lang="tr-TR" i="1">
                            <a:latin typeface="Cambria Math" panose="02040503050406030204" pitchFamily="18" charset="0"/>
                          </a:rPr>
                          <m:t>𝐿</m:t>
                        </m:r>
                      </m:sub>
                    </m:sSub>
                  </m:oMath>
                </a14:m>
                <a:r>
                  <a:rPr lang="tr-TR" dirty="0"/>
                  <a:t>, </a:t>
                </a:r>
                <a14:m>
                  <m:oMath xmlns:m="http://schemas.openxmlformats.org/officeDocument/2006/math">
                    <m:sSub>
                      <m:sSubPr>
                        <m:ctrlPr>
                          <a:rPr lang="tr-TR" i="1">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𝛽</m:t>
                        </m:r>
                      </m:e>
                      <m:sub>
                        <m:r>
                          <a:rPr lang="tr-TR" i="1">
                            <a:latin typeface="Cambria Math" panose="02040503050406030204" pitchFamily="18" charset="0"/>
                          </a:rPr>
                          <m:t>𝐿</m:t>
                        </m:r>
                      </m:sub>
                    </m:sSub>
                  </m:oMath>
                </a14:m>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𝛼</m:t>
                        </m:r>
                      </m:e>
                      <m:sub>
                        <m:r>
                          <a:rPr lang="tr-TR" b="0" i="1" smtClean="0">
                            <a:latin typeface="Cambria Math" panose="02040503050406030204" pitchFamily="18" charset="0"/>
                          </a:rPr>
                          <m:t>𝑅</m:t>
                        </m:r>
                      </m:sub>
                    </m:sSub>
                  </m:oMath>
                </a14:m>
                <a:r>
                  <a:rPr lang="tr-TR" dirty="0"/>
                  <a:t>, </a:t>
                </a:r>
                <a14:m>
                  <m:oMath xmlns:m="http://schemas.openxmlformats.org/officeDocument/2006/math">
                    <m:sSub>
                      <m:sSubPr>
                        <m:ctrlPr>
                          <a:rPr lang="tr-TR" i="1">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𝛽</m:t>
                        </m:r>
                      </m:e>
                      <m:sub>
                        <m:r>
                          <a:rPr lang="tr-TR" b="0" i="1" smtClean="0">
                            <a:latin typeface="Cambria Math" panose="02040503050406030204" pitchFamily="18" charset="0"/>
                          </a:rPr>
                          <m:t>𝑅</m:t>
                        </m:r>
                      </m:sub>
                    </m:sSub>
                  </m:oMath>
                </a14:m>
                <a:r>
                  <a:rPr lang="tr-TR" dirty="0"/>
                  <a:t> komplex etki katsayıları olup, sırasıyla, L ve R dengeleme kesitlerine yerleştirilen birim dengeleme kütlelerinin, A ve B yataklarında ölçülen değişkene etkisini ifade eder.</a:t>
                </a:r>
              </a:p>
              <a:p>
                <a:r>
                  <a:rPr lang="tr-TR" dirty="0"/>
                  <a:t>Bu dört </a:t>
                </a:r>
                <a:r>
                  <a:rPr lang="tr-TR" dirty="0" err="1"/>
                  <a:t>komplex</a:t>
                </a:r>
                <a:r>
                  <a:rPr lang="tr-TR" dirty="0"/>
                  <a:t> denklemden;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𝛼</m:t>
                        </m:r>
                      </m:e>
                      <m:sub>
                        <m:r>
                          <a:rPr lang="tr-TR" i="1">
                            <a:latin typeface="Cambria Math" panose="02040503050406030204" pitchFamily="18" charset="0"/>
                          </a:rPr>
                          <m:t>𝐿</m:t>
                        </m:r>
                      </m:sub>
                    </m:sSub>
                  </m:oMath>
                </a14:m>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𝛽</m:t>
                        </m:r>
                      </m:e>
                      <m:sub>
                        <m:r>
                          <a:rPr lang="tr-TR" i="1">
                            <a:latin typeface="Cambria Math" panose="02040503050406030204" pitchFamily="18" charset="0"/>
                          </a:rPr>
                          <m:t>𝐿</m:t>
                        </m:r>
                      </m:sub>
                    </m:sSub>
                  </m:oMath>
                </a14:m>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𝛼</m:t>
                        </m:r>
                      </m:e>
                      <m:sub>
                        <m:r>
                          <a:rPr lang="tr-TR" i="1">
                            <a:latin typeface="Cambria Math" panose="02040503050406030204" pitchFamily="18" charset="0"/>
                          </a:rPr>
                          <m:t>𝑅</m:t>
                        </m:r>
                      </m:sub>
                    </m:sSub>
                  </m:oMath>
                </a14:m>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𝛽</m:t>
                        </m:r>
                      </m:e>
                      <m:sub>
                        <m:r>
                          <a:rPr lang="tr-TR" i="1">
                            <a:latin typeface="Cambria Math" panose="02040503050406030204" pitchFamily="18" charset="0"/>
                          </a:rPr>
                          <m:t>𝑅</m:t>
                        </m:r>
                      </m:sub>
                    </m:sSub>
                  </m:oMath>
                </a14:m>
                <a:r>
                  <a:rPr lang="tr-TR" dirty="0"/>
                  <a:t> </a:t>
                </a:r>
                <a:r>
                  <a:rPr lang="tr-TR" dirty="0" err="1"/>
                  <a:t>komplex</a:t>
                </a:r>
                <a:r>
                  <a:rPr lang="tr-TR" dirty="0"/>
                  <a:t> etki katsayıları çözülür. Dengeleme, L ve R dengeleme kesitlerine henüz bilinmeyen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𝐿</m:t>
                        </m:r>
                        <m:r>
                          <a:rPr lang="tr-TR" b="0" i="1" smtClean="0">
                            <a:latin typeface="Cambria Math" panose="02040503050406030204" pitchFamily="18" charset="0"/>
                          </a:rPr>
                          <m:t>𝐶</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𝐿</m:t>
                        </m:r>
                        <m:r>
                          <a:rPr lang="tr-TR" b="0" i="1" smtClean="0">
                            <a:latin typeface="Cambria Math" panose="02040503050406030204" pitchFamily="18" charset="0"/>
                          </a:rPr>
                          <m:t>𝐶</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ea typeface="Cambria Math" panose="02040503050406030204" pitchFamily="18" charset="0"/>
                              </a:rPr>
                              <m:t>𝐿</m:t>
                            </m:r>
                            <m:r>
                              <a:rPr lang="tr-TR" b="0" i="1" smtClean="0">
                                <a:latin typeface="Cambria Math" panose="02040503050406030204" pitchFamily="18" charset="0"/>
                                <a:ea typeface="Cambria Math" panose="02040503050406030204" pitchFamily="18" charset="0"/>
                              </a:rPr>
                              <m:t>𝐶</m:t>
                            </m:r>
                          </m:sub>
                        </m:sSub>
                      </m:sup>
                    </m:sSup>
                  </m:oMath>
                </a14:m>
                <a:r>
                  <a:rPr lang="tr-TR" dirty="0"/>
                  <a:t> ve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𝑅</m:t>
                        </m:r>
                        <m:r>
                          <a:rPr lang="tr-TR" b="0" i="1" smtClean="0">
                            <a:latin typeface="Cambria Math" panose="02040503050406030204" pitchFamily="18" charset="0"/>
                          </a:rPr>
                          <m:t>𝐶</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𝑅</m:t>
                        </m:r>
                        <m:r>
                          <a:rPr lang="tr-TR" b="0" i="1" smtClean="0">
                            <a:latin typeface="Cambria Math" panose="02040503050406030204" pitchFamily="18" charset="0"/>
                          </a:rPr>
                          <m:t>𝐶</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ea typeface="Cambria Math" panose="02040503050406030204" pitchFamily="18" charset="0"/>
                              </a:rPr>
                              <m:t>𝑅</m:t>
                            </m:r>
                            <m:r>
                              <a:rPr lang="tr-TR" b="0" i="1" smtClean="0">
                                <a:latin typeface="Cambria Math" panose="02040503050406030204" pitchFamily="18" charset="0"/>
                                <a:ea typeface="Cambria Math" panose="02040503050406030204" pitchFamily="18" charset="0"/>
                              </a:rPr>
                              <m:t>𝐶</m:t>
                            </m:r>
                          </m:sub>
                        </m:sSub>
                      </m:sup>
                    </m:sSup>
                  </m:oMath>
                </a14:m>
                <a:r>
                  <a:rPr lang="tr-TR" dirty="0"/>
                  <a:t> dengeleme kütleleri konulmak suretiyle gerçekleştirileceğinden, dengelenmiş rotor için şu iki denklem yazılabilir: </a:t>
                </a:r>
              </a:p>
              <a:p>
                <a:pPr marL="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0</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i="1">
                              <a:latin typeface="Cambria Math" panose="02040503050406030204" pitchFamily="18" charset="0"/>
                            </a:rPr>
                            <m:t>𝐴</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𝐴</m:t>
                              </m:r>
                            </m:sub>
                          </m:sSub>
                        </m:sup>
                      </m:sSup>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𝛼</m:t>
                          </m:r>
                        </m:e>
                        <m:sub>
                          <m:r>
                            <a:rPr lang="tr-TR" i="1">
                              <a:latin typeface="Cambria Math" panose="02040503050406030204" pitchFamily="18" charset="0"/>
                            </a:rPr>
                            <m:t>𝐿</m:t>
                          </m:r>
                        </m:sub>
                      </m:sSub>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𝐿𝐶</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𝐿𝐶</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ea typeface="Cambria Math" panose="02040503050406030204" pitchFamily="18" charset="0"/>
                                </a:rPr>
                                <m:t>𝐿𝐶</m:t>
                              </m:r>
                            </m:sub>
                          </m:sSub>
                        </m:sup>
                      </m:sSup>
                      <m:r>
                        <a:rPr lang="tr-TR" b="0" i="0" smtClean="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𝛼</m:t>
                          </m:r>
                        </m:e>
                        <m:sub>
                          <m:r>
                            <a:rPr lang="tr-TR" b="0" i="1" smtClean="0">
                              <a:latin typeface="Cambria Math" panose="02040503050406030204" pitchFamily="18" charset="0"/>
                              <a:ea typeface="Cambria Math" panose="02040503050406030204" pitchFamily="18" charset="0"/>
                            </a:rPr>
                            <m:t>𝑅</m:t>
                          </m:r>
                        </m:sub>
                      </m:sSub>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𝑅𝐶</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𝑅𝐶</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ea typeface="Cambria Math" panose="02040503050406030204" pitchFamily="18" charset="0"/>
                                </a:rPr>
                                <m:t>𝑅𝐶</m:t>
                              </m:r>
                            </m:sub>
                          </m:sSub>
                        </m:sup>
                      </m:sSup>
                    </m:oMath>
                  </m:oMathPara>
                </a14:m>
                <a:endParaRPr lang="tr-TR" dirty="0"/>
              </a:p>
              <a:p>
                <a:pPr marL="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0</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i="1">
                              <a:latin typeface="Cambria Math" panose="02040503050406030204" pitchFamily="18" charset="0"/>
                            </a:rPr>
                            <m:t>𝐵</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𝐵</m:t>
                              </m:r>
                            </m:sub>
                          </m:sSub>
                        </m:sup>
                      </m:sSup>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𝛽</m:t>
                          </m:r>
                        </m:e>
                        <m:sub>
                          <m:r>
                            <a:rPr lang="tr-TR" i="1">
                              <a:latin typeface="Cambria Math" panose="02040503050406030204" pitchFamily="18" charset="0"/>
                            </a:rPr>
                            <m:t>𝐿</m:t>
                          </m:r>
                        </m:sub>
                      </m:sSub>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𝐿𝐶</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𝐿𝐶</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ea typeface="Cambria Math" panose="02040503050406030204" pitchFamily="18" charset="0"/>
                                </a:rPr>
                                <m:t>𝐿𝐶</m:t>
                              </m:r>
                            </m:sub>
                          </m:sSub>
                        </m:sup>
                      </m:sSup>
                      <m:r>
                        <a:rPr lang="tr-TR">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𝛽</m:t>
                          </m:r>
                        </m:e>
                        <m:sub>
                          <m:r>
                            <a:rPr lang="tr-TR" i="1">
                              <a:latin typeface="Cambria Math" panose="02040503050406030204" pitchFamily="18" charset="0"/>
                              <a:ea typeface="Cambria Math" panose="02040503050406030204" pitchFamily="18" charset="0"/>
                            </a:rPr>
                            <m:t>𝑅</m:t>
                          </m:r>
                        </m:sub>
                      </m:sSub>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𝑅𝐶</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𝑅𝐶</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ea typeface="Cambria Math" panose="02040503050406030204" pitchFamily="18" charset="0"/>
                                </a:rPr>
                                <m:t>𝑅𝐶</m:t>
                              </m:r>
                            </m:sub>
                          </m:sSub>
                        </m:sup>
                      </m:sSup>
                    </m:oMath>
                  </m:oMathPara>
                </a14:m>
                <a:endParaRPr lang="tr-TR" dirty="0"/>
              </a:p>
              <a:p>
                <a:r>
                  <a:rPr lang="tr-TR" dirty="0"/>
                  <a:t>Bu iki </a:t>
                </a:r>
                <a:r>
                  <a:rPr lang="tr-TR" dirty="0" err="1"/>
                  <a:t>komplex</a:t>
                </a:r>
                <a:r>
                  <a:rPr lang="tr-TR" dirty="0"/>
                  <a:t> denklemden; </a:t>
                </a:r>
                <a14:m>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𝐿𝐶</m:t>
                        </m:r>
                      </m:sub>
                    </m:sSub>
                    <m:sSub>
                      <m:sSubPr>
                        <m:ctrlPr>
                          <a:rPr lang="tr-TR" i="1" smtClean="0">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𝐿𝐶</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ea typeface="Cambria Math" panose="02040503050406030204" pitchFamily="18" charset="0"/>
                              </a:rPr>
                              <m:t>𝐿𝐶</m:t>
                            </m:r>
                          </m:sub>
                        </m:sSub>
                      </m:sup>
                    </m:sSup>
                  </m:oMath>
                </a14:m>
                <a:r>
                  <a:rPr lang="tr-TR" dirty="0"/>
                  <a:t> ve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i="1">
                            <a:latin typeface="Cambria Math" panose="02040503050406030204" pitchFamily="18" charset="0"/>
                          </a:rPr>
                          <m:t>𝑅𝐶</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𝑅𝐶</m:t>
                        </m:r>
                      </m:sub>
                    </m:sSub>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𝑖</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ea typeface="Cambria Math" panose="02040503050406030204" pitchFamily="18" charset="0"/>
                              </a:rPr>
                              <m:t>𝑅𝐶</m:t>
                            </m:r>
                          </m:sub>
                        </m:sSub>
                      </m:sup>
                    </m:sSup>
                  </m:oMath>
                </a14:m>
                <a:r>
                  <a:rPr lang="tr-TR" dirty="0"/>
                  <a:t> dengeleme kütlelerinin büyüklük ve referans konumuna göre faz açıları bulunur. </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696" t="-1000" r="-1236" b="-1500"/>
                </a:stretch>
              </a:blipFill>
            </p:spPr>
            <p:txBody>
              <a:bodyPr/>
              <a:lstStyle/>
              <a:p>
                <a:r>
                  <a:rPr lang="tr-TR">
                    <a:noFill/>
                  </a:rPr>
                  <a:t> </a:t>
                </a:r>
              </a:p>
            </p:txBody>
          </p:sp>
        </mc:Fallback>
      </mc:AlternateContent>
    </p:spTree>
    <p:extLst>
      <p:ext uri="{BB962C8B-B14F-4D97-AF65-F5344CB8AC3E}">
        <p14:creationId xmlns:p14="http://schemas.microsoft.com/office/powerpoint/2010/main" val="14129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Rotor Dengeleme</a:t>
            </a:r>
          </a:p>
        </p:txBody>
      </p:sp>
      <p:sp>
        <p:nvSpPr>
          <p:cNvPr id="3" name="İçerik Yer Tutucusu 2"/>
          <p:cNvSpPr>
            <a:spLocks noGrp="1"/>
          </p:cNvSpPr>
          <p:nvPr>
            <p:ph idx="1"/>
          </p:nvPr>
        </p:nvSpPr>
        <p:spPr/>
        <p:txBody>
          <a:bodyPr/>
          <a:lstStyle/>
          <a:p>
            <a:r>
              <a:rPr lang="tr-TR" dirty="0">
                <a:solidFill>
                  <a:schemeClr val="accent6">
                    <a:lumMod val="75000"/>
                  </a:schemeClr>
                </a:solidFill>
              </a:rPr>
              <a:t>Rotor: </a:t>
            </a:r>
            <a:r>
              <a:rPr lang="tr-TR" dirty="0"/>
              <a:t>sabit bir eksen etrafında dönen sistemler için kullanılan genel terim:</a:t>
            </a:r>
          </a:p>
          <a:p>
            <a:pPr lvl="1"/>
            <a:r>
              <a:rPr lang="tr-TR" dirty="0"/>
              <a:t>Örnek</a:t>
            </a:r>
          </a:p>
          <a:p>
            <a:pPr lvl="2"/>
            <a:r>
              <a:rPr lang="tr-TR" dirty="0"/>
              <a:t>Takım </a:t>
            </a:r>
            <a:r>
              <a:rPr lang="tr-TR" dirty="0" err="1"/>
              <a:t>tezgahı,kompresör</a:t>
            </a:r>
            <a:r>
              <a:rPr lang="tr-TR" dirty="0"/>
              <a:t>, fan, santrifüj pompa, türbin, jet motoru vb. makinalar veya </a:t>
            </a:r>
          </a:p>
          <a:p>
            <a:pPr lvl="2"/>
            <a:r>
              <a:rPr lang="tr-TR" dirty="0"/>
              <a:t>mil, dişli kutusu, kam, volan, elektrik motoru vb. makina ekipmanları</a:t>
            </a:r>
          </a:p>
          <a:p>
            <a:r>
              <a:rPr lang="tr-TR" dirty="0"/>
              <a:t>Rotorlarda dengesizliğin birçok nedeni olabilir, belli başlı problemler aşağıda listelenmiştir: </a:t>
            </a:r>
          </a:p>
          <a:p>
            <a:pPr lvl="1"/>
            <a:r>
              <a:rPr lang="tr-TR" dirty="0"/>
              <a:t>Tasarım kaynaklı (örneğin kamlar) </a:t>
            </a:r>
          </a:p>
          <a:p>
            <a:pPr lvl="1"/>
            <a:r>
              <a:rPr lang="tr-TR" dirty="0"/>
              <a:t>Kama yolu, yağlama nipeli vb. </a:t>
            </a:r>
          </a:p>
          <a:p>
            <a:pPr lvl="1"/>
            <a:r>
              <a:rPr lang="tr-TR" dirty="0"/>
              <a:t>İmalat ve montaj toleransları </a:t>
            </a:r>
          </a:p>
          <a:p>
            <a:pPr lvl="1"/>
            <a:r>
              <a:rPr lang="tr-TR" dirty="0"/>
              <a:t>Isıl işlem </a:t>
            </a:r>
          </a:p>
          <a:p>
            <a:pPr lvl="1"/>
            <a:r>
              <a:rPr lang="tr-TR" dirty="0"/>
              <a:t>Malzeme hatası </a:t>
            </a:r>
          </a:p>
          <a:p>
            <a:pPr lvl="1"/>
            <a:r>
              <a:rPr lang="tr-TR" dirty="0"/>
              <a:t>Zamanla oluşan çarpıklık ve aşınma</a:t>
            </a:r>
          </a:p>
        </p:txBody>
      </p:sp>
    </p:spTree>
    <p:extLst>
      <p:ext uri="{BB962C8B-B14F-4D97-AF65-F5344CB8AC3E}">
        <p14:creationId xmlns:p14="http://schemas.microsoft.com/office/powerpoint/2010/main" val="1012137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Dengesizlik</a:t>
            </a:r>
          </a:p>
        </p:txBody>
      </p:sp>
      <p:sp>
        <p:nvSpPr>
          <p:cNvPr id="3" name="İçerik Yer Tutucusu 2"/>
          <p:cNvSpPr>
            <a:spLocks noGrp="1"/>
          </p:cNvSpPr>
          <p:nvPr>
            <p:ph idx="1"/>
          </p:nvPr>
        </p:nvSpPr>
        <p:spPr/>
        <p:txBody>
          <a:bodyPr/>
          <a:lstStyle/>
          <a:p>
            <a:r>
              <a:rPr lang="tr-TR" dirty="0"/>
              <a:t>Dengesizlik, dönme ekseninin geometrik eksenden sapması olarak ifade edilir ve üç kategoride incelenir</a:t>
            </a:r>
          </a:p>
          <a:p>
            <a:pPr lvl="1"/>
            <a:r>
              <a:rPr lang="tr-TR" dirty="0"/>
              <a:t>Statik Dengesizlik</a:t>
            </a:r>
          </a:p>
          <a:p>
            <a:pPr lvl="1"/>
            <a:r>
              <a:rPr lang="tr-TR" dirty="0"/>
              <a:t>Dinamik Dengesizlik</a:t>
            </a:r>
          </a:p>
          <a:p>
            <a:pPr lvl="1"/>
            <a:r>
              <a:rPr lang="tr-TR" dirty="0"/>
              <a:t>Genel Dengesizlik</a:t>
            </a:r>
          </a:p>
          <a:p>
            <a:pPr marL="0" indent="0">
              <a:buNone/>
            </a:pPr>
            <a:endParaRPr lang="tr-TR" dirty="0"/>
          </a:p>
        </p:txBody>
      </p:sp>
      <p:grpSp>
        <p:nvGrpSpPr>
          <p:cNvPr id="29" name="Grup 28"/>
          <p:cNvGrpSpPr/>
          <p:nvPr/>
        </p:nvGrpSpPr>
        <p:grpSpPr>
          <a:xfrm>
            <a:off x="1151620" y="2638129"/>
            <a:ext cx="2520000" cy="894537"/>
            <a:chOff x="1799692" y="3623265"/>
            <a:chExt cx="2520000" cy="894537"/>
          </a:xfrm>
        </p:grpSpPr>
        <p:grpSp>
          <p:nvGrpSpPr>
            <p:cNvPr id="7" name="Grup 6"/>
            <p:cNvGrpSpPr/>
            <p:nvPr/>
          </p:nvGrpSpPr>
          <p:grpSpPr>
            <a:xfrm rot="5400000">
              <a:off x="1982828" y="3623126"/>
              <a:ext cx="356669" cy="360000"/>
              <a:chOff x="2526302" y="2975014"/>
              <a:chExt cx="356669" cy="1461647"/>
            </a:xfrm>
          </p:grpSpPr>
          <p:sp>
            <p:nvSpPr>
              <p:cNvPr id="5" name="Dikdörtgen 4"/>
              <p:cNvSpPr/>
              <p:nvPr/>
            </p:nvSpPr>
            <p:spPr>
              <a:xfrm rot="16200000">
                <a:off x="1979334" y="3543747"/>
                <a:ext cx="1420016" cy="326079"/>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p:cNvCxnSpPr/>
              <p:nvPr/>
            </p:nvCxnSpPr>
            <p:spPr>
              <a:xfrm flipH="1" flipV="1">
                <a:off x="2882971" y="2975014"/>
                <a:ext cx="0" cy="1461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 8"/>
            <p:cNvGrpSpPr/>
            <p:nvPr/>
          </p:nvGrpSpPr>
          <p:grpSpPr>
            <a:xfrm rot="16200000" flipV="1">
              <a:off x="1968678" y="4132800"/>
              <a:ext cx="410004" cy="360000"/>
              <a:chOff x="2526302" y="2975014"/>
              <a:chExt cx="356669" cy="1461647"/>
            </a:xfrm>
          </p:grpSpPr>
          <p:sp>
            <p:nvSpPr>
              <p:cNvPr id="10" name="Dikdörtgen 9"/>
              <p:cNvSpPr/>
              <p:nvPr/>
            </p:nvSpPr>
            <p:spPr>
              <a:xfrm rot="16200000">
                <a:off x="1979334" y="3543747"/>
                <a:ext cx="1420016" cy="326079"/>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Düz Bağlayıcı 10"/>
              <p:cNvCxnSpPr/>
              <p:nvPr/>
            </p:nvCxnSpPr>
            <p:spPr>
              <a:xfrm flipH="1" flipV="1">
                <a:off x="2882971" y="2975014"/>
                <a:ext cx="0" cy="1461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 11"/>
            <p:cNvGrpSpPr/>
            <p:nvPr/>
          </p:nvGrpSpPr>
          <p:grpSpPr>
            <a:xfrm rot="5400000">
              <a:off x="3661088" y="3621600"/>
              <a:ext cx="356669" cy="360000"/>
              <a:chOff x="2526302" y="2975014"/>
              <a:chExt cx="356669" cy="1461647"/>
            </a:xfrm>
          </p:grpSpPr>
          <p:sp>
            <p:nvSpPr>
              <p:cNvPr id="13" name="Dikdörtgen 12"/>
              <p:cNvSpPr/>
              <p:nvPr/>
            </p:nvSpPr>
            <p:spPr>
              <a:xfrm rot="16200000">
                <a:off x="1979334" y="3543747"/>
                <a:ext cx="1420016" cy="326079"/>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4" name="Düz Bağlayıcı 13"/>
              <p:cNvCxnSpPr/>
              <p:nvPr/>
            </p:nvCxnSpPr>
            <p:spPr>
              <a:xfrm flipH="1" flipV="1">
                <a:off x="2882971" y="2975014"/>
                <a:ext cx="0" cy="1461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up 14"/>
            <p:cNvGrpSpPr/>
            <p:nvPr/>
          </p:nvGrpSpPr>
          <p:grpSpPr>
            <a:xfrm rot="16200000" flipV="1">
              <a:off x="3646938" y="4132800"/>
              <a:ext cx="410004" cy="360000"/>
              <a:chOff x="2526302" y="2975014"/>
              <a:chExt cx="356669" cy="1461647"/>
            </a:xfrm>
          </p:grpSpPr>
          <p:sp>
            <p:nvSpPr>
              <p:cNvPr id="16" name="Dikdörtgen 15"/>
              <p:cNvSpPr/>
              <p:nvPr/>
            </p:nvSpPr>
            <p:spPr>
              <a:xfrm rot="16200000">
                <a:off x="1979334" y="3543747"/>
                <a:ext cx="1420016" cy="326079"/>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7" name="Düz Bağlayıcı 16"/>
              <p:cNvCxnSpPr/>
              <p:nvPr/>
            </p:nvCxnSpPr>
            <p:spPr>
              <a:xfrm flipH="1" flipV="1">
                <a:off x="2882971" y="2975014"/>
                <a:ext cx="0" cy="1461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Düz Bağlayıcı 20"/>
            <p:cNvCxnSpPr/>
            <p:nvPr/>
          </p:nvCxnSpPr>
          <p:spPr>
            <a:xfrm>
              <a:off x="1799692" y="4039200"/>
              <a:ext cx="252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Yuvarlatılmış Dikdörtgen 23"/>
            <p:cNvSpPr/>
            <p:nvPr/>
          </p:nvSpPr>
          <p:spPr>
            <a:xfrm>
              <a:off x="2428850" y="3751200"/>
              <a:ext cx="1171042" cy="5440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cxnSp>
          <p:nvCxnSpPr>
            <p:cNvPr id="26" name="Düz Bağlayıcı 25"/>
            <p:cNvCxnSpPr/>
            <p:nvPr/>
          </p:nvCxnSpPr>
          <p:spPr>
            <a:xfrm>
              <a:off x="2428850" y="4039200"/>
              <a:ext cx="1171042" cy="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2430000" y="3967200"/>
              <a:ext cx="1171042" cy="0"/>
            </a:xfrm>
            <a:prstGeom prst="line">
              <a:avLst/>
            </a:prstGeom>
            <a:ln w="19050">
              <a:solidFill>
                <a:schemeClr val="bg2">
                  <a:lumMod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28" name="Akış Çizelgesi: Toplam Birleşimi 27"/>
            <p:cNvSpPr/>
            <p:nvPr/>
          </p:nvSpPr>
          <p:spPr>
            <a:xfrm>
              <a:off x="2951820" y="3913201"/>
              <a:ext cx="90000" cy="90000"/>
            </a:xfrm>
            <a:prstGeom prst="flowChartSummingJunction">
              <a:avLst/>
            </a:prstGeom>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grpSp>
      <p:grpSp>
        <p:nvGrpSpPr>
          <p:cNvPr id="66" name="Grup 65"/>
          <p:cNvGrpSpPr/>
          <p:nvPr/>
        </p:nvGrpSpPr>
        <p:grpSpPr>
          <a:xfrm>
            <a:off x="6336196" y="5051815"/>
            <a:ext cx="2520000" cy="894537"/>
            <a:chOff x="6336196" y="5051815"/>
            <a:chExt cx="2520000" cy="894537"/>
          </a:xfrm>
        </p:grpSpPr>
        <p:grpSp>
          <p:nvGrpSpPr>
            <p:cNvPr id="49" name="Grup 48"/>
            <p:cNvGrpSpPr/>
            <p:nvPr/>
          </p:nvGrpSpPr>
          <p:grpSpPr>
            <a:xfrm rot="5400000">
              <a:off x="6519332" y="5051676"/>
              <a:ext cx="356669" cy="360000"/>
              <a:chOff x="2526302" y="2975014"/>
              <a:chExt cx="356669" cy="1461647"/>
            </a:xfrm>
          </p:grpSpPr>
          <p:sp>
            <p:nvSpPr>
              <p:cNvPr id="64" name="Dikdörtgen 63"/>
              <p:cNvSpPr/>
              <p:nvPr/>
            </p:nvSpPr>
            <p:spPr>
              <a:xfrm rot="16200000">
                <a:off x="1979334" y="3543747"/>
                <a:ext cx="1420016" cy="326079"/>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5" name="Düz Bağlayıcı 64"/>
              <p:cNvCxnSpPr/>
              <p:nvPr/>
            </p:nvCxnSpPr>
            <p:spPr>
              <a:xfrm flipH="1" flipV="1">
                <a:off x="2882971" y="2975014"/>
                <a:ext cx="0" cy="1461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up 49"/>
            <p:cNvGrpSpPr/>
            <p:nvPr/>
          </p:nvGrpSpPr>
          <p:grpSpPr>
            <a:xfrm rot="16200000" flipV="1">
              <a:off x="6505182" y="5561350"/>
              <a:ext cx="410004" cy="360000"/>
              <a:chOff x="2526302" y="2975014"/>
              <a:chExt cx="356669" cy="1461647"/>
            </a:xfrm>
          </p:grpSpPr>
          <p:sp>
            <p:nvSpPr>
              <p:cNvPr id="62" name="Dikdörtgen 61"/>
              <p:cNvSpPr/>
              <p:nvPr/>
            </p:nvSpPr>
            <p:spPr>
              <a:xfrm rot="16200000">
                <a:off x="1979334" y="3543747"/>
                <a:ext cx="1420016" cy="326079"/>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3" name="Düz Bağlayıcı 62"/>
              <p:cNvCxnSpPr/>
              <p:nvPr/>
            </p:nvCxnSpPr>
            <p:spPr>
              <a:xfrm flipH="1" flipV="1">
                <a:off x="2882971" y="2975014"/>
                <a:ext cx="0" cy="1461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up 50"/>
            <p:cNvGrpSpPr/>
            <p:nvPr/>
          </p:nvGrpSpPr>
          <p:grpSpPr>
            <a:xfrm rot="5400000">
              <a:off x="8197592" y="5050150"/>
              <a:ext cx="356669" cy="360000"/>
              <a:chOff x="2526302" y="2975014"/>
              <a:chExt cx="356669" cy="1461647"/>
            </a:xfrm>
          </p:grpSpPr>
          <p:sp>
            <p:nvSpPr>
              <p:cNvPr id="60" name="Dikdörtgen 59"/>
              <p:cNvSpPr/>
              <p:nvPr/>
            </p:nvSpPr>
            <p:spPr>
              <a:xfrm rot="16200000">
                <a:off x="1979334" y="3543747"/>
                <a:ext cx="1420016" cy="326079"/>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1" name="Düz Bağlayıcı 60"/>
              <p:cNvCxnSpPr/>
              <p:nvPr/>
            </p:nvCxnSpPr>
            <p:spPr>
              <a:xfrm flipH="1" flipV="1">
                <a:off x="2882971" y="2975014"/>
                <a:ext cx="0" cy="1461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up 51"/>
            <p:cNvGrpSpPr/>
            <p:nvPr/>
          </p:nvGrpSpPr>
          <p:grpSpPr>
            <a:xfrm rot="16200000" flipV="1">
              <a:off x="8183442" y="5561350"/>
              <a:ext cx="410004" cy="360000"/>
              <a:chOff x="2526302" y="2975014"/>
              <a:chExt cx="356669" cy="1461647"/>
            </a:xfrm>
          </p:grpSpPr>
          <p:sp>
            <p:nvSpPr>
              <p:cNvPr id="58" name="Dikdörtgen 57"/>
              <p:cNvSpPr/>
              <p:nvPr/>
            </p:nvSpPr>
            <p:spPr>
              <a:xfrm rot="16200000">
                <a:off x="1979334" y="3543747"/>
                <a:ext cx="1420016" cy="326079"/>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9" name="Düz Bağlayıcı 58"/>
              <p:cNvCxnSpPr/>
              <p:nvPr/>
            </p:nvCxnSpPr>
            <p:spPr>
              <a:xfrm flipH="1" flipV="1">
                <a:off x="2882971" y="2975014"/>
                <a:ext cx="0" cy="1461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Düz Bağlayıcı 52"/>
            <p:cNvCxnSpPr/>
            <p:nvPr/>
          </p:nvCxnSpPr>
          <p:spPr>
            <a:xfrm>
              <a:off x="6336196" y="5467750"/>
              <a:ext cx="252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Yuvarlatılmış Dikdörtgen 53"/>
            <p:cNvSpPr/>
            <p:nvPr/>
          </p:nvSpPr>
          <p:spPr>
            <a:xfrm>
              <a:off x="6965354" y="5179750"/>
              <a:ext cx="1171042" cy="5440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cxnSp>
          <p:nvCxnSpPr>
            <p:cNvPr id="55" name="Düz Bağlayıcı 54"/>
            <p:cNvCxnSpPr/>
            <p:nvPr/>
          </p:nvCxnSpPr>
          <p:spPr>
            <a:xfrm>
              <a:off x="6965354" y="5467750"/>
              <a:ext cx="1171042" cy="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56" name="Düz Bağlayıcı 55"/>
            <p:cNvCxnSpPr/>
            <p:nvPr/>
          </p:nvCxnSpPr>
          <p:spPr>
            <a:xfrm rot="300000">
              <a:off x="6620804" y="5402787"/>
              <a:ext cx="1800000" cy="0"/>
            </a:xfrm>
            <a:prstGeom prst="line">
              <a:avLst/>
            </a:prstGeom>
            <a:ln w="19050">
              <a:solidFill>
                <a:schemeClr val="bg2">
                  <a:lumMod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57" name="Akış Çizelgesi: Toplam Birleşimi 56"/>
            <p:cNvSpPr/>
            <p:nvPr/>
          </p:nvSpPr>
          <p:spPr>
            <a:xfrm>
              <a:off x="7488324" y="5341751"/>
              <a:ext cx="90000" cy="90000"/>
            </a:xfrm>
            <a:prstGeom prst="flowChartSummingJunction">
              <a:avLst/>
            </a:prstGeom>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grpSp>
      <p:grpSp>
        <p:nvGrpSpPr>
          <p:cNvPr id="4" name="Grup 3"/>
          <p:cNvGrpSpPr/>
          <p:nvPr/>
        </p:nvGrpSpPr>
        <p:grpSpPr>
          <a:xfrm>
            <a:off x="3940026" y="3876632"/>
            <a:ext cx="2520000" cy="894537"/>
            <a:chOff x="3940026" y="3876632"/>
            <a:chExt cx="2520000" cy="894537"/>
          </a:xfrm>
        </p:grpSpPr>
        <p:grpSp>
          <p:nvGrpSpPr>
            <p:cNvPr id="31" name="Grup 30"/>
            <p:cNvGrpSpPr/>
            <p:nvPr/>
          </p:nvGrpSpPr>
          <p:grpSpPr>
            <a:xfrm rot="5400000">
              <a:off x="4123162" y="3876493"/>
              <a:ext cx="356669" cy="360000"/>
              <a:chOff x="2526302" y="2975014"/>
              <a:chExt cx="356669" cy="1461647"/>
            </a:xfrm>
          </p:grpSpPr>
          <p:sp>
            <p:nvSpPr>
              <p:cNvPr id="46" name="Dikdörtgen 45"/>
              <p:cNvSpPr/>
              <p:nvPr/>
            </p:nvSpPr>
            <p:spPr>
              <a:xfrm rot="16200000">
                <a:off x="1979334" y="3543747"/>
                <a:ext cx="1420016" cy="326079"/>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7" name="Düz Bağlayıcı 46"/>
              <p:cNvCxnSpPr/>
              <p:nvPr/>
            </p:nvCxnSpPr>
            <p:spPr>
              <a:xfrm flipH="1" flipV="1">
                <a:off x="2882971" y="2975014"/>
                <a:ext cx="0" cy="1461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up 31"/>
            <p:cNvGrpSpPr/>
            <p:nvPr/>
          </p:nvGrpSpPr>
          <p:grpSpPr>
            <a:xfrm rot="16200000" flipV="1">
              <a:off x="4109012" y="4386167"/>
              <a:ext cx="410004" cy="360000"/>
              <a:chOff x="2526302" y="2975014"/>
              <a:chExt cx="356669" cy="1461647"/>
            </a:xfrm>
          </p:grpSpPr>
          <p:sp>
            <p:nvSpPr>
              <p:cNvPr id="44" name="Dikdörtgen 43"/>
              <p:cNvSpPr/>
              <p:nvPr/>
            </p:nvSpPr>
            <p:spPr>
              <a:xfrm rot="16200000">
                <a:off x="1979334" y="3543747"/>
                <a:ext cx="1420016" cy="326079"/>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5" name="Düz Bağlayıcı 44"/>
              <p:cNvCxnSpPr/>
              <p:nvPr/>
            </p:nvCxnSpPr>
            <p:spPr>
              <a:xfrm flipH="1" flipV="1">
                <a:off x="2882971" y="2975014"/>
                <a:ext cx="0" cy="1461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up 32"/>
            <p:cNvGrpSpPr/>
            <p:nvPr/>
          </p:nvGrpSpPr>
          <p:grpSpPr>
            <a:xfrm rot="5400000">
              <a:off x="5801422" y="3874967"/>
              <a:ext cx="356669" cy="360000"/>
              <a:chOff x="2526302" y="2975014"/>
              <a:chExt cx="356669" cy="1461647"/>
            </a:xfrm>
          </p:grpSpPr>
          <p:sp>
            <p:nvSpPr>
              <p:cNvPr id="42" name="Dikdörtgen 41"/>
              <p:cNvSpPr/>
              <p:nvPr/>
            </p:nvSpPr>
            <p:spPr>
              <a:xfrm rot="16200000">
                <a:off x="1979334" y="3543747"/>
                <a:ext cx="1420016" cy="326079"/>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3" name="Düz Bağlayıcı 42"/>
              <p:cNvCxnSpPr/>
              <p:nvPr/>
            </p:nvCxnSpPr>
            <p:spPr>
              <a:xfrm flipH="1" flipV="1">
                <a:off x="2882971" y="2975014"/>
                <a:ext cx="0" cy="1461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up 33"/>
            <p:cNvGrpSpPr/>
            <p:nvPr/>
          </p:nvGrpSpPr>
          <p:grpSpPr>
            <a:xfrm rot="16200000" flipV="1">
              <a:off x="5787272" y="4386167"/>
              <a:ext cx="410004" cy="360000"/>
              <a:chOff x="2526302" y="2975014"/>
              <a:chExt cx="356669" cy="1461647"/>
            </a:xfrm>
          </p:grpSpPr>
          <p:sp>
            <p:nvSpPr>
              <p:cNvPr id="40" name="Dikdörtgen 39"/>
              <p:cNvSpPr/>
              <p:nvPr/>
            </p:nvSpPr>
            <p:spPr>
              <a:xfrm rot="16200000">
                <a:off x="1979334" y="3543747"/>
                <a:ext cx="1420016" cy="326079"/>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1" name="Düz Bağlayıcı 40"/>
              <p:cNvCxnSpPr/>
              <p:nvPr/>
            </p:nvCxnSpPr>
            <p:spPr>
              <a:xfrm flipH="1" flipV="1">
                <a:off x="2882971" y="2975014"/>
                <a:ext cx="0" cy="1461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Düz Bağlayıcı 34"/>
            <p:cNvCxnSpPr/>
            <p:nvPr/>
          </p:nvCxnSpPr>
          <p:spPr>
            <a:xfrm>
              <a:off x="3940026" y="4292567"/>
              <a:ext cx="252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Yuvarlatılmış Dikdörtgen 35"/>
            <p:cNvSpPr/>
            <p:nvPr/>
          </p:nvSpPr>
          <p:spPr>
            <a:xfrm>
              <a:off x="4569184" y="4004567"/>
              <a:ext cx="1171042" cy="5440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cxnSp>
          <p:nvCxnSpPr>
            <p:cNvPr id="38" name="Düz Bağlayıcı 37"/>
            <p:cNvCxnSpPr/>
            <p:nvPr/>
          </p:nvCxnSpPr>
          <p:spPr>
            <a:xfrm rot="300000">
              <a:off x="4316548" y="4299529"/>
              <a:ext cx="1800000" cy="0"/>
            </a:xfrm>
            <a:prstGeom prst="line">
              <a:avLst/>
            </a:prstGeom>
            <a:ln w="19050">
              <a:solidFill>
                <a:schemeClr val="bg2">
                  <a:lumMod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39" name="Akış Çizelgesi: Toplam Birleşimi 38"/>
            <p:cNvSpPr/>
            <p:nvPr/>
          </p:nvSpPr>
          <p:spPr>
            <a:xfrm>
              <a:off x="5092154" y="4239100"/>
              <a:ext cx="90000" cy="90000"/>
            </a:xfrm>
            <a:prstGeom prst="flowChartSummingJunction">
              <a:avLst/>
            </a:prstGeom>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cxnSp>
          <p:nvCxnSpPr>
            <p:cNvPr id="67" name="Düz Bağlayıcı 66"/>
            <p:cNvCxnSpPr/>
            <p:nvPr/>
          </p:nvCxnSpPr>
          <p:spPr>
            <a:xfrm>
              <a:off x="4551633" y="4289346"/>
              <a:ext cx="1171042" cy="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sp>
        <p:nvSpPr>
          <p:cNvPr id="68" name="Metin kutusu 67"/>
          <p:cNvSpPr txBox="1"/>
          <p:nvPr/>
        </p:nvSpPr>
        <p:spPr>
          <a:xfrm>
            <a:off x="1205616" y="2208472"/>
            <a:ext cx="2376264"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dirty="0">
                <a:solidFill>
                  <a:schemeClr val="accent6">
                    <a:lumMod val="75000"/>
                  </a:schemeClr>
                </a:solidFill>
                <a:latin typeface="+mj-lt"/>
              </a:rPr>
              <a:t>Statik Dengesizlik</a:t>
            </a:r>
          </a:p>
        </p:txBody>
      </p:sp>
      <p:sp>
        <p:nvSpPr>
          <p:cNvPr id="69" name="Metin kutusu 68"/>
          <p:cNvSpPr txBox="1"/>
          <p:nvPr/>
        </p:nvSpPr>
        <p:spPr>
          <a:xfrm>
            <a:off x="3966573" y="3414830"/>
            <a:ext cx="237626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a:solidFill>
                  <a:schemeClr val="accent6">
                    <a:lumMod val="75000"/>
                  </a:schemeClr>
                </a:solidFill>
                <a:latin typeface="+mj-lt"/>
              </a:rPr>
              <a:t>Dinamik Dengesizlik</a:t>
            </a:r>
          </a:p>
        </p:txBody>
      </p:sp>
      <p:sp>
        <p:nvSpPr>
          <p:cNvPr id="70" name="Metin kutusu 69"/>
          <p:cNvSpPr txBox="1"/>
          <p:nvPr/>
        </p:nvSpPr>
        <p:spPr>
          <a:xfrm>
            <a:off x="6390192" y="4582504"/>
            <a:ext cx="237626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a:solidFill>
                  <a:schemeClr val="accent6">
                    <a:lumMod val="75000"/>
                  </a:schemeClr>
                </a:solidFill>
                <a:latin typeface="+mj-lt"/>
              </a:rPr>
              <a:t>Genel Dengesizlik</a:t>
            </a:r>
          </a:p>
        </p:txBody>
      </p:sp>
    </p:spTree>
    <p:extLst>
      <p:ext uri="{BB962C8B-B14F-4D97-AF65-F5344CB8AC3E}">
        <p14:creationId xmlns:p14="http://schemas.microsoft.com/office/powerpoint/2010/main" val="843122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Statik (Tek Düzlemde) Dengeleme </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28650" y="3645024"/>
                <a:ext cx="7886700" cy="3060575"/>
              </a:xfrm>
            </p:spPr>
            <p:txBody>
              <a:bodyPr>
                <a:normAutofit fontScale="92500"/>
              </a:bodyPr>
              <a:lstStyle/>
              <a:p>
                <a:r>
                  <a:rPr lang="tr-TR" dirty="0"/>
                  <a:t>Rotorun sabit hızla sonucu dönmesi ile oluşan statik dengesizlik; </a:t>
                </a:r>
                <a:r>
                  <a:rPr lang="tr-TR" dirty="0">
                    <a:solidFill>
                      <a:srgbClr val="FF0000"/>
                    </a:solidFill>
                  </a:rPr>
                  <a:t>merkezi asal atalet ekseni </a:t>
                </a:r>
                <a:r>
                  <a:rPr lang="tr-TR" dirty="0"/>
                  <a:t>ile </a:t>
                </a:r>
                <a:r>
                  <a:rPr lang="tr-TR" dirty="0">
                    <a:solidFill>
                      <a:srgbClr val="FF0000"/>
                    </a:solidFill>
                  </a:rPr>
                  <a:t>mil ekseninin</a:t>
                </a:r>
                <a:r>
                  <a:rPr lang="tr-TR" dirty="0"/>
                  <a:t> çakışık olmayıp paralel olması durumudur. Bir rotorun merkezi asal atalet ekseni; rotorun </a:t>
                </a:r>
                <a:r>
                  <a:rPr lang="tr-TR" dirty="0">
                    <a:solidFill>
                      <a:srgbClr val="FF0000"/>
                    </a:solidFill>
                  </a:rPr>
                  <a:t>en kesitinin</a:t>
                </a:r>
                <a:r>
                  <a:rPr lang="tr-TR" dirty="0"/>
                  <a:t> ağırlık merkezinin geometrik yeri olarak tanımlanır. </a:t>
                </a:r>
              </a:p>
              <a:p>
                <a:r>
                  <a:rPr lang="tr-TR" dirty="0"/>
                  <a:t>Böyle bir durumu düzeltmek için, ağırlık merkezini dönme merkezine getirmek gerekir.</a:t>
                </a:r>
              </a:p>
              <a:p>
                <a:r>
                  <a:rPr lang="tr-TR" dirty="0"/>
                  <a:t>Ağırlık merkezini ya kütle ekleyerek yada ters taraftan kütle çıkararak yapmak mümkündür.</a:t>
                </a:r>
              </a:p>
              <a:p>
                <a:r>
                  <a:rPr lang="tr-TR" dirty="0"/>
                  <a:t>Tüm işlemler sonucunda </a:t>
                </a:r>
                <a14:m>
                  <m:oMath xmlns:m="http://schemas.openxmlformats.org/officeDocument/2006/math">
                    <m:nary>
                      <m:naryPr>
                        <m:chr m:val="∑"/>
                        <m:subHide m:val="on"/>
                        <m:supHide m:val="on"/>
                        <m:ctrlPr>
                          <a:rPr lang="tr-TR" i="1" smtClean="0">
                            <a:latin typeface="Cambria Math" panose="02040503050406030204" pitchFamily="18" charset="0"/>
                          </a:rPr>
                        </m:ctrlPr>
                      </m:naryPr>
                      <m:sub/>
                      <m:sup/>
                      <m:e>
                        <m:sSub>
                          <m:sSubPr>
                            <m:ctrlPr>
                              <a:rPr lang="tr-TR" i="1" smtClean="0">
                                <a:latin typeface="Cambria Math" panose="02040503050406030204" pitchFamily="18" charset="0"/>
                              </a:rPr>
                            </m:ctrlPr>
                          </m:sSubPr>
                          <m:e>
                            <m:acc>
                              <m:accPr>
                                <m:chr m:val="⃗"/>
                                <m:ctrlPr>
                                  <a:rPr lang="tr-TR" i="1" smtClean="0">
                                    <a:latin typeface="Cambria Math" panose="02040503050406030204" pitchFamily="18" charset="0"/>
                                  </a:rPr>
                                </m:ctrlPr>
                              </m:accPr>
                              <m:e>
                                <m:r>
                                  <a:rPr lang="tr-TR" b="0" i="1" smtClean="0">
                                    <a:latin typeface="Cambria Math" panose="02040503050406030204" pitchFamily="18" charset="0"/>
                                  </a:rPr>
                                  <m:t>𝐹</m:t>
                                </m:r>
                              </m:e>
                            </m:acc>
                          </m:e>
                          <m:sub>
                            <m:r>
                              <a:rPr lang="tr-TR" b="0" i="1" smtClean="0">
                                <a:latin typeface="Cambria Math" panose="02040503050406030204" pitchFamily="18" charset="0"/>
                              </a:rPr>
                              <m:t>𝑢</m:t>
                            </m:r>
                          </m:sub>
                        </m:sSub>
                      </m:e>
                    </m:nary>
                    <m:r>
                      <a:rPr lang="tr-TR" b="0" i="1" smtClean="0">
                        <a:latin typeface="Cambria Math" panose="02040503050406030204" pitchFamily="18" charset="0"/>
                      </a:rPr>
                      <m:t>=0</m:t>
                    </m:r>
                  </m:oMath>
                </a14:m>
                <a:r>
                  <a:rPr lang="tr-TR" dirty="0"/>
                  <a:t> koşulu sağlanmalıdır. Dolayısıyla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𝑚</m:t>
                        </m:r>
                      </m:e>
                      <m:sub>
                        <m:r>
                          <a:rPr lang="tr-TR" b="0" i="1" smtClean="0">
                            <a:latin typeface="Cambria Math" panose="02040503050406030204" pitchFamily="18" charset="0"/>
                          </a:rPr>
                          <m:t>𝑐</m:t>
                        </m:r>
                      </m:sub>
                    </m:sSub>
                    <m:sSub>
                      <m:sSubPr>
                        <m:ctrlPr>
                          <a:rPr lang="tr-TR" i="1" smtClean="0">
                            <a:latin typeface="Cambria Math" panose="02040503050406030204" pitchFamily="18" charset="0"/>
                          </a:rPr>
                        </m:ctrlPr>
                      </m:sSubPr>
                      <m:e>
                        <m:r>
                          <a:rPr lang="tr-TR" b="0" i="1" smtClean="0">
                            <a:latin typeface="Cambria Math" panose="02040503050406030204" pitchFamily="18" charset="0"/>
                          </a:rPr>
                          <m:t>𝑟</m:t>
                        </m:r>
                      </m:e>
                      <m:sub>
                        <m:r>
                          <a:rPr lang="tr-TR" b="0" i="1" smtClean="0">
                            <a:latin typeface="Cambria Math" panose="02040503050406030204" pitchFamily="18" charset="0"/>
                          </a:rPr>
                          <m:t>𝑐</m:t>
                        </m:r>
                      </m:sub>
                    </m:sSub>
                    <m:r>
                      <a:rPr lang="tr-TR" b="0" i="1" smtClean="0">
                        <a:latin typeface="Cambria Math" panose="02040503050406030204" pitchFamily="18" charset="0"/>
                      </a:rPr>
                      <m:t>=</m:t>
                    </m:r>
                    <m:r>
                      <a:rPr lang="tr-TR" b="0" i="1" smtClean="0">
                        <a:latin typeface="Cambria Math" panose="02040503050406030204" pitchFamily="18" charset="0"/>
                      </a:rPr>
                      <m:t>𝑚𝑒</m:t>
                    </m:r>
                  </m:oMath>
                </a14:m>
                <a:r>
                  <a:rPr lang="tr-TR" dirty="0"/>
                  <a:t> dir.</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28650" y="3645024"/>
                <a:ext cx="7886700" cy="3060575"/>
              </a:xfrm>
              <a:blipFill rotWithShape="0">
                <a:blip r:embed="rId2"/>
                <a:stretch>
                  <a:fillRect l="-541" t="-1992" b="-13745"/>
                </a:stretch>
              </a:blipFill>
            </p:spPr>
            <p:txBody>
              <a:bodyPr/>
              <a:lstStyle/>
              <a:p>
                <a:r>
                  <a:rPr lang="tr-TR">
                    <a:noFill/>
                  </a:rPr>
                  <a:t> </a:t>
                </a:r>
              </a:p>
            </p:txBody>
          </p:sp>
        </mc:Fallback>
      </mc:AlternateContent>
      <p:sp>
        <p:nvSpPr>
          <p:cNvPr id="11" name="Metin kutusu 10"/>
          <p:cNvSpPr txBox="1"/>
          <p:nvPr/>
        </p:nvSpPr>
        <p:spPr>
          <a:xfrm>
            <a:off x="1061609" y="2183745"/>
            <a:ext cx="1692188" cy="523220"/>
          </a:xfrm>
          <a:prstGeom prst="rect">
            <a:avLst/>
          </a:prstGeom>
          <a:noFill/>
        </p:spPr>
        <p:txBody>
          <a:bodyPr wrap="square" rtlCol="0">
            <a:spAutoFit/>
          </a:bodyPr>
          <a:lstStyle/>
          <a:p>
            <a:r>
              <a:rPr lang="tr-TR" sz="1400" dirty="0">
                <a:solidFill>
                  <a:schemeClr val="accent1">
                    <a:lumMod val="75000"/>
                  </a:schemeClr>
                </a:solidFill>
                <a:latin typeface="+mn-lt"/>
              </a:rPr>
              <a:t>Dönme Ekseni</a:t>
            </a:r>
          </a:p>
          <a:p>
            <a:r>
              <a:rPr lang="tr-TR" sz="1400" dirty="0">
                <a:solidFill>
                  <a:schemeClr val="accent1">
                    <a:lumMod val="75000"/>
                  </a:schemeClr>
                </a:solidFill>
                <a:latin typeface="+mn-lt"/>
              </a:rPr>
              <a:t>Şaft Ekseni</a:t>
            </a:r>
          </a:p>
        </p:txBody>
      </p:sp>
      <p:grpSp>
        <p:nvGrpSpPr>
          <p:cNvPr id="12" name="Grup 11"/>
          <p:cNvGrpSpPr/>
          <p:nvPr/>
        </p:nvGrpSpPr>
        <p:grpSpPr>
          <a:xfrm>
            <a:off x="697979" y="874368"/>
            <a:ext cx="2520000" cy="894537"/>
            <a:chOff x="1799692" y="3623265"/>
            <a:chExt cx="2520000" cy="894537"/>
          </a:xfrm>
        </p:grpSpPr>
        <p:grpSp>
          <p:nvGrpSpPr>
            <p:cNvPr id="13" name="Grup 12"/>
            <p:cNvGrpSpPr/>
            <p:nvPr/>
          </p:nvGrpSpPr>
          <p:grpSpPr>
            <a:xfrm rot="5400000">
              <a:off x="1982828" y="3623126"/>
              <a:ext cx="356669" cy="360000"/>
              <a:chOff x="2526302" y="2975014"/>
              <a:chExt cx="356669" cy="1461647"/>
            </a:xfrm>
          </p:grpSpPr>
          <p:sp>
            <p:nvSpPr>
              <p:cNvPr id="28" name="Dikdörtgen 27"/>
              <p:cNvSpPr/>
              <p:nvPr/>
            </p:nvSpPr>
            <p:spPr>
              <a:xfrm rot="16200000">
                <a:off x="1979334" y="3543747"/>
                <a:ext cx="1420016" cy="326079"/>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9" name="Düz Bağlayıcı 28"/>
              <p:cNvCxnSpPr/>
              <p:nvPr/>
            </p:nvCxnSpPr>
            <p:spPr>
              <a:xfrm flipH="1" flipV="1">
                <a:off x="2882971" y="2975014"/>
                <a:ext cx="0" cy="1461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up 13"/>
            <p:cNvGrpSpPr/>
            <p:nvPr/>
          </p:nvGrpSpPr>
          <p:grpSpPr>
            <a:xfrm rot="16200000" flipV="1">
              <a:off x="1968678" y="4132800"/>
              <a:ext cx="410004" cy="360000"/>
              <a:chOff x="2526302" y="2975014"/>
              <a:chExt cx="356669" cy="1461647"/>
            </a:xfrm>
          </p:grpSpPr>
          <p:sp>
            <p:nvSpPr>
              <p:cNvPr id="26" name="Dikdörtgen 25"/>
              <p:cNvSpPr/>
              <p:nvPr/>
            </p:nvSpPr>
            <p:spPr>
              <a:xfrm rot="16200000">
                <a:off x="1979334" y="3543747"/>
                <a:ext cx="1420016" cy="326079"/>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7" name="Düz Bağlayıcı 26"/>
              <p:cNvCxnSpPr/>
              <p:nvPr/>
            </p:nvCxnSpPr>
            <p:spPr>
              <a:xfrm flipH="1" flipV="1">
                <a:off x="2882971" y="2975014"/>
                <a:ext cx="0" cy="1461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up 14"/>
            <p:cNvGrpSpPr/>
            <p:nvPr/>
          </p:nvGrpSpPr>
          <p:grpSpPr>
            <a:xfrm rot="5400000">
              <a:off x="3661088" y="3621600"/>
              <a:ext cx="356669" cy="360000"/>
              <a:chOff x="2526302" y="2975014"/>
              <a:chExt cx="356669" cy="1461647"/>
            </a:xfrm>
          </p:grpSpPr>
          <p:sp>
            <p:nvSpPr>
              <p:cNvPr id="24" name="Dikdörtgen 23"/>
              <p:cNvSpPr/>
              <p:nvPr/>
            </p:nvSpPr>
            <p:spPr>
              <a:xfrm rot="16200000">
                <a:off x="1979334" y="3543747"/>
                <a:ext cx="1420016" cy="326079"/>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5" name="Düz Bağlayıcı 24"/>
              <p:cNvCxnSpPr/>
              <p:nvPr/>
            </p:nvCxnSpPr>
            <p:spPr>
              <a:xfrm flipH="1" flipV="1">
                <a:off x="2882971" y="2975014"/>
                <a:ext cx="0" cy="1461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up 15"/>
            <p:cNvGrpSpPr/>
            <p:nvPr/>
          </p:nvGrpSpPr>
          <p:grpSpPr>
            <a:xfrm rot="16200000" flipV="1">
              <a:off x="3646938" y="4132800"/>
              <a:ext cx="410004" cy="360000"/>
              <a:chOff x="2526302" y="2975014"/>
              <a:chExt cx="356669" cy="1461647"/>
            </a:xfrm>
          </p:grpSpPr>
          <p:sp>
            <p:nvSpPr>
              <p:cNvPr id="22" name="Dikdörtgen 21"/>
              <p:cNvSpPr/>
              <p:nvPr/>
            </p:nvSpPr>
            <p:spPr>
              <a:xfrm rot="16200000">
                <a:off x="1979334" y="3543747"/>
                <a:ext cx="1420016" cy="326079"/>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3" name="Düz Bağlayıcı 22"/>
              <p:cNvCxnSpPr/>
              <p:nvPr/>
            </p:nvCxnSpPr>
            <p:spPr>
              <a:xfrm flipH="1" flipV="1">
                <a:off x="2882971" y="2975014"/>
                <a:ext cx="0" cy="1461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Düz Bağlayıcı 16"/>
            <p:cNvCxnSpPr/>
            <p:nvPr/>
          </p:nvCxnSpPr>
          <p:spPr>
            <a:xfrm>
              <a:off x="1799692" y="4039200"/>
              <a:ext cx="252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Yuvarlatılmış Dikdörtgen 17"/>
            <p:cNvSpPr/>
            <p:nvPr/>
          </p:nvSpPr>
          <p:spPr>
            <a:xfrm>
              <a:off x="2428850" y="3751200"/>
              <a:ext cx="1171042" cy="5440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cxnSp>
          <p:nvCxnSpPr>
            <p:cNvPr id="19" name="Düz Bağlayıcı 18"/>
            <p:cNvCxnSpPr/>
            <p:nvPr/>
          </p:nvCxnSpPr>
          <p:spPr>
            <a:xfrm>
              <a:off x="2428850" y="4039200"/>
              <a:ext cx="1171042" cy="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20" name="Düz Bağlayıcı 19"/>
            <p:cNvCxnSpPr/>
            <p:nvPr/>
          </p:nvCxnSpPr>
          <p:spPr>
            <a:xfrm>
              <a:off x="2430000" y="3967200"/>
              <a:ext cx="1171042" cy="0"/>
            </a:xfrm>
            <a:prstGeom prst="line">
              <a:avLst/>
            </a:prstGeom>
            <a:ln w="19050">
              <a:solidFill>
                <a:schemeClr val="bg2">
                  <a:lumMod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21" name="Akış Çizelgesi: Toplam Birleşimi 20"/>
            <p:cNvSpPr/>
            <p:nvPr/>
          </p:nvSpPr>
          <p:spPr>
            <a:xfrm>
              <a:off x="2951820" y="3913201"/>
              <a:ext cx="90000" cy="90000"/>
            </a:xfrm>
            <a:prstGeom prst="flowChartSummingJunction">
              <a:avLst/>
            </a:prstGeom>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grpSp>
      <p:cxnSp>
        <p:nvCxnSpPr>
          <p:cNvPr id="10" name="Dirsek Bağlayıcısı 9"/>
          <p:cNvCxnSpPr/>
          <p:nvPr/>
        </p:nvCxnSpPr>
        <p:spPr>
          <a:xfrm rot="10800000" flipV="1">
            <a:off x="1850107" y="1289349"/>
            <a:ext cx="1224136" cy="1152128"/>
          </a:xfrm>
          <a:prstGeom prst="bentConnector3">
            <a:avLst/>
          </a:prstGeom>
          <a:ln w="9525">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30" name="Dirsek Bağlayıcısı 29"/>
          <p:cNvCxnSpPr/>
          <p:nvPr/>
        </p:nvCxnSpPr>
        <p:spPr>
          <a:xfrm rot="10800000" flipV="1">
            <a:off x="1753540" y="1220082"/>
            <a:ext cx="1110405" cy="835896"/>
          </a:xfrm>
          <a:prstGeom prst="bentConnector3">
            <a:avLst/>
          </a:prstGeom>
          <a:ln w="19050">
            <a:solidFill>
              <a:schemeClr val="bg2">
                <a:lumMod val="50000"/>
              </a:schemeClr>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33" name="Metin kutusu 32"/>
          <p:cNvSpPr txBox="1"/>
          <p:nvPr/>
        </p:nvSpPr>
        <p:spPr>
          <a:xfrm>
            <a:off x="912232" y="1762380"/>
            <a:ext cx="1692188" cy="523220"/>
          </a:xfrm>
          <a:prstGeom prst="rect">
            <a:avLst/>
          </a:prstGeom>
          <a:noFill/>
        </p:spPr>
        <p:txBody>
          <a:bodyPr wrap="square" rtlCol="0">
            <a:spAutoFit/>
          </a:bodyPr>
          <a:lstStyle/>
          <a:p>
            <a:r>
              <a:rPr lang="tr-TR" sz="1400" dirty="0">
                <a:solidFill>
                  <a:schemeClr val="accent1">
                    <a:lumMod val="75000"/>
                  </a:schemeClr>
                </a:solidFill>
                <a:latin typeface="+mj-lt"/>
              </a:rPr>
              <a:t>Merkezi Asal Atalet Ekseni</a:t>
            </a:r>
          </a:p>
        </p:txBody>
      </p:sp>
      <p:sp>
        <p:nvSpPr>
          <p:cNvPr id="34" name="Akış Çizelgesi: Bağlayıcı 33"/>
          <p:cNvSpPr/>
          <p:nvPr/>
        </p:nvSpPr>
        <p:spPr>
          <a:xfrm>
            <a:off x="1846100" y="1367231"/>
            <a:ext cx="108012" cy="108000"/>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cxnSp>
        <p:nvCxnSpPr>
          <p:cNvPr id="36" name="Dirsek Bağlayıcısı 35"/>
          <p:cNvCxnSpPr>
            <a:stCxn id="34" idx="0"/>
          </p:cNvCxnSpPr>
          <p:nvPr/>
        </p:nvCxnSpPr>
        <p:spPr>
          <a:xfrm rot="16200000" flipV="1">
            <a:off x="1440827" y="907951"/>
            <a:ext cx="690191" cy="228369"/>
          </a:xfrm>
          <a:prstGeom prst="bentConnector3">
            <a:avLst>
              <a:gd name="adj1" fmla="val 100470"/>
            </a:avLst>
          </a:prstGeom>
          <a:ln>
            <a:tailEnd type="triangle"/>
          </a:ln>
        </p:spPr>
        <p:style>
          <a:lnRef idx="1">
            <a:schemeClr val="accent6"/>
          </a:lnRef>
          <a:fillRef idx="0">
            <a:schemeClr val="accent6"/>
          </a:fillRef>
          <a:effectRef idx="0">
            <a:schemeClr val="accent6"/>
          </a:effectRef>
          <a:fontRef idx="minor">
            <a:schemeClr val="tx1"/>
          </a:fontRef>
        </p:style>
      </p:cxnSp>
      <p:sp>
        <p:nvSpPr>
          <p:cNvPr id="41" name="Metin kutusu 40"/>
          <p:cNvSpPr txBox="1"/>
          <p:nvPr/>
        </p:nvSpPr>
        <p:spPr>
          <a:xfrm>
            <a:off x="1011196" y="425935"/>
            <a:ext cx="1040524" cy="523220"/>
          </a:xfrm>
          <a:prstGeom prst="rect">
            <a:avLst/>
          </a:prstGeom>
          <a:noFill/>
        </p:spPr>
        <p:txBody>
          <a:bodyPr wrap="square" rtlCol="0">
            <a:spAutoFit/>
          </a:bodyPr>
          <a:lstStyle/>
          <a:p>
            <a:r>
              <a:rPr lang="tr-TR" sz="1400" dirty="0">
                <a:solidFill>
                  <a:schemeClr val="accent1">
                    <a:lumMod val="75000"/>
                  </a:schemeClr>
                </a:solidFill>
                <a:latin typeface="+mj-lt"/>
              </a:rPr>
              <a:t>Eklenecek</a:t>
            </a:r>
          </a:p>
          <a:p>
            <a:r>
              <a:rPr lang="tr-TR" sz="1400" dirty="0">
                <a:solidFill>
                  <a:schemeClr val="accent1">
                    <a:lumMod val="75000"/>
                  </a:schemeClr>
                </a:solidFill>
                <a:latin typeface="+mj-lt"/>
              </a:rPr>
              <a:t>Kütle</a:t>
            </a:r>
          </a:p>
        </p:txBody>
      </p:sp>
      <p:grpSp>
        <p:nvGrpSpPr>
          <p:cNvPr id="101" name="Grup 100"/>
          <p:cNvGrpSpPr/>
          <p:nvPr/>
        </p:nvGrpSpPr>
        <p:grpSpPr>
          <a:xfrm>
            <a:off x="3862317" y="584864"/>
            <a:ext cx="4851211" cy="2717206"/>
            <a:chOff x="3862317" y="584864"/>
            <a:chExt cx="4851211" cy="2717206"/>
          </a:xfrm>
        </p:grpSpPr>
        <p:grpSp>
          <p:nvGrpSpPr>
            <p:cNvPr id="62" name="Grup 61"/>
            <p:cNvGrpSpPr/>
            <p:nvPr/>
          </p:nvGrpSpPr>
          <p:grpSpPr>
            <a:xfrm>
              <a:off x="3936886" y="660448"/>
              <a:ext cx="838180" cy="2624416"/>
              <a:chOff x="3936886" y="660448"/>
              <a:chExt cx="838180" cy="2624416"/>
            </a:xfrm>
          </p:grpSpPr>
          <p:grpSp>
            <p:nvGrpSpPr>
              <p:cNvPr id="49" name="Grup 48"/>
              <p:cNvGrpSpPr/>
              <p:nvPr/>
            </p:nvGrpSpPr>
            <p:grpSpPr>
              <a:xfrm rot="5400000">
                <a:off x="4031306" y="1075596"/>
                <a:ext cx="360000" cy="142707"/>
                <a:chOff x="4059286" y="1075596"/>
                <a:chExt cx="360000" cy="142707"/>
              </a:xfrm>
            </p:grpSpPr>
            <p:sp>
              <p:nvSpPr>
                <p:cNvPr id="46" name="Dikdörtgen 45"/>
                <p:cNvSpPr/>
                <p:nvPr/>
              </p:nvSpPr>
              <p:spPr>
                <a:xfrm flipV="1">
                  <a:off x="4064179" y="1110760"/>
                  <a:ext cx="349746" cy="107543"/>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7" name="Düz Bağlayıcı 46"/>
                <p:cNvCxnSpPr/>
                <p:nvPr/>
              </p:nvCxnSpPr>
              <p:spPr>
                <a:xfrm rot="16200000" flipH="1">
                  <a:off x="4239286" y="895596"/>
                  <a:ext cx="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up 49"/>
              <p:cNvGrpSpPr/>
              <p:nvPr/>
            </p:nvGrpSpPr>
            <p:grpSpPr>
              <a:xfrm rot="5400000">
                <a:off x="4041703" y="2736860"/>
                <a:ext cx="360000" cy="142707"/>
                <a:chOff x="4059286" y="1075596"/>
                <a:chExt cx="360000" cy="142707"/>
              </a:xfrm>
            </p:grpSpPr>
            <p:sp>
              <p:nvSpPr>
                <p:cNvPr id="51" name="Dikdörtgen 50"/>
                <p:cNvSpPr/>
                <p:nvPr/>
              </p:nvSpPr>
              <p:spPr>
                <a:xfrm flipV="1">
                  <a:off x="4064179" y="1110760"/>
                  <a:ext cx="349746" cy="107543"/>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2" name="Düz Bağlayıcı 51"/>
                <p:cNvCxnSpPr/>
                <p:nvPr/>
              </p:nvCxnSpPr>
              <p:spPr>
                <a:xfrm rot="16200000" flipH="1">
                  <a:off x="4239286" y="895596"/>
                  <a:ext cx="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up 52"/>
              <p:cNvGrpSpPr/>
              <p:nvPr/>
            </p:nvGrpSpPr>
            <p:grpSpPr>
              <a:xfrm rot="16200000" flipH="1">
                <a:off x="4320646" y="1075597"/>
                <a:ext cx="360000" cy="142707"/>
                <a:chOff x="4059286" y="1075596"/>
                <a:chExt cx="360000" cy="142707"/>
              </a:xfrm>
            </p:grpSpPr>
            <p:sp>
              <p:nvSpPr>
                <p:cNvPr id="54" name="Dikdörtgen 53"/>
                <p:cNvSpPr/>
                <p:nvPr/>
              </p:nvSpPr>
              <p:spPr>
                <a:xfrm flipV="1">
                  <a:off x="4064179" y="1110760"/>
                  <a:ext cx="349746" cy="107543"/>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5" name="Düz Bağlayıcı 54"/>
                <p:cNvCxnSpPr/>
                <p:nvPr/>
              </p:nvCxnSpPr>
              <p:spPr>
                <a:xfrm rot="16200000" flipH="1">
                  <a:off x="4239286" y="895596"/>
                  <a:ext cx="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up 55"/>
              <p:cNvGrpSpPr/>
              <p:nvPr/>
            </p:nvGrpSpPr>
            <p:grpSpPr>
              <a:xfrm rot="16200000" flipH="1">
                <a:off x="4303063" y="2736861"/>
                <a:ext cx="360000" cy="142707"/>
                <a:chOff x="4059286" y="1075596"/>
                <a:chExt cx="360000" cy="142707"/>
              </a:xfrm>
            </p:grpSpPr>
            <p:sp>
              <p:nvSpPr>
                <p:cNvPr id="57" name="Dikdörtgen 56"/>
                <p:cNvSpPr/>
                <p:nvPr/>
              </p:nvSpPr>
              <p:spPr>
                <a:xfrm flipV="1">
                  <a:off x="4064179" y="1110760"/>
                  <a:ext cx="349746" cy="107543"/>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8" name="Düz Bağlayıcı 57"/>
                <p:cNvCxnSpPr/>
                <p:nvPr/>
              </p:nvCxnSpPr>
              <p:spPr>
                <a:xfrm rot="16200000" flipH="1">
                  <a:off x="4239286" y="895596"/>
                  <a:ext cx="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Akış Çizelgesi: Manyetik Disk 59"/>
              <p:cNvSpPr/>
              <p:nvPr/>
            </p:nvSpPr>
            <p:spPr>
              <a:xfrm>
                <a:off x="3936886" y="1626346"/>
                <a:ext cx="838180" cy="56470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1" name="Düz Bağlayıcı 60"/>
              <p:cNvCxnSpPr/>
              <p:nvPr/>
            </p:nvCxnSpPr>
            <p:spPr>
              <a:xfrm rot="5400000">
                <a:off x="3815976" y="2744864"/>
                <a:ext cx="108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Düz Bağlayıcı 58"/>
              <p:cNvCxnSpPr/>
              <p:nvPr/>
            </p:nvCxnSpPr>
            <p:spPr>
              <a:xfrm rot="5400000">
                <a:off x="3815976" y="1200448"/>
                <a:ext cx="108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Metin kutusu 62"/>
            <p:cNvSpPr txBox="1"/>
            <p:nvPr/>
          </p:nvSpPr>
          <p:spPr>
            <a:xfrm>
              <a:off x="3862317" y="961539"/>
              <a:ext cx="288032" cy="338554"/>
            </a:xfrm>
            <a:prstGeom prst="rect">
              <a:avLst/>
            </a:prstGeom>
            <a:noFill/>
          </p:spPr>
          <p:txBody>
            <a:bodyPr wrap="square" rtlCol="0">
              <a:spAutoFit/>
            </a:bodyPr>
            <a:lstStyle/>
            <a:p>
              <a:r>
                <a:rPr lang="tr-TR" sz="1600" dirty="0">
                  <a:latin typeface="+mn-lt"/>
                </a:rPr>
                <a:t>A</a:t>
              </a:r>
            </a:p>
          </p:txBody>
        </p:sp>
        <p:sp>
          <p:nvSpPr>
            <p:cNvPr id="64" name="Metin kutusu 63"/>
            <p:cNvSpPr txBox="1"/>
            <p:nvPr/>
          </p:nvSpPr>
          <p:spPr>
            <a:xfrm>
              <a:off x="3914129" y="2626758"/>
              <a:ext cx="288032" cy="338554"/>
            </a:xfrm>
            <a:prstGeom prst="rect">
              <a:avLst/>
            </a:prstGeom>
            <a:noFill/>
          </p:spPr>
          <p:txBody>
            <a:bodyPr wrap="square" rtlCol="0">
              <a:spAutoFit/>
            </a:bodyPr>
            <a:lstStyle/>
            <a:p>
              <a:r>
                <a:rPr lang="tr-TR" sz="1600" dirty="0">
                  <a:latin typeface="+mn-lt"/>
                </a:rPr>
                <a:t>B</a:t>
              </a:r>
            </a:p>
          </p:txBody>
        </p:sp>
        <p:sp>
          <p:nvSpPr>
            <p:cNvPr id="65" name="Akış Çizelgesi: Toplam Birleşimi 64"/>
            <p:cNvSpPr/>
            <p:nvPr/>
          </p:nvSpPr>
          <p:spPr>
            <a:xfrm>
              <a:off x="4464456" y="1681750"/>
              <a:ext cx="108000" cy="54000"/>
            </a:xfrm>
            <a:prstGeom prst="flowChartSummingJunction">
              <a:avLst/>
            </a:prstGeom>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cxnSp>
          <p:nvCxnSpPr>
            <p:cNvPr id="67" name="Düz Bağlayıcı 66"/>
            <p:cNvCxnSpPr/>
            <p:nvPr/>
          </p:nvCxnSpPr>
          <p:spPr>
            <a:xfrm flipV="1">
              <a:off x="4535996" y="1304764"/>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Düz Ok Bağlayıcısı 68"/>
            <p:cNvCxnSpPr/>
            <p:nvPr/>
          </p:nvCxnSpPr>
          <p:spPr>
            <a:xfrm>
              <a:off x="4355976" y="1484881"/>
              <a:ext cx="19844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Metin kutusu 69"/>
            <p:cNvSpPr txBox="1"/>
            <p:nvPr/>
          </p:nvSpPr>
          <p:spPr>
            <a:xfrm>
              <a:off x="4317825" y="1211050"/>
              <a:ext cx="412318" cy="338554"/>
            </a:xfrm>
            <a:prstGeom prst="rect">
              <a:avLst/>
            </a:prstGeom>
            <a:noFill/>
          </p:spPr>
          <p:txBody>
            <a:bodyPr wrap="square" rtlCol="0">
              <a:spAutoFit/>
            </a:bodyPr>
            <a:lstStyle/>
            <a:p>
              <a:r>
                <a:rPr lang="tr-TR" sz="1600" dirty="0">
                  <a:latin typeface="+mn-lt"/>
                </a:rPr>
                <a:t>e</a:t>
              </a:r>
            </a:p>
          </p:txBody>
        </p:sp>
        <p:sp>
          <p:nvSpPr>
            <p:cNvPr id="71" name="Metin kutusu 70"/>
            <p:cNvSpPr txBox="1"/>
            <p:nvPr/>
          </p:nvSpPr>
          <p:spPr>
            <a:xfrm>
              <a:off x="4149817" y="1816036"/>
              <a:ext cx="412318" cy="338554"/>
            </a:xfrm>
            <a:prstGeom prst="rect">
              <a:avLst/>
            </a:prstGeom>
            <a:noFill/>
          </p:spPr>
          <p:txBody>
            <a:bodyPr wrap="square" rtlCol="0">
              <a:spAutoFit/>
            </a:bodyPr>
            <a:lstStyle/>
            <a:p>
              <a:r>
                <a:rPr lang="tr-TR" sz="1600" dirty="0">
                  <a:solidFill>
                    <a:schemeClr val="bg1"/>
                  </a:solidFill>
                  <a:latin typeface="+mn-lt"/>
                </a:rPr>
                <a:t>m</a:t>
              </a:r>
            </a:p>
          </p:txBody>
        </p:sp>
        <p:sp>
          <p:nvSpPr>
            <p:cNvPr id="72" name="Metin kutusu 71"/>
            <p:cNvSpPr txBox="1"/>
            <p:nvPr/>
          </p:nvSpPr>
          <p:spPr>
            <a:xfrm>
              <a:off x="4505059" y="1524197"/>
              <a:ext cx="288032" cy="338554"/>
            </a:xfrm>
            <a:prstGeom prst="rect">
              <a:avLst/>
            </a:prstGeom>
            <a:noFill/>
          </p:spPr>
          <p:txBody>
            <a:bodyPr wrap="square" rtlCol="0">
              <a:spAutoFit/>
            </a:bodyPr>
            <a:lstStyle/>
            <a:p>
              <a:r>
                <a:rPr lang="tr-TR" sz="1600" dirty="0">
                  <a:latin typeface="+mn-lt"/>
                </a:rPr>
                <a:t>G</a:t>
              </a:r>
            </a:p>
          </p:txBody>
        </p:sp>
        <p:cxnSp>
          <p:nvCxnSpPr>
            <p:cNvPr id="73" name="Düz Bağlayıcı 72"/>
            <p:cNvCxnSpPr/>
            <p:nvPr/>
          </p:nvCxnSpPr>
          <p:spPr>
            <a:xfrm rot="5400000">
              <a:off x="4266116" y="1952070"/>
              <a:ext cx="270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Düz Ok Bağlayıcısı 74"/>
            <p:cNvCxnSpPr/>
            <p:nvPr/>
          </p:nvCxnSpPr>
          <p:spPr>
            <a:xfrm>
              <a:off x="5227219" y="2809712"/>
              <a:ext cx="43204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6" name="Düz Ok Bağlayıcısı 75"/>
            <p:cNvCxnSpPr/>
            <p:nvPr/>
          </p:nvCxnSpPr>
          <p:spPr>
            <a:xfrm>
              <a:off x="5182898" y="1037408"/>
              <a:ext cx="43204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7" name="Metin kutusu 76"/>
                <p:cNvSpPr txBox="1"/>
                <p:nvPr/>
              </p:nvSpPr>
              <p:spPr>
                <a:xfrm>
                  <a:off x="5124406" y="723215"/>
                  <a:ext cx="2918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𝐴</m:t>
                            </m:r>
                          </m:sub>
                        </m:sSub>
                      </m:oMath>
                    </m:oMathPara>
                  </a14:m>
                  <a:endParaRPr lang="tr-TR" dirty="0"/>
                </a:p>
              </p:txBody>
            </p:sp>
          </mc:Choice>
          <mc:Fallback xmlns="">
            <p:sp>
              <p:nvSpPr>
                <p:cNvPr id="77" name="Metin kutusu 76"/>
                <p:cNvSpPr txBox="1">
                  <a:spLocks noRot="1" noChangeAspect="1" noMove="1" noResize="1" noEditPoints="1" noAdjustHandles="1" noChangeArrowheads="1" noChangeShapeType="1" noTextEdit="1"/>
                </p:cNvSpPr>
                <p:nvPr/>
              </p:nvSpPr>
              <p:spPr>
                <a:xfrm>
                  <a:off x="5124406" y="723215"/>
                  <a:ext cx="291875" cy="276999"/>
                </a:xfrm>
                <a:prstGeom prst="rect">
                  <a:avLst/>
                </a:prstGeom>
                <a:blipFill rotWithShape="0">
                  <a:blip r:embed="rId3"/>
                  <a:stretch>
                    <a:fillRect l="-19149" r="-6383" b="-1777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8" name="Metin kutusu 77"/>
                <p:cNvSpPr txBox="1"/>
                <p:nvPr/>
              </p:nvSpPr>
              <p:spPr>
                <a:xfrm>
                  <a:off x="5190065" y="2495518"/>
                  <a:ext cx="30777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𝐵</m:t>
                            </m:r>
                          </m:sub>
                        </m:sSub>
                      </m:oMath>
                    </m:oMathPara>
                  </a14:m>
                  <a:endParaRPr lang="tr-TR" dirty="0"/>
                </a:p>
              </p:txBody>
            </p:sp>
          </mc:Choice>
          <mc:Fallback xmlns="">
            <p:sp>
              <p:nvSpPr>
                <p:cNvPr id="78" name="Metin kutusu 77"/>
                <p:cNvSpPr txBox="1">
                  <a:spLocks noRot="1" noChangeAspect="1" noMove="1" noResize="1" noEditPoints="1" noAdjustHandles="1" noChangeArrowheads="1" noChangeShapeType="1" noTextEdit="1"/>
                </p:cNvSpPr>
                <p:nvPr/>
              </p:nvSpPr>
              <p:spPr>
                <a:xfrm>
                  <a:off x="5190065" y="2495518"/>
                  <a:ext cx="307777" cy="276999"/>
                </a:xfrm>
                <a:prstGeom prst="rect">
                  <a:avLst/>
                </a:prstGeom>
                <a:blipFill rotWithShape="0">
                  <a:blip r:embed="rId4"/>
                  <a:stretch>
                    <a:fillRect l="-15686" r="-3922" b="-17391"/>
                  </a:stretch>
                </a:blipFill>
              </p:spPr>
              <p:txBody>
                <a:bodyPr/>
                <a:lstStyle/>
                <a:p>
                  <a:r>
                    <a:rPr lang="tr-TR">
                      <a:noFill/>
                    </a:rPr>
                    <a:t> </a:t>
                  </a:r>
                </a:p>
              </p:txBody>
            </p:sp>
          </mc:Fallback>
        </mc:AlternateContent>
        <p:sp>
          <p:nvSpPr>
            <p:cNvPr id="79" name="Akış Çizelgesi: Toplam Birleşimi 78"/>
            <p:cNvSpPr/>
            <p:nvPr/>
          </p:nvSpPr>
          <p:spPr>
            <a:xfrm>
              <a:off x="5963230" y="1690750"/>
              <a:ext cx="90000" cy="90000"/>
            </a:xfrm>
            <a:prstGeom prst="flowChartSummingJunction">
              <a:avLst/>
            </a:prstGeom>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cxnSp>
          <p:nvCxnSpPr>
            <p:cNvPr id="80" name="Düz Ok Bağlayıcısı 79"/>
            <p:cNvCxnSpPr/>
            <p:nvPr/>
          </p:nvCxnSpPr>
          <p:spPr>
            <a:xfrm>
              <a:off x="6053230" y="1735750"/>
              <a:ext cx="432048" cy="0"/>
            </a:xfrm>
            <a:prstGeom prst="straightConnector1">
              <a:avLst/>
            </a:prstGeom>
            <a:ln>
              <a:solidFill>
                <a:schemeClr val="bg2">
                  <a:lumMod val="50000"/>
                </a:schemeClr>
              </a:solidFill>
              <a:prstDash val="sysDash"/>
              <a:tailEnd type="triangle"/>
            </a:ln>
          </p:spPr>
          <p:style>
            <a:lnRef idx="3">
              <a:schemeClr val="accent2"/>
            </a:lnRef>
            <a:fillRef idx="0">
              <a:schemeClr val="accent2"/>
            </a:fillRef>
            <a:effectRef idx="2">
              <a:schemeClr val="accent2"/>
            </a:effectRef>
            <a:fontRef idx="minor">
              <a:schemeClr val="tx1"/>
            </a:fontRef>
          </p:style>
        </p:cxnSp>
        <p:sp>
          <p:nvSpPr>
            <p:cNvPr id="81" name="Dikdörtgen 80"/>
            <p:cNvSpPr/>
            <p:nvPr/>
          </p:nvSpPr>
          <p:spPr>
            <a:xfrm>
              <a:off x="6005762" y="1686647"/>
              <a:ext cx="713978" cy="338554"/>
            </a:xfrm>
            <a:prstGeom prst="rect">
              <a:avLst/>
            </a:prstGeom>
          </p:spPr>
          <p:txBody>
            <a:bodyPr wrap="none">
              <a:spAutoFit/>
            </a:bodyPr>
            <a:lstStyle/>
            <a:p>
              <a:r>
                <a:rPr lang="en-US" sz="1600" b="1" spc="-25" dirty="0">
                  <a:latin typeface="+mn-lt"/>
                  <a:ea typeface="Times New Roman" panose="02020603050405020304" pitchFamily="18" charset="0"/>
                </a:rPr>
                <a:t>m</a:t>
              </a:r>
              <a:r>
                <a:rPr lang="en-US" sz="1600" b="1" spc="10" dirty="0">
                  <a:latin typeface="+mn-lt"/>
                  <a:ea typeface="Times New Roman" panose="02020603050405020304" pitchFamily="18" charset="0"/>
                </a:rPr>
                <a:t>e</a:t>
              </a:r>
              <a:r>
                <a:rPr lang="en-US" sz="1600" spc="-45" dirty="0">
                  <a:latin typeface="Symbol" panose="05050102010706020507" pitchFamily="18" charset="2"/>
                  <a:ea typeface="Symbol" panose="05050102010706020507" pitchFamily="18" charset="2"/>
                  <a:cs typeface="Symbol" panose="05050102010706020507" pitchFamily="18" charset="2"/>
                </a:rPr>
                <a:t>w</a:t>
              </a:r>
              <a:r>
                <a:rPr lang="en-US" sz="1600" b="1" baseline="30000" dirty="0">
                  <a:latin typeface="+mn-lt"/>
                  <a:ea typeface="Times New Roman" panose="02020603050405020304" pitchFamily="18" charset="0"/>
                </a:rPr>
                <a:t>2</a:t>
              </a:r>
              <a:r>
                <a:rPr lang="en-US" sz="1200" b="1" dirty="0">
                  <a:latin typeface="Times New Roman" panose="02020603050405020304" pitchFamily="18" charset="0"/>
                  <a:ea typeface="Times New Roman" panose="02020603050405020304" pitchFamily="18" charset="0"/>
                </a:rPr>
                <a:t> </a:t>
              </a:r>
              <a:endParaRPr lang="tr-TR" dirty="0"/>
            </a:p>
          </p:txBody>
        </p:sp>
        <mc:AlternateContent xmlns:mc="http://schemas.openxmlformats.org/markup-compatibility/2006" xmlns:a14="http://schemas.microsoft.com/office/drawing/2010/main">
          <mc:Choice Requires="a14">
            <p:sp>
              <p:nvSpPr>
                <p:cNvPr id="82" name="Metin kutusu 81"/>
                <p:cNvSpPr txBox="1"/>
                <p:nvPr/>
              </p:nvSpPr>
              <p:spPr>
                <a:xfrm>
                  <a:off x="5046089" y="1708314"/>
                  <a:ext cx="237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m:t>
                        </m:r>
                      </m:oMath>
                    </m:oMathPara>
                  </a14:m>
                  <a:endParaRPr lang="tr-TR" dirty="0"/>
                </a:p>
              </p:txBody>
            </p:sp>
          </mc:Choice>
          <mc:Fallback xmlns="">
            <p:sp>
              <p:nvSpPr>
                <p:cNvPr id="82" name="Metin kutusu 81"/>
                <p:cNvSpPr txBox="1">
                  <a:spLocks noRot="1" noChangeAspect="1" noMove="1" noResize="1" noEditPoints="1" noAdjustHandles="1" noChangeArrowheads="1" noChangeShapeType="1" noTextEdit="1"/>
                </p:cNvSpPr>
                <p:nvPr/>
              </p:nvSpPr>
              <p:spPr>
                <a:xfrm>
                  <a:off x="5046089" y="1708314"/>
                  <a:ext cx="237244" cy="276999"/>
                </a:xfrm>
                <a:prstGeom prst="rect">
                  <a:avLst/>
                </a:prstGeom>
                <a:blipFill rotWithShape="0">
                  <a:blip r:embed="rId5"/>
                  <a:stretch>
                    <a:fillRect l="-15385" r="-10256" b="-2174"/>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3" name="Metin kutusu 82"/>
                <p:cNvSpPr txBox="1"/>
                <p:nvPr/>
              </p:nvSpPr>
              <p:spPr>
                <a:xfrm>
                  <a:off x="6785628" y="1690750"/>
                  <a:ext cx="237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m:t>
                        </m:r>
                      </m:oMath>
                    </m:oMathPara>
                  </a14:m>
                  <a:endParaRPr lang="tr-TR" dirty="0"/>
                </a:p>
              </p:txBody>
            </p:sp>
          </mc:Choice>
          <mc:Fallback xmlns="">
            <p:sp>
              <p:nvSpPr>
                <p:cNvPr id="83" name="Metin kutusu 82"/>
                <p:cNvSpPr txBox="1">
                  <a:spLocks noRot="1" noChangeAspect="1" noMove="1" noResize="1" noEditPoints="1" noAdjustHandles="1" noChangeArrowheads="1" noChangeShapeType="1" noTextEdit="1"/>
                </p:cNvSpPr>
                <p:nvPr/>
              </p:nvSpPr>
              <p:spPr>
                <a:xfrm>
                  <a:off x="6785628" y="1690750"/>
                  <a:ext cx="237244" cy="276999"/>
                </a:xfrm>
                <a:prstGeom prst="rect">
                  <a:avLst/>
                </a:prstGeom>
                <a:blipFill rotWithShape="0">
                  <a:blip r:embed="rId6"/>
                  <a:stretch>
                    <a:fillRect l="-12821" r="-12821" b="-2174"/>
                  </a:stretch>
                </a:blipFill>
              </p:spPr>
              <p:txBody>
                <a:bodyPr/>
                <a:lstStyle/>
                <a:p>
                  <a:r>
                    <a:rPr lang="tr-TR">
                      <a:noFill/>
                    </a:rPr>
                    <a:t> </a:t>
                  </a:r>
                </a:p>
              </p:txBody>
            </p:sp>
          </mc:Fallback>
        </mc:AlternateContent>
        <p:cxnSp>
          <p:nvCxnSpPr>
            <p:cNvPr id="87" name="Düz Bağlayıcı 86"/>
            <p:cNvCxnSpPr/>
            <p:nvPr/>
          </p:nvCxnSpPr>
          <p:spPr>
            <a:xfrm rot="5400000">
              <a:off x="6259904" y="1934864"/>
              <a:ext cx="270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Metin kutusu 89"/>
                <p:cNvSpPr txBox="1"/>
                <p:nvPr/>
              </p:nvSpPr>
              <p:spPr>
                <a:xfrm>
                  <a:off x="6844103" y="769875"/>
                  <a:ext cx="7214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𝐴</m:t>
                            </m:r>
                          </m:sub>
                        </m:sSub>
                        <m:r>
                          <a:rPr lang="tr-TR" b="0" i="1" smtClean="0">
                            <a:latin typeface="Cambria Math" panose="02040503050406030204" pitchFamily="18" charset="0"/>
                          </a:rPr>
                          <m:t>=0</m:t>
                        </m:r>
                      </m:oMath>
                    </m:oMathPara>
                  </a14:m>
                  <a:endParaRPr lang="tr-TR" dirty="0"/>
                </a:p>
              </p:txBody>
            </p:sp>
          </mc:Choice>
          <mc:Fallback xmlns="">
            <p:sp>
              <p:nvSpPr>
                <p:cNvPr id="90" name="Metin kutusu 89"/>
                <p:cNvSpPr txBox="1">
                  <a:spLocks noRot="1" noChangeAspect="1" noMove="1" noResize="1" noEditPoints="1" noAdjustHandles="1" noChangeArrowheads="1" noChangeShapeType="1" noTextEdit="1"/>
                </p:cNvSpPr>
                <p:nvPr/>
              </p:nvSpPr>
              <p:spPr>
                <a:xfrm>
                  <a:off x="6844103" y="769875"/>
                  <a:ext cx="721480" cy="276999"/>
                </a:xfrm>
                <a:prstGeom prst="rect">
                  <a:avLst/>
                </a:prstGeom>
                <a:blipFill rotWithShape="0">
                  <a:blip r:embed="rId7"/>
                  <a:stretch>
                    <a:fillRect l="-6780" r="-6780" b="-1739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1" name="Metin kutusu 90"/>
                <p:cNvSpPr txBox="1"/>
                <p:nvPr/>
              </p:nvSpPr>
              <p:spPr>
                <a:xfrm>
                  <a:off x="6847085" y="2473125"/>
                  <a:ext cx="7373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𝐵</m:t>
                            </m:r>
                          </m:sub>
                        </m:sSub>
                        <m:r>
                          <a:rPr lang="tr-TR" b="0" i="1" smtClean="0">
                            <a:latin typeface="Cambria Math" panose="02040503050406030204" pitchFamily="18" charset="0"/>
                          </a:rPr>
                          <m:t>=0</m:t>
                        </m:r>
                      </m:oMath>
                    </m:oMathPara>
                  </a14:m>
                  <a:endParaRPr lang="tr-TR" dirty="0"/>
                </a:p>
              </p:txBody>
            </p:sp>
          </mc:Choice>
          <mc:Fallback xmlns="">
            <p:sp>
              <p:nvSpPr>
                <p:cNvPr id="91" name="Metin kutusu 90"/>
                <p:cNvSpPr txBox="1">
                  <a:spLocks noRot="1" noChangeAspect="1" noMove="1" noResize="1" noEditPoints="1" noAdjustHandles="1" noChangeArrowheads="1" noChangeShapeType="1" noTextEdit="1"/>
                </p:cNvSpPr>
                <p:nvPr/>
              </p:nvSpPr>
              <p:spPr>
                <a:xfrm>
                  <a:off x="6847085" y="2473125"/>
                  <a:ext cx="737381" cy="276999"/>
                </a:xfrm>
                <a:prstGeom prst="rect">
                  <a:avLst/>
                </a:prstGeom>
                <a:blipFill rotWithShape="0">
                  <a:blip r:embed="rId8"/>
                  <a:stretch>
                    <a:fillRect l="-5785" r="-6612" b="-17778"/>
                  </a:stretch>
                </a:blipFill>
              </p:spPr>
              <p:txBody>
                <a:bodyPr/>
                <a:lstStyle/>
                <a:p>
                  <a:r>
                    <a:rPr lang="tr-TR">
                      <a:noFill/>
                    </a:rPr>
                    <a:t> </a:t>
                  </a:r>
                </a:p>
              </p:txBody>
            </p:sp>
          </mc:Fallback>
        </mc:AlternateContent>
        <p:sp>
          <p:nvSpPr>
            <p:cNvPr id="92" name="Akış Çizelgesi: Toplam Birleşimi 91"/>
            <p:cNvSpPr/>
            <p:nvPr/>
          </p:nvSpPr>
          <p:spPr>
            <a:xfrm>
              <a:off x="7957018" y="1673544"/>
              <a:ext cx="90000" cy="90000"/>
            </a:xfrm>
            <a:prstGeom prst="flowChartSummingJunction">
              <a:avLst/>
            </a:prstGeom>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cxnSp>
          <p:nvCxnSpPr>
            <p:cNvPr id="93" name="Düz Ok Bağlayıcısı 92"/>
            <p:cNvCxnSpPr/>
            <p:nvPr/>
          </p:nvCxnSpPr>
          <p:spPr>
            <a:xfrm>
              <a:off x="8047018" y="1718544"/>
              <a:ext cx="432048" cy="0"/>
            </a:xfrm>
            <a:prstGeom prst="straightConnector1">
              <a:avLst/>
            </a:prstGeom>
            <a:ln>
              <a:solidFill>
                <a:schemeClr val="bg2">
                  <a:lumMod val="50000"/>
                </a:schemeClr>
              </a:solidFill>
              <a:prstDash val="sysDash"/>
              <a:tailEnd type="triangle"/>
            </a:ln>
          </p:spPr>
          <p:style>
            <a:lnRef idx="3">
              <a:schemeClr val="accent2"/>
            </a:lnRef>
            <a:fillRef idx="0">
              <a:schemeClr val="accent2"/>
            </a:fillRef>
            <a:effectRef idx="2">
              <a:schemeClr val="accent2"/>
            </a:effectRef>
            <a:fontRef idx="minor">
              <a:schemeClr val="tx1"/>
            </a:fontRef>
          </p:style>
        </p:cxnSp>
        <p:sp>
          <p:nvSpPr>
            <p:cNvPr id="94" name="Dikdörtgen 93"/>
            <p:cNvSpPr/>
            <p:nvPr/>
          </p:nvSpPr>
          <p:spPr>
            <a:xfrm>
              <a:off x="7999550" y="1669441"/>
              <a:ext cx="713978" cy="338554"/>
            </a:xfrm>
            <a:prstGeom prst="rect">
              <a:avLst/>
            </a:prstGeom>
          </p:spPr>
          <p:txBody>
            <a:bodyPr wrap="none">
              <a:spAutoFit/>
            </a:bodyPr>
            <a:lstStyle/>
            <a:p>
              <a:r>
                <a:rPr lang="en-US" sz="1600" b="1" spc="-25" dirty="0">
                  <a:latin typeface="+mn-lt"/>
                  <a:ea typeface="Times New Roman" panose="02020603050405020304" pitchFamily="18" charset="0"/>
                </a:rPr>
                <a:t>m</a:t>
              </a:r>
              <a:r>
                <a:rPr lang="en-US" sz="1600" b="1" spc="10" dirty="0">
                  <a:latin typeface="+mn-lt"/>
                  <a:ea typeface="Times New Roman" panose="02020603050405020304" pitchFamily="18" charset="0"/>
                </a:rPr>
                <a:t>e</a:t>
              </a:r>
              <a:r>
                <a:rPr lang="en-US" sz="1600" spc="-45" dirty="0">
                  <a:latin typeface="Symbol" panose="05050102010706020507" pitchFamily="18" charset="2"/>
                  <a:ea typeface="Symbol" panose="05050102010706020507" pitchFamily="18" charset="2"/>
                  <a:cs typeface="Symbol" panose="05050102010706020507" pitchFamily="18" charset="2"/>
                </a:rPr>
                <a:t>w</a:t>
              </a:r>
              <a:r>
                <a:rPr lang="en-US" sz="1600" b="1" baseline="30000" dirty="0">
                  <a:latin typeface="+mn-lt"/>
                  <a:ea typeface="Times New Roman" panose="02020603050405020304" pitchFamily="18" charset="0"/>
                </a:rPr>
                <a:t>2</a:t>
              </a:r>
              <a:r>
                <a:rPr lang="en-US" sz="1200" b="1" dirty="0">
                  <a:latin typeface="Times New Roman" panose="02020603050405020304" pitchFamily="18" charset="0"/>
                  <a:ea typeface="Times New Roman" panose="02020603050405020304" pitchFamily="18" charset="0"/>
                </a:rPr>
                <a:t> </a:t>
              </a:r>
              <a:endParaRPr lang="tr-TR" dirty="0"/>
            </a:p>
          </p:txBody>
        </p:sp>
        <p:sp>
          <p:nvSpPr>
            <p:cNvPr id="97" name="Akış Çizelgesi: Bağlayıcı 96"/>
            <p:cNvSpPr/>
            <p:nvPr/>
          </p:nvSpPr>
          <p:spPr>
            <a:xfrm>
              <a:off x="7316939" y="1668709"/>
              <a:ext cx="108012" cy="108000"/>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cxnSp>
          <p:nvCxnSpPr>
            <p:cNvPr id="98" name="Düz Ok Bağlayıcısı 97"/>
            <p:cNvCxnSpPr/>
            <p:nvPr/>
          </p:nvCxnSpPr>
          <p:spPr>
            <a:xfrm flipH="1">
              <a:off x="6884891" y="1735750"/>
              <a:ext cx="432048"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99" name="Dikdörtgen 98"/>
            <p:cNvSpPr/>
            <p:nvPr/>
          </p:nvSpPr>
          <p:spPr>
            <a:xfrm>
              <a:off x="6543472" y="1397323"/>
              <a:ext cx="846707" cy="369332"/>
            </a:xfrm>
            <a:prstGeom prst="rect">
              <a:avLst/>
            </a:prstGeom>
          </p:spPr>
          <p:txBody>
            <a:bodyPr wrap="none">
              <a:spAutoFit/>
            </a:bodyPr>
            <a:lstStyle/>
            <a:p>
              <a:r>
                <a:rPr lang="en-US" b="1" spc="-25" dirty="0">
                  <a:latin typeface="Times New Roman" panose="02020603050405020304" pitchFamily="18" charset="0"/>
                  <a:ea typeface="Times New Roman" panose="02020603050405020304" pitchFamily="18" charset="0"/>
                </a:rPr>
                <a:t>m</a:t>
              </a:r>
              <a:r>
                <a:rPr lang="en-US" sz="1200" b="1" spc="5" dirty="0">
                  <a:latin typeface="Times New Roman" panose="02020603050405020304" pitchFamily="18" charset="0"/>
                  <a:ea typeface="Times New Roman" panose="02020603050405020304" pitchFamily="18" charset="0"/>
                </a:rPr>
                <a:t>c</a:t>
              </a:r>
              <a:r>
                <a:rPr lang="en-US" b="1" spc="-5" dirty="0">
                  <a:latin typeface="Times New Roman" panose="02020603050405020304" pitchFamily="18" charset="0"/>
                  <a:ea typeface="Times New Roman" panose="02020603050405020304" pitchFamily="18" charset="0"/>
                </a:rPr>
                <a:t>r</a:t>
              </a:r>
              <a:r>
                <a:rPr lang="en-US" sz="1200" b="1" spc="20" dirty="0">
                  <a:latin typeface="Times New Roman" panose="02020603050405020304" pitchFamily="18" charset="0"/>
                  <a:ea typeface="Times New Roman" panose="02020603050405020304" pitchFamily="18" charset="0"/>
                </a:rPr>
                <a:t>c</a:t>
              </a:r>
              <a:r>
                <a:rPr lang="en-US" spc="-45" dirty="0">
                  <a:latin typeface="Symbol" panose="05050102010706020507" pitchFamily="18" charset="2"/>
                  <a:ea typeface="Symbol" panose="05050102010706020507" pitchFamily="18" charset="2"/>
                  <a:cs typeface="Symbol" panose="05050102010706020507" pitchFamily="18" charset="2"/>
                </a:rPr>
                <a:t>w</a:t>
              </a:r>
              <a:r>
                <a:rPr lang="en-US" sz="1200" b="1" baseline="30000" dirty="0">
                  <a:latin typeface="Times New Roman" panose="02020603050405020304" pitchFamily="18" charset="0"/>
                  <a:ea typeface="Times New Roman" panose="02020603050405020304" pitchFamily="18" charset="0"/>
                </a:rPr>
                <a:t>2</a:t>
              </a:r>
              <a:endParaRPr lang="tr-TR" baseline="30000" dirty="0"/>
            </a:p>
          </p:txBody>
        </p:sp>
      </p:grpSp>
    </p:spTree>
    <p:extLst>
      <p:ext uri="{BB962C8B-B14F-4D97-AF65-F5344CB8AC3E}">
        <p14:creationId xmlns:p14="http://schemas.microsoft.com/office/powerpoint/2010/main" val="717943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Dinamik (İki Düzlemde) Dengeleme </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28650" y="3762674"/>
                <a:ext cx="7886700" cy="2942925"/>
              </a:xfrm>
            </p:spPr>
            <p:txBody>
              <a:bodyPr>
                <a:normAutofit fontScale="92500" lnSpcReduction="20000"/>
              </a:bodyPr>
              <a:lstStyle/>
              <a:p>
                <a:r>
                  <a:rPr lang="tr-TR" dirty="0"/>
                  <a:t>Şekilde, ağırlık merkezi dönme ekseni üzerindedir. Sistem statik olarak dengede ancak dinamik olarak dengede değildir.</a:t>
                </a:r>
              </a:p>
              <a:p>
                <a:r>
                  <a:rPr lang="tr-TR" dirty="0"/>
                  <a:t>Sanal olarak, birbirine eşit iki kütlenin sol üst ve sağ alt köşede durduğunu varsayalım. Kütleler ve eksene olan uzaklıkları birbirine eşit olduğu için toplam atalet kuvveti «0» olacaktır. Ancak bu kütleler aynı düzlem üzerinde olmadıkları için moment oluşturacaklardır.</a:t>
                </a:r>
              </a:p>
              <a:p>
                <a:r>
                  <a:rPr lang="tr-TR" dirty="0"/>
                  <a:t>Oluşan bu momentin dengelenmesi gerektiği için </a:t>
                </a:r>
                <a14:m>
                  <m:oMath xmlns:m="http://schemas.openxmlformats.org/officeDocument/2006/math">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b="0" i="1" smtClean="0">
                                    <a:latin typeface="Cambria Math" panose="02040503050406030204" pitchFamily="18" charset="0"/>
                                  </a:rPr>
                                  <m:t>𝑀</m:t>
                                </m:r>
                              </m:e>
                            </m:acc>
                          </m:e>
                          <m:sub>
                            <m:r>
                              <a:rPr lang="tr-TR" i="1">
                                <a:latin typeface="Cambria Math" panose="02040503050406030204" pitchFamily="18" charset="0"/>
                              </a:rPr>
                              <m:t>𝑢</m:t>
                            </m:r>
                          </m:sub>
                        </m:sSub>
                      </m:e>
                    </m:nary>
                    <m:r>
                      <a:rPr lang="tr-TR" i="1">
                        <a:latin typeface="Cambria Math" panose="02040503050406030204" pitchFamily="18" charset="0"/>
                      </a:rPr>
                      <m:t>=0</m:t>
                    </m:r>
                  </m:oMath>
                </a14:m>
                <a:r>
                  <a:rPr lang="tr-TR" dirty="0"/>
                  <a:t> koşulu sağlanmalıdır.</a:t>
                </a:r>
              </a:p>
              <a:p>
                <a:r>
                  <a:rPr lang="tr-TR" dirty="0"/>
                  <a:t>Bu nedenle dönen parçanın iki farklı düzlemine kütle eklemek veya çıkarmak gerekir. Dinamik dengeleme iki düzlemde dengeleme </a:t>
                </a:r>
                <a:r>
                  <a:rPr lang="tr-TR" dirty="0" err="1"/>
                  <a:t>olarakta</a:t>
                </a:r>
                <a:r>
                  <a:rPr lang="tr-TR" dirty="0"/>
                  <a:t> adlandırılır.</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28650" y="3762674"/>
                <a:ext cx="7886700" cy="2942925"/>
              </a:xfrm>
              <a:blipFill rotWithShape="0">
                <a:blip r:embed="rId2"/>
                <a:stretch>
                  <a:fillRect l="-541" t="-3727" b="-828"/>
                </a:stretch>
              </a:blipFill>
            </p:spPr>
            <p:txBody>
              <a:bodyPr/>
              <a:lstStyle/>
              <a:p>
                <a:r>
                  <a:rPr lang="tr-TR">
                    <a:noFill/>
                  </a:rPr>
                  <a:t> </a:t>
                </a:r>
              </a:p>
            </p:txBody>
          </p:sp>
        </mc:Fallback>
      </mc:AlternateContent>
      <p:grpSp>
        <p:nvGrpSpPr>
          <p:cNvPr id="120" name="Grup 119"/>
          <p:cNvGrpSpPr/>
          <p:nvPr/>
        </p:nvGrpSpPr>
        <p:grpSpPr>
          <a:xfrm>
            <a:off x="1514221" y="984304"/>
            <a:ext cx="838180" cy="2624416"/>
            <a:chOff x="3936886" y="660448"/>
            <a:chExt cx="838180" cy="2624416"/>
          </a:xfrm>
        </p:grpSpPr>
        <p:grpSp>
          <p:nvGrpSpPr>
            <p:cNvPr id="148" name="Grup 147"/>
            <p:cNvGrpSpPr/>
            <p:nvPr/>
          </p:nvGrpSpPr>
          <p:grpSpPr>
            <a:xfrm rot="5400000">
              <a:off x="4031306" y="1075596"/>
              <a:ext cx="360000" cy="142707"/>
              <a:chOff x="4059286" y="1075596"/>
              <a:chExt cx="360000" cy="142707"/>
            </a:xfrm>
          </p:grpSpPr>
          <p:sp>
            <p:nvSpPr>
              <p:cNvPr id="161" name="Dikdörtgen 160"/>
              <p:cNvSpPr/>
              <p:nvPr/>
            </p:nvSpPr>
            <p:spPr>
              <a:xfrm flipV="1">
                <a:off x="4064179" y="1110760"/>
                <a:ext cx="349746" cy="107543"/>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2" name="Düz Bağlayıcı 161"/>
              <p:cNvCxnSpPr/>
              <p:nvPr/>
            </p:nvCxnSpPr>
            <p:spPr>
              <a:xfrm rot="16200000" flipH="1">
                <a:off x="4239286" y="895596"/>
                <a:ext cx="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Grup 148"/>
            <p:cNvGrpSpPr/>
            <p:nvPr/>
          </p:nvGrpSpPr>
          <p:grpSpPr>
            <a:xfrm rot="5400000">
              <a:off x="4041703" y="2736860"/>
              <a:ext cx="360000" cy="142707"/>
              <a:chOff x="4059286" y="1075596"/>
              <a:chExt cx="360000" cy="142707"/>
            </a:xfrm>
          </p:grpSpPr>
          <p:sp>
            <p:nvSpPr>
              <p:cNvPr id="159" name="Dikdörtgen 158"/>
              <p:cNvSpPr/>
              <p:nvPr/>
            </p:nvSpPr>
            <p:spPr>
              <a:xfrm flipV="1">
                <a:off x="4064179" y="1110760"/>
                <a:ext cx="349746" cy="107543"/>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0" name="Düz Bağlayıcı 159"/>
              <p:cNvCxnSpPr/>
              <p:nvPr/>
            </p:nvCxnSpPr>
            <p:spPr>
              <a:xfrm rot="16200000" flipH="1">
                <a:off x="4239286" y="895596"/>
                <a:ext cx="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 name="Grup 149"/>
            <p:cNvGrpSpPr/>
            <p:nvPr/>
          </p:nvGrpSpPr>
          <p:grpSpPr>
            <a:xfrm rot="16200000" flipH="1">
              <a:off x="4320646" y="1075597"/>
              <a:ext cx="360000" cy="142707"/>
              <a:chOff x="4059286" y="1075596"/>
              <a:chExt cx="360000" cy="142707"/>
            </a:xfrm>
          </p:grpSpPr>
          <p:sp>
            <p:nvSpPr>
              <p:cNvPr id="157" name="Dikdörtgen 156"/>
              <p:cNvSpPr/>
              <p:nvPr/>
            </p:nvSpPr>
            <p:spPr>
              <a:xfrm flipV="1">
                <a:off x="4064179" y="1110760"/>
                <a:ext cx="349746" cy="107543"/>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58" name="Düz Bağlayıcı 157"/>
              <p:cNvCxnSpPr/>
              <p:nvPr/>
            </p:nvCxnSpPr>
            <p:spPr>
              <a:xfrm rot="16200000" flipH="1">
                <a:off x="4239286" y="895596"/>
                <a:ext cx="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1" name="Grup 150"/>
            <p:cNvGrpSpPr/>
            <p:nvPr/>
          </p:nvGrpSpPr>
          <p:grpSpPr>
            <a:xfrm rot="16200000" flipH="1">
              <a:off x="4303063" y="2736861"/>
              <a:ext cx="360000" cy="142707"/>
              <a:chOff x="4059286" y="1075596"/>
              <a:chExt cx="360000" cy="142707"/>
            </a:xfrm>
          </p:grpSpPr>
          <p:sp>
            <p:nvSpPr>
              <p:cNvPr id="155" name="Dikdörtgen 154"/>
              <p:cNvSpPr/>
              <p:nvPr/>
            </p:nvSpPr>
            <p:spPr>
              <a:xfrm flipV="1">
                <a:off x="4064179" y="1110760"/>
                <a:ext cx="349746" cy="107543"/>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56" name="Düz Bağlayıcı 155"/>
              <p:cNvCxnSpPr/>
              <p:nvPr/>
            </p:nvCxnSpPr>
            <p:spPr>
              <a:xfrm rot="16200000" flipH="1">
                <a:off x="4239286" y="895596"/>
                <a:ext cx="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2" name="Akış Çizelgesi: Manyetik Disk 151"/>
            <p:cNvSpPr/>
            <p:nvPr/>
          </p:nvSpPr>
          <p:spPr>
            <a:xfrm rot="21026647">
              <a:off x="3936886" y="1626346"/>
              <a:ext cx="838180" cy="56470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53" name="Düz Bağlayıcı 152"/>
            <p:cNvCxnSpPr/>
            <p:nvPr/>
          </p:nvCxnSpPr>
          <p:spPr>
            <a:xfrm rot="5400000">
              <a:off x="3815976" y="2744864"/>
              <a:ext cx="108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Düz Bağlayıcı 153"/>
            <p:cNvCxnSpPr/>
            <p:nvPr/>
          </p:nvCxnSpPr>
          <p:spPr>
            <a:xfrm rot="5400000">
              <a:off x="3815976" y="1200448"/>
              <a:ext cx="108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1" name="Metin kutusu 120"/>
          <p:cNvSpPr txBox="1"/>
          <p:nvPr/>
        </p:nvSpPr>
        <p:spPr>
          <a:xfrm>
            <a:off x="1439652" y="1285395"/>
            <a:ext cx="288032" cy="338554"/>
          </a:xfrm>
          <a:prstGeom prst="rect">
            <a:avLst/>
          </a:prstGeom>
          <a:noFill/>
        </p:spPr>
        <p:txBody>
          <a:bodyPr wrap="square" rtlCol="0">
            <a:spAutoFit/>
          </a:bodyPr>
          <a:lstStyle/>
          <a:p>
            <a:r>
              <a:rPr lang="tr-TR" sz="1600" dirty="0">
                <a:latin typeface="+mn-lt"/>
              </a:rPr>
              <a:t>A</a:t>
            </a:r>
          </a:p>
        </p:txBody>
      </p:sp>
      <p:sp>
        <p:nvSpPr>
          <p:cNvPr id="122" name="Metin kutusu 121"/>
          <p:cNvSpPr txBox="1"/>
          <p:nvPr/>
        </p:nvSpPr>
        <p:spPr>
          <a:xfrm>
            <a:off x="1491464" y="2950614"/>
            <a:ext cx="288032" cy="338554"/>
          </a:xfrm>
          <a:prstGeom prst="rect">
            <a:avLst/>
          </a:prstGeom>
          <a:noFill/>
        </p:spPr>
        <p:txBody>
          <a:bodyPr wrap="square" rtlCol="0">
            <a:spAutoFit/>
          </a:bodyPr>
          <a:lstStyle/>
          <a:p>
            <a:r>
              <a:rPr lang="tr-TR" sz="1600" dirty="0">
                <a:latin typeface="+mn-lt"/>
              </a:rPr>
              <a:t>B</a:t>
            </a:r>
          </a:p>
        </p:txBody>
      </p:sp>
      <p:sp>
        <p:nvSpPr>
          <p:cNvPr id="123" name="Akış Çizelgesi: Toplam Birleşimi 122"/>
          <p:cNvSpPr/>
          <p:nvPr/>
        </p:nvSpPr>
        <p:spPr>
          <a:xfrm>
            <a:off x="2041791" y="2005606"/>
            <a:ext cx="108000" cy="54000"/>
          </a:xfrm>
          <a:prstGeom prst="flowChartSummingJunction">
            <a:avLst/>
          </a:prstGeom>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27" name="Metin kutusu 126"/>
          <p:cNvSpPr txBox="1"/>
          <p:nvPr/>
        </p:nvSpPr>
        <p:spPr>
          <a:xfrm>
            <a:off x="1727152" y="2139892"/>
            <a:ext cx="412318" cy="338554"/>
          </a:xfrm>
          <a:prstGeom prst="rect">
            <a:avLst/>
          </a:prstGeom>
          <a:noFill/>
        </p:spPr>
        <p:txBody>
          <a:bodyPr wrap="square" rtlCol="0">
            <a:spAutoFit/>
          </a:bodyPr>
          <a:lstStyle/>
          <a:p>
            <a:r>
              <a:rPr lang="tr-TR" sz="1600" dirty="0">
                <a:solidFill>
                  <a:schemeClr val="bg1"/>
                </a:solidFill>
                <a:latin typeface="+mn-lt"/>
              </a:rPr>
              <a:t>m</a:t>
            </a:r>
          </a:p>
        </p:txBody>
      </p:sp>
      <p:cxnSp>
        <p:nvCxnSpPr>
          <p:cNvPr id="129" name="Düz Bağlayıcı 128"/>
          <p:cNvCxnSpPr/>
          <p:nvPr/>
        </p:nvCxnSpPr>
        <p:spPr>
          <a:xfrm rot="5400000">
            <a:off x="1843451" y="2275926"/>
            <a:ext cx="270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Düz Ok Bağlayıcısı 129"/>
          <p:cNvCxnSpPr/>
          <p:nvPr/>
        </p:nvCxnSpPr>
        <p:spPr>
          <a:xfrm>
            <a:off x="2804554" y="3133568"/>
            <a:ext cx="43204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1" name="Düz Ok Bağlayıcısı 130"/>
          <p:cNvCxnSpPr/>
          <p:nvPr/>
        </p:nvCxnSpPr>
        <p:spPr>
          <a:xfrm>
            <a:off x="2760233" y="1361264"/>
            <a:ext cx="43204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32" name="Metin kutusu 131"/>
              <p:cNvSpPr txBox="1"/>
              <p:nvPr/>
            </p:nvSpPr>
            <p:spPr>
              <a:xfrm>
                <a:off x="2701741" y="1047071"/>
                <a:ext cx="2918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𝐴</m:t>
                          </m:r>
                        </m:sub>
                      </m:sSub>
                    </m:oMath>
                  </m:oMathPara>
                </a14:m>
                <a:endParaRPr lang="tr-TR" dirty="0"/>
              </a:p>
            </p:txBody>
          </p:sp>
        </mc:Choice>
        <mc:Fallback xmlns="">
          <p:sp>
            <p:nvSpPr>
              <p:cNvPr id="132" name="Metin kutusu 131"/>
              <p:cNvSpPr txBox="1">
                <a:spLocks noRot="1" noChangeAspect="1" noMove="1" noResize="1" noEditPoints="1" noAdjustHandles="1" noChangeArrowheads="1" noChangeShapeType="1" noTextEdit="1"/>
              </p:cNvSpPr>
              <p:nvPr/>
            </p:nvSpPr>
            <p:spPr>
              <a:xfrm>
                <a:off x="2701741" y="1047071"/>
                <a:ext cx="291875" cy="276999"/>
              </a:xfrm>
              <a:prstGeom prst="rect">
                <a:avLst/>
              </a:prstGeom>
              <a:blipFill rotWithShape="0">
                <a:blip r:embed="rId3"/>
                <a:stretch>
                  <a:fillRect l="-16667" r="-6250" b="-1777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3" name="Metin kutusu 132"/>
              <p:cNvSpPr txBox="1"/>
              <p:nvPr/>
            </p:nvSpPr>
            <p:spPr>
              <a:xfrm>
                <a:off x="2767400" y="2819374"/>
                <a:ext cx="30777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𝐵</m:t>
                          </m:r>
                        </m:sub>
                      </m:sSub>
                    </m:oMath>
                  </m:oMathPara>
                </a14:m>
                <a:endParaRPr lang="tr-TR" dirty="0"/>
              </a:p>
            </p:txBody>
          </p:sp>
        </mc:Choice>
        <mc:Fallback xmlns="">
          <p:sp>
            <p:nvSpPr>
              <p:cNvPr id="133" name="Metin kutusu 132"/>
              <p:cNvSpPr txBox="1">
                <a:spLocks noRot="1" noChangeAspect="1" noMove="1" noResize="1" noEditPoints="1" noAdjustHandles="1" noChangeArrowheads="1" noChangeShapeType="1" noTextEdit="1"/>
              </p:cNvSpPr>
              <p:nvPr/>
            </p:nvSpPr>
            <p:spPr>
              <a:xfrm>
                <a:off x="2767400" y="2819374"/>
                <a:ext cx="307777" cy="276999"/>
              </a:xfrm>
              <a:prstGeom prst="rect">
                <a:avLst/>
              </a:prstGeom>
              <a:blipFill rotWithShape="0">
                <a:blip r:embed="rId4"/>
                <a:stretch>
                  <a:fillRect l="-18000" r="-4000" b="-17391"/>
                </a:stretch>
              </a:blipFill>
            </p:spPr>
            <p:txBody>
              <a:bodyPr/>
              <a:lstStyle/>
              <a:p>
                <a:r>
                  <a:rPr lang="tr-TR">
                    <a:noFill/>
                  </a:rPr>
                  <a:t> </a:t>
                </a:r>
              </a:p>
            </p:txBody>
          </p:sp>
        </mc:Fallback>
      </mc:AlternateContent>
      <p:sp>
        <p:nvSpPr>
          <p:cNvPr id="134" name="Akış Çizelgesi: Toplam Birleşimi 133"/>
          <p:cNvSpPr/>
          <p:nvPr/>
        </p:nvSpPr>
        <p:spPr>
          <a:xfrm>
            <a:off x="3498641" y="1709452"/>
            <a:ext cx="90000" cy="90000"/>
          </a:xfrm>
          <a:prstGeom prst="flowChartSummingJunction">
            <a:avLst/>
          </a:prstGeom>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cxnSp>
        <p:nvCxnSpPr>
          <p:cNvPr id="135" name="Düz Ok Bağlayıcısı 134"/>
          <p:cNvCxnSpPr/>
          <p:nvPr/>
        </p:nvCxnSpPr>
        <p:spPr>
          <a:xfrm>
            <a:off x="3588641" y="1754452"/>
            <a:ext cx="432048" cy="0"/>
          </a:xfrm>
          <a:prstGeom prst="straightConnector1">
            <a:avLst/>
          </a:prstGeom>
          <a:ln>
            <a:solidFill>
              <a:schemeClr val="bg2">
                <a:lumMod val="50000"/>
              </a:schemeClr>
            </a:solidFill>
            <a:prstDash val="sysDash"/>
            <a:tailEnd type="triangle"/>
          </a:ln>
        </p:spPr>
        <p:style>
          <a:lnRef idx="3">
            <a:schemeClr val="accent2"/>
          </a:lnRef>
          <a:fillRef idx="0">
            <a:schemeClr val="accent2"/>
          </a:fillRef>
          <a:effectRef idx="2">
            <a:schemeClr val="accent2"/>
          </a:effectRef>
          <a:fontRef idx="minor">
            <a:schemeClr val="tx1"/>
          </a:fontRef>
        </p:style>
      </p:cxnSp>
      <p:sp>
        <p:nvSpPr>
          <p:cNvPr id="136" name="Dikdörtgen 135"/>
          <p:cNvSpPr/>
          <p:nvPr/>
        </p:nvSpPr>
        <p:spPr>
          <a:xfrm>
            <a:off x="3541173" y="1705349"/>
            <a:ext cx="713978" cy="338554"/>
          </a:xfrm>
          <a:prstGeom prst="rect">
            <a:avLst/>
          </a:prstGeom>
        </p:spPr>
        <p:txBody>
          <a:bodyPr wrap="none">
            <a:spAutoFit/>
          </a:bodyPr>
          <a:lstStyle/>
          <a:p>
            <a:r>
              <a:rPr lang="en-US" sz="1600" b="1" spc="-25" dirty="0">
                <a:latin typeface="+mn-lt"/>
                <a:ea typeface="Times New Roman" panose="02020603050405020304" pitchFamily="18" charset="0"/>
              </a:rPr>
              <a:t>m</a:t>
            </a:r>
            <a:r>
              <a:rPr lang="en-US" sz="1600" b="1" spc="10" dirty="0">
                <a:latin typeface="+mn-lt"/>
                <a:ea typeface="Times New Roman" panose="02020603050405020304" pitchFamily="18" charset="0"/>
              </a:rPr>
              <a:t>e</a:t>
            </a:r>
            <a:r>
              <a:rPr lang="en-US" sz="1600" spc="-45" dirty="0">
                <a:latin typeface="Symbol" panose="05050102010706020507" pitchFamily="18" charset="2"/>
                <a:ea typeface="Symbol" panose="05050102010706020507" pitchFamily="18" charset="2"/>
                <a:cs typeface="Symbol" panose="05050102010706020507" pitchFamily="18" charset="2"/>
              </a:rPr>
              <a:t>w</a:t>
            </a:r>
            <a:r>
              <a:rPr lang="en-US" sz="1600" b="1" baseline="30000" dirty="0">
                <a:latin typeface="+mn-lt"/>
                <a:ea typeface="Times New Roman" panose="02020603050405020304" pitchFamily="18" charset="0"/>
              </a:rPr>
              <a:t>2</a:t>
            </a:r>
            <a:r>
              <a:rPr lang="en-US" sz="1200" b="1" dirty="0">
                <a:latin typeface="Times New Roman" panose="02020603050405020304" pitchFamily="18" charset="0"/>
                <a:ea typeface="Times New Roman" panose="02020603050405020304" pitchFamily="18" charset="0"/>
              </a:rPr>
              <a:t> </a:t>
            </a:r>
            <a:endParaRPr lang="tr-TR" dirty="0"/>
          </a:p>
        </p:txBody>
      </p:sp>
      <mc:AlternateContent xmlns:mc="http://schemas.openxmlformats.org/markup-compatibility/2006" xmlns:a14="http://schemas.microsoft.com/office/drawing/2010/main">
        <mc:Choice Requires="a14">
          <p:sp>
            <p:nvSpPr>
              <p:cNvPr id="137" name="Metin kutusu 136"/>
              <p:cNvSpPr txBox="1"/>
              <p:nvPr/>
            </p:nvSpPr>
            <p:spPr>
              <a:xfrm>
                <a:off x="2623424" y="2032170"/>
                <a:ext cx="237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m:t>
                      </m:r>
                    </m:oMath>
                  </m:oMathPara>
                </a14:m>
                <a:endParaRPr lang="tr-TR" dirty="0"/>
              </a:p>
            </p:txBody>
          </p:sp>
        </mc:Choice>
        <mc:Fallback xmlns="">
          <p:sp>
            <p:nvSpPr>
              <p:cNvPr id="137" name="Metin kutusu 136"/>
              <p:cNvSpPr txBox="1">
                <a:spLocks noRot="1" noChangeAspect="1" noMove="1" noResize="1" noEditPoints="1" noAdjustHandles="1" noChangeArrowheads="1" noChangeShapeType="1" noTextEdit="1"/>
              </p:cNvSpPr>
              <p:nvPr/>
            </p:nvSpPr>
            <p:spPr>
              <a:xfrm>
                <a:off x="2623424" y="2032170"/>
                <a:ext cx="237244" cy="276999"/>
              </a:xfrm>
              <a:prstGeom prst="rect">
                <a:avLst/>
              </a:prstGeom>
              <a:blipFill rotWithShape="0">
                <a:blip r:embed="rId5"/>
                <a:stretch>
                  <a:fillRect l="-12821" r="-12821" b="-2174"/>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8" name="Metin kutusu 137"/>
              <p:cNvSpPr txBox="1"/>
              <p:nvPr/>
            </p:nvSpPr>
            <p:spPr>
              <a:xfrm>
                <a:off x="4362963" y="2014606"/>
                <a:ext cx="237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m:t>
                      </m:r>
                    </m:oMath>
                  </m:oMathPara>
                </a14:m>
                <a:endParaRPr lang="tr-TR" dirty="0"/>
              </a:p>
            </p:txBody>
          </p:sp>
        </mc:Choice>
        <mc:Fallback xmlns="">
          <p:sp>
            <p:nvSpPr>
              <p:cNvPr id="138" name="Metin kutusu 137"/>
              <p:cNvSpPr txBox="1">
                <a:spLocks noRot="1" noChangeAspect="1" noMove="1" noResize="1" noEditPoints="1" noAdjustHandles="1" noChangeArrowheads="1" noChangeShapeType="1" noTextEdit="1"/>
              </p:cNvSpPr>
              <p:nvPr/>
            </p:nvSpPr>
            <p:spPr>
              <a:xfrm>
                <a:off x="4362963" y="2014606"/>
                <a:ext cx="237244" cy="276999"/>
              </a:xfrm>
              <a:prstGeom prst="rect">
                <a:avLst/>
              </a:prstGeom>
              <a:blipFill rotWithShape="0">
                <a:blip r:embed="rId6"/>
                <a:stretch>
                  <a:fillRect l="-15385" r="-10256" b="-2174"/>
                </a:stretch>
              </a:blipFill>
            </p:spPr>
            <p:txBody>
              <a:bodyPr/>
              <a:lstStyle/>
              <a:p>
                <a:r>
                  <a:rPr lang="tr-TR">
                    <a:noFill/>
                  </a:rPr>
                  <a:t> </a:t>
                </a:r>
              </a:p>
            </p:txBody>
          </p:sp>
        </mc:Fallback>
      </mc:AlternateContent>
      <p:cxnSp>
        <p:nvCxnSpPr>
          <p:cNvPr id="139" name="Düz Bağlayıcı 138"/>
          <p:cNvCxnSpPr/>
          <p:nvPr/>
        </p:nvCxnSpPr>
        <p:spPr>
          <a:xfrm rot="5400000">
            <a:off x="3837239" y="2258720"/>
            <a:ext cx="270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0" name="Metin kutusu 139"/>
              <p:cNvSpPr txBox="1"/>
              <p:nvPr/>
            </p:nvSpPr>
            <p:spPr>
              <a:xfrm>
                <a:off x="4421438" y="1093731"/>
                <a:ext cx="7214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𝐴</m:t>
                          </m:r>
                        </m:sub>
                      </m:sSub>
                      <m:r>
                        <a:rPr lang="tr-TR" b="0" i="1" smtClean="0">
                          <a:latin typeface="Cambria Math" panose="02040503050406030204" pitchFamily="18" charset="0"/>
                        </a:rPr>
                        <m:t>=0</m:t>
                      </m:r>
                    </m:oMath>
                  </m:oMathPara>
                </a14:m>
                <a:endParaRPr lang="tr-TR" dirty="0"/>
              </a:p>
            </p:txBody>
          </p:sp>
        </mc:Choice>
        <mc:Fallback xmlns="">
          <p:sp>
            <p:nvSpPr>
              <p:cNvPr id="140" name="Metin kutusu 139"/>
              <p:cNvSpPr txBox="1">
                <a:spLocks noRot="1" noChangeAspect="1" noMove="1" noResize="1" noEditPoints="1" noAdjustHandles="1" noChangeArrowheads="1" noChangeShapeType="1" noTextEdit="1"/>
              </p:cNvSpPr>
              <p:nvPr/>
            </p:nvSpPr>
            <p:spPr>
              <a:xfrm>
                <a:off x="4421438" y="1093731"/>
                <a:ext cx="721480" cy="276999"/>
              </a:xfrm>
              <a:prstGeom prst="rect">
                <a:avLst/>
              </a:prstGeom>
              <a:blipFill rotWithShape="0">
                <a:blip r:embed="rId7"/>
                <a:stretch>
                  <a:fillRect l="-5882" r="-6723" b="-1739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1" name="Metin kutusu 140"/>
              <p:cNvSpPr txBox="1"/>
              <p:nvPr/>
            </p:nvSpPr>
            <p:spPr>
              <a:xfrm>
                <a:off x="4424420" y="2796981"/>
                <a:ext cx="7373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𝐵</m:t>
                          </m:r>
                        </m:sub>
                      </m:sSub>
                      <m:r>
                        <a:rPr lang="tr-TR" b="0" i="1" smtClean="0">
                          <a:latin typeface="Cambria Math" panose="02040503050406030204" pitchFamily="18" charset="0"/>
                        </a:rPr>
                        <m:t>=0</m:t>
                      </m:r>
                    </m:oMath>
                  </m:oMathPara>
                </a14:m>
                <a:endParaRPr lang="tr-TR" dirty="0"/>
              </a:p>
            </p:txBody>
          </p:sp>
        </mc:Choice>
        <mc:Fallback xmlns="">
          <p:sp>
            <p:nvSpPr>
              <p:cNvPr id="141" name="Metin kutusu 140"/>
              <p:cNvSpPr txBox="1">
                <a:spLocks noRot="1" noChangeAspect="1" noMove="1" noResize="1" noEditPoints="1" noAdjustHandles="1" noChangeArrowheads="1" noChangeShapeType="1" noTextEdit="1"/>
              </p:cNvSpPr>
              <p:nvPr/>
            </p:nvSpPr>
            <p:spPr>
              <a:xfrm>
                <a:off x="4424420" y="2796981"/>
                <a:ext cx="737381" cy="276999"/>
              </a:xfrm>
              <a:prstGeom prst="rect">
                <a:avLst/>
              </a:prstGeom>
              <a:blipFill rotWithShape="0">
                <a:blip r:embed="rId8"/>
                <a:stretch>
                  <a:fillRect l="-6612" r="-5785" b="-17778"/>
                </a:stretch>
              </a:blipFill>
            </p:spPr>
            <p:txBody>
              <a:bodyPr/>
              <a:lstStyle/>
              <a:p>
                <a:r>
                  <a:rPr lang="tr-TR">
                    <a:noFill/>
                  </a:rPr>
                  <a:t> </a:t>
                </a:r>
              </a:p>
            </p:txBody>
          </p:sp>
        </mc:Fallback>
      </mc:AlternateContent>
      <p:sp>
        <p:nvSpPr>
          <p:cNvPr id="142" name="Akış Çizelgesi: Toplam Birleşimi 141"/>
          <p:cNvSpPr/>
          <p:nvPr/>
        </p:nvSpPr>
        <p:spPr>
          <a:xfrm>
            <a:off x="5492429" y="1692246"/>
            <a:ext cx="90000" cy="90000"/>
          </a:xfrm>
          <a:prstGeom prst="flowChartSummingJunction">
            <a:avLst/>
          </a:prstGeom>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cxnSp>
        <p:nvCxnSpPr>
          <p:cNvPr id="143" name="Düz Ok Bağlayıcısı 142"/>
          <p:cNvCxnSpPr/>
          <p:nvPr/>
        </p:nvCxnSpPr>
        <p:spPr>
          <a:xfrm>
            <a:off x="5582429" y="1737246"/>
            <a:ext cx="432048" cy="0"/>
          </a:xfrm>
          <a:prstGeom prst="straightConnector1">
            <a:avLst/>
          </a:prstGeom>
          <a:ln>
            <a:solidFill>
              <a:schemeClr val="bg2">
                <a:lumMod val="50000"/>
              </a:schemeClr>
            </a:solidFill>
            <a:prstDash val="sysDash"/>
            <a:tailEnd type="triangle"/>
          </a:ln>
        </p:spPr>
        <p:style>
          <a:lnRef idx="3">
            <a:schemeClr val="accent2"/>
          </a:lnRef>
          <a:fillRef idx="0">
            <a:schemeClr val="accent2"/>
          </a:fillRef>
          <a:effectRef idx="2">
            <a:schemeClr val="accent2"/>
          </a:effectRef>
          <a:fontRef idx="minor">
            <a:schemeClr val="tx1"/>
          </a:fontRef>
        </p:style>
      </p:cxnSp>
      <p:sp>
        <p:nvSpPr>
          <p:cNvPr id="144" name="Dikdörtgen 143"/>
          <p:cNvSpPr/>
          <p:nvPr/>
        </p:nvSpPr>
        <p:spPr>
          <a:xfrm>
            <a:off x="5534961" y="1688143"/>
            <a:ext cx="713978" cy="338554"/>
          </a:xfrm>
          <a:prstGeom prst="rect">
            <a:avLst/>
          </a:prstGeom>
        </p:spPr>
        <p:txBody>
          <a:bodyPr wrap="none">
            <a:spAutoFit/>
          </a:bodyPr>
          <a:lstStyle/>
          <a:p>
            <a:r>
              <a:rPr lang="en-US" sz="1600" b="1" spc="-25" dirty="0">
                <a:latin typeface="+mn-lt"/>
                <a:ea typeface="Times New Roman" panose="02020603050405020304" pitchFamily="18" charset="0"/>
              </a:rPr>
              <a:t>m</a:t>
            </a:r>
            <a:r>
              <a:rPr lang="en-US" sz="1600" b="1" spc="10" dirty="0">
                <a:latin typeface="+mn-lt"/>
                <a:ea typeface="Times New Roman" panose="02020603050405020304" pitchFamily="18" charset="0"/>
              </a:rPr>
              <a:t>e</a:t>
            </a:r>
            <a:r>
              <a:rPr lang="en-US" sz="1600" spc="-45" dirty="0">
                <a:latin typeface="Symbol" panose="05050102010706020507" pitchFamily="18" charset="2"/>
                <a:ea typeface="Symbol" panose="05050102010706020507" pitchFamily="18" charset="2"/>
                <a:cs typeface="Symbol" panose="05050102010706020507" pitchFamily="18" charset="2"/>
              </a:rPr>
              <a:t>w</a:t>
            </a:r>
            <a:r>
              <a:rPr lang="en-US" sz="1600" b="1" baseline="30000" dirty="0">
                <a:latin typeface="+mn-lt"/>
                <a:ea typeface="Times New Roman" panose="02020603050405020304" pitchFamily="18" charset="0"/>
              </a:rPr>
              <a:t>2</a:t>
            </a:r>
            <a:r>
              <a:rPr lang="en-US" sz="1200" b="1" dirty="0">
                <a:latin typeface="Times New Roman" panose="02020603050405020304" pitchFamily="18" charset="0"/>
                <a:ea typeface="Times New Roman" panose="02020603050405020304" pitchFamily="18" charset="0"/>
              </a:rPr>
              <a:t> </a:t>
            </a:r>
            <a:endParaRPr lang="tr-TR" dirty="0"/>
          </a:p>
        </p:txBody>
      </p:sp>
      <p:sp>
        <p:nvSpPr>
          <p:cNvPr id="145" name="Akış Çizelgesi: Bağlayıcı 144"/>
          <p:cNvSpPr/>
          <p:nvPr/>
        </p:nvSpPr>
        <p:spPr>
          <a:xfrm>
            <a:off x="4968044" y="1900186"/>
            <a:ext cx="108012" cy="108000"/>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cxnSp>
        <p:nvCxnSpPr>
          <p:cNvPr id="146" name="Düz Ok Bağlayıcısı 145"/>
          <p:cNvCxnSpPr/>
          <p:nvPr/>
        </p:nvCxnSpPr>
        <p:spPr>
          <a:xfrm flipH="1">
            <a:off x="4535996" y="1967227"/>
            <a:ext cx="432048"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47" name="Dikdörtgen 146"/>
          <p:cNvSpPr/>
          <p:nvPr/>
        </p:nvSpPr>
        <p:spPr>
          <a:xfrm>
            <a:off x="4194577" y="1628800"/>
            <a:ext cx="846707" cy="369332"/>
          </a:xfrm>
          <a:prstGeom prst="rect">
            <a:avLst/>
          </a:prstGeom>
        </p:spPr>
        <p:txBody>
          <a:bodyPr wrap="none">
            <a:spAutoFit/>
          </a:bodyPr>
          <a:lstStyle/>
          <a:p>
            <a:r>
              <a:rPr lang="en-US" b="1" spc="-25" dirty="0">
                <a:latin typeface="Times New Roman" panose="02020603050405020304" pitchFamily="18" charset="0"/>
                <a:ea typeface="Times New Roman" panose="02020603050405020304" pitchFamily="18" charset="0"/>
              </a:rPr>
              <a:t>m</a:t>
            </a:r>
            <a:r>
              <a:rPr lang="en-US" sz="1200" b="1" spc="5" dirty="0">
                <a:latin typeface="Times New Roman" panose="02020603050405020304" pitchFamily="18" charset="0"/>
                <a:ea typeface="Times New Roman" panose="02020603050405020304" pitchFamily="18" charset="0"/>
              </a:rPr>
              <a:t>c</a:t>
            </a:r>
            <a:r>
              <a:rPr lang="en-US" b="1" spc="-5" dirty="0">
                <a:latin typeface="Times New Roman" panose="02020603050405020304" pitchFamily="18" charset="0"/>
                <a:ea typeface="Times New Roman" panose="02020603050405020304" pitchFamily="18" charset="0"/>
              </a:rPr>
              <a:t>r</a:t>
            </a:r>
            <a:r>
              <a:rPr lang="en-US" sz="1200" b="1" spc="20" dirty="0">
                <a:latin typeface="Times New Roman" panose="02020603050405020304" pitchFamily="18" charset="0"/>
                <a:ea typeface="Times New Roman" panose="02020603050405020304" pitchFamily="18" charset="0"/>
              </a:rPr>
              <a:t>c</a:t>
            </a:r>
            <a:r>
              <a:rPr lang="en-US" spc="-45" dirty="0">
                <a:latin typeface="Symbol" panose="05050102010706020507" pitchFamily="18" charset="2"/>
                <a:ea typeface="Symbol" panose="05050102010706020507" pitchFamily="18" charset="2"/>
                <a:cs typeface="Symbol" panose="05050102010706020507" pitchFamily="18" charset="2"/>
              </a:rPr>
              <a:t>w</a:t>
            </a:r>
            <a:r>
              <a:rPr lang="en-US" sz="1200" b="1" baseline="30000" dirty="0">
                <a:latin typeface="Times New Roman" panose="02020603050405020304" pitchFamily="18" charset="0"/>
                <a:ea typeface="Times New Roman" panose="02020603050405020304" pitchFamily="18" charset="0"/>
              </a:rPr>
              <a:t>2</a:t>
            </a:r>
            <a:endParaRPr lang="tr-TR" baseline="30000" dirty="0"/>
          </a:p>
        </p:txBody>
      </p:sp>
      <p:sp>
        <p:nvSpPr>
          <p:cNvPr id="163" name="Akış Çizelgesi: Toplam Birleşimi 162"/>
          <p:cNvSpPr/>
          <p:nvPr/>
        </p:nvSpPr>
        <p:spPr>
          <a:xfrm>
            <a:off x="1592845" y="2045267"/>
            <a:ext cx="108000" cy="54000"/>
          </a:xfrm>
          <a:prstGeom prst="flowChartSummingJunction">
            <a:avLst/>
          </a:prstGeom>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65" name="Dikdörtgen 164"/>
          <p:cNvSpPr/>
          <p:nvPr/>
        </p:nvSpPr>
        <p:spPr>
          <a:xfrm>
            <a:off x="2421804" y="2321508"/>
            <a:ext cx="713978" cy="338554"/>
          </a:xfrm>
          <a:prstGeom prst="rect">
            <a:avLst/>
          </a:prstGeom>
        </p:spPr>
        <p:txBody>
          <a:bodyPr wrap="none">
            <a:spAutoFit/>
          </a:bodyPr>
          <a:lstStyle/>
          <a:p>
            <a:r>
              <a:rPr lang="en-US" sz="1600" b="1" spc="-25" dirty="0">
                <a:latin typeface="+mn-lt"/>
                <a:ea typeface="Times New Roman" panose="02020603050405020304" pitchFamily="18" charset="0"/>
              </a:rPr>
              <a:t>m</a:t>
            </a:r>
            <a:r>
              <a:rPr lang="en-US" sz="1600" b="1" spc="10" dirty="0">
                <a:latin typeface="+mn-lt"/>
                <a:ea typeface="Times New Roman" panose="02020603050405020304" pitchFamily="18" charset="0"/>
              </a:rPr>
              <a:t>e</a:t>
            </a:r>
            <a:r>
              <a:rPr lang="en-US" sz="1600" spc="-45" dirty="0">
                <a:latin typeface="Symbol" panose="05050102010706020507" pitchFamily="18" charset="2"/>
                <a:ea typeface="Symbol" panose="05050102010706020507" pitchFamily="18" charset="2"/>
                <a:cs typeface="Symbol" panose="05050102010706020507" pitchFamily="18" charset="2"/>
              </a:rPr>
              <a:t>w</a:t>
            </a:r>
            <a:r>
              <a:rPr lang="en-US" sz="1600" b="1" baseline="30000" dirty="0">
                <a:latin typeface="+mn-lt"/>
                <a:ea typeface="Times New Roman" panose="02020603050405020304" pitchFamily="18" charset="0"/>
              </a:rPr>
              <a:t>2</a:t>
            </a:r>
            <a:r>
              <a:rPr lang="en-US" sz="1200" b="1" dirty="0">
                <a:latin typeface="Times New Roman" panose="02020603050405020304" pitchFamily="18" charset="0"/>
                <a:ea typeface="Times New Roman" panose="02020603050405020304" pitchFamily="18" charset="0"/>
              </a:rPr>
              <a:t> </a:t>
            </a:r>
            <a:endParaRPr lang="tr-TR" dirty="0"/>
          </a:p>
        </p:txBody>
      </p:sp>
      <p:sp>
        <p:nvSpPr>
          <p:cNvPr id="166" name="Akış Çizelgesi: Toplam Birleşimi 165"/>
          <p:cNvSpPr/>
          <p:nvPr/>
        </p:nvSpPr>
        <p:spPr>
          <a:xfrm flipH="1">
            <a:off x="2782428" y="2568626"/>
            <a:ext cx="90000" cy="90000"/>
          </a:xfrm>
          <a:prstGeom prst="flowChartSummingJunction">
            <a:avLst/>
          </a:prstGeom>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cxnSp>
        <p:nvCxnSpPr>
          <p:cNvPr id="167" name="Düz Ok Bağlayıcısı 166"/>
          <p:cNvCxnSpPr/>
          <p:nvPr/>
        </p:nvCxnSpPr>
        <p:spPr>
          <a:xfrm flipH="1">
            <a:off x="2346745" y="2626143"/>
            <a:ext cx="432048" cy="0"/>
          </a:xfrm>
          <a:prstGeom prst="straightConnector1">
            <a:avLst/>
          </a:prstGeom>
          <a:ln>
            <a:solidFill>
              <a:schemeClr val="bg2">
                <a:lumMod val="50000"/>
              </a:schemeClr>
            </a:solidFill>
            <a:prstDash val="sysDash"/>
            <a:tailEnd type="triangle"/>
          </a:ln>
        </p:spPr>
        <p:style>
          <a:lnRef idx="3">
            <a:schemeClr val="accent2"/>
          </a:lnRef>
          <a:fillRef idx="0">
            <a:schemeClr val="accent2"/>
          </a:fillRef>
          <a:effectRef idx="2">
            <a:schemeClr val="accent2"/>
          </a:effectRef>
          <a:fontRef idx="minor">
            <a:schemeClr val="tx1"/>
          </a:fontRef>
        </p:style>
      </p:cxnSp>
      <p:sp>
        <p:nvSpPr>
          <p:cNvPr id="168" name="Dikdörtgen 167"/>
          <p:cNvSpPr/>
          <p:nvPr/>
        </p:nvSpPr>
        <p:spPr>
          <a:xfrm>
            <a:off x="4462226" y="2324902"/>
            <a:ext cx="713978" cy="338554"/>
          </a:xfrm>
          <a:prstGeom prst="rect">
            <a:avLst/>
          </a:prstGeom>
        </p:spPr>
        <p:txBody>
          <a:bodyPr wrap="none">
            <a:spAutoFit/>
          </a:bodyPr>
          <a:lstStyle/>
          <a:p>
            <a:r>
              <a:rPr lang="en-US" sz="1600" b="1" spc="-25" dirty="0">
                <a:latin typeface="+mn-lt"/>
                <a:ea typeface="Times New Roman" panose="02020603050405020304" pitchFamily="18" charset="0"/>
              </a:rPr>
              <a:t>m</a:t>
            </a:r>
            <a:r>
              <a:rPr lang="en-US" sz="1600" b="1" spc="10" dirty="0">
                <a:latin typeface="+mn-lt"/>
                <a:ea typeface="Times New Roman" panose="02020603050405020304" pitchFamily="18" charset="0"/>
              </a:rPr>
              <a:t>e</a:t>
            </a:r>
            <a:r>
              <a:rPr lang="en-US" sz="1600" spc="-45" dirty="0">
                <a:latin typeface="Symbol" panose="05050102010706020507" pitchFamily="18" charset="2"/>
                <a:ea typeface="Symbol" panose="05050102010706020507" pitchFamily="18" charset="2"/>
                <a:cs typeface="Symbol" panose="05050102010706020507" pitchFamily="18" charset="2"/>
              </a:rPr>
              <a:t>w</a:t>
            </a:r>
            <a:r>
              <a:rPr lang="en-US" sz="1600" b="1" baseline="30000" dirty="0">
                <a:latin typeface="+mn-lt"/>
                <a:ea typeface="Times New Roman" panose="02020603050405020304" pitchFamily="18" charset="0"/>
              </a:rPr>
              <a:t>2</a:t>
            </a:r>
            <a:r>
              <a:rPr lang="en-US" sz="1200" b="1" dirty="0">
                <a:latin typeface="Times New Roman" panose="02020603050405020304" pitchFamily="18" charset="0"/>
                <a:ea typeface="Times New Roman" panose="02020603050405020304" pitchFamily="18" charset="0"/>
              </a:rPr>
              <a:t> </a:t>
            </a:r>
            <a:endParaRPr lang="tr-TR" dirty="0"/>
          </a:p>
        </p:txBody>
      </p:sp>
      <p:sp>
        <p:nvSpPr>
          <p:cNvPr id="169" name="Akış Çizelgesi: Toplam Birleşimi 168"/>
          <p:cNvSpPr/>
          <p:nvPr/>
        </p:nvSpPr>
        <p:spPr>
          <a:xfrm flipH="1">
            <a:off x="4822850" y="2572020"/>
            <a:ext cx="90000" cy="90000"/>
          </a:xfrm>
          <a:prstGeom prst="flowChartSummingJunction">
            <a:avLst/>
          </a:prstGeom>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cxnSp>
        <p:nvCxnSpPr>
          <p:cNvPr id="170" name="Düz Ok Bağlayıcısı 169"/>
          <p:cNvCxnSpPr/>
          <p:nvPr/>
        </p:nvCxnSpPr>
        <p:spPr>
          <a:xfrm flipH="1">
            <a:off x="4387167" y="2629537"/>
            <a:ext cx="432048" cy="0"/>
          </a:xfrm>
          <a:prstGeom prst="straightConnector1">
            <a:avLst/>
          </a:prstGeom>
          <a:ln>
            <a:solidFill>
              <a:schemeClr val="bg2">
                <a:lumMod val="50000"/>
              </a:schemeClr>
            </a:solidFill>
            <a:prstDash val="sysDash"/>
            <a:tailEnd type="triangle"/>
          </a:ln>
        </p:spPr>
        <p:style>
          <a:lnRef idx="3">
            <a:schemeClr val="accent2"/>
          </a:lnRef>
          <a:fillRef idx="0">
            <a:schemeClr val="accent2"/>
          </a:fillRef>
          <a:effectRef idx="2">
            <a:schemeClr val="accent2"/>
          </a:effectRef>
          <a:fontRef idx="minor">
            <a:schemeClr val="tx1"/>
          </a:fontRef>
        </p:style>
      </p:cxnSp>
      <p:sp>
        <p:nvSpPr>
          <p:cNvPr id="171" name="Akış Çizelgesi: Bağlayıcı 170"/>
          <p:cNvSpPr/>
          <p:nvPr/>
        </p:nvSpPr>
        <p:spPr>
          <a:xfrm>
            <a:off x="5322159" y="2251617"/>
            <a:ext cx="108012" cy="108000"/>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cxnSp>
        <p:nvCxnSpPr>
          <p:cNvPr id="172" name="Düz Ok Bağlayıcısı 171"/>
          <p:cNvCxnSpPr/>
          <p:nvPr/>
        </p:nvCxnSpPr>
        <p:spPr>
          <a:xfrm>
            <a:off x="5426862" y="2301193"/>
            <a:ext cx="432048"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73" name="Dikdörtgen 172"/>
          <p:cNvSpPr/>
          <p:nvPr/>
        </p:nvSpPr>
        <p:spPr>
          <a:xfrm>
            <a:off x="5229772" y="1929465"/>
            <a:ext cx="846707" cy="369332"/>
          </a:xfrm>
          <a:prstGeom prst="rect">
            <a:avLst/>
          </a:prstGeom>
        </p:spPr>
        <p:txBody>
          <a:bodyPr wrap="none">
            <a:spAutoFit/>
          </a:bodyPr>
          <a:lstStyle/>
          <a:p>
            <a:r>
              <a:rPr lang="en-US" b="1" spc="-25" dirty="0">
                <a:latin typeface="Times New Roman" panose="02020603050405020304" pitchFamily="18" charset="0"/>
                <a:ea typeface="Times New Roman" panose="02020603050405020304" pitchFamily="18" charset="0"/>
              </a:rPr>
              <a:t>m</a:t>
            </a:r>
            <a:r>
              <a:rPr lang="en-US" sz="1200" b="1" spc="5" dirty="0">
                <a:latin typeface="Times New Roman" panose="02020603050405020304" pitchFamily="18" charset="0"/>
                <a:ea typeface="Times New Roman" panose="02020603050405020304" pitchFamily="18" charset="0"/>
              </a:rPr>
              <a:t>c</a:t>
            </a:r>
            <a:r>
              <a:rPr lang="en-US" b="1" spc="-5" dirty="0">
                <a:latin typeface="Times New Roman" panose="02020603050405020304" pitchFamily="18" charset="0"/>
                <a:ea typeface="Times New Roman" panose="02020603050405020304" pitchFamily="18" charset="0"/>
              </a:rPr>
              <a:t>r</a:t>
            </a:r>
            <a:r>
              <a:rPr lang="en-US" sz="1200" b="1" spc="20" dirty="0">
                <a:latin typeface="Times New Roman" panose="02020603050405020304" pitchFamily="18" charset="0"/>
                <a:ea typeface="Times New Roman" panose="02020603050405020304" pitchFamily="18" charset="0"/>
              </a:rPr>
              <a:t>c</a:t>
            </a:r>
            <a:r>
              <a:rPr lang="en-US" spc="-45" dirty="0">
                <a:latin typeface="Symbol" panose="05050102010706020507" pitchFamily="18" charset="2"/>
                <a:ea typeface="Symbol" panose="05050102010706020507" pitchFamily="18" charset="2"/>
                <a:cs typeface="Symbol" panose="05050102010706020507" pitchFamily="18" charset="2"/>
              </a:rPr>
              <a:t>w</a:t>
            </a:r>
            <a:r>
              <a:rPr lang="en-US" sz="1200" b="1" baseline="30000" dirty="0">
                <a:latin typeface="Times New Roman" panose="02020603050405020304" pitchFamily="18" charset="0"/>
                <a:ea typeface="Times New Roman" panose="02020603050405020304" pitchFamily="18" charset="0"/>
              </a:rPr>
              <a:t>2</a:t>
            </a:r>
            <a:endParaRPr lang="tr-TR" baseline="30000" dirty="0"/>
          </a:p>
        </p:txBody>
      </p:sp>
    </p:spTree>
    <p:extLst>
      <p:ext uri="{BB962C8B-B14F-4D97-AF65-F5344CB8AC3E}">
        <p14:creationId xmlns:p14="http://schemas.microsoft.com/office/powerpoint/2010/main" val="5702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Genel (İki düzlemde) Dengeleme</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pPr marL="0" indent="0">
                  <a:buNone/>
                </a:pPr>
                <a:endParaRPr lang="tr-TR" dirty="0"/>
              </a:p>
              <a:p>
                <a:endParaRPr lang="tr-TR" dirty="0"/>
              </a:p>
              <a:p>
                <a:endParaRPr lang="tr-TR" dirty="0"/>
              </a:p>
              <a:p>
                <a:r>
                  <a:rPr lang="tr-TR" dirty="0"/>
                  <a:t>Oluşan bu momentin dengelenmesi gerektiği için hem </a:t>
                </a:r>
                <a14:m>
                  <m:oMath xmlns:m="http://schemas.openxmlformats.org/officeDocument/2006/math">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i="1">
                                <a:latin typeface="Cambria Math" panose="02040503050406030204" pitchFamily="18" charset="0"/>
                              </a:rPr>
                              <m:t>𝑢</m:t>
                            </m:r>
                          </m:sub>
                        </m:sSub>
                      </m:e>
                    </m:nary>
                    <m:r>
                      <a:rPr lang="tr-TR" i="1">
                        <a:latin typeface="Cambria Math" panose="02040503050406030204" pitchFamily="18" charset="0"/>
                      </a:rPr>
                      <m:t>=0</m:t>
                    </m:r>
                  </m:oMath>
                </a14:m>
                <a:r>
                  <a:rPr lang="tr-TR" dirty="0"/>
                  <a:t> koşulu hem de </a:t>
                </a:r>
                <a14:m>
                  <m:oMath xmlns:m="http://schemas.openxmlformats.org/officeDocument/2006/math">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𝑀</m:t>
                                </m:r>
                              </m:e>
                            </m:acc>
                          </m:e>
                          <m:sub>
                            <m:r>
                              <a:rPr lang="tr-TR" i="1">
                                <a:latin typeface="Cambria Math" panose="02040503050406030204" pitchFamily="18" charset="0"/>
                              </a:rPr>
                              <m:t>𝑢</m:t>
                            </m:r>
                          </m:sub>
                        </m:sSub>
                      </m:e>
                    </m:nary>
                    <m:r>
                      <a:rPr lang="tr-TR" i="1">
                        <a:latin typeface="Cambria Math" panose="02040503050406030204" pitchFamily="18" charset="0"/>
                      </a:rPr>
                      <m:t>=0</m:t>
                    </m:r>
                  </m:oMath>
                </a14:m>
                <a:r>
                  <a:rPr lang="tr-TR" dirty="0"/>
                  <a:t> koşulu sağlanmalıdır.</a:t>
                </a:r>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marL="0" indent="0">
                  <a:buNone/>
                </a:pPr>
                <a:endParaRPr lang="tr-TR" dirty="0"/>
              </a:p>
              <a:p>
                <a:endParaRPr lang="tr-TR" dirty="0"/>
              </a:p>
              <a:p>
                <a:endParaRPr lang="tr-TR" dirty="0"/>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696"/>
                </a:stretch>
              </a:blipFill>
            </p:spPr>
            <p:txBody>
              <a:bodyPr/>
              <a:lstStyle/>
              <a:p>
                <a:r>
                  <a:rPr lang="tr-TR">
                    <a:noFill/>
                  </a:rPr>
                  <a:t> </a:t>
                </a:r>
              </a:p>
            </p:txBody>
          </p:sp>
        </mc:Fallback>
      </mc:AlternateContent>
      <p:grpSp>
        <p:nvGrpSpPr>
          <p:cNvPr id="4" name="Grup 3"/>
          <p:cNvGrpSpPr/>
          <p:nvPr/>
        </p:nvGrpSpPr>
        <p:grpSpPr>
          <a:xfrm>
            <a:off x="624592" y="764704"/>
            <a:ext cx="2520000" cy="894537"/>
            <a:chOff x="6336196" y="5051815"/>
            <a:chExt cx="2520000" cy="894537"/>
          </a:xfrm>
        </p:grpSpPr>
        <p:grpSp>
          <p:nvGrpSpPr>
            <p:cNvPr id="5" name="Grup 4"/>
            <p:cNvGrpSpPr/>
            <p:nvPr/>
          </p:nvGrpSpPr>
          <p:grpSpPr>
            <a:xfrm rot="5400000">
              <a:off x="6519332" y="5051676"/>
              <a:ext cx="356669" cy="360000"/>
              <a:chOff x="2526302" y="2975014"/>
              <a:chExt cx="356669" cy="1461647"/>
            </a:xfrm>
          </p:grpSpPr>
          <p:sp>
            <p:nvSpPr>
              <p:cNvPr id="20" name="Dikdörtgen 19"/>
              <p:cNvSpPr/>
              <p:nvPr/>
            </p:nvSpPr>
            <p:spPr>
              <a:xfrm rot="16200000">
                <a:off x="1979334" y="3543747"/>
                <a:ext cx="1420016" cy="326079"/>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1" name="Düz Bağlayıcı 20"/>
              <p:cNvCxnSpPr/>
              <p:nvPr/>
            </p:nvCxnSpPr>
            <p:spPr>
              <a:xfrm flipH="1" flipV="1">
                <a:off x="2882971" y="2975014"/>
                <a:ext cx="0" cy="1461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up 5"/>
            <p:cNvGrpSpPr/>
            <p:nvPr/>
          </p:nvGrpSpPr>
          <p:grpSpPr>
            <a:xfrm rot="16200000" flipV="1">
              <a:off x="6505182" y="5561350"/>
              <a:ext cx="410004" cy="360000"/>
              <a:chOff x="2526302" y="2975014"/>
              <a:chExt cx="356669" cy="1461647"/>
            </a:xfrm>
          </p:grpSpPr>
          <p:sp>
            <p:nvSpPr>
              <p:cNvPr id="18" name="Dikdörtgen 17"/>
              <p:cNvSpPr/>
              <p:nvPr/>
            </p:nvSpPr>
            <p:spPr>
              <a:xfrm rot="16200000">
                <a:off x="1979334" y="3543747"/>
                <a:ext cx="1420016" cy="326079"/>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9" name="Düz Bağlayıcı 18"/>
              <p:cNvCxnSpPr/>
              <p:nvPr/>
            </p:nvCxnSpPr>
            <p:spPr>
              <a:xfrm flipH="1" flipV="1">
                <a:off x="2882971" y="2975014"/>
                <a:ext cx="0" cy="1461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 6"/>
            <p:cNvGrpSpPr/>
            <p:nvPr/>
          </p:nvGrpSpPr>
          <p:grpSpPr>
            <a:xfrm rot="5400000">
              <a:off x="8197592" y="5050150"/>
              <a:ext cx="356669" cy="360000"/>
              <a:chOff x="2526302" y="2975014"/>
              <a:chExt cx="356669" cy="1461647"/>
            </a:xfrm>
          </p:grpSpPr>
          <p:sp>
            <p:nvSpPr>
              <p:cNvPr id="16" name="Dikdörtgen 15"/>
              <p:cNvSpPr/>
              <p:nvPr/>
            </p:nvSpPr>
            <p:spPr>
              <a:xfrm rot="16200000">
                <a:off x="1979334" y="3543747"/>
                <a:ext cx="1420016" cy="326079"/>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7" name="Düz Bağlayıcı 16"/>
              <p:cNvCxnSpPr/>
              <p:nvPr/>
            </p:nvCxnSpPr>
            <p:spPr>
              <a:xfrm flipH="1" flipV="1">
                <a:off x="2882971" y="2975014"/>
                <a:ext cx="0" cy="1461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 7"/>
            <p:cNvGrpSpPr/>
            <p:nvPr/>
          </p:nvGrpSpPr>
          <p:grpSpPr>
            <a:xfrm rot="16200000" flipV="1">
              <a:off x="8183442" y="5561350"/>
              <a:ext cx="410004" cy="360000"/>
              <a:chOff x="2526302" y="2975014"/>
              <a:chExt cx="356669" cy="1461647"/>
            </a:xfrm>
          </p:grpSpPr>
          <p:sp>
            <p:nvSpPr>
              <p:cNvPr id="14" name="Dikdörtgen 13"/>
              <p:cNvSpPr/>
              <p:nvPr/>
            </p:nvSpPr>
            <p:spPr>
              <a:xfrm rot="16200000">
                <a:off x="1979334" y="3543747"/>
                <a:ext cx="1420016" cy="326079"/>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5" name="Düz Bağlayıcı 14"/>
              <p:cNvCxnSpPr/>
              <p:nvPr/>
            </p:nvCxnSpPr>
            <p:spPr>
              <a:xfrm flipH="1" flipV="1">
                <a:off x="2882971" y="2975014"/>
                <a:ext cx="0" cy="1461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 name="Düz Bağlayıcı 8"/>
            <p:cNvCxnSpPr/>
            <p:nvPr/>
          </p:nvCxnSpPr>
          <p:spPr>
            <a:xfrm>
              <a:off x="6336196" y="5467750"/>
              <a:ext cx="252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Yuvarlatılmış Dikdörtgen 9"/>
            <p:cNvSpPr/>
            <p:nvPr/>
          </p:nvSpPr>
          <p:spPr>
            <a:xfrm>
              <a:off x="6965354" y="5179750"/>
              <a:ext cx="1171042" cy="5440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cxnSp>
          <p:nvCxnSpPr>
            <p:cNvPr id="11" name="Düz Bağlayıcı 10"/>
            <p:cNvCxnSpPr/>
            <p:nvPr/>
          </p:nvCxnSpPr>
          <p:spPr>
            <a:xfrm>
              <a:off x="6965354" y="5467750"/>
              <a:ext cx="1171042" cy="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rot="300000">
              <a:off x="6620804" y="5402787"/>
              <a:ext cx="1800000" cy="0"/>
            </a:xfrm>
            <a:prstGeom prst="line">
              <a:avLst/>
            </a:prstGeom>
            <a:ln w="19050">
              <a:solidFill>
                <a:schemeClr val="bg2">
                  <a:lumMod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3" name="Akış Çizelgesi: Toplam Birleşimi 12"/>
            <p:cNvSpPr/>
            <p:nvPr/>
          </p:nvSpPr>
          <p:spPr>
            <a:xfrm>
              <a:off x="7488324" y="5341751"/>
              <a:ext cx="90000" cy="90000"/>
            </a:xfrm>
            <a:prstGeom prst="flowChartSummingJunction">
              <a:avLst/>
            </a:prstGeom>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110719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750"/>
              </a:spcBef>
            </a:pPr>
            <a:r>
              <a:rPr lang="tr-TR" sz="2000" dirty="0">
                <a:solidFill>
                  <a:srgbClr val="F14124">
                    <a:lumMod val="75000"/>
                  </a:srgbClr>
                </a:solidFill>
                <a:ea typeface="+mn-ea"/>
                <a:cs typeface="+mn-cs"/>
              </a:rPr>
              <a:t>Örnek: İki Düzlemde Dengeleme Eşitliklerinin </a:t>
            </a:r>
            <a:r>
              <a:rPr lang="tr-TR" sz="2000" dirty="0" smtClean="0">
                <a:solidFill>
                  <a:srgbClr val="F14124">
                    <a:lumMod val="75000"/>
                  </a:srgbClr>
                </a:solidFill>
                <a:ea typeface="+mn-ea"/>
                <a:cs typeface="+mn-cs"/>
              </a:rPr>
              <a:t>Uygulanması</a:t>
            </a:r>
            <a:endParaRPr lang="tr-TR" dirty="0"/>
          </a:p>
        </p:txBody>
      </p:sp>
      <p:pic>
        <p:nvPicPr>
          <p:cNvPr id="4" name="Resim 21"/>
          <p:cNvPicPr>
            <a:picLocks noGrp="1" noChangeAspect="1"/>
          </p:cNvPicPr>
          <p:nvPr>
            <p:ph idx="1"/>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t="7866" r="4028" b="4981"/>
          <a:stretch/>
        </p:blipFill>
        <p:spPr>
          <a:xfrm>
            <a:off x="179512" y="692696"/>
            <a:ext cx="8428305" cy="385242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75556" y="4761148"/>
                <a:ext cx="7992380" cy="1630446"/>
              </a:xfrm>
              <a:prstGeom prst="rect">
                <a:avLst/>
              </a:prstGeom>
            </p:spPr>
            <p:txBody>
              <a:bodyPr wrap="square">
                <a:spAutoFit/>
              </a:bodyPr>
              <a:lstStyle/>
              <a:p>
                <a:r>
                  <a:rPr lang="tr-TR" sz="2200" dirty="0"/>
                  <a:t>Dengesiz kütle m</a:t>
                </a:r>
                <a:r>
                  <a:rPr lang="tr-TR" sz="2200" baseline="-25000" dirty="0"/>
                  <a:t>i</a:t>
                </a:r>
                <a:r>
                  <a:rPr lang="tr-TR" sz="2200" dirty="0"/>
                  <a:t> için atalet kuvveti</a:t>
                </a:r>
              </a:p>
              <a:p>
                <a:pPr marL="0" indent="0">
                  <a:buNone/>
                </a:pPr>
                <a14:m>
                  <m:oMathPara xmlns:m="http://schemas.openxmlformats.org/officeDocument/2006/math">
                    <m:oMathParaPr>
                      <m:jc m:val="centerGroup"/>
                    </m:oMathParaPr>
                    <m:oMath xmlns:m="http://schemas.openxmlformats.org/officeDocument/2006/math">
                      <m:sSubSup>
                        <m:sSubSupPr>
                          <m:ctrlPr>
                            <a:rPr lang="tr-TR" sz="2200" i="1">
                              <a:latin typeface="Cambria Math" panose="02040503050406030204" pitchFamily="18" charset="0"/>
                            </a:rPr>
                          </m:ctrlPr>
                        </m:sSubSupPr>
                        <m:e>
                          <m:acc>
                            <m:accPr>
                              <m:chr m:val="⃗"/>
                              <m:ctrlPr>
                                <a:rPr lang="tr-TR" sz="2200" i="1">
                                  <a:latin typeface="Cambria Math" panose="02040503050406030204" pitchFamily="18" charset="0"/>
                                </a:rPr>
                              </m:ctrlPr>
                            </m:accPr>
                            <m:e>
                              <m:r>
                                <a:rPr lang="tr-TR" sz="2200" i="1">
                                  <a:latin typeface="Cambria Math" panose="02040503050406030204" pitchFamily="18" charset="0"/>
                                </a:rPr>
                                <m:t>𝐹</m:t>
                              </m:r>
                            </m:e>
                          </m:acc>
                        </m:e>
                        <m:sub>
                          <m:r>
                            <a:rPr lang="tr-TR" sz="2200" i="1">
                              <a:latin typeface="Cambria Math" panose="02040503050406030204" pitchFamily="18" charset="0"/>
                            </a:rPr>
                            <m:t>𝑢</m:t>
                          </m:r>
                        </m:sub>
                        <m:sup>
                          <m:r>
                            <a:rPr lang="tr-TR" sz="2200" i="1">
                              <a:latin typeface="Cambria Math" panose="02040503050406030204" pitchFamily="18" charset="0"/>
                            </a:rPr>
                            <m:t>𝑖</m:t>
                          </m:r>
                        </m:sup>
                      </m:sSubSup>
                      <m:r>
                        <a:rPr lang="tr-TR" sz="2200" i="1">
                          <a:latin typeface="Cambria Math" panose="02040503050406030204" pitchFamily="18" charset="0"/>
                        </a:rPr>
                        <m:t>=</m:t>
                      </m:r>
                      <m:sSub>
                        <m:sSubPr>
                          <m:ctrlPr>
                            <a:rPr lang="tr-TR" sz="2200" i="1">
                              <a:latin typeface="Cambria Math" panose="02040503050406030204" pitchFamily="18" charset="0"/>
                            </a:rPr>
                          </m:ctrlPr>
                        </m:sSubPr>
                        <m:e>
                          <m:r>
                            <a:rPr lang="tr-TR" sz="2200" i="1">
                              <a:latin typeface="Cambria Math" panose="02040503050406030204" pitchFamily="18" charset="0"/>
                            </a:rPr>
                            <m:t>𝑚</m:t>
                          </m:r>
                        </m:e>
                        <m:sub>
                          <m:r>
                            <a:rPr lang="tr-TR" sz="2200" i="1">
                              <a:latin typeface="Cambria Math" panose="02040503050406030204" pitchFamily="18" charset="0"/>
                            </a:rPr>
                            <m:t>𝑖</m:t>
                          </m:r>
                        </m:sub>
                      </m:sSub>
                      <m:sSub>
                        <m:sSubPr>
                          <m:ctrlPr>
                            <a:rPr lang="tr-TR" sz="2200" i="1">
                              <a:latin typeface="Cambria Math" panose="02040503050406030204" pitchFamily="18" charset="0"/>
                            </a:rPr>
                          </m:ctrlPr>
                        </m:sSubPr>
                        <m:e>
                          <m:acc>
                            <m:accPr>
                              <m:chr m:val="⃗"/>
                              <m:ctrlPr>
                                <a:rPr lang="tr-TR" sz="2200" i="1">
                                  <a:latin typeface="Cambria Math" panose="02040503050406030204" pitchFamily="18" charset="0"/>
                                </a:rPr>
                              </m:ctrlPr>
                            </m:accPr>
                            <m:e>
                              <m:r>
                                <a:rPr lang="tr-TR" sz="2200" i="1">
                                  <a:latin typeface="Cambria Math" panose="02040503050406030204" pitchFamily="18" charset="0"/>
                                </a:rPr>
                                <m:t>𝑒</m:t>
                              </m:r>
                            </m:e>
                          </m:acc>
                        </m:e>
                        <m:sub>
                          <m:r>
                            <a:rPr lang="tr-TR" sz="2200" i="1">
                              <a:latin typeface="Cambria Math" panose="02040503050406030204" pitchFamily="18" charset="0"/>
                            </a:rPr>
                            <m:t>𝑖</m:t>
                          </m:r>
                        </m:sub>
                      </m:sSub>
                      <m:sSup>
                        <m:sSupPr>
                          <m:ctrlPr>
                            <a:rPr lang="tr-TR" sz="2200" i="1">
                              <a:latin typeface="Cambria Math" panose="02040503050406030204" pitchFamily="18" charset="0"/>
                            </a:rPr>
                          </m:ctrlPr>
                        </m:sSupPr>
                        <m:e>
                          <m:r>
                            <a:rPr lang="tr-TR" sz="2200" i="1">
                              <a:latin typeface="Cambria Math" panose="02040503050406030204" pitchFamily="18" charset="0"/>
                            </a:rPr>
                            <m:t>𝜔</m:t>
                          </m:r>
                        </m:e>
                        <m:sup>
                          <m:r>
                            <a:rPr lang="tr-TR" sz="2200" i="1">
                              <a:latin typeface="Cambria Math" panose="02040503050406030204" pitchFamily="18" charset="0"/>
                            </a:rPr>
                            <m:t>2</m:t>
                          </m:r>
                        </m:sup>
                      </m:sSup>
                      <m:r>
                        <a:rPr lang="tr-TR" sz="2200" i="1">
                          <a:latin typeface="Cambria Math" panose="02040503050406030204" pitchFamily="18" charset="0"/>
                        </a:rPr>
                        <m:t>=</m:t>
                      </m:r>
                      <m:sSub>
                        <m:sSubPr>
                          <m:ctrlPr>
                            <a:rPr lang="tr-TR" sz="2200" i="1">
                              <a:latin typeface="Cambria Math" panose="02040503050406030204" pitchFamily="18" charset="0"/>
                            </a:rPr>
                          </m:ctrlPr>
                        </m:sSubPr>
                        <m:e>
                          <m:r>
                            <a:rPr lang="tr-TR" sz="2200" i="1">
                              <a:latin typeface="Cambria Math" panose="02040503050406030204" pitchFamily="18" charset="0"/>
                            </a:rPr>
                            <m:t>𝑚</m:t>
                          </m:r>
                        </m:e>
                        <m:sub>
                          <m:r>
                            <a:rPr lang="tr-TR" sz="2200" i="1">
                              <a:latin typeface="Cambria Math" panose="02040503050406030204" pitchFamily="18" charset="0"/>
                            </a:rPr>
                            <m:t>𝑖</m:t>
                          </m:r>
                        </m:sub>
                      </m:sSub>
                      <m:sSub>
                        <m:sSubPr>
                          <m:ctrlPr>
                            <a:rPr lang="tr-TR" sz="2200" i="1">
                              <a:latin typeface="Cambria Math" panose="02040503050406030204" pitchFamily="18" charset="0"/>
                            </a:rPr>
                          </m:ctrlPr>
                        </m:sSubPr>
                        <m:e>
                          <m:r>
                            <a:rPr lang="tr-TR" sz="2200" i="1">
                              <a:latin typeface="Cambria Math" panose="02040503050406030204" pitchFamily="18" charset="0"/>
                            </a:rPr>
                            <m:t>𝑒</m:t>
                          </m:r>
                        </m:e>
                        <m:sub>
                          <m:r>
                            <a:rPr lang="tr-TR" sz="2200" i="1">
                              <a:latin typeface="Cambria Math" panose="02040503050406030204" pitchFamily="18" charset="0"/>
                            </a:rPr>
                            <m:t>𝑖</m:t>
                          </m:r>
                        </m:sub>
                      </m:sSub>
                      <m:sSup>
                        <m:sSupPr>
                          <m:ctrlPr>
                            <a:rPr lang="tr-TR" sz="2200" i="1">
                              <a:latin typeface="Cambria Math" panose="02040503050406030204" pitchFamily="18" charset="0"/>
                            </a:rPr>
                          </m:ctrlPr>
                        </m:sSupPr>
                        <m:e>
                          <m:r>
                            <a:rPr lang="tr-TR" sz="2200" i="1">
                              <a:latin typeface="Cambria Math" panose="02040503050406030204" pitchFamily="18" charset="0"/>
                            </a:rPr>
                            <m:t>𝜔</m:t>
                          </m:r>
                        </m:e>
                        <m:sup>
                          <m:r>
                            <a:rPr lang="tr-TR" sz="2200" i="1">
                              <a:latin typeface="Cambria Math" panose="02040503050406030204" pitchFamily="18" charset="0"/>
                            </a:rPr>
                            <m:t>2</m:t>
                          </m:r>
                        </m:sup>
                      </m:sSup>
                      <m:d>
                        <m:dPr>
                          <m:ctrlPr>
                            <a:rPr lang="tr-TR" sz="2200" i="1">
                              <a:latin typeface="Cambria Math" panose="02040503050406030204" pitchFamily="18" charset="0"/>
                            </a:rPr>
                          </m:ctrlPr>
                        </m:dPr>
                        <m:e>
                          <m:func>
                            <m:funcPr>
                              <m:ctrlPr>
                                <a:rPr lang="tr-TR" sz="2200" i="1">
                                  <a:latin typeface="Cambria Math" panose="02040503050406030204" pitchFamily="18" charset="0"/>
                                </a:rPr>
                              </m:ctrlPr>
                            </m:funcPr>
                            <m:fName>
                              <m:r>
                                <m:rPr>
                                  <m:sty m:val="p"/>
                                </m:rPr>
                                <a:rPr lang="tr-TR" sz="2200">
                                  <a:latin typeface="Cambria Math" panose="02040503050406030204" pitchFamily="18" charset="0"/>
                                </a:rPr>
                                <m:t>cos</m:t>
                              </m:r>
                            </m:fName>
                            <m:e>
                              <m:sSub>
                                <m:sSubPr>
                                  <m:ctrlPr>
                                    <a:rPr lang="tr-TR" sz="2200" i="1">
                                      <a:latin typeface="Cambria Math" panose="02040503050406030204" pitchFamily="18" charset="0"/>
                                    </a:rPr>
                                  </m:ctrlPr>
                                </m:sSubPr>
                                <m:e>
                                  <m:r>
                                    <a:rPr lang="tr-TR" sz="2200" i="1">
                                      <a:latin typeface="Cambria Math" panose="02040503050406030204" pitchFamily="18" charset="0"/>
                                      <a:ea typeface="Cambria Math" panose="02040503050406030204" pitchFamily="18" charset="0"/>
                                    </a:rPr>
                                    <m:t>𝜃</m:t>
                                  </m:r>
                                </m:e>
                                <m:sub>
                                  <m:r>
                                    <a:rPr lang="tr-TR" sz="2200" i="1">
                                      <a:latin typeface="Cambria Math" panose="02040503050406030204" pitchFamily="18" charset="0"/>
                                    </a:rPr>
                                    <m:t>𝑖</m:t>
                                  </m:r>
                                </m:sub>
                              </m:sSub>
                            </m:e>
                          </m:func>
                          <m:r>
                            <a:rPr lang="tr-TR" sz="2200" i="1">
                              <a:latin typeface="Cambria Math" panose="02040503050406030204" pitchFamily="18" charset="0"/>
                            </a:rPr>
                            <m:t>+</m:t>
                          </m:r>
                          <m:r>
                            <a:rPr lang="tr-TR" sz="2200" i="1">
                              <a:latin typeface="Cambria Math" panose="02040503050406030204" pitchFamily="18" charset="0"/>
                            </a:rPr>
                            <m:t>𝑖</m:t>
                          </m:r>
                          <m:func>
                            <m:funcPr>
                              <m:ctrlPr>
                                <a:rPr lang="tr-TR" sz="2200" i="1">
                                  <a:latin typeface="Cambria Math" panose="02040503050406030204" pitchFamily="18" charset="0"/>
                                </a:rPr>
                              </m:ctrlPr>
                            </m:funcPr>
                            <m:fName>
                              <m:r>
                                <m:rPr>
                                  <m:sty m:val="p"/>
                                </m:rPr>
                                <a:rPr lang="tr-TR" sz="2200">
                                  <a:latin typeface="Cambria Math" panose="02040503050406030204" pitchFamily="18" charset="0"/>
                                </a:rPr>
                                <m:t>sin</m:t>
                              </m:r>
                            </m:fName>
                            <m:e>
                              <m:sSub>
                                <m:sSubPr>
                                  <m:ctrlPr>
                                    <a:rPr lang="tr-TR" sz="2200" i="1">
                                      <a:latin typeface="Cambria Math" panose="02040503050406030204" pitchFamily="18" charset="0"/>
                                    </a:rPr>
                                  </m:ctrlPr>
                                </m:sSubPr>
                                <m:e>
                                  <m:r>
                                    <a:rPr lang="tr-TR" sz="2200" i="1">
                                      <a:latin typeface="Cambria Math" panose="02040503050406030204" pitchFamily="18" charset="0"/>
                                      <a:ea typeface="Cambria Math" panose="02040503050406030204" pitchFamily="18" charset="0"/>
                                    </a:rPr>
                                    <m:t>𝜃</m:t>
                                  </m:r>
                                </m:e>
                                <m:sub>
                                  <m:r>
                                    <a:rPr lang="tr-TR" sz="2200" i="1">
                                      <a:latin typeface="Cambria Math" panose="02040503050406030204" pitchFamily="18" charset="0"/>
                                    </a:rPr>
                                    <m:t>𝑖</m:t>
                                  </m:r>
                                </m:sub>
                              </m:sSub>
                            </m:e>
                          </m:func>
                        </m:e>
                      </m:d>
                    </m:oMath>
                  </m:oMathPara>
                </a14:m>
                <a:endParaRPr lang="tr-TR" sz="2200" dirty="0"/>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sz="2200" i="1">
                              <a:latin typeface="Cambria Math" panose="02040503050406030204" pitchFamily="18" charset="0"/>
                            </a:rPr>
                          </m:ctrlPr>
                        </m:naryPr>
                        <m:sub/>
                        <m:sup/>
                        <m:e>
                          <m:sSub>
                            <m:sSubPr>
                              <m:ctrlPr>
                                <a:rPr lang="tr-TR" sz="2200" i="1">
                                  <a:latin typeface="Cambria Math" panose="02040503050406030204" pitchFamily="18" charset="0"/>
                                </a:rPr>
                              </m:ctrlPr>
                            </m:sSubPr>
                            <m:e>
                              <m:acc>
                                <m:accPr>
                                  <m:chr m:val="⃗"/>
                                  <m:ctrlPr>
                                    <a:rPr lang="tr-TR" sz="2200" i="1">
                                      <a:latin typeface="Cambria Math" panose="02040503050406030204" pitchFamily="18" charset="0"/>
                                    </a:rPr>
                                  </m:ctrlPr>
                                </m:accPr>
                                <m:e>
                                  <m:r>
                                    <a:rPr lang="tr-TR" sz="2200" i="1">
                                      <a:latin typeface="Cambria Math" panose="02040503050406030204" pitchFamily="18" charset="0"/>
                                    </a:rPr>
                                    <m:t>𝐹</m:t>
                                  </m:r>
                                </m:e>
                              </m:acc>
                            </m:e>
                            <m:sub>
                              <m:r>
                                <a:rPr lang="tr-TR" sz="2200" i="1">
                                  <a:latin typeface="Cambria Math" panose="02040503050406030204" pitchFamily="18" charset="0"/>
                                </a:rPr>
                                <m:t>𝑢</m:t>
                              </m:r>
                            </m:sub>
                          </m:sSub>
                        </m:e>
                      </m:nary>
                      <m:r>
                        <a:rPr lang="tr-TR" sz="2200" i="1">
                          <a:latin typeface="Cambria Math" panose="02040503050406030204" pitchFamily="18" charset="0"/>
                        </a:rPr>
                        <m:t>=0    </m:t>
                      </m:r>
                      <m:r>
                        <m:rPr>
                          <m:nor/>
                        </m:rPr>
                        <a:rPr lang="tr-TR" sz="2200" dirty="0"/>
                        <m:t>ko</m:t>
                      </m:r>
                      <m:r>
                        <m:rPr>
                          <m:nor/>
                        </m:rPr>
                        <a:rPr lang="tr-TR" sz="2200" dirty="0"/>
                        <m:t>ş</m:t>
                      </m:r>
                      <m:r>
                        <m:rPr>
                          <m:nor/>
                        </m:rPr>
                        <a:rPr lang="tr-TR" sz="2200" dirty="0"/>
                        <m:t>ulu</m:t>
                      </m:r>
                      <m:r>
                        <m:rPr>
                          <m:nor/>
                        </m:rPr>
                        <a:rPr lang="tr-TR" sz="2200" dirty="0"/>
                        <m:t>:</m:t>
                      </m:r>
                      <m:nary>
                        <m:naryPr>
                          <m:chr m:val="∑"/>
                          <m:subHide m:val="on"/>
                          <m:supHide m:val="on"/>
                          <m:ctrlPr>
                            <a:rPr lang="tr-TR" sz="2200" i="1">
                              <a:latin typeface="Cambria Math" panose="02040503050406030204" pitchFamily="18" charset="0"/>
                            </a:rPr>
                          </m:ctrlPr>
                        </m:naryPr>
                        <m:sub/>
                        <m:sup/>
                        <m:e>
                          <m:sSub>
                            <m:sSubPr>
                              <m:ctrlPr>
                                <a:rPr lang="tr-TR" sz="2200" i="1">
                                  <a:latin typeface="Cambria Math" panose="02040503050406030204" pitchFamily="18" charset="0"/>
                                </a:rPr>
                              </m:ctrlPr>
                            </m:sSubPr>
                            <m:e>
                              <m:r>
                                <a:rPr lang="tr-TR" sz="2200" i="1">
                                  <a:latin typeface="Cambria Math" panose="02040503050406030204" pitchFamily="18" charset="0"/>
                                </a:rPr>
                                <m:t>𝑚</m:t>
                              </m:r>
                            </m:e>
                            <m:sub>
                              <m:r>
                                <a:rPr lang="tr-TR" sz="2200" i="1">
                                  <a:latin typeface="Cambria Math" panose="02040503050406030204" pitchFamily="18" charset="0"/>
                                </a:rPr>
                                <m:t>𝑖</m:t>
                              </m:r>
                            </m:sub>
                          </m:sSub>
                          <m:sSub>
                            <m:sSubPr>
                              <m:ctrlPr>
                                <a:rPr lang="tr-TR" sz="2200" i="1">
                                  <a:latin typeface="Cambria Math" panose="02040503050406030204" pitchFamily="18" charset="0"/>
                                </a:rPr>
                              </m:ctrlPr>
                            </m:sSubPr>
                            <m:e>
                              <m:acc>
                                <m:accPr>
                                  <m:chr m:val="⃗"/>
                                  <m:ctrlPr>
                                    <a:rPr lang="tr-TR" sz="2200" i="1">
                                      <a:latin typeface="Cambria Math" panose="02040503050406030204" pitchFamily="18" charset="0"/>
                                    </a:rPr>
                                  </m:ctrlPr>
                                </m:accPr>
                                <m:e>
                                  <m:r>
                                    <a:rPr lang="tr-TR" sz="2200" i="1">
                                      <a:latin typeface="Cambria Math" panose="02040503050406030204" pitchFamily="18" charset="0"/>
                                    </a:rPr>
                                    <m:t>𝑒</m:t>
                                  </m:r>
                                </m:e>
                              </m:acc>
                            </m:e>
                            <m:sub>
                              <m:r>
                                <a:rPr lang="tr-TR" sz="2200" i="1">
                                  <a:latin typeface="Cambria Math" panose="02040503050406030204" pitchFamily="18" charset="0"/>
                                </a:rPr>
                                <m:t>𝑖</m:t>
                              </m:r>
                            </m:sub>
                          </m:sSub>
                          <m:r>
                            <a:rPr lang="tr-TR" sz="2200" i="1">
                              <a:latin typeface="Cambria Math" panose="02040503050406030204" pitchFamily="18" charset="0"/>
                            </a:rPr>
                            <m:t>+</m:t>
                          </m:r>
                          <m:sSub>
                            <m:sSubPr>
                              <m:ctrlPr>
                                <a:rPr lang="tr-TR" sz="2200" i="1">
                                  <a:latin typeface="Cambria Math" panose="02040503050406030204" pitchFamily="18" charset="0"/>
                                </a:rPr>
                              </m:ctrlPr>
                            </m:sSubPr>
                            <m:e>
                              <m:r>
                                <a:rPr lang="tr-TR" sz="2200" i="1">
                                  <a:latin typeface="Cambria Math" panose="02040503050406030204" pitchFamily="18" charset="0"/>
                                </a:rPr>
                                <m:t>𝑚</m:t>
                              </m:r>
                            </m:e>
                            <m:sub>
                              <m:r>
                                <a:rPr lang="tr-TR" sz="2200" i="1">
                                  <a:latin typeface="Cambria Math" panose="02040503050406030204" pitchFamily="18" charset="0"/>
                                </a:rPr>
                                <m:t>𝐿</m:t>
                              </m:r>
                            </m:sub>
                          </m:sSub>
                          <m:sSub>
                            <m:sSubPr>
                              <m:ctrlPr>
                                <a:rPr lang="tr-TR" sz="2200" i="1">
                                  <a:latin typeface="Cambria Math" panose="02040503050406030204" pitchFamily="18" charset="0"/>
                                </a:rPr>
                              </m:ctrlPr>
                            </m:sSubPr>
                            <m:e>
                              <m:acc>
                                <m:accPr>
                                  <m:chr m:val="⃗"/>
                                  <m:ctrlPr>
                                    <a:rPr lang="tr-TR" sz="2200" i="1">
                                      <a:latin typeface="Cambria Math" panose="02040503050406030204" pitchFamily="18" charset="0"/>
                                    </a:rPr>
                                  </m:ctrlPr>
                                </m:accPr>
                                <m:e>
                                  <m:r>
                                    <a:rPr lang="tr-TR" sz="2200" i="1">
                                      <a:latin typeface="Cambria Math" panose="02040503050406030204" pitchFamily="18" charset="0"/>
                                    </a:rPr>
                                    <m:t>𝑒</m:t>
                                  </m:r>
                                </m:e>
                              </m:acc>
                            </m:e>
                            <m:sub>
                              <m:r>
                                <a:rPr lang="tr-TR" sz="2200" i="1">
                                  <a:latin typeface="Cambria Math" panose="02040503050406030204" pitchFamily="18" charset="0"/>
                                </a:rPr>
                                <m:t>𝐿</m:t>
                              </m:r>
                            </m:sub>
                          </m:sSub>
                          <m:r>
                            <a:rPr lang="tr-TR" sz="2200" i="1">
                              <a:latin typeface="Cambria Math" panose="02040503050406030204" pitchFamily="18" charset="0"/>
                            </a:rPr>
                            <m:t>+</m:t>
                          </m:r>
                          <m:sSub>
                            <m:sSubPr>
                              <m:ctrlPr>
                                <a:rPr lang="tr-TR" sz="2200" i="1">
                                  <a:latin typeface="Cambria Math" panose="02040503050406030204" pitchFamily="18" charset="0"/>
                                </a:rPr>
                              </m:ctrlPr>
                            </m:sSubPr>
                            <m:e>
                              <m:r>
                                <a:rPr lang="tr-TR" sz="2200" i="1">
                                  <a:latin typeface="Cambria Math" panose="02040503050406030204" pitchFamily="18" charset="0"/>
                                </a:rPr>
                                <m:t>𝑚</m:t>
                              </m:r>
                            </m:e>
                            <m:sub>
                              <m:r>
                                <a:rPr lang="tr-TR" sz="2200" i="1">
                                  <a:latin typeface="Cambria Math" panose="02040503050406030204" pitchFamily="18" charset="0"/>
                                </a:rPr>
                                <m:t>𝑅</m:t>
                              </m:r>
                            </m:sub>
                          </m:sSub>
                          <m:sSub>
                            <m:sSubPr>
                              <m:ctrlPr>
                                <a:rPr lang="tr-TR" sz="2200" i="1">
                                  <a:latin typeface="Cambria Math" panose="02040503050406030204" pitchFamily="18" charset="0"/>
                                </a:rPr>
                              </m:ctrlPr>
                            </m:sSubPr>
                            <m:e>
                              <m:acc>
                                <m:accPr>
                                  <m:chr m:val="⃗"/>
                                  <m:ctrlPr>
                                    <a:rPr lang="tr-TR" sz="2200" i="1">
                                      <a:latin typeface="Cambria Math" panose="02040503050406030204" pitchFamily="18" charset="0"/>
                                    </a:rPr>
                                  </m:ctrlPr>
                                </m:accPr>
                                <m:e>
                                  <m:r>
                                    <a:rPr lang="tr-TR" sz="2200" i="1">
                                      <a:latin typeface="Cambria Math" panose="02040503050406030204" pitchFamily="18" charset="0"/>
                                    </a:rPr>
                                    <m:t>𝑒</m:t>
                                  </m:r>
                                </m:e>
                              </m:acc>
                            </m:e>
                            <m:sub>
                              <m:r>
                                <a:rPr lang="tr-TR" sz="2200" i="1">
                                  <a:latin typeface="Cambria Math" panose="02040503050406030204" pitchFamily="18" charset="0"/>
                                </a:rPr>
                                <m:t>𝑅</m:t>
                              </m:r>
                            </m:sub>
                          </m:sSub>
                          <m:r>
                            <a:rPr lang="tr-TR" sz="2200" i="1">
                              <a:latin typeface="Cambria Math" panose="02040503050406030204" pitchFamily="18" charset="0"/>
                            </a:rPr>
                            <m:t>=0</m:t>
                          </m:r>
                        </m:e>
                      </m:nary>
                    </m:oMath>
                  </m:oMathPara>
                </a14:m>
                <a:endParaRPr lang="tr-TR" sz="2200" dirty="0"/>
              </a:p>
            </p:txBody>
          </p:sp>
        </mc:Choice>
        <mc:Fallback xmlns="">
          <p:sp>
            <p:nvSpPr>
              <p:cNvPr id="5" name="Rectangle 4"/>
              <p:cNvSpPr>
                <a:spLocks noRot="1" noChangeAspect="1" noMove="1" noResize="1" noEditPoints="1" noAdjustHandles="1" noChangeArrowheads="1" noChangeShapeType="1" noTextEdit="1"/>
              </p:cNvSpPr>
              <p:nvPr/>
            </p:nvSpPr>
            <p:spPr>
              <a:xfrm>
                <a:off x="575556" y="4761148"/>
                <a:ext cx="7992380" cy="1630446"/>
              </a:xfrm>
              <a:prstGeom prst="rect">
                <a:avLst/>
              </a:prstGeom>
              <a:blipFill>
                <a:blip r:embed="rId3"/>
                <a:stretch>
                  <a:fillRect l="-991" t="-2247"/>
                </a:stretch>
              </a:blipFill>
            </p:spPr>
            <p:txBody>
              <a:bodyPr/>
              <a:lstStyle/>
              <a:p>
                <a:r>
                  <a:rPr lang="tr-TR">
                    <a:noFill/>
                  </a:rPr>
                  <a:t> </a:t>
                </a:r>
              </a:p>
            </p:txBody>
          </p:sp>
        </mc:Fallback>
      </mc:AlternateContent>
    </p:spTree>
    <p:extLst>
      <p:ext uri="{BB962C8B-B14F-4D97-AF65-F5344CB8AC3E}">
        <p14:creationId xmlns:p14="http://schemas.microsoft.com/office/powerpoint/2010/main" val="4217862764"/>
      </p:ext>
    </p:extLst>
  </p:cSld>
  <p:clrMapOvr>
    <a:masterClrMapping/>
  </p:clrMapOvr>
</p:sld>
</file>

<file path=ppt/theme/theme1.xml><?xml version="1.0" encoding="utf-8"?>
<a:theme xmlns:a="http://schemas.openxmlformats.org/drawingml/2006/main" name="Office Teması">
  <a:themeElements>
    <a:clrScheme name="Karm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Özel 1">
      <a:majorFont>
        <a:latin typeface="Comic Sans MS"/>
        <a:ea typeface=""/>
        <a:cs typeface=""/>
      </a:majorFont>
      <a:minorFont>
        <a:latin typeface="Comic Sans MS"/>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7193</TotalTime>
  <Words>986</Words>
  <Application>Microsoft Office PowerPoint</Application>
  <PresentationFormat>On-screen Show (4:3)</PresentationFormat>
  <Paragraphs>223</Paragraphs>
  <Slides>30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Calibri</vt:lpstr>
      <vt:lpstr>Cambria Math</vt:lpstr>
      <vt:lpstr>Comic Sans MS</vt:lpstr>
      <vt:lpstr>Symbol</vt:lpstr>
      <vt:lpstr>Times New Roman</vt:lpstr>
      <vt:lpstr>Office Teması</vt:lpstr>
      <vt:lpstr>Microsoft Excel Worksheet</vt:lpstr>
      <vt:lpstr>PowerPoint Presentation</vt:lpstr>
      <vt:lpstr>Dengeleme</vt:lpstr>
      <vt:lpstr>Kavramlar</vt:lpstr>
      <vt:lpstr>Rotor Dengeleme</vt:lpstr>
      <vt:lpstr>Dengesizlik</vt:lpstr>
      <vt:lpstr>Statik (Tek Düzlemde) Dengeleme </vt:lpstr>
      <vt:lpstr>Dinamik (İki Düzlemde) Dengeleme </vt:lpstr>
      <vt:lpstr>Genel (İki düzlemde) Dengeleme</vt:lpstr>
      <vt:lpstr>Örnek: İki Düzlemde Dengeleme Eşitliklerinin Uygulanması</vt:lpstr>
      <vt:lpstr>Örnek: İki Düzlemde Dengeleme Eşitliklerinin Uygulanması</vt:lpstr>
      <vt:lpstr>Yatak Kuvvetlerinin Ölçümü İle Dengeleme</vt:lpstr>
      <vt:lpstr>Yatak Kuvvetlerinin Ölçümü İle Dengeleme</vt:lpstr>
      <vt:lpstr>Örnekler:</vt:lpstr>
      <vt:lpstr>Çözüm:</vt:lpstr>
      <vt:lpstr>Çözüm Devam</vt:lpstr>
      <vt:lpstr>Örnek 2:</vt:lpstr>
      <vt:lpstr>Çözüm:</vt:lpstr>
      <vt:lpstr>PowerPoint Presentation</vt:lpstr>
      <vt:lpstr>Örnek 3:</vt:lpstr>
      <vt:lpstr>Örnek 3:</vt:lpstr>
      <vt:lpstr>Çözüm Devam</vt:lpstr>
      <vt:lpstr>Dengeleme (Balans) Makinası (Wheel Balancer) </vt:lpstr>
      <vt:lpstr>Dengeleme (Balans) Makinası (Wheel Balancer) </vt:lpstr>
      <vt:lpstr>Dengeleme (Balans) Makinası (Wheel Balancer) </vt:lpstr>
      <vt:lpstr>Dengeleme (Balans) Makinası (Wheel Balancer) </vt:lpstr>
      <vt:lpstr>Dengeleme (Balans) Makinası (Wheel Balancer) </vt:lpstr>
      <vt:lpstr>Rijit Rotorların Dengeleme Standartları</vt:lpstr>
      <vt:lpstr>ISO-1940’a Göre Kabul Edilebilir Dengesizlik</vt:lpstr>
      <vt:lpstr>Rijit Rotorların Yerinde Dengelenmesi</vt:lpstr>
      <vt:lpstr>Rijit Rotorların Yerinde Dengelenmesi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part-time</dc:creator>
  <cp:lastModifiedBy>Nurdan Bilgin</cp:lastModifiedBy>
  <cp:revision>568</cp:revision>
  <cp:lastPrinted>1601-01-01T00:00:00Z</cp:lastPrinted>
  <dcterms:created xsi:type="dcterms:W3CDTF">2013-05-22T05:54:15Z</dcterms:created>
  <dcterms:modified xsi:type="dcterms:W3CDTF">2019-05-07T05:30:44Z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