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43"/>
  </p:notesMasterIdLst>
  <p:handoutMasterIdLst>
    <p:handoutMasterId r:id="rId44"/>
  </p:handoutMasterIdLst>
  <p:sldIdLst>
    <p:sldId id="257" r:id="rId2"/>
    <p:sldId id="279" r:id="rId3"/>
    <p:sldId id="313" r:id="rId4"/>
    <p:sldId id="280" r:id="rId5"/>
    <p:sldId id="314" r:id="rId6"/>
    <p:sldId id="278" r:id="rId7"/>
    <p:sldId id="281" r:id="rId8"/>
    <p:sldId id="282" r:id="rId9"/>
    <p:sldId id="283" r:id="rId10"/>
    <p:sldId id="284" r:id="rId11"/>
    <p:sldId id="285" r:id="rId12"/>
    <p:sldId id="286" r:id="rId13"/>
    <p:sldId id="288" r:id="rId14"/>
    <p:sldId id="289" r:id="rId15"/>
    <p:sldId id="287" r:id="rId16"/>
    <p:sldId id="290" r:id="rId17"/>
    <p:sldId id="291" r:id="rId18"/>
    <p:sldId id="292" r:id="rId19"/>
    <p:sldId id="293" r:id="rId20"/>
    <p:sldId id="315" r:id="rId21"/>
    <p:sldId id="316" r:id="rId22"/>
    <p:sldId id="294" r:id="rId23"/>
    <p:sldId id="317" r:id="rId24"/>
    <p:sldId id="295" r:id="rId25"/>
    <p:sldId id="296" r:id="rId26"/>
    <p:sldId id="318" r:id="rId27"/>
    <p:sldId id="297" r:id="rId28"/>
    <p:sldId id="298" r:id="rId29"/>
    <p:sldId id="299" r:id="rId30"/>
    <p:sldId id="300" r:id="rId31"/>
    <p:sldId id="301" r:id="rId32"/>
    <p:sldId id="319" r:id="rId33"/>
    <p:sldId id="302" r:id="rId34"/>
    <p:sldId id="320" r:id="rId35"/>
    <p:sldId id="304" r:id="rId36"/>
    <p:sldId id="305" r:id="rId37"/>
    <p:sldId id="306" r:id="rId38"/>
    <p:sldId id="307" r:id="rId39"/>
    <p:sldId id="308" r:id="rId40"/>
    <p:sldId id="309" r:id="rId41"/>
    <p:sldId id="310" r:id="rId42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068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1146" y="72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3" d="100"/>
          <a:sy n="93" d="100"/>
        </p:scale>
        <p:origin x="28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h10_AdiDiferansiyelDenklemler%20i&#231;indeki%20&#199;al&#305;&#351;ma%20Sayfas&#305;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409889219902704E-2"/>
          <c:y val="9.0612152650724295E-2"/>
          <c:w val="0.91807023812439037"/>
          <c:h val="0.803261032421411"/>
        </c:manualLayout>
      </c:layout>
      <c:scatterChart>
        <c:scatterStyle val="smoothMarker"/>
        <c:varyColors val="0"/>
        <c:ser>
          <c:idx val="0"/>
          <c:order val="0"/>
          <c:tx>
            <c:v>Gerçek Fonksiyon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'[Ch10_AdiDiferansiyelDenklemler içindeki Çalışma Sayfası]Sayfa1'!$A$4:$A$12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</c:numCache>
            </c:numRef>
          </c:xVal>
          <c:yVal>
            <c:numRef>
              <c:f>'[Ch10_AdiDiferansiyelDenklemler içindeki Çalışma Sayfası]Sayfa1'!$B$4:$B$12</c:f>
              <c:numCache>
                <c:formatCode>General</c:formatCode>
                <c:ptCount val="9"/>
                <c:pt idx="0">
                  <c:v>1</c:v>
                </c:pt>
                <c:pt idx="1">
                  <c:v>3.21875</c:v>
                </c:pt>
                <c:pt idx="2">
                  <c:v>3</c:v>
                </c:pt>
                <c:pt idx="3">
                  <c:v>2.21875</c:v>
                </c:pt>
                <c:pt idx="4">
                  <c:v>2</c:v>
                </c:pt>
                <c:pt idx="5">
                  <c:v>2.71875</c:v>
                </c:pt>
                <c:pt idx="6">
                  <c:v>4</c:v>
                </c:pt>
                <c:pt idx="7">
                  <c:v>4.71875</c:v>
                </c:pt>
                <c:pt idx="8">
                  <c:v>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2F3-49EF-8A75-21DAA498DA0C}"/>
            </c:ext>
          </c:extLst>
        </c:ser>
        <c:ser>
          <c:idx val="1"/>
          <c:order val="1"/>
          <c:tx>
            <c:v>Euler h=0.5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'[Ch10_AdiDiferansiyelDenklemler içindeki Çalışma Sayfası]Sayfa1'!$A$4:$A$12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</c:numCache>
            </c:numRef>
          </c:xVal>
          <c:yVal>
            <c:numRef>
              <c:f>'[Ch10_AdiDiferansiyelDenklemler içindeki Çalışma Sayfası]Sayfa1'!$D$4:$D$12</c:f>
              <c:numCache>
                <c:formatCode>General</c:formatCode>
                <c:ptCount val="9"/>
                <c:pt idx="0">
                  <c:v>1</c:v>
                </c:pt>
                <c:pt idx="1">
                  <c:v>5.25</c:v>
                </c:pt>
                <c:pt idx="2">
                  <c:v>5.875</c:v>
                </c:pt>
                <c:pt idx="3">
                  <c:v>5.125</c:v>
                </c:pt>
                <c:pt idx="4">
                  <c:v>4.5</c:v>
                </c:pt>
                <c:pt idx="5">
                  <c:v>4.75</c:v>
                </c:pt>
                <c:pt idx="6">
                  <c:v>5.875</c:v>
                </c:pt>
                <c:pt idx="7">
                  <c:v>7.125</c:v>
                </c:pt>
                <c:pt idx="8">
                  <c:v>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2F3-49EF-8A75-21DAA498DA0C}"/>
            </c:ext>
          </c:extLst>
        </c:ser>
        <c:ser>
          <c:idx val="3"/>
          <c:order val="2"/>
          <c:tx>
            <c:v>Heun h=0.5</c:v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'[Ch10_AdiDiferansiyelDenklemler içindeki Çalışma Sayfası]Sayfa1'!$A$4:$A$12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</c:numCache>
            </c:numRef>
          </c:xVal>
          <c:yVal>
            <c:numRef>
              <c:f>'[Ch10_AdiDiferansiyelDenklemler içindeki Çalışma Sayfası]Sayfa1'!$F$4:$F$12</c:f>
              <c:numCache>
                <c:formatCode>General</c:formatCode>
                <c:ptCount val="9"/>
                <c:pt idx="0">
                  <c:v>1</c:v>
                </c:pt>
                <c:pt idx="1">
                  <c:v>3.4375</c:v>
                </c:pt>
                <c:pt idx="2">
                  <c:v>3.375</c:v>
                </c:pt>
                <c:pt idx="3">
                  <c:v>2.6875</c:v>
                </c:pt>
                <c:pt idx="4">
                  <c:v>2.5</c:v>
                </c:pt>
                <c:pt idx="5">
                  <c:v>3.1875</c:v>
                </c:pt>
                <c:pt idx="6">
                  <c:v>4.375</c:v>
                </c:pt>
                <c:pt idx="7">
                  <c:v>4.9375</c:v>
                </c:pt>
                <c:pt idx="8">
                  <c:v>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2F3-49EF-8A75-21DAA498DA0C}"/>
            </c:ext>
          </c:extLst>
        </c:ser>
        <c:ser>
          <c:idx val="4"/>
          <c:order val="3"/>
          <c:tx>
            <c:v>Orta Nokta h=0.5</c:v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'[Ch10_AdiDiferansiyelDenklemler içindeki Çalışma Sayfası]Sayfa1'!$A$4:$A$12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</c:numCache>
            </c:numRef>
          </c:xVal>
          <c:yVal>
            <c:numRef>
              <c:f>'[Ch10_AdiDiferansiyelDenklemler içindeki Çalışma Sayfası]Sayfa1'!$H$4:$H$12</c:f>
              <c:numCache>
                <c:formatCode>General</c:formatCode>
                <c:ptCount val="9"/>
                <c:pt idx="0">
                  <c:v>1</c:v>
                </c:pt>
                <c:pt idx="1">
                  <c:v>3.109375</c:v>
                </c:pt>
                <c:pt idx="2">
                  <c:v>2.8125</c:v>
                </c:pt>
                <c:pt idx="3">
                  <c:v>1.984375</c:v>
                </c:pt>
                <c:pt idx="4">
                  <c:v>1.75</c:v>
                </c:pt>
                <c:pt idx="5">
                  <c:v>2.484375</c:v>
                </c:pt>
                <c:pt idx="6">
                  <c:v>3.8125</c:v>
                </c:pt>
                <c:pt idx="7">
                  <c:v>4.609375</c:v>
                </c:pt>
                <c:pt idx="8">
                  <c:v>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B2F3-49EF-8A75-21DAA498DA0C}"/>
            </c:ext>
          </c:extLst>
        </c:ser>
        <c:ser>
          <c:idx val="2"/>
          <c:order val="4"/>
          <c:tx>
            <c:v>Ralston h=0.5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'[Ch10_AdiDiferansiyelDenklemler içindeki Çalışma Sayfası]Sayfa1'!$A$4:$A$12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</c:numCache>
            </c:numRef>
          </c:xVal>
          <c:yVal>
            <c:numRef>
              <c:f>'[Ch10_AdiDiferansiyelDenklemler içindeki Çalışma Sayfası]Sayfa1'!$J$4:$J$12</c:f>
              <c:numCache>
                <c:formatCode>General</c:formatCode>
                <c:ptCount val="9"/>
                <c:pt idx="0">
                  <c:v>1</c:v>
                </c:pt>
                <c:pt idx="1">
                  <c:v>3.27734375</c:v>
                </c:pt>
                <c:pt idx="2">
                  <c:v>3.1015625</c:v>
                </c:pt>
                <c:pt idx="3">
                  <c:v>2.34765625</c:v>
                </c:pt>
                <c:pt idx="4">
                  <c:v>2.140625</c:v>
                </c:pt>
                <c:pt idx="5">
                  <c:v>2.85546875</c:v>
                </c:pt>
                <c:pt idx="6">
                  <c:v>4.1171875</c:v>
                </c:pt>
                <c:pt idx="7">
                  <c:v>4.80078125</c:v>
                </c:pt>
                <c:pt idx="8">
                  <c:v>3.03125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B2F3-49EF-8A75-21DAA498DA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6401872"/>
        <c:axId val="1676402416"/>
      </c:scatterChart>
      <c:valAx>
        <c:axId val="167640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76402416"/>
        <c:crosses val="autoZero"/>
        <c:crossBetween val="midCat"/>
      </c:valAx>
      <c:valAx>
        <c:axId val="1676402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764018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269281469439854"/>
          <c:y val="0.72247895439162735"/>
          <c:w val="0.75970315645613085"/>
          <c:h val="0.176611128186716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FC8FC1-A1A8-42CB-96AC-83684F0DF578}" type="datetime1">
              <a:rPr lang="tr-TR" smtClean="0"/>
              <a:t>7.05.2019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0653A-FB33-4975-A611-5D53C5C337D6}" type="datetime1">
              <a:rPr lang="tr-TR" smtClean="0"/>
              <a:pPr/>
              <a:t>7.05.2019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3" name="Dikdörtgen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4" name="Dikdörtgen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5" name="Dikdörtgen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6" name="Dikdörtgen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7" name="Dikdörtgen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0" name="Yuvarlatılmış Dikdörtgen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1" name="Yuvarlatılmış Dikdörtgen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7" name="Dikdörtgen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0" name="Dikdörtgen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1" name="Dikdörtgen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17" name="Alt Bilgi Yer Tutucusu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8" name="Tarih Yer Tutucusu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E8609038-EC1C-40A6-91EB-4A3D73CE9547}" type="datetime1">
              <a:rPr lang="tr-TR" smtClean="0"/>
              <a:pPr/>
              <a:t>7.05.2019</a:t>
            </a:fld>
            <a:endParaRPr lang="tr-TR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3DEEBB-C631-4BE4-9EB9-151005B5892D}" type="datetime1">
              <a:rPr lang="tr-TR" smtClean="0"/>
              <a:pPr/>
              <a:t>7.05.2019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tıklayın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6B82DB-6D5C-486A-98D3-E008B7673553}" type="datetime1">
              <a:rPr lang="tr-TR" smtClean="0"/>
              <a:pPr/>
              <a:t>7.05.2019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620485"/>
            <a:ext cx="10972800" cy="506186"/>
          </a:xfrm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rtl="0"/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191986"/>
            <a:ext cx="10972800" cy="5382550"/>
          </a:xfrm>
        </p:spPr>
        <p:txBody>
          <a:bodyPr rtlCol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/>
            </a:lvl6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56EF26-BBDF-4885-BB66-53FDFCADA69E}" type="datetime1">
              <a:rPr lang="tr-TR" smtClean="0"/>
              <a:pPr/>
              <a:t>7.05.2019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4B813B-74D5-4B4F-94CB-6CD8395E9845}" type="datetime1">
              <a:rPr lang="tr-TR" smtClean="0"/>
              <a:pPr/>
              <a:t>7.05.2019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28" name="Alt Bilgi Yer Tutucusu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6" name="Tarih Yer Tutucus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2EC71D-25AD-4A7C-AB6C-E63D5EDA9366}" type="datetime1">
              <a:rPr lang="tr-TR" smtClean="0"/>
              <a:pPr/>
              <a:t>7.05.2019</a:t>
            </a:fld>
            <a:endParaRPr lang="tr-TR" dirty="0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>
            <a:lvl1pPr>
              <a:defRPr/>
            </a:lvl1pPr>
          </a:lstStyle>
          <a:p>
            <a:fld id="{851036E3-487C-41B5-92E9-47E0F0B9591B}" type="datetime1">
              <a:rPr lang="tr-TR" smtClean="0"/>
              <a:pPr/>
              <a:t>7.05.2019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730CD3-31CA-47BB-8FC4-9AA93086A77D}" type="datetime1">
              <a:rPr lang="tr-TR" smtClean="0"/>
              <a:pPr/>
              <a:t>7.05.2019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5B609-EC73-4CF8-A564-D90D0E54FA36}" type="datetime1">
              <a:rPr lang="tr-TR" smtClean="0"/>
              <a:pPr/>
              <a:t>7.05.2019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tr-TR" noProof="0" smtClean="0"/>
              <a:t>Resim eklemek için simgeyi tıklatın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5D7756-B745-4648-9348-5BA7D8FC560E}" type="datetime1">
              <a:rPr lang="tr-TR" smtClean="0"/>
              <a:pPr/>
              <a:t>7.05.2019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kdörtgen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9" name="Dikdörtgen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0" name="Dikdörtgen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1" name="Dikdörtgen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2" name="Dikdörtgen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3" name="Yuvarlatılmış Dikdörtgen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4" name="Yuvarlatılmış Dikdörtgen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5" name="Dikdörtgen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6" name="Dikdörtgen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7" name="Dikdörtgen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8" name="Dikdörtgen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9" name="Dikdörtgen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40" name="Dikdörtgen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14" name="Tarih Yer Tutucusu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8A9E5AA4-4083-47B0-96D9-3464BE7D917D}" type="datetime1">
              <a:rPr lang="tr-TR" smtClean="0"/>
              <a:pPr/>
              <a:t>7.05.2019</a:t>
            </a:fld>
            <a:endParaRPr lang="tr-TR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.xlsx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1.xls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chart" Target="../charts/chart1.x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2.xlsx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MÜHENDİSLİKTE SAYISAL YÖNTEMLER</a:t>
            </a:r>
            <a:br>
              <a:rPr lang="tr-TR" dirty="0" smtClean="0"/>
            </a:br>
            <a:r>
              <a:rPr lang="tr-TR" sz="2800" dirty="0" smtClean="0"/>
              <a:t>Adi Diferansiyel Denklemler</a:t>
            </a:r>
            <a:endParaRPr lang="tr-TR" sz="28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Dr. </a:t>
            </a:r>
            <a:r>
              <a:rPr lang="tr-TR" dirty="0" err="1" smtClean="0"/>
              <a:t>Öğr</a:t>
            </a:r>
            <a:r>
              <a:rPr lang="tr-TR" dirty="0" smtClean="0"/>
              <a:t>. Üyesi Nurdan Bilgin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Euler</a:t>
            </a:r>
            <a:r>
              <a:rPr lang="tr-TR" dirty="0" smtClean="0"/>
              <a:t> Yöntemi: 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tr-TR" b="1" dirty="0" smtClean="0"/>
                  <a:t>Sayısal Çözüm: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tr-TR" b="1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=−2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+12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−20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+8.5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=−0.5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−10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+8.5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810858"/>
              </p:ext>
            </p:extLst>
          </p:nvPr>
        </p:nvGraphicFramePr>
        <p:xfrm>
          <a:off x="1243563" y="2747560"/>
          <a:ext cx="9153525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Worksheet" r:id="rId4" imgW="9153571" imgH="4200584" progId="Excel.Sheet.12">
                  <p:embed/>
                </p:oleObj>
              </mc:Choice>
              <mc:Fallback>
                <p:oleObj name="Worksheet" r:id="rId4" imgW="9153571" imgH="42005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3563" y="2747560"/>
                        <a:ext cx="9153525" cy="420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20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Euler</a:t>
            </a:r>
            <a:r>
              <a:rPr lang="tr-TR" dirty="0"/>
              <a:t> Yöntemi için Hata Analizi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ADDilerin</a:t>
            </a:r>
            <a:r>
              <a:rPr lang="tr-TR" dirty="0" smtClean="0"/>
              <a:t> </a:t>
            </a:r>
            <a:r>
              <a:rPr lang="tr-TR" dirty="0"/>
              <a:t>sayısal çözümü iki </a:t>
            </a:r>
            <a:r>
              <a:rPr lang="tr-TR" dirty="0" smtClean="0"/>
              <a:t>tür </a:t>
            </a:r>
            <a:r>
              <a:rPr lang="tr-TR" dirty="0"/>
              <a:t>hata </a:t>
            </a:r>
            <a:r>
              <a:rPr lang="tr-TR" dirty="0" smtClean="0"/>
              <a:t>içerir:</a:t>
            </a:r>
            <a:r>
              <a:rPr lang="tr-TR" dirty="0"/>
              <a:t> </a:t>
            </a:r>
            <a:endParaRPr lang="tr-TR" dirty="0" smtClean="0"/>
          </a:p>
          <a:p>
            <a:pPr lvl="1"/>
            <a:r>
              <a:rPr lang="tr-TR" dirty="0"/>
              <a:t>Kesme veya ayrıklaştırma hataları, y’nin yaklaşık değerini tahmin etmek </a:t>
            </a:r>
            <a:br>
              <a:rPr lang="tr-TR" dirty="0"/>
            </a:br>
            <a:r>
              <a:rPr lang="tr-TR" dirty="0"/>
              <a:t>için uygulanan tekniklerin doğasından kaynaklanır. </a:t>
            </a:r>
          </a:p>
          <a:p>
            <a:pPr lvl="1"/>
            <a:r>
              <a:rPr lang="tr-TR" dirty="0"/>
              <a:t>Yuvarlatma hataları, bilgisayar tarafından korunabilen anlamlı basamakların </a:t>
            </a:r>
            <a:br>
              <a:rPr lang="tr-TR" dirty="0"/>
            </a:br>
            <a:r>
              <a:rPr lang="tr-TR" dirty="0"/>
              <a:t>sayısının sınırlı olmasından kaynaklanır. </a:t>
            </a:r>
          </a:p>
          <a:p>
            <a:r>
              <a:rPr lang="tr-TR" dirty="0" smtClean="0"/>
              <a:t>Kesme </a:t>
            </a:r>
            <a:r>
              <a:rPr lang="tr-TR" dirty="0"/>
              <a:t>hataları iki kısımdan </a:t>
            </a:r>
            <a:r>
              <a:rPr lang="tr-TR" dirty="0" smtClean="0"/>
              <a:t>oluşmaktadır:</a:t>
            </a:r>
          </a:p>
          <a:p>
            <a:pPr lvl="1"/>
            <a:r>
              <a:rPr lang="tr-TR" dirty="0" smtClean="0"/>
              <a:t>Yerel </a:t>
            </a:r>
            <a:r>
              <a:rPr lang="tr-TR" dirty="0"/>
              <a:t>kesme hatası olup, </a:t>
            </a:r>
            <a:r>
              <a:rPr lang="tr-TR" dirty="0" smtClean="0"/>
              <a:t>incelenen </a:t>
            </a:r>
            <a:r>
              <a:rPr lang="tr-TR" dirty="0"/>
              <a:t>yöntemin tek bir adım boyunca </a:t>
            </a:r>
            <a:r>
              <a:rPr lang="tr-TR" dirty="0" smtClean="0"/>
              <a:t>uygulanmasından </a:t>
            </a:r>
            <a:r>
              <a:rPr lang="tr-TR" dirty="0"/>
              <a:t>kaynaklanır. </a:t>
            </a:r>
            <a:endParaRPr lang="tr-TR" dirty="0" smtClean="0"/>
          </a:p>
          <a:p>
            <a:pPr lvl="1"/>
            <a:r>
              <a:rPr lang="tr-TR" dirty="0" smtClean="0"/>
              <a:t>Yayılmış </a:t>
            </a:r>
            <a:r>
              <a:rPr lang="tr-TR" dirty="0"/>
              <a:t>kesme </a:t>
            </a:r>
            <a:r>
              <a:rPr lang="tr-TR" dirty="0" smtClean="0"/>
              <a:t>hatası olup</a:t>
            </a:r>
            <a:r>
              <a:rPr lang="tr-TR" dirty="0"/>
              <a:t>, önceki adımlar boyunca kullanılmış </a:t>
            </a:r>
            <a:r>
              <a:rPr lang="tr-TR" dirty="0" smtClean="0"/>
              <a:t>yaklaştırmalardan </a:t>
            </a:r>
            <a:r>
              <a:rPr lang="tr-TR" dirty="0"/>
              <a:t>dolayı oluşur. </a:t>
            </a:r>
            <a:endParaRPr lang="tr-TR" dirty="0" smtClean="0"/>
          </a:p>
          <a:p>
            <a:pPr lvl="1"/>
            <a:r>
              <a:rPr lang="tr-TR" dirty="0" smtClean="0"/>
              <a:t>Bu </a:t>
            </a:r>
            <a:r>
              <a:rPr lang="tr-TR" dirty="0"/>
              <a:t>ikisinin </a:t>
            </a:r>
            <a:r>
              <a:rPr lang="tr-TR" dirty="0" smtClean="0"/>
              <a:t>toplamı toplam </a:t>
            </a:r>
            <a:r>
              <a:rPr lang="tr-TR" dirty="0"/>
              <a:t>veya genel kesme hatasıdır. </a:t>
            </a:r>
            <a:r>
              <a:rPr lang="tr-TR" dirty="0" smtClean="0"/>
              <a:t> 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832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Euler</a:t>
            </a:r>
            <a:r>
              <a:rPr lang="tr-TR" dirty="0"/>
              <a:t> Yöntemi için Hata Analizi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Kesme hatası kavramını, </a:t>
                </a:r>
                <a:r>
                  <a:rPr lang="tr-TR" dirty="0" err="1"/>
                  <a:t>Euler</a:t>
                </a:r>
                <a:r>
                  <a:rPr lang="tr-TR" dirty="0"/>
                  <a:t> </a:t>
                </a:r>
                <a:r>
                  <a:rPr lang="tr-TR" dirty="0" smtClean="0"/>
                  <a:t>yöntemini doğrudan </a:t>
                </a:r>
                <a:r>
                  <a:rPr lang="tr-TR" dirty="0"/>
                  <a:t>Taylor serisi açılımından </a:t>
                </a:r>
                <a:r>
                  <a:rPr lang="tr-TR" dirty="0" smtClean="0"/>
                  <a:t>türeterek anlamaya çalışalım. Aradığımız;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b="0" dirty="0" smtClean="0"/>
                  <a:t>Bu ifadeyi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/>
                  <a:t> başlangıç değerleri civarında Taylor serisi ile açarsak;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+…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+…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 err="1" smtClean="0"/>
                  <a:t>Euler</a:t>
                </a:r>
                <a:r>
                  <a:rPr lang="tr-TR" dirty="0" smtClean="0"/>
                  <a:t> Yönteminde yerel </a:t>
                </a:r>
                <a:r>
                  <a:rPr lang="tr-TR" dirty="0"/>
                  <a:t>kesme hatası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; ancak yayılmış kesme hatası O(h) </a:t>
                </a:r>
                <a:r>
                  <a:rPr lang="tr-TR" dirty="0" err="1" smtClean="0"/>
                  <a:t>dır</a:t>
                </a:r>
                <a:r>
                  <a:rPr lang="tr-TR" dirty="0" smtClean="0"/>
                  <a:t>. Yaptığımız örnekten de görüldüğü gibi adım büyüklüğü düşürülerek hata azaltılır.</a:t>
                </a:r>
              </a:p>
              <a:p>
                <a:r>
                  <a:rPr lang="tr-TR" dirty="0" smtClean="0"/>
                  <a:t>Çalışılan fonksiyon doğrusalsa tam çözüm bulunur.</a:t>
                </a:r>
                <a:endParaRPr lang="tr-TR" dirty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34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Euler</a:t>
            </a:r>
            <a:r>
              <a:rPr lang="tr-TR" dirty="0" smtClean="0"/>
              <a:t> Yöntemi: 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109728" indent="0">
                  <a:buNone/>
                </a:pPr>
                <a:r>
                  <a:rPr lang="tr-TR" dirty="0" smtClean="0">
                    <a:solidFill>
                      <a:schemeClr val="accent6"/>
                    </a:solidFill>
                  </a:rPr>
                  <a:t>Problem: </a:t>
                </a:r>
                <a:r>
                  <a:rPr lang="tr-TR" dirty="0" smtClean="0"/>
                  <a:t>Aşağıdaki eşitliği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’dan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tr-TR" dirty="0" smtClean="0"/>
                  <a:t>’ye kadar sayısal olarak </a:t>
                </a:r>
                <a:r>
                  <a:rPr lang="tr-TR" dirty="0" err="1" smtClean="0"/>
                  <a:t>integre</a:t>
                </a:r>
                <a:r>
                  <a:rPr lang="tr-TR" dirty="0" smtClean="0"/>
                  <a:t> etmek için </a:t>
                </a:r>
                <a:r>
                  <a:rPr lang="tr-TR" dirty="0" err="1" smtClean="0"/>
                  <a:t>Euler</a:t>
                </a:r>
                <a:r>
                  <a:rPr lang="tr-TR" dirty="0" smtClean="0"/>
                  <a:t> yöntemini kullanınız. Başlangıç koşulu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/>
                  <a:t>’da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tr-TR" dirty="0" smtClean="0"/>
                  <a:t>  Çözümünüzü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=0.5</m:t>
                    </m:r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b="0" i="0" dirty="0" smtClean="0">
                        <a:latin typeface="Cambria Math" panose="02040503050406030204" pitchFamily="18" charset="0"/>
                      </a:rPr>
                      <m:t>ve</m:t>
                    </m:r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=0.25</m:t>
                    </m:r>
                  </m:oMath>
                </a14:m>
                <a:r>
                  <a:rPr lang="tr-TR" dirty="0" smtClean="0"/>
                  <a:t>, aralıklar için tekrarlayın.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−1.5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>
                    <a:solidFill>
                      <a:schemeClr val="accent6"/>
                    </a:solidFill>
                  </a:rPr>
                  <a:t>Çözüm: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Dikkat ederseniz, problemin analitik çözümü vardır; </a:t>
                </a:r>
                <a:r>
                  <a:rPr lang="tr-TR" dirty="0" err="1" smtClean="0"/>
                  <a:t>Euler</a:t>
                </a:r>
                <a:r>
                  <a:rPr lang="tr-TR" dirty="0" smtClean="0"/>
                  <a:t> yönteminin yeteneğini sınamak üzere analitik çözümü elde edelim.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−1.5</m:t>
                          </m:r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−1.5</m:t>
                              </m:r>
                              <m:r>
                                <m:rPr>
                                  <m:nor/>
                                </m:rPr>
                                <a:rPr lang="tr-TR" dirty="0"/>
                                <m:t> 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1.5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r>
                  <a:rPr lang="tr-TR" dirty="0" smtClean="0"/>
                  <a:t>Elde edilen çözüm başlangıç koşullarında değerlendirilirse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 olarak bulunur. </a:t>
                </a:r>
              </a:p>
              <a:p>
                <a:pPr marL="109728" indent="0">
                  <a:buNone/>
                </a:pPr>
                <a:r>
                  <a:rPr lang="tr-TR" b="1" dirty="0" smtClean="0"/>
                  <a:t>Analitik Çözüm: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−1.5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35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45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Euler</a:t>
            </a:r>
            <a:r>
              <a:rPr lang="tr-TR" dirty="0" smtClean="0"/>
              <a:t> Yöntemi: 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−1.5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b="1" dirty="0" smtClean="0"/>
                  <a:t>Sayısal Çözüm:</a:t>
                </a:r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658806"/>
              </p:ext>
            </p:extLst>
          </p:nvPr>
        </p:nvGraphicFramePr>
        <p:xfrm>
          <a:off x="1003554" y="2878373"/>
          <a:ext cx="2524125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Çalışma Sayfası" r:id="rId4" imgW="2524281" imgH="2009803" progId="Excel.Sheet.12">
                  <p:embed/>
                </p:oleObj>
              </mc:Choice>
              <mc:Fallback>
                <p:oleObj name="Çalışma Sayfası" r:id="rId4" imgW="2524281" imgH="200980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3554" y="2878373"/>
                        <a:ext cx="2524125" cy="200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9737" y="2878373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6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Yüksek Dereceli Taylor Serisi Yöntemleri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Taylor serisi açılımında daha çok terim kullanılarak, yüksek dereceli yöntemler türetilebilir.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Bu denklemde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tr-TR" dirty="0" smtClean="0"/>
                  <a:t>’ye ihtiyacımız var.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Daha yüksek mertebeden türevli yöntemler çok daha karmaşık olduğundan, </a:t>
                </a:r>
                <a:r>
                  <a:rPr lang="tr-TR" dirty="0" smtClean="0">
                    <a:solidFill>
                      <a:srgbClr val="00B050"/>
                    </a:solidFill>
                  </a:rPr>
                  <a:t>sadece fonksiyonun değerini kullanan</a:t>
                </a:r>
                <a:r>
                  <a:rPr lang="tr-TR" dirty="0" smtClean="0"/>
                  <a:t> </a:t>
                </a:r>
                <a:r>
                  <a:rPr lang="tr-TR" dirty="0" smtClean="0">
                    <a:solidFill>
                      <a:srgbClr val="FF0000"/>
                    </a:solidFill>
                  </a:rPr>
                  <a:t>fonksiyonun türevlerini kullanmayan yöntemler</a:t>
                </a:r>
                <a:r>
                  <a:rPr lang="tr-TR" dirty="0" smtClean="0"/>
                  <a:t> geliştirilmiştir.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4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Heun</a:t>
            </a:r>
            <a:r>
              <a:rPr lang="tr-TR" dirty="0" smtClean="0"/>
              <a:t> Yöntemi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91986"/>
                <a:ext cx="6952488" cy="5382550"/>
              </a:xfrm>
            </p:spPr>
            <p:txBody>
              <a:bodyPr>
                <a:normAutofit fontScale="92500"/>
              </a:bodyPr>
              <a:lstStyle/>
              <a:p>
                <a:r>
                  <a:rPr lang="tr-TR" dirty="0" smtClean="0"/>
                  <a:t>Eğim tahminini iyileştirmenin </a:t>
                </a:r>
                <a:r>
                  <a:rPr lang="tr-TR" dirty="0"/>
                  <a:t>bir yolu, biri aralığın başında diğeri sonunda </a:t>
                </a:r>
                <a:r>
                  <a:rPr lang="tr-TR" dirty="0" smtClean="0"/>
                  <a:t>olmak üzere aralık için iki türev </a:t>
                </a:r>
                <a:r>
                  <a:rPr lang="tr-TR" dirty="0"/>
                  <a:t>hesaplamaktır. </a:t>
                </a:r>
                <a:endParaRPr lang="tr-TR" dirty="0" smtClean="0"/>
              </a:p>
              <a:p>
                <a:r>
                  <a:rPr lang="tr-TR" dirty="0" smtClean="0"/>
                  <a:t>Göz önüne </a:t>
                </a:r>
                <a:r>
                  <a:rPr lang="tr-TR" dirty="0"/>
                  <a:t>alınan aralık </a:t>
                </a:r>
                <a:r>
                  <a:rPr lang="tr-TR" dirty="0" smtClean="0"/>
                  <a:t>için iyileştirme elde </a:t>
                </a:r>
                <a:r>
                  <a:rPr lang="tr-TR" dirty="0"/>
                  <a:t>etmek amacıyla, daha sonra bu iki türevin </a:t>
                </a:r>
                <a:r>
                  <a:rPr lang="tr-TR" dirty="0" smtClean="0"/>
                  <a:t>ortalaması alınır. Bu yaklaşım </a:t>
                </a:r>
                <a:r>
                  <a:rPr lang="tr-TR" dirty="0" err="1" smtClean="0"/>
                  <a:t>Heun</a:t>
                </a:r>
                <a:r>
                  <a:rPr lang="tr-TR" dirty="0" smtClean="0"/>
                  <a:t> yöntemi </a:t>
                </a:r>
                <a:r>
                  <a:rPr lang="tr-TR" dirty="0"/>
                  <a:t>diye </a:t>
                </a:r>
                <a:r>
                  <a:rPr lang="tr-TR" dirty="0" smtClean="0"/>
                  <a:t>bilinir.</a:t>
                </a:r>
                <a:r>
                  <a:rPr lang="tr-TR" dirty="0"/>
                  <a:t> </a:t>
                </a:r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Deneme adımı (Şekil a)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 smtClean="0"/>
                  <a:t>Düzeltme </a:t>
                </a:r>
                <a:r>
                  <a:rPr lang="tr-TR" dirty="0"/>
                  <a:t>adımı (</a:t>
                </a:r>
                <a:r>
                  <a:rPr lang="tr-TR"/>
                  <a:t>Şekil </a:t>
                </a:r>
                <a:r>
                  <a:rPr lang="tr-TR" smtClean="0"/>
                  <a:t>b)</a:t>
                </a:r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91986"/>
                <a:ext cx="6952488" cy="5382550"/>
              </a:xfrm>
              <a:blipFill rotWithShape="0">
                <a:blip r:embed="rId2"/>
                <a:stretch>
                  <a:fillRect t="-7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700" y="620485"/>
            <a:ext cx="4213750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3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Heun</a:t>
            </a:r>
            <a:r>
              <a:rPr lang="tr-TR" dirty="0"/>
              <a:t> Yöntemi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Deneme adımı çözümü daha iyi hale getirmek için tekrarlanabilir.</a:t>
                </a:r>
              </a:p>
              <a:p>
                <a:r>
                  <a:rPr lang="tr-TR" dirty="0" smtClean="0"/>
                  <a:t>Eğer f=f(x) gibi bir fonksiyonunuz varsa yani y’ye bağlı değilse </a:t>
                </a:r>
                <a:r>
                  <a:rPr lang="tr-TR" dirty="0" err="1" smtClean="0"/>
                  <a:t>heun</a:t>
                </a:r>
                <a:r>
                  <a:rPr lang="tr-TR" dirty="0" smtClean="0"/>
                  <a:t> yöntemini kullanamazsınız.</a:t>
                </a:r>
              </a:p>
              <a:p>
                <a:r>
                  <a:rPr lang="tr-TR" dirty="0" err="1" smtClean="0"/>
                  <a:t>Heun</a:t>
                </a:r>
                <a:r>
                  <a:rPr lang="tr-TR" dirty="0" smtClean="0"/>
                  <a:t> yöntemi ikinci dereceden doğruluğa sahiptir yani ilgilenilen fonksiyon ikinci derece ise kesin sonuç verir.</a:t>
                </a:r>
              </a:p>
              <a:p>
                <a:r>
                  <a:rPr lang="tr-TR" dirty="0" err="1"/>
                  <a:t>Heun</a:t>
                </a:r>
                <a:r>
                  <a:rPr lang="tr-TR" dirty="0" smtClean="0"/>
                  <a:t> </a:t>
                </a:r>
                <a:r>
                  <a:rPr lang="tr-TR" dirty="0"/>
                  <a:t>Yönteminde yerel kesme hatası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; ancak yayılmış kesme hatası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dır</a:t>
                </a:r>
                <a:r>
                  <a:rPr lang="tr-TR" dirty="0"/>
                  <a:t>. </a:t>
                </a:r>
                <a:r>
                  <a:rPr lang="tr-TR" dirty="0" smtClean="0"/>
                  <a:t>Adım </a:t>
                </a:r>
                <a:r>
                  <a:rPr lang="tr-TR" dirty="0"/>
                  <a:t>büyüklüğü düşürülerek hata azaltılır.</a:t>
                </a:r>
              </a:p>
              <a:p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 r="-38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174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Orta Nokta (geliştirilmiş poligon) yöntemi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91986"/>
                <a:ext cx="6952488" cy="5382550"/>
              </a:xfrm>
            </p:spPr>
            <p:txBody>
              <a:bodyPr>
                <a:normAutofit/>
              </a:bodyPr>
              <a:lstStyle/>
              <a:p>
                <a:r>
                  <a:rPr lang="tr-TR" dirty="0" smtClean="0"/>
                  <a:t>Eğim tahminini iyileştirmenin diğer bir </a:t>
                </a:r>
                <a:r>
                  <a:rPr lang="tr-TR" dirty="0"/>
                  <a:t>yolu, </a:t>
                </a:r>
                <a:r>
                  <a:rPr lang="tr-TR" dirty="0" smtClean="0"/>
                  <a:t>aralığın tam ortasındaki türevi </a:t>
                </a:r>
                <a:r>
                  <a:rPr lang="tr-TR" dirty="0"/>
                  <a:t>hesaplamaktır. </a:t>
                </a:r>
                <a:endParaRPr lang="tr-TR" dirty="0" smtClean="0"/>
              </a:p>
              <a:p>
                <a:r>
                  <a:rPr lang="tr-TR" dirty="0" smtClean="0"/>
                  <a:t>Yöntem şöyle çalışır.</a:t>
                </a:r>
                <a:r>
                  <a:rPr lang="tr-TR" dirty="0"/>
                  <a:t> </a:t>
                </a:r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+1/2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Bulunan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+1/2</m:t>
                        </m:r>
                      </m:sub>
                    </m:sSub>
                  </m:oMath>
                </a14:m>
                <a:r>
                  <a:rPr lang="tr-TR" dirty="0" smtClean="0"/>
                  <a:t> değeri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+1/2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+1/2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/>
                  <a:t> bulmak için kullanılır. Böylece </a:t>
                </a:r>
                <a:r>
                  <a:rPr lang="tr-TR" dirty="0" err="1" smtClean="0"/>
                  <a:t>bi</a:t>
                </a:r>
                <a:r>
                  <a:rPr lang="tr-TR" dirty="0" smtClean="0"/>
                  <a:t> sonraki adımdaki değer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+1/2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+1/2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Olarak bulunur.</a:t>
                </a:r>
              </a:p>
              <a:p>
                <a:r>
                  <a:rPr lang="tr-TR" dirty="0" smtClean="0"/>
                  <a:t>Orta Nokta Yönteminde </a:t>
                </a:r>
                <a:r>
                  <a:rPr lang="tr-TR" dirty="0"/>
                  <a:t>yerel kesme hatası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; ancak yayılmış kesme hatası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dır</a:t>
                </a:r>
                <a:r>
                  <a:rPr lang="tr-TR" dirty="0"/>
                  <a:t>. Adım büyüklüğü düşürülerek hata azaltılır.</a:t>
                </a:r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91986"/>
                <a:ext cx="6952488" cy="5382550"/>
              </a:xfrm>
              <a:blipFill rotWithShape="0">
                <a:blip r:embed="rId2"/>
                <a:stretch>
                  <a:fillRect t="-906" r="-14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088" y="620485"/>
            <a:ext cx="4601344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5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Adımlı Yöntemler: 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tr-TR" dirty="0" smtClean="0">
                    <a:solidFill>
                      <a:srgbClr val="FF0000"/>
                    </a:solidFill>
                  </a:rPr>
                  <a:t>Problem: </a:t>
                </a:r>
                <a:r>
                  <a:rPr lang="tr-TR" dirty="0" smtClean="0"/>
                  <a:t>Aşağıdaki eşitliği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’dan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tr-TR" dirty="0" smtClean="0"/>
                  <a:t>’ye kadar sayısal olarak </a:t>
                </a:r>
                <a:r>
                  <a:rPr lang="tr-TR" dirty="0" err="1" smtClean="0"/>
                  <a:t>integre</a:t>
                </a:r>
                <a:r>
                  <a:rPr lang="tr-TR" dirty="0" smtClean="0"/>
                  <a:t> etmek için </a:t>
                </a:r>
                <a:r>
                  <a:rPr lang="tr-TR" dirty="0" err="1" smtClean="0"/>
                  <a:t>Euler</a:t>
                </a:r>
                <a:r>
                  <a:rPr lang="tr-TR" dirty="0" smtClean="0"/>
                  <a:t> yöntemi, </a:t>
                </a:r>
                <a:r>
                  <a:rPr lang="tr-TR" dirty="0" err="1" smtClean="0"/>
                  <a:t>Heun</a:t>
                </a:r>
                <a:r>
                  <a:rPr lang="tr-TR" dirty="0" smtClean="0"/>
                  <a:t> Yöntemini ve Orta nokta yöntemini sırasıyla kullanınız, sonuçları karşılaştırınız. Başlangıç koşulu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/>
                  <a:t>’da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tr-TR" dirty="0" smtClean="0"/>
                  <a:t>.  Çözümünüzü her yöntemde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=0.5</m:t>
                    </m:r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smtClean="0"/>
                  <a:t>aralıklar kullanarak yapın.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−1.5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>
                    <a:solidFill>
                      <a:srgbClr val="FF0000"/>
                    </a:solidFill>
                  </a:rPr>
                  <a:t>Çözüm:</a:t>
                </a:r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945420"/>
              </p:ext>
            </p:extLst>
          </p:nvPr>
        </p:nvGraphicFramePr>
        <p:xfrm>
          <a:off x="792607" y="3883261"/>
          <a:ext cx="11134725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Çalışma Sayfası" r:id="rId4" imgW="11134593" imgH="2409768" progId="Excel.Sheet.12">
                  <p:embed/>
                </p:oleObj>
              </mc:Choice>
              <mc:Fallback>
                <p:oleObj name="Çalışma Sayfası" r:id="rId4" imgW="11134593" imgH="24097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2607" y="3883261"/>
                        <a:ext cx="11134725" cy="240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855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Adi Diferansiyel Denklemler ve Mühendislik Uygulamaları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Düşen </a:t>
                </a:r>
                <a:r>
                  <a:rPr lang="tr-TR" dirty="0"/>
                  <a:t>bir paraşütçünün hızını (v) zamanın </a:t>
                </a:r>
                <a:r>
                  <a:rPr lang="tr-TR" dirty="0" smtClean="0"/>
                  <a:t>(t) </a:t>
                </a:r>
                <a:r>
                  <a:rPr lang="tr-TR" dirty="0"/>
                  <a:t>bir fonksiyonu olarak hesaplamak için Newton’un ikinci yasasına dayalı olan aşağıdaki </a:t>
                </a:r>
                <a:r>
                  <a:rPr lang="tr-TR" dirty="0" smtClean="0"/>
                  <a:t>eşitlik türetilebilir:</a:t>
                </a:r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    (1)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Burada </a:t>
                </a:r>
                <a:r>
                  <a:rPr lang="tr-TR" dirty="0"/>
                  <a:t>g yerçekimi ivmesi, m kütle ve c direnç katsayısıdır. </a:t>
                </a:r>
                <a:endParaRPr lang="tr-TR" dirty="0" smtClean="0"/>
              </a:p>
              <a:p>
                <a:r>
                  <a:rPr lang="tr-TR" dirty="0" smtClean="0"/>
                  <a:t>Bilinmeyen </a:t>
                </a:r>
                <a:r>
                  <a:rPr lang="tr-TR" dirty="0"/>
                  <a:t>fonksiyonu ve onun türevini içeren bu tür denklemler, </a:t>
                </a:r>
                <a:r>
                  <a:rPr lang="tr-TR" dirty="0">
                    <a:solidFill>
                      <a:srgbClr val="FF0000"/>
                    </a:solidFill>
                  </a:rPr>
                  <a:t>diferansiyel denklem </a:t>
                </a:r>
                <a:r>
                  <a:rPr lang="tr-TR" dirty="0"/>
                  <a:t>diye adlandırılır: </a:t>
                </a:r>
                <a:r>
                  <a:rPr lang="tr-TR" dirty="0" smtClean="0"/>
                  <a:t>(Yukarıdaki </a:t>
                </a:r>
                <a:r>
                  <a:rPr lang="tr-TR" dirty="0"/>
                  <a:t>denklem, değişkenler ve parametrelerin bir fonksiyonu olarak bir </a:t>
                </a:r>
                <a:r>
                  <a:rPr lang="tr-TR" dirty="0" err="1"/>
                  <a:t>degişkenin</a:t>
                </a:r>
                <a:r>
                  <a:rPr lang="tr-TR" dirty="0"/>
                  <a:t> değişiminin hızını gösterdiği için bazen hız (oran) denklemi </a:t>
                </a:r>
                <a:r>
                  <a:rPr lang="tr-TR" dirty="0" smtClean="0"/>
                  <a:t>adıyla da anılır)</a:t>
                </a: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45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Problemin </a:t>
            </a:r>
            <a:r>
              <a:rPr lang="tr-TR" dirty="0" err="1" smtClean="0"/>
              <a:t>Matlab</a:t>
            </a:r>
            <a:r>
              <a:rPr lang="tr-TR" dirty="0" smtClean="0"/>
              <a:t> ile Çözümü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97749" y="2544394"/>
            <a:ext cx="5008501" cy="3752000"/>
          </a:xfrm>
          <a:prstGeom prst="rect">
            <a:avLst/>
          </a:prstGeom>
        </p:spPr>
      </p:pic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85749" y="2544394"/>
            <a:ext cx="5008501" cy="37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9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Matlab</a:t>
            </a:r>
            <a:r>
              <a:rPr lang="tr-TR" dirty="0" smtClean="0"/>
              <a:t> Kodu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</a:t>
            </a:r>
            <a:r>
              <a:rPr lang="tr-TR" dirty="0" err="1">
                <a:solidFill>
                  <a:srgbClr val="228B22"/>
                </a:solidFill>
                <a:latin typeface="Courier New" panose="02070309020205020404" pitchFamily="49" charset="0"/>
              </a:rPr>
              <a:t>Adýmlý</a:t>
            </a: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 yöntemler</a:t>
            </a:r>
          </a:p>
          <a:p>
            <a:pPr marL="109728" indent="0">
              <a:buNone/>
            </a:pP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clear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;close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;clc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y0=1;h=0.01;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t=[0:h:2];b=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length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(t);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GF=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zeros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(1,b);E=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zeros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(1,b);H=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zeros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(1,b);O=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zeros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(1,b);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E(1)=y0;H(1)=y0;O(1)=y0;</a:t>
            </a:r>
          </a:p>
          <a:p>
            <a:pPr marL="109728" indent="0">
              <a:buNone/>
            </a:pPr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i=1:length(t)</a:t>
            </a:r>
          </a:p>
          <a:p>
            <a:pPr marL="109728" indent="0">
              <a:buNone/>
            </a:pPr>
            <a:r>
              <a:rPr lang="nn-NO" dirty="0">
                <a:solidFill>
                  <a:srgbClr val="000000"/>
                </a:solidFill>
                <a:latin typeface="Courier New" panose="02070309020205020404" pitchFamily="49" charset="0"/>
              </a:rPr>
              <a:t>GF(i)=exp((t(i)^4/4)-1.5*t(i));</a:t>
            </a:r>
          </a:p>
          <a:p>
            <a:pPr marL="109728" indent="0">
              <a:buNone/>
            </a:pPr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i&gt;1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E(i)=E(i-1)+(E(i-1)*t(i-1)^3-1.5*E(i-1))*h;</a:t>
            </a:r>
          </a:p>
          <a:p>
            <a:pPr marL="109728" indent="0">
              <a:buNone/>
            </a:pPr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y_ara=H(i-1)+(H(i-1)*t(i-1)^3-1.5*H(i-1))*h;</a:t>
            </a:r>
          </a:p>
          <a:p>
            <a:pPr marL="109728" indent="0">
              <a:buNone/>
            </a:pPr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H(i)=H(i-1)+((H(i-1)*t(i-1)^3-1.5*H(i-1))+((y_ara)*t(i)^3-1.5*y_ara))*h/2;</a:t>
            </a:r>
          </a:p>
          <a:p>
            <a:pPr marL="109728" indent="0">
              <a:buNone/>
            </a:pPr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y_ara=O(i-1)+(O(i-1)*t(i-1)^3-1.5*O(i-1))*h/2;</a:t>
            </a:r>
          </a:p>
          <a:p>
            <a:pPr marL="109728" indent="0">
              <a:buNone/>
            </a:pPr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O(i)=O(i-1)+(y_ara*(t(i)-h/2)^3-1.5*y_ara)*h;</a:t>
            </a:r>
          </a:p>
          <a:p>
            <a:pPr marL="109728" indent="0">
              <a:buNone/>
            </a:pPr>
            <a:r>
              <a:rPr lang="tr-TR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 marL="109728" indent="0">
              <a:buNone/>
            </a:pPr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 marL="109728" indent="0">
              <a:buNone/>
            </a:pP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plot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(t,GF,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'-r'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'linewidth'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,2);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hold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marL="109728" indent="0"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plot(t,E,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'-g'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'linewidth'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,1);hold 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marL="109728" indent="0"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plot(t,H,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'-b'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'linewidth'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,1);hold 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marL="109728" indent="0"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plot(t,O,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'-k'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'linewidth'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,1);hold 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s=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sprintf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Adýmlý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 yöntemlerin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karþýlaþtýrýlmasý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 h=%5.2f'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,h);</a:t>
            </a:r>
          </a:p>
          <a:p>
            <a:pPr marL="109728" indent="0">
              <a:buNone/>
            </a:pP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legend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'Gerçek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Fonksiyon'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'EULER'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'HEUN'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'ORTA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 NOKTA'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109728" indent="0">
              <a:buNone/>
            </a:pP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title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(s,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'fontsize'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,14)</a:t>
            </a:r>
          </a:p>
          <a:p>
            <a:pPr marL="109728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119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Runge</a:t>
            </a:r>
            <a:r>
              <a:rPr lang="tr-TR" dirty="0" smtClean="0"/>
              <a:t>-Kutta Yöntemi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Euler yöntemi, </a:t>
            </a:r>
            <a:r>
              <a:rPr lang="tr-TR" dirty="0" err="1" smtClean="0"/>
              <a:t>Heun</a:t>
            </a:r>
            <a:r>
              <a:rPr lang="tr-TR" dirty="0" smtClean="0"/>
              <a:t> yöntemi ve orta nokta yöntemi genel olarak </a:t>
            </a:r>
            <a:r>
              <a:rPr lang="tr-TR" dirty="0" err="1" smtClean="0"/>
              <a:t>Runge</a:t>
            </a:r>
            <a:r>
              <a:rPr lang="tr-TR" dirty="0" smtClean="0"/>
              <a:t>-Kutta yöntemleri olarak genelleştirilebilirler.</a:t>
            </a:r>
          </a:p>
          <a:p>
            <a:r>
              <a:rPr lang="tr-TR" dirty="0" err="1" smtClean="0"/>
              <a:t>Runge</a:t>
            </a:r>
            <a:r>
              <a:rPr lang="tr-TR" dirty="0" smtClean="0"/>
              <a:t>-Kutta yöntemleri fonksiyonun türevini kullanmadıkları için uygulanmaları oldukça kolaydır.</a:t>
            </a:r>
          </a:p>
          <a:p>
            <a:r>
              <a:rPr lang="tr-TR" dirty="0" smtClean="0"/>
              <a:t>Birinci derece </a:t>
            </a:r>
            <a:r>
              <a:rPr lang="tr-TR" dirty="0" err="1" smtClean="0"/>
              <a:t>Runge</a:t>
            </a:r>
            <a:r>
              <a:rPr lang="tr-TR" dirty="0" smtClean="0"/>
              <a:t>-Kutta yöntemi </a:t>
            </a:r>
            <a:r>
              <a:rPr lang="tr-TR" dirty="0" err="1" smtClean="0"/>
              <a:t>Euler</a:t>
            </a:r>
            <a:r>
              <a:rPr lang="tr-TR" dirty="0" smtClean="0"/>
              <a:t> yöntemidir.</a:t>
            </a:r>
          </a:p>
          <a:p>
            <a:r>
              <a:rPr lang="tr-TR" dirty="0" smtClean="0"/>
              <a:t>İkinci dereceden </a:t>
            </a:r>
            <a:r>
              <a:rPr lang="tr-TR" dirty="0" err="1" smtClean="0"/>
              <a:t>Runge</a:t>
            </a:r>
            <a:r>
              <a:rPr lang="tr-TR" dirty="0" smtClean="0"/>
              <a:t>-Kutta yöntemleri katsayıların seçimine bağlı farklı isimler alabilirler;</a:t>
            </a:r>
            <a:endParaRPr lang="tr-TR" dirty="0"/>
          </a:p>
          <a:p>
            <a:pPr marL="109728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09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Runge</a:t>
            </a:r>
            <a:r>
              <a:rPr lang="tr-TR" dirty="0" smtClean="0"/>
              <a:t>-Kutta Yöntemi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tr-TR" dirty="0" smtClean="0">
                    <a:latin typeface="Cambria Math" panose="02040503050406030204" pitchFamily="18" charset="0"/>
                  </a:rPr>
                  <a:t>Problemin genel hali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Aslında problem aşağıdaki eğim ifadesini en doğru ve kolay şekilde belirleme problemi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Burada a’lar sabit.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−1)1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−1)2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−1)(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/>
                  <a:t>Burada </a:t>
                </a:r>
                <a:r>
                  <a:rPr lang="tr-TR" dirty="0" smtClean="0"/>
                  <a:t>p’ler ve </a:t>
                </a:r>
                <a:r>
                  <a:rPr lang="tr-TR" dirty="0" err="1" smtClean="0"/>
                  <a:t>q’lar</a:t>
                </a:r>
                <a:r>
                  <a:rPr lang="tr-TR" dirty="0" smtClean="0"/>
                  <a:t> </a:t>
                </a:r>
                <a:r>
                  <a:rPr lang="tr-TR" dirty="0"/>
                  <a:t>sabit</a:t>
                </a:r>
                <a:r>
                  <a:rPr lang="tr-TR" dirty="0" smtClean="0"/>
                  <a:t>.</a:t>
                </a:r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34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İkinci Dereceden </a:t>
            </a:r>
            <a:r>
              <a:rPr lang="tr-TR" dirty="0" err="1" smtClean="0"/>
              <a:t>Runge</a:t>
            </a:r>
            <a:r>
              <a:rPr lang="tr-TR" dirty="0" smtClean="0"/>
              <a:t>-Kutta Yöntemleri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109728" indent="0">
                  <a:buNone/>
                </a:pPr>
                <a:r>
                  <a:rPr lang="tr-TR" dirty="0" smtClean="0"/>
                  <a:t>İkinci dereceden </a:t>
                </a:r>
                <a:r>
                  <a:rPr lang="tr-TR" dirty="0" err="1" smtClean="0"/>
                  <a:t>Runge</a:t>
                </a:r>
                <a:r>
                  <a:rPr lang="tr-TR" dirty="0" smtClean="0"/>
                  <a:t>-Kutta yöntemlerinin genel ifadesi.</a:t>
                </a:r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 smtClean="0"/>
                  <a:t>Burada</a:t>
                </a:r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Dikkat ederseniz,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𝑣𝑒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tr-TR" dirty="0" smtClean="0"/>
                  <a:t> olmak üzere 3 bilinmeyenin belirlenmesi gerekiyor. Çözüm aşağıdaki gibi bulunur (İspat </a:t>
                </a:r>
                <a:r>
                  <a:rPr lang="tr-TR" dirty="0" err="1" smtClean="0"/>
                  <a:t>bkz</a:t>
                </a:r>
                <a:r>
                  <a:rPr lang="tr-TR" dirty="0" smtClean="0"/>
                  <a:t> Kitap).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Dört bilinmeyen 3 denklem var, analitik çözüm mümkün değil, değişkenlerden birini keyfi olarak belirleyip diğerlerini bu seçime göre çözebiliriz.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586" r="-889" b="-249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4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İkinci Dereceden </a:t>
            </a:r>
            <a:r>
              <a:rPr lang="tr-TR" dirty="0" err="1"/>
              <a:t>Runge</a:t>
            </a:r>
            <a:r>
              <a:rPr lang="tr-TR" dirty="0"/>
              <a:t>-Kutta Yöntemleri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tr-TR" dirty="0" smtClean="0"/>
                  <a:t>Eğer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=1/2</m:t>
                    </m:r>
                  </m:oMath>
                </a14:m>
                <a:r>
                  <a:rPr lang="tr-TR" dirty="0" smtClean="0"/>
                  <a:t> seçilirse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b="1" dirty="0" err="1" smtClean="0"/>
                  <a:t>Heun</a:t>
                </a:r>
                <a:r>
                  <a:rPr lang="tr-TR" b="1" dirty="0" smtClean="0"/>
                  <a:t> Yöntemi Ortaya Çıkar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tr-TR" dirty="0" smtClean="0"/>
                  <a:t>;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tr-TR" dirty="0" smtClean="0"/>
                  <a:t> olur.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/>
                  <a:t>Eğer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tr-TR" dirty="0"/>
                  <a:t> seçilirse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tr-TR" dirty="0"/>
                  <a:t> </a:t>
                </a:r>
                <a:r>
                  <a:rPr lang="tr-TR" b="1" dirty="0" smtClean="0"/>
                  <a:t>Orta Nokta </a:t>
                </a:r>
                <a:r>
                  <a:rPr lang="tr-TR" b="1" dirty="0"/>
                  <a:t>Yöntemi Ortaya Çıkar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tr-TR" dirty="0"/>
                  <a:t>;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tr-TR" dirty="0"/>
                  <a:t> olur</a:t>
                </a:r>
                <a:r>
                  <a:rPr lang="tr-TR" dirty="0" smtClean="0"/>
                  <a:t>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312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İkinci Dereceden </a:t>
            </a:r>
            <a:r>
              <a:rPr lang="tr-TR" dirty="0" err="1"/>
              <a:t>Runge</a:t>
            </a:r>
            <a:r>
              <a:rPr lang="tr-TR" dirty="0"/>
              <a:t>-Kutta Yöntemleri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tr-TR" dirty="0" smtClean="0"/>
                  <a:t>Eğer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2/3</m:t>
                    </m:r>
                  </m:oMath>
                </a14:m>
                <a:r>
                  <a:rPr lang="tr-TR" dirty="0"/>
                  <a:t> seçilirse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tr-TR" dirty="0"/>
                  <a:t> </a:t>
                </a:r>
                <a:r>
                  <a:rPr lang="tr-TR" b="1" dirty="0" smtClean="0"/>
                  <a:t>Ralston Yöntemi </a:t>
                </a:r>
                <a:r>
                  <a:rPr lang="tr-TR" b="1" dirty="0"/>
                  <a:t>Ortaya Çıkar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1/3</m:t>
                    </m:r>
                  </m:oMath>
                </a14:m>
                <a:r>
                  <a:rPr lang="tr-TR" dirty="0"/>
                  <a:t>;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tr-TR" dirty="0"/>
                  <a:t> olur</a:t>
                </a:r>
                <a:r>
                  <a:rPr lang="tr-TR" dirty="0" smtClean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=2/3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seçimi kesme hatalarını minimumda tutar.</a:t>
                </a:r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 r="-1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582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Örnek: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tr-TR" sz="1800" dirty="0" smtClean="0"/>
                  <a:t>Problem: Aşağıdaki eşitliği </a:t>
                </a:r>
                <a14:m>
                  <m:oMath xmlns:m="http://schemas.openxmlformats.org/officeDocument/2006/math">
                    <m:r>
                      <a:rPr lang="tr-TR" sz="1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18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sz="1800" dirty="0"/>
                  <a:t>’dan </a:t>
                </a:r>
                <a14:m>
                  <m:oMath xmlns:m="http://schemas.openxmlformats.org/officeDocument/2006/math">
                    <m:r>
                      <a:rPr lang="tr-TR" sz="1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1800" i="1" dirty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tr-TR" sz="1800" dirty="0"/>
                  <a:t>’e kadar sayısal olarak </a:t>
                </a:r>
                <a:r>
                  <a:rPr lang="tr-TR" sz="1800" dirty="0" err="1"/>
                  <a:t>integre</a:t>
                </a:r>
                <a:r>
                  <a:rPr lang="tr-TR" sz="1800" dirty="0"/>
                  <a:t> etmek için </a:t>
                </a:r>
                <a:r>
                  <a:rPr lang="tr-TR" sz="1800" dirty="0" err="1" smtClean="0"/>
                  <a:t>Euler</a:t>
                </a:r>
                <a:r>
                  <a:rPr lang="tr-TR" sz="1800" dirty="0" smtClean="0"/>
                  <a:t>, </a:t>
                </a:r>
                <a:r>
                  <a:rPr lang="tr-TR" sz="1800" dirty="0" err="1" smtClean="0"/>
                  <a:t>Heun</a:t>
                </a:r>
                <a:r>
                  <a:rPr lang="tr-TR" sz="1800" dirty="0" smtClean="0"/>
                  <a:t>, Orta nokta ve </a:t>
                </a:r>
                <a:r>
                  <a:rPr lang="tr-TR" sz="1800" dirty="0" err="1" smtClean="0"/>
                  <a:t>Ralston</a:t>
                </a:r>
                <a:r>
                  <a:rPr lang="tr-TR" sz="1800" dirty="0" smtClean="0"/>
                  <a:t> </a:t>
                </a:r>
                <a:r>
                  <a:rPr lang="tr-TR" sz="1800" dirty="0"/>
                  <a:t>yöntemini kullanınız</a:t>
                </a:r>
                <a:r>
                  <a:rPr lang="tr-TR" sz="1800" dirty="0" smtClean="0"/>
                  <a:t>. Gerçek sonuçla karşılaştırınız. </a:t>
                </a:r>
                <a:r>
                  <a:rPr lang="tr-TR" sz="1800" dirty="0"/>
                  <a:t>Başlangıç koşulu </a:t>
                </a:r>
                <a14:m>
                  <m:oMath xmlns:m="http://schemas.openxmlformats.org/officeDocument/2006/math">
                    <m:r>
                      <a:rPr lang="tr-TR" sz="1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18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sz="1800" dirty="0"/>
                  <a:t>’da </a:t>
                </a:r>
                <a14:m>
                  <m:oMath xmlns:m="http://schemas.openxmlformats.org/officeDocument/2006/math">
                    <m:r>
                      <a:rPr lang="tr-TR" sz="1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sz="1800" i="1" dirty="0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r>
                  <a:rPr lang="tr-TR" sz="1800" dirty="0"/>
                  <a:t>  Çözümünüzü </a:t>
                </a:r>
                <a14:m>
                  <m:oMath xmlns:m="http://schemas.openxmlformats.org/officeDocument/2006/math">
                    <m:r>
                      <a:rPr lang="tr-TR" sz="18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sz="1800" i="1" dirty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tr-TR" sz="1800" dirty="0" smtClean="0"/>
                  <a:t> adım aralığında yapınız.</a:t>
                </a:r>
                <a:endParaRPr lang="tr-TR" sz="18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tr-TR" sz="1800" i="1">
                          <a:latin typeface="Cambria Math" panose="02040503050406030204" pitchFamily="18" charset="0"/>
                        </a:rPr>
                        <m:t>=−2</m:t>
                      </m:r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800" i="1">
                          <a:latin typeface="Cambria Math" panose="02040503050406030204" pitchFamily="18" charset="0"/>
                        </a:rPr>
                        <m:t>+12</m:t>
                      </m:r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800" i="1">
                          <a:latin typeface="Cambria Math" panose="02040503050406030204" pitchFamily="18" charset="0"/>
                        </a:rPr>
                        <m:t>−20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+8.5</m:t>
                      </m:r>
                    </m:oMath>
                  </m:oMathPara>
                </a14:m>
                <a:endParaRPr lang="tr-TR" sz="18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6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587942"/>
              </p:ext>
            </p:extLst>
          </p:nvPr>
        </p:nvGraphicFramePr>
        <p:xfrm>
          <a:off x="824802" y="3026989"/>
          <a:ext cx="6249330" cy="25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Çalışma Sayfası" r:id="rId4" imgW="8810445" imgH="3552853" progId="Excel.Sheet.12">
                  <p:embed/>
                </p:oleObj>
              </mc:Choice>
              <mc:Fallback>
                <p:oleObj name="Çalışma Sayfası" r:id="rId4" imgW="8810445" imgH="355285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4802" y="3026989"/>
                        <a:ext cx="6249330" cy="25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Grafi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64921"/>
              </p:ext>
            </p:extLst>
          </p:nvPr>
        </p:nvGraphicFramePr>
        <p:xfrm>
          <a:off x="7074132" y="2674594"/>
          <a:ext cx="4902666" cy="3715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178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Üçüncü Dereceden </a:t>
            </a:r>
            <a:r>
              <a:rPr lang="tr-TR" dirty="0" err="1" smtClean="0"/>
              <a:t>Runge</a:t>
            </a:r>
            <a:r>
              <a:rPr lang="tr-TR" dirty="0" smtClean="0"/>
              <a:t>-Kutta Yöntemleri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Çıkarılmasına yer verilmeksizin en yaygın versiyonunun formülü şu şekilde özetlenebilir.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/>
                  <a:t>Üçüncü Dereceden </a:t>
                </a:r>
                <a:r>
                  <a:rPr lang="tr-TR" dirty="0" err="1"/>
                  <a:t>Runge</a:t>
                </a:r>
                <a:r>
                  <a:rPr lang="tr-TR" dirty="0"/>
                  <a:t>-Kutta Yöntemleri</a:t>
                </a:r>
                <a:r>
                  <a:rPr lang="tr-TR" dirty="0" smtClean="0"/>
                  <a:t>nde </a:t>
                </a:r>
                <a:r>
                  <a:rPr lang="tr-TR" dirty="0"/>
                  <a:t>yerel kesme hatası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; ancak yayılmış kesme hatası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dür. </a:t>
                </a:r>
              </a:p>
              <a:p>
                <a:r>
                  <a:rPr lang="tr-TR" dirty="0" smtClean="0"/>
                  <a:t>Kübik fonksiyonlarda tam sonuç verir.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370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Dördüncü Dereceden </a:t>
            </a:r>
            <a:r>
              <a:rPr lang="tr-TR" dirty="0" err="1" smtClean="0"/>
              <a:t>Runge</a:t>
            </a:r>
            <a:r>
              <a:rPr lang="tr-TR" dirty="0" smtClean="0"/>
              <a:t>-Kutta Yöntemleri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En yaygın kullanılan </a:t>
                </a:r>
                <a:r>
                  <a:rPr lang="tr-TR" dirty="0" err="1" smtClean="0"/>
                  <a:t>Runge</a:t>
                </a:r>
                <a:r>
                  <a:rPr lang="tr-TR" dirty="0" smtClean="0"/>
                  <a:t>-Kutta yöntemidir. Bu nedenle klasik </a:t>
                </a:r>
                <a:r>
                  <a:rPr lang="tr-TR" dirty="0" err="1" smtClean="0"/>
                  <a:t>Runge</a:t>
                </a:r>
                <a:r>
                  <a:rPr lang="tr-TR" dirty="0" smtClean="0"/>
                  <a:t>-Kutta diye de isimlendirilir.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08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Adi Diferansiyel Denklemler ve Mühendislik Uygulamaları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Birçok fiziksel </a:t>
            </a:r>
            <a:r>
              <a:rPr lang="tr-TR" dirty="0">
                <a:solidFill>
                  <a:srgbClr val="FF0000"/>
                </a:solidFill>
              </a:rPr>
              <a:t>oluşum </a:t>
            </a:r>
            <a:r>
              <a:rPr lang="tr-TR" dirty="0"/>
              <a:t>en iyi şekilde </a:t>
            </a:r>
            <a:r>
              <a:rPr lang="tr-TR" dirty="0">
                <a:solidFill>
                  <a:srgbClr val="FF0000"/>
                </a:solidFill>
              </a:rPr>
              <a:t>matematiksel olarak değişimin hızı cinsinden </a:t>
            </a:r>
            <a:r>
              <a:rPr lang="tr-TR" dirty="0"/>
              <a:t>formüle edilebildiği için bu tür eşitlikler </a:t>
            </a:r>
            <a:r>
              <a:rPr lang="tr-TR" dirty="0">
                <a:solidFill>
                  <a:srgbClr val="FF0000"/>
                </a:solidFill>
              </a:rPr>
              <a:t>mühendislikte temel bir öneme </a:t>
            </a:r>
            <a:r>
              <a:rPr lang="tr-TR" dirty="0"/>
              <a:t>sahiptir.</a:t>
            </a:r>
          </a:p>
          <a:p>
            <a:r>
              <a:rPr lang="tr-TR" dirty="0"/>
              <a:t>Yukarıdaki denklemde diferansiyeli alınan büyüklük v , </a:t>
            </a:r>
            <a:r>
              <a:rPr lang="tr-TR" dirty="0">
                <a:solidFill>
                  <a:srgbClr val="FF0000"/>
                </a:solidFill>
              </a:rPr>
              <a:t>bağımlı değişken </a:t>
            </a:r>
            <a:r>
              <a:rPr lang="tr-TR" dirty="0"/>
              <a:t>diye adlandırılır. v’nin diferansiyeli alınırken </a:t>
            </a:r>
            <a:r>
              <a:rPr lang="tr-TR" dirty="0" smtClean="0"/>
              <a:t>göz önüne </a:t>
            </a:r>
            <a:r>
              <a:rPr lang="tr-TR" dirty="0"/>
              <a:t>alınan büyüklük t, </a:t>
            </a:r>
            <a:r>
              <a:rPr lang="tr-TR" dirty="0">
                <a:solidFill>
                  <a:srgbClr val="FF0000"/>
                </a:solidFill>
              </a:rPr>
              <a:t>bağımsız değişkendir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Eğer </a:t>
            </a:r>
            <a:r>
              <a:rPr lang="tr-TR" dirty="0"/>
              <a:t>bir fonksiyon </a:t>
            </a:r>
            <a:r>
              <a:rPr lang="tr-TR" dirty="0">
                <a:solidFill>
                  <a:srgbClr val="FF0000"/>
                </a:solidFill>
              </a:rPr>
              <a:t>bir bağımsız değişken içeriyorsa</a:t>
            </a:r>
            <a:r>
              <a:rPr lang="tr-TR" dirty="0"/>
              <a:t>, denkleme </a:t>
            </a:r>
            <a:r>
              <a:rPr lang="tr-TR" i="1" dirty="0">
                <a:solidFill>
                  <a:srgbClr val="00B050"/>
                </a:solidFill>
              </a:rPr>
              <a:t>adi diferansiyel denklem </a:t>
            </a:r>
            <a:r>
              <a:rPr lang="tr-TR" dirty="0"/>
              <a:t>(</a:t>
            </a:r>
            <a:r>
              <a:rPr lang="tr-TR" i="1" dirty="0">
                <a:solidFill>
                  <a:srgbClr val="00B050"/>
                </a:solidFill>
              </a:rPr>
              <a:t>veya ADD</a:t>
            </a:r>
            <a:r>
              <a:rPr lang="tr-TR" dirty="0"/>
              <a:t>) denir. </a:t>
            </a:r>
            <a:endParaRPr lang="tr-TR" dirty="0" smtClean="0"/>
          </a:p>
          <a:p>
            <a:r>
              <a:rPr lang="tr-TR" dirty="0" smtClean="0"/>
              <a:t>Buna </a:t>
            </a:r>
            <a:r>
              <a:rPr lang="tr-TR" dirty="0"/>
              <a:t>karşılık, </a:t>
            </a:r>
            <a:r>
              <a:rPr lang="tr-TR" dirty="0">
                <a:solidFill>
                  <a:srgbClr val="FF0000"/>
                </a:solidFill>
              </a:rPr>
              <a:t>iki veya daha çok bağımsız değişken içeren eşitlikler </a:t>
            </a:r>
            <a:r>
              <a:rPr lang="tr-TR" i="1" dirty="0">
                <a:solidFill>
                  <a:srgbClr val="00B050"/>
                </a:solidFill>
              </a:rPr>
              <a:t>kısmi diferansiyel denklemdir </a:t>
            </a:r>
            <a:r>
              <a:rPr lang="tr-TR" dirty="0"/>
              <a:t>(</a:t>
            </a:r>
            <a:r>
              <a:rPr lang="tr-TR" i="1" dirty="0">
                <a:solidFill>
                  <a:srgbClr val="00B050"/>
                </a:solidFill>
              </a:rPr>
              <a:t>veya KDD</a:t>
            </a:r>
            <a:r>
              <a:rPr lang="tr-TR" dirty="0" smtClean="0"/>
              <a:t>).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776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tr-TR" dirty="0" smtClean="0"/>
                  <a:t>Problem: 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a.) Aşağıdaki eşitliği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/>
                  <a:t>’dan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tr-TR" dirty="0"/>
                  <a:t>’e kadar sayısal olarak </a:t>
                </a:r>
                <a:r>
                  <a:rPr lang="tr-TR" dirty="0" err="1"/>
                  <a:t>integre</a:t>
                </a:r>
                <a:r>
                  <a:rPr lang="tr-TR" dirty="0"/>
                  <a:t> etmek için </a:t>
                </a:r>
                <a:r>
                  <a:rPr lang="tr-TR" dirty="0" smtClean="0"/>
                  <a:t>klasik </a:t>
                </a:r>
                <a:r>
                  <a:rPr lang="tr-TR" dirty="0" err="1" smtClean="0"/>
                  <a:t>runge</a:t>
                </a:r>
                <a:r>
                  <a:rPr lang="tr-TR" dirty="0" smtClean="0"/>
                  <a:t> kutta </a:t>
                </a:r>
                <a:r>
                  <a:rPr lang="tr-TR" dirty="0"/>
                  <a:t>yöntemini kullanınız. Başlangıç koşulu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/>
                  <a:t>’da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tr-TR" dirty="0"/>
                  <a:t>  Çözümünüzü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tr-TR" dirty="0" smtClean="0"/>
                  <a:t> adımı için yapınız.</a:t>
                </a:r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=−2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+12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−20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+8.5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b.) Benzer şekilde, aşağıdaki </a:t>
                </a:r>
                <a:r>
                  <a:rPr lang="tr-TR" dirty="0"/>
                  <a:t>eşitliği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/>
                  <a:t>’dan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tr-TR" dirty="0"/>
                  <a:t>’e kadar sayısal olarak </a:t>
                </a:r>
                <a:r>
                  <a:rPr lang="tr-TR" dirty="0" err="1"/>
                  <a:t>integre</a:t>
                </a:r>
                <a:r>
                  <a:rPr lang="tr-TR" dirty="0"/>
                  <a:t> etmek için klasik </a:t>
                </a:r>
                <a:r>
                  <a:rPr lang="tr-TR" dirty="0" err="1"/>
                  <a:t>runge</a:t>
                </a:r>
                <a:r>
                  <a:rPr lang="tr-TR" dirty="0"/>
                  <a:t> kutta yöntemini kullanınız. Başlangıç koşulu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/>
                  <a:t>’da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tr-TR" dirty="0"/>
                  <a:t>  Çözümünüzü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tr-TR" dirty="0"/>
                  <a:t> adımı için yapınız.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0.8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1.5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609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Çözüm: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+12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−20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+8.5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=8.5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0.25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=4.21875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0.25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4.21875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=1.25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8.5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4.21875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4.21875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1.25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0.5=3.21875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Bu değer  kesin çözümdür. Gerçek çözüm dördüncü dereceden olduğu için dördüncü dereceden </a:t>
                </a:r>
                <a:r>
                  <a:rPr lang="tr-TR" dirty="0" err="1" smtClean="0"/>
                  <a:t>runge</a:t>
                </a:r>
                <a:r>
                  <a:rPr lang="tr-TR" dirty="0" smtClean="0"/>
                  <a:t>-kutta kesin çözümü üretmektedir.</a:t>
                </a:r>
                <a:endParaRPr lang="tr-TR" dirty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965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Matlab</a:t>
            </a:r>
            <a:r>
              <a:rPr lang="tr-TR" dirty="0" smtClean="0"/>
              <a:t> ile Çözüm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%Klasik </a:t>
            </a:r>
            <a:r>
              <a:rPr lang="tr-TR" dirty="0" err="1">
                <a:solidFill>
                  <a:srgbClr val="228B22"/>
                </a:solidFill>
                <a:latin typeface="Courier New" panose="02070309020205020404" pitchFamily="49" charset="0"/>
              </a:rPr>
              <a:t>Runge</a:t>
            </a: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 Kutta </a:t>
            </a:r>
            <a:r>
              <a:rPr lang="tr-TR" dirty="0" err="1">
                <a:solidFill>
                  <a:srgbClr val="228B22"/>
                </a:solidFill>
                <a:latin typeface="Courier New" panose="02070309020205020404" pitchFamily="49" charset="0"/>
              </a:rPr>
              <a:t>Konksiyon</a:t>
            </a: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 sadece </a:t>
            </a:r>
            <a:r>
              <a:rPr lang="tr-TR" dirty="0" err="1">
                <a:solidFill>
                  <a:srgbClr val="228B22"/>
                </a:solidFill>
                <a:latin typeface="Courier New" panose="02070309020205020404" pitchFamily="49" charset="0"/>
              </a:rPr>
              <a:t>x'ebaðlý</a:t>
            </a:r>
            <a:endParaRPr lang="tr-TR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pPr marL="109728" indent="0">
              <a:buNone/>
            </a:pP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</a:t>
            </a:r>
            <a:r>
              <a:rPr lang="tr-TR" dirty="0" err="1">
                <a:solidFill>
                  <a:srgbClr val="228B22"/>
                </a:solidFill>
                <a:latin typeface="Courier New" panose="02070309020205020404" pitchFamily="49" charset="0"/>
              </a:rPr>
              <a:t>dy</a:t>
            </a: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/dx=f(x)=-2x^3+12x^2?20x+8.5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x0=0;y0=1;h=0.5;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X=(0:h:0.5);b=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length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(X);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y=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zeros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(1,length(b));y(1)=y0;</a:t>
            </a:r>
          </a:p>
          <a:p>
            <a:pPr marL="109728" indent="0">
              <a:buNone/>
            </a:pPr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i=1:b-1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x=X(i);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k1=-2*x^3+12*x^2-20*x+8.5;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x=X(i)+h/2;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k2=-2*x^3+12*x^2-20*x+8.5;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k3=k2;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x=X(i)+h;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k4=-2*x^3+12*x^2-20*x+8.5;</a:t>
            </a:r>
          </a:p>
          <a:p>
            <a:pPr marL="109728" indent="0">
              <a:buNone/>
            </a:pPr>
            <a:r>
              <a:rPr lang="nn-NO" dirty="0">
                <a:solidFill>
                  <a:srgbClr val="000000"/>
                </a:solidFill>
                <a:latin typeface="Courier New" panose="02070309020205020404" pitchFamily="49" charset="0"/>
              </a:rPr>
              <a:t> y(i+1)=y(i)+1/6*(k1+2*k2+2*k3+k4)*h;</a:t>
            </a:r>
          </a:p>
          <a:p>
            <a:pPr marL="109728" indent="0">
              <a:buNone/>
            </a:pPr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 marL="109728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39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Çözüm: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0.8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−1.5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0,2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0.8</m:t>
                          </m:r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−1.5</m:t>
                      </m:r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2=1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0.25,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0.25,2.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0.8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.25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−1.5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.25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1.510611</m:t>
                      </m:r>
                    </m:oMath>
                  </m:oMathPara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0.25,2+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.510611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0.25,2.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377653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=1.3191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0.5,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0.5,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+1.3191</m:t>
                          </m:r>
                          <m:r>
                            <m:rPr>
                              <m:nor/>
                            </m:rPr>
                            <a:rPr lang="tr-T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0.5,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6596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=1.9779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.510611</m:t>
                              </m:r>
                              <m:r>
                                <m:rPr>
                                  <m:nor/>
                                </m:rPr>
                                <a:rPr lang="tr-TR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1.3191</m:t>
                              </m:r>
                              <m:r>
                                <m:rPr>
                                  <m:nor/>
                                </m:rPr>
                                <a:rPr lang="tr-TR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1.9779</m:t>
                          </m:r>
                          <m:r>
                            <m:rPr>
                              <m:nor/>
                            </m:rPr>
                            <a:rPr lang="tr-T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0.5=2.7198 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Bu değer  kesin çözüme çok yakındır. </a:t>
                </a:r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55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Matlab</a:t>
            </a:r>
            <a:r>
              <a:rPr lang="tr-TR" dirty="0" smtClean="0"/>
              <a:t> ile Çözüm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%Klasik </a:t>
            </a:r>
            <a:r>
              <a:rPr lang="tr-TR" dirty="0" err="1">
                <a:solidFill>
                  <a:srgbClr val="228B22"/>
                </a:solidFill>
                <a:latin typeface="Courier New" panose="02070309020205020404" pitchFamily="49" charset="0"/>
              </a:rPr>
              <a:t>Runge</a:t>
            </a: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 Kutta</a:t>
            </a:r>
          </a:p>
          <a:p>
            <a:pPr marL="109728" indent="0">
              <a:buNone/>
            </a:pP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</a:t>
            </a:r>
            <a:r>
              <a:rPr lang="tr-TR" dirty="0" err="1">
                <a:solidFill>
                  <a:srgbClr val="228B22"/>
                </a:solidFill>
                <a:latin typeface="Courier New" panose="02070309020205020404" pitchFamily="49" charset="0"/>
              </a:rPr>
              <a:t>dy</a:t>
            </a: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/dx=f(</a:t>
            </a:r>
            <a:r>
              <a:rPr lang="tr-TR" dirty="0" err="1">
                <a:solidFill>
                  <a:srgbClr val="228B22"/>
                </a:solidFill>
                <a:latin typeface="Courier New" panose="02070309020205020404" pitchFamily="49" charset="0"/>
              </a:rPr>
              <a:t>x,y</a:t>
            </a: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)=4*</a:t>
            </a:r>
            <a:r>
              <a:rPr lang="tr-TR" dirty="0" err="1">
                <a:solidFill>
                  <a:srgbClr val="228B22"/>
                </a:solidFill>
                <a:latin typeface="Courier New" panose="02070309020205020404" pitchFamily="49" charset="0"/>
              </a:rPr>
              <a:t>exp</a:t>
            </a: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(0.8*x)-1.5*y</a:t>
            </a:r>
          </a:p>
          <a:p>
            <a:pPr marL="109728" indent="0">
              <a:buNone/>
            </a:pP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clear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;clc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x0=0;y0=2;h=0.5;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X=(0:h:0.5);b=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length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(X);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Y=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zeros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(1,length(b));Y(1)=y0;</a:t>
            </a:r>
          </a:p>
          <a:p>
            <a:pPr marL="109728" indent="0">
              <a:buNone/>
            </a:pPr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i=1:b-1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x=X(i);y=Y(i);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k1=4*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exp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(0.8*x)-1.5*y;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x=X(i)+h/2;y=Y(i)+k1*h/2;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k2=4*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exp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(0.8*x)-1.5*y;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x=X(i)+h/2;y=Y(i)+k2*h/2;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k3=4*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exp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(0.8*x)-1.5*y;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x=X(i)+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h;y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=Y(i)+h*k3;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k4=4*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exp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(0.8*x)-1.5*y;</a:t>
            </a:r>
          </a:p>
          <a:p>
            <a:pPr marL="109728" indent="0">
              <a:buNone/>
            </a:pPr>
            <a:r>
              <a:rPr lang="nn-NO" dirty="0">
                <a:solidFill>
                  <a:srgbClr val="000000"/>
                </a:solidFill>
                <a:latin typeface="Courier New" panose="02070309020205020404" pitchFamily="49" charset="0"/>
              </a:rPr>
              <a:t> Y(i+1)=Y(i)+1/6*(k1+2*k2+2*k3+k4)*h;</a:t>
            </a:r>
          </a:p>
          <a:p>
            <a:pPr marL="109728" indent="0">
              <a:buNone/>
            </a:pPr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dirty="0">
              <a:solidFill>
                <a:srgbClr val="0000FF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48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Adi Diferansiyel Denklem Sistemlerinin </a:t>
            </a:r>
            <a:r>
              <a:rPr lang="tr-TR" dirty="0" err="1"/>
              <a:t>Runge</a:t>
            </a:r>
            <a:r>
              <a:rPr lang="tr-TR" dirty="0"/>
              <a:t>-Kutta ile Çözümü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26671"/>
                <a:ext cx="10972800" cy="53825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b="1" dirty="0" smtClean="0">
                    <a:solidFill>
                      <a:srgbClr val="FF0000"/>
                    </a:solidFill>
                  </a:rPr>
                  <a:t>Problem: </a:t>
                </a:r>
                <a:r>
                  <a:rPr lang="tr-TR" dirty="0" smtClean="0"/>
                  <a:t>Aşağıdaki diferansiyel denklemlerini dördüncü dereceden </a:t>
                </a:r>
                <a:r>
                  <a:rPr lang="tr-TR" dirty="0" err="1" smtClean="0"/>
                  <a:t>Runge</a:t>
                </a:r>
                <a:r>
                  <a:rPr lang="tr-TR" dirty="0" smtClean="0"/>
                  <a:t>-Kutta yöntemini kullanarak çözünüz.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=−0.5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−0.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−0.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Başlangıç koşulları: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tr-TR" i="1" dirty="0" smtClean="0">
                        <a:latin typeface="Cambria Math" panose="02040503050406030204" pitchFamily="18" charset="0"/>
                      </a:rPr>
                      <m:t>=4 </m:t>
                    </m:r>
                  </m:oMath>
                </a14:m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tr-TR" dirty="0" smtClean="0"/>
                  <a:t> 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?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 Değerlerini bulunuz. Adım büyüklüğünü h=0.5 olarak kullanınız.</a:t>
                </a:r>
              </a:p>
              <a:p>
                <a:pPr marL="0" indent="0">
                  <a:buNone/>
                </a:pPr>
                <a:r>
                  <a:rPr lang="tr-TR" b="1" dirty="0" smtClean="0">
                    <a:solidFill>
                      <a:srgbClr val="FF0000"/>
                    </a:solidFill>
                  </a:rPr>
                  <a:t>Çözüm: </a:t>
                </a:r>
                <a:r>
                  <a:rPr lang="tr-TR" dirty="0" smtClean="0"/>
                  <a:t>Göstermek amaçlı ilk adımı el ile hesaplayalım, ardından pratik olması açısından </a:t>
                </a:r>
                <a:r>
                  <a:rPr lang="tr-TR" dirty="0" err="1" smtClean="0"/>
                  <a:t>excel</a:t>
                </a:r>
                <a:r>
                  <a:rPr lang="tr-TR" dirty="0" smtClean="0"/>
                  <a:t> kullanalım. Daha sonra aynı problemi </a:t>
                </a:r>
                <a:r>
                  <a:rPr lang="tr-TR" dirty="0" err="1" smtClean="0"/>
                  <a:t>matlab</a:t>
                </a:r>
                <a:r>
                  <a:rPr lang="tr-TR" dirty="0" smtClean="0"/>
                  <a:t> ile çözeceğiz.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0,4,6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=−0.5∗4=−2;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0,4,6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=4−0.3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∗6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−0.1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∗4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1.8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r>
                  <a:rPr lang="tr-TR" dirty="0" smtClean="0"/>
                  <a:t>Başlangıç değerleri ile verilen eğim ifadelerini değerlendirdik. Şimdi bulduğumuz değerleri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 smtClean="0"/>
                  <a:t>’</a:t>
                </a:r>
                <a:r>
                  <a:rPr lang="tr-TR" dirty="0" err="1" smtClean="0"/>
                  <a:t>nin</a:t>
                </a:r>
                <a:r>
                  <a:rPr lang="tr-TR" dirty="0" smtClean="0"/>
                  <a:t> orta noktadaki değerlerini hesaplamak için kullanabiliriz.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26671"/>
                <a:ext cx="10972800" cy="5382550"/>
              </a:xfrm>
              <a:blipFill rotWithShape="0">
                <a:blip r:embed="rId2"/>
                <a:stretch>
                  <a:fillRect l="-833" t="-906" b="-7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48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Adi Diferansiyel Denklem Sistemlerinin </a:t>
            </a:r>
            <a:r>
              <a:rPr lang="tr-TR" dirty="0" err="1"/>
              <a:t>Runge</a:t>
            </a:r>
            <a:r>
              <a:rPr lang="tr-TR" dirty="0"/>
              <a:t>-Kutta ile Çözümü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=3.5;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=6.45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Şimdi de bu değerleri orta noktadaki eğimlerin ilk değerini bulmak için kullanıyoruz.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.25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3.5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,6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.45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1.75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0.25,3.5,6.45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=1.7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5;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r>
                  <a:rPr lang="tr-TR" dirty="0" smtClean="0"/>
                  <a:t>Yine bulduğumuz değerleri, orta noktadaki ikinci eğimleri bulmak için kullanıyoruz.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=3.5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625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=6.4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287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08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Adi Diferansiyel Denklem Sistemlerinin </a:t>
            </a:r>
            <a:r>
              <a:rPr lang="tr-TR" dirty="0" err="1"/>
              <a:t>Runge</a:t>
            </a:r>
            <a:r>
              <a:rPr lang="tr-TR" dirty="0"/>
              <a:t>-Kutta ile Çözümü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87078" y="1230672"/>
                <a:ext cx="10742921" cy="60959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dirty="0" smtClean="0"/>
                  <a:t>Benzer şekilde, yukarıda bulduğumuz ara tahminleri kullanarak ikinci orta değer eğimini buluyoruz.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0.25,3.5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625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,6.4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287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=−1.7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8125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0.25,3.5625,6.42875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=1.715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125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Bunları aralığın son noktasındaki tahminleri belirlemek için kullanıyoruz.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=3.109375;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=6.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75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63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/>
                  <a:t>Bu </a:t>
                </a:r>
                <a:r>
                  <a:rPr lang="tr-TR" dirty="0" err="1"/>
                  <a:t>değerleride</a:t>
                </a:r>
                <a:r>
                  <a:rPr lang="tr-TR" dirty="0"/>
                  <a:t> son noktadaki eğimleri hesaplamak için kullanıyoruz.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0.25,3.109375,6. 857563</m:t>
                          </m:r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=−1.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554688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0.25,3.109375,6. 857563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=1.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631794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7078" y="1230672"/>
                <a:ext cx="10742921" cy="6095999"/>
              </a:xfrm>
              <a:blipFill rotWithShape="0">
                <a:blip r:embed="rId2"/>
                <a:stretch>
                  <a:fillRect l="-908" t="-8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252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Adi Diferansiyel Denklem Sistemlerinin </a:t>
            </a:r>
            <a:r>
              <a:rPr lang="tr-TR" dirty="0" err="1"/>
              <a:t>Runge</a:t>
            </a:r>
            <a:r>
              <a:rPr lang="tr-TR" dirty="0"/>
              <a:t>-Kutta ile Çözümü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tr-TR" dirty="0" smtClean="0"/>
                  <a:t>Ara basamakları hesaplama işi bitti, Böylece bir adım sonraki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.5</m:t>
                        </m:r>
                      </m:e>
                    </m:d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smtClean="0"/>
                  <a:t>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.5</m:t>
                        </m:r>
                      </m:e>
                    </m:d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değerleri aşağıdaki ifade kullanılarak elde edilebilir.</a:t>
                </a:r>
              </a:p>
              <a:p>
                <a:r>
                  <a:rPr lang="tr-TR" dirty="0" smtClean="0"/>
                  <a:t>El ile yapıldığında işlem yükünün ağır olduğu görülebilir ancak bilgisayarla yazıldığında yapılan işlem oldukça kolaydır.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−1.75−1.78125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1.554688</m:t>
                          </m:r>
                          <m:r>
                            <m:rPr>
                              <m:nor/>
                            </m:rPr>
                            <a:rPr lang="tr-T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0.5=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3.115234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=4+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1.8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1.7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1.7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125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1.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631794</m:t>
                          </m:r>
                          <m:r>
                            <m:rPr>
                              <m:nor/>
                            </m:rPr>
                            <a:rPr lang="tr-T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0.5=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6.857670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Şimdi aradığımız değerlere yani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değerlerine ulaşana kadar adım büyüklüğünü belirlenen aralıklarla artırarak işleme devam edeceğiz. Adım büyüklüğünü gereğinden büyük alırsak işlem doğru sonucu vermez. Genellikle bu tür çözümlemelerinizde h=0.1 veya h=0.05 değerlerini kullanmanız yeterli olur.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 r="-12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67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Adi Diferansiyel Denklem Sistemlerinin </a:t>
            </a:r>
            <a:r>
              <a:rPr lang="tr-TR" dirty="0" err="1"/>
              <a:t>Runge</a:t>
            </a:r>
            <a:r>
              <a:rPr lang="tr-TR" dirty="0"/>
              <a:t>-Kutta ile Çözümü</a:t>
            </a:r>
          </a:p>
        </p:txBody>
      </p:sp>
      <p:graphicFrame>
        <p:nvGraphicFramePr>
          <p:cNvPr id="4" name="İçerik Yer Tutucusu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431474"/>
              </p:ext>
            </p:extLst>
          </p:nvPr>
        </p:nvGraphicFramePr>
        <p:xfrm>
          <a:off x="1774171" y="1548934"/>
          <a:ext cx="5886450" cy="518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Worksheet" r:id="rId3" imgW="5714904" imgH="5029115" progId="Excel.Sheet.12">
                  <p:embed/>
                </p:oleObj>
              </mc:Choice>
              <mc:Fallback>
                <p:oleObj name="Worksheet" r:id="rId3" imgW="5714904" imgH="50291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4171" y="1548934"/>
                        <a:ext cx="5886450" cy="5180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86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/>
              <a:t>Adi Diferansiyel Denklemler ve Mühendislik Uygulamaları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Diferansiyel denklemler derecelerine göre de sınıflandırılır. </a:t>
                </a:r>
              </a:p>
              <a:p>
                <a:pPr lvl="1"/>
                <a:r>
                  <a:rPr lang="tr-TR" sz="2400" dirty="0" smtClean="0"/>
                  <a:t>Örneğin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𝑑𝑣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400" dirty="0"/>
                  <a:t> </a:t>
                </a:r>
                <a:r>
                  <a:rPr lang="tr-TR" sz="2400" dirty="0">
                    <a:solidFill>
                      <a:srgbClr val="FF0000"/>
                    </a:solidFill>
                  </a:rPr>
                  <a:t>birinci dereceden </a:t>
                </a:r>
                <a:r>
                  <a:rPr lang="tr-TR" sz="2400" dirty="0"/>
                  <a:t>bir denklemdir, çünkü denklemdeki en yüksek dereceli türev, birinci türevdir. </a:t>
                </a:r>
                <a:endParaRPr lang="tr-TR" sz="2400" dirty="0" smtClean="0"/>
              </a:p>
              <a:p>
                <a:pPr lvl="1"/>
                <a:r>
                  <a:rPr lang="tr-TR" sz="2400" dirty="0" smtClean="0">
                    <a:solidFill>
                      <a:srgbClr val="FF0000"/>
                    </a:solidFill>
                  </a:rPr>
                  <a:t>İkinci </a:t>
                </a:r>
                <a:r>
                  <a:rPr lang="tr-TR" sz="2400" dirty="0">
                    <a:solidFill>
                      <a:srgbClr val="FF0000"/>
                    </a:solidFill>
                  </a:rPr>
                  <a:t>dereceden </a:t>
                </a:r>
                <a:r>
                  <a:rPr lang="tr-TR" sz="2400" dirty="0"/>
                  <a:t>denklem ise ikinci türevi içerir. Örneğin, sönümlemeli bir kütle-yay sisteminin konumunu (x) belirten denklem, </a:t>
                </a:r>
                <a:r>
                  <a:rPr lang="tr-TR" sz="2400" dirty="0" smtClean="0"/>
                  <a:t>ikinci derecedendir.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    (2)</m:t>
                      </m:r>
                    </m:oMath>
                  </m:oMathPara>
                </a14:m>
                <a:endParaRPr lang="tr-TR" sz="2400" dirty="0"/>
              </a:p>
              <a:p>
                <a:pPr lvl="1"/>
                <a:r>
                  <a:rPr lang="tr-TR" sz="2400" dirty="0"/>
                  <a:t>Burada c sönümleme katsayısı ve k yay sabitidir. Benzer şekilde, </a:t>
                </a:r>
                <a:r>
                  <a:rPr lang="tr-TR" sz="2400" dirty="0" err="1"/>
                  <a:t>n’inci</a:t>
                </a:r>
                <a:r>
                  <a:rPr lang="tr-TR" sz="2400" dirty="0"/>
                  <a:t> dereceden bir denklem </a:t>
                </a:r>
                <a:r>
                  <a:rPr lang="tr-TR" sz="2400" dirty="0" err="1"/>
                  <a:t>n'inci</a:t>
                </a:r>
                <a:r>
                  <a:rPr lang="tr-TR" sz="2400" dirty="0"/>
                  <a:t> türevi içerecektir.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493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Basit Bir Örnek ile </a:t>
            </a:r>
            <a:r>
              <a:rPr lang="tr-TR" dirty="0" err="1"/>
              <a:t>Runge</a:t>
            </a:r>
            <a:r>
              <a:rPr lang="tr-TR" dirty="0"/>
              <a:t>-Kutta Yönteminin Açıklanması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dydx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tr-TR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ornek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x,y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tr-TR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dydx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= [-0.5*y(1); 4-0.3*y(2)-0.1*y(1)];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Bu </a:t>
            </a:r>
            <a:r>
              <a:rPr lang="tr-TR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scripti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kaydediyoruz. Aşağıdaki </a:t>
            </a:r>
            <a:r>
              <a:rPr lang="tr-TR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scripti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yazıyoruz.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x,y] = ode45(@ornek,[0 2],[4; 6]);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plot(x,y</a:t>
            </a:r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(:,1),x,y(:,2),</a:t>
            </a:r>
            <a:r>
              <a:rPr lang="es-ES" dirty="0">
                <a:solidFill>
                  <a:srgbClr val="A020F0"/>
                </a:solidFill>
                <a:latin typeface="Courier New" panose="02070309020205020404" pitchFamily="49" charset="0"/>
              </a:rPr>
              <a:t>'linewidth'</a:t>
            </a:r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,2)</a:t>
            </a:r>
          </a:p>
          <a:p>
            <a:pPr marL="0" indent="0">
              <a:buNone/>
            </a:pP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title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'Örnek Problemin Grafik Olarak Gösterimi'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'Konum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deðiþimi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ylabel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'y_1 ve y_2'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legend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'y_1'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'y_2'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tr-TR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tr-TR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084" y="2846065"/>
            <a:ext cx="5008501" cy="37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3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Uyarlanmış </a:t>
            </a:r>
            <a:r>
              <a:rPr lang="tr-TR" dirty="0" err="1" smtClean="0"/>
              <a:t>Runge</a:t>
            </a:r>
            <a:r>
              <a:rPr lang="tr-TR" dirty="0" smtClean="0"/>
              <a:t>-Kutta veya Adım Yarılama Yöntemi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Adım</a:t>
                </a:r>
                <a:r>
                  <a:rPr lang="en-US" dirty="0"/>
                  <a:t> </a:t>
                </a:r>
                <a:r>
                  <a:rPr lang="en-US" dirty="0" err="1" smtClean="0"/>
                  <a:t>ya</a:t>
                </a:r>
                <a:r>
                  <a:rPr lang="tr-TR" dirty="0" err="1" smtClean="0"/>
                  <a:t>rılama</a:t>
                </a:r>
                <a:r>
                  <a:rPr lang="en-US" dirty="0" smtClean="0"/>
                  <a:t> (</a:t>
                </a:r>
                <a:r>
                  <a:rPr lang="tr-TR" dirty="0" smtClean="0"/>
                  <a:t>uyarlanmış</a:t>
                </a:r>
                <a:r>
                  <a:rPr lang="en-US" dirty="0" smtClean="0"/>
                  <a:t> </a:t>
                </a:r>
                <a:r>
                  <a:rPr lang="en-US" dirty="0"/>
                  <a:t>RK da </a:t>
                </a:r>
                <a:r>
                  <a:rPr lang="en-US" dirty="0" err="1"/>
                  <a:t>denir</a:t>
                </a:r>
                <a:r>
                  <a:rPr lang="en-US" dirty="0"/>
                  <a:t>) her </a:t>
                </a:r>
                <a:r>
                  <a:rPr lang="en-US" dirty="0" err="1"/>
                  <a:t>adımı</a:t>
                </a:r>
                <a:r>
                  <a:rPr lang="en-US" dirty="0"/>
                  <a:t> </a:t>
                </a:r>
                <a:r>
                  <a:rPr lang="en-US" dirty="0" err="1"/>
                  <a:t>iki</a:t>
                </a:r>
                <a:r>
                  <a:rPr lang="en-US" dirty="0"/>
                  <a:t> </a:t>
                </a:r>
                <a:r>
                  <a:rPr lang="en-US" dirty="0" err="1"/>
                  <a:t>kez</a:t>
                </a:r>
                <a:r>
                  <a:rPr lang="en-US" dirty="0"/>
                  <a:t> </a:t>
                </a:r>
                <a:r>
                  <a:rPr lang="en-US" dirty="0" err="1"/>
                  <a:t>tekrarlar</a:t>
                </a:r>
                <a:r>
                  <a:rPr lang="en-US" dirty="0"/>
                  <a:t>: </a:t>
                </a:r>
                <a:r>
                  <a:rPr lang="en-US" dirty="0" err="1"/>
                  <a:t>önce</a:t>
                </a:r>
                <a:r>
                  <a:rPr lang="en-US" dirty="0"/>
                  <a:t> </a:t>
                </a:r>
                <a:r>
                  <a:rPr lang="en-US" dirty="0" smtClean="0"/>
                  <a:t>ta</a:t>
                </a:r>
                <a:r>
                  <a:rPr lang="tr-TR" dirty="0" smtClean="0"/>
                  <a:t>m </a:t>
                </a:r>
                <a:r>
                  <a:rPr lang="en-US" dirty="0" err="1" smtClean="0"/>
                  <a:t>adım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ol</a:t>
                </a:r>
                <a:r>
                  <a:rPr lang="tr-TR" dirty="0" smtClean="0"/>
                  <a:t>ar</a:t>
                </a:r>
                <a:r>
                  <a:rPr lang="en-US" dirty="0" err="1" smtClean="0"/>
                  <a:t>ak</a:t>
                </a:r>
                <a:r>
                  <a:rPr lang="tr-TR" dirty="0" smtClean="0"/>
                  <a:t> </a:t>
                </a:r>
                <a:r>
                  <a:rPr lang="en-US" dirty="0" err="1" smtClean="0"/>
                  <a:t>ve</a:t>
                </a:r>
                <a:r>
                  <a:rPr lang="tr-TR" dirty="0" smtClean="0"/>
                  <a:t> </a:t>
                </a:r>
                <a:r>
                  <a:rPr lang="en-US" dirty="0" err="1" smtClean="0"/>
                  <a:t>bundan</a:t>
                </a:r>
                <a:r>
                  <a:rPr lang="tr-TR" dirty="0" smtClean="0"/>
                  <a:t> </a:t>
                </a:r>
                <a:r>
                  <a:rPr lang="en-US" dirty="0" err="1" smtClean="0"/>
                  <a:t>bağım</a:t>
                </a:r>
                <a:r>
                  <a:rPr lang="tr-TR" dirty="0" smtClean="0"/>
                  <a:t>sız iki adım olarak. İki </a:t>
                </a:r>
                <a:r>
                  <a:rPr lang="en-US" dirty="0" smtClean="0"/>
                  <a:t> </a:t>
                </a:r>
                <a:r>
                  <a:rPr lang="en-US" dirty="0" err="1"/>
                  <a:t>sonuç</a:t>
                </a:r>
                <a:r>
                  <a:rPr lang="en-US" dirty="0"/>
                  <a:t> </a:t>
                </a:r>
                <a:r>
                  <a:rPr lang="en-US" dirty="0" err="1" smtClean="0"/>
                  <a:t>arası</a:t>
                </a:r>
                <a:r>
                  <a:rPr lang="tr-TR" dirty="0" err="1" smtClean="0"/>
                  <a:t>ndaki</a:t>
                </a:r>
                <a:r>
                  <a:rPr lang="tr-TR" dirty="0" smtClean="0"/>
                  <a:t> adım </a:t>
                </a:r>
                <a:r>
                  <a:rPr lang="en-US" dirty="0" smtClean="0"/>
                  <a:t>fa</a:t>
                </a:r>
                <a:r>
                  <a:rPr lang="tr-TR" dirty="0" smtClean="0"/>
                  <a:t>r</a:t>
                </a:r>
                <a:r>
                  <a:rPr lang="en-US" dirty="0" smtClean="0"/>
                  <a:t>k</a:t>
                </a:r>
                <a:r>
                  <a:rPr lang="tr-TR" dirty="0" smtClean="0"/>
                  <a:t>ı</a:t>
                </a:r>
                <a:r>
                  <a:rPr lang="en-US" dirty="0" smtClean="0"/>
                  <a:t> </a:t>
                </a:r>
                <a:r>
                  <a:rPr lang="en-US" dirty="0" err="1"/>
                  <a:t>yerel</a:t>
                </a:r>
                <a:r>
                  <a:rPr lang="en-US" dirty="0"/>
                  <a:t> </a:t>
                </a:r>
                <a:r>
                  <a:rPr lang="en-US" dirty="0" err="1"/>
                  <a:t>kesme</a:t>
                </a:r>
                <a:r>
                  <a:rPr lang="en-US" dirty="0"/>
                  <a:t> </a:t>
                </a:r>
                <a:r>
                  <a:rPr lang="en-US" dirty="0" err="1"/>
                  <a:t>hatası</a:t>
                </a:r>
                <a:r>
                  <a:rPr lang="en-US" dirty="0"/>
                  <a:t> </a:t>
                </a:r>
                <a:r>
                  <a:rPr lang="en-US" dirty="0" err="1"/>
                  <a:t>için</a:t>
                </a:r>
                <a:r>
                  <a:rPr lang="en-US" dirty="0"/>
                  <a:t> </a:t>
                </a:r>
                <a:r>
                  <a:rPr lang="en-US" dirty="0" err="1"/>
                  <a:t>bir</a:t>
                </a:r>
                <a:r>
                  <a:rPr lang="en-US" dirty="0"/>
                  <a:t> </a:t>
                </a:r>
                <a:r>
                  <a:rPr lang="en-US" dirty="0" err="1"/>
                  <a:t>tahmini</a:t>
                </a:r>
                <a:r>
                  <a:rPr lang="en-US" dirty="0"/>
                  <a:t> </a:t>
                </a:r>
                <a:r>
                  <a:rPr lang="en-US" dirty="0" err="1"/>
                  <a:t>gösterir</a:t>
                </a:r>
                <a:r>
                  <a:rPr lang="en-US" dirty="0"/>
                  <a:t>. </a:t>
                </a:r>
                <a:r>
                  <a:rPr lang="en-US" dirty="0" err="1"/>
                  <a:t>Eğer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tek</a:t>
                </a:r>
                <a:r>
                  <a:rPr lang="en-US" dirty="0"/>
                  <a:t> </a:t>
                </a:r>
                <a:r>
                  <a:rPr lang="en-US" dirty="0" err="1"/>
                  <a:t>adım</a:t>
                </a:r>
                <a:r>
                  <a:rPr lang="en-US" dirty="0"/>
                  <a:t> </a:t>
                </a:r>
                <a:r>
                  <a:rPr lang="tr-TR" dirty="0" smtClean="0"/>
                  <a:t>tahminini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 smtClean="0"/>
                  <a:t>’</a:t>
                </a:r>
                <a:r>
                  <a:rPr lang="en-US" dirty="0" smtClean="0"/>
                  <a:t>de </a:t>
                </a:r>
                <a:r>
                  <a:rPr lang="en-US" dirty="0" err="1"/>
                  <a:t>iki</a:t>
                </a:r>
                <a:r>
                  <a:rPr lang="en-US" dirty="0"/>
                  <a:t> </a:t>
                </a:r>
                <a:r>
                  <a:rPr lang="en-US" dirty="0" err="1"/>
                  <a:t>yarım</a:t>
                </a:r>
                <a:r>
                  <a:rPr lang="en-US" dirty="0"/>
                  <a:t> </a:t>
                </a:r>
                <a:r>
                  <a:rPr lang="en-US" dirty="0" err="1"/>
                  <a:t>adım</a:t>
                </a:r>
                <a:r>
                  <a:rPr lang="en-US" dirty="0"/>
                  <a:t> </a:t>
                </a:r>
                <a:r>
                  <a:rPr lang="en-US" dirty="0" err="1"/>
                  <a:t>kullanıldığında</a:t>
                </a:r>
                <a:r>
                  <a:rPr lang="en-US" dirty="0"/>
                  <a:t> </a:t>
                </a:r>
                <a:r>
                  <a:rPr lang="en-US" dirty="0" err="1"/>
                  <a:t>bulunan</a:t>
                </a:r>
                <a:r>
                  <a:rPr lang="en-US" dirty="0"/>
                  <a:t> </a:t>
                </a:r>
                <a:r>
                  <a:rPr lang="en-US" dirty="0" err="1"/>
                  <a:t>tahmini</a:t>
                </a:r>
                <a:r>
                  <a:rPr lang="en-US" dirty="0"/>
                  <a:t> </a:t>
                </a:r>
                <a:r>
                  <a:rPr lang="en-US" dirty="0" err="1" smtClean="0"/>
                  <a:t>gösteri</a:t>
                </a:r>
                <a:r>
                  <a:rPr lang="tr-TR" dirty="0" err="1" smtClean="0"/>
                  <a:t>rse</a:t>
                </a:r>
                <a:r>
                  <a:rPr lang="en-US" dirty="0" smtClean="0"/>
                  <a:t>, </a:t>
                </a:r>
                <a:r>
                  <a:rPr lang="en-US" dirty="0" err="1"/>
                  <a:t>hata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en-US" dirty="0" err="1" smtClean="0"/>
                  <a:t>aşa</a:t>
                </a:r>
                <a:r>
                  <a:rPr lang="tr-TR" dirty="0" err="1" smtClean="0"/>
                  <a:t>ğıdaki</a:t>
                </a:r>
                <a:r>
                  <a:rPr lang="tr-TR" dirty="0" smtClean="0"/>
                  <a:t> gibi </a:t>
                </a:r>
                <a:r>
                  <a:rPr lang="en-US" dirty="0" err="1" smtClean="0"/>
                  <a:t>göster</a:t>
                </a:r>
                <a:r>
                  <a:rPr lang="tr-TR" dirty="0" smtClean="0"/>
                  <a:t>ile</a:t>
                </a:r>
                <a:r>
                  <a:rPr lang="en-US" dirty="0" smtClean="0"/>
                  <a:t>b</a:t>
                </a:r>
                <a:r>
                  <a:rPr lang="tr-TR" dirty="0" smtClean="0"/>
                  <a:t>i</a:t>
                </a:r>
                <a:r>
                  <a:rPr lang="en-US" dirty="0" err="1" smtClean="0"/>
                  <a:t>lir</a:t>
                </a:r>
                <a:r>
                  <a:rPr lang="en-US" dirty="0"/>
                  <a:t>: 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tr-T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tr-TR" dirty="0" smtClean="0"/>
                  <a:t>Bulunan bu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tr-TR" dirty="0" smtClean="0"/>
                  <a:t> değeri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 smtClean="0"/>
                  <a:t>’</a:t>
                </a:r>
                <a:r>
                  <a:rPr lang="tr-TR" dirty="0" err="1" smtClean="0"/>
                  <a:t>yi</a:t>
                </a:r>
                <a:r>
                  <a:rPr lang="tr-TR" dirty="0" smtClean="0"/>
                  <a:t> düzeltmek </a:t>
                </a:r>
                <a:r>
                  <a:rPr lang="en-US" dirty="0" err="1" smtClean="0"/>
                  <a:t>için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kullanıl</a:t>
                </a:r>
                <a:r>
                  <a:rPr lang="tr-TR" dirty="0" err="1" smtClean="0"/>
                  <a:t>ır</a:t>
                </a:r>
                <a:r>
                  <a:rPr lang="en-US" dirty="0" smtClean="0"/>
                  <a:t>. </a:t>
                </a:r>
                <a:r>
                  <a:rPr lang="en-US" dirty="0" err="1"/>
                  <a:t>Dördüncü</a:t>
                </a:r>
                <a:r>
                  <a:rPr lang="en-US" dirty="0"/>
                  <a:t> </a:t>
                </a:r>
                <a:r>
                  <a:rPr lang="en-US" dirty="0" err="1"/>
                  <a:t>dereceden</a:t>
                </a:r>
                <a:r>
                  <a:rPr lang="en-US" dirty="0"/>
                  <a:t> </a:t>
                </a:r>
                <a:r>
                  <a:rPr lang="en-US" dirty="0" smtClean="0"/>
                  <a:t>R</a:t>
                </a:r>
                <a:r>
                  <a:rPr lang="tr-TR" dirty="0" smtClean="0"/>
                  <a:t>K</a:t>
                </a:r>
                <a:r>
                  <a:rPr lang="en-US" dirty="0"/>
                  <a:t> </a:t>
                </a:r>
                <a:br>
                  <a:rPr lang="en-US" dirty="0"/>
                </a:br>
                <a:r>
                  <a:rPr lang="en-US" dirty="0" err="1"/>
                  <a:t>yöntemi</a:t>
                </a:r>
                <a:r>
                  <a:rPr lang="en-US" dirty="0"/>
                  <a:t> </a:t>
                </a:r>
                <a:r>
                  <a:rPr lang="en-US" dirty="0" err="1" smtClean="0"/>
                  <a:t>için</a:t>
                </a:r>
                <a:r>
                  <a:rPr lang="en-US" dirty="0" smtClean="0"/>
                  <a:t> </a:t>
                </a:r>
                <a:r>
                  <a:rPr lang="en-US" dirty="0" err="1"/>
                  <a:t>bu</a:t>
                </a:r>
                <a:r>
                  <a:rPr lang="en-US" dirty="0"/>
                  <a:t> </a:t>
                </a:r>
                <a:r>
                  <a:rPr lang="en-US" dirty="0" err="1"/>
                  <a:t>düzeltme</a:t>
                </a:r>
                <a:r>
                  <a:rPr lang="en-US" dirty="0"/>
                  <a:t> </a:t>
                </a:r>
                <a:endParaRPr lang="tr-TR" dirty="0" smtClean="0"/>
              </a:p>
              <a:p>
                <a:pPr marL="109728" indent="0">
                  <a:buNone/>
                </a:pPr>
                <a:r>
                  <a:rPr lang="en-US" dirty="0"/>
                  <a:t/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tr-TR" dirty="0" smtClean="0"/>
              </a:p>
              <a:p>
                <a:pPr marL="109728" indent="0">
                  <a:buNone/>
                </a:pP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err="1"/>
                  <a:t>şeklindedir</a:t>
                </a:r>
                <a:r>
                  <a:rPr lang="en-US" dirty="0"/>
                  <a:t>. Bu </a:t>
                </a:r>
                <a:r>
                  <a:rPr lang="en-US" dirty="0" err="1"/>
                  <a:t>tahmin</a:t>
                </a:r>
                <a:r>
                  <a:rPr lang="en-US" dirty="0"/>
                  <a:t> </a:t>
                </a:r>
                <a:r>
                  <a:rPr lang="en-US" dirty="0" err="1"/>
                  <a:t>beşinci</a:t>
                </a:r>
                <a:r>
                  <a:rPr lang="en-US" dirty="0"/>
                  <a:t> </a:t>
                </a:r>
                <a:r>
                  <a:rPr lang="en-US" dirty="0" err="1"/>
                  <a:t>dereceden</a:t>
                </a:r>
                <a:r>
                  <a:rPr lang="en-US" dirty="0"/>
                  <a:t> </a:t>
                </a:r>
                <a:r>
                  <a:rPr lang="en-US" dirty="0" err="1"/>
                  <a:t>doğrudur</a:t>
                </a:r>
                <a:r>
                  <a:rPr lang="en-US" dirty="0"/>
                  <a:t>. 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403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/>
              <a:t>Adi Diferansiyel Denklemler ve Mühendislik Uygulamaları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Yüksek </a:t>
                </a:r>
                <a:r>
                  <a:rPr lang="tr-TR" dirty="0"/>
                  <a:t>dereceli denklemler birinci dereceden denklemlere indirgenebilir. Eşitlik (2) için bu, yeni bir y değişkeni tanımlanarak yapılabilir: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     (3)</m:t>
                      </m:r>
                    </m:oMath>
                  </m:oMathPara>
                </a14:m>
                <a:endParaRPr lang="tr-TR" dirty="0"/>
              </a:p>
              <a:p>
                <a:pPr lvl="1"/>
                <a:r>
                  <a:rPr lang="tr-TR" sz="2400" dirty="0"/>
                  <a:t>Bu şekilde tanımlanan bu ifadenin de diferansiyeli alınabilir</a:t>
                </a:r>
                <a:r>
                  <a:rPr lang="tr-TR" sz="2400" dirty="0" smtClean="0"/>
                  <a:t>: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  (4)</m:t>
                      </m:r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lvl="1"/>
                <a:r>
                  <a:rPr lang="tr-TR" sz="2400" dirty="0"/>
                  <a:t>Daha sonra Eşitlik (3) ve (4), (2)’de yerine konursa:</a:t>
                </a:r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𝑐𝑦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 smtClean="0"/>
              </a:p>
              <a:p>
                <a:pPr lvl="1"/>
                <a:r>
                  <a:rPr lang="tr-TR" sz="2400" dirty="0" smtClean="0"/>
                  <a:t>Elde edilir.</a:t>
                </a:r>
                <a:endParaRPr lang="tr-TR" sz="24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421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Bu bölümde Tartışacağımız Konular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Bu bölümde </a:t>
            </a:r>
            <a:r>
              <a:rPr lang="tr-TR" i="1" dirty="0">
                <a:solidFill>
                  <a:srgbClr val="FF0000"/>
                </a:solidFill>
              </a:rPr>
              <a:t>başlangıç değer problemlerinin çözümü </a:t>
            </a:r>
            <a:r>
              <a:rPr lang="tr-TR" dirty="0"/>
              <a:t>için sayısal yöntemler ele alınacaktır. </a:t>
            </a:r>
          </a:p>
          <a:p>
            <a:r>
              <a:rPr lang="tr-TR" i="1" dirty="0">
                <a:solidFill>
                  <a:srgbClr val="FF0000"/>
                </a:solidFill>
              </a:rPr>
              <a:t>Adımlı yöntemler, </a:t>
            </a:r>
            <a:r>
              <a:rPr lang="tr-TR" dirty="0"/>
              <a:t>verilen bir diferansiyel denklemden ve </a:t>
            </a:r>
            <a:r>
              <a:rPr lang="tr-TR" dirty="0" err="1"/>
              <a:t>yi’den</a:t>
            </a:r>
            <a:r>
              <a:rPr lang="tr-TR" dirty="0"/>
              <a:t> hareketle yi+1’i hesaplamaya dayanmaktadır. </a:t>
            </a:r>
            <a:r>
              <a:rPr lang="tr-TR" dirty="0" err="1"/>
              <a:t>Runge</a:t>
            </a:r>
            <a:r>
              <a:rPr lang="tr-TR" dirty="0"/>
              <a:t> Kutta tekniği diye adlandırılırlar.</a:t>
            </a:r>
          </a:p>
          <a:p>
            <a:pPr lvl="1"/>
            <a:r>
              <a:rPr lang="tr-TR" b="1" dirty="0" err="1"/>
              <a:t>Euler</a:t>
            </a:r>
            <a:r>
              <a:rPr lang="tr-TR" b="1" dirty="0"/>
              <a:t> </a:t>
            </a:r>
            <a:r>
              <a:rPr lang="tr-TR" b="1" dirty="0" smtClean="0"/>
              <a:t>Yöntemi</a:t>
            </a:r>
          </a:p>
          <a:p>
            <a:pPr lvl="1"/>
            <a:r>
              <a:rPr lang="tr-TR" dirty="0" err="1" smtClean="0"/>
              <a:t>Heun</a:t>
            </a:r>
            <a:r>
              <a:rPr lang="tr-TR" dirty="0" smtClean="0"/>
              <a:t> Tekniği Yöntemi</a:t>
            </a:r>
          </a:p>
          <a:p>
            <a:pPr lvl="1"/>
            <a:r>
              <a:rPr lang="tr-TR" dirty="0" smtClean="0"/>
              <a:t>Orta Nokta Yöntemi</a:t>
            </a:r>
          </a:p>
          <a:p>
            <a:pPr lvl="1"/>
            <a:r>
              <a:rPr lang="tr-TR" b="1" dirty="0" err="1" smtClean="0"/>
              <a:t>Runge</a:t>
            </a:r>
            <a:r>
              <a:rPr lang="tr-TR" b="1" dirty="0" smtClean="0"/>
              <a:t>-Kutta </a:t>
            </a:r>
            <a:r>
              <a:rPr lang="tr-TR" b="1" dirty="0"/>
              <a:t>(veya RK) </a:t>
            </a:r>
            <a:endParaRPr lang="tr-TR" b="1" dirty="0" smtClean="0"/>
          </a:p>
          <a:p>
            <a:pPr lvl="1"/>
            <a:r>
              <a:rPr lang="tr-TR" dirty="0" smtClean="0"/>
              <a:t>Adım </a:t>
            </a:r>
            <a:r>
              <a:rPr lang="tr-TR" dirty="0"/>
              <a:t>büyüklüğünü otomatik olarak ayarlayan </a:t>
            </a:r>
            <a:r>
              <a:rPr lang="tr-TR" dirty="0" smtClean="0"/>
              <a:t>uyarlanmış RK </a:t>
            </a:r>
            <a:r>
              <a:rPr lang="tr-TR" dirty="0" smtClean="0"/>
              <a:t>yöntemi</a:t>
            </a:r>
          </a:p>
          <a:p>
            <a:r>
              <a:rPr lang="tr-TR" sz="2000" i="1" dirty="0" smtClean="0">
                <a:solidFill>
                  <a:srgbClr val="FF0000"/>
                </a:solidFill>
              </a:rPr>
              <a:t>Çok adımlı yöntemler </a:t>
            </a:r>
            <a:r>
              <a:rPr lang="tr-TR" sz="2000" i="1" dirty="0" smtClean="0"/>
              <a:t>ise, i’dekilerden başka ek y değerlerini de gerektirmektedir. Katı ADD’lerin çözümünde kullanılırlar. </a:t>
            </a:r>
          </a:p>
          <a:p>
            <a:r>
              <a:rPr lang="tr-TR" sz="2000" i="1" dirty="0" smtClean="0">
                <a:solidFill>
                  <a:srgbClr val="FF0000"/>
                </a:solidFill>
              </a:rPr>
              <a:t>Katı ADD’ler </a:t>
            </a:r>
            <a:r>
              <a:rPr lang="tr-TR" sz="2000" i="1" dirty="0" smtClean="0"/>
              <a:t>hem tek hem de sistem halinde olan ADD’lerdir ve çözümleri için </a:t>
            </a:r>
            <a:r>
              <a:rPr lang="tr-TR" sz="2000" i="1" dirty="0" smtClean="0">
                <a:solidFill>
                  <a:srgbClr val="FF0000"/>
                </a:solidFill>
              </a:rPr>
              <a:t>hem hızlı hem de yavaş bileşenler </a:t>
            </a:r>
            <a:r>
              <a:rPr lang="tr-TR" sz="2000" i="1" dirty="0" smtClean="0"/>
              <a:t>vardır. </a:t>
            </a:r>
          </a:p>
          <a:p>
            <a:pPr lvl="1"/>
            <a:r>
              <a:rPr lang="tr-TR" sz="2000" i="1" dirty="0" smtClean="0"/>
              <a:t>Kendiliğinden Başlamayan Heun Yöntemi</a:t>
            </a:r>
            <a:endParaRPr lang="tr-TR" sz="2000" i="1" dirty="0"/>
          </a:p>
        </p:txBody>
      </p:sp>
    </p:spTree>
    <p:extLst>
      <p:ext uri="{BB962C8B-B14F-4D97-AF65-F5344CB8AC3E}">
        <p14:creationId xmlns:p14="http://schemas.microsoft.com/office/powerpoint/2010/main" val="176547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Adımlı Yöntemler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Problem en temel biçimde şu şekilde ifade edilir.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Çözüm de şu şekildedir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𝑌𝑒𝑛𝑖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𝐷𝑒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𝑒𝑟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𝐸𝑠𝑘𝑖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𝐷𝑒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𝑒𝑟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𝑖𝑚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𝐴𝑑𝚤𝑚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ü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ü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𝑘𝑙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üğü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Matematiksel olarak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O halde problemimiz yeni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tr-TR" dirty="0" smtClean="0"/>
                  <a:t> değerleri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tr-TR" dirty="0" smtClean="0"/>
                  <a:t>) bulmak üzere eğim tahmini (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tr-TR" dirty="0" smtClean="0"/>
                  <a:t>) yapmaya indirgenmiştir. </a:t>
                </a:r>
              </a:p>
              <a:p>
                <a:r>
                  <a:rPr lang="tr-TR" dirty="0" smtClean="0"/>
                  <a:t>Geliştirilen yöntemler bu tahmini yapma konusundaki çözüm önerileri doğrultusunda birbirinden ayrılırlar.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85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Euler</a:t>
            </a:r>
            <a:r>
              <a:rPr lang="tr-TR" dirty="0" smtClean="0"/>
              <a:t> Yöntemi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Birinci türev,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dirty="0" smtClean="0"/>
                  <a:t>’deki eğimi verir, yani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, böylece bir sonraki adımdaki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tr-TR" dirty="0" smtClean="0"/>
                  <a:t> değeri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 err="1" smtClean="0"/>
                  <a:t>Euler</a:t>
                </a:r>
                <a:r>
                  <a:rPr lang="tr-TR" dirty="0" smtClean="0"/>
                  <a:t> yöntemi, fonksiyon doğrusal veya doğrusala yakınsa iyi çalışır onun dışında yüksek hatalara neden olur.</a:t>
                </a:r>
                <a:endParaRPr lang="tr-TR" dirty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062" y="3275107"/>
            <a:ext cx="4339235" cy="311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Euler</a:t>
            </a:r>
            <a:r>
              <a:rPr lang="tr-TR" dirty="0" smtClean="0"/>
              <a:t> Yöntemi: 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tr-TR" dirty="0" smtClean="0">
                    <a:solidFill>
                      <a:schemeClr val="accent6"/>
                    </a:solidFill>
                  </a:rPr>
                  <a:t>Problem: </a:t>
                </a:r>
                <a:r>
                  <a:rPr lang="tr-TR" dirty="0" smtClean="0"/>
                  <a:t>Aşağıdaki eşitliği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’dan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tr-TR" dirty="0" smtClean="0"/>
                  <a:t>’e kadar sayısal olarak </a:t>
                </a:r>
                <a:r>
                  <a:rPr lang="tr-TR" dirty="0" err="1" smtClean="0"/>
                  <a:t>integre</a:t>
                </a:r>
                <a:r>
                  <a:rPr lang="tr-TR" dirty="0" smtClean="0"/>
                  <a:t> etmek için </a:t>
                </a:r>
                <a:r>
                  <a:rPr lang="tr-TR" dirty="0" err="1" smtClean="0"/>
                  <a:t>Euler</a:t>
                </a:r>
                <a:r>
                  <a:rPr lang="tr-TR" dirty="0" smtClean="0"/>
                  <a:t> yöntemini kullanınız. Başlangıç koşulu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/>
                  <a:t>’da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tr-TR" dirty="0" smtClean="0"/>
                  <a:t>  Çözümünüzü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=0.25</m:t>
                    </m:r>
                  </m:oMath>
                </a14:m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=0.01</m:t>
                    </m:r>
                  </m:oMath>
                </a14:m>
                <a:r>
                  <a:rPr lang="tr-TR" dirty="0" smtClean="0"/>
                  <a:t> aralıklar için tekrarlayın.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=−2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+12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−20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+8.5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>
                    <a:solidFill>
                      <a:schemeClr val="accent6"/>
                    </a:solidFill>
                  </a:rPr>
                  <a:t>Çözüm: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Dikkat ederseniz, problemin analitik çözümü vardır; </a:t>
                </a:r>
                <a:r>
                  <a:rPr lang="tr-TR" dirty="0" err="1" smtClean="0"/>
                  <a:t>Euler</a:t>
                </a:r>
                <a:r>
                  <a:rPr lang="tr-TR" dirty="0" smtClean="0"/>
                  <a:t> yönteminin yeteneğini sınamak üzere analitik çözümü elde edelim.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0.5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+8.5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tr-TR" b="0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Elde edilen çözüm başlangıç koşullarında değerlendirilirse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tr-TR" dirty="0" smtClean="0"/>
                  <a:t> olarak bulunur.</a:t>
                </a:r>
              </a:p>
              <a:p>
                <a:pPr marL="109728" indent="0">
                  <a:buNone/>
                </a:pPr>
                <a:r>
                  <a:rPr lang="tr-TR" b="1" dirty="0" smtClean="0"/>
                  <a:t>Analitik Çözüm: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=−0.5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−10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+8.5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793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ğitim sunusu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5310_TF03460604" id="{B907DBB3-4E67-4415-ADAE-0DCAA6E8B6F3}" vid="{1830F63D-7166-45C8-9B0B-CAE90AE85AA8}"/>
    </a:ext>
  </a:extLst>
</a:theme>
</file>

<file path=ppt/theme/theme2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Eğitim sunusu</Template>
  <TotalTime>7238</TotalTime>
  <Words>1272</Words>
  <Application>Microsoft Office PowerPoint</Application>
  <PresentationFormat>Widescreen</PresentationFormat>
  <Paragraphs>320</Paragraphs>
  <Slides>41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Calibri</vt:lpstr>
      <vt:lpstr>Cambria</vt:lpstr>
      <vt:lpstr>Cambria Math</vt:lpstr>
      <vt:lpstr>Courier New</vt:lpstr>
      <vt:lpstr>Georgia</vt:lpstr>
      <vt:lpstr>Wingdings 2</vt:lpstr>
      <vt:lpstr>Eğitim sunusu</vt:lpstr>
      <vt:lpstr>Çalışma Sayfası</vt:lpstr>
      <vt:lpstr>Microsoft Excel Worksheet</vt:lpstr>
      <vt:lpstr>Worksheet</vt:lpstr>
      <vt:lpstr>MÜHENDİSLİKTE SAYISAL YÖNTEMLER Adi Diferansiyel Denklemler</vt:lpstr>
      <vt:lpstr>Adi Diferansiyel Denklemler ve Mühendislik Uygulamaları</vt:lpstr>
      <vt:lpstr>Adi Diferansiyel Denklemler ve Mühendislik Uygulamaları</vt:lpstr>
      <vt:lpstr>Adi Diferansiyel Denklemler ve Mühendislik Uygulamaları</vt:lpstr>
      <vt:lpstr>Adi Diferansiyel Denklemler ve Mühendislik Uygulamaları</vt:lpstr>
      <vt:lpstr>Bu bölümde Tartışacağımız Konular</vt:lpstr>
      <vt:lpstr>Adımlı Yöntemler</vt:lpstr>
      <vt:lpstr>Euler Yöntemi</vt:lpstr>
      <vt:lpstr>Euler Yöntemi: Örnek</vt:lpstr>
      <vt:lpstr>Euler Yöntemi: Örnek</vt:lpstr>
      <vt:lpstr>Euler Yöntemi için Hata Analizi</vt:lpstr>
      <vt:lpstr>Euler Yöntemi için Hata Analizi</vt:lpstr>
      <vt:lpstr>Euler Yöntemi: Örnek</vt:lpstr>
      <vt:lpstr>Euler Yöntemi: Örnek</vt:lpstr>
      <vt:lpstr>Yüksek Dereceli Taylor Serisi Yöntemleri</vt:lpstr>
      <vt:lpstr>Heun Yöntemi</vt:lpstr>
      <vt:lpstr>Heun Yöntemi</vt:lpstr>
      <vt:lpstr>Orta Nokta (geliştirilmiş poligon) yöntemi</vt:lpstr>
      <vt:lpstr>Adımlı Yöntemler: Örnek</vt:lpstr>
      <vt:lpstr>Problemin Matlab ile Çözümü</vt:lpstr>
      <vt:lpstr>Matlab Kodu</vt:lpstr>
      <vt:lpstr>Runge-Kutta Yöntemi</vt:lpstr>
      <vt:lpstr>Runge-Kutta Yöntemi</vt:lpstr>
      <vt:lpstr>İkinci Dereceden Runge-Kutta Yöntemleri</vt:lpstr>
      <vt:lpstr>İkinci Dereceden Runge-Kutta Yöntemleri</vt:lpstr>
      <vt:lpstr>İkinci Dereceden Runge-Kutta Yöntemleri</vt:lpstr>
      <vt:lpstr>Örnek:</vt:lpstr>
      <vt:lpstr>Üçüncü Dereceden Runge-Kutta Yöntemleri</vt:lpstr>
      <vt:lpstr>Dördüncü Dereceden Runge-Kutta Yöntemleri</vt:lpstr>
      <vt:lpstr>Örnek</vt:lpstr>
      <vt:lpstr>Çözüm:</vt:lpstr>
      <vt:lpstr>Matlab ile Çözüm</vt:lpstr>
      <vt:lpstr>Çözüm:</vt:lpstr>
      <vt:lpstr>Matlab ile Çözüm</vt:lpstr>
      <vt:lpstr>Adi Diferansiyel Denklem Sistemlerinin Runge-Kutta ile Çözümü</vt:lpstr>
      <vt:lpstr>Adi Diferansiyel Denklem Sistemlerinin Runge-Kutta ile Çözümü</vt:lpstr>
      <vt:lpstr>Adi Diferansiyel Denklem Sistemlerinin Runge-Kutta ile Çözümü</vt:lpstr>
      <vt:lpstr>Adi Diferansiyel Denklem Sistemlerinin Runge-Kutta ile Çözümü</vt:lpstr>
      <vt:lpstr>Adi Diferansiyel Denklem Sistemlerinin Runge-Kutta ile Çözümü</vt:lpstr>
      <vt:lpstr>Basit Bir Örnek ile Runge-Kutta Yönteminin Açıklanması</vt:lpstr>
      <vt:lpstr>Uyarlanmış Runge-Kutta veya Adım Yarılama Yöntemi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SAYISAL YÖNTEMLER</dc:title>
  <dc:creator>Nurdan Bilgin</dc:creator>
  <cp:lastModifiedBy>Nurdan Bilgin</cp:lastModifiedBy>
  <cp:revision>584</cp:revision>
  <dcterms:created xsi:type="dcterms:W3CDTF">2018-01-23T10:11:14Z</dcterms:created>
  <dcterms:modified xsi:type="dcterms:W3CDTF">2019-05-07T01:44:38Z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