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7"/>
  </p:notesMasterIdLst>
  <p:handoutMasterIdLst>
    <p:handoutMasterId r:id="rId48"/>
  </p:handoutMasterIdLst>
  <p:sldIdLst>
    <p:sldId id="257" r:id="rId2"/>
    <p:sldId id="301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02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434" autoAdjust="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C8FC1-A1A8-42CB-96AC-83684F0DF578}" type="datetime1">
              <a:rPr lang="tr-TR" smtClean="0"/>
              <a:t>25.04.2019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653A-FB33-4975-A611-5D53C5C337D6}" type="datetime1">
              <a:rPr lang="tr-TR" smtClean="0"/>
              <a:pPr/>
              <a:t>25.04.2019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3" name="Dikdörtgen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4" name="Dikdörtgen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5" name="Dikdörtgen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6" name="Dikdörtgen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7" name="Dikdörtgen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0" name="Dikdörtgen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1" name="Dikdörtgen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09038-EC1C-40A6-91EB-4A3D73CE9547}" type="datetime1">
              <a:rPr lang="tr-TR" smtClean="0"/>
              <a:pPr/>
              <a:t>25.04.2019</a:t>
            </a:fld>
            <a:endParaRPr lang="tr-TR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3DEEBB-C631-4BE4-9EB9-151005B5892D}" type="datetime1">
              <a:rPr lang="tr-TR" smtClean="0"/>
              <a:pPr/>
              <a:t>25.04.2019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6B82DB-6D5C-486A-98D3-E008B7673553}" type="datetime1">
              <a:rPr lang="tr-TR" smtClean="0"/>
              <a:pPr/>
              <a:t>25.04.2019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620485"/>
            <a:ext cx="10972800" cy="506186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191986"/>
            <a:ext cx="10972800" cy="5382550"/>
          </a:xfrm>
        </p:spPr>
        <p:txBody>
          <a:bodyPr rtlCol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/>
            </a:lvl6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6EF26-BBDF-4885-BB66-53FDFCADA69E}" type="datetime1">
              <a:rPr lang="tr-TR" smtClean="0"/>
              <a:pPr/>
              <a:t>25.04.2019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4B813B-74D5-4B4F-94CB-6CD8395E9845}" type="datetime1">
              <a:rPr lang="tr-TR" smtClean="0"/>
              <a:pPr/>
              <a:t>25.04.2019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28" name="Alt 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6" name="Tarih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EC71D-25AD-4A7C-AB6C-E63D5EDA9366}" type="datetime1">
              <a:rPr lang="tr-TR" smtClean="0"/>
              <a:pPr/>
              <a:t>25.04.2019</a:t>
            </a:fld>
            <a:endParaRPr lang="tr-TR" dirty="0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>
            <a:lvl1pPr>
              <a:defRPr/>
            </a:lvl1pPr>
          </a:lstStyle>
          <a:p>
            <a:fld id="{851036E3-487C-41B5-92E9-47E0F0B9591B}" type="datetime1">
              <a:rPr lang="tr-TR" smtClean="0"/>
              <a:pPr/>
              <a:t>25.04.2019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730CD3-31CA-47BB-8FC4-9AA93086A77D}" type="datetime1">
              <a:rPr lang="tr-TR" smtClean="0"/>
              <a:pPr/>
              <a:t>25.04.2019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5B609-EC73-4CF8-A564-D90D0E54FA36}" type="datetime1">
              <a:rPr lang="tr-TR" smtClean="0"/>
              <a:pPr/>
              <a:t>25.04.2019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D7756-B745-4648-9348-5BA7D8FC560E}" type="datetime1">
              <a:rPr lang="tr-TR" smtClean="0"/>
              <a:pPr/>
              <a:t>25.04.2019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0" name="Dikdörtgen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1" name="Dikdörtgen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2" name="Dikdörtgen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5" name="Dikdörtgen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8" name="Dikdörtgen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9" name="Dikdörtgen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40" name="Dikdörtgen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9E5AA4-4083-47B0-96D9-3464BE7D917D}" type="datetime1">
              <a:rPr lang="tr-TR" smtClean="0"/>
              <a:pPr/>
              <a:t>25.04.2019</a:t>
            </a:fld>
            <a:endParaRPr lang="tr-TR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_al__ma_Sayfas_1.xlsx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_al__ma_Sayfas_2.xlsx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MAK212-SAYISAL YÖNTEMLER</a:t>
            </a:r>
            <a:br>
              <a:rPr lang="tr-TR" dirty="0" smtClean="0"/>
            </a:br>
            <a:r>
              <a:rPr lang="tr-TR" sz="2800" dirty="0" smtClean="0"/>
              <a:t>Sayısal Türev ve İntegral</a:t>
            </a:r>
            <a:endParaRPr lang="tr-TR" sz="2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Yrd. Doç. Dr. Nurdan Bilgin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  <m:e>
                        <m:func>
                          <m:func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i="0" dirty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tr-TR" dirty="0" smtClean="0"/>
                  <a:t> integralini 4 düzey </a:t>
                </a:r>
                <a:r>
                  <a:rPr lang="tr-TR" dirty="0" err="1" smtClean="0"/>
                  <a:t>Romberg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integrasyonu</a:t>
                </a:r>
                <a:r>
                  <a:rPr lang="tr-TR" dirty="0" smtClean="0"/>
                  <a:t> kullanarak bulunuz. Analitik olarak çözüm yapıldığında cevabın 2 olacağını hatırlayın.</a:t>
                </a:r>
              </a:p>
              <a:p>
                <a:r>
                  <a:rPr lang="tr-TR" dirty="0" smtClean="0"/>
                  <a:t>Önce, trapez kuralının tekli ve çoklu uygulamalarını kullanarak integralleri hesaplayalım.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2631977"/>
                  </p:ext>
                </p:extLst>
              </p:nvPr>
            </p:nvGraphicFramePr>
            <p:xfrm>
              <a:off x="1010507" y="2976833"/>
              <a:ext cx="9105557" cy="2231898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9105557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→→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tr-T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func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tr-T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tr-TR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→→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2∙2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tr-T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func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+2</m:t>
                                    </m:r>
                                    <m:d>
                                      <m:d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tr-TR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f>
                                              <m:fPr>
                                                <m:type m:val="skw"/>
                                                <m:ctrlPr>
                                                  <a:rPr lang="tr-TR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tr-TR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tr-TR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e>
                                        </m:func>
                                      </m:e>
                                    </m:d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tr-T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=1.570796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→→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3,1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2∙4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tr-T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func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+2</m:t>
                                    </m:r>
                                    <m:d>
                                      <m:d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tr-TR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f>
                                              <m:fPr>
                                                <m:type m:val="skw"/>
                                                <m:ctrlPr>
                                                  <a:rPr lang="tr-TR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tr-TR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tr-TR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den>
                                            </m:f>
                                          </m:e>
                                        </m:func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tr-TR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f>
                                              <m:fPr>
                                                <m:type m:val="skw"/>
                                                <m:ctrlPr>
                                                  <a:rPr lang="tr-TR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tr-TR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tr-TR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e>
                                        </m:func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tr-TR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f>
                                              <m:fPr>
                                                <m:type m:val="skw"/>
                                                <m:ctrlPr>
                                                  <a:rPr lang="tr-TR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tr-TR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  <m:r>
                                                  <a:rPr lang="tr-TR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tr-TR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den>
                                            </m:f>
                                          </m:e>
                                        </m:func>
                                      </m:e>
                                    </m:d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tr-T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=1.896119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→→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4,1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=1.974232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2631977"/>
                  </p:ext>
                </p:extLst>
              </p:nvPr>
            </p:nvGraphicFramePr>
            <p:xfrm>
              <a:off x="1010507" y="2976833"/>
              <a:ext cx="9105557" cy="2231898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9105557"/>
                  </a:tblGrid>
                  <a:tr h="55753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1087" r="-67" b="-300000"/>
                          </a:stretch>
                        </a:blipFill>
                      </a:tcPr>
                    </a:tc>
                  </a:tr>
                  <a:tr h="55753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102198" r="-67" b="-203297"/>
                          </a:stretch>
                        </a:blipFill>
                      </a:tcPr>
                    </a:tc>
                  </a:tr>
                  <a:tr h="55753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200000" r="-67" b="-101087"/>
                          </a:stretch>
                        </a:blipFill>
                      </a:tcPr>
                    </a:tc>
                  </a:tr>
                  <a:tr h="55930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300000" r="-67" b="-108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934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2,1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1.570796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9683023"/>
                  </p:ext>
                </p:extLst>
              </p:nvPr>
            </p:nvGraphicFramePr>
            <p:xfrm>
              <a:off x="1183502" y="3009784"/>
              <a:ext cx="9105560" cy="188214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276390"/>
                    <a:gridCol w="2276390"/>
                    <a:gridCol w="2276390"/>
                    <a:gridCol w="227639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0" dirty="0" smtClean="0"/>
                            <a:t>k=1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b="0" dirty="0" smtClean="0"/>
                            <a:t>k=2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b="0" dirty="0" smtClean="0"/>
                            <a:t>k=3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 smtClean="0"/>
                            <a:t>k=4</a:t>
                          </a:r>
                          <a:endParaRPr lang="tr-TR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=2.094395</m:t>
                                </m:r>
                              </m:oMath>
                            </m:oMathPara>
                          </a14:m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1,3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=1.998571</m:t>
                                </m:r>
                              </m:oMath>
                            </m:oMathPara>
                          </a14:m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1,4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=2.000006</m:t>
                                </m:r>
                              </m:oMath>
                            </m:oMathPara>
                          </a14:m>
                          <a:endParaRPr lang="tr-TR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=1.570796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=2.004560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2,3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=1.999984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3,1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=1.896119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3,2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=2.000270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4,1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=1.974232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9683023"/>
                  </p:ext>
                </p:extLst>
              </p:nvPr>
            </p:nvGraphicFramePr>
            <p:xfrm>
              <a:off x="1183502" y="3009784"/>
              <a:ext cx="9105560" cy="188214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276390"/>
                    <a:gridCol w="2276390"/>
                    <a:gridCol w="2276390"/>
                    <a:gridCol w="227639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:r>
                            <a:rPr lang="tr-TR" b="0" dirty="0" smtClean="0"/>
                            <a:t>k=1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b="0" dirty="0" smtClean="0"/>
                            <a:t>k=2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b="0" dirty="0" smtClean="0"/>
                            <a:t>k=3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tr-TR" b="0" dirty="0" smtClean="0"/>
                            <a:t>k=4</a:t>
                          </a:r>
                          <a:endParaRPr lang="tr-TR" b="0" dirty="0"/>
                        </a:p>
                      </a:txBody>
                      <a:tcPr/>
                    </a:tc>
                  </a:tr>
                  <a:tr h="377825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106452" r="-299733" b="-3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268" t="-106452" r="-200536" b="-3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9733" t="-106452" r="-100000" b="-3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0536" t="-106452" r="-268" b="-303226"/>
                          </a:stretch>
                        </a:blipFill>
                      </a:tcPr>
                    </a:tc>
                  </a:tr>
                  <a:tr h="377825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203175" r="-299733" b="-198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268" t="-203175" r="-200536" b="-198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9733" t="-203175" r="-100000" b="-198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dirty="0"/>
                        </a:p>
                      </a:txBody>
                      <a:tcPr/>
                    </a:tc>
                  </a:tr>
                  <a:tr h="377825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308065" r="-299733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268" t="-308065" r="-200536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dirty="0"/>
                        </a:p>
                      </a:txBody>
                      <a:tcPr/>
                    </a:tc>
                  </a:tr>
                  <a:tr h="377825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408065" r="-299733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5818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2.000006−1.999984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2.000006</m:t>
                              </m:r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∗100=1.1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 sonuçlara erişmek için, trapez kuralını uygulasa idik n=524 aralığa ihtiyaç duyacaktık. </a:t>
                </a:r>
                <a:r>
                  <a:rPr lang="tr-TR" dirty="0" err="1" smtClean="0"/>
                  <a:t>Romberg</a:t>
                </a:r>
                <a:r>
                  <a:rPr lang="tr-TR" dirty="0" smtClean="0"/>
                  <a:t> integrali ile fonksiyonu sadece 9 kere değerlendirdik ve bir dizi aritmetik işlemle istediğimiz sonuca ulaştık.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407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 Kareleme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Daha önce öğrendiğimiz Newton-</a:t>
                </a:r>
                <a:r>
                  <a:rPr lang="tr-TR" dirty="0" err="1" smtClean="0"/>
                  <a:t>Cotes</a:t>
                </a:r>
                <a:r>
                  <a:rPr lang="tr-TR" dirty="0" smtClean="0"/>
                  <a:t> formüllerinin özelliği, eşit aralıklı verilere dayanmasıdır.</a:t>
                </a:r>
              </a:p>
              <a:p>
                <a:r>
                  <a:rPr lang="tr-TR" dirty="0" smtClean="0"/>
                  <a:t>Trapez kuralı, integral aralığının uçlarındaki fonksiyon değerini birleştiren düz doğrunun altında kalan alanın hesaplanması ilkesine dayanmaktadır.</a:t>
                </a:r>
              </a:p>
              <a:p>
                <a:r>
                  <a:rPr lang="tr-TR" dirty="0" smtClean="0"/>
                  <a:t>Bu alanı hesaplamak için, aşağıdaki formül kullanılmakta idi.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brk m:alnAt="23"/>
                        </m:rPr>
                        <a:rPr lang="tr-TR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771" y="3223810"/>
            <a:ext cx="5040000" cy="328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3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 Kareleme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126671"/>
            <a:ext cx="10972800" cy="5382550"/>
          </a:xfrm>
        </p:spPr>
        <p:txBody>
          <a:bodyPr/>
          <a:lstStyle/>
          <a:p>
            <a:r>
              <a:rPr lang="tr-TR" dirty="0" smtClean="0"/>
              <a:t>Şimdi sabit nokta kuralını kaldıralım. Şekildeki gibi eğri üzerinde herhangi iki noktayı birleştiren düz doğrunun altında kalan alanı hesaplayalım.</a:t>
            </a:r>
          </a:p>
          <a:p>
            <a:r>
              <a:rPr lang="tr-TR" dirty="0" smtClean="0"/>
              <a:t>Eğer bu noktaların yerini akıllıca seçersek, pozitif ve negatif alanları dengeleyen düz bir doğru belirleyebiliriz.</a:t>
            </a:r>
          </a:p>
          <a:p>
            <a:r>
              <a:rPr lang="tr-TR" dirty="0" smtClean="0"/>
              <a:t>Böylece daha iyi bir integral tahmini yapabiliriz.</a:t>
            </a:r>
          </a:p>
          <a:p>
            <a:pPr marL="109728" indent="0">
              <a:buNone/>
            </a:pPr>
            <a:endParaRPr lang="tr-TR" dirty="0"/>
          </a:p>
        </p:txBody>
      </p:sp>
      <p:grpSp>
        <p:nvGrpSpPr>
          <p:cNvPr id="8" name="Grup 7"/>
          <p:cNvGrpSpPr/>
          <p:nvPr/>
        </p:nvGrpSpPr>
        <p:grpSpPr>
          <a:xfrm>
            <a:off x="1060195" y="3189606"/>
            <a:ext cx="4936951" cy="3171334"/>
            <a:chOff x="1159049" y="3301430"/>
            <a:chExt cx="4936951" cy="3171334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9049" y="3301430"/>
              <a:ext cx="4936951" cy="3171334"/>
            </a:xfrm>
            <a:prstGeom prst="rect">
              <a:avLst/>
            </a:prstGeom>
          </p:spPr>
        </p:pic>
        <p:sp>
          <p:nvSpPr>
            <p:cNvPr id="5" name="Metin kutusu 4"/>
            <p:cNvSpPr txBox="1"/>
            <p:nvPr/>
          </p:nvSpPr>
          <p:spPr>
            <a:xfrm>
              <a:off x="3476368" y="3978875"/>
              <a:ext cx="486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rgbClr val="FF0000"/>
                  </a:solidFill>
                </a:rPr>
                <a:t>+</a:t>
              </a:r>
              <a:endParaRPr lang="tr-TR" dirty="0">
                <a:solidFill>
                  <a:srgbClr val="FF0000"/>
                </a:solidFill>
              </a:endParaRPr>
            </a:p>
          </p:txBody>
        </p:sp>
        <p:sp>
          <p:nvSpPr>
            <p:cNvPr id="6" name="Metin kutusu 5"/>
            <p:cNvSpPr txBox="1"/>
            <p:nvPr/>
          </p:nvSpPr>
          <p:spPr>
            <a:xfrm>
              <a:off x="4699687" y="3794209"/>
              <a:ext cx="486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FF0000"/>
                  </a:solidFill>
                </a:rPr>
                <a:t>-</a:t>
              </a:r>
              <a:endParaRPr lang="tr-TR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Metin kutusu 6"/>
            <p:cNvSpPr txBox="1"/>
            <p:nvPr/>
          </p:nvSpPr>
          <p:spPr>
            <a:xfrm>
              <a:off x="2166552" y="4928286"/>
              <a:ext cx="486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FF0000"/>
                  </a:solidFill>
                </a:rPr>
                <a:t>-</a:t>
              </a:r>
              <a:endParaRPr lang="tr-T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Metin kutusu 8"/>
          <p:cNvSpPr txBox="1"/>
          <p:nvPr/>
        </p:nvSpPr>
        <p:spPr>
          <a:xfrm>
            <a:off x="6301946" y="3189606"/>
            <a:ext cx="5577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Gauss Kareleme: Bu stratejiyi kullanan yöntemlere verilen genel isimdir. Biz bu derste </a:t>
            </a:r>
            <a:r>
              <a:rPr lang="tr-TR" sz="2400" b="1" dirty="0" smtClean="0">
                <a:solidFill>
                  <a:srgbClr val="FF0000"/>
                </a:solidFill>
              </a:rPr>
              <a:t>Gauss-</a:t>
            </a:r>
            <a:r>
              <a:rPr lang="tr-TR" sz="2400" b="1" dirty="0" err="1" smtClean="0">
                <a:solidFill>
                  <a:srgbClr val="FF0000"/>
                </a:solidFill>
              </a:rPr>
              <a:t>Legendre</a:t>
            </a:r>
            <a:r>
              <a:rPr lang="tr-TR" sz="2400" dirty="0" smtClean="0"/>
              <a:t> formülleri diye anılan yöntemi tartışacağız.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28810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 </a:t>
            </a:r>
            <a:r>
              <a:rPr lang="tr-TR" dirty="0" err="1" smtClean="0"/>
              <a:t>Legendre</a:t>
            </a:r>
            <a:r>
              <a:rPr lang="tr-TR" dirty="0" smtClean="0"/>
              <a:t> Formülleri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Gauss-</a:t>
                </a:r>
                <a:r>
                  <a:rPr lang="tr-TR" dirty="0" err="1" smtClean="0"/>
                  <a:t>Legendre</a:t>
                </a:r>
                <a:r>
                  <a:rPr lang="tr-TR" dirty="0" smtClean="0"/>
                  <a:t> formülleri aşağıdaki fonksiyonun katsayılarını bulma stratejisi üzerine kuruludur.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Trapez kuralını hatırlarsak;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65" y="3612769"/>
            <a:ext cx="3600000" cy="244001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719" y="3612769"/>
            <a:ext cx="3600000" cy="3027082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8023719" y="3612769"/>
            <a:ext cx="36823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tx2"/>
                </a:solidFill>
              </a:rPr>
              <a:t>Her iki integralde, trapez kuralı ile tam olarak hesaplanabilmektedir; a.)’da y=1 fonksiyonunun yani bir sabitin integralini, b.)’de ise y=x fonksiyonunun integralini görmekteyiz.</a:t>
            </a:r>
          </a:p>
        </p:txBody>
      </p:sp>
    </p:spTree>
    <p:extLst>
      <p:ext uri="{BB962C8B-B14F-4D97-AF65-F5344CB8AC3E}">
        <p14:creationId xmlns:p14="http://schemas.microsoft.com/office/powerpoint/2010/main" val="6867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Gauss </a:t>
            </a:r>
            <a:r>
              <a:rPr lang="tr-TR" dirty="0" err="1"/>
              <a:t>Legendre</a:t>
            </a:r>
            <a:r>
              <a:rPr lang="tr-TR" dirty="0"/>
              <a:t> Formülleri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Gauss-</a:t>
                </a:r>
                <a:r>
                  <a:rPr lang="tr-TR" dirty="0" err="1"/>
                  <a:t>Legendre</a:t>
                </a:r>
                <a:r>
                  <a:rPr lang="tr-TR" dirty="0"/>
                  <a:t> formülleri aşağıdaki fonksiyonun katsayılarını bulma stratejisi üzerine kuruludur.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Ancak, trapez kuralının tersine 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 bilinmeyen katsayılardır. Ek olarak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’de bilinmemektedir. Dört bilinmeyen olduğuna göre çözüm için dört denkleme ihtiyacımız var.</a:t>
                </a:r>
              </a:p>
              <a:p>
                <a:r>
                  <a:rPr lang="tr-TR" dirty="0" smtClean="0"/>
                  <a:t>Trapez </a:t>
                </a:r>
                <a:r>
                  <a:rPr lang="tr-TR" dirty="0"/>
                  <a:t>kuralı ile </a:t>
                </a:r>
                <a:r>
                  <a:rPr lang="tr-TR" dirty="0" smtClean="0"/>
                  <a:t>örneklediğimiz gibi yukarıdaki formülü hem sabit hem de doğrusal bir integralin çözümünde kullanabiliyorduk; şimdi ise dört denklem yazmak için bu integral sayısını artıracağız. Aynı formülü sabit, doğrusal, parabolik ve kübik integral hesabı için yazacağız. 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1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88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Gauss </a:t>
            </a:r>
            <a:r>
              <a:rPr lang="tr-TR" dirty="0" err="1"/>
              <a:t>Legendre</a:t>
            </a:r>
            <a:r>
              <a:rPr lang="tr-TR" dirty="0"/>
              <a:t> Formülleri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𝑠𝑎𝑏𝑖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@[−1, 1]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𝑖𝑛𝑡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@[−1, 1]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p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𝑖𝑛𝑡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@[−1, 1]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𝑖𝑛𝑡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@[−1, 1]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03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 </a:t>
            </a:r>
            <a:r>
              <a:rPr lang="tr-TR" dirty="0" err="1" smtClean="0"/>
              <a:t>Legendre</a:t>
            </a:r>
            <a:r>
              <a:rPr lang="tr-TR" dirty="0" smtClean="0"/>
              <a:t> Formülleri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𝑥𝑑𝑥</m:t>
                          </m:r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3023287" y="4407243"/>
                <a:ext cx="8559113" cy="2310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400" dirty="0" smtClean="0">
                    <a:solidFill>
                      <a:schemeClr val="tx2"/>
                    </a:solidFill>
                  </a:rPr>
                  <a:t>Problemimiz bu dört denklemin çözülüp, bilinmeyen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400" dirty="0" smtClean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chemeClr val="tx2"/>
                    </a:solidFill>
                  </a:rPr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400" dirty="0" smtClean="0">
                    <a:solidFill>
                      <a:schemeClr val="tx2"/>
                    </a:solidFill>
                  </a:rPr>
                  <a:t> değerlerinin bulunması haline dönüştü;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400" dirty="0" smtClean="0">
                    <a:solidFill>
                      <a:schemeClr val="tx2"/>
                    </a:solidFill>
                  </a:rPr>
                  <a:t>Bu denklemlerin çözümü;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tr-TR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tr-TR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tr-TR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tr-TR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tr-TR" sz="2400" dirty="0">
                    <a:solidFill>
                      <a:schemeClr val="tx2"/>
                    </a:solidFill>
                  </a:rPr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tr-T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tr-TR" sz="2400" dirty="0" smtClean="0">
                    <a:solidFill>
                      <a:schemeClr val="tx2"/>
                    </a:solidFill>
                  </a:rPr>
                  <a:t> sonucunu vermektedir.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400" dirty="0" smtClean="0">
                    <a:solidFill>
                      <a:schemeClr val="tx2"/>
                    </a:solidFill>
                  </a:rPr>
                  <a:t>İlginç bir sonuca ulaşmış olduk;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tr-T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tr-T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tr-TR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tr-TR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tr-TR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tr-TR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tr-TR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tr-TR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287" y="4407243"/>
                <a:ext cx="8559113" cy="2310376"/>
              </a:xfrm>
              <a:prstGeom prst="rect">
                <a:avLst/>
              </a:prstGeom>
              <a:blipFill rotWithShape="0">
                <a:blip r:embed="rId3"/>
                <a:stretch>
                  <a:fillRect l="-997" t="-2111" r="-855" b="-79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40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Legendre</a:t>
            </a:r>
            <a:r>
              <a:rPr lang="tr-TR" dirty="0" smtClean="0"/>
              <a:t> Formülleri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Her zaman karşılaşılacak integraller [-1,1] aralığında olmayacağına göre [</a:t>
                </a:r>
                <a:r>
                  <a:rPr lang="tr-TR" dirty="0" err="1" smtClean="0"/>
                  <a:t>a,b</a:t>
                </a:r>
                <a:r>
                  <a:rPr lang="tr-TR" dirty="0" smtClean="0"/>
                  <a:t>] gibi herhangi bir aralık verildiğinde ne yapmalıyız;</a:t>
                </a:r>
              </a:p>
              <a:p>
                <a:r>
                  <a:rPr lang="tr-TR" dirty="0" smtClean="0"/>
                  <a:t>Bir dönüşüm uygulamalıyız;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brk m:alnAt="23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Dikkat ederseniz 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tr-TR" dirty="0" smtClean="0"/>
                  <a:t> yerine -1 yazdığımızda alt limit a’yı; 1 yazdığımızda üst limit b’yi elde ederiz.</a:t>
                </a:r>
              </a:p>
              <a:p>
                <a:r>
                  <a:rPr lang="tr-TR" dirty="0" smtClean="0"/>
                  <a:t>Yukarıdaki ifadenin türevi alındığında </a:t>
                </a:r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Herhangi bir aralıkta integrali alınacak herhangi bir integral ifadesinde yukarıdaki dönüşüm yapılarak; gauss </a:t>
                </a:r>
                <a:r>
                  <a:rPr lang="tr-TR" dirty="0" err="1" smtClean="0"/>
                  <a:t>legendre</a:t>
                </a:r>
                <a:r>
                  <a:rPr lang="tr-TR" dirty="0" smtClean="0"/>
                  <a:t> formülleri kullanılabilir.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42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Bu bölümde Tartışacağımız Konular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00B050"/>
                </a:solidFill>
              </a:rPr>
              <a:t>Newton-</a:t>
            </a:r>
            <a:r>
              <a:rPr lang="tr-TR" dirty="0" err="1">
                <a:solidFill>
                  <a:srgbClr val="00B050"/>
                </a:solidFill>
              </a:rPr>
              <a:t>Cotes</a:t>
            </a:r>
            <a:r>
              <a:rPr lang="tr-TR" dirty="0">
                <a:solidFill>
                  <a:srgbClr val="00B050"/>
                </a:solidFill>
              </a:rPr>
              <a:t> İntegral Formülleri</a:t>
            </a:r>
          </a:p>
          <a:p>
            <a:pPr lvl="1"/>
            <a:r>
              <a:rPr lang="tr-TR" dirty="0">
                <a:solidFill>
                  <a:srgbClr val="00B050"/>
                </a:solidFill>
              </a:rPr>
              <a:t>Trapez (Yamuk) Kuralı</a:t>
            </a:r>
          </a:p>
          <a:p>
            <a:pPr lvl="1"/>
            <a:r>
              <a:rPr lang="tr-TR" dirty="0" err="1">
                <a:solidFill>
                  <a:srgbClr val="00B050"/>
                </a:solidFill>
              </a:rPr>
              <a:t>Simpson’ın</a:t>
            </a:r>
            <a:r>
              <a:rPr lang="tr-TR" dirty="0">
                <a:solidFill>
                  <a:srgbClr val="00B050"/>
                </a:solidFill>
              </a:rPr>
              <a:t> 1/3 Kuralı</a:t>
            </a:r>
          </a:p>
          <a:p>
            <a:pPr lvl="1"/>
            <a:r>
              <a:rPr lang="tr-TR" dirty="0" err="1">
                <a:solidFill>
                  <a:srgbClr val="00B050"/>
                </a:solidFill>
              </a:rPr>
              <a:t>Simpson’ın</a:t>
            </a:r>
            <a:r>
              <a:rPr lang="tr-TR" dirty="0">
                <a:solidFill>
                  <a:srgbClr val="00B050"/>
                </a:solidFill>
              </a:rPr>
              <a:t> 3/8 Kuralı</a:t>
            </a:r>
          </a:p>
          <a:p>
            <a:r>
              <a:rPr lang="tr-TR" dirty="0"/>
              <a:t>Eşitliklerin İntegrali</a:t>
            </a:r>
          </a:p>
          <a:p>
            <a:pPr lvl="1"/>
            <a:r>
              <a:rPr lang="tr-TR" sz="2400" dirty="0" err="1"/>
              <a:t>Romberg</a:t>
            </a:r>
            <a:r>
              <a:rPr lang="tr-TR" sz="2400" dirty="0"/>
              <a:t> İntegrali</a:t>
            </a:r>
          </a:p>
          <a:p>
            <a:pPr lvl="1"/>
            <a:r>
              <a:rPr lang="tr-TR" sz="2400" dirty="0"/>
              <a:t>Gauss Kareleme</a:t>
            </a:r>
          </a:p>
          <a:p>
            <a:r>
              <a:rPr lang="tr-TR" dirty="0"/>
              <a:t>Sayısal Diferansiyel</a:t>
            </a:r>
          </a:p>
          <a:p>
            <a:pPr lvl="1"/>
            <a:r>
              <a:rPr lang="tr-TR" dirty="0"/>
              <a:t>Yüksek doğrulukta diferansiyel formüller</a:t>
            </a:r>
          </a:p>
          <a:p>
            <a:pPr lvl="1"/>
            <a:r>
              <a:rPr lang="tr-TR" dirty="0" err="1"/>
              <a:t>Richardson</a:t>
            </a:r>
            <a:r>
              <a:rPr lang="tr-TR" dirty="0"/>
              <a:t> </a:t>
            </a:r>
            <a:r>
              <a:rPr lang="tr-TR" dirty="0" err="1"/>
              <a:t>Extrapolasyonu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158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Legendre</a:t>
            </a:r>
            <a:r>
              <a:rPr lang="tr-TR" dirty="0" smtClean="0"/>
              <a:t> Örnek Problem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Örnek: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tr-TR" dirty="0"/>
                  <a:t> fonksiyonunun integralini 1’den 2’ye kadar </a:t>
                </a:r>
                <a:r>
                  <a:rPr lang="tr-TR" dirty="0" smtClean="0"/>
                  <a:t>gauss-</a:t>
                </a:r>
                <a:r>
                  <a:rPr lang="tr-TR" dirty="0" err="1" smtClean="0"/>
                  <a:t>legendre</a:t>
                </a:r>
                <a:r>
                  <a:rPr lang="tr-TR" dirty="0" smtClean="0"/>
                  <a:t> formüllerini uygulayarak bulunuz. Not: integralin gerçek değerinin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0.486</m:t>
                    </m:r>
                  </m:oMath>
                </a14:m>
                <a:r>
                  <a:rPr lang="tr-TR" dirty="0" smtClean="0"/>
                  <a:t> olduğunu hatırlayın.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brk m:alnAt="23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brk m:alnAt="23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=1.5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0.5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=0.5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Dönüşüm için önce fonksiyonda x ve dx ifadelerinin yerine bulduğumuz dönüşüm ifadelerini yazacağız.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1.5+0.5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1.5+0.5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0.5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1.5+0.5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1.5+0.5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 algn="r" fontAlgn="b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tr-TR" dirty="0"/>
                        <m:t>0</m:t>
                      </m:r>
                      <m:r>
                        <m:rPr>
                          <m:nor/>
                        </m:rPr>
                        <a:rPr lang="tr-TR" b="0" i="0" dirty="0" smtClean="0"/>
                        <m:t>.</m:t>
                      </m:r>
                      <m:r>
                        <m:rPr>
                          <m:nor/>
                        </m:rPr>
                        <a:rPr lang="tr-TR" dirty="0"/>
                        <m:t>218484</m:t>
                      </m:r>
                      <m:r>
                        <m:rPr>
                          <m:nor/>
                        </m:rPr>
                        <a:rPr lang="tr-TR" b="0" i="0" dirty="0" smtClean="0"/>
                        <m:t> </m:t>
                      </m:r>
                      <m:r>
                        <m:rPr>
                          <m:nor/>
                        </m:rPr>
                        <a:rPr lang="tr-TR" b="0" i="0" dirty="0" smtClean="0"/>
                        <m:t>ve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tr-TR" dirty="0"/>
                        <m:t>0</m:t>
                      </m:r>
                      <m:r>
                        <m:rPr>
                          <m:nor/>
                        </m:rPr>
                        <a:rPr lang="tr-TR" b="0" i="0" dirty="0" smtClean="0"/>
                        <m:t>.</m:t>
                      </m:r>
                      <m:r>
                        <m:rPr>
                          <m:nor/>
                        </m:rPr>
                        <a:rPr lang="tr-TR" dirty="0"/>
                        <m:t>267437</m:t>
                      </m:r>
                    </m:oMath>
                  </m:oMathPara>
                </a14:m>
                <a:endParaRPr lang="tr-TR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marL="109728" indent="0" algn="r" fontAlgn="b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m:rPr>
                          <m:nor/>
                        </m:rPr>
                        <a:rPr lang="tr-TR" dirty="0"/>
                        <m:t>0.218484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tr-TR" dirty="0"/>
                        <m:t>0.267437</m:t>
                      </m:r>
                      <m:r>
                        <m:rPr>
                          <m:nor/>
                        </m:rPr>
                        <a:rPr lang="tr-TR" b="0" i="0" dirty="0" smtClean="0"/>
                        <m:t>=</m:t>
                      </m:r>
                      <m:r>
                        <m:rPr>
                          <m:nor/>
                        </m:rPr>
                        <a:rPr lang="tr-TR" dirty="0"/>
                        <m:t>0</m:t>
                      </m:r>
                      <m:r>
                        <m:rPr>
                          <m:nor/>
                        </m:rPr>
                        <a:rPr lang="tr-TR" b="0" i="0" dirty="0" smtClean="0"/>
                        <m:t>.</m:t>
                      </m:r>
                      <m:r>
                        <m:rPr>
                          <m:nor/>
                        </m:rPr>
                        <a:rPr lang="tr-TR" dirty="0"/>
                        <m:t>485921</m:t>
                      </m:r>
                    </m:oMath>
                  </m:oMathPara>
                </a14:m>
                <a:endParaRPr lang="tr-TR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marL="109728" indent="0" algn="r" fontAlgn="b">
                  <a:buNone/>
                </a:pPr>
                <a:endParaRPr lang="tr-TR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marL="109728" indent="0" algn="r" fontAlgn="b">
                  <a:buNone/>
                </a:pPr>
                <a:endParaRPr lang="tr-TR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5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67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Çok Noktalı Gauss-</a:t>
            </a:r>
            <a:r>
              <a:rPr lang="tr-TR" dirty="0" err="1" smtClean="0"/>
              <a:t>Legendre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10972800" cy="5382550"/>
              </a:xfrm>
            </p:spPr>
            <p:txBody>
              <a:bodyPr/>
              <a:lstStyle/>
              <a:p>
                <a:r>
                  <a:rPr lang="tr-TR" dirty="0" smtClean="0"/>
                  <a:t>Yukarıda gösterilen belirsiz katsayıları bulma yöntemi ile benzer şekilde çok noktalı formüllerde üretilebilir.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Burada n nokta sayısıdır.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10972800" cy="5382550"/>
              </a:xfrm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766" y="2427661"/>
            <a:ext cx="607059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Çok Noktalı </a:t>
            </a:r>
            <a:r>
              <a:rPr lang="tr-TR" dirty="0" smtClean="0"/>
              <a:t>Gauss-</a:t>
            </a:r>
            <a:r>
              <a:rPr lang="tr-TR" dirty="0" err="1" smtClean="0"/>
              <a:t>Legendre</a:t>
            </a:r>
            <a:r>
              <a:rPr lang="tr-TR" dirty="0" smtClean="0"/>
              <a:t> için Örnek Problem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Örnek: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=0.2+25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−200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dirty="0">
                        <a:latin typeface="Cambria Math" panose="02040503050406030204" pitchFamily="18" charset="0"/>
                      </a:rPr>
                      <m:t>+675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i="1" dirty="0">
                        <a:latin typeface="Cambria Math" panose="02040503050406030204" pitchFamily="18" charset="0"/>
                      </a:rPr>
                      <m:t>−900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i="1" dirty="0">
                        <a:latin typeface="Cambria Math" panose="02040503050406030204" pitchFamily="18" charset="0"/>
                      </a:rPr>
                      <m:t>+400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tr-TR" dirty="0" smtClean="0"/>
                  <a:t> fonksiyonunun </a:t>
                </a:r>
                <a:r>
                  <a:rPr lang="tr-TR" dirty="0"/>
                  <a:t>integralini </a:t>
                </a:r>
                <a:r>
                  <a:rPr lang="tr-TR" dirty="0" smtClean="0"/>
                  <a:t>0’den 0.8’e </a:t>
                </a:r>
                <a:r>
                  <a:rPr lang="tr-TR" dirty="0"/>
                  <a:t>kadar </a:t>
                </a:r>
                <a:r>
                  <a:rPr lang="tr-TR" dirty="0" smtClean="0"/>
                  <a:t>3 noktalı gauss-</a:t>
                </a:r>
                <a:r>
                  <a:rPr lang="tr-TR" dirty="0" err="1" smtClean="0"/>
                  <a:t>legendre</a:t>
                </a:r>
                <a:r>
                  <a:rPr lang="tr-TR" dirty="0" smtClean="0"/>
                  <a:t> </a:t>
                </a:r>
                <a:r>
                  <a:rPr lang="tr-TR" dirty="0"/>
                  <a:t>formüllerini uygulayarak bulunuz. Not: integralin gerçek </a:t>
                </a:r>
                <a:r>
                  <a:rPr lang="tr-TR" dirty="0" smtClean="0"/>
                  <a:t>değeri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640533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olduğunu </a:t>
                </a:r>
                <a:r>
                  <a:rPr lang="tr-TR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h</a:t>
                </a:r>
                <a:r>
                  <a:rPr lang="tr-TR" dirty="0" smtClean="0"/>
                  <a:t>atırlayın.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Çözüm: önce dönüşüm yapılır;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1600" i="1">
                          <a:latin typeface="Cambria Math" panose="02040503050406030204" pitchFamily="18" charset="0"/>
                        </a:rPr>
                        <m:t>=0.4+0.4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tr-TR" sz="16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tr-TR" sz="1600" i="1">
                          <a:latin typeface="Cambria Math" panose="02040503050406030204" pitchFamily="18" charset="0"/>
                        </a:rPr>
                        <m:t>=0.4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tr-TR" sz="16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6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1600" b="0" i="1" smtClean="0">
                              <a:latin typeface="Cambria Math" panose="02040503050406030204" pitchFamily="18" charset="0"/>
                            </a:rPr>
                            <m:t>0.8</m:t>
                          </m:r>
                        </m:sup>
                        <m:e>
                          <m:r>
                            <a:rPr lang="tr-TR" sz="1600" i="1" dirty="0">
                              <a:latin typeface="Cambria Math" panose="02040503050406030204" pitchFamily="18" charset="0"/>
                            </a:rPr>
                            <m:t>0.2+25</m:t>
                          </m:r>
                          <m:r>
                            <a:rPr lang="tr-TR" sz="1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1600" i="1" dirty="0">
                              <a:latin typeface="Cambria Math" panose="02040503050406030204" pitchFamily="18" charset="0"/>
                            </a:rPr>
                            <m:t>−200</m:t>
                          </m:r>
                          <m:sSup>
                            <m:sSupPr>
                              <m:ctrlP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600" dirty="0">
                              <a:latin typeface="Cambria Math" panose="02040503050406030204" pitchFamily="18" charset="0"/>
                            </a:rPr>
                            <m:t>+675</m:t>
                          </m:r>
                          <m:sSup>
                            <m:sSupPr>
                              <m:ctrlP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sz="1600" i="1" dirty="0">
                              <a:latin typeface="Cambria Math" panose="02040503050406030204" pitchFamily="18" charset="0"/>
                            </a:rPr>
                            <m:t>−900</m:t>
                          </m:r>
                          <m:sSup>
                            <m:sSupPr>
                              <m:ctrlP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tr-TR" sz="1600" i="1" dirty="0">
                              <a:latin typeface="Cambria Math" panose="02040503050406030204" pitchFamily="18" charset="0"/>
                            </a:rPr>
                            <m:t>+400</m:t>
                          </m:r>
                          <m:sSup>
                            <m:sSupPr>
                              <m:ctrlP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tr-TR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  <m:t>0.2+25</m:t>
                              </m:r>
                              <m:d>
                                <m:dPr>
                                  <m:ctrlPr>
                                    <a:rPr lang="tr-TR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0.4+0.4</m:t>
                                  </m:r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  <m:t>−200</m:t>
                              </m:r>
                              <m:sSup>
                                <m:sSupPr>
                                  <m:ctrlPr>
                                    <a:rPr lang="tr-T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sz="1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0.4+0.4</m:t>
                                      </m:r>
                                      <m:sSub>
                                        <m:sSub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tr-TR" sz="16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1600" dirty="0">
                                  <a:latin typeface="Cambria Math" panose="02040503050406030204" pitchFamily="18" charset="0"/>
                                </a:rPr>
                                <m:t>+675</m:t>
                              </m:r>
                              <m:sSup>
                                <m:sSupPr>
                                  <m:ctrlPr>
                                    <a:rPr lang="tr-T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sz="1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0.4+0.4</m:t>
                                      </m:r>
                                      <m:sSub>
                                        <m:sSub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tr-TR" sz="16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  <m:t>−900</m:t>
                              </m:r>
                              <m:sSup>
                                <m:sSupPr>
                                  <m:ctrlPr>
                                    <a:rPr lang="tr-T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sz="1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0.4+0.4</m:t>
                                      </m:r>
                                      <m:sSub>
                                        <m:sSub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tr-TR" sz="1600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  <m:t>+400</m:t>
                              </m:r>
                              <m:sSup>
                                <m:sSupPr>
                                  <m:ctrlPr>
                                    <a:rPr lang="tr-T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sz="1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0.4+0.4</m:t>
                                      </m:r>
                                      <m:sSub>
                                        <m:sSub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tr-TR" sz="1600" i="1" dirty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0.4</m:t>
                          </m:r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sz="1600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793" r="-13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16977"/>
              </p:ext>
            </p:extLst>
          </p:nvPr>
        </p:nvGraphicFramePr>
        <p:xfrm>
          <a:off x="609600" y="4260296"/>
          <a:ext cx="10972801" cy="1773920"/>
        </p:xfrm>
        <a:graphic>
          <a:graphicData uri="http://schemas.openxmlformats.org/drawingml/2006/table">
            <a:tbl>
              <a:tblPr/>
              <a:tblGrid>
                <a:gridCol w="1103773"/>
                <a:gridCol w="1400586"/>
                <a:gridCol w="2124067"/>
                <a:gridCol w="4990166"/>
                <a:gridCol w="1354209"/>
              </a:tblGrid>
              <a:tr h="60522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Katsayılar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 değerleri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Dönüştürülmüş x</a:t>
                      </a:r>
                      <a:b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x=0,4+0,4*x</a:t>
                      </a:r>
                      <a:r>
                        <a:rPr lang="tr-TR" sz="18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tr-TR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f(x)=</a:t>
                      </a:r>
                      <a:b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(0,2+25x−200x^2+675x^3−900x^4+400x^5)*0,4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Katsayı*Fonk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92175"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0,5555556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-0,774596669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0,090161332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0,506342322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0,281301312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92175"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0,8888886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0,9824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0,873244161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75"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0,5555556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0,774596669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0,709838668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0,874777679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0,485987638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92175">
                <a:tc>
                  <a:txBody>
                    <a:bodyPr/>
                    <a:lstStyle/>
                    <a:p>
                      <a:pPr algn="l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1,640533111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10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Çok Noktalı Gauss-</a:t>
            </a:r>
            <a:r>
              <a:rPr lang="tr-TR" dirty="0" err="1"/>
              <a:t>Legendre</a:t>
            </a:r>
            <a:r>
              <a:rPr lang="tr-TR" dirty="0"/>
              <a:t> için Örnek </a:t>
            </a:r>
            <a:r>
              <a:rPr lang="tr-TR" dirty="0" smtClean="0"/>
              <a:t>Problem 2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Örnek: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tr-TR" dirty="0"/>
                  <a:t> fonksiyonunun integralini </a:t>
                </a:r>
                <a:r>
                  <a:rPr lang="tr-TR" dirty="0" smtClean="0"/>
                  <a:t>0’dan 3’e </a:t>
                </a:r>
                <a:r>
                  <a:rPr lang="tr-TR" dirty="0"/>
                  <a:t>kadar </a:t>
                </a:r>
                <a:r>
                  <a:rPr lang="tr-TR" dirty="0" smtClean="0"/>
                  <a:t>2, 3 ve 4 noktalı gauss-</a:t>
                </a:r>
                <a:r>
                  <a:rPr lang="tr-TR" dirty="0" err="1" smtClean="0"/>
                  <a:t>legendre</a:t>
                </a:r>
                <a:r>
                  <a:rPr lang="tr-TR" dirty="0" smtClean="0"/>
                  <a:t> </a:t>
                </a:r>
                <a:r>
                  <a:rPr lang="tr-TR" dirty="0"/>
                  <a:t>formüllerini uygulayarak bulunuz. Not: integralin gerçek değerinin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41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17107385</m:t>
                    </m:r>
                  </m:oMath>
                </a14:m>
                <a:r>
                  <a:rPr lang="tr-TR" dirty="0"/>
                  <a:t> olduğunu hatırlayın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Unutmayalım Önce Dönüşüm: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brk m:alnAt="23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brk m:alnAt="23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=1.5+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.5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=1.5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1.5+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1.5+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.5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.5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1.5+1.5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1.5+1.5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1.5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48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Çok Noktalı Gauss-</a:t>
            </a:r>
            <a:r>
              <a:rPr lang="tr-TR" dirty="0" err="1"/>
              <a:t>Legendre</a:t>
            </a:r>
            <a:r>
              <a:rPr lang="tr-TR" dirty="0"/>
              <a:t> için Örnek Problem 2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2897195" y="1192214"/>
          <a:ext cx="6397609" cy="5381622"/>
        </p:xfrm>
        <a:graphic>
          <a:graphicData uri="http://schemas.openxmlformats.org/drawingml/2006/table">
            <a:tbl>
              <a:tblPr/>
              <a:tblGrid>
                <a:gridCol w="862231"/>
                <a:gridCol w="1096889"/>
                <a:gridCol w="1666252"/>
                <a:gridCol w="1709910"/>
                <a:gridCol w="1062327"/>
              </a:tblGrid>
              <a:tr h="2344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Noktalı Gauss-</a:t>
                      </a:r>
                      <a:r>
                        <a:rPr lang="tr-T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Legendre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26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Katsayılar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 değerleri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Dönüştürülmüş x</a:t>
                      </a:r>
                      <a:b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x=1,5+1,5*x</a:t>
                      </a:r>
                      <a:r>
                        <a:rPr lang="tr-TR" sz="1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tr-T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f(x)=(x*e</a:t>
                      </a:r>
                      <a:r>
                        <a:rPr lang="tr-TR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)*1,5</a:t>
                      </a:r>
                      <a:endParaRPr lang="tr-T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Katsayı*Fonk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29005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-0,577350269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0,633974596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1,79264702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1,79264702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29005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0,577350269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2,366025404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37,81485498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37,81485498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005"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39,607502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4458"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44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Noktalı Gauss-Legendre</a:t>
                      </a:r>
                    </a:p>
                  </a:txBody>
                  <a:tcPr marL="5453" marR="5453" marT="54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26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Katsayılar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 değerleri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Dönüştürülmüş x</a:t>
                      </a:r>
                      <a:b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x=1,5+1,5*x</a:t>
                      </a:r>
                      <a:r>
                        <a:rPr lang="tr-TR" sz="1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tr-T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f(x)=(x*e</a:t>
                      </a:r>
                      <a:r>
                        <a:rPr lang="tr-TR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)*1,5</a:t>
                      </a:r>
                      <a:endParaRPr lang="tr-T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Katsayı*Fonk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29005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0,5555556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-0,774596669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0,338104997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0,711180733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0,395100439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29005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0,8888886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10,08380041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8,963375228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005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0,5555556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0,774596669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2,661895004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57,1911055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31,77283893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29005"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41,1313146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05"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900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Noktalı Gauss-Legendre</a:t>
                      </a:r>
                    </a:p>
                  </a:txBody>
                  <a:tcPr marL="5453" marR="5453" marT="54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26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Katsayılar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 değerleri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Dönüştürülmüş x</a:t>
                      </a:r>
                      <a:b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x=1,5+1,5*x</a:t>
                      </a:r>
                      <a:r>
                        <a:rPr lang="tr-TR" sz="1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tr-T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f(x)=(x*e</a:t>
                      </a:r>
                      <a:r>
                        <a:rPr lang="tr-TR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)*1,5</a:t>
                      </a:r>
                      <a:endParaRPr lang="tr-T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Katsayı*Fonk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29005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0,3478548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-0,861136312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0,208295532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0,384798007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0,133853834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29005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0,6521452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-0,339981044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0,990028434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3,996711616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2,606436296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005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0,6521452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0,339981044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2,009971566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22,50094368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14,67388242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29005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0,3478548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0,861136312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2,791704468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68,29399937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23,75639549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005"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41,17056804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52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Sayısal Diferansiyel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Mühendislik Yaşamı Boyunca Sıklıkla Kullanılacak Yöntemlerden Bir Diğeri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585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Sayısal Diferansiyel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Dönemin başından beri sayısal türev almayı kullanarak ilerliyoruz. Hatırlarsanız ilk dersimizde, Taylor serileri aracılığıyla, yaklaşık türev ifadesi geliştirmiştik, </a:t>
                </a:r>
                <a:r>
                  <a:rPr lang="tr-TR" dirty="0" err="1" smtClean="0"/>
                  <a:t>şöyleki</a:t>
                </a:r>
                <a:r>
                  <a:rPr lang="tr-TR" dirty="0" smtClean="0"/>
                  <a:t>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     (∗)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Dersimizin en başından beri, 2 derece ve daha yüksek terimleri atarak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İfadesini O(h) düzeyinde hata içermesine rağmen türev işlevi olarak kullanmaktayız. Bu </a:t>
                </a:r>
                <a:r>
                  <a:rPr lang="tr-TR" dirty="0" err="1" smtClean="0"/>
                  <a:t>günki</a:t>
                </a:r>
                <a:r>
                  <a:rPr lang="tr-TR" dirty="0" smtClean="0"/>
                  <a:t> dersimizin konusu daha az hata içeren türev ifadeleri geliştirmek mümkün mü sorusuna cevap aramak. (*) ifadesini aşağıdaki gibi düzenleyelim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  (∗∗)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Eğer  burada (**) denkleminde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 terimi yerine uygun bir ifade yazabilirsek hata mertebemizin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tr-TR" dirty="0" smtClean="0"/>
                  <a:t>’ye ineceğini görebiliyoruz.</a:t>
                </a: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1167" b="-45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61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Sayısal Diferansiyel 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tr-TR" dirty="0" err="1" smtClean="0"/>
                  <a:t>yi</a:t>
                </a:r>
                <a:r>
                  <a:rPr lang="tr-TR" dirty="0" smtClean="0"/>
                  <a:t> elde etmek üzere,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 türevini alsak;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(∗∗∗)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(***) denklemini, (**) denkleminde yerine yazar ve ardından düzenlersek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Olur. Dikkat edilirse, ikinci türevin eklenmesi hata mertebesini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tr-TR" dirty="0" smtClean="0"/>
                  <a:t> ‘ye indirgemiştir.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40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İleriye doğru Sonlu Bölünmüş Fark Formülleri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tr-TR" dirty="0" smtClean="0"/>
          </a:p>
          <a:p>
            <a:pPr marL="109728" indent="0">
              <a:buNone/>
            </a:pPr>
            <a:endParaRPr lang="tr-TR" b="0" dirty="0" smtClean="0"/>
          </a:p>
          <a:p>
            <a:pPr marL="109728" indent="0">
              <a:buNone/>
            </a:pP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o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6209188"/>
                  </p:ext>
                </p:extLst>
              </p:nvPr>
            </p:nvGraphicFramePr>
            <p:xfrm>
              <a:off x="609600" y="1191986"/>
              <a:ext cx="8128000" cy="331482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6191288"/>
                    <a:gridCol w="1936712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 smtClean="0"/>
                            <a:t>Birinci Türev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Hata</a:t>
                          </a:r>
                          <a:r>
                            <a:rPr lang="tr-TR" baseline="0" dirty="0" smtClean="0"/>
                            <a:t> Mertebesi</a:t>
                          </a:r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mtClean="0"/>
                                    </m:ctrlPr>
                                  </m:sSupPr>
                                  <m:e>
                                    <m:r>
                                      <a:rPr lang="tr-TR" smtClean="0"/>
                                      <m:t>𝑓</m:t>
                                    </m:r>
                                  </m:e>
                                  <m:sup>
                                    <m:r>
                                      <a:rPr lang="tr-TR" smtClean="0"/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mtClean="0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mtClean="0"/>
                                        </m:ctrlPr>
                                      </m:sSubPr>
                                      <m:e>
                                        <m:r>
                                          <a:rPr lang="tr-TR" smtClean="0"/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mtClean="0"/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mtClean="0"/>
                                  <m:t>=</m:t>
                                </m:r>
                                <m:f>
                                  <m:fPr>
                                    <m:ctrlPr>
                                      <a:rPr lang="tr-TR" smtClean="0"/>
                                    </m:ctrlPr>
                                  </m:fPr>
                                  <m:num>
                                    <m:r>
                                      <a:rPr lang="tr-TR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/>
                                            </m:ctrlPr>
                                          </m:sSubPr>
                                          <m:e>
                                            <m:r>
                                              <a:rPr lang="tr-TR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/>
                                              <m:t>𝑖</m:t>
                                            </m:r>
                                            <m:r>
                                              <a:rPr lang="tr-TR"/>
                                              <m:t>+1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/>
                                      <m:t>−</m:t>
                                    </m:r>
                                    <m:r>
                                      <a:rPr lang="tr-TR" smtClean="0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 smtClean="0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mtClean="0"/>
                                            </m:ctrlPr>
                                          </m:sSubPr>
                                          <m:e>
                                            <m:r>
                                              <a:rPr lang="tr-TR" smtClean="0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 smtClean="0"/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tr-TR" smtClean="0"/>
                                      <m:t>h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dirty="0" smtClean="0"/>
                                  <m:t>𝑂</m:t>
                                </m:r>
                                <m:r>
                                  <a:rPr lang="tr-TR" dirty="0" smtClean="0"/>
                                  <m:t>(</m:t>
                                </m:r>
                                <m:r>
                                  <a:rPr lang="tr-TR" dirty="0" smtClean="0"/>
                                  <m:t>h</m:t>
                                </m:r>
                                <m:r>
                                  <a:rPr lang="tr-TR" dirty="0" smtClean="0"/>
                                  <m:t>)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mtClean="0"/>
                                    </m:ctrlPr>
                                  </m:sSupPr>
                                  <m:e>
                                    <m:r>
                                      <a:rPr lang="tr-TR" smtClean="0"/>
                                      <m:t>𝑓</m:t>
                                    </m:r>
                                  </m:e>
                                  <m:sup>
                                    <m:r>
                                      <a:rPr lang="tr-TR" smtClean="0"/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mtClean="0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mtClean="0"/>
                                        </m:ctrlPr>
                                      </m:sSubPr>
                                      <m:e>
                                        <m:r>
                                          <a:rPr lang="tr-TR" smtClean="0"/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mtClean="0"/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mtClean="0"/>
                                  <m:t>=</m:t>
                                </m:r>
                                <m:f>
                                  <m:fPr>
                                    <m:ctrlPr>
                                      <a:rPr lang="tr-TR" smtClean="0"/>
                                    </m:ctrlPr>
                                  </m:fPr>
                                  <m:num>
                                    <m:r>
                                      <a:rPr lang="tr-TR" smtClean="0"/>
                                      <m:t>−</m:t>
                                    </m:r>
                                    <m:r>
                                      <a:rPr lang="tr-TR" smtClean="0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/>
                                            </m:ctrlPr>
                                          </m:sSubPr>
                                          <m:e>
                                            <m:r>
                                              <a:rPr lang="tr-TR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/>
                                              <m:t>𝑖</m:t>
                                            </m:r>
                                            <m:r>
                                              <a:rPr lang="tr-TR"/>
                                              <m:t>+2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mtClean="0"/>
                                      <m:t>+4</m:t>
                                    </m:r>
                                    <m:r>
                                      <a:rPr lang="tr-TR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/>
                                            </m:ctrlPr>
                                          </m:sSubPr>
                                          <m:e>
                                            <m:r>
                                              <a:rPr lang="tr-TR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/>
                                              <m:t>𝑖</m:t>
                                            </m:r>
                                            <m:r>
                                              <a:rPr lang="tr-TR"/>
                                              <m:t>+1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/>
                                      <m:t>−</m:t>
                                    </m:r>
                                    <m:r>
                                      <a:rPr lang="tr-TR" smtClean="0"/>
                                      <m:t>3</m:t>
                                    </m:r>
                                    <m:r>
                                      <a:rPr lang="tr-TR" smtClean="0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 smtClean="0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mtClean="0"/>
                                            </m:ctrlPr>
                                          </m:sSubPr>
                                          <m:e>
                                            <m:r>
                                              <a:rPr lang="tr-TR" smtClean="0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 smtClean="0"/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tr-TR" smtClean="0"/>
                                      <m:t>2</m:t>
                                    </m:r>
                                    <m:r>
                                      <a:rPr lang="tr-TR" smtClean="0"/>
                                      <m:t>h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dirty="0" smtClean="0"/>
                                  <m:t>𝑂</m:t>
                                </m:r>
                                <m:r>
                                  <a:rPr lang="tr-TR" dirty="0" smtClean="0"/>
                                  <m:t>(</m:t>
                                </m:r>
                                <m:sSup>
                                  <m:sSupPr>
                                    <m:ctrlPr>
                                      <a:rPr lang="tr-TR" dirty="0" smtClean="0"/>
                                    </m:ctrlPr>
                                  </m:sSupPr>
                                  <m:e>
                                    <m:r>
                                      <a:rPr lang="tr-TR" dirty="0" smtClean="0"/>
                                      <m:t>h</m:t>
                                    </m:r>
                                  </m:e>
                                  <m:sup>
                                    <m:r>
                                      <a:rPr lang="tr-TR" dirty="0" smtClean="0"/>
                                      <m:t>2</m:t>
                                    </m:r>
                                  </m:sup>
                                </m:sSup>
                                <m:r>
                                  <a:rPr lang="tr-TR" dirty="0" smtClean="0"/>
                                  <m:t>)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l" rtl="0" eaLnBrk="1" latinLnBrk="0" hangingPunct="1"/>
                          <a:r>
                            <a:rPr kumimoji="0" lang="tr-TR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İkinci Türev</a:t>
                          </a:r>
                          <a:endParaRPr kumimoji="0" lang="tr-TR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r-TR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Hata Mertebesi</a:t>
                          </a:r>
                          <a:endParaRPr kumimoji="0" lang="tr-TR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mtClean="0"/>
                                    </m:ctrlPr>
                                  </m:sSupPr>
                                  <m:e>
                                    <m:r>
                                      <a:rPr lang="tr-TR" smtClean="0"/>
                                      <m:t>𝑓</m:t>
                                    </m:r>
                                  </m:e>
                                  <m:sup>
                                    <m:r>
                                      <a:rPr lang="tr-TR" smtClean="0"/>
                                      <m:t>′</m:t>
                                    </m:r>
                                    <m:r>
                                      <a:rPr lang="tr-TR" smtClean="0"/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mtClean="0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mtClean="0"/>
                                        </m:ctrlPr>
                                      </m:sSubPr>
                                      <m:e>
                                        <m:r>
                                          <a:rPr lang="tr-TR" smtClean="0"/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mtClean="0"/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mtClean="0"/>
                                  <m:t>=</m:t>
                                </m:r>
                                <m:f>
                                  <m:fPr>
                                    <m:ctrlPr>
                                      <a:rPr lang="tr-TR" smtClean="0"/>
                                    </m:ctrlPr>
                                  </m:fPr>
                                  <m:num>
                                    <m:r>
                                      <a:rPr lang="tr-TR" smtClean="0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/>
                                            </m:ctrlPr>
                                          </m:sSubPr>
                                          <m:e>
                                            <m:r>
                                              <a:rPr lang="tr-TR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/>
                                              <m:t>𝑖</m:t>
                                            </m:r>
                                            <m:r>
                                              <a:rPr lang="tr-TR"/>
                                              <m:t>+2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mtClean="0"/>
                                      <m:t>−2</m:t>
                                    </m:r>
                                    <m:r>
                                      <a:rPr lang="tr-TR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/>
                                            </m:ctrlPr>
                                          </m:sSubPr>
                                          <m:e>
                                            <m:r>
                                              <a:rPr lang="tr-TR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/>
                                              <m:t>𝑖</m:t>
                                            </m:r>
                                            <m:r>
                                              <a:rPr lang="tr-TR"/>
                                              <m:t>+1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mtClean="0"/>
                                      <m:t>+</m:t>
                                    </m:r>
                                    <m:r>
                                      <a:rPr lang="tr-TR" smtClean="0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 smtClean="0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mtClean="0"/>
                                            </m:ctrlPr>
                                          </m:sSubPr>
                                          <m:e>
                                            <m:r>
                                              <a:rPr lang="tr-TR" smtClean="0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 smtClean="0"/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tr-TR" smtClean="0"/>
                                        </m:ctrlPr>
                                      </m:sSupPr>
                                      <m:e>
                                        <m:r>
                                          <a:rPr lang="tr-TR" smtClean="0"/>
                                          <m:t>h</m:t>
                                        </m:r>
                                      </m:e>
                                      <m:sup>
                                        <m:r>
                                          <a:rPr lang="tr-TR" smtClean="0"/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dirty="0" smtClean="0"/>
                                  <m:t>𝑂</m:t>
                                </m:r>
                                <m:r>
                                  <a:rPr lang="tr-TR" dirty="0" smtClean="0"/>
                                  <m:t>(</m:t>
                                </m:r>
                                <m:r>
                                  <a:rPr lang="tr-TR" dirty="0" smtClean="0"/>
                                  <m:t>h</m:t>
                                </m:r>
                                <m:r>
                                  <a:rPr lang="tr-TR" dirty="0" smtClean="0"/>
                                  <m:t>)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mtClean="0"/>
                                    </m:ctrlPr>
                                  </m:sSupPr>
                                  <m:e>
                                    <m:r>
                                      <a:rPr lang="tr-TR" smtClean="0"/>
                                      <m:t>𝑓</m:t>
                                    </m:r>
                                  </m:e>
                                  <m:sup>
                                    <m:r>
                                      <a:rPr lang="tr-TR" smtClean="0"/>
                                      <m:t>′′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mtClean="0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mtClean="0"/>
                                        </m:ctrlPr>
                                      </m:sSubPr>
                                      <m:e>
                                        <m:r>
                                          <a:rPr lang="tr-TR" smtClean="0"/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mtClean="0"/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mtClean="0"/>
                                  <m:t>=</m:t>
                                </m:r>
                                <m:f>
                                  <m:fPr>
                                    <m:ctrlPr>
                                      <a:rPr lang="tr-TR" smtClean="0"/>
                                    </m:ctrlPr>
                                  </m:fPr>
                                  <m:num>
                                    <m:r>
                                      <a:rPr lang="tr-TR" smtClean="0"/>
                                      <m:t>−</m:t>
                                    </m:r>
                                    <m:r>
                                      <a:rPr lang="tr-TR" smtClean="0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/>
                                            </m:ctrlPr>
                                          </m:sSubPr>
                                          <m:e>
                                            <m:r>
                                              <a:rPr lang="tr-TR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/>
                                              <m:t>𝑖</m:t>
                                            </m:r>
                                            <m:r>
                                              <a:rPr lang="tr-TR"/>
                                              <m:t>+3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mtClean="0"/>
                                      <m:t>+4</m:t>
                                    </m:r>
                                    <m:r>
                                      <a:rPr lang="tr-TR" smtClean="0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/>
                                            </m:ctrlPr>
                                          </m:sSubPr>
                                          <m:e>
                                            <m:r>
                                              <a:rPr lang="tr-TR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/>
                                              <m:t>𝑖</m:t>
                                            </m:r>
                                            <m:r>
                                              <a:rPr lang="tr-TR"/>
                                              <m:t>+2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mtClean="0"/>
                                      <m:t>−</m:t>
                                    </m:r>
                                    <m:r>
                                      <a:rPr lang="tr-TR" smtClean="0"/>
                                      <m:t>5</m:t>
                                    </m:r>
                                    <m:r>
                                      <a:rPr lang="tr-TR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/>
                                            </m:ctrlPr>
                                          </m:sSubPr>
                                          <m:e>
                                            <m:r>
                                              <a:rPr lang="tr-TR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/>
                                              <m:t>𝑖</m:t>
                                            </m:r>
                                            <m:r>
                                              <a:rPr lang="tr-TR"/>
                                              <m:t>+1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mtClean="0"/>
                                      <m:t>+</m:t>
                                    </m:r>
                                    <m:r>
                                      <a:rPr lang="tr-TR" smtClean="0"/>
                                      <m:t>2</m:t>
                                    </m:r>
                                    <m:r>
                                      <a:rPr lang="tr-TR" smtClean="0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 smtClean="0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mtClean="0"/>
                                            </m:ctrlPr>
                                          </m:sSubPr>
                                          <m:e>
                                            <m:r>
                                              <a:rPr lang="tr-TR" smtClean="0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 smtClean="0"/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tr-TR" smtClean="0"/>
                                        </m:ctrlPr>
                                      </m:sSupPr>
                                      <m:e>
                                        <m:r>
                                          <a:rPr lang="tr-TR" smtClean="0"/>
                                          <m:t>h</m:t>
                                        </m:r>
                                      </m:e>
                                      <m:sup>
                                        <m:r>
                                          <a:rPr lang="tr-TR" smtClean="0"/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dirty="0" smtClean="0"/>
                                  <m:t>𝑂</m:t>
                                </m:r>
                                <m:r>
                                  <a:rPr lang="tr-TR" dirty="0" smtClean="0"/>
                                  <m:t>(</m:t>
                                </m:r>
                                <m:sSup>
                                  <m:sSupPr>
                                    <m:ctrlPr>
                                      <a:rPr lang="tr-TR" dirty="0" smtClean="0"/>
                                    </m:ctrlPr>
                                  </m:sSupPr>
                                  <m:e>
                                    <m:r>
                                      <a:rPr lang="tr-TR" dirty="0" smtClean="0"/>
                                      <m:t>h</m:t>
                                    </m:r>
                                  </m:e>
                                  <m:sup>
                                    <m:r>
                                      <a:rPr lang="tr-TR" dirty="0" smtClean="0"/>
                                      <m:t>2</m:t>
                                    </m:r>
                                  </m:sup>
                                </m:sSup>
                                <m:r>
                                  <a:rPr lang="tr-TR" dirty="0" smtClean="0"/>
                                  <m:t>)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o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6209188"/>
                  </p:ext>
                </p:extLst>
              </p:nvPr>
            </p:nvGraphicFramePr>
            <p:xfrm>
              <a:off x="609600" y="1191986"/>
              <a:ext cx="8128000" cy="331482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6191288"/>
                    <a:gridCol w="1936712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 smtClean="0"/>
                            <a:t>Birinci Türev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Hata</a:t>
                          </a:r>
                          <a:r>
                            <a:rPr lang="tr-TR" baseline="0" dirty="0" smtClean="0"/>
                            <a:t> Mertebesi</a:t>
                          </a:r>
                          <a:endParaRPr lang="tr-TR" dirty="0"/>
                        </a:p>
                      </a:txBody>
                      <a:tcPr/>
                    </a:tc>
                  </a:tr>
                  <a:tr h="623761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7" t="-64078" r="-31594" b="-3718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20126" t="-64078" r="-943" b="-371845"/>
                          </a:stretch>
                        </a:blipFill>
                      </a:tcPr>
                    </a:tc>
                  </a:tr>
                  <a:tr h="623761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7" t="-165686" r="-31594" b="-275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20126" t="-165686" r="-943" b="-2754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l" rtl="0" eaLnBrk="1" latinLnBrk="0" hangingPunct="1"/>
                          <a:r>
                            <a:rPr kumimoji="0" lang="tr-TR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İkinci Türev</a:t>
                          </a:r>
                          <a:endParaRPr kumimoji="0" lang="tr-TR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r-TR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Hata Mertebesi</a:t>
                          </a:r>
                          <a:endParaRPr kumimoji="0" lang="tr-TR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662813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7" t="-304587" r="-31594" b="-10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20126" t="-304587" r="-943" b="-101835"/>
                          </a:stretch>
                        </a:blipFill>
                      </a:tcPr>
                    </a:tc>
                  </a:tr>
                  <a:tr h="662813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7" t="-404587" r="-31594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20126" t="-404587" r="-943" b="-183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1813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1362" y="612247"/>
            <a:ext cx="10972800" cy="50618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Geriye </a:t>
            </a:r>
            <a:r>
              <a:rPr lang="tr-TR" dirty="0"/>
              <a:t>doğru Sonlu Bölünmüş Fark Formülleri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o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1233887"/>
                  </p:ext>
                </p:extLst>
              </p:nvPr>
            </p:nvGraphicFramePr>
            <p:xfrm>
              <a:off x="601362" y="1179267"/>
              <a:ext cx="8128000" cy="331482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6191288"/>
                    <a:gridCol w="1936712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 smtClean="0"/>
                            <a:t>Birinci Türev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Hata</a:t>
                          </a:r>
                          <a:r>
                            <a:rPr lang="tr-TR" baseline="0" dirty="0" smtClean="0"/>
                            <a:t> Mertebesi</a:t>
                          </a:r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mtClean="0"/>
                                    </m:ctrlPr>
                                  </m:sSupPr>
                                  <m:e>
                                    <m:r>
                                      <a:rPr lang="tr-TR" smtClean="0"/>
                                      <m:t>𝑓</m:t>
                                    </m:r>
                                  </m:e>
                                  <m:sup>
                                    <m:r>
                                      <a:rPr lang="tr-TR" smtClean="0"/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mtClean="0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mtClean="0"/>
                                        </m:ctrlPr>
                                      </m:sSubPr>
                                      <m:e>
                                        <m:r>
                                          <a:rPr lang="tr-TR" smtClean="0"/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mtClean="0"/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mtClean="0"/>
                                  <m:t>=</m:t>
                                </m:r>
                                <m:f>
                                  <m:fPr>
                                    <m:ctrlPr>
                                      <a:rPr lang="tr-TR" smtClean="0"/>
                                    </m:ctrlPr>
                                  </m:fPr>
                                  <m:num>
                                    <m:r>
                                      <a:rPr lang="tr-TR" smtClean="0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 smtClean="0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mtClean="0"/>
                                            </m:ctrlPr>
                                          </m:sSubPr>
                                          <m:e>
                                            <m:r>
                                              <a:rPr lang="tr-TR" smtClean="0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 smtClean="0"/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tr-TR" b="0" i="0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tr-TR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tr-TR" smtClean="0"/>
                                      <m:t>h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dirty="0" smtClean="0"/>
                                  <m:t>𝑂</m:t>
                                </m:r>
                                <m:r>
                                  <a:rPr lang="tr-TR" dirty="0" smtClean="0"/>
                                  <m:t>(</m:t>
                                </m:r>
                                <m:r>
                                  <a:rPr lang="tr-TR" dirty="0" smtClean="0"/>
                                  <m:t>h</m:t>
                                </m:r>
                                <m:r>
                                  <a:rPr lang="tr-TR" dirty="0" smtClean="0"/>
                                  <m:t>)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mtClean="0"/>
                                    </m:ctrlPr>
                                  </m:sSupPr>
                                  <m:e>
                                    <m:r>
                                      <a:rPr lang="tr-TR" smtClean="0"/>
                                      <m:t>𝑓</m:t>
                                    </m:r>
                                  </m:e>
                                  <m:sup>
                                    <m:r>
                                      <a:rPr lang="tr-TR" smtClean="0"/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mtClean="0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mtClean="0"/>
                                        </m:ctrlPr>
                                      </m:sSubPr>
                                      <m:e>
                                        <m:r>
                                          <a:rPr lang="tr-TR" smtClean="0"/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mtClean="0"/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mtClean="0"/>
                                  <m:t>=</m:t>
                                </m:r>
                                <m:f>
                                  <m:fPr>
                                    <m:ctrlPr>
                                      <a:rPr lang="tr-TR" smtClean="0"/>
                                    </m:ctrlPr>
                                  </m:fPr>
                                  <m:num>
                                    <m:r>
                                      <a:rPr lang="tr-TR" smtClean="0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/>
                                            </m:ctrlPr>
                                          </m:sSubPr>
                                          <m:e>
                                            <m:r>
                                              <a:rPr lang="tr-TR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/>
                                              <m:t>𝑖</m:t>
                                            </m:r>
                                            <m:r>
                                              <a:rPr lang="tr-TR" b="0" i="0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tr-TR" smtClean="0"/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smtClean="0"/>
                                      <m:t>4</m:t>
                                    </m:r>
                                    <m:r>
                                      <a:rPr lang="tr-TR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/>
                                            </m:ctrlPr>
                                          </m:sSubPr>
                                          <m:e>
                                            <m:r>
                                              <a:rPr lang="tr-TR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/>
                                              <m:t>𝑖</m:t>
                                            </m:r>
                                            <m:r>
                                              <a:rPr lang="tr-TR" b="0" i="0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tr-TR"/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b="0" i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tr-TR" smtClean="0"/>
                                      <m:t>3</m:t>
                                    </m:r>
                                    <m:r>
                                      <a:rPr lang="tr-TR" smtClean="0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 smtClean="0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mtClean="0"/>
                                            </m:ctrlPr>
                                          </m:sSubPr>
                                          <m:e>
                                            <m:r>
                                              <a:rPr lang="tr-TR" smtClean="0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 smtClean="0"/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tr-TR" smtClean="0"/>
                                      <m:t>2</m:t>
                                    </m:r>
                                    <m:r>
                                      <a:rPr lang="tr-TR" smtClean="0"/>
                                      <m:t>h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dirty="0" smtClean="0"/>
                                  <m:t>𝑂</m:t>
                                </m:r>
                                <m:r>
                                  <a:rPr lang="tr-TR" dirty="0" smtClean="0"/>
                                  <m:t>(</m:t>
                                </m:r>
                                <m:sSup>
                                  <m:sSupPr>
                                    <m:ctrlPr>
                                      <a:rPr lang="tr-TR" dirty="0" smtClean="0"/>
                                    </m:ctrlPr>
                                  </m:sSupPr>
                                  <m:e>
                                    <m:r>
                                      <a:rPr lang="tr-TR" dirty="0" smtClean="0"/>
                                      <m:t>h</m:t>
                                    </m:r>
                                  </m:e>
                                  <m:sup>
                                    <m:r>
                                      <a:rPr lang="tr-TR" dirty="0" smtClean="0"/>
                                      <m:t>2</m:t>
                                    </m:r>
                                  </m:sup>
                                </m:sSup>
                                <m:r>
                                  <a:rPr lang="tr-TR" dirty="0" smtClean="0"/>
                                  <m:t>)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l" rtl="0" eaLnBrk="1" latinLnBrk="0" hangingPunct="1"/>
                          <a:r>
                            <a:rPr kumimoji="0" lang="tr-TR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İkinci Türev</a:t>
                          </a:r>
                          <a:endParaRPr kumimoji="0" lang="tr-TR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r-TR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Hata Mertebesi</a:t>
                          </a:r>
                          <a:endParaRPr kumimoji="0" lang="tr-TR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mtClean="0"/>
                                    </m:ctrlPr>
                                  </m:sSupPr>
                                  <m:e>
                                    <m:r>
                                      <a:rPr lang="tr-TR" smtClean="0"/>
                                      <m:t>𝑓</m:t>
                                    </m:r>
                                  </m:e>
                                  <m:sup>
                                    <m:r>
                                      <a:rPr lang="tr-TR" smtClean="0"/>
                                      <m:t>′</m:t>
                                    </m:r>
                                    <m:r>
                                      <a:rPr lang="tr-TR" smtClean="0"/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mtClean="0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mtClean="0"/>
                                        </m:ctrlPr>
                                      </m:sSubPr>
                                      <m:e>
                                        <m:r>
                                          <a:rPr lang="tr-TR" smtClean="0"/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mtClean="0"/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mtClean="0"/>
                                  <m:t>=</m:t>
                                </m:r>
                                <m:f>
                                  <m:fPr>
                                    <m:ctrlPr>
                                      <a:rPr lang="tr-TR" smtClean="0"/>
                                    </m:ctrlPr>
                                  </m:fPr>
                                  <m:num>
                                    <m:r>
                                      <a:rPr lang="tr-TR" smtClean="0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/>
                                            </m:ctrlPr>
                                          </m:sSubPr>
                                          <m:e>
                                            <m:r>
                                              <a:rPr lang="tr-TR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/>
                                              <m:t>𝑖</m:t>
                                            </m:r>
                                            <m:r>
                                              <a:rPr lang="tr-TR" b="0" i="0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tr-TR"/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mtClean="0"/>
                                      <m:t>−2</m:t>
                                    </m:r>
                                    <m:r>
                                      <a:rPr lang="tr-TR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/>
                                            </m:ctrlPr>
                                          </m:sSubPr>
                                          <m:e>
                                            <m:r>
                                              <a:rPr lang="tr-TR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/>
                                              <m:t>𝑖</m:t>
                                            </m:r>
                                            <m:r>
                                              <a:rPr lang="tr-TR" b="0" i="0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tr-TR"/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mtClean="0"/>
                                      <m:t>+</m:t>
                                    </m:r>
                                    <m:r>
                                      <a:rPr lang="tr-TR" smtClean="0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 smtClean="0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mtClean="0"/>
                                            </m:ctrlPr>
                                          </m:sSubPr>
                                          <m:e>
                                            <m:r>
                                              <a:rPr lang="tr-TR" smtClean="0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 smtClean="0"/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tr-TR" smtClean="0"/>
                                        </m:ctrlPr>
                                      </m:sSupPr>
                                      <m:e>
                                        <m:r>
                                          <a:rPr lang="tr-TR" smtClean="0"/>
                                          <m:t>h</m:t>
                                        </m:r>
                                      </m:e>
                                      <m:sup>
                                        <m:r>
                                          <a:rPr lang="tr-TR" smtClean="0"/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dirty="0" smtClean="0"/>
                                  <m:t>𝑂</m:t>
                                </m:r>
                                <m:r>
                                  <a:rPr lang="tr-TR" dirty="0" smtClean="0"/>
                                  <m:t>(</m:t>
                                </m:r>
                                <m:r>
                                  <a:rPr lang="tr-TR" dirty="0" smtClean="0"/>
                                  <m:t>h</m:t>
                                </m:r>
                                <m:r>
                                  <a:rPr lang="tr-TR" dirty="0" smtClean="0"/>
                                  <m:t>)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mtClean="0"/>
                                    </m:ctrlPr>
                                  </m:sSupPr>
                                  <m:e>
                                    <m:r>
                                      <a:rPr lang="tr-TR" smtClean="0"/>
                                      <m:t>𝑓</m:t>
                                    </m:r>
                                  </m:e>
                                  <m:sup>
                                    <m:r>
                                      <a:rPr lang="tr-TR" smtClean="0"/>
                                      <m:t>′′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mtClean="0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mtClean="0"/>
                                        </m:ctrlPr>
                                      </m:sSubPr>
                                      <m:e>
                                        <m:r>
                                          <a:rPr lang="tr-TR" smtClean="0"/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mtClean="0"/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mtClean="0"/>
                                  <m:t>=</m:t>
                                </m:r>
                                <m:f>
                                  <m:fPr>
                                    <m:ctrlPr>
                                      <a:rPr lang="tr-TR" smtClean="0"/>
                                    </m:ctrlPr>
                                  </m:fPr>
                                  <m:num>
                                    <m:r>
                                      <a:rPr lang="tr-TR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smtClean="0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/>
                                            </m:ctrlPr>
                                          </m:sSubPr>
                                          <m:e>
                                            <m:r>
                                              <a:rPr lang="tr-TR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/>
                                              <m:t>𝑖</m:t>
                                            </m:r>
                                            <m:r>
                                              <a:rPr lang="tr-TR" b="0" i="0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tr-TR" smtClean="0"/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b="0" i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tr-TR" smtClean="0"/>
                                      <m:t>4</m:t>
                                    </m:r>
                                    <m:r>
                                      <a:rPr lang="tr-TR" smtClean="0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/>
                                            </m:ctrlPr>
                                          </m:sSubPr>
                                          <m:e>
                                            <m:r>
                                              <a:rPr lang="tr-TR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/>
                                              <m:t>𝑖</m:t>
                                            </m:r>
                                            <m:r>
                                              <a:rPr lang="tr-TR" b="0" i="0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tr-TR"/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mtClean="0"/>
                                      <m:t>−</m:t>
                                    </m:r>
                                    <m:r>
                                      <a:rPr lang="tr-TR" smtClean="0"/>
                                      <m:t>5</m:t>
                                    </m:r>
                                    <m:r>
                                      <a:rPr lang="tr-TR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/>
                                            </m:ctrlPr>
                                          </m:sSubPr>
                                          <m:e>
                                            <m:r>
                                              <a:rPr lang="tr-TR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/>
                                              <m:t>𝑖</m:t>
                                            </m:r>
                                            <m:r>
                                              <a:rPr lang="tr-TR" b="0" i="0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tr-TR"/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mtClean="0"/>
                                      <m:t>+</m:t>
                                    </m:r>
                                    <m:r>
                                      <a:rPr lang="tr-TR" smtClean="0"/>
                                      <m:t>2</m:t>
                                    </m:r>
                                    <m:r>
                                      <a:rPr lang="tr-TR" smtClean="0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 smtClean="0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mtClean="0"/>
                                            </m:ctrlPr>
                                          </m:sSubPr>
                                          <m:e>
                                            <m:r>
                                              <a:rPr lang="tr-TR" smtClean="0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 smtClean="0"/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tr-TR" smtClean="0"/>
                                        </m:ctrlPr>
                                      </m:sSupPr>
                                      <m:e>
                                        <m:r>
                                          <a:rPr lang="tr-TR" smtClean="0"/>
                                          <m:t>h</m:t>
                                        </m:r>
                                      </m:e>
                                      <m:sup>
                                        <m:r>
                                          <a:rPr lang="tr-TR" smtClean="0"/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dirty="0" smtClean="0"/>
                                  <m:t>𝑂</m:t>
                                </m:r>
                                <m:r>
                                  <a:rPr lang="tr-TR" dirty="0" smtClean="0"/>
                                  <m:t>(</m:t>
                                </m:r>
                                <m:sSup>
                                  <m:sSupPr>
                                    <m:ctrlPr>
                                      <a:rPr lang="tr-TR" dirty="0" smtClean="0"/>
                                    </m:ctrlPr>
                                  </m:sSupPr>
                                  <m:e>
                                    <m:r>
                                      <a:rPr lang="tr-TR" dirty="0" smtClean="0"/>
                                      <m:t>h</m:t>
                                    </m:r>
                                  </m:e>
                                  <m:sup>
                                    <m:r>
                                      <a:rPr lang="tr-TR" dirty="0" smtClean="0"/>
                                      <m:t>2</m:t>
                                    </m:r>
                                  </m:sup>
                                </m:sSup>
                                <m:r>
                                  <a:rPr lang="tr-TR" dirty="0" smtClean="0"/>
                                  <m:t>)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o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1233887"/>
                  </p:ext>
                </p:extLst>
              </p:nvPr>
            </p:nvGraphicFramePr>
            <p:xfrm>
              <a:off x="601362" y="1179267"/>
              <a:ext cx="8128000" cy="331482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6191288"/>
                    <a:gridCol w="1936712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 smtClean="0"/>
                            <a:t>Birinci Türev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Hata</a:t>
                          </a:r>
                          <a:r>
                            <a:rPr lang="tr-TR" baseline="0" dirty="0" smtClean="0"/>
                            <a:t> Mertebesi</a:t>
                          </a:r>
                          <a:endParaRPr lang="tr-TR" dirty="0"/>
                        </a:p>
                      </a:txBody>
                      <a:tcPr/>
                    </a:tc>
                  </a:tr>
                  <a:tr h="623761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8" t="-64078" r="-31693" b="-3718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19811" t="-64078" r="-1258" b="-371845"/>
                          </a:stretch>
                        </a:blipFill>
                      </a:tcPr>
                    </a:tc>
                  </a:tr>
                  <a:tr h="623761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8" t="-165686" r="-31693" b="-275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19811" t="-165686" r="-1258" b="-2754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l" rtl="0" eaLnBrk="1" latinLnBrk="0" hangingPunct="1"/>
                          <a:r>
                            <a:rPr kumimoji="0" lang="tr-TR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İkinci Türev</a:t>
                          </a:r>
                          <a:endParaRPr kumimoji="0" lang="tr-TR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r-TR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Hata Mertebesi</a:t>
                          </a:r>
                          <a:endParaRPr kumimoji="0" lang="tr-TR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662813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8" t="-304587" r="-31693" b="-10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19811" t="-304587" r="-1258" b="-101835"/>
                          </a:stretch>
                        </a:blipFill>
                      </a:tcPr>
                    </a:tc>
                  </a:tr>
                  <a:tr h="662813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8" t="-404587" r="-31693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19811" t="-404587" r="-1258" b="-183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0939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Eşitliklerin İntegrali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İntegre</a:t>
            </a:r>
            <a:r>
              <a:rPr lang="tr-TR" dirty="0" smtClean="0"/>
              <a:t> edilecek fonksiyon biliniyor, ancak analitik olarak hesaplanması zor yada imkansız ise sayısal yöntemlere başvurabileceğimizi söylemiştik.</a:t>
            </a:r>
          </a:p>
          <a:p>
            <a:r>
              <a:rPr lang="tr-TR" dirty="0" smtClean="0"/>
              <a:t>Geçen derslerimizde Newton-</a:t>
            </a:r>
            <a:r>
              <a:rPr lang="tr-TR" dirty="0" err="1" smtClean="0"/>
              <a:t>Cotes</a:t>
            </a:r>
            <a:r>
              <a:rPr lang="tr-TR" dirty="0" smtClean="0"/>
              <a:t> yöntemlerini tartıştık, bu yöntemlerinde fonksiyon biliniyorsa kullanılabileceğini gösterdik. </a:t>
            </a:r>
          </a:p>
          <a:p>
            <a:r>
              <a:rPr lang="tr-TR" dirty="0" smtClean="0"/>
              <a:t>İntegral sonucunu iyileştirmek üzere, aralık sayısını artırmanın belirli bir düzeye kadar iyileştirme sağladığını, adım sayısını çok daha azalttığımızda ise oluşan yuvarlama hataları nedeniyle sonucumuzun artık iyileşmediğini gözlemleyebiliriz.</a:t>
            </a:r>
          </a:p>
          <a:p>
            <a:r>
              <a:rPr lang="tr-TR" dirty="0" smtClean="0"/>
              <a:t>Bu durumu ortadan kaldırmak üzere yöntemler geliştirilmiştir.</a:t>
            </a:r>
          </a:p>
          <a:p>
            <a:pPr lvl="1"/>
            <a:r>
              <a:rPr lang="tr-TR" dirty="0" err="1" smtClean="0"/>
              <a:t>Richardson</a:t>
            </a:r>
            <a:r>
              <a:rPr lang="tr-TR" dirty="0" smtClean="0"/>
              <a:t> </a:t>
            </a:r>
            <a:r>
              <a:rPr lang="tr-TR" dirty="0" err="1" smtClean="0"/>
              <a:t>ekstrapolasyonuna</a:t>
            </a:r>
            <a:r>
              <a:rPr lang="tr-TR" dirty="0" smtClean="0"/>
              <a:t> dayanan </a:t>
            </a:r>
            <a:r>
              <a:rPr lang="tr-TR" dirty="0" err="1" smtClean="0"/>
              <a:t>Romberg</a:t>
            </a:r>
            <a:r>
              <a:rPr lang="tr-TR" dirty="0" smtClean="0"/>
              <a:t> integrali</a:t>
            </a:r>
          </a:p>
          <a:p>
            <a:pPr lvl="1"/>
            <a:r>
              <a:rPr lang="tr-TR" dirty="0" smtClean="0"/>
              <a:t>Gauss Kareleme yöntemi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144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Merkezi Sonlu </a:t>
            </a:r>
            <a:r>
              <a:rPr lang="tr-TR" dirty="0"/>
              <a:t>Bölünmüş Fark Formülleri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o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4448922"/>
                  </p:ext>
                </p:extLst>
              </p:nvPr>
            </p:nvGraphicFramePr>
            <p:xfrm>
              <a:off x="609600" y="1254578"/>
              <a:ext cx="9067571" cy="331482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6552971"/>
                    <a:gridCol w="2514600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 smtClean="0"/>
                            <a:t>Birinci Türev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Hata</a:t>
                          </a:r>
                          <a:r>
                            <a:rPr lang="tr-TR" baseline="0" dirty="0" smtClean="0"/>
                            <a:t> Mertebesi</a:t>
                          </a:r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mtClean="0"/>
                                    </m:ctrlPr>
                                  </m:sSupPr>
                                  <m:e>
                                    <m:r>
                                      <a:rPr lang="tr-TR" smtClean="0"/>
                                      <m:t>𝑓</m:t>
                                    </m:r>
                                  </m:e>
                                  <m:sup>
                                    <m:r>
                                      <a:rPr lang="tr-TR" smtClean="0"/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mtClean="0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mtClean="0"/>
                                        </m:ctrlPr>
                                      </m:sSubPr>
                                      <m:e>
                                        <m:r>
                                          <a:rPr lang="tr-TR" smtClean="0"/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mtClean="0"/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mtClean="0"/>
                                  <m:t>=</m:t>
                                </m:r>
                                <m:f>
                                  <m:fPr>
                                    <m:ctrlPr>
                                      <a:rPr lang="tr-TR" smtClean="0"/>
                                    </m:ctrlPr>
                                  </m:fPr>
                                  <m:num>
                                    <m:r>
                                      <a:rPr lang="tr-TR" smtClean="0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 smtClean="0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mtClean="0"/>
                                            </m:ctrlPr>
                                          </m:sSubPr>
                                          <m:e>
                                            <m:r>
                                              <a:rPr lang="tr-TR" smtClean="0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 smtClean="0"/>
                                              <m:t>𝑖</m:t>
                                            </m:r>
                                            <m:r>
                                              <a:rPr lang="tr-TR" b="0" i="0" smtClean="0"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tr-TR" b="0" i="0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tr-TR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tr-TR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tr-TR" smtClean="0"/>
                                      <m:t>h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dirty="0" smtClean="0"/>
                                  <m:t>𝑂</m:t>
                                </m:r>
                                <m:r>
                                  <a:rPr lang="tr-TR" dirty="0" smtClean="0"/>
                                  <m:t>(</m:t>
                                </m:r>
                                <m:sSup>
                                  <m:sSupPr>
                                    <m:ctrlP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dirty="0" smtClean="0"/>
                                  <m:t>)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mtClean="0"/>
                                    </m:ctrlPr>
                                  </m:sSupPr>
                                  <m:e>
                                    <m:r>
                                      <a:rPr lang="tr-TR" smtClean="0"/>
                                      <m:t>𝑓</m:t>
                                    </m:r>
                                  </m:e>
                                  <m:sup>
                                    <m:r>
                                      <a:rPr lang="tr-TR" smtClean="0"/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mtClean="0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mtClean="0"/>
                                        </m:ctrlPr>
                                      </m:sSubPr>
                                      <m:e>
                                        <m:r>
                                          <a:rPr lang="tr-TR" smtClean="0"/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mtClean="0"/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mtClean="0"/>
                                  <m:t>=</m:t>
                                </m:r>
                                <m:f>
                                  <m:fPr>
                                    <m:ctrlPr>
                                      <a:rPr lang="tr-TR" smtClean="0"/>
                                    </m:ctrlPr>
                                  </m:fPr>
                                  <m:num>
                                    <m:r>
                                      <a:rPr lang="tr-TR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smtClean="0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/>
                                            </m:ctrlPr>
                                          </m:sSubPr>
                                          <m:e>
                                            <m:r>
                                              <a:rPr lang="tr-TR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/>
                                              <m:t>𝑖</m:t>
                                            </m:r>
                                            <m:r>
                                              <a:rPr lang="tr-TR" b="0" i="0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tr-TR" smtClean="0"/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b="0" i="0" smtClean="0">
                                        <a:latin typeface="Cambria Math" panose="02040503050406030204" pitchFamily="18" charset="0"/>
                                      </a:rPr>
                                      <m:t>+8</m:t>
                                    </m:r>
                                    <m: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tr-TR" b="0" i="0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tr-TR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b="0" i="0" smtClean="0">
                                        <a:latin typeface="Cambria Math" panose="02040503050406030204" pitchFamily="18" charset="0"/>
                                      </a:rPr>
                                      <m:t>−8</m:t>
                                    </m:r>
                                    <m:r>
                                      <a:rPr lang="tr-TR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/>
                                            </m:ctrlPr>
                                          </m:sSubPr>
                                          <m:e>
                                            <m:r>
                                              <a:rPr lang="tr-TR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/>
                                              <m:t>𝑖</m:t>
                                            </m:r>
                                            <m:r>
                                              <a:rPr lang="tr-TR" b="0" i="0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tr-TR"/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b="0" i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tr-TR" smtClean="0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 smtClean="0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mtClean="0"/>
                                            </m:ctrlPr>
                                          </m:sSubPr>
                                          <m:e>
                                            <m:r>
                                              <a:rPr lang="tr-TR" smtClean="0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 smtClean="0"/>
                                              <m:t>𝑖</m:t>
                                            </m:r>
                                            <m:r>
                                              <a:rPr lang="tr-TR" b="0" i="0" smtClean="0">
                                                <a:latin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tr-TR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tr-TR" smtClean="0"/>
                                      <m:t>2</m:t>
                                    </m:r>
                                    <m:r>
                                      <a:rPr lang="tr-TR" smtClean="0"/>
                                      <m:t>h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dirty="0" smtClean="0"/>
                                  <m:t>𝑂</m:t>
                                </m:r>
                                <m:r>
                                  <a:rPr lang="tr-TR" dirty="0" smtClean="0"/>
                                  <m:t>(</m:t>
                                </m:r>
                                <m:sSup>
                                  <m:sSupPr>
                                    <m:ctrlPr>
                                      <a:rPr lang="tr-TR" dirty="0" smtClean="0"/>
                                    </m:ctrlPr>
                                  </m:sSupPr>
                                  <m:e>
                                    <m:r>
                                      <a:rPr lang="tr-TR" dirty="0" smtClean="0"/>
                                      <m:t>h</m:t>
                                    </m:r>
                                  </m:e>
                                  <m:sup>
                                    <m:r>
                                      <a:rPr lang="tr-TR" b="0" i="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tr-TR" dirty="0" smtClean="0"/>
                                  <m:t>)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l" rtl="0" eaLnBrk="1" latinLnBrk="0" hangingPunct="1"/>
                          <a:r>
                            <a:rPr kumimoji="0" lang="tr-TR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İkinci Türev</a:t>
                          </a:r>
                          <a:endParaRPr kumimoji="0" lang="tr-TR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r-TR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Hata Mertebesi</a:t>
                          </a:r>
                          <a:endParaRPr kumimoji="0" lang="tr-TR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mtClean="0"/>
                                    </m:ctrlPr>
                                  </m:sSupPr>
                                  <m:e>
                                    <m:r>
                                      <a:rPr lang="tr-TR" smtClean="0"/>
                                      <m:t>𝑓</m:t>
                                    </m:r>
                                  </m:e>
                                  <m:sup>
                                    <m:r>
                                      <a:rPr lang="tr-TR" smtClean="0"/>
                                      <m:t>′</m:t>
                                    </m:r>
                                    <m:r>
                                      <a:rPr lang="tr-TR" smtClean="0"/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mtClean="0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mtClean="0"/>
                                        </m:ctrlPr>
                                      </m:sSubPr>
                                      <m:e>
                                        <m:r>
                                          <a:rPr lang="tr-TR" smtClean="0"/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mtClean="0"/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mtClean="0"/>
                                  <m:t>=</m:t>
                                </m:r>
                                <m:f>
                                  <m:fPr>
                                    <m:ctrlPr>
                                      <a:rPr lang="tr-TR" smtClean="0"/>
                                    </m:ctrlPr>
                                  </m:fPr>
                                  <m:num>
                                    <m:r>
                                      <a:rPr lang="tr-TR" smtClean="0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/>
                                            </m:ctrlPr>
                                          </m:sSubPr>
                                          <m:e>
                                            <m:r>
                                              <a:rPr lang="tr-TR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/>
                                              <m:t>𝑖</m:t>
                                            </m:r>
                                            <m: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mtClean="0"/>
                                      <m:t>−2</m:t>
                                    </m:r>
                                    <m:r>
                                      <a:rPr lang="tr-TR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/>
                                            </m:ctrlPr>
                                          </m:sSubPr>
                                          <m:e>
                                            <m:r>
                                              <a:rPr lang="tr-TR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/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mtClean="0"/>
                                      <m:t>+</m:t>
                                    </m:r>
                                    <m:r>
                                      <a:rPr lang="tr-TR" smtClean="0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 smtClean="0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mtClean="0"/>
                                            </m:ctrlPr>
                                          </m:sSubPr>
                                          <m:e>
                                            <m:r>
                                              <a:rPr lang="tr-TR" smtClean="0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 smtClean="0"/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tr-TR" smtClean="0"/>
                                        </m:ctrlPr>
                                      </m:sSupPr>
                                      <m:e>
                                        <m:r>
                                          <a:rPr lang="tr-TR" smtClean="0"/>
                                          <m:t>h</m:t>
                                        </m:r>
                                      </m:e>
                                      <m:sup>
                                        <m:r>
                                          <a:rPr lang="tr-TR" smtClean="0"/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dirty="0" smtClean="0"/>
                                  <m:t>𝑂</m:t>
                                </m:r>
                                <m:r>
                                  <a:rPr lang="tr-TR" dirty="0" smtClean="0"/>
                                  <m:t>(</m:t>
                                </m:r>
                                <m:sSup>
                                  <m:sSupPr>
                                    <m:ctrlPr>
                                      <a:rPr lang="tr-TR" b="0" i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dirty="0" smtClean="0"/>
                                      <m:t>h</m:t>
                                    </m:r>
                                  </m:e>
                                  <m:sup>
                                    <m:r>
                                      <a:rPr lang="tr-TR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dirty="0" smtClean="0"/>
                                  <m:t>)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mtClean="0"/>
                                    </m:ctrlPr>
                                  </m:sSupPr>
                                  <m:e>
                                    <m:r>
                                      <a:rPr lang="tr-TR" smtClean="0"/>
                                      <m:t>𝑓</m:t>
                                    </m:r>
                                  </m:e>
                                  <m:sup>
                                    <m:r>
                                      <a:rPr lang="tr-TR" smtClean="0"/>
                                      <m:t>′′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mtClean="0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mtClean="0"/>
                                        </m:ctrlPr>
                                      </m:sSubPr>
                                      <m:e>
                                        <m:r>
                                          <a:rPr lang="tr-TR" smtClean="0"/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mtClean="0"/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mtClean="0"/>
                                  <m:t>=</m:t>
                                </m:r>
                                <m:f>
                                  <m:fPr>
                                    <m:ctrlPr>
                                      <a:rPr lang="tr-TR" smtClean="0"/>
                                    </m:ctrlPr>
                                  </m:fPr>
                                  <m:num>
                                    <m:r>
                                      <a:rPr lang="tr-TR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smtClean="0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/>
                                            </m:ctrlPr>
                                          </m:sSubPr>
                                          <m:e>
                                            <m:r>
                                              <a:rPr lang="tr-TR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/>
                                              <m:t>𝑖</m:t>
                                            </m:r>
                                            <m: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</a:rPr>
                                              <m:t>+2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b="0" i="0" smtClean="0">
                                        <a:latin typeface="Cambria Math" panose="02040503050406030204" pitchFamily="18" charset="0"/>
                                      </a:rPr>
                                      <m:t>+16</m:t>
                                    </m:r>
                                    <m: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tr-TR" b="0" i="0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tr-TR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b="0" i="0" smtClean="0">
                                        <a:latin typeface="Cambria Math" panose="02040503050406030204" pitchFamily="18" charset="0"/>
                                      </a:rPr>
                                      <m:t>−30</m:t>
                                    </m:r>
                                    <m:r>
                                      <a:rPr lang="tr-TR" smtClean="0"/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 smtClean="0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mtClean="0"/>
                                            </m:ctrlPr>
                                          </m:sSubPr>
                                          <m:e>
                                            <m:r>
                                              <a:rPr lang="tr-TR" smtClean="0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 smtClean="0"/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b="0" i="0" smtClean="0">
                                        <a:latin typeface="Cambria Math" panose="02040503050406030204" pitchFamily="18" charset="0"/>
                                      </a:rPr>
                                      <m:t>+16</m:t>
                                    </m:r>
                                    <m: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tr-TR" b="0" i="0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tr-TR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tr-TR" b="0" i="0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tr-TR" b="0" i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tr-TR" smtClean="0"/>
                                        </m:ctrlPr>
                                      </m:sSupPr>
                                      <m:e>
                                        <m:r>
                                          <a:rPr lang="tr-TR" b="0" i="0" smtClean="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  <m:r>
                                          <a:rPr lang="tr-TR" smtClean="0"/>
                                          <m:t>h</m:t>
                                        </m:r>
                                      </m:e>
                                      <m:sup>
                                        <m:r>
                                          <a:rPr lang="tr-TR" smtClean="0"/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dirty="0" smtClean="0"/>
                                  <m:t>𝑂</m:t>
                                </m:r>
                                <m:r>
                                  <a:rPr lang="tr-TR" dirty="0" smtClean="0"/>
                                  <m:t>(</m:t>
                                </m:r>
                                <m:sSup>
                                  <m:sSupPr>
                                    <m:ctrlPr>
                                      <a:rPr lang="tr-TR" dirty="0" smtClean="0"/>
                                    </m:ctrlPr>
                                  </m:sSupPr>
                                  <m:e>
                                    <m:r>
                                      <a:rPr lang="tr-TR" dirty="0" smtClean="0"/>
                                      <m:t>h</m:t>
                                    </m:r>
                                  </m:e>
                                  <m:sup>
                                    <m:r>
                                      <a:rPr lang="tr-TR" b="0" i="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tr-TR" dirty="0" smtClean="0"/>
                                  <m:t>)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o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4448922"/>
                  </p:ext>
                </p:extLst>
              </p:nvPr>
            </p:nvGraphicFramePr>
            <p:xfrm>
              <a:off x="609600" y="1254578"/>
              <a:ext cx="9067571" cy="331482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6552971"/>
                    <a:gridCol w="2514600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 smtClean="0"/>
                            <a:t>Birinci Türev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Hata</a:t>
                          </a:r>
                          <a:r>
                            <a:rPr lang="tr-TR" baseline="0" dirty="0" smtClean="0"/>
                            <a:t> Mertebesi</a:t>
                          </a:r>
                          <a:endParaRPr lang="tr-TR" dirty="0"/>
                        </a:p>
                      </a:txBody>
                      <a:tcPr/>
                    </a:tc>
                  </a:tr>
                  <a:tr h="623761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86" t="-64078" r="-38698" b="-3718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60775" t="-64078" r="-726" b="-371845"/>
                          </a:stretch>
                        </a:blipFill>
                      </a:tcPr>
                    </a:tc>
                  </a:tr>
                  <a:tr h="623761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86" t="-165686" r="-38698" b="-275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60775" t="-165686" r="-726" b="-2754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l" rtl="0" eaLnBrk="1" latinLnBrk="0" hangingPunct="1"/>
                          <a:r>
                            <a:rPr kumimoji="0" lang="tr-TR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İkinci Türev</a:t>
                          </a:r>
                          <a:endParaRPr kumimoji="0" lang="tr-TR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r-TR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Hata Mertebesi</a:t>
                          </a:r>
                          <a:endParaRPr kumimoji="0" lang="tr-TR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662813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86" t="-304587" r="-38698" b="-10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60775" t="-304587" r="-726" b="-101835"/>
                          </a:stretch>
                        </a:blipFill>
                      </a:tcPr>
                    </a:tc>
                  </a:tr>
                  <a:tr h="662813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86" t="-404587" r="-38698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60775" t="-404587" r="-726" b="-183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3982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Örnek: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−0.1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−0.15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−0.5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−0.25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+1.2</m:t>
                    </m:r>
                  </m:oMath>
                </a14:m>
                <a:r>
                  <a:rPr lang="tr-TR" dirty="0" smtClean="0"/>
                  <a:t> fonksiyonunun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tr-TR" dirty="0" smtClean="0"/>
                  <a:t>’teki türevini,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tr-TR" dirty="0" smtClean="0"/>
                  <a:t> alarak ileri, geri ve merkezi sonlu farklar için yüksek </a:t>
                </a:r>
                <a:r>
                  <a:rPr lang="tr-TR" dirty="0"/>
                  <a:t>doğruluktaki türev ifadelerini kullanarak </a:t>
                </a:r>
                <a:r>
                  <a:rPr lang="tr-TR" dirty="0" smtClean="0"/>
                  <a:t>bulunuz. Ardından aynı ifadeleri basit formüllerle bulup karşılaştırınız.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Çözüm;</a:t>
                </a:r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Analitik olarak çözersek;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−0.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i="1" dirty="0">
                        <a:latin typeface="Cambria Math" panose="02040503050406030204" pitchFamily="18" charset="0"/>
                      </a:rPr>
                      <m:t>−0.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−0.25</m:t>
                    </m:r>
                    <m:r>
                      <a:rPr lang="tr-T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0.5</m:t>
                            </m:r>
                          </m:e>
                        </m:d>
                      </m:sup>
                    </m:sSup>
                    <m:r>
                      <a:rPr lang="tr-TR" i="1" dirty="0">
                        <a:latin typeface="Cambria Math" panose="02040503050406030204" pitchFamily="18" charset="0"/>
                      </a:rPr>
                      <m:t>=−0.9125</m:t>
                    </m:r>
                  </m:oMath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Nesne 3"/>
          <p:cNvGraphicFramePr>
            <a:graphicFrameLocks noChangeAspect="1"/>
          </p:cNvGraphicFramePr>
          <p:nvPr>
            <p:extLst/>
          </p:nvPr>
        </p:nvGraphicFramePr>
        <p:xfrm>
          <a:off x="609600" y="3256627"/>
          <a:ext cx="11372850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Çalışma Sayfası" r:id="rId4" imgW="12868311" imgH="3019311" progId="Excel.Sheet.12">
                  <p:embed/>
                </p:oleObj>
              </mc:Choice>
              <mc:Fallback>
                <p:oleObj name="Çalışma Sayfası" r:id="rId4" imgW="12868311" imgH="30193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3256627"/>
                        <a:ext cx="11372850" cy="267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0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Türev Hesabını </a:t>
            </a:r>
            <a:r>
              <a:rPr lang="tr-TR" dirty="0" err="1" smtClean="0"/>
              <a:t>Richardson</a:t>
            </a:r>
            <a:r>
              <a:rPr lang="tr-TR" dirty="0" smtClean="0"/>
              <a:t> </a:t>
            </a:r>
            <a:r>
              <a:rPr lang="tr-TR" dirty="0" err="1" smtClean="0"/>
              <a:t>Extrapolasyonu</a:t>
            </a:r>
            <a:r>
              <a:rPr lang="tr-TR" dirty="0" smtClean="0"/>
              <a:t> ile İyileştirmek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Geçen dersimizde, iki </a:t>
                </a:r>
                <a:r>
                  <a:rPr lang="tr-TR" dirty="0"/>
                  <a:t>sayısal integral tahminini kullanarak, daha doğru bir üçüncü değer elde etmek için geliştirilmiş </a:t>
                </a:r>
                <a:r>
                  <a:rPr lang="tr-TR" dirty="0" smtClean="0"/>
                  <a:t>ve </a:t>
                </a:r>
                <a:r>
                  <a:rPr lang="tr-TR" dirty="0" err="1" smtClean="0"/>
                  <a:t>Richardson</a:t>
                </a:r>
                <a:r>
                  <a:rPr lang="tr-TR" dirty="0" smtClean="0"/>
                  <a:t> </a:t>
                </a:r>
                <a:r>
                  <a:rPr lang="tr-TR" dirty="0" err="1"/>
                  <a:t>ekstrapolasyonu</a:t>
                </a:r>
                <a:r>
                  <a:rPr lang="tr-TR" dirty="0"/>
                  <a:t> </a:t>
                </a:r>
                <a:r>
                  <a:rPr lang="tr-TR" dirty="0" smtClean="0"/>
                  <a:t>denilen bir yöntem öğrenmiştik. Bu yönteme göre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tr-TR" dirty="0" smtClean="0"/>
                  <a:t> durumunda aşağıdaki integral tahmininin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’e göre çok daha iyi sonuç doğurduğunu görmüştük;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Benzer şekilde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İfadesi ile de türevi iyileştirebiliriz.</a:t>
                </a: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Örnek: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−0.1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i="1" dirty="0">
                        <a:latin typeface="Cambria Math" panose="02040503050406030204" pitchFamily="18" charset="0"/>
                      </a:rPr>
                      <m:t>−0.15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i="1" dirty="0">
                        <a:latin typeface="Cambria Math" panose="02040503050406030204" pitchFamily="18" charset="0"/>
                      </a:rPr>
                      <m:t>−0.5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 dirty="0">
                        <a:latin typeface="Cambria Math" panose="02040503050406030204" pitchFamily="18" charset="0"/>
                      </a:rPr>
                      <m:t>−0.25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+1.2</m:t>
                    </m:r>
                  </m:oMath>
                </a14:m>
                <a:r>
                  <a:rPr lang="tr-TR" dirty="0"/>
                  <a:t> fonksiyonunun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tr-TR" dirty="0"/>
                  <a:t>’teki türevini</a:t>
                </a:r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=0. 5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tr-TR" dirty="0"/>
                  <a:t> alarak </a:t>
                </a:r>
                <a:r>
                  <a:rPr lang="tr-TR" dirty="0" smtClean="0"/>
                  <a:t>basit merkezi </a:t>
                </a:r>
                <a:r>
                  <a:rPr lang="tr-TR" dirty="0"/>
                  <a:t>sonlu farklar </a:t>
                </a:r>
                <a:r>
                  <a:rPr lang="tr-TR" dirty="0" smtClean="0"/>
                  <a:t>ifadesi ile bulunuz. </a:t>
                </a:r>
                <a:r>
                  <a:rPr lang="tr-TR" dirty="0"/>
                  <a:t>Ardından </a:t>
                </a:r>
                <a:r>
                  <a:rPr lang="tr-TR" dirty="0" smtClean="0"/>
                  <a:t>bu türevleri kullanarak </a:t>
                </a:r>
                <a:r>
                  <a:rPr lang="tr-TR" dirty="0" err="1" smtClean="0"/>
                  <a:t>richardson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extrapolasyonu</a:t>
                </a:r>
                <a:r>
                  <a:rPr lang="tr-TR" dirty="0" smtClean="0"/>
                  <a:t> yöntemi ile daha iyi bir sonuç elde ediniz.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Nesne 3"/>
          <p:cNvGraphicFramePr>
            <a:graphicFrameLocks noChangeAspect="1"/>
          </p:cNvGraphicFramePr>
          <p:nvPr>
            <p:extLst/>
          </p:nvPr>
        </p:nvGraphicFramePr>
        <p:xfrm>
          <a:off x="609600" y="2835275"/>
          <a:ext cx="6911975" cy="294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Çalışma Sayfası" r:id="rId4" imgW="7820133" imgH="3333679" progId="Excel.Sheet.12">
                  <p:embed/>
                </p:oleObj>
              </mc:Choice>
              <mc:Fallback>
                <p:oleObj name="Çalışma Sayfası" r:id="rId4" imgW="7820133" imgH="333367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2835275"/>
                        <a:ext cx="6911975" cy="294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7606575" y="3040255"/>
                <a:ext cx="2498184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575" y="3040255"/>
                <a:ext cx="2498184" cy="6127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Dikdörtgen 5"/>
              <p:cNvSpPr/>
              <p:nvPr/>
            </p:nvSpPr>
            <p:spPr>
              <a:xfrm>
                <a:off x="7663436" y="3696537"/>
                <a:ext cx="428232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−0.934375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=−0.9125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" name="Dikdörtg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436" y="3696537"/>
                <a:ext cx="4282326" cy="612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5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Türev ve İntegral Hesabında </a:t>
            </a:r>
            <a:r>
              <a:rPr lang="tr-TR" dirty="0" err="1" smtClean="0"/>
              <a:t>Matlab</a:t>
            </a:r>
            <a:r>
              <a:rPr lang="tr-TR" dirty="0" smtClean="0"/>
              <a:t> Kullanılması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Türev</a:t>
                </a:r>
              </a:p>
              <a:p>
                <a:pPr lvl="1"/>
                <a:r>
                  <a:rPr lang="tr-TR" dirty="0" smtClean="0"/>
                  <a:t>Önce sembolik ifadeyi yaratmak gerekir.</a:t>
                </a:r>
              </a:p>
              <a:p>
                <a:pPr lvl="2"/>
                <a:r>
                  <a:rPr lang="tr-TR" altLang="tr-TR" dirty="0" err="1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syms</a:t>
                </a:r>
                <a:r>
                  <a:rPr lang="tr-TR" altLang="tr-TR" dirty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 x</a:t>
                </a:r>
                <a:endParaRPr lang="tr-TR" dirty="0"/>
              </a:p>
              <a:p>
                <a:pPr lvl="1"/>
                <a:r>
                  <a:rPr lang="tr-TR" dirty="0" smtClean="0"/>
                  <a:t>Sonra ifadeyi girmelisiniz; Örneğin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func>
                      <m:func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tr-TR" dirty="0" smtClean="0"/>
                  <a:t> ifadesinin türevini almak isteyelim.</a:t>
                </a:r>
              </a:p>
              <a:p>
                <a:pPr lvl="2"/>
                <a:r>
                  <a:rPr lang="tr-TR" altLang="tr-TR" dirty="0" smtClean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f </a:t>
                </a:r>
                <a:r>
                  <a:rPr lang="tr-TR" altLang="tr-TR" dirty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= </a:t>
                </a:r>
                <a:r>
                  <a:rPr lang="tr-TR" altLang="tr-TR" dirty="0" err="1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exp</a:t>
                </a:r>
                <a:r>
                  <a:rPr lang="tr-TR" altLang="tr-TR" dirty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(x)*cos(x);</a:t>
                </a:r>
                <a:endParaRPr lang="tr-TR" altLang="tr-TR" sz="16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tr-TR" dirty="0" smtClean="0"/>
                  <a:t>Şimdi </a:t>
                </a:r>
                <a:r>
                  <a:rPr lang="tr-TR" dirty="0" err="1" smtClean="0"/>
                  <a:t>matlab’in</a:t>
                </a:r>
                <a:r>
                  <a:rPr lang="tr-TR" dirty="0" smtClean="0"/>
                  <a:t> «</a:t>
                </a:r>
                <a:r>
                  <a:rPr lang="tr-TR" dirty="0" err="1" smtClean="0"/>
                  <a:t>diff</a:t>
                </a:r>
                <a:r>
                  <a:rPr lang="tr-TR" dirty="0" smtClean="0"/>
                  <a:t>» komutunu kullanarak türevi alabiliriz.</a:t>
                </a:r>
              </a:p>
              <a:p>
                <a:pPr lvl="2"/>
                <a:r>
                  <a:rPr lang="tr-TR" altLang="tr-TR" dirty="0" err="1" smtClean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df</a:t>
                </a:r>
                <a:r>
                  <a:rPr lang="tr-TR" altLang="tr-TR" dirty="0" smtClean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 </a:t>
                </a:r>
                <a:r>
                  <a:rPr lang="tr-TR" altLang="tr-TR" dirty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= </a:t>
                </a:r>
                <a:r>
                  <a:rPr lang="tr-TR" altLang="tr-TR" dirty="0" err="1" smtClean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diff</a:t>
                </a:r>
                <a:r>
                  <a:rPr lang="tr-TR" altLang="tr-TR" dirty="0" smtClean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(f)</a:t>
                </a:r>
                <a:endParaRPr lang="tr-TR" altLang="tr-TR" sz="16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tr-TR" dirty="0" smtClean="0"/>
                  <a:t>Verilen bir sayısal değer için örneğin x=2 için türevin değerini hesaplamak istersek; elde edilen türev ifadesinde x=2’yi «</a:t>
                </a:r>
                <a:r>
                  <a:rPr lang="tr-TR" dirty="0" err="1" smtClean="0"/>
                  <a:t>subs</a:t>
                </a:r>
                <a:r>
                  <a:rPr lang="tr-TR" dirty="0" smtClean="0"/>
                  <a:t>» komutu kullanarak yerine koymamız ve sonucu «</a:t>
                </a:r>
                <a:r>
                  <a:rPr lang="tr-TR" dirty="0" err="1" smtClean="0"/>
                  <a:t>vpa</a:t>
                </a:r>
                <a:r>
                  <a:rPr lang="tr-TR" dirty="0" smtClean="0"/>
                  <a:t>» komutu kullanarak numerik değere dönüştürmemiz gerekir.</a:t>
                </a:r>
              </a:p>
              <a:p>
                <a:pPr lvl="2"/>
                <a:r>
                  <a:rPr lang="tr-TR" altLang="tr-TR" dirty="0" err="1" smtClean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vpa</a:t>
                </a:r>
                <a:r>
                  <a:rPr lang="tr-TR" altLang="tr-TR" dirty="0" smtClean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(</a:t>
                </a:r>
                <a:r>
                  <a:rPr lang="tr-TR" altLang="tr-TR" dirty="0" err="1" smtClean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subs</a:t>
                </a:r>
                <a:r>
                  <a:rPr lang="tr-TR" altLang="tr-TR" dirty="0" smtClean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(df,x,2),4)</a:t>
                </a:r>
                <a:endParaRPr lang="tr-TR" altLang="tr-TR" dirty="0">
                  <a:solidFill>
                    <a:srgbClr val="404040"/>
                  </a:solidFill>
                  <a:latin typeface="Menlo"/>
                  <a:cs typeface="Arial" panose="020B0604020202020204" pitchFamily="34" charset="0"/>
                </a:endParaRPr>
              </a:p>
              <a:p>
                <a:pPr lvl="1"/>
                <a:r>
                  <a:rPr lang="tr-TR" dirty="0" smtClean="0"/>
                  <a:t>Bir ifadenin ikinci türevini bulmak isterseniz de</a:t>
                </a:r>
              </a:p>
              <a:p>
                <a:pPr lvl="2"/>
                <a:r>
                  <a:rPr lang="tr-TR" altLang="tr-TR" dirty="0" err="1" smtClean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ddf</a:t>
                </a:r>
                <a:r>
                  <a:rPr lang="tr-TR" altLang="tr-TR" dirty="0" smtClean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 </a:t>
                </a:r>
                <a:r>
                  <a:rPr lang="tr-TR" altLang="tr-TR" dirty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= </a:t>
                </a:r>
                <a:r>
                  <a:rPr lang="tr-TR" altLang="tr-TR" dirty="0" err="1" smtClean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diff</a:t>
                </a:r>
                <a:r>
                  <a:rPr lang="tr-TR" altLang="tr-TR" dirty="0" smtClean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(</a:t>
                </a:r>
                <a:r>
                  <a:rPr lang="tr-TR" altLang="tr-TR" dirty="0" err="1" smtClean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diff</a:t>
                </a:r>
                <a:r>
                  <a:rPr lang="tr-TR" altLang="tr-TR" dirty="0" smtClean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(f))</a:t>
                </a:r>
                <a:endParaRPr lang="tr-TR" altLang="tr-TR" sz="1600" dirty="0">
                  <a:solidFill>
                    <a:schemeClr val="tx1"/>
                  </a:solidFill>
                </a:endParaRPr>
              </a:p>
              <a:p>
                <a:pPr lvl="1"/>
                <a:endParaRPr lang="tr-TR" dirty="0" smtClean="0"/>
              </a:p>
              <a:p>
                <a:pPr lvl="1"/>
                <a:endParaRPr lang="tr-TR" dirty="0" smtClean="0"/>
              </a:p>
              <a:p>
                <a:pPr lvl="1"/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254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Türev ve İntegral Hesabında </a:t>
            </a:r>
            <a:r>
              <a:rPr lang="tr-TR" dirty="0" err="1"/>
              <a:t>Matlab</a:t>
            </a:r>
            <a:r>
              <a:rPr lang="tr-TR" dirty="0"/>
              <a:t> Kullanılması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İntegral</a:t>
                </a:r>
              </a:p>
              <a:p>
                <a:pPr lvl="1"/>
                <a:r>
                  <a:rPr lang="tr-TR" dirty="0" smtClean="0"/>
                  <a:t>integralde de türeve benzer olarak sembolik ifadelerden yararlanabilirsiniz.</a:t>
                </a:r>
              </a:p>
              <a:p>
                <a:pPr lvl="2"/>
                <a:r>
                  <a:rPr lang="tr-TR" dirty="0" err="1" smtClean="0"/>
                  <a:t>int</a:t>
                </a:r>
                <a:r>
                  <a:rPr lang="tr-TR" dirty="0" smtClean="0"/>
                  <a:t>(</a:t>
                </a:r>
                <a:r>
                  <a:rPr lang="tr-TR" dirty="0" err="1" smtClean="0"/>
                  <a:t>df</a:t>
                </a:r>
                <a:r>
                  <a:rPr lang="tr-TR" dirty="0" smtClean="0"/>
                  <a:t>); orijinal f fonksiyonunu bize verecektir</a:t>
                </a:r>
              </a:p>
              <a:p>
                <a:pPr lvl="1"/>
                <a:r>
                  <a:rPr lang="tr-TR" dirty="0" smtClean="0"/>
                  <a:t>Tanımlı integrallerde ise önce integrali alınacak fonksiyonu oluşturmamız gerekmektedir. Örneğin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i="0" dirty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 smtClean="0"/>
                  <a:t> fonksiyonunun integralini x=0’dan x=1’e kadar hesaplayalım.</a:t>
                </a:r>
                <a:endParaRPr lang="tr-TR" dirty="0"/>
              </a:p>
              <a:p>
                <a:pPr lvl="2"/>
                <a:r>
                  <a:rPr lang="tr-TR" dirty="0" err="1" smtClean="0"/>
                  <a:t>fun</a:t>
                </a:r>
                <a:r>
                  <a:rPr lang="tr-TR" dirty="0" smtClean="0"/>
                  <a:t> </a:t>
                </a:r>
                <a:r>
                  <a:rPr lang="tr-TR" dirty="0"/>
                  <a:t>= @(x) </a:t>
                </a:r>
                <a:r>
                  <a:rPr lang="tr-TR" dirty="0" err="1"/>
                  <a:t>exp</a:t>
                </a:r>
                <a:r>
                  <a:rPr lang="tr-TR" dirty="0"/>
                  <a:t>(-x.^2).*</a:t>
                </a:r>
                <a:r>
                  <a:rPr lang="tr-TR" dirty="0" err="1"/>
                  <a:t>log</a:t>
                </a:r>
                <a:r>
                  <a:rPr lang="tr-TR" dirty="0"/>
                  <a:t>(x).^2;  </a:t>
                </a:r>
              </a:p>
              <a:p>
                <a:pPr lvl="1"/>
                <a:r>
                  <a:rPr lang="tr-TR" dirty="0"/>
                  <a:t> </a:t>
                </a:r>
                <a:r>
                  <a:rPr lang="tr-TR" dirty="0" smtClean="0"/>
                  <a:t>Şimdide integrali</a:t>
                </a:r>
                <a:r>
                  <a:rPr lang="en-US" dirty="0" smtClean="0"/>
                  <a:t>|x=0</a:t>
                </a:r>
                <a:r>
                  <a:rPr lang="en-US" dirty="0"/>
                  <a:t>| </a:t>
                </a:r>
                <a:r>
                  <a:rPr lang="tr-TR" dirty="0" smtClean="0"/>
                  <a:t>dan</a:t>
                </a:r>
                <a:r>
                  <a:rPr lang="en-US" dirty="0" smtClean="0"/>
                  <a:t> </a:t>
                </a:r>
                <a:r>
                  <a:rPr lang="en-US" dirty="0"/>
                  <a:t>|</a:t>
                </a:r>
                <a:r>
                  <a:rPr lang="en-US" dirty="0" smtClean="0"/>
                  <a:t>x=</a:t>
                </a:r>
                <a:r>
                  <a:rPr lang="tr-TR" dirty="0" smtClean="0"/>
                  <a:t>1</a:t>
                </a:r>
                <a:r>
                  <a:rPr lang="en-US" dirty="0" smtClean="0"/>
                  <a:t>|</a:t>
                </a:r>
                <a:r>
                  <a:rPr lang="tr-TR" dirty="0" smtClean="0"/>
                  <a:t>’e kadar değerlendirelim</a:t>
                </a:r>
                <a:r>
                  <a:rPr lang="en-US" dirty="0" smtClean="0"/>
                  <a:t>. </a:t>
                </a:r>
                <a:endParaRPr lang="en-US" dirty="0"/>
              </a:p>
              <a:p>
                <a:pPr lvl="2"/>
                <a:r>
                  <a:rPr lang="tr-TR" dirty="0" smtClean="0"/>
                  <a:t>I </a:t>
                </a:r>
                <a:r>
                  <a:rPr lang="tr-TR" dirty="0"/>
                  <a:t>= </a:t>
                </a:r>
                <a:r>
                  <a:rPr lang="tr-TR" dirty="0" smtClean="0"/>
                  <a:t>integral(fun,0,1) </a:t>
                </a: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2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44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Son </a:t>
            </a:r>
            <a:r>
              <a:rPr lang="tr-TR" dirty="0" smtClean="0"/>
              <a:t>2 </a:t>
            </a:r>
            <a:r>
              <a:rPr lang="tr-TR" dirty="0" smtClean="0"/>
              <a:t>Dersin Konuları İle ilgili Örnek Problemler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Newton-</a:t>
            </a:r>
            <a:r>
              <a:rPr lang="tr-TR" dirty="0" err="1" smtClean="0"/>
              <a:t>Cotes</a:t>
            </a:r>
            <a:r>
              <a:rPr lang="tr-TR" dirty="0" smtClean="0"/>
              <a:t> Formülleri (Sayısal İntegral)</a:t>
            </a:r>
          </a:p>
          <a:p>
            <a:pPr lvl="1"/>
            <a:r>
              <a:rPr lang="tr-TR" dirty="0" smtClean="0"/>
              <a:t>Trapez Kuralı</a:t>
            </a:r>
          </a:p>
          <a:p>
            <a:pPr lvl="1"/>
            <a:r>
              <a:rPr lang="tr-TR" dirty="0" err="1" smtClean="0"/>
              <a:t>Simpson’ın</a:t>
            </a:r>
            <a:r>
              <a:rPr lang="tr-TR" dirty="0" smtClean="0"/>
              <a:t> 1/3 Kuralı</a:t>
            </a:r>
          </a:p>
          <a:p>
            <a:pPr lvl="1"/>
            <a:r>
              <a:rPr lang="tr-TR" dirty="0" err="1" smtClean="0"/>
              <a:t>Simpson’ın</a:t>
            </a:r>
            <a:r>
              <a:rPr lang="tr-TR" dirty="0" smtClean="0"/>
              <a:t> 3/8 Kuralı</a:t>
            </a:r>
          </a:p>
          <a:p>
            <a:r>
              <a:rPr lang="tr-TR" dirty="0" smtClean="0"/>
              <a:t>Tahmini İntegral Sonuçlarının İyileştirilmesi</a:t>
            </a:r>
          </a:p>
          <a:p>
            <a:pPr lvl="1"/>
            <a:r>
              <a:rPr lang="tr-TR" dirty="0" err="1" smtClean="0"/>
              <a:t>Romberg</a:t>
            </a:r>
            <a:r>
              <a:rPr lang="tr-TR" dirty="0" smtClean="0"/>
              <a:t> İntegrali</a:t>
            </a:r>
          </a:p>
          <a:p>
            <a:pPr lvl="1"/>
            <a:r>
              <a:rPr lang="tr-TR" dirty="0" smtClean="0"/>
              <a:t>Gauss Kareleme (Gauss-</a:t>
            </a:r>
            <a:r>
              <a:rPr lang="tr-TR" dirty="0" err="1" smtClean="0"/>
              <a:t>Legendre</a:t>
            </a:r>
            <a:r>
              <a:rPr lang="tr-TR" dirty="0" smtClean="0"/>
              <a:t>)</a:t>
            </a:r>
          </a:p>
          <a:p>
            <a:r>
              <a:rPr lang="tr-TR" dirty="0" smtClean="0"/>
              <a:t>Yüksek </a:t>
            </a:r>
            <a:r>
              <a:rPr lang="tr-TR" dirty="0" err="1" smtClean="0"/>
              <a:t>Doğruluklu</a:t>
            </a:r>
            <a:r>
              <a:rPr lang="tr-TR" dirty="0" smtClean="0"/>
              <a:t> Türev Uygulamaları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462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 1: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126672"/>
                <a:ext cx="6644026" cy="3272334"/>
              </a:xfrm>
            </p:spPr>
            <p:txBody>
              <a:bodyPr>
                <a:normAutofit fontScale="85000" lnSpcReduction="20000"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Şekilde gösterilen blok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 smtClean="0"/>
                  <a:t>’dan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 smtClean="0"/>
                  <a:t>’e gidene kadar hem üzerine etkiyen kuvvet hem de kuvvetin doğrultusunu gösteren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dirty="0" smtClean="0"/>
                  <a:t> açısı değişmektedir.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sürekli değişmesine rağmen, ölçüm sistemi sadece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=5 </m:t>
                    </m:r>
                    <m:r>
                      <a:rPr lang="tr-TR" i="1" dirty="0" err="1" smtClean="0">
                        <a:latin typeface="Cambria Math" panose="02040503050406030204" pitchFamily="18" charset="0"/>
                      </a:rPr>
                      <m:t>𝑓𝑡</m:t>
                    </m:r>
                  </m:oMath>
                </a14:m>
                <a:r>
                  <a:rPr lang="tr-TR" dirty="0" smtClean="0"/>
                  <a:t> aralıklarla ölçüm yapabilecek şekilde düzenlenmiştir. Elde edilen deneysel veriler aşağıda tabloda verilmektedir. Blok üzerine, blok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’dan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/>
                  <a:t>’e gidene </a:t>
                </a:r>
                <a:r>
                  <a:rPr lang="tr-TR" dirty="0" smtClean="0"/>
                  <a:t>kadar yapılan iş bulunmak istenmektedir. İş formülü aşağıdaki gibidir.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Yapılan işi bulmak için, Trapez ve </a:t>
                </a:r>
                <a:r>
                  <a:rPr lang="tr-TR" dirty="0" err="1" smtClean="0"/>
                  <a:t>Simpson’ın</a:t>
                </a:r>
                <a:r>
                  <a:rPr lang="tr-TR" dirty="0" smtClean="0"/>
                  <a:t> 1/3 ve 3/8 kurallarının tekli ve çoklu uygulamalarını kullanınız.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126672"/>
                <a:ext cx="6644026" cy="3272334"/>
              </a:xfrm>
              <a:blipFill rotWithShape="0">
                <a:blip r:embed="rId2"/>
                <a:stretch>
                  <a:fillRect t="-2793" r="-826" b="-33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429" y="331318"/>
            <a:ext cx="4328775" cy="637840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490" y="4399006"/>
            <a:ext cx="5402026" cy="221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8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Çözüm: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245501"/>
          <a:ext cx="5892800" cy="1666875"/>
        </p:xfrm>
        <a:graphic>
          <a:graphicData uri="http://schemas.openxmlformats.org/drawingml/2006/table">
            <a:tbl>
              <a:tblPr/>
              <a:tblGrid>
                <a:gridCol w="1345475"/>
                <a:gridCol w="1475580"/>
                <a:gridCol w="1599338"/>
                <a:gridCol w="1472407"/>
              </a:tblGrid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Aralık Sayısı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Trapez Kuralı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Simpson 1/3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Simpson 3/8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5,3055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 smtClean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2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 dirty="0" smtClean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2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133,19025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dirty="0" smtClean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175,8185</a:t>
                      </a:r>
                      <a:endParaRPr kumimoji="0" lang="tr-TR" sz="2000" b="0" i="0" u="none" strike="noStrike" kern="1200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dirty="0" smtClean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tr-TR" sz="2000" b="0" i="0" u="none" strike="noStrike" kern="1200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124,9755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 dirty="0" smtClean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2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 dirty="0" smtClean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139,9343</a:t>
                      </a:r>
                      <a:endParaRPr lang="tr-TR" sz="2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119,08925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 dirty="0" smtClean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117,1271667</a:t>
                      </a:r>
                      <a:endParaRPr lang="tr-TR" sz="2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117,326625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330935"/>
            <a:ext cx="3666938" cy="251920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609600" y="3056238"/>
            <a:ext cx="366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Trapez Kuralı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468477" y="2961603"/>
            <a:ext cx="366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Simpson’ın</a:t>
            </a:r>
            <a:r>
              <a:rPr lang="tr-TR" dirty="0" smtClean="0"/>
              <a:t> 1/3 kuralı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8233169" y="2936504"/>
            <a:ext cx="366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Simpson’ın</a:t>
            </a:r>
            <a:r>
              <a:rPr lang="tr-TR" dirty="0" smtClean="0"/>
              <a:t> 3/8 kuralı</a:t>
            </a:r>
            <a:endParaRPr lang="tr-TR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169" y="3330935"/>
            <a:ext cx="3666938" cy="2519200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723" y="3330935"/>
            <a:ext cx="3666938" cy="25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4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204" y="3302337"/>
            <a:ext cx="5980113" cy="158022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680886" y="230660"/>
            <a:ext cx="5511114" cy="576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sz="1000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endParaRPr lang="tr-TR" sz="1000" dirty="0">
              <a:solidFill>
                <a:srgbClr val="A020F0"/>
              </a:solidFill>
              <a:latin typeface="Courier New" panose="02070309020205020404" pitchFamily="49" charset="0"/>
            </a:endParaRP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x=[0 5 10 15 20 25 30];</a:t>
            </a:r>
          </a:p>
          <a:p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y=[0 1.5297 9.5120 8.7025 2.8087 1.0881 0.3537];k=1;q2=0;</a:t>
            </a:r>
          </a:p>
          <a:p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i=[1 2 3 6]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i==1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h=(x(7)-x(1))/i;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q=h*(y(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)+y(1))/2;q1=0;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elseif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i==2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h=(x(7)-x(1))/i;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y2=[0  8.7025  0.3537];</a:t>
            </a:r>
          </a:p>
          <a:p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q=h*(y2(end)+2*y2(2)+y2(1))/2;</a:t>
            </a:r>
          </a:p>
          <a:p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q1=h*(y2(end)+4*y2(2)+y2(1))/3;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elseif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i==3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h=(x(7)-x(1))/i;</a:t>
            </a:r>
          </a:p>
          <a:p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y3=[0 9.5120  2.8087  0.3537];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sum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=0;sum1=0;sum2=0;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j=2:i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   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sum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=sum+y3(j);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0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j=2:2:6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   sum1=sum1+y(j);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0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j=3:2:5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   sum2=sum2+y(j);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0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q=h*(y3(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)+2*sum+y3(1))/2;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q1=h*(y3(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)+4*sum1+2*sum2+y3(1))/6;</a:t>
            </a:r>
          </a:p>
          <a:p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q2=30*(y3(1)+3*y3(2)+3*y3(3)+y3(4))/8;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elseif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i==6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h=(x(7)-x(1))/i;</a:t>
            </a:r>
          </a:p>
          <a:p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y6=[0 1.5297 9.5120 8.7025 2.8087 1.0881 0.3537];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sum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=0;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j=2:i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   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sum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=sum+y6(j);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0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q=h*(y3(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)+2*sum+y3(1))/2;q1=0;</a:t>
            </a:r>
          </a:p>
          <a:p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q2=(3/8)*5*(y(1)+3*y(2)+3*y(3)+y(4))+(3/8)*5*(y(4)+3*y(5)+3*y(6)+y(7));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0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Q(k,1:4)=[i q q1 q2];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k=k+1;</a:t>
            </a:r>
          </a:p>
          <a:p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000" dirty="0">
              <a:solidFill>
                <a:srgbClr val="0000FF"/>
              </a:solidFill>
              <a:latin typeface="Courier New" panose="02070309020205020404" pitchFamily="49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04" y="1516496"/>
            <a:ext cx="4213320" cy="1440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04" y="5132162"/>
            <a:ext cx="5641896" cy="1440000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231204" y="1126671"/>
            <a:ext cx="366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Trapez Kuralı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231204" y="2944751"/>
            <a:ext cx="366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Simpson’ın</a:t>
            </a:r>
            <a:r>
              <a:rPr lang="tr-TR" dirty="0" smtClean="0"/>
              <a:t> 1/3 kuralı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231204" y="4766673"/>
            <a:ext cx="366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Simpson’ın</a:t>
            </a:r>
            <a:r>
              <a:rPr lang="tr-TR" dirty="0" smtClean="0"/>
              <a:t> 3/8 kuralı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43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Newton-</a:t>
            </a:r>
            <a:r>
              <a:rPr lang="tr-TR" dirty="0" err="1" smtClean="0"/>
              <a:t>Cotes</a:t>
            </a:r>
            <a:r>
              <a:rPr lang="tr-TR" dirty="0" smtClean="0"/>
              <a:t> Formüllerinin Hassaslık Sınırı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7142205" cy="5382550"/>
              </a:xfrm>
            </p:spPr>
            <p:txBody>
              <a:bodyPr/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=0.2+25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−200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+675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−900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+400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tr-TR" dirty="0" smtClean="0"/>
                  <a:t>’in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’dan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r>
                  <a:rPr lang="tr-TR" dirty="0" smtClean="0"/>
                  <a:t>’e kadar integralinin hesaplanması için hem trapez hem de </a:t>
                </a:r>
                <a:r>
                  <a:rPr lang="tr-TR" dirty="0" err="1" smtClean="0"/>
                  <a:t>Simpson’ın</a:t>
                </a:r>
                <a:r>
                  <a:rPr lang="tr-TR" dirty="0" smtClean="0"/>
                  <a:t> 1/3 kuralının çoklu uygulanmasında, kullanılan aralık sayısına göre bağıl hatanın mutlak </a:t>
                </a:r>
                <a:r>
                  <a:rPr lang="tr-TR" dirty="0" err="1" smtClean="0"/>
                  <a:t>değerinini</a:t>
                </a:r>
                <a:r>
                  <a:rPr lang="tr-TR" dirty="0" smtClean="0"/>
                  <a:t> değişimi. Her iki sonuç da, aralık sayısının büyük değerleri için yuvarlatma hatalarının hassasiyeti sınırladığını göstermektedir.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7142205" cy="53825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959" y="1126670"/>
            <a:ext cx="4367906" cy="547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6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 2: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Problem: Bir önceki problemde kuvvetin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tr-TR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−0.04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 smtClean="0"/>
                  <a:t> fonksiyonu ile ve uygulama açısının da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=0.8+0.125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−0.009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+(2×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 fonksiyonu ile değiştiği bilindiğine göre 0’dan 30 </a:t>
                </a:r>
                <a:r>
                  <a:rPr lang="tr-TR" dirty="0" err="1" smtClean="0"/>
                  <a:t>ft’e</a:t>
                </a:r>
                <a:r>
                  <a:rPr lang="tr-TR" dirty="0" smtClean="0"/>
                  <a:t> kadar olan yer değiştirme sırasında yapılan işi hesaplayınız.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a.) İntegrali hesaplamak için 4, 8 ve 16 aralıklı trapez kuralını uygulayın.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b.) Aynı integrali </a:t>
                </a:r>
                <a:r>
                  <a:rPr lang="tr-TR" dirty="0" err="1" smtClean="0"/>
                  <a:t>Simpson’ın</a:t>
                </a:r>
                <a:r>
                  <a:rPr lang="tr-TR" dirty="0" smtClean="0"/>
                  <a:t> 1/3 kuralını </a:t>
                </a:r>
                <a:r>
                  <a:rPr lang="tr-TR" dirty="0"/>
                  <a:t>16 </a:t>
                </a:r>
                <a:r>
                  <a:rPr lang="tr-TR" dirty="0" smtClean="0"/>
                  <a:t>aralıklı olarak kullanarak hesaplayın.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c.) a şıkkında bulduğunuz değerleri kullanarak </a:t>
                </a:r>
                <a:r>
                  <a:rPr lang="tr-TR" dirty="0" err="1" smtClean="0"/>
                  <a:t>Romberg</a:t>
                </a:r>
                <a:r>
                  <a:rPr lang="tr-TR" dirty="0" smtClean="0"/>
                  <a:t> integralini uygulayın yaklaşık hata %0.5 olduğunda durun.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d.) a şıkkındaki değerleri kullanarak gauss kareleme uygulayın.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12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92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Çözüm: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Trapez Kuralı Uygulaması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696" y="620485"/>
            <a:ext cx="4213320" cy="1440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740346" y="691978"/>
            <a:ext cx="2982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b=30, a=0 n=4,8,16</a:t>
            </a:r>
            <a:endParaRPr lang="tr-TR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/>
          </p:nvPr>
        </p:nvGraphicFramePr>
        <p:xfrm>
          <a:off x="968634" y="2060485"/>
          <a:ext cx="5789824" cy="4324341"/>
        </p:xfrm>
        <a:graphic>
          <a:graphicData uri="http://schemas.openxmlformats.org/drawingml/2006/table">
            <a:tbl>
              <a:tblPr/>
              <a:tblGrid>
                <a:gridCol w="256258"/>
                <a:gridCol w="712717"/>
                <a:gridCol w="776781"/>
                <a:gridCol w="1009015"/>
                <a:gridCol w="1057063"/>
                <a:gridCol w="664669"/>
                <a:gridCol w="648652"/>
                <a:gridCol w="664669"/>
              </a:tblGrid>
              <a:tr h="120121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11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Trapez Kuralı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10211"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f(X)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Q(x)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f(x)*cos(Q(x))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n=4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n=8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n=16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2,671875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1,004052734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1,434496609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1,4345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5,0625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1,152734375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2,05532477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2,05532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2,05532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5,625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7,171875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1,253955078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2,234516692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2,23452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1,315625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2,271700724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2,2717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2,2717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2,2717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9,375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10,54688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1,345654297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2,354535103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2,35454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11,8125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1,351953125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2,564500376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2,5645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2,5645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13,125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12,79688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1,342431641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2,897020154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2,89702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1,325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3,284938721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3,28494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3,28494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3,28494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16,875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13,92188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1,307568359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3,622453533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3,62245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14,0625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1,298046875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3,788160002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3,78816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3,78816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20,625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13,92188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1,304345703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3,66575468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3,66575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1,334375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3,162037642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3,16204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3,16204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3,16204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24,375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12,79688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1,396044922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2,224907353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2,22491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11,8125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1,497265625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0,867798924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0,8678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0,8678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28,125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10,54688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1,645947266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-0,791861705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-0,7919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1,85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-2,480312221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-2,4803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-2,4803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-2,4803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11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56,0889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62,8286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64,4927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29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Çözüm Devam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Simpson</a:t>
            </a:r>
            <a:r>
              <a:rPr lang="tr-TR" dirty="0" smtClean="0"/>
              <a:t> Kuralı</a:t>
            </a:r>
            <a:endParaRPr lang="tr-TR" dirty="0"/>
          </a:p>
        </p:txBody>
      </p:sp>
      <p:pic>
        <p:nvPicPr>
          <p:cNvPr id="4" name="İçerik Yer Tutucusu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943" y="620485"/>
            <a:ext cx="5980113" cy="158022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9086056" y="688912"/>
            <a:ext cx="2982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b=30, a=0 n=16</a:t>
            </a:r>
            <a:endParaRPr lang="tr-TR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/>
          </p:nvPr>
        </p:nvGraphicFramePr>
        <p:xfrm>
          <a:off x="721176" y="2200709"/>
          <a:ext cx="4769534" cy="4324342"/>
        </p:xfrm>
        <a:graphic>
          <a:graphicData uri="http://schemas.openxmlformats.org/drawingml/2006/table">
            <a:tbl>
              <a:tblPr/>
              <a:tblGrid>
                <a:gridCol w="251028"/>
                <a:gridCol w="698172"/>
                <a:gridCol w="760929"/>
                <a:gridCol w="988423"/>
                <a:gridCol w="1035491"/>
                <a:gridCol w="1035491"/>
              </a:tblGrid>
              <a:tr h="411843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Simpson'ın 1/3 Kuralı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</a:tr>
              <a:tr h="205921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f(X)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Q(x)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f(x)*cos(Q(x))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n=16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2,671875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1,004052734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1,434496609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1,434496609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5,0625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1,152734375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2,05532477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2,05532477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5,625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7,171875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1,253955078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2,234516692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2,234516692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1,315625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2,271700724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2,271700724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9,375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10,54688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1,345654297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2,354535103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2,354535103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11,8125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1,351953125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2,564500376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2,564500376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13,125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12,79688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1,342431641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2,897020154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2,897020154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1,325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3,284938721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3,284938721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16,875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13,92188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1,307568359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3,622453533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3,622453533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14,0625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1,298046875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3,788160002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3,788160002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20,625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13,92188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1,304345703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3,66575468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3,66575468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1,334375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3,162037642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3,162037642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24,375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12,79688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1,396044922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2,224907353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2,224907353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11,8125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1,497265625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0,867798924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0,867798924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28,125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10,54688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1,645947266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-0,791861705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-0,791861705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1,85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-2,480312221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-2,480312221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21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65,04743736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01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Çözüm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err="1" smtClean="0"/>
                  <a:t>Romberg</a:t>
                </a:r>
                <a:r>
                  <a:rPr lang="tr-TR" dirty="0" smtClean="0"/>
                  <a:t> İntegrali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o 5"/>
          <p:cNvGraphicFramePr>
            <a:graphicFrameLocks noGrp="1"/>
          </p:cNvGraphicFramePr>
          <p:nvPr>
            <p:extLst/>
          </p:nvPr>
        </p:nvGraphicFramePr>
        <p:xfrm>
          <a:off x="936024" y="2619633"/>
          <a:ext cx="4191000" cy="1744019"/>
        </p:xfrm>
        <a:graphic>
          <a:graphicData uri="http://schemas.openxmlformats.org/drawingml/2006/table">
            <a:tbl>
              <a:tblPr/>
              <a:tblGrid>
                <a:gridCol w="838200"/>
                <a:gridCol w="1003300"/>
                <a:gridCol w="1181100"/>
                <a:gridCol w="1168400"/>
              </a:tblGrid>
              <a:tr h="410519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k=1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k=2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k=3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n=4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65,07522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65,04558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n=8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65,04744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n=16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Hata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0,85276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0,002848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61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Çözüm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Gauss-</a:t>
                </a:r>
                <a:r>
                  <a:rPr lang="tr-TR" dirty="0" err="1" smtClean="0"/>
                  <a:t>Legendre</a:t>
                </a:r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brk m:alnAt="23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brk m:alnAt="23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=15+15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=15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191" y="2801278"/>
            <a:ext cx="4676775" cy="3352800"/>
          </a:xfrm>
          <a:prstGeom prst="rect">
            <a:avLst/>
          </a:prstGeom>
        </p:spPr>
      </p:pic>
      <p:graphicFrame>
        <p:nvGraphicFramePr>
          <p:cNvPr id="7" name="Tablo 6"/>
          <p:cNvGraphicFramePr>
            <a:graphicFrameLocks noGrp="1"/>
          </p:cNvGraphicFramePr>
          <p:nvPr>
            <p:extLst/>
          </p:nvPr>
        </p:nvGraphicFramePr>
        <p:xfrm>
          <a:off x="609600" y="2432908"/>
          <a:ext cx="5784261" cy="4338511"/>
        </p:xfrm>
        <a:graphic>
          <a:graphicData uri="http://schemas.openxmlformats.org/drawingml/2006/table">
            <a:tbl>
              <a:tblPr/>
              <a:tblGrid>
                <a:gridCol w="350655"/>
                <a:gridCol w="701309"/>
                <a:gridCol w="547513"/>
                <a:gridCol w="935079"/>
                <a:gridCol w="596727"/>
                <a:gridCol w="775131"/>
                <a:gridCol w="1065805"/>
                <a:gridCol w="812042"/>
              </a:tblGrid>
              <a:tr h="161529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Nokta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c'ler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Dönüştürülmüş x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f(X)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Q(x)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f(xd)*cos(Q(xd))dxd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Çarpım c*f(x)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</a:tr>
              <a:tr h="16152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Noktalı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-0,57735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6,339745962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7,901924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1,28169873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33,79108203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33,79108203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13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0,57735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23,66025404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13,09808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1,36830127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39,51310367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39,51310367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73,3041857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61529">
                <a:tc rowSpan="3"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Noktalı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0,5555556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-0,7746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3,381049965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4,614315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1,12747785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29,68893032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16,4938515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0,8888886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1,325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49,27408081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43,79916871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0,5555556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0,7746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26,61895004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11,58569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1,52252215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8,386082995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4,65893537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9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64,95195558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61529">
                <a:tc rowSpan="4"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Noktalı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0,3478548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-0,86114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2,08295532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2,950885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1,023128554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23,04777683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8,017279801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0,6521452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-0,33998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9,90028434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10,9298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1,349471394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35,99004813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23,47073714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0,6521452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0,33998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20,09971566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13,98963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1,300528606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56,02625678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36,53725443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0,3478548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0,86114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27,91704468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10,70111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1,626871446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-8,996275275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-3,129397537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9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64,89587384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61529">
                <a:tc rowSpan="5"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Noktalı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0,24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-0,90618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1,40730231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2,031733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0,958645723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17,51239071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4,149156443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0,48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-0,53847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6,92296035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8,467345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1,300383494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33,9281392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16,23898116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1,325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49,27408081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28,03147763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0,48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0,53847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23,07703965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13,31357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1,349616506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43,81113263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20,96926546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0,24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0,90618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28,59269769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10,18735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1,691354277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-18,37790061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-4,354219019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9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65,03466167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61529">
                <a:tc rowSpan="6"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Noktalı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-0,93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1,01295729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1,478393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0,917592795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13,47703265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2,308945881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-0,66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5,08185921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6,589777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1,229052865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33,12650384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11,95077053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0,47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-0,24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11,42071221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11,91376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1,351621811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38,85505857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18,18082199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0,47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0,24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18,57928779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14,06133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1,298378189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56,75038914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26,55429591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0,66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24,91814079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12,54066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1,420947135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28,08274531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10,13117613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28,98704271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9,870618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1,732407205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-23,82396645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-4,08162914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9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65,0443813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51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Matlab</a:t>
            </a:r>
            <a:r>
              <a:rPr lang="tr-TR" dirty="0" smtClean="0"/>
              <a:t> ile Çözüm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609600" y="948690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k=1;</a:t>
            </a:r>
          </a:p>
          <a:p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i=[4 2 1]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sum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=0;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n=0:16/i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yn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(n+1,1)=y(i*n+1);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j=2:16/i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sum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sum+yn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(j);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da-DK" dirty="0">
                <a:solidFill>
                  <a:srgbClr val="000000"/>
                </a:solidFill>
                <a:latin typeface="Courier New" panose="02070309020205020404" pitchFamily="49" charset="0"/>
              </a:rPr>
              <a:t>    q=30*(yn(1)+2*sum+yn(end))/(2*(16/i));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Q(k,1)=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q;k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=k+1;</a:t>
            </a:r>
          </a:p>
          <a:p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Simpson'ýn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 1/3 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Kuralýnýn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 Çoklu 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Uygulamasý</a:t>
            </a:r>
            <a:endParaRPr lang="tr-TR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sum1=0;sum2=0;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j=2:2:16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   sum1=sum1+y(j);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j=3:2:15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   sum2=sum2+y(j);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q1=30*(y(1)+4*sum1+2*sum2+y(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))/(3*16);</a:t>
            </a:r>
          </a:p>
        </p:txBody>
      </p:sp>
    </p:spTree>
    <p:extLst>
      <p:ext uri="{BB962C8B-B14F-4D97-AF65-F5344CB8AC3E}">
        <p14:creationId xmlns:p14="http://schemas.microsoft.com/office/powerpoint/2010/main" val="118588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Romberg</a:t>
            </a:r>
            <a:r>
              <a:rPr lang="tr-TR" dirty="0" smtClean="0"/>
              <a:t> </a:t>
            </a:r>
            <a:r>
              <a:rPr lang="tr-TR" dirty="0" err="1" smtClean="0"/>
              <a:t>Integrali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tr-TR" dirty="0" smtClean="0"/>
                  <a:t>Romberg</a:t>
                </a:r>
                <a:r>
                  <a:rPr lang="tr-TR" dirty="0"/>
                  <a:t> </a:t>
                </a:r>
                <a:r>
                  <a:rPr lang="tr-TR" dirty="0" smtClean="0"/>
                  <a:t>integrali, aralık sayısının artması ile orantılı artan yuvarlatma hataları sorunuyla baş etmek üzere geliştirilmiş bir yöntemdir.</a:t>
                </a:r>
              </a:p>
              <a:p>
                <a:r>
                  <a:rPr lang="tr-TR" dirty="0" smtClean="0"/>
                  <a:t>İki sayısal integral tahminini kullanarak, daha doğru bir üçüncü değer elde etmek için geliştirilmiş yöntemlere genel olarak </a:t>
                </a:r>
                <a:r>
                  <a:rPr lang="tr-TR" dirty="0" err="1" smtClean="0"/>
                  <a:t>Richardson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ekstrapolasyonu</a:t>
                </a:r>
                <a:r>
                  <a:rPr lang="tr-TR" dirty="0" smtClean="0"/>
                  <a:t> denilmektedir.</a:t>
                </a:r>
              </a:p>
              <a:p>
                <a:pPr marL="109728" indent="0">
                  <a:buNone/>
                </a:pPr>
                <a:r>
                  <a:rPr lang="tr-TR" b="1" u="sng" dirty="0" err="1"/>
                  <a:t>Richardson</a:t>
                </a:r>
                <a:r>
                  <a:rPr lang="tr-TR" b="1" u="sng" dirty="0"/>
                  <a:t> </a:t>
                </a:r>
                <a:r>
                  <a:rPr lang="tr-TR" b="1" u="sng" dirty="0" err="1" smtClean="0"/>
                  <a:t>Ekstrapolasyonu</a:t>
                </a:r>
                <a:endParaRPr lang="tr-TR" b="1" u="sng" dirty="0" smtClean="0"/>
              </a:p>
              <a:p>
                <a:r>
                  <a:rPr lang="tr-TR" dirty="0" smtClean="0"/>
                  <a:t>Trapez (Yamuk) kuralının çoklu uygulamasında integralin tam değeri, integral tahmini ve oluşan hatanın toplamı olarak aşağıdaki gibi yazılabilir.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Burada,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tr-TR" dirty="0"/>
                  <a:t>, integralin kesin değeri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, trapez kuralının n adet aralık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aralık genişliği için tahmini sonucu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kesme hatasıdır.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 aralık genişliklerini kullanarak iki farklı tahmin yaparsak aşağıdaki ifade yazılabilir.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       (∗)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Hatanın tahmini değer ifadesini,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 aralık </a:t>
                </a:r>
                <a:r>
                  <a:rPr lang="tr-TR" dirty="0" smtClean="0"/>
                  <a:t>genişlikleri için ayrı ayrı yazarsak;</a:t>
                </a:r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793" r="-722" b="-203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96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Romberg</a:t>
            </a:r>
            <a:r>
              <a:rPr lang="tr-TR" dirty="0"/>
              <a:t> </a:t>
            </a:r>
            <a:r>
              <a:rPr lang="tr-TR" dirty="0" err="1"/>
              <a:t>Integrali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109728" indent="0">
                  <a:buNone/>
                </a:pPr>
                <a:r>
                  <a:rPr lang="tr-TR" b="1" u="sng" dirty="0" smtClean="0"/>
                  <a:t>Richardson</a:t>
                </a:r>
                <a:r>
                  <a:rPr lang="tr-TR" b="1" u="sng" dirty="0"/>
                  <a:t> </a:t>
                </a:r>
                <a:r>
                  <a:rPr lang="tr-TR" b="1" u="sng" dirty="0" err="1"/>
                  <a:t>Ekstrapolasyonu</a:t>
                </a:r>
                <a:endParaRPr lang="tr-TR" b="1" u="sng" dirty="0"/>
              </a:p>
              <a:p>
                <a:r>
                  <a:rPr lang="tr-TR" dirty="0" smtClean="0"/>
                  <a:t>Trapez kuralının çoklu uygulaması için tahmini hata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nary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Eğer adım genişliğine bakılmaksızın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 sabit kabul edilirse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 (∗∗)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(**) eşitliğini (*) eşitliğinde yerine koyarsak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Böylece, iki farklı integral tahminine ve bunların adım büyüklüklerine bağlı olarak  yeni bir kesme tahmini geliştirilmiş oldu. Bu değer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 ifadesinde yerine yazılırsa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793" b="-135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1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Romberg</a:t>
            </a:r>
            <a:r>
              <a:rPr lang="tr-TR" dirty="0"/>
              <a:t> </a:t>
            </a:r>
            <a:r>
              <a:rPr lang="tr-TR" dirty="0" err="1"/>
              <a:t>Integrali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b="1" u="sng" dirty="0" smtClean="0"/>
                  <a:t>Richardson</a:t>
                </a:r>
                <a:r>
                  <a:rPr lang="tr-TR" b="1" u="sng" dirty="0"/>
                  <a:t> </a:t>
                </a:r>
                <a:r>
                  <a:rPr lang="tr-TR" b="1" u="sng" dirty="0" err="1"/>
                  <a:t>Ekstrapolasyonu</a:t>
                </a:r>
                <a:endParaRPr lang="tr-TR" b="1" u="sng" dirty="0"/>
              </a:p>
              <a:p>
                <a:pPr marL="109728" indent="0">
                  <a:buNone/>
                </a:pPr>
                <a:r>
                  <a:rPr lang="tr-TR" dirty="0" smtClean="0"/>
                  <a:t>Daha iyi bir </a:t>
                </a:r>
                <a:r>
                  <a:rPr lang="tr-TR" dirty="0" err="1" smtClean="0"/>
                  <a:t>interpolasyon</a:t>
                </a:r>
                <a:r>
                  <a:rPr lang="tr-TR" dirty="0" smtClean="0"/>
                  <a:t> tahmini elde edilir: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∗∗∗</m:t>
                          </m:r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 tahminde hata,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mertebesindedir. 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Aralığın yarıya bölündüğü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tr-TR" dirty="0" smtClean="0"/>
                  <a:t> özel durumu için (***) denklemi;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olur, gerekli düzenlemeler yapıldığında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b="0" i="0" dirty="0" smtClean="0">
                          <a:latin typeface="Cambria Math" panose="02040503050406030204" pitchFamily="18" charset="0"/>
                        </a:rPr>
                        <m:t>    (4∗)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elde edilir.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88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Romberg</a:t>
            </a:r>
            <a:r>
              <a:rPr lang="tr-TR" dirty="0"/>
              <a:t> </a:t>
            </a:r>
            <a:r>
              <a:rPr lang="tr-TR" dirty="0" err="1"/>
              <a:t>Integrali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10972800" cy="3289398"/>
              </a:xfrm>
            </p:spPr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:r>
                  <a:rPr lang="tr-TR" b="1" u="sng" dirty="0" smtClean="0"/>
                  <a:t>Richardson</a:t>
                </a:r>
                <a:r>
                  <a:rPr lang="tr-TR" b="1" u="sng" dirty="0"/>
                  <a:t> </a:t>
                </a:r>
                <a:r>
                  <a:rPr lang="tr-TR" b="1" u="sng" dirty="0" err="1"/>
                  <a:t>Ekstrapolasyonu</a:t>
                </a:r>
                <a:endParaRPr lang="tr-TR" b="1" u="sng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63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63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b="1" dirty="0" smtClean="0"/>
                  <a:t>Örnek:</a:t>
                </a:r>
                <a:r>
                  <a:rPr lang="tr-TR" b="1" dirty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=0.2+25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−200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+675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−900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+400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tr-TR" dirty="0"/>
                  <a:t>’in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’dan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r>
                  <a:rPr lang="tr-TR" dirty="0"/>
                  <a:t>’e kadar integralinin hesaplanması için </a:t>
                </a:r>
                <a:r>
                  <a:rPr lang="tr-TR" dirty="0" smtClean="0"/>
                  <a:t>trapez kuralının tekli ve çoklu uygulaması ile aşağıdaki sonuçlar elde edilmiştir. </a:t>
                </a:r>
                <a:r>
                  <a:rPr lang="tr-TR" dirty="0"/>
                  <a:t>İntegral tahminini iyileştirmek için (4*) denklemini kullanınız.</a:t>
                </a:r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10972800" cy="3289398"/>
              </a:xfrm>
              <a:blipFill rotWithShape="0">
                <a:blip r:embed="rId2"/>
                <a:stretch>
                  <a:fillRect t="-2597" r="-444" b="-1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1248385"/>
                  </p:ext>
                </p:extLst>
              </p:nvPr>
            </p:nvGraphicFramePr>
            <p:xfrm>
              <a:off x="796324" y="4546699"/>
              <a:ext cx="3184943" cy="147828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031939"/>
                    <a:gridCol w="474217"/>
                    <a:gridCol w="958787"/>
                    <a:gridCol w="720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Aralıklar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h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İntegral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%</m:t>
                                    </m:r>
                                    <m:r>
                                      <a:rPr lang="tr-T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tr-T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𝒕𝒓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1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0.8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0.1728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89.5</a:t>
                          </a:r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2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0.4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1.0688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34.9</a:t>
                          </a:r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4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0.2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1.4848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9.5</a:t>
                          </a:r>
                          <a:endParaRPr lang="tr-T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1248385"/>
                  </p:ext>
                </p:extLst>
              </p:nvPr>
            </p:nvGraphicFramePr>
            <p:xfrm>
              <a:off x="796324" y="4546699"/>
              <a:ext cx="3184943" cy="147828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031939"/>
                    <a:gridCol w="474217"/>
                    <a:gridCol w="958787"/>
                    <a:gridCol w="720000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Aralıklar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h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İntegral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44068" t="-8333" r="-847" b="-331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1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0.8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0.1728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89.5</a:t>
                          </a:r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2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0.4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1.0688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34.9</a:t>
                          </a:r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4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0.2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1.4848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9.5</a:t>
                          </a:r>
                          <a:endParaRPr lang="tr-T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Oval 4"/>
          <p:cNvSpPr/>
          <p:nvPr/>
        </p:nvSpPr>
        <p:spPr>
          <a:xfrm>
            <a:off x="1404373" y="4975654"/>
            <a:ext cx="1968844" cy="2471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1404373" y="5285839"/>
            <a:ext cx="2146135" cy="299415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/>
              <p:cNvSpPr txBox="1"/>
              <p:nvPr/>
            </p:nvSpPr>
            <p:spPr>
              <a:xfrm>
                <a:off x="4071295" y="4975654"/>
                <a:ext cx="7132164" cy="88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tr-TR" dirty="0"/>
                        <m:t>1.0688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tr-TR" dirty="0"/>
                        <m:t>0.1728</m:t>
                      </m:r>
                      <m:r>
                        <m:rPr>
                          <m:nor/>
                        </m:rPr>
                        <a:rPr lang="tr-TR" b="0" i="0" dirty="0" smtClean="0"/>
                        <m:t>=1.367467       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𝒕𝒓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8" name="Metin kutus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295" y="4975654"/>
                <a:ext cx="7132164" cy="8897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ağ Ayraç 8"/>
          <p:cNvSpPr/>
          <p:nvPr/>
        </p:nvSpPr>
        <p:spPr>
          <a:xfrm>
            <a:off x="3981266" y="4975654"/>
            <a:ext cx="90029" cy="609600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/>
              <p:cNvSpPr txBox="1"/>
              <p:nvPr/>
            </p:nvSpPr>
            <p:spPr>
              <a:xfrm>
                <a:off x="4231932" y="5424622"/>
                <a:ext cx="6971527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tr-TR" dirty="0"/>
                        <m:t>1.4848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tr-TR" dirty="0"/>
                        <m:t>1.0688</m:t>
                      </m:r>
                      <m:r>
                        <m:rPr>
                          <m:nor/>
                        </m:rPr>
                        <a:rPr lang="tr-TR" b="0" i="0" dirty="0" smtClean="0"/>
                        <m:t>=1.623467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𝒕𝒓</m:t>
                          </m:r>
                        </m:sub>
                      </m:sSub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932" y="5424622"/>
                <a:ext cx="6971527" cy="6127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ağ Ayraç 10"/>
          <p:cNvSpPr/>
          <p:nvPr/>
        </p:nvSpPr>
        <p:spPr>
          <a:xfrm>
            <a:off x="4141904" y="5424622"/>
            <a:ext cx="90029" cy="609600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1524000" y="5729422"/>
            <a:ext cx="1849217" cy="284787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35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Romberg</a:t>
            </a:r>
            <a:r>
              <a:rPr lang="tr-TR" dirty="0"/>
              <a:t> </a:t>
            </a:r>
            <a:r>
              <a:rPr lang="tr-TR" dirty="0" err="1" smtClean="0"/>
              <a:t>Integrali</a:t>
            </a:r>
            <a:r>
              <a:rPr lang="tr-TR" dirty="0" smtClean="0"/>
              <a:t> Algoritması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Uygulaması gösterilen formülü, bilgisayarda kodlamaya uygun daha genel bir forma dönüştürebiliriz.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Burada,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tr-TR" dirty="0" smtClean="0"/>
                  <a:t>, sırasıyla daha doğru ve daha az doğru integralleri;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tr-TR" dirty="0" smtClean="0"/>
                  <a:t> ise iyileştirilmiş integral tahminini göstermektedir.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tr-T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100,   (%)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76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ğitim sunusu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10_TF03460604" id="{B907DBB3-4E67-4415-ADAE-0DCAA6E8B6F3}" vid="{1830F63D-7166-45C8-9B0B-CAE90AE85AA8}"/>
    </a:ext>
  </a:extLst>
</a:theme>
</file>

<file path=ppt/theme/theme2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Eğitim sunusu</Template>
  <TotalTime>5855</TotalTime>
  <Words>1869</Words>
  <Application>Microsoft Office PowerPoint</Application>
  <PresentationFormat>Geniş ekran</PresentationFormat>
  <Paragraphs>954</Paragraphs>
  <Slides>45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5" baseType="lpstr">
      <vt:lpstr>Arial</vt:lpstr>
      <vt:lpstr>Calibri</vt:lpstr>
      <vt:lpstr>Cambria</vt:lpstr>
      <vt:lpstr>Cambria Math</vt:lpstr>
      <vt:lpstr>Courier New</vt:lpstr>
      <vt:lpstr>Georgia</vt:lpstr>
      <vt:lpstr>Menlo</vt:lpstr>
      <vt:lpstr>Wingdings 2</vt:lpstr>
      <vt:lpstr>Eğitim sunusu</vt:lpstr>
      <vt:lpstr>Çalışma Sayfası</vt:lpstr>
      <vt:lpstr>MAK212-SAYISAL YÖNTEMLER Sayısal Türev ve İntegral</vt:lpstr>
      <vt:lpstr>Bu bölümde Tartışacağımız Konular</vt:lpstr>
      <vt:lpstr>Eşitliklerin İntegrali</vt:lpstr>
      <vt:lpstr>Newton-Cotes Formüllerinin Hassaslık Sınırı</vt:lpstr>
      <vt:lpstr>Romberg Integrali</vt:lpstr>
      <vt:lpstr>Romberg Integrali</vt:lpstr>
      <vt:lpstr>Romberg Integrali</vt:lpstr>
      <vt:lpstr>Romberg Integrali</vt:lpstr>
      <vt:lpstr>Romberg Integrali Algoritması</vt:lpstr>
      <vt:lpstr>Örnek</vt:lpstr>
      <vt:lpstr>Örnek Devam</vt:lpstr>
      <vt:lpstr>Örnek Devam</vt:lpstr>
      <vt:lpstr>Gauss Kareleme</vt:lpstr>
      <vt:lpstr>Gauss Kareleme</vt:lpstr>
      <vt:lpstr>Gauss Legendre Formülleri</vt:lpstr>
      <vt:lpstr>Gauss Legendre Formülleri</vt:lpstr>
      <vt:lpstr>Gauss Legendre Formülleri</vt:lpstr>
      <vt:lpstr>Gauss Legendre Formülleri</vt:lpstr>
      <vt:lpstr>Gauss-Legendre Formülleri</vt:lpstr>
      <vt:lpstr>Gauss-Legendre Örnek Problem</vt:lpstr>
      <vt:lpstr>Çok Noktalı Gauss-Legendre</vt:lpstr>
      <vt:lpstr>Çok Noktalı Gauss-Legendre için Örnek Problem</vt:lpstr>
      <vt:lpstr>Çok Noktalı Gauss-Legendre için Örnek Problem 2</vt:lpstr>
      <vt:lpstr>Çok Noktalı Gauss-Legendre için Örnek Problem 2</vt:lpstr>
      <vt:lpstr>Sayısal Diferansiyel</vt:lpstr>
      <vt:lpstr>Sayısal Diferansiyel</vt:lpstr>
      <vt:lpstr>Sayısal Diferansiyel </vt:lpstr>
      <vt:lpstr>İleriye doğru Sonlu Bölünmüş Fark Formülleri</vt:lpstr>
      <vt:lpstr>Geriye doğru Sonlu Bölünmüş Fark Formülleri</vt:lpstr>
      <vt:lpstr>Merkezi Sonlu Bölünmüş Fark Formülleri</vt:lpstr>
      <vt:lpstr>Örnek:</vt:lpstr>
      <vt:lpstr>Türev Hesabını Richardson Extrapolasyonu ile İyileştirmek</vt:lpstr>
      <vt:lpstr>Örnek:</vt:lpstr>
      <vt:lpstr>Türev ve İntegral Hesabında Matlab Kullanılması</vt:lpstr>
      <vt:lpstr>Türev ve İntegral Hesabında Matlab Kullanılması</vt:lpstr>
      <vt:lpstr>Son 2 Dersin Konuları İle ilgili Örnek Problemler</vt:lpstr>
      <vt:lpstr>Örnek 1:</vt:lpstr>
      <vt:lpstr>Çözüm:</vt:lpstr>
      <vt:lpstr>Çözüm</vt:lpstr>
      <vt:lpstr>Örnek 2:</vt:lpstr>
      <vt:lpstr>Çözüm:</vt:lpstr>
      <vt:lpstr>Çözüm Devam</vt:lpstr>
      <vt:lpstr>Çözüm Devam</vt:lpstr>
      <vt:lpstr>Çözüm Devam</vt:lpstr>
      <vt:lpstr>Matlab ile Çözüm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SAYISAL YÖNTEMLER</dc:title>
  <dc:creator>Nurdan Bilgin</dc:creator>
  <cp:lastModifiedBy>Nurdan</cp:lastModifiedBy>
  <cp:revision>469</cp:revision>
  <dcterms:created xsi:type="dcterms:W3CDTF">2018-01-23T10:11:14Z</dcterms:created>
  <dcterms:modified xsi:type="dcterms:W3CDTF">2019-04-25T09:18:28Z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