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64" r:id="rId10"/>
    <p:sldId id="279" r:id="rId11"/>
    <p:sldId id="280" r:id="rId12"/>
    <p:sldId id="265" r:id="rId13"/>
    <p:sldId id="266" r:id="rId14"/>
    <p:sldId id="267" r:id="rId15"/>
    <p:sldId id="281" r:id="rId16"/>
    <p:sldId id="268" r:id="rId17"/>
    <p:sldId id="269" r:id="rId18"/>
    <p:sldId id="270" r:id="rId19"/>
    <p:sldId id="271" r:id="rId20"/>
    <p:sldId id="282" r:id="rId21"/>
    <p:sldId id="272" r:id="rId22"/>
    <p:sldId id="273" r:id="rId23"/>
    <p:sldId id="274" r:id="rId24"/>
    <p:sldId id="283" r:id="rId25"/>
    <p:sldId id="284" r:id="rId26"/>
    <p:sldId id="275" r:id="rId27"/>
    <p:sldId id="290" r:id="rId28"/>
    <p:sldId id="285" r:id="rId29"/>
    <p:sldId id="286" r:id="rId30"/>
    <p:sldId id="276" r:id="rId31"/>
    <p:sldId id="277" r:id="rId32"/>
    <p:sldId id="287" r:id="rId33"/>
    <p:sldId id="288" r:id="rId34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15.04.2019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620485"/>
            <a:ext cx="10972800" cy="506186"/>
          </a:xfrm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rtl="0"/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5382550"/>
          </a:xfrm>
        </p:spPr>
        <p:txBody>
          <a:bodyPr rtlCol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15.04.2019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.xls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SAYISAL </a:t>
            </a:r>
            <a:r>
              <a:rPr lang="tr-TR" dirty="0" smtClean="0"/>
              <a:t>YÖNTEMLER</a:t>
            </a:r>
            <a:br>
              <a:rPr lang="tr-TR" dirty="0" smtClean="0"/>
            </a:br>
            <a:r>
              <a:rPr lang="tr-TR" sz="2800" dirty="0" smtClean="0"/>
              <a:t>Sayısal Türev ve İntegral I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Trapez Kuralının Türetilmesi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tr-TR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01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Trapez Kuralının Türetilmesi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6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(Yamuk) Kuralı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Aslında elde edilen formül yamuğun alan formülünden başka bir şey değildir.</a:t>
            </a:r>
          </a:p>
          <a:p>
            <a:r>
              <a:rPr lang="tr-TR" dirty="0" smtClean="0"/>
              <a:t>Daha sağlıklı sonuçlar alınmak istendiğinde tek bir doğru geçirmek yerine bilinen değerler oranında daha çok doğru geçirmek sonucu iyileştirir.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3" y="2520281"/>
            <a:ext cx="4496680" cy="43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3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(Yamuk) Kuralı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4271682" cy="5382550"/>
              </a:xfrm>
            </p:spPr>
            <p:txBody>
              <a:bodyPr/>
              <a:lstStyle/>
              <a:p>
                <a:r>
                  <a:rPr lang="tr-TR" dirty="0" smtClean="0"/>
                  <a:t>Trapez kuralında Hata;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Eğer, f(x) </a:t>
                </a:r>
                <a:r>
                  <a:rPr lang="tr-TR" dirty="0" err="1" smtClean="0"/>
                  <a:t>linear</a:t>
                </a:r>
                <a:r>
                  <a:rPr lang="tr-TR" dirty="0" smtClean="0"/>
                  <a:t> ise trapez kuralı kesin değeri verir ancak f(x) bir eğri ise trapez kuralının tekli uygulanması çok büyük hataya neden olur. Örneğin yandaki şekilde görüldüğü gibi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4271682" cy="5382550"/>
              </a:xfrm>
              <a:blipFill rotWithShape="0">
                <a:blip r:embed="rId2"/>
                <a:stretch>
                  <a:fillRect t="-906" r="-71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760" y="1383775"/>
            <a:ext cx="5657113" cy="46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</a:t>
            </a:r>
            <a:r>
              <a:rPr lang="tr-TR" dirty="0" smtClean="0"/>
              <a:t>Kuralının Çoklu Uygulaması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[</a:t>
                </a:r>
                <a:r>
                  <a:rPr lang="tr-TR" dirty="0" err="1" smtClean="0"/>
                  <a:t>a,b</a:t>
                </a:r>
                <a:r>
                  <a:rPr lang="tr-TR" dirty="0" smtClean="0"/>
                  <a:t>]’ye olan integral aralığını alt aralıklara bölerek trapez kuralını uygulama esasına kuralın çoklu uygulanması denilmektedir.</a:t>
                </a:r>
              </a:p>
              <a:p>
                <a:r>
                  <a:rPr lang="tr-TR" dirty="0" smtClean="0"/>
                  <a:t>Şekildeki gibi n+1=6 noktam varsa n=5 adet aralığım vardır.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Şekle göre toplam integral;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021" y="2472267"/>
            <a:ext cx="4153330" cy="31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</a:t>
            </a:r>
            <a:r>
              <a:rPr lang="tr-TR" dirty="0" smtClean="0"/>
              <a:t>Kuralının Çoklu Uygulaması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Her bir aralık için trapez kuralı uygulanırsa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Uygun terimler bir araya getirilip düzenlenerek, aşağıdaki gibi tekrar yazılabilir.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/>
                  <a:t>Çoklu Trapez Kuralında Hata;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tr-TR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num>
                        <m:den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874942"/>
            <a:ext cx="3894667" cy="29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9" y="633932"/>
            <a:ext cx="10972800" cy="506186"/>
          </a:xfrm>
        </p:spPr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Kuralının Çoklu 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 smtClean="0"/>
                  <a:t> fonksiyonunun integralini 1’den 2’ye kadar analitik ve sayısal olarak bulunuz. Çoklu trapez uygulaması için n=4 alın. Gerçek hatayı ve tahmini hatayı bulunuz.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:r>
                  <a:rPr lang="tr-TR" b="1" dirty="0" smtClean="0"/>
                  <a:t>Analitik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tr-TR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 dirty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=0.486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5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9" y="633932"/>
            <a:ext cx="10972800" cy="506186"/>
          </a:xfrm>
        </p:spPr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Kuralının Çoklu 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Çözüm: </a:t>
                </a:r>
                <a:r>
                  <a:rPr lang="tr-TR" b="1" dirty="0" smtClean="0"/>
                  <a:t>Sayısal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tr-TR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0,25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0,3679 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0,4477 </m:t>
                              </m:r>
                              <m:r>
                                <a:rPr lang="tr-TR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0,5020 </m:t>
                              </m:r>
                              <m:r>
                                <a:rPr lang="tr-TR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0,5322 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/>
                            <m:t>0,5413 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=0,4841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Gerçek Hata: (</a:t>
                </a:r>
                <a14:m>
                  <m:oMath xmlns:m="http://schemas.openxmlformats.org/officeDocument/2006/math">
                    <m:r>
                      <a:rPr lang="tr-TR">
                        <a:latin typeface="Cambria Math" panose="02040503050406030204" pitchFamily="18" charset="0"/>
                      </a:rPr>
                      <m:t>0.486−0,4841)∗100=%</m:t>
                    </m:r>
                    <m:r>
                      <m:rPr>
                        <m:nor/>
                      </m:rPr>
                      <a:rPr lang="en-US"/>
                      <m:t>0,1875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Tahmini Hata: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tr-TR" dirty="0"/>
                          <m:t> </m:t>
                        </m:r>
                      </m:num>
                      <m:den>
                        <m:r>
                          <a:rPr lang="tr-TR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tr-TR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018409"/>
              </p:ext>
            </p:extLst>
          </p:nvPr>
        </p:nvGraphicFramePr>
        <p:xfrm>
          <a:off x="930212" y="1634285"/>
          <a:ext cx="1968500" cy="1771650"/>
        </p:xfrm>
        <a:graphic>
          <a:graphicData uri="http://schemas.openxmlformats.org/drawingml/2006/table">
            <a:tbl>
              <a:tblPr/>
              <a:tblGrid>
                <a:gridCol w="60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0,5322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5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Formülleri: Trapez Kuralının Çoklu 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i="1" dirty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tr-TR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/>
                  <a:t>Tahmini Hata: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tr-TR" dirty="0"/>
                          <m:t> 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tr-TR" dirty="0"/>
                            <m:t>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−1.4781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=%0.193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94791"/>
              </p:ext>
            </p:extLst>
          </p:nvPr>
        </p:nvGraphicFramePr>
        <p:xfrm>
          <a:off x="6925733" y="1498602"/>
          <a:ext cx="2429934" cy="3005664"/>
        </p:xfrm>
        <a:graphic>
          <a:graphicData uri="http://schemas.openxmlformats.org/drawingml/2006/table">
            <a:tbl>
              <a:tblPr/>
              <a:tblGrid>
                <a:gridCol w="109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f''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(x)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-0,4069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-0,3661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-0,3043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9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å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-1,4781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9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</a:t>
            </a:r>
            <a:r>
              <a:rPr lang="tr-TR" dirty="0" smtClean="0"/>
              <a:t> Kuralları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1968073"/>
          </a:xfrm>
        </p:spPr>
        <p:txBody>
          <a:bodyPr/>
          <a:lstStyle/>
          <a:p>
            <a:r>
              <a:rPr lang="tr-TR" dirty="0" smtClean="0"/>
              <a:t>Hesaplamayı iyileştirmenin bir yolu olarak trapez kuralını sık aralıklarla uygulamayı önermiştik.</a:t>
            </a:r>
          </a:p>
          <a:p>
            <a:r>
              <a:rPr lang="tr-TR" dirty="0" smtClean="0"/>
              <a:t>Hesaplamayı iyileştirmenin bir diğer yolu ise eğer bilinen ara noktalar var ise daha çok noktayı birleştirmek yani 2. dereceden veya 3. dereceden </a:t>
            </a:r>
            <a:r>
              <a:rPr lang="tr-TR" dirty="0" err="1" smtClean="0"/>
              <a:t>polinomlar</a:t>
            </a:r>
            <a:r>
              <a:rPr lang="tr-TR" dirty="0" smtClean="0"/>
              <a:t> geçirmektir.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231" y="3160059"/>
            <a:ext cx="7724135" cy="34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Giriş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Türev</a:t>
                </a:r>
                <a:r>
                  <a:rPr lang="tr-TR" dirty="0" smtClean="0"/>
                  <a:t>: bağımlı değişkenin bağımsız değişkene bağlı değişim oranıdır.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93" y="2738835"/>
            <a:ext cx="10226320" cy="377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</a:t>
            </a:r>
            <a:r>
              <a:rPr lang="tr-TR" dirty="0" smtClean="0"/>
              <a:t> Kuralları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1968073"/>
          </a:xfrm>
        </p:spPr>
        <p:txBody>
          <a:bodyPr/>
          <a:lstStyle/>
          <a:p>
            <a:pPr marL="109728" indent="0">
              <a:buNone/>
            </a:pPr>
            <a:r>
              <a:rPr lang="tr-TR" dirty="0"/>
              <a:t>(a) </a:t>
            </a:r>
            <a:r>
              <a:rPr lang="tr-TR" dirty="0" err="1"/>
              <a:t>Simpson’un</a:t>
            </a:r>
            <a:r>
              <a:rPr lang="tr-TR" dirty="0"/>
              <a:t> 1/3 kuralının grafiksel gösterimidir. Üç noktayı birleştiren parabolün altındaki alanı kapsar. </a:t>
            </a:r>
          </a:p>
          <a:p>
            <a:pPr marL="109728" indent="0">
              <a:buNone/>
            </a:pPr>
            <a:r>
              <a:rPr lang="tr-TR" dirty="0"/>
              <a:t>(b) </a:t>
            </a:r>
            <a:r>
              <a:rPr lang="tr-TR" dirty="0" err="1"/>
              <a:t>Simpson’un</a:t>
            </a:r>
            <a:r>
              <a:rPr lang="tr-TR" dirty="0"/>
              <a:t> 3/8 kuralının grafiksel gösterimidir. Dört noktayı birleştiren bir kübik </a:t>
            </a:r>
            <a:r>
              <a:rPr lang="tr-TR" dirty="0" err="1"/>
              <a:t>polinomun</a:t>
            </a:r>
            <a:r>
              <a:rPr lang="tr-TR" dirty="0"/>
              <a:t> altında kalan alanı kapsar.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97" y="2880415"/>
            <a:ext cx="7724135" cy="34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1/3 Kuralı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Simpson’ın 1/3 kuralında f(x) yerine ikinci dereceden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interpolasyon</a:t>
                </a:r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polinomu</a:t>
                </a:r>
                <a:r>
                  <a:rPr lang="tr-TR" dirty="0" smtClean="0">
                    <a:latin typeface="Cambria Math" panose="02040503050406030204" pitchFamily="18" charset="0"/>
                  </a:rPr>
                  <a:t> yazılır.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İntegral alınır ve gerekli işlemler yapılırsa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>
                    <a:latin typeface="Cambria Math" panose="02040503050406030204" pitchFamily="18" charset="0"/>
                  </a:rPr>
                  <a:t>Simpson’ın</a:t>
                </a:r>
                <a:r>
                  <a:rPr lang="tr-TR" dirty="0">
                    <a:latin typeface="Cambria Math" panose="02040503050406030204" pitchFamily="18" charset="0"/>
                  </a:rPr>
                  <a:t> 1/3 </a:t>
                </a:r>
                <a:r>
                  <a:rPr lang="tr-TR" dirty="0" smtClean="0">
                    <a:latin typeface="Cambria Math" panose="02040503050406030204" pitchFamily="18" charset="0"/>
                  </a:rPr>
                  <a:t>kuralında kesme hatası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2880</m:t>
                          </m:r>
                        </m:den>
                      </m:f>
                      <m:sSup>
                        <m:sSup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𝑣𝑒𝑦𝑎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>
                    <a:latin typeface="Cambria Math" panose="02040503050406030204" pitchFamily="18" charset="0"/>
                  </a:rPr>
                  <a:t>Simpson’ın</a:t>
                </a:r>
                <a:r>
                  <a:rPr lang="tr-TR" dirty="0">
                    <a:latin typeface="Cambria Math" panose="02040503050406030204" pitchFamily="18" charset="0"/>
                  </a:rPr>
                  <a:t> 1/3 </a:t>
                </a:r>
                <a:r>
                  <a:rPr lang="tr-TR" dirty="0" smtClean="0">
                    <a:latin typeface="Cambria Math" panose="02040503050406030204" pitchFamily="18" charset="0"/>
                  </a:rPr>
                  <a:t>kuralı sadece üç noktaya dayalı bir formül olmasına karşın, üçüncü dereceden bir doğruluğa sahiptir.  Dolayısıyla üçüncü dereceden bir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polinom</a:t>
                </a:r>
                <a:r>
                  <a:rPr lang="tr-TR" dirty="0" smtClean="0">
                    <a:latin typeface="Cambria Math" panose="02040503050406030204" pitchFamily="18" charset="0"/>
                  </a:rPr>
                  <a:t> için kesin sonuç verir.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0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1/3 kuralının tekli uygulaması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tr-TR" dirty="0"/>
                  <a:t> fonksiyonunun integralini 1’den 2’ye kadar </a:t>
                </a:r>
                <a:r>
                  <a:rPr lang="tr-TR" dirty="0" err="1"/>
                  <a:t>Simpson’ın</a:t>
                </a:r>
                <a:r>
                  <a:rPr lang="tr-TR" dirty="0"/>
                  <a:t> 1/3 kuralının tekli </a:t>
                </a:r>
                <a:r>
                  <a:rPr lang="tr-TR" dirty="0" smtClean="0"/>
                  <a:t>uygulaması ile </a:t>
                </a:r>
                <a:r>
                  <a:rPr lang="tr-TR" dirty="0"/>
                  <a:t>bulunuz. </a:t>
                </a:r>
                <a:r>
                  <a:rPr lang="tr-TR" dirty="0" smtClean="0"/>
                  <a:t>Tahmini </a:t>
                </a:r>
                <a:r>
                  <a:rPr lang="tr-TR" dirty="0"/>
                  <a:t>hatayı </a:t>
                </a:r>
                <a:r>
                  <a:rPr lang="tr-TR" dirty="0" smtClean="0"/>
                  <a:t>hesaplayınız..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0,3679 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0,5020 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0000"/>
                              </a:solidFill>
                              <a:latin typeface="Calibri" panose="020F0502020204030204" pitchFamily="34" charset="0"/>
                            </a:rPr>
                            <m:t>0,5413 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0,4862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∗(−</m:t>
                      </m:r>
                      <m:r>
                        <m:rPr>
                          <m:nor/>
                        </m:rPr>
                        <a:rPr lang="en-US"/>
                        <m:t>0,39048</m:t>
                      </m:r>
                      <m:r>
                        <m:rPr>
                          <m:nor/>
                        </m:rPr>
                        <a:rPr lang="tr-TR" b="0" i="0" smtClean="0"/>
                        <m:t>)∗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Yüzde tahmini hata %</a:t>
                </a:r>
                <a:r>
                  <a:rPr lang="en-US" dirty="0" smtClean="0"/>
                  <a:t>0,013 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212858"/>
              </p:ext>
            </p:extLst>
          </p:nvPr>
        </p:nvGraphicFramePr>
        <p:xfrm>
          <a:off x="606985" y="2100450"/>
          <a:ext cx="1968500" cy="1181100"/>
        </p:xfrm>
        <a:graphic>
          <a:graphicData uri="http://schemas.openxmlformats.org/drawingml/2006/table">
            <a:tbl>
              <a:tblPr/>
              <a:tblGrid>
                <a:gridCol w="60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f(x)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7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Simpson’ın</a:t>
            </a:r>
            <a:r>
              <a:rPr lang="tr-TR" dirty="0"/>
              <a:t> 1/3 kuralının </a:t>
            </a:r>
            <a:r>
              <a:rPr lang="tr-TR" dirty="0" smtClean="0"/>
              <a:t>çoklu </a:t>
            </a:r>
            <a:r>
              <a:rPr lang="tr-TR" dirty="0"/>
              <a:t>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tr-TR" dirty="0" smtClean="0"/>
                  <a:t>Simpson kuralıda integral aralığı eşit genişlikteki alt aralıklara bölünerek geliştirilebilir.</a:t>
                </a: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Toplam </a:t>
                </a:r>
                <a:r>
                  <a:rPr lang="tr-TR" dirty="0"/>
                  <a:t>integral;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Her bir aralık için </a:t>
                </a:r>
                <a:r>
                  <a:rPr lang="tr-TR" dirty="0" err="1"/>
                  <a:t>Simpson’ın</a:t>
                </a:r>
                <a:r>
                  <a:rPr lang="tr-TR" dirty="0"/>
                  <a:t> 1/3 </a:t>
                </a:r>
                <a:r>
                  <a:rPr lang="tr-TR" dirty="0" smtClean="0"/>
                  <a:t>kuralı </a:t>
                </a:r>
                <a:r>
                  <a:rPr lang="tr-TR" dirty="0"/>
                  <a:t>uygulanırsa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Uygun terimler bir araya getirilip düzenlenerek, aşağıdaki gibi tekrar yazılabilir.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nary>
                            <m:naryPr>
                              <m:chr m:val="∑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,3,5</m:t>
                              </m:r>
                            </m:sub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2,4,6</m:t>
                              </m:r>
                            </m:sub>
                            <m:sup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  <m:e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9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0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Simpson’ın</a:t>
            </a:r>
            <a:r>
              <a:rPr lang="tr-TR" dirty="0"/>
              <a:t> 1/3 kuralının çoklu 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Örnek: Aşağıdaki fonksiyonu kullanarak n=4 aralık için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=0.2+25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+675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−900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+400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fonksiyonun integralini a=0’dan b=0.8’e kadar tahmin edin. (İntegralin kesin değeri 1.640533 dür.)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+4</m:t>
                          </m:r>
                          <m:nary>
                            <m:naryPr>
                              <m:chr m:val="∑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=1,3,5</m:t>
                              </m:r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=2,4,6</m:t>
                              </m:r>
                            </m:sub>
                            <m:sup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(1.288+3.464)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(2.456)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0.232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≅1.63467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Gerçek hata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tr-TR" dirty="0"/>
                      <m:t>1.640533</m:t>
                    </m:r>
                    <m:r>
                      <m:rPr>
                        <m:nor/>
                      </m:rPr>
                      <a:rPr lang="tr-TR" b="0" i="0" dirty="0" smtClean="0"/>
                      <m:t>−</m:t>
                    </m:r>
                    <m:r>
                      <a:rPr lang="tr-TR">
                        <a:latin typeface="Cambria Math" panose="02040503050406030204" pitchFamily="18" charset="0"/>
                      </a:rPr>
                      <m:t>1.63467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=0.017067</m:t>
                    </m:r>
                  </m:oMath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Yaklaşık hata ise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Formülünden bulunur burada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tr-TR" dirty="0" smtClean="0"/>
                  <a:t> integral aralığı için dördüncü türevin ortalamasıdır.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793" b="-14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637071"/>
              </p:ext>
            </p:extLst>
          </p:nvPr>
        </p:nvGraphicFramePr>
        <p:xfrm>
          <a:off x="868530" y="2746709"/>
          <a:ext cx="128587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Çalışma Sayfası" r:id="rId4" imgW="1285911" imgH="2009803" progId="Excel.Sheet.12">
                  <p:embed/>
                </p:oleObj>
              </mc:Choice>
              <mc:Fallback>
                <p:oleObj name="Çalışma Sayfası" r:id="rId4" imgW="1285911" imgH="20098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8530" y="2746709"/>
                        <a:ext cx="1285875" cy="200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3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Simpson’ın</a:t>
            </a:r>
            <a:r>
              <a:rPr lang="tr-TR" dirty="0"/>
              <a:t> 1/3 kuralının çoklu uygulaması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Örnek devam: </a:t>
                </a: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=0.2+25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+675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−900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+400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5∗4∗3∗2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∗400∗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4∗3∗2∗1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∗900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−2400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Yaklaşık hata ise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0.8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180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−2400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=0.017067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7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Simpson’ın 3/8 kuralında f(x) yerine üçüncü dereceden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interpolasyon</a:t>
                </a:r>
                <a:r>
                  <a:rPr lang="tr-TR" dirty="0" smtClean="0">
                    <a:latin typeface="Cambria Math" panose="02040503050406030204" pitchFamily="18" charset="0"/>
                  </a:rPr>
                  <a:t>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polinomu</a:t>
                </a:r>
                <a:r>
                  <a:rPr lang="tr-TR" dirty="0" smtClean="0">
                    <a:latin typeface="Cambria Math" panose="02040503050406030204" pitchFamily="18" charset="0"/>
                  </a:rPr>
                  <a:t> yazılır.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İntegral alınır ve gerekli işlemler yapılırsa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>
                    <a:latin typeface="Cambria Math" panose="02040503050406030204" pitchFamily="18" charset="0"/>
                  </a:rPr>
                  <a:t>Simpson’ın</a:t>
                </a:r>
                <a:r>
                  <a:rPr lang="tr-TR" dirty="0">
                    <a:latin typeface="Cambria Math" panose="02040503050406030204" pitchFamily="18" charset="0"/>
                  </a:rPr>
                  <a:t> </a:t>
                </a:r>
                <a:r>
                  <a:rPr lang="tr-TR" dirty="0" smtClean="0">
                    <a:latin typeface="Cambria Math" panose="02040503050406030204" pitchFamily="18" charset="0"/>
                  </a:rPr>
                  <a:t>3/8 kuralında kesme hatası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6480</m:t>
                          </m:r>
                        </m:den>
                      </m:f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𝑣𝑒𝑦𝑎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9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Simpson’ın 3/8 kuralında kesme hatası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6480</m:t>
                          </m:r>
                        </m:den>
                      </m:f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𝑣𝑒𝑦𝑎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err="1">
                    <a:latin typeface="Cambria Math" panose="02040503050406030204" pitchFamily="18" charset="0"/>
                  </a:rPr>
                  <a:t>Simpson’ın</a:t>
                </a:r>
                <a:r>
                  <a:rPr lang="tr-TR" dirty="0">
                    <a:latin typeface="Cambria Math" panose="02040503050406030204" pitchFamily="18" charset="0"/>
                  </a:rPr>
                  <a:t> 1/3 </a:t>
                </a:r>
                <a:r>
                  <a:rPr lang="tr-TR" dirty="0" smtClean="0">
                    <a:latin typeface="Cambria Math" panose="02040503050406030204" pitchFamily="18" charset="0"/>
                  </a:rPr>
                  <a:t>kuralında kesme hatası ise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𝑣𝑒𝑦𝑎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Kesme </a:t>
                </a:r>
                <a:r>
                  <a:rPr lang="tr-TR" dirty="0">
                    <a:latin typeface="Cambria Math" panose="02040503050406030204" pitchFamily="18" charset="0"/>
                  </a:rPr>
                  <a:t>hatalarının </a:t>
                </a:r>
                <a:r>
                  <a:rPr lang="tr-TR" dirty="0" smtClean="0">
                    <a:latin typeface="Cambria Math" panose="02040503050406030204" pitchFamily="18" charset="0"/>
                  </a:rPr>
                  <a:t>paydalarına dikkat ederseniz 3/8 kuralının kesme hatası daha küçüktür. Dolayısıyla 3/8 kuralı 1/3 kuralından biraz daha doğrudur.</a:t>
                </a:r>
                <a:endParaRPr lang="tr-TR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smtClean="0">
                    <a:latin typeface="Cambria Math" panose="02040503050406030204" pitchFamily="18" charset="0"/>
                  </a:rPr>
                  <a:t>3/8 kuralı üçüncü </a:t>
                </a:r>
                <a:r>
                  <a:rPr lang="tr-TR" dirty="0" smtClean="0">
                    <a:latin typeface="Cambria Math" panose="02040503050406030204" pitchFamily="18" charset="0"/>
                  </a:rPr>
                  <a:t>dereceden bir </a:t>
                </a:r>
                <a:r>
                  <a:rPr lang="tr-TR" dirty="0" err="1" smtClean="0">
                    <a:latin typeface="Cambria Math" panose="02040503050406030204" pitchFamily="18" charset="0"/>
                  </a:rPr>
                  <a:t>polinom</a:t>
                </a:r>
                <a:r>
                  <a:rPr lang="tr-TR" dirty="0" smtClean="0">
                    <a:latin typeface="Cambria Math" panose="02040503050406030204" pitchFamily="18" charset="0"/>
                  </a:rPr>
                  <a:t> için kesin sonuç verir.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6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9160042" cy="538255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Simpson’ın 3/8 kuralını kullanarak aşağıdaki fonksiyonu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a=0’dan </a:t>
                </a:r>
                <a:r>
                  <a:rPr lang="tr-TR" dirty="0"/>
                  <a:t>b=0.8’e kadar tahmin edin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=0.2+25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−200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+675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−900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+400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(</a:t>
                </a:r>
                <a:r>
                  <a:rPr lang="tr-TR" dirty="0"/>
                  <a:t>İntegralin kesin değeri 1.640533 dür</a:t>
                </a:r>
                <a:r>
                  <a:rPr lang="tr-TR" dirty="0" smtClean="0"/>
                  <a:t>.)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∗0.8/3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∗1,4327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∗3.4872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0.232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1.519170</m:t>
                      </m:r>
                    </m:oMath>
                  </m:oMathPara>
                </a14:m>
                <a:endParaRPr lang="tr-TR" b="0" dirty="0" smtClean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dirty="0"/>
                  <a:t>Gerçek hata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tr-TR" dirty="0"/>
                      <m:t>1.640533−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1.519170</m:t>
                    </m:r>
                    <m:r>
                      <a:rPr lang="tr-TR">
                        <a:latin typeface="Cambria Math" panose="02040503050406030204" pitchFamily="18" charset="0"/>
                      </a:rPr>
                      <m:t>=0.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1213630</m:t>
                    </m:r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Yaklaşık hata ise;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6480</m:t>
                          </m:r>
                        </m:den>
                      </m:f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⟹−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0.8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6480</m:t>
                          </m:r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−2400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0.1213630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9160042" cy="5382550"/>
              </a:xfrm>
              <a:blipFill rotWithShape="0">
                <a:blip r:embed="rId3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55824"/>
              </p:ext>
            </p:extLst>
          </p:nvPr>
        </p:nvGraphicFramePr>
        <p:xfrm>
          <a:off x="8674769" y="1191986"/>
          <a:ext cx="2907632" cy="254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Çalışma Sayfası" r:id="rId4" imgW="1914681" imgH="1676244" progId="Excel.Sheet.12">
                  <p:embed/>
                </p:oleObj>
              </mc:Choice>
              <mc:Fallback>
                <p:oleObj name="Çalışma Sayfası" r:id="rId4" imgW="1914681" imgH="16762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74769" y="1191986"/>
                        <a:ext cx="2907632" cy="2545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0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Yüksek Dereceli Kapalı Newton-</a:t>
            </a:r>
            <a:r>
              <a:rPr lang="tr-TR" dirty="0" err="1" smtClean="0"/>
              <a:t>Cotes</a:t>
            </a:r>
            <a:r>
              <a:rPr lang="tr-TR" dirty="0" smtClean="0"/>
              <a:t> Formülleri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23361"/>
            <a:ext cx="10972800" cy="4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Giriş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İntegrasyon: sözlük anlamı bir araya  getirme birleştirmedir. Matematiksel olarak ise tanımlı bir [a, b] aralığında f(x) fonksiyonunun aldığı değerlerin toplamını ifade eder.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 r="-2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879" y="2144068"/>
            <a:ext cx="4569207" cy="42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Eşit Olmayan Aralıklarda İntegral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Eşit olmayan her bir aralık için </a:t>
            </a:r>
            <a:r>
              <a:rPr lang="tr-TR" dirty="0"/>
              <a:t>t</a:t>
            </a:r>
            <a:r>
              <a:rPr lang="tr-TR" dirty="0" smtClean="0"/>
              <a:t>rapez kuralı uygulanarak sonuçlar toplanabilir.</a:t>
            </a:r>
          </a:p>
          <a:p>
            <a:r>
              <a:rPr lang="tr-TR" dirty="0" smtClean="0"/>
              <a:t>Veri incelenerek belirli bölümlerine trapez kuralı belirli bölümlerine uygun olan </a:t>
            </a:r>
            <a:r>
              <a:rPr lang="tr-TR" dirty="0" err="1" smtClean="0"/>
              <a:t>simpson</a:t>
            </a:r>
            <a:r>
              <a:rPr lang="tr-TR" dirty="0" smtClean="0"/>
              <a:t> kurallarında biri uygulanabilir.</a:t>
            </a:r>
          </a:p>
          <a:p>
            <a:pPr marL="109728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48080"/>
            <a:ext cx="6319753" cy="252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37" y="2448080"/>
            <a:ext cx="427616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Katlı İntegral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191986"/>
            <a:ext cx="10972800" cy="471707"/>
          </a:xfrm>
        </p:spPr>
        <p:txBody>
          <a:bodyPr/>
          <a:lstStyle/>
          <a:p>
            <a:r>
              <a:rPr lang="tr-TR" dirty="0" smtClean="0"/>
              <a:t>Örneğin bir yüzey fonksiyonunun altında kalan alanın hesaplanması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70" y="1663693"/>
            <a:ext cx="3813018" cy="2880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42" y="1663693"/>
            <a:ext cx="6260626" cy="10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Katlı İntegral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1986"/>
                <a:ext cx="10972800" cy="131075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tr-TR" dirty="0" smtClean="0"/>
                  <a:t>Örnek: Ortalama sıcaklığı hesaplamak üzere, iki katlı integralin kullanılması:</a:t>
                </a:r>
              </a:p>
              <a:p>
                <a:r>
                  <a:rPr lang="tr-TR" dirty="0" smtClean="0"/>
                  <a:t>Isıtılan bir </a:t>
                </a:r>
                <a:r>
                  <a:rPr lang="tr-TR" dirty="0" err="1" smtClean="0"/>
                  <a:t>diktörtgen</a:t>
                </a:r>
                <a:r>
                  <a:rPr lang="tr-TR" dirty="0" smtClean="0"/>
                  <a:t> plakanın sıcaklığı aşağıdaki fonksiyonla tanımlanmaktadır.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+72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Plaka 8 m uzunluğunda (x-boyutu) ve 6 m (y-boyutu) yüksekliğindedir. Ortalama sıcaklığı hesaplayınız.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1986"/>
                <a:ext cx="10972800" cy="1310753"/>
              </a:xfrm>
              <a:blipFill rotWithShape="0">
                <a:blip r:embed="rId2"/>
                <a:stretch>
                  <a:fillRect t="-5116" b="-74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018" y="2478819"/>
            <a:ext cx="5992381" cy="267362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609600" y="2568054"/>
            <a:ext cx="4137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I=simp13(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h,A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  I = h*(A(1)+4*A(2)+A(3))/6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09600" y="37895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Veri=[0 40 48;54 70 54;72 64 24];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i=1:length(Veri)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I(i)=simp13(8,Veri(i,:));</a:t>
            </a:r>
          </a:p>
          <a:p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I_K=simp13(6,I);Alan=6*8;I=I_K/Alan</a:t>
            </a:r>
          </a:p>
        </p:txBody>
      </p:sp>
    </p:spTree>
    <p:extLst>
      <p:ext uri="{BB962C8B-B14F-4D97-AF65-F5344CB8AC3E}">
        <p14:creationId xmlns:p14="http://schemas.microsoft.com/office/powerpoint/2010/main" val="40257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Ödev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Newton-</a:t>
            </a:r>
            <a:r>
              <a:rPr lang="tr-TR" dirty="0" err="1" smtClean="0"/>
              <a:t>Cotes</a:t>
            </a:r>
            <a:r>
              <a:rPr lang="tr-TR" dirty="0" smtClean="0"/>
              <a:t> Formülleri </a:t>
            </a:r>
          </a:p>
          <a:p>
            <a:pPr lvl="1"/>
            <a:r>
              <a:rPr lang="tr-TR" dirty="0"/>
              <a:t>Trapez (Yamuk) Kuralı</a:t>
            </a:r>
          </a:p>
          <a:p>
            <a:pPr lvl="1"/>
            <a:r>
              <a:rPr lang="tr-TR" dirty="0" err="1"/>
              <a:t>Simpson’ın</a:t>
            </a:r>
            <a:r>
              <a:rPr lang="tr-TR" dirty="0"/>
              <a:t> 1/3 Kuralı</a:t>
            </a:r>
          </a:p>
          <a:p>
            <a:pPr lvl="1"/>
            <a:r>
              <a:rPr lang="tr-TR" dirty="0" err="1"/>
              <a:t>Simpson’ın</a:t>
            </a:r>
            <a:r>
              <a:rPr lang="tr-TR" dirty="0"/>
              <a:t> 3/8 Kuralı</a:t>
            </a:r>
          </a:p>
          <a:p>
            <a:pPr marL="109728" indent="0">
              <a:buNone/>
            </a:pPr>
            <a:r>
              <a:rPr lang="tr-TR" dirty="0" smtClean="0"/>
              <a:t>    için bilgisayar algoritması </a:t>
            </a:r>
          </a:p>
          <a:p>
            <a:r>
              <a:rPr lang="tr-TR" dirty="0" smtClean="0"/>
              <a:t>Geçen hafta topladığınız yürüyüş verisinin 1 periyodundaki veriyi kullanarak yürüme hızı ve adım uzunluğunu geliştirdiğiniz algoritmaları sınamak için kullanınız..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54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1986"/>
            <a:ext cx="6100482" cy="5382550"/>
          </a:xfrm>
        </p:spPr>
        <p:txBody>
          <a:bodyPr/>
          <a:lstStyle/>
          <a:p>
            <a:r>
              <a:rPr lang="tr-TR" dirty="0" smtClean="0"/>
              <a:t>Türev ile integral birbiri ile ilişkili kavramlardır. Örnek olarak hız konum grafikleri gösterilebilir.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30" y="2583059"/>
            <a:ext cx="5584214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7014882" y="1209915"/>
                <a:ext cx="4603377" cy="5382550"/>
              </a:xfrm>
              <a:prstGeom prst="rect">
                <a:avLst/>
              </a:prstGeom>
            </p:spPr>
            <p:txBody>
              <a:bodyPr vert="horz" rtlCol="0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>
                      <a:lumMod val="75000"/>
                    </a:schemeClr>
                  </a:buClr>
                  <a:buFont typeface="Georgia"/>
                  <a:buChar char="•"/>
                  <a:defRPr kumimoji="0"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>
                      <a:lumMod val="75000"/>
                    </a:schemeClr>
                  </a:buClr>
                  <a:buFont typeface="Georgia"/>
                  <a:buChar char="▫"/>
                  <a:defRPr kumimoji="0"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5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1">
                      <a:lumMod val="50000"/>
                    </a:schemeClr>
                  </a:buClr>
                  <a:buFont typeface="Wingdings 2" panose="05020102010507070707" pitchFamily="18" charset="2"/>
                  <a:buChar char="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İntegralini bulmak ile y(a)=0 olmak koşuluyla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Türevinin b’deki değerini bulmak aynı şeydir.</a:t>
                </a:r>
                <a:endParaRPr lang="tr-TR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882" y="1209915"/>
                <a:ext cx="4603377" cy="5382550"/>
              </a:xfrm>
              <a:prstGeom prst="rect">
                <a:avLst/>
              </a:prstGeom>
              <a:blipFill rotWithShape="0">
                <a:blip r:embed="rId3"/>
                <a:stretch>
                  <a:fillRect r="-23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Giriş: Neden Sayısal Türev ve İntegrale Gereksinimimiz Var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Doğrudan türevinin alınması veya </a:t>
            </a:r>
            <a:r>
              <a:rPr lang="tr-TR" dirty="0" err="1" smtClean="0"/>
              <a:t>integre</a:t>
            </a:r>
            <a:r>
              <a:rPr lang="tr-TR" dirty="0" smtClean="0"/>
              <a:t> edilmesi zor veya imkansız olan karmaşık sürekli fonksiyonların çözümü</a:t>
            </a:r>
          </a:p>
          <a:p>
            <a:r>
              <a:rPr lang="tr-TR" dirty="0" smtClean="0"/>
              <a:t>Çoğunlukla deneysel verilerin işlenerek düzenlenmesi için </a:t>
            </a:r>
          </a:p>
          <a:p>
            <a:pPr lvl="1"/>
            <a:r>
              <a:rPr lang="tr-TR" dirty="0" smtClean="0"/>
              <a:t>örneğin; ivme verisi ölçebilen bir </a:t>
            </a:r>
            <a:r>
              <a:rPr lang="tr-TR" dirty="0" err="1" smtClean="0"/>
              <a:t>sensörümüz</a:t>
            </a:r>
            <a:r>
              <a:rPr lang="tr-TR" dirty="0" smtClean="0"/>
              <a:t> var hız ve konum verilerine ulaşmak istediğimizde sayısal </a:t>
            </a:r>
            <a:r>
              <a:rPr lang="tr-TR" dirty="0" err="1" smtClean="0"/>
              <a:t>integrasyona</a:t>
            </a:r>
            <a:r>
              <a:rPr lang="tr-TR" dirty="0" smtClean="0"/>
              <a:t> ihtiyacımız olur.</a:t>
            </a:r>
          </a:p>
          <a:p>
            <a:pPr marL="411480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194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Giriş: Bu Bölümde </a:t>
            </a:r>
            <a:r>
              <a:rPr lang="tr-TR" dirty="0"/>
              <a:t>T</a:t>
            </a:r>
            <a:r>
              <a:rPr lang="tr-TR" dirty="0" smtClean="0"/>
              <a:t>artışacağımız </a:t>
            </a:r>
            <a:r>
              <a:rPr lang="tr-TR" dirty="0"/>
              <a:t>K</a:t>
            </a:r>
            <a:r>
              <a:rPr lang="tr-TR" dirty="0" smtClean="0"/>
              <a:t>onular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Newton-</a:t>
            </a:r>
            <a:r>
              <a:rPr lang="tr-TR" dirty="0" err="1" smtClean="0"/>
              <a:t>Cotes</a:t>
            </a:r>
            <a:r>
              <a:rPr lang="tr-TR" dirty="0" smtClean="0"/>
              <a:t> İntegral Formülleri</a:t>
            </a:r>
          </a:p>
          <a:p>
            <a:pPr lvl="1"/>
            <a:r>
              <a:rPr lang="tr-TR" dirty="0" smtClean="0"/>
              <a:t>Trapez (Yamuk) Kuralı</a:t>
            </a:r>
          </a:p>
          <a:p>
            <a:pPr lvl="1"/>
            <a:r>
              <a:rPr lang="tr-TR" dirty="0" err="1" smtClean="0"/>
              <a:t>Simpson’ın</a:t>
            </a:r>
            <a:r>
              <a:rPr lang="tr-TR" dirty="0" smtClean="0"/>
              <a:t> 1/3 Kuralı</a:t>
            </a:r>
          </a:p>
          <a:p>
            <a:pPr lvl="1"/>
            <a:r>
              <a:rPr lang="tr-TR" dirty="0" err="1" smtClean="0"/>
              <a:t>Simpson’ın</a:t>
            </a:r>
            <a:r>
              <a:rPr lang="tr-TR" dirty="0" smtClean="0"/>
              <a:t> 3/8 Kuralı</a:t>
            </a:r>
          </a:p>
          <a:p>
            <a:r>
              <a:rPr lang="tr-TR" dirty="0" smtClean="0"/>
              <a:t>Eşitliklerin İntegrali</a:t>
            </a:r>
          </a:p>
          <a:p>
            <a:pPr lvl="1"/>
            <a:r>
              <a:rPr lang="tr-TR" dirty="0" err="1" smtClean="0"/>
              <a:t>Romberg</a:t>
            </a:r>
            <a:r>
              <a:rPr lang="tr-TR" dirty="0" smtClean="0"/>
              <a:t> İntegrali</a:t>
            </a:r>
          </a:p>
          <a:p>
            <a:pPr lvl="1"/>
            <a:r>
              <a:rPr lang="tr-TR" dirty="0" smtClean="0"/>
              <a:t>Gauss Kareleme</a:t>
            </a:r>
          </a:p>
          <a:p>
            <a:r>
              <a:rPr lang="tr-TR" dirty="0" smtClean="0"/>
              <a:t>Sayısal Diferansiyel</a:t>
            </a:r>
          </a:p>
          <a:p>
            <a:pPr lvl="1"/>
            <a:r>
              <a:rPr lang="tr-TR" dirty="0" smtClean="0"/>
              <a:t>Yüksek doğrulukta diferansiyel formüller</a:t>
            </a:r>
          </a:p>
          <a:p>
            <a:pPr lvl="1"/>
            <a:r>
              <a:rPr lang="tr-TR" dirty="0" err="1" smtClean="0"/>
              <a:t>Richardson</a:t>
            </a:r>
            <a:r>
              <a:rPr lang="tr-TR" dirty="0" smtClean="0"/>
              <a:t> </a:t>
            </a:r>
            <a:r>
              <a:rPr lang="tr-TR" dirty="0" err="1" smtClean="0"/>
              <a:t>Extrapolasyonu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24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</a:t>
            </a:r>
            <a:r>
              <a:rPr lang="tr-TR" dirty="0" smtClean="0"/>
              <a:t>Formülleri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Newton-</a:t>
                </a:r>
                <a:r>
                  <a:rPr lang="tr-TR" dirty="0" err="1"/>
                  <a:t>Cotes</a:t>
                </a:r>
                <a:r>
                  <a:rPr lang="tr-TR" dirty="0"/>
                  <a:t> İntegral </a:t>
                </a:r>
                <a:r>
                  <a:rPr lang="tr-TR" dirty="0" smtClean="0"/>
                  <a:t>Formülleri</a:t>
                </a:r>
              </a:p>
              <a:p>
                <a:pPr lvl="1"/>
                <a:r>
                  <a:rPr lang="tr-TR" dirty="0" smtClean="0"/>
                  <a:t>En yaygın sayısal integral  şemalarıdırlar</a:t>
                </a:r>
              </a:p>
              <a:p>
                <a:pPr lvl="1"/>
                <a:r>
                  <a:rPr lang="tr-TR" dirty="0" smtClean="0"/>
                  <a:t>Karmaşık integralleri veya tablo halinde verilerin </a:t>
                </a:r>
                <a:r>
                  <a:rPr lang="tr-TR" dirty="0" err="1" smtClean="0"/>
                  <a:t>integrasyonunda</a:t>
                </a:r>
                <a:r>
                  <a:rPr lang="tr-TR" dirty="0" smtClean="0"/>
                  <a:t> kullanılır.</a:t>
                </a:r>
              </a:p>
              <a:p>
                <a:pPr lvl="1"/>
                <a:r>
                  <a:rPr lang="tr-TR" dirty="0" err="1" smtClean="0"/>
                  <a:t>İntegre</a:t>
                </a:r>
                <a:r>
                  <a:rPr lang="tr-TR" dirty="0" smtClean="0"/>
                  <a:t> edilecek fonksiyonun yerine yaklaşık fonksiyonun yazılması yöntemi ile çalışır.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             (∗)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88" y="3978000"/>
            <a:ext cx="579339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</a:t>
            </a:r>
            <a:r>
              <a:rPr lang="tr-TR" dirty="0" smtClean="0"/>
              <a:t>Formülleri: Trapez (Yamuk) Kuralı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                  (∗)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r>
                  <a:rPr lang="tr-TR" dirty="0" smtClean="0"/>
                  <a:t>Trapez Kuralı, (*) ile numaralanmış denklemde n=1 iken yani düz bir doğru geçirilerek integral hesaplanması olarak ifade edilebilir.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4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Newton-</a:t>
            </a:r>
            <a:r>
              <a:rPr lang="tr-TR" dirty="0" err="1"/>
              <a:t>Cotes</a:t>
            </a:r>
            <a:r>
              <a:rPr lang="tr-TR" dirty="0"/>
              <a:t> İntegral </a:t>
            </a:r>
            <a:r>
              <a:rPr lang="tr-TR" dirty="0" smtClean="0"/>
              <a:t>Formülleri: Trapez (Yamuk) Kuralı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brk m:alnAt="23"/>
                        </m:rP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tr-TR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m:rPr>
                          <m:nor/>
                        </m:rPr>
                        <a:rPr lang="tr-TR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brk m:alnAt="23"/>
                        </m:rP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tr-TR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tr-TR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brk m:alnAt="23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m:rPr>
                                  <m:nor/>
                                </m:rPr>
                                <a:rPr lang="tr-TR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brk m:alnAt="23"/>
                        </m:rP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tr-T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Şeklindedir.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Trapez Kuralı olarak isimlendirilir.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774"/>
          <a:stretch/>
        </p:blipFill>
        <p:spPr>
          <a:xfrm>
            <a:off x="8194622" y="3156733"/>
            <a:ext cx="29475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5405</TotalTime>
  <Words>770</Words>
  <Application>Microsoft Office PowerPoint</Application>
  <PresentationFormat>Widescreen</PresentationFormat>
  <Paragraphs>233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Cambria</vt:lpstr>
      <vt:lpstr>Cambria Math</vt:lpstr>
      <vt:lpstr>Courier New</vt:lpstr>
      <vt:lpstr>Georgia</vt:lpstr>
      <vt:lpstr>Symbol</vt:lpstr>
      <vt:lpstr>Wingdings 2</vt:lpstr>
      <vt:lpstr>Eğitim sunusu</vt:lpstr>
      <vt:lpstr>Çalışma Sayfası</vt:lpstr>
      <vt:lpstr>SAYISAL YÖNTEMLER Sayısal Türev ve İntegral I</vt:lpstr>
      <vt:lpstr>Giriş</vt:lpstr>
      <vt:lpstr>Giriş</vt:lpstr>
      <vt:lpstr>Giriş</vt:lpstr>
      <vt:lpstr>Giriş: Neden Sayısal Türev ve İntegrale Gereksinimimiz Var</vt:lpstr>
      <vt:lpstr>Giriş: Bu Bölümde Tartışacağımız Konular</vt:lpstr>
      <vt:lpstr>Newton-Cotes İntegral Formülleri</vt:lpstr>
      <vt:lpstr>Newton-Cotes İntegral Formülleri: Trapez (Yamuk) Kuralı</vt:lpstr>
      <vt:lpstr>Newton-Cotes İntegral Formülleri: Trapez (Yamuk) Kuralı</vt:lpstr>
      <vt:lpstr>Trapez Kuralının Türetilmesi</vt:lpstr>
      <vt:lpstr>Trapez Kuralının Türetilmesi</vt:lpstr>
      <vt:lpstr>Newton-Cotes İntegral Formülleri: Trapez (Yamuk) Kuralı</vt:lpstr>
      <vt:lpstr>Newton-Cotes İntegral Formülleri: Trapez (Yamuk) Kuralı</vt:lpstr>
      <vt:lpstr>Newton-Cotes İntegral Formülleri: Trapez Kuralının Çoklu Uygulaması</vt:lpstr>
      <vt:lpstr>Newton-Cotes İntegral Formülleri: Trapez Kuralının Çoklu Uygulaması</vt:lpstr>
      <vt:lpstr>Newton-Cotes İntegral Formülleri: Trapez Kuralının Çoklu Uygulaması</vt:lpstr>
      <vt:lpstr>Newton-Cotes İntegral Formülleri: Trapez Kuralının Çoklu Uygulaması</vt:lpstr>
      <vt:lpstr>Newton-Cotes İntegral Formülleri: Trapez Kuralının Çoklu Uygulaması</vt:lpstr>
      <vt:lpstr>Simpson Kuralları</vt:lpstr>
      <vt:lpstr>Simpson Kuralları</vt:lpstr>
      <vt:lpstr>Simpson’ın 1/3 Kuralı</vt:lpstr>
      <vt:lpstr>Simpson’ın 1/3 kuralının tekli uygulaması</vt:lpstr>
      <vt:lpstr>Simpson’ın 1/3 kuralının çoklu uygulaması</vt:lpstr>
      <vt:lpstr>Simpson’ın 1/3 kuralının çoklu uygulaması</vt:lpstr>
      <vt:lpstr>Simpson’ın 1/3 kuralının çoklu uygulaması</vt:lpstr>
      <vt:lpstr>Simpson’ın 3/8 Kuralı</vt:lpstr>
      <vt:lpstr>Simpson’ın 3/8 Kuralı</vt:lpstr>
      <vt:lpstr>Örnek</vt:lpstr>
      <vt:lpstr>Yüksek Dereceli Kapalı Newton-Cotes Formülleri</vt:lpstr>
      <vt:lpstr>Eşit Olmayan Aralıklarda İntegral</vt:lpstr>
      <vt:lpstr>Katlı İntegral</vt:lpstr>
      <vt:lpstr>Katlı İntegral</vt:lpstr>
      <vt:lpstr>Ödev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SAYISAL YÖNTEMLER</dc:title>
  <dc:creator>Nurdan Bilgin</dc:creator>
  <cp:lastModifiedBy>Nurdan Bilgin</cp:lastModifiedBy>
  <cp:revision>428</cp:revision>
  <dcterms:created xsi:type="dcterms:W3CDTF">2018-01-23T10:11:14Z</dcterms:created>
  <dcterms:modified xsi:type="dcterms:W3CDTF">2019-04-15T17:07:15Z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