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7"/>
  </p:notesMasterIdLst>
  <p:handoutMasterIdLst>
    <p:handoutMasterId r:id="rId48"/>
  </p:handoutMasterIdLst>
  <p:sldIdLst>
    <p:sldId id="257" r:id="rId2"/>
    <p:sldId id="259" r:id="rId3"/>
    <p:sldId id="293" r:id="rId4"/>
    <p:sldId id="294" r:id="rId5"/>
    <p:sldId id="295" r:id="rId6"/>
    <p:sldId id="298" r:id="rId7"/>
    <p:sldId id="299" r:id="rId8"/>
    <p:sldId id="303" r:id="rId9"/>
    <p:sldId id="304" r:id="rId10"/>
    <p:sldId id="305" r:id="rId11"/>
    <p:sldId id="300" r:id="rId12"/>
    <p:sldId id="301" r:id="rId13"/>
    <p:sldId id="302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9911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8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C8FC1-A1A8-42CB-96AC-83684F0DF578}" type="datetime1">
              <a:rPr lang="tr-TR" smtClean="0"/>
              <a:t>12.03.2019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653A-FB33-4975-A611-5D53C5C337D6}" type="datetime1">
              <a:rPr lang="tr-TR" smtClean="0"/>
              <a:pPr/>
              <a:t>12.03.2019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3" name="Dikdörtgen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4" name="Dikdörtgen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5" name="Dikdörtgen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6" name="Dikdörtgen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7" name="Dikdörtgen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0" name="Dikdörtgen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1" name="Dikdörtgen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7" name="Alt Bilgi Yer Tutucusu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8" name="Tarih Yer Tutucusu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609038-EC1C-40A6-91EB-4A3D73CE9547}" type="datetime1">
              <a:rPr lang="tr-TR" smtClean="0"/>
              <a:pPr/>
              <a:t>12.03.2019</a:t>
            </a:fld>
            <a:endParaRPr lang="tr-TR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3DEEBB-C631-4BE4-9EB9-151005B5892D}" type="datetime1">
              <a:rPr lang="tr-TR" smtClean="0"/>
              <a:pPr/>
              <a:t>12.03.2019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6B82DB-6D5C-486A-98D3-E008B7673553}" type="datetime1">
              <a:rPr lang="tr-TR" smtClean="0"/>
              <a:pPr/>
              <a:t>12.03.2019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620485"/>
            <a:ext cx="10972800" cy="506186"/>
          </a:xfr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191986"/>
            <a:ext cx="10972800" cy="5382550"/>
          </a:xfrm>
        </p:spPr>
        <p:txBody>
          <a:bodyPr rtlCol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/>
            </a:lvl6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6EF26-BBDF-4885-BB66-53FDFCADA69E}" type="datetime1">
              <a:rPr lang="tr-TR" smtClean="0"/>
              <a:pPr/>
              <a:t>12.03.2019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4B813B-74D5-4B4F-94CB-6CD8395E9845}" type="datetime1">
              <a:rPr lang="tr-TR" smtClean="0"/>
              <a:pPr/>
              <a:t>12.03.2019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28" name="Alt 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6" name="Tarih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2EC71D-25AD-4A7C-AB6C-E63D5EDA9366}" type="datetime1">
              <a:rPr lang="tr-TR" smtClean="0"/>
              <a:pPr/>
              <a:t>12.03.2019</a:t>
            </a:fld>
            <a:endParaRPr lang="tr-TR" dirty="0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>
            <a:lvl1pPr>
              <a:defRPr/>
            </a:lvl1pPr>
          </a:lstStyle>
          <a:p>
            <a:fld id="{851036E3-487C-41B5-92E9-47E0F0B9591B}" type="datetime1">
              <a:rPr lang="tr-TR" smtClean="0"/>
              <a:pPr/>
              <a:t>12.03.2019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730CD3-31CA-47BB-8FC4-9AA93086A77D}" type="datetime1">
              <a:rPr lang="tr-TR" smtClean="0"/>
              <a:pPr/>
              <a:t>12.03.2019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5B609-EC73-4CF8-A564-D90D0E54FA36}" type="datetime1">
              <a:rPr lang="tr-TR" smtClean="0"/>
              <a:pPr/>
              <a:t>12.03.2019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D7756-B745-4648-9348-5BA7D8FC560E}" type="datetime1">
              <a:rPr lang="tr-TR" smtClean="0"/>
              <a:pPr/>
              <a:t>12.03.2019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0" name="Dikdörtgen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1" name="Dikdörtgen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2" name="Dikdörtgen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5" name="Dikdörtgen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8" name="Dikdörtgen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9" name="Dikdörtgen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40" name="Dikdörtgen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14" name="Tarih Yer Tutucusu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9E5AA4-4083-47B0-96D9-3464BE7D917D}" type="datetime1">
              <a:rPr lang="tr-TR" smtClean="0"/>
              <a:pPr/>
              <a:t>12.03.2019</a:t>
            </a:fld>
            <a:endParaRPr lang="tr-TR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1.xls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tr-TR"/>
              <a:t>MAK212-SAYISAL YÖNTEMLER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2800" dirty="0" smtClean="0"/>
              <a:t>Denklem Sistemlerinin Çözümü</a:t>
            </a:r>
            <a:endParaRPr lang="tr-TR" sz="2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Nurdan Bilgin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547255"/>
            <a:ext cx="10972800" cy="46412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Matris Tersi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81891" y="1011382"/>
                <a:ext cx="16958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1" y="1011382"/>
                <a:ext cx="169584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81891" y="1475509"/>
                <a:ext cx="8298873" cy="5891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−0.1</m:t>
                              </m:r>
                            </m:e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−0.2</m:t>
                              </m:r>
                            </m:e>
                          </m:mr>
                          <m:mr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−0.3</m:t>
                              </m:r>
                            </m:e>
                          </m:mr>
                          <m:mr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−0.2</m:t>
                              </m:r>
                            </m:e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−0.1</m:t>
                              </m:r>
                            </m:e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−0.2</m:t>
                              </m:r>
                            </m:e>
                          </m:mr>
                          <m:m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−0.3</m:t>
                              </m:r>
                            </m:e>
                          </m:mr>
                          <m:m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−0.2</m:t>
                              </m:r>
                            </m:e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 smtClean="0"/>
                  <a:t>;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0.033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−0.02713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0.033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−0.02713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]=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−0.1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7.0033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−0.2933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10.0120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0.0068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042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0999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tr-TR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0.3325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−0.0051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−0.0101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tr-TR" dirty="0">
                                          <a:solidFill>
                                            <a:srgbClr val="FF0000"/>
                                          </a:solidFill>
                                        </a:rPr>
                                        <m:t>0.0049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tr-TR" dirty="0">
                                          <a:solidFill>
                                            <a:srgbClr val="FF0000"/>
                                          </a:solidFill>
                                        </a:rPr>
                                        <m:t>0.1429 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tr-TR" dirty="0">
                                          <a:solidFill>
                                            <a:srgbClr val="FF0000"/>
                                          </a:solidFill>
                                        </a:rPr>
                                        <m:t>0.0027 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0.0068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0.0042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0.0999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Kontrol edelim;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r>
                  <a:rPr lang="fr-FR" dirty="0"/>
                  <a:t>ans </a:t>
                </a:r>
                <a:r>
                  <a:rPr lang="fr-FR" dirty="0" smtClean="0"/>
                  <a:t>=</a:t>
                </a:r>
                <a:endParaRPr lang="fr-FR" dirty="0"/>
              </a:p>
              <a:p>
                <a:r>
                  <a:rPr lang="fr-FR" dirty="0"/>
                  <a:t>    1.0000   -0.0001   -0.0000</a:t>
                </a:r>
              </a:p>
              <a:p>
                <a:r>
                  <a:rPr lang="fr-FR" dirty="0"/>
                  <a:t>   -0.0328    1.0000    0.0001</a:t>
                </a:r>
              </a:p>
              <a:p>
                <a:r>
                  <a:rPr lang="fr-FR" dirty="0"/>
                  <a:t>   -0.1011    0.0270    1.0002</a:t>
                </a:r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1" y="1475509"/>
                <a:ext cx="8298873" cy="5891806"/>
              </a:xfrm>
              <a:prstGeom prst="rect">
                <a:avLst/>
              </a:prstGeom>
              <a:blipFill>
                <a:blip r:embed="rId3"/>
                <a:stretch>
                  <a:fillRect l="-58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117273" y="420039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92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Paketler ve Kütüphanelerle Doğrusal Cebirsel Denklemler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]{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}={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tr-TR" dirty="0" smtClean="0"/>
                  <a:t> şeklinde verilen problemin çözümünün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}=</m:t>
                    </m:r>
                    <m:sSup>
                      <m:sSup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tr-TR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tr-TR" dirty="0" smtClean="0"/>
                  <a:t> olduğunu biliyoruz. Excel’de matris tersini ve matris çarpımı işlemlerini kullanarak çözebiliriz. İngilizce </a:t>
                </a:r>
                <a:r>
                  <a:rPr lang="tr-TR" dirty="0" err="1" smtClean="0"/>
                  <a:t>excelde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minverse</a:t>
                </a:r>
                <a:r>
                  <a:rPr lang="tr-TR" dirty="0" smtClean="0"/>
                  <a:t> ve </a:t>
                </a:r>
                <a:r>
                  <a:rPr lang="tr-TR" dirty="0" err="1" smtClean="0"/>
                  <a:t>mmult</a:t>
                </a:r>
                <a:r>
                  <a:rPr lang="tr-TR" dirty="0" smtClean="0"/>
                  <a:t> fonksiyonları; Türkçe </a:t>
                </a:r>
                <a:r>
                  <a:rPr lang="tr-TR" dirty="0" err="1" smtClean="0"/>
                  <a:t>excelde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dizey_ters</a:t>
                </a:r>
                <a:r>
                  <a:rPr lang="tr-TR" dirty="0" smtClean="0"/>
                  <a:t> ve </a:t>
                </a:r>
                <a:r>
                  <a:rPr lang="tr-TR" dirty="0" err="1" smtClean="0"/>
                  <a:t>dçarp</a:t>
                </a:r>
                <a:r>
                  <a:rPr lang="tr-TR" dirty="0" smtClean="0"/>
                  <a:t> şeklindedir.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Not: </a:t>
                </a:r>
                <a:r>
                  <a:rPr lang="tr-TR" dirty="0" err="1"/>
                  <a:t>excelde</a:t>
                </a:r>
                <a:r>
                  <a:rPr lang="tr-TR" dirty="0"/>
                  <a:t> </a:t>
                </a:r>
                <a:r>
                  <a:rPr lang="tr-TR" dirty="0" smtClean="0"/>
                  <a:t>matris işlemleri yaparken; yapılacak işlemin kapsayacağı kadar hücre seçilir ve </a:t>
                </a:r>
                <a:r>
                  <a:rPr lang="tr-TR" dirty="0" err="1" smtClean="0"/>
                  <a:t>ctrl+shift+enter</a:t>
                </a:r>
                <a:r>
                  <a:rPr lang="tr-TR" dirty="0" smtClean="0"/>
                  <a:t> tuşlarına basılır.</a:t>
                </a:r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482" y="3559979"/>
            <a:ext cx="7760399" cy="30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 Problem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1986"/>
                <a:ext cx="10972800" cy="1497426"/>
              </a:xfrm>
            </p:spPr>
            <p:txBody>
              <a:bodyPr/>
              <a:lstStyle/>
              <a:p>
                <a:r>
                  <a:rPr lang="tr-TR" dirty="0"/>
                  <a:t>Bir önce çözdüğümüz problemi </a:t>
                </a:r>
                <a:r>
                  <a:rPr lang="tr-TR" dirty="0" err="1"/>
                  <a:t>excel’de</a:t>
                </a:r>
                <a:r>
                  <a:rPr lang="tr-TR" dirty="0"/>
                  <a:t> matris tersini kullanarak çözelim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1986"/>
                <a:ext cx="10972800" cy="1497426"/>
              </a:xfrm>
              <a:blipFill rotWithShape="0">
                <a:blip r:embed="rId3"/>
                <a:stretch>
                  <a:fillRect t="-326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926394"/>
              </p:ext>
            </p:extLst>
          </p:nvPr>
        </p:nvGraphicFramePr>
        <p:xfrm>
          <a:off x="4160838" y="3286125"/>
          <a:ext cx="472440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Worksheet" r:id="rId4" imgW="4724485" imgH="2466806" progId="Excel.Sheet.12">
                  <p:embed/>
                </p:oleObj>
              </mc:Choice>
              <mc:Fallback>
                <p:oleObj name="Worksheet" r:id="rId4" imgW="4724485" imgH="24668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0838" y="3286125"/>
                        <a:ext cx="4724400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279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Matlab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1985"/>
            <a:ext cx="10972800" cy="5477756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tr-TR" dirty="0" err="1"/>
              <a:t>Matlab'de</a:t>
            </a:r>
            <a:r>
              <a:rPr lang="tr-TR" dirty="0"/>
              <a:t> matrisler aşağıdaki gibi yazılır</a:t>
            </a:r>
            <a:r>
              <a:rPr lang="tr-TR" dirty="0" smtClean="0"/>
              <a:t>. Eğer </a:t>
            </a:r>
            <a:r>
              <a:rPr lang="tr-TR" dirty="0"/>
              <a:t>ifadenin arkasını ";" ile kapatmazsanız</a:t>
            </a:r>
            <a:r>
              <a:rPr lang="tr-TR" dirty="0" smtClean="0"/>
              <a:t>, matris </a:t>
            </a:r>
            <a:r>
              <a:rPr lang="tr-TR" dirty="0"/>
              <a:t>formunda girdiğiniz değerleri görebilirsiniz. </a:t>
            </a:r>
          </a:p>
          <a:p>
            <a:pPr marL="109728" indent="0">
              <a:buNone/>
            </a:pPr>
            <a:r>
              <a:rPr lang="tr-TR" dirty="0"/>
              <a:t>A=[17 -2 -3;-5 21 -2;-5 -5 22]</a:t>
            </a:r>
          </a:p>
          <a:p>
            <a:pPr marL="109728" indent="0">
              <a:buNone/>
            </a:pPr>
            <a:r>
              <a:rPr lang="tr-TR" dirty="0" smtClean="0"/>
              <a:t>B</a:t>
            </a:r>
            <a:r>
              <a:rPr lang="tr-TR" dirty="0"/>
              <a:t>=[500;200;30]</a:t>
            </a:r>
          </a:p>
          <a:p>
            <a:pPr marL="109728" indent="0">
              <a:buNone/>
            </a:pPr>
            <a:r>
              <a:rPr lang="tr-TR" b="1" dirty="0" err="1" smtClean="0"/>
              <a:t>Matlab'de</a:t>
            </a:r>
            <a:r>
              <a:rPr lang="tr-TR" b="1" dirty="0" smtClean="0"/>
              <a:t> </a:t>
            </a:r>
            <a:r>
              <a:rPr lang="tr-TR" b="1" dirty="0"/>
              <a:t>denklem sistemini iki yolla çözebiliriz.</a:t>
            </a:r>
          </a:p>
          <a:p>
            <a:pPr marL="109728" indent="0">
              <a:buNone/>
            </a:pPr>
            <a:r>
              <a:rPr lang="tr-TR" dirty="0"/>
              <a:t>1. Ters eğik çizgi veya sola bölme olarak adlandırılacak işlem; Bu oldukça hızlı bir fonksiyondur ve arka tarafta gauss eleme yöntemi kullanır.</a:t>
            </a:r>
          </a:p>
          <a:p>
            <a:pPr marL="109728" indent="0">
              <a:buNone/>
            </a:pPr>
            <a:r>
              <a:rPr lang="tr-TR" dirty="0"/>
              <a:t>2. Yol ise, direkt A matrisinin tersi ile B matrisini çarpmaktır. Bu </a:t>
            </a:r>
            <a:r>
              <a:rPr lang="tr-TR" dirty="0" smtClean="0"/>
              <a:t>prosedür </a:t>
            </a:r>
            <a:r>
              <a:rPr lang="tr-TR" dirty="0"/>
              <a:t>iki işlem yaptığı için daha yavaştır. Tek bir işlem açısından bu işlem </a:t>
            </a:r>
            <a:r>
              <a:rPr lang="tr-TR" dirty="0" smtClean="0"/>
              <a:t>yavaşlığı fark edilemez </a:t>
            </a:r>
            <a:r>
              <a:rPr lang="tr-TR" dirty="0"/>
              <a:t>boyutlarda olmasına rağmen uzun bir program yazarken her zaman en kısa yolları tercih etmek yararlıdır</a:t>
            </a:r>
            <a:r>
              <a:rPr lang="tr-TR" dirty="0" smtClean="0"/>
              <a:t>.</a:t>
            </a:r>
          </a:p>
          <a:p>
            <a:pPr marL="109728" indent="0">
              <a:buNone/>
            </a:pPr>
            <a:r>
              <a:rPr lang="tr-TR" b="1" dirty="0"/>
              <a:t>Birinci Yol</a:t>
            </a:r>
          </a:p>
          <a:p>
            <a:pPr marL="109728" indent="0">
              <a:buNone/>
            </a:pPr>
            <a:r>
              <a:rPr lang="tr-TR" dirty="0"/>
              <a:t>c=A\B</a:t>
            </a:r>
          </a:p>
          <a:p>
            <a:pPr marL="109728" indent="0">
              <a:buNone/>
            </a:pPr>
            <a:r>
              <a:rPr lang="tr-TR" dirty="0"/>
              <a:t>c =</a:t>
            </a:r>
          </a:p>
          <a:p>
            <a:pPr marL="109728" indent="0">
              <a:buNone/>
            </a:pPr>
            <a:r>
              <a:rPr lang="tr-TR" dirty="0"/>
              <a:t>   33.9963</a:t>
            </a:r>
          </a:p>
          <a:p>
            <a:pPr marL="109728" indent="0">
              <a:buNone/>
            </a:pPr>
            <a:r>
              <a:rPr lang="tr-TR" dirty="0"/>
              <a:t>   18.8928</a:t>
            </a:r>
          </a:p>
          <a:p>
            <a:pPr marL="109728" indent="0">
              <a:buNone/>
            </a:pPr>
            <a:r>
              <a:rPr lang="tr-TR" dirty="0"/>
              <a:t>   13.3839</a:t>
            </a:r>
          </a:p>
          <a:p>
            <a:pPr marL="109728" indent="0">
              <a:buNone/>
            </a:pPr>
            <a:r>
              <a:rPr lang="tr-TR" b="1" dirty="0"/>
              <a:t>İkinci Yol</a:t>
            </a:r>
          </a:p>
          <a:p>
            <a:pPr marL="109728" indent="0">
              <a:buNone/>
            </a:pPr>
            <a:r>
              <a:rPr lang="tr-TR" dirty="0"/>
              <a:t>c=</a:t>
            </a:r>
            <a:r>
              <a:rPr lang="tr-TR" dirty="0" err="1"/>
              <a:t>inv</a:t>
            </a:r>
            <a:r>
              <a:rPr lang="tr-TR" dirty="0"/>
              <a:t>(A)*B</a:t>
            </a:r>
          </a:p>
          <a:p>
            <a:pPr marL="109728" indent="0">
              <a:buNone/>
            </a:pPr>
            <a:r>
              <a:rPr lang="tr-TR" dirty="0"/>
              <a:t>c =</a:t>
            </a:r>
          </a:p>
          <a:p>
            <a:pPr marL="109728" indent="0">
              <a:buNone/>
            </a:pPr>
            <a:r>
              <a:rPr lang="tr-TR" dirty="0"/>
              <a:t>   33.9963</a:t>
            </a:r>
          </a:p>
          <a:p>
            <a:pPr marL="109728" indent="0">
              <a:buNone/>
            </a:pPr>
            <a:r>
              <a:rPr lang="tr-TR" dirty="0"/>
              <a:t>   18.8928</a:t>
            </a:r>
          </a:p>
          <a:p>
            <a:pPr marL="109728" indent="0">
              <a:buNone/>
            </a:pPr>
            <a:r>
              <a:rPr lang="tr-TR" dirty="0"/>
              <a:t>   13.3839</a:t>
            </a:r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938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7418" y="1025236"/>
            <a:ext cx="21197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Sunumun bundan sonraki bölümü</a:t>
            </a:r>
          </a:p>
          <a:p>
            <a:r>
              <a:rPr lang="tr-TR" dirty="0" smtClean="0"/>
              <a:t>Abidin Sefa Aslan</a:t>
            </a:r>
          </a:p>
          <a:p>
            <a:r>
              <a:rPr lang="tr-TR" dirty="0" smtClean="0"/>
              <a:t>tarafından yapılan ödevdir.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526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370703"/>
            <a:ext cx="10515600" cy="58062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def gauss_jordan(A, r, explain=False):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"""returns the solution matrix x for systems such as A*x=r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A = np.matrix([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[0, 0, -1, 5],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[-3, -3, 1, 3],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[0, 2, 2, 1],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[2, 3, 2, 1]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])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r = np.matrix([[2],[-3],[1],[2]])"""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A = A.astype(np.float64)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r = r.astype(np.float64)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if explain: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    print('A matrisi')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    grid_yaz(A)</a:t>
            </a:r>
          </a:p>
          <a:p>
            <a:pPr marL="0" indent="0">
              <a:buNone/>
            </a:pPr>
            <a:endParaRPr lang="tr-TR" sz="18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def change_row(A, i):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    for j in range(len(A)):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        if j != i and A[j,i] != 0 and A[i,j] != 0: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            temp = A[j,:].copy()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            A[j,:] = A[i,:]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            A[i,:] = temp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            if explain: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                print(f'A[{i},:] ile A[{j},:] değiştirilir.')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                grid_yaz(A)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            break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A = np.concatenate((A, r), 1)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if explain: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    print('[A r] matrisi')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    grid_yaz(A)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for i in range(len(A)):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    if np.isclose(A[i,i], 0):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        change_row(A, i)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    if not np.isclose(A[i,i], 1):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        A[i,:] = A[i,:]/A[i,i]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        if explain: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            print(f'A[{i},{i}] 1 yapılır')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            grid_yaz(A)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    for j in range(len(A)):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        if j != i and not np.isclose(A[j,i], 0):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            A[j,:] = A[j,:]-A[j,i]*A[i,:]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            if explain: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                print(f'A[{j},{i}] 0 yapılır')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                grid_yaz(A)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r = A[:, -1]</a:t>
            </a:r>
          </a:p>
          <a:p>
            <a:pPr marL="0" indent="0">
              <a:buNone/>
            </a:pPr>
            <a:r>
              <a:rPr lang="tr-TR" sz="1800" dirty="0" smtClean="0">
                <a:latin typeface="Consolas" panose="020B0609020204030204" pitchFamily="49" charset="0"/>
              </a:rPr>
              <a:t>    return r</a:t>
            </a:r>
            <a:endParaRPr lang="tr-TR" sz="1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9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-0.83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83912 L 0 -1.59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3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103869"/>
            <a:ext cx="10515600" cy="50730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def odev_12_33():</a:t>
            </a:r>
          </a:p>
          <a:p>
            <a:pPr marL="0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  k1, k2, k3, k4 = 150, 50, 75, 225</a:t>
            </a:r>
          </a:p>
          <a:p>
            <a:pPr marL="0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  F = 2000*9.81 #N</a:t>
            </a:r>
          </a:p>
          <a:p>
            <a:pPr marL="0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  A = np.matrix([[-k2-k1, k2, 0, 0],</a:t>
            </a:r>
          </a:p>
          <a:p>
            <a:pPr marL="0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                 [k2, -k2-k3, k3, 0],</a:t>
            </a:r>
          </a:p>
          <a:p>
            <a:pPr marL="0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                 [0, k3, -k3-k4, k4],</a:t>
            </a:r>
          </a:p>
          <a:p>
            <a:pPr marL="0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                 [0, 0, -k4, k4]])</a:t>
            </a:r>
          </a:p>
          <a:p>
            <a:pPr marL="0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  r = np.matrix([0,0,0,F]).T</a:t>
            </a:r>
          </a:p>
          <a:p>
            <a:pPr marL="0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  print(gauss_jordan(A, r, explain=True))</a:t>
            </a:r>
          </a:p>
        </p:txBody>
      </p:sp>
    </p:spTree>
    <p:extLst>
      <p:ext uri="{BB962C8B-B14F-4D97-AF65-F5344CB8AC3E}">
        <p14:creationId xmlns:p14="http://schemas.microsoft.com/office/powerpoint/2010/main" val="393489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Denklem Sistemlerinin Çözümü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tr-TR" dirty="0"/>
                  <a:t> olan denklem sistemleri için </a:t>
                </a:r>
                <a:r>
                  <a:rPr lang="tr-TR" dirty="0" smtClean="0"/>
                  <a:t>teknikler</a:t>
                </a:r>
              </a:p>
              <a:p>
                <a:pPr lvl="1"/>
                <a:r>
                  <a:rPr lang="tr-TR" dirty="0" smtClean="0"/>
                  <a:t>Gauss-Seidel Yöntemi</a:t>
                </a:r>
              </a:p>
              <a:p>
                <a:pPr lvl="1"/>
                <a:r>
                  <a:rPr lang="tr-TR" i="1" dirty="0" smtClean="0"/>
                  <a:t>LU </a:t>
                </a:r>
                <a:r>
                  <a:rPr lang="tr-TR" dirty="0" smtClean="0"/>
                  <a:t>ayrıklaştırması and matris tersi</a:t>
                </a:r>
              </a:p>
              <a:p>
                <a:pPr lvl="1"/>
                <a:r>
                  <a:rPr lang="tr-TR" dirty="0" smtClean="0"/>
                  <a:t>Kütüphaneler ve Paket Programlar</a:t>
                </a:r>
              </a:p>
              <a:p>
                <a:pPr lvl="1"/>
                <a:r>
                  <a:rPr lang="tr-TR" dirty="0" smtClean="0"/>
                  <a:t>Mühendislik Uygulamaları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046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86" y="0"/>
            <a:ext cx="8991828" cy="181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7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0.8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84236 L 0 -1.622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dirty="0">
                <a:latin typeface="Consolas" panose="020B0609020204030204" pitchFamily="49" charset="0"/>
              </a:rPr>
              <a:t>A matrisi</a:t>
            </a:r>
          </a:p>
          <a:p>
            <a:pPr marL="0" indent="0" algn="ctr">
              <a:buNone/>
            </a:pPr>
            <a:r>
              <a:rPr lang="tr-TR" dirty="0" smtClean="0">
                <a:latin typeface="Consolas" panose="020B0609020204030204" pitchFamily="49" charset="0"/>
              </a:rPr>
              <a:t> -</a:t>
            </a:r>
            <a:r>
              <a:rPr lang="tr-TR" dirty="0">
                <a:latin typeface="Consolas" panose="020B0609020204030204" pitchFamily="49" charset="0"/>
              </a:rPr>
              <a:t>200.0    50.0     0.0     0.0</a:t>
            </a:r>
          </a:p>
          <a:p>
            <a:pPr marL="0" indent="0" algn="ctr">
              <a:buNone/>
            </a:pPr>
            <a:r>
              <a:rPr lang="tr-TR" dirty="0" smtClean="0">
                <a:latin typeface="Consolas" panose="020B0609020204030204" pitchFamily="49" charset="0"/>
              </a:rPr>
              <a:t>   </a:t>
            </a:r>
            <a:r>
              <a:rPr lang="tr-TR" dirty="0">
                <a:latin typeface="Consolas" panose="020B0609020204030204" pitchFamily="49" charset="0"/>
              </a:rPr>
              <a:t>50.0  -125.0    75.0     0.0</a:t>
            </a:r>
          </a:p>
          <a:p>
            <a:pPr marL="0" indent="0" algn="ctr">
              <a:buNone/>
            </a:pPr>
            <a:r>
              <a:rPr lang="tr-TR" dirty="0">
                <a:latin typeface="Consolas" panose="020B0609020204030204" pitchFamily="49" charset="0"/>
              </a:rPr>
              <a:t>    0.0    75.0  -300.0   225.0</a:t>
            </a:r>
          </a:p>
          <a:p>
            <a:pPr marL="0" indent="0" algn="ctr">
              <a:buNone/>
            </a:pPr>
            <a:r>
              <a:rPr lang="tr-TR" dirty="0">
                <a:latin typeface="Consolas" panose="020B0609020204030204" pitchFamily="49" charset="0"/>
              </a:rPr>
              <a:t>    0.0     0.0  -225.0   225.0</a:t>
            </a:r>
          </a:p>
        </p:txBody>
      </p:sp>
    </p:spTree>
    <p:extLst>
      <p:ext uri="{BB962C8B-B14F-4D97-AF65-F5344CB8AC3E}">
        <p14:creationId xmlns:p14="http://schemas.microsoft.com/office/powerpoint/2010/main" val="276429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>
                <a:latin typeface="Consolas" panose="020B0609020204030204" pitchFamily="49" charset="0"/>
              </a:rPr>
              <a:t>[A r] matrisi</a:t>
            </a:r>
          </a:p>
          <a:p>
            <a:pPr marL="0" indent="0" algn="ctr">
              <a:buNone/>
            </a:pPr>
            <a:r>
              <a:rPr lang="pt-BR" dirty="0">
                <a:latin typeface="Consolas" panose="020B0609020204030204" pitchFamily="49" charset="0"/>
              </a:rPr>
              <a:t> -200.0    50.0     0.0     0.0     0.0</a:t>
            </a:r>
          </a:p>
          <a:p>
            <a:pPr marL="0" indent="0" algn="ctr">
              <a:buNone/>
            </a:pPr>
            <a:r>
              <a:rPr lang="pt-BR" dirty="0">
                <a:latin typeface="Consolas" panose="020B0609020204030204" pitchFamily="49" charset="0"/>
              </a:rPr>
              <a:t>   50.0  -125.0    75.0     0.0     0.0</a:t>
            </a:r>
          </a:p>
          <a:p>
            <a:pPr marL="0" indent="0" algn="ctr">
              <a:buNone/>
            </a:pPr>
            <a:r>
              <a:rPr lang="pt-BR" dirty="0">
                <a:latin typeface="Consolas" panose="020B0609020204030204" pitchFamily="49" charset="0"/>
              </a:rPr>
              <a:t>    0.0    75.0  -300.0   225.0     0.0</a:t>
            </a:r>
          </a:p>
          <a:p>
            <a:pPr marL="0" indent="0" algn="ctr">
              <a:buNone/>
            </a:pPr>
            <a:r>
              <a:rPr lang="pt-BR" dirty="0">
                <a:latin typeface="Consolas" panose="020B0609020204030204" pitchFamily="49" charset="0"/>
              </a:rPr>
              <a:t>    0.0     0.0  -225.0   225.0 19620.0</a:t>
            </a:r>
            <a:endParaRPr lang="tr-TR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85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A[0,0] 1 </a:t>
            </a:r>
            <a:r>
              <a:rPr lang="es-ES" dirty="0" err="1">
                <a:latin typeface="Consolas" panose="020B0609020204030204" pitchFamily="49" charset="0"/>
              </a:rPr>
              <a:t>yapılır</a:t>
            </a:r>
            <a:endParaRPr lang="es-ES" dirty="0">
              <a:latin typeface="Consolas" panose="020B0609020204030204" pitchFamily="49" charset="0"/>
            </a:endParaRP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1.0   -0.25    -0.0    -0.0    -0.0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50.0  -125.0    75.0     0.0     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0.0    75.0  -300.0   225.0     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0.0     0.0  -225.0   225.0 19620.0</a:t>
            </a:r>
            <a:endParaRPr lang="tr-TR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98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A[1,0] 0 </a:t>
            </a:r>
            <a:r>
              <a:rPr lang="es-ES" dirty="0" err="1">
                <a:latin typeface="Consolas" panose="020B0609020204030204" pitchFamily="49" charset="0"/>
              </a:rPr>
              <a:t>yapılır</a:t>
            </a:r>
            <a:endParaRPr lang="es-ES" dirty="0">
              <a:latin typeface="Consolas" panose="020B0609020204030204" pitchFamily="49" charset="0"/>
            </a:endParaRP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1.0   -0.25    -0.0    -0.0    -0.0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0.0  -112.5    75.0     0.0     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0.0    75.0  -300.0   225.0     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0.0     0.0  -225.0   225.0 19620.0</a:t>
            </a:r>
            <a:endParaRPr lang="tr-TR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62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A[1,1] 1 </a:t>
            </a:r>
            <a:r>
              <a:rPr lang="es-ES" dirty="0" err="1">
                <a:latin typeface="Consolas" panose="020B0609020204030204" pitchFamily="49" charset="0"/>
              </a:rPr>
              <a:t>yapılır</a:t>
            </a:r>
            <a:endParaRPr lang="es-ES" dirty="0">
              <a:latin typeface="Consolas" panose="020B0609020204030204" pitchFamily="49" charset="0"/>
            </a:endParaRP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1.0   -0.25    -0.0    -0.0    -0.0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-0.0     1.0 -0.6666    -0.0    -0.0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0.0    75.0  -300.0   225.0     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0.0     0.0  -225.0   225.0 19620.0</a:t>
            </a:r>
            <a:endParaRPr lang="tr-TR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02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A[0,1] 0 </a:t>
            </a:r>
            <a:r>
              <a:rPr lang="es-ES" dirty="0" err="1">
                <a:latin typeface="Consolas" panose="020B0609020204030204" pitchFamily="49" charset="0"/>
              </a:rPr>
              <a:t>yapılır</a:t>
            </a:r>
            <a:endParaRPr lang="es-ES" dirty="0">
              <a:latin typeface="Consolas" panose="020B0609020204030204" pitchFamily="49" charset="0"/>
            </a:endParaRP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1.0     0.0 -0.1666    -0.0    -0.0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-0.0     1.0 -0.6666    -0.0    -0.0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0.0    75.0  -300.0   225.0     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0.0     0.0  -225.0   225.0 19620.0</a:t>
            </a:r>
            <a:endParaRPr lang="tr-TR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5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A[2,1] 0 </a:t>
            </a:r>
            <a:r>
              <a:rPr lang="es-ES" dirty="0" err="1">
                <a:latin typeface="Consolas" panose="020B0609020204030204" pitchFamily="49" charset="0"/>
              </a:rPr>
              <a:t>yapılır</a:t>
            </a:r>
            <a:endParaRPr lang="es-ES" dirty="0">
              <a:latin typeface="Consolas" panose="020B0609020204030204" pitchFamily="49" charset="0"/>
            </a:endParaRP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1.0     0.0 -0.1666    -0.0    -0.0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-0.0     1.0 -0.6666    -0.0    -0.0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0.0     0.0  -250.0   225.0     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0.0     0.0  -225.0   225.0 19620.0</a:t>
            </a:r>
            <a:endParaRPr lang="tr-TR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1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A[2,2] 1 </a:t>
            </a:r>
            <a:r>
              <a:rPr lang="es-ES" dirty="0" err="1">
                <a:latin typeface="Consolas" panose="020B0609020204030204" pitchFamily="49" charset="0"/>
              </a:rPr>
              <a:t>yapılır</a:t>
            </a:r>
            <a:endParaRPr lang="es-ES" dirty="0">
              <a:latin typeface="Consolas" panose="020B0609020204030204" pitchFamily="49" charset="0"/>
            </a:endParaRP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1.0     0.0 -0.1666    -0.0    -0.0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-0.0     1.0 -0.6666    -0.0    -0.0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-0.0    -0.0     1.0    -0.9    -0.0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0.0     0.0  -225.0   225.0 19620.0</a:t>
            </a:r>
            <a:endParaRPr lang="tr-TR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5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A[0,2] 0 </a:t>
            </a:r>
            <a:r>
              <a:rPr lang="es-ES" dirty="0" err="1">
                <a:latin typeface="Consolas" panose="020B0609020204030204" pitchFamily="49" charset="0"/>
              </a:rPr>
              <a:t>yapılır</a:t>
            </a:r>
            <a:endParaRPr lang="es-ES" dirty="0">
              <a:latin typeface="Consolas" panose="020B0609020204030204" pitchFamily="49" charset="0"/>
            </a:endParaRP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1.0     0.0     0.0   -0.15    -0.0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-0.0     1.0 -0.6666    -0.0    -0.0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-0.0    -0.0     1.0    -0.9    -0.0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0.0     0.0  -225.0   225.0 19620.0</a:t>
            </a:r>
            <a:endParaRPr lang="tr-TR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56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Siedel</a:t>
            </a:r>
            <a:r>
              <a:rPr lang="tr-TR" dirty="0" smtClean="0"/>
              <a:t>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tr-TR" dirty="0" smtClean="0"/>
                  <a:t>Gauss-</a:t>
                </a:r>
                <a:r>
                  <a:rPr lang="tr-TR" dirty="0" err="1" smtClean="0"/>
                  <a:t>Siedel</a:t>
                </a:r>
                <a:r>
                  <a:rPr lang="tr-TR" dirty="0"/>
                  <a:t> </a:t>
                </a:r>
                <a:r>
                  <a:rPr lang="tr-TR" dirty="0" err="1" smtClean="0"/>
                  <a:t>iteratif</a:t>
                </a:r>
                <a:r>
                  <a:rPr lang="tr-TR" dirty="0" smtClean="0"/>
                  <a:t> bir yöntemdir.</a:t>
                </a:r>
              </a:p>
              <a:p>
                <a:r>
                  <a:rPr lang="tr-TR" dirty="0" err="1" smtClean="0"/>
                  <a:t>İteratif</a:t>
                </a:r>
                <a:r>
                  <a:rPr lang="tr-TR" dirty="0" smtClean="0"/>
                  <a:t> ve yaklaşık çözümler, bu noktaya kadar anlatılan eleme yöntemlerine bir alternatif olarak ortaya çıkmışlardır.</a:t>
                </a:r>
              </a:p>
              <a:p>
                <a:r>
                  <a:rPr lang="tr-TR" dirty="0" smtClean="0"/>
                  <a:t>Gauss-</a:t>
                </a:r>
                <a:r>
                  <a:rPr lang="tr-TR" dirty="0" err="1" smtClean="0"/>
                  <a:t>Siedel</a:t>
                </a:r>
                <a:r>
                  <a:rPr lang="tr-TR" dirty="0" smtClean="0"/>
                  <a:t> yöntemi en çok kullanılan </a:t>
                </a:r>
                <a:r>
                  <a:rPr lang="tr-TR" dirty="0" err="1"/>
                  <a:t>iteratif</a:t>
                </a:r>
                <a:r>
                  <a:rPr lang="tr-TR" dirty="0"/>
                  <a:t> </a:t>
                </a:r>
                <a:r>
                  <a:rPr lang="tr-TR" dirty="0" smtClean="0"/>
                  <a:t> </a:t>
                </a:r>
                <a:r>
                  <a:rPr lang="tr-TR" dirty="0"/>
                  <a:t>yöntemdir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n denklemden oluşan bir sistemi ele alalım. Şöyle ki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]{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}={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Yöntemi anlatma kolaylığı açısından kendimizi 3’e 3’lük bir sistem ile sınırlayalım. Eğer köşegen elemanların hepsi sıfırdan farklıysa 1. denklemden x</a:t>
                </a:r>
                <a:r>
                  <a:rPr lang="tr-TR" baseline="-25000" dirty="0" smtClean="0"/>
                  <a:t>1</a:t>
                </a:r>
                <a:r>
                  <a:rPr lang="tr-TR" dirty="0" smtClean="0"/>
                  <a:t>’i 2. denklemden x</a:t>
                </a:r>
                <a:r>
                  <a:rPr lang="tr-TR" baseline="-25000" dirty="0" smtClean="0"/>
                  <a:t>2</a:t>
                </a:r>
                <a:r>
                  <a:rPr lang="tr-TR" dirty="0" smtClean="0"/>
                  <a:t>’yi ve 3. denklemden x</a:t>
                </a:r>
                <a:r>
                  <a:rPr lang="tr-TR" baseline="-25000" dirty="0" smtClean="0"/>
                  <a:t>3</a:t>
                </a:r>
                <a:r>
                  <a:rPr lang="tr-TR" dirty="0" smtClean="0"/>
                  <a:t>’ü çözebiliriz. Şöyle ki;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793" r="-7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39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A[1,2] 0 </a:t>
            </a:r>
            <a:r>
              <a:rPr lang="es-ES" dirty="0" err="1">
                <a:latin typeface="Consolas" panose="020B0609020204030204" pitchFamily="49" charset="0"/>
              </a:rPr>
              <a:t>yapılır</a:t>
            </a:r>
            <a:endParaRPr lang="es-ES" dirty="0">
              <a:latin typeface="Consolas" panose="020B0609020204030204" pitchFamily="49" charset="0"/>
            </a:endParaRP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1.0     0.0     0.0   -0.15    -0.0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-0.0     1.0     0.0    -0.6    -0.0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-0.0    -0.0     1.0    -0.9    -0.0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0.0     0.0  -225.0   225.0 19620.0</a:t>
            </a:r>
            <a:endParaRPr lang="tr-TR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04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A[3,2] 0 </a:t>
            </a:r>
            <a:r>
              <a:rPr lang="es-ES" dirty="0" err="1">
                <a:latin typeface="Consolas" panose="020B0609020204030204" pitchFamily="49" charset="0"/>
              </a:rPr>
              <a:t>yapılır</a:t>
            </a:r>
            <a:endParaRPr lang="es-ES" dirty="0">
              <a:latin typeface="Consolas" panose="020B0609020204030204" pitchFamily="49" charset="0"/>
            </a:endParaRP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1.0     0.0     0.0   -0.15    -0.0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-0.0     1.0     0.0    -0.6    -0.0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-0.0    -0.0     1.0    -0.9    -0.0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0.0     0.0     0.0    22.5 19620.0</a:t>
            </a:r>
            <a:endParaRPr lang="tr-TR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4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A[3,3] 1 </a:t>
            </a:r>
            <a:r>
              <a:rPr lang="es-ES" dirty="0" err="1">
                <a:latin typeface="Consolas" panose="020B0609020204030204" pitchFamily="49" charset="0"/>
              </a:rPr>
              <a:t>yapılır</a:t>
            </a:r>
            <a:endParaRPr lang="es-ES" dirty="0">
              <a:latin typeface="Consolas" panose="020B0609020204030204" pitchFamily="49" charset="0"/>
            </a:endParaRP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1.0     0.0     0.0   -0.15    -0.0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-0.0     1.0     0.0    -0.6    -0.0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-0.0    -0.0     1.0    -0.9    -0.0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0.0     0.0     0.0     1.0   872.0</a:t>
            </a:r>
            <a:endParaRPr lang="tr-TR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37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A[0,3] 0 </a:t>
            </a:r>
            <a:r>
              <a:rPr lang="es-ES" dirty="0" err="1">
                <a:latin typeface="Consolas" panose="020B0609020204030204" pitchFamily="49" charset="0"/>
              </a:rPr>
              <a:t>yapılır</a:t>
            </a:r>
            <a:endParaRPr lang="es-ES" dirty="0">
              <a:latin typeface="Consolas" panose="020B0609020204030204" pitchFamily="49" charset="0"/>
            </a:endParaRP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1.0     0.0     0.0     0.0 130.799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-0.0     1.0     0.0    -0.6    -0.0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-0.0    -0.0     1.0    -0.9    -0.0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0.0     0.0     0.0     1.0   872.0</a:t>
            </a:r>
            <a:endParaRPr lang="tr-TR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A[1,3] 0 </a:t>
            </a:r>
            <a:r>
              <a:rPr lang="es-ES" dirty="0" err="1">
                <a:latin typeface="Consolas" panose="020B0609020204030204" pitchFamily="49" charset="0"/>
              </a:rPr>
              <a:t>yapılır</a:t>
            </a:r>
            <a:endParaRPr lang="es-ES" dirty="0">
              <a:latin typeface="Consolas" panose="020B0609020204030204" pitchFamily="49" charset="0"/>
            </a:endParaRP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1.0     0.0     0.0     0.0 130.799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0.0     1.0     0.0     0.0 523.199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-0.0    -0.0     1.0    -0.9    -0.0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0.0     0.0     0.0     1.0   872.0</a:t>
            </a:r>
            <a:endParaRPr lang="tr-TR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8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A[2,3] 0 </a:t>
            </a:r>
            <a:r>
              <a:rPr lang="es-ES" dirty="0" err="1">
                <a:latin typeface="Consolas" panose="020B0609020204030204" pitchFamily="49" charset="0"/>
              </a:rPr>
              <a:t>yapılır</a:t>
            </a:r>
            <a:endParaRPr lang="es-ES" dirty="0">
              <a:latin typeface="Consolas" panose="020B0609020204030204" pitchFamily="49" charset="0"/>
            </a:endParaRP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1.0     0.0     0.0     0.0 130.799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0.0     1.0     0.0     0.0 523.199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0.0     0.0     1.0     0.0 784.800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   0.0     0.0     0.0     1.0   872.0</a:t>
            </a:r>
            <a:endParaRPr lang="tr-TR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07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[[130.8]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[523.2]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[784.8]</a:t>
            </a:r>
          </a:p>
          <a:p>
            <a:pPr marL="0" indent="0" algn="ctr">
              <a:buNone/>
            </a:pPr>
            <a:r>
              <a:rPr lang="es-ES" dirty="0">
                <a:latin typeface="Consolas" panose="020B0609020204030204" pitchFamily="49" charset="0"/>
              </a:rPr>
              <a:t> [872. ]]</a:t>
            </a:r>
            <a:endParaRPr lang="tr-TR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2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0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8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103869"/>
            <a:ext cx="10515600" cy="50730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def odev_12_36():</a:t>
            </a:r>
          </a:p>
          <a:p>
            <a:pPr marL="0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  g = 9.81</a:t>
            </a:r>
          </a:p>
          <a:p>
            <a:pPr marL="0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  A = np.matrix([[-1, 0, 0, -15],</a:t>
            </a:r>
          </a:p>
          <a:p>
            <a:pPr marL="0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                 [1, -1, 0, -10],</a:t>
            </a:r>
          </a:p>
          <a:p>
            <a:pPr marL="0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                 [0, 1, -1, -8],</a:t>
            </a:r>
          </a:p>
          <a:p>
            <a:pPr marL="0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                 [0, 0, 1, -5]])</a:t>
            </a:r>
          </a:p>
          <a:p>
            <a:pPr marL="0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  r = np.matrix([[-15*g*np.sin(np.pi/4)*.2],</a:t>
            </a:r>
          </a:p>
          <a:p>
            <a:pPr marL="0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                 [-10*g*np.sin(np.pi/4)*.8],</a:t>
            </a:r>
          </a:p>
          <a:p>
            <a:pPr marL="0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                 [8*g],</a:t>
            </a:r>
          </a:p>
          <a:p>
            <a:pPr marL="0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                 [5*g]])</a:t>
            </a:r>
          </a:p>
          <a:p>
            <a:pPr marL="0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  print(gauss_jordan(A, r, explain=False))</a:t>
            </a:r>
          </a:p>
        </p:txBody>
      </p:sp>
    </p:spTree>
    <p:extLst>
      <p:ext uri="{BB962C8B-B14F-4D97-AF65-F5344CB8AC3E}">
        <p14:creationId xmlns:p14="http://schemas.microsoft.com/office/powerpoint/2010/main" val="397731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Siedel</a:t>
            </a:r>
            <a:r>
              <a:rPr lang="tr-TR" dirty="0" smtClean="0"/>
              <a:t>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Denklemler elde edildikten sonra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dirty="0" smtClean="0"/>
                  <a:t>’den başlayarak denklemler bulunur.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tr-TR" dirty="0" smtClean="0"/>
                  <a:t> için ilk değerler kolaylık açısından sıfır seçilebilir. Bu durumda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dirty="0" smtClean="0"/>
                  <a:t> olur.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tr-TR" dirty="0" smtClean="0"/>
                  <a:t>’ bulunan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dirty="0" smtClean="0"/>
                  <a:t> değeri ve tahmin edilen (0)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tr-TR" dirty="0" smtClean="0"/>
                  <a:t> değeriyle hesaplanır.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tr-TR" dirty="0" smtClean="0"/>
                  <a:t>’e sıra geldiğinde yine hesaplanan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tr-TR" dirty="0" smtClean="0"/>
                  <a:t> değerleri yerine konularak </a:t>
                </a:r>
                <a:r>
                  <a:rPr lang="tr-TR" dirty="0" err="1" smtClean="0"/>
                  <a:t>iterasyonun</a:t>
                </a:r>
                <a:r>
                  <a:rPr lang="tr-TR" dirty="0" smtClean="0"/>
                  <a:t> birinci adımı tamamlanmış olur. Ardından ikinci kez, üçüncü kez, bağıl hata değeri arzulanan hedefe ulaşılıncaya değin sürece devam edilir. 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r="-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65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r-TR" dirty="0" smtClean="0">
                    <a:latin typeface="Consolas" panose="020B0609020204030204" pitchFamily="49" charset="0"/>
                  </a:rPr>
                  <a:t> 41.03098438</a:t>
                </a:r>
                <a:endParaRPr lang="tr-TR" dirty="0">
                  <a:latin typeface="Consolas" panose="020B0609020204030204" pitchFamily="49" charset="0"/>
                </a:endParaRPr>
              </a:p>
              <a:p>
                <a:pPr marL="0" indent="0" algn="ctr">
                  <a:buNone/>
                </a:pPr>
                <a:r>
                  <a:rPr lang="tr-TR" dirty="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>
                    <a:latin typeface="Consolas" panose="020B0609020204030204" pitchFamily="49" charset="0"/>
                  </a:rPr>
                  <a:t>110.0052791 </a:t>
                </a:r>
                <a:endParaRPr lang="tr-TR" dirty="0">
                  <a:latin typeface="Consolas" panose="020B0609020204030204" pitchFamily="49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r-TR" dirty="0">
                    <a:latin typeface="Consolas" panose="020B0609020204030204" pitchFamily="49" charset="0"/>
                  </a:rPr>
                  <a:t> </a:t>
                </a:r>
                <a:r>
                  <a:rPr lang="tr-TR" dirty="0" smtClean="0">
                    <a:latin typeface="Consolas" panose="020B0609020204030204" pitchFamily="49" charset="0"/>
                  </a:rPr>
                  <a:t>42.30972273</a:t>
                </a:r>
                <a:endParaRPr lang="tr-TR" dirty="0">
                  <a:latin typeface="Consolas" panose="020B0609020204030204" pitchFamily="49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r-TR" dirty="0">
                    <a:latin typeface="Consolas" panose="020B0609020204030204" pitchFamily="49" charset="0"/>
                  </a:rPr>
                  <a:t> </a:t>
                </a:r>
                <a:r>
                  <a:rPr lang="tr-TR" dirty="0" smtClean="0">
                    <a:latin typeface="Consolas" panose="020B0609020204030204" pitchFamily="49" charset="0"/>
                  </a:rPr>
                  <a:t>-1.34805545</a:t>
                </a:r>
                <a:endParaRPr lang="tr-TR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0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21923"/>
                <a:ext cx="10515600" cy="375503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0=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21923"/>
                <a:ext cx="10515600" cy="3755039"/>
              </a:xfrm>
              <a:blipFill>
                <a:blip r:embed="rId3"/>
                <a:stretch>
                  <a:fillRect t="-276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39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21923"/>
                <a:ext cx="10515600" cy="375503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21923"/>
                <a:ext cx="10515600" cy="3755039"/>
              </a:xfrm>
              <a:blipFill>
                <a:blip r:embed="rId3"/>
                <a:stretch>
                  <a:fillRect t="-276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730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103869"/>
            <a:ext cx="10515600" cy="50730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def odev_12_37():</a:t>
            </a:r>
          </a:p>
          <a:p>
            <a:pPr marL="0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  k1 = k4 = 10 #N/m</a:t>
            </a:r>
          </a:p>
          <a:p>
            <a:pPr marL="0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  k2 = k3 = 30 #N/m</a:t>
            </a:r>
          </a:p>
          <a:p>
            <a:pPr marL="0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  m1 = m2 = m3 = 2 #kg</a:t>
            </a:r>
          </a:p>
          <a:p>
            <a:pPr marL="0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  x1, x2, x3 = 0.05, 0.04, 0.03 #m</a:t>
            </a:r>
          </a:p>
          <a:p>
            <a:pPr marL="0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  A = np.matrix([[(k1+k2)/m1, -k2/m1, 0],</a:t>
            </a:r>
          </a:p>
          <a:p>
            <a:pPr marL="0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                 [-k2/m2, (k2+k3)/m2, -k3/m2],</a:t>
            </a:r>
          </a:p>
          <a:p>
            <a:pPr marL="0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                 [0, -k3/m3, (k3+k4)/m3]])</a:t>
            </a:r>
          </a:p>
          <a:p>
            <a:pPr marL="0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  r = np.matrix([x1,x2,x3]).T</a:t>
            </a:r>
          </a:p>
          <a:p>
            <a:pPr marL="0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  solution = -A*r</a:t>
            </a:r>
          </a:p>
          <a:p>
            <a:pPr marL="0" indent="0">
              <a:buNone/>
            </a:pPr>
            <a:r>
              <a:rPr lang="tr-TR" sz="1800" dirty="0">
                <a:latin typeface="Consolas" panose="020B0609020204030204" pitchFamily="49" charset="0"/>
              </a:rPr>
              <a:t>    print(solution)</a:t>
            </a:r>
          </a:p>
        </p:txBody>
      </p:sp>
    </p:spTree>
    <p:extLst>
      <p:ext uri="{BB962C8B-B14F-4D97-AF65-F5344CB8AC3E}">
        <p14:creationId xmlns:p14="http://schemas.microsoft.com/office/powerpoint/2010/main" val="80677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21923"/>
                <a:ext cx="10515600" cy="375503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−0.4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21923"/>
                <a:ext cx="10515600" cy="3755039"/>
              </a:xfrm>
              <a:blipFill>
                <a:blip r:embed="rId3"/>
                <a:stretch>
                  <a:fillRect t="-16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82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Seidel</a:t>
            </a:r>
            <a:r>
              <a:rPr lang="tr-TR" dirty="0" smtClean="0"/>
              <a:t> Yöntem Örnek Problem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5" t="59084" r="59188"/>
          <a:stretch/>
        </p:blipFill>
        <p:spPr>
          <a:xfrm>
            <a:off x="754148" y="3267636"/>
            <a:ext cx="3535464" cy="2191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9247" y="1102658"/>
            <a:ext cx="1083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Daha önce diğer yöntemler ile çözdüğümüz aşağıdaki örneği bir de Gauss-</a:t>
            </a:r>
            <a:r>
              <a:rPr lang="tr-TR" sz="2000" dirty="0" err="1" smtClean="0"/>
              <a:t>Seidel</a:t>
            </a:r>
            <a:r>
              <a:rPr lang="tr-TR" sz="2000" dirty="0" smtClean="0"/>
              <a:t> ile çözelim. Diğer çözümlerden çözümün x</a:t>
            </a:r>
            <a:r>
              <a:rPr lang="tr-TR" sz="2000" baseline="-25000" dirty="0" smtClean="0"/>
              <a:t>1</a:t>
            </a:r>
            <a:r>
              <a:rPr lang="tr-TR" sz="2000" dirty="0" smtClean="0"/>
              <a:t>=3 x</a:t>
            </a:r>
            <a:r>
              <a:rPr lang="tr-TR" sz="2000" baseline="-25000" dirty="0" smtClean="0"/>
              <a:t>2</a:t>
            </a:r>
            <a:r>
              <a:rPr lang="tr-TR" sz="2000" dirty="0" smtClean="0"/>
              <a:t>=-2.5 ve x</a:t>
            </a:r>
            <a:r>
              <a:rPr lang="tr-TR" sz="2000" baseline="-25000" dirty="0" smtClean="0"/>
              <a:t>3</a:t>
            </a:r>
            <a:r>
              <a:rPr lang="tr-TR" sz="2000" dirty="0" smtClean="0"/>
              <a:t>=7 olduğunu hatırlayalım</a:t>
            </a:r>
            <a:endParaRPr lang="tr-TR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4" t="21598" r="55917" b="56563"/>
          <a:stretch/>
        </p:blipFill>
        <p:spPr>
          <a:xfrm>
            <a:off x="691394" y="1922929"/>
            <a:ext cx="3813369" cy="11698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3730" y="2909039"/>
            <a:ext cx="10838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Çözüm: öncelikle denklemleri düzenliyoruz.</a:t>
            </a:r>
            <a:endParaRPr lang="tr-TR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1" y="4087907"/>
            <a:ext cx="3953436" cy="927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7152" y="4901012"/>
            <a:ext cx="6252883" cy="8722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0247" y="5701553"/>
            <a:ext cx="7301753" cy="9681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04485" y="3553617"/>
            <a:ext cx="5237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/>
              <a:t>çözüme x</a:t>
            </a:r>
            <a:r>
              <a:rPr lang="tr-TR" sz="2800" baseline="-25000" dirty="0" smtClean="0"/>
              <a:t>2</a:t>
            </a:r>
            <a:r>
              <a:rPr lang="tr-TR" sz="2800" dirty="0" smtClean="0"/>
              <a:t>=0 </a:t>
            </a:r>
            <a:r>
              <a:rPr lang="tr-TR" sz="2800" dirty="0"/>
              <a:t>ve </a:t>
            </a:r>
            <a:r>
              <a:rPr lang="tr-TR" sz="2800" dirty="0" smtClean="0"/>
              <a:t>x</a:t>
            </a:r>
            <a:r>
              <a:rPr lang="tr-TR" sz="2800" baseline="-25000" dirty="0" smtClean="0"/>
              <a:t>3</a:t>
            </a:r>
            <a:r>
              <a:rPr lang="tr-TR" sz="2800" dirty="0" smtClean="0"/>
              <a:t>=0 ile başlıyoruz.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4095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Gauss-</a:t>
            </a:r>
            <a:r>
              <a:rPr lang="tr-TR" dirty="0" err="1"/>
              <a:t>Seidel</a:t>
            </a:r>
            <a:r>
              <a:rPr lang="tr-TR" dirty="0"/>
              <a:t> Yöntem Örnek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Aynı adımları ikinci </a:t>
                </a:r>
                <a:r>
                  <a:rPr lang="tr-TR" dirty="0" err="1" smtClean="0"/>
                  <a:t>iterasyonda</a:t>
                </a:r>
                <a:r>
                  <a:rPr lang="tr-TR" dirty="0" smtClean="0"/>
                  <a:t> tekrarlıyoruz.</a:t>
                </a:r>
              </a:p>
              <a:p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 smtClean="0"/>
              </a:p>
              <a:p>
                <a:r>
                  <a:rPr lang="tr-TR" dirty="0" smtClean="0"/>
                  <a:t>Şimdi sonuçları bildiğimiz için gerçek hatayı bulabildik ama gerçekte bağıl hata kullanmamız gerekir.</a:t>
                </a:r>
              </a:p>
              <a:p>
                <a:endParaRPr lang="tr-TR" dirty="0"/>
              </a:p>
              <a:p>
                <a:endParaRPr lang="tr-TR" dirty="0" smtClean="0"/>
              </a:p>
              <a:p>
                <a:r>
                  <a:rPr lang="tr-TR" dirty="0" smtClean="0"/>
                  <a:t>x</a:t>
                </a:r>
                <a:r>
                  <a:rPr lang="tr-TR" baseline="-25000" dirty="0" smtClean="0"/>
                  <a:t>2</a:t>
                </a:r>
                <a:r>
                  <a:rPr lang="tr-TR" dirty="0" smtClean="0"/>
                  <a:t> </a:t>
                </a:r>
                <a:r>
                  <a:rPr lang="tr-TR" dirty="0"/>
                  <a:t>ve </a:t>
                </a:r>
                <a:r>
                  <a:rPr lang="tr-TR" dirty="0" smtClean="0"/>
                  <a:t>x</a:t>
                </a:r>
                <a:r>
                  <a:rPr lang="tr-TR" baseline="-25000" dirty="0" smtClean="0"/>
                  <a:t>3</a:t>
                </a:r>
                <a:r>
                  <a:rPr lang="tr-TR" dirty="0"/>
                  <a:t> </a:t>
                </a:r>
                <a:r>
                  <a:rPr lang="tr-TR" dirty="0" smtClean="0"/>
                  <a:t>için hatalar ise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=%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11.8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=%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0.076</m:t>
                    </m:r>
                  </m:oMath>
                </a14:m>
                <a:r>
                  <a:rPr lang="tr-TR" dirty="0"/>
                  <a:t> </a:t>
                </a: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49" b="58371"/>
          <a:stretch/>
        </p:blipFill>
        <p:spPr>
          <a:xfrm>
            <a:off x="719504" y="1667435"/>
            <a:ext cx="9178572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413" r="39226" b="22188"/>
          <a:stretch/>
        </p:blipFill>
        <p:spPr>
          <a:xfrm>
            <a:off x="607445" y="4908176"/>
            <a:ext cx="5578202" cy="7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8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Seidel</a:t>
            </a:r>
            <a:r>
              <a:rPr lang="tr-TR" dirty="0" smtClean="0"/>
              <a:t> Problem 11.7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Problem: Aşağıda matris formunda verilen problemi bağıl hata %5’in altında olacak şekilde Gauss-</a:t>
                </a:r>
                <a:r>
                  <a:rPr lang="tr-TR" dirty="0" err="1" smtClean="0"/>
                  <a:t>Seidel</a:t>
                </a:r>
                <a:r>
                  <a:rPr lang="tr-TR" dirty="0" smtClean="0"/>
                  <a:t> yöntemi ile çözünüz.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500+2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200+5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30+5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033213"/>
              </p:ext>
            </p:extLst>
          </p:nvPr>
        </p:nvGraphicFramePr>
        <p:xfrm>
          <a:off x="4085572" y="3550024"/>
          <a:ext cx="6505575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Worksheet" r:id="rId4" imgW="6505575" imgH="2343126" progId="Excel.Sheet.12">
                  <p:embed/>
                </p:oleObj>
              </mc:Choice>
              <mc:Fallback>
                <p:oleObj name="Worksheet" r:id="rId4" imgW="6505575" imgH="23431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5572" y="3550024"/>
                        <a:ext cx="6505575" cy="234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891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6" y="603265"/>
            <a:ext cx="10972800" cy="422564"/>
          </a:xfrm>
        </p:spPr>
        <p:txBody>
          <a:bodyPr>
            <a:noAutofit/>
          </a:bodyPr>
          <a:lstStyle/>
          <a:p>
            <a:r>
              <a:rPr lang="tr-TR" sz="2800" i="1" dirty="0"/>
              <a:t>LU </a:t>
            </a:r>
            <a:r>
              <a:rPr lang="tr-TR" sz="2800" dirty="0"/>
              <a:t>ayrıklaştırması and matris </a:t>
            </a:r>
            <a:r>
              <a:rPr lang="tr-TR" sz="2800" dirty="0" smtClean="0"/>
              <a:t>tersi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1170" y="1176877"/>
                <a:ext cx="5044394" cy="1947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e>
                                  <m:sub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70" y="1176877"/>
                <a:ext cx="5044394" cy="1947071"/>
              </a:xfrm>
              <a:prstGeom prst="rect">
                <a:avLst/>
              </a:prstGeom>
              <a:blipFill>
                <a:blip r:embed="rId2"/>
                <a:stretch>
                  <a:fillRect t="-31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31170" y="3274996"/>
                <a:ext cx="4185698" cy="3330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tr-T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−0.1</m:t>
                              </m:r>
                            </m:e>
                            <m:e>
                              <m:r>
                                <a:rPr lang="tr-T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−0.2</m:t>
                              </m:r>
                            </m:e>
                          </m:mr>
                          <m:mr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tr-T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.1</m:t>
                              </m:r>
                            </m:e>
                            <m:e>
                              <m:r>
                                <a:rPr lang="tr-T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tr-T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−0.3</m:t>
                              </m:r>
                            </m:e>
                          </m:mr>
                          <m:mr>
                            <m:e>
                              <m:r>
                                <a:rPr lang="tr-T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  <m:e>
                              <m:r>
                                <a:rPr lang="tr-T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−0.2</m:t>
                              </m:r>
                            </m:e>
                            <m:e>
                              <m:r>
                                <a:rPr lang="tr-T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 smtClean="0">
                    <a:solidFill>
                      <a:srgbClr val="FF0000"/>
                    </a:solidFill>
                  </a:rPr>
                  <a:t>;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endParaRPr lang="tr-TR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−0.1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.0033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−0.</m:t>
                                </m:r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293</m:t>
                                </m:r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.0120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=0.0333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0.3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=0.10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−0.19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7.0033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=−0.02713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0.033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−0.02713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70" y="3274996"/>
                <a:ext cx="4185698" cy="33308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673466" y="814547"/>
            <a:ext cx="332509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=</a:t>
            </a:r>
          </a:p>
          <a:p>
            <a:endParaRPr lang="pt-BR" dirty="0"/>
          </a:p>
          <a:p>
            <a:r>
              <a:rPr lang="pt-BR" dirty="0"/>
              <a:t>    3.0000   -0.1000   -0.2000</a:t>
            </a:r>
          </a:p>
          <a:p>
            <a:r>
              <a:rPr lang="pt-BR" dirty="0"/>
              <a:t>         0    7.0033   -0.2933</a:t>
            </a:r>
          </a:p>
          <a:p>
            <a:r>
              <a:rPr lang="pt-BR" dirty="0"/>
              <a:t>    0.3000   -0.2000   10.0000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 =</a:t>
            </a:r>
          </a:p>
          <a:p>
            <a:endParaRPr lang="pt-BR" dirty="0"/>
          </a:p>
          <a:p>
            <a:r>
              <a:rPr lang="pt-BR" dirty="0"/>
              <a:t>    3.0000   -0.1000   -0.2000</a:t>
            </a:r>
          </a:p>
          <a:p>
            <a:r>
              <a:rPr lang="pt-BR" dirty="0"/>
              <a:t>         0    7.0033   -0.2933</a:t>
            </a:r>
          </a:p>
          <a:p>
            <a:r>
              <a:rPr lang="pt-BR" dirty="0"/>
              <a:t>         0   -0.1900   10.0200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 =</a:t>
            </a:r>
          </a:p>
          <a:p>
            <a:endParaRPr lang="pt-BR" dirty="0"/>
          </a:p>
          <a:p>
            <a:r>
              <a:rPr lang="pt-BR" dirty="0"/>
              <a:t>    3.0000   -0.1000   -0.2000</a:t>
            </a:r>
          </a:p>
          <a:p>
            <a:r>
              <a:rPr lang="pt-BR" dirty="0"/>
              <a:t>         0    7.0033   -0.2933</a:t>
            </a:r>
          </a:p>
          <a:p>
            <a:r>
              <a:rPr lang="pt-BR" dirty="0"/>
              <a:t>         0         0   10.0120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31382" y="399048"/>
            <a:ext cx="32419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r>
              <a:rPr lang="tr-TR" dirty="0"/>
              <a:t>U =</a:t>
            </a:r>
          </a:p>
          <a:p>
            <a:endParaRPr lang="tr-TR" dirty="0"/>
          </a:p>
          <a:p>
            <a:r>
              <a:rPr lang="tr-TR" dirty="0"/>
              <a:t>    3.0000   -0.1000   -0.2000</a:t>
            </a:r>
          </a:p>
          <a:p>
            <a:r>
              <a:rPr lang="tr-TR" dirty="0"/>
              <a:t>         0    7.0033   -0.2933</a:t>
            </a:r>
          </a:p>
          <a:p>
            <a:r>
              <a:rPr lang="tr-TR" dirty="0"/>
              <a:t>         0         0   10.0120</a:t>
            </a:r>
          </a:p>
          <a:p>
            <a:endParaRPr lang="tr-TR" dirty="0"/>
          </a:p>
          <a:p>
            <a:r>
              <a:rPr lang="tr-TR" dirty="0" smtClean="0"/>
              <a:t>L </a:t>
            </a:r>
            <a:r>
              <a:rPr lang="tr-TR" dirty="0"/>
              <a:t>=</a:t>
            </a:r>
          </a:p>
          <a:p>
            <a:endParaRPr lang="tr-TR" dirty="0"/>
          </a:p>
          <a:p>
            <a:r>
              <a:rPr lang="tr-TR" dirty="0"/>
              <a:t>    1.0000         0         0</a:t>
            </a:r>
          </a:p>
          <a:p>
            <a:r>
              <a:rPr lang="tr-TR" dirty="0"/>
              <a:t>    0.0330    1.0000         0</a:t>
            </a:r>
          </a:p>
          <a:p>
            <a:r>
              <a:rPr lang="tr-TR" dirty="0"/>
              <a:t>    0.1000   -0.0271    1.0000</a:t>
            </a:r>
          </a:p>
          <a:p>
            <a:endParaRPr lang="tr-TR" dirty="0"/>
          </a:p>
          <a:p>
            <a:r>
              <a:rPr lang="tr-TR" dirty="0"/>
              <a:t>&gt;&gt; A=L*U</a:t>
            </a:r>
          </a:p>
          <a:p>
            <a:endParaRPr lang="tr-TR" dirty="0"/>
          </a:p>
          <a:p>
            <a:r>
              <a:rPr lang="tr-TR" dirty="0">
                <a:solidFill>
                  <a:srgbClr val="FF0000"/>
                </a:solidFill>
              </a:rPr>
              <a:t>A =</a:t>
            </a:r>
          </a:p>
          <a:p>
            <a:endParaRPr lang="tr-TR" dirty="0">
              <a:solidFill>
                <a:srgbClr val="FF0000"/>
              </a:solidFill>
            </a:endParaRPr>
          </a:p>
          <a:p>
            <a:r>
              <a:rPr lang="tr-TR" dirty="0">
                <a:solidFill>
                  <a:srgbClr val="FF0000"/>
                </a:solidFill>
              </a:rPr>
              <a:t>    3.0000   -0.1000   -0.2000</a:t>
            </a:r>
          </a:p>
          <a:p>
            <a:r>
              <a:rPr lang="tr-TR" dirty="0">
                <a:solidFill>
                  <a:srgbClr val="FF0000"/>
                </a:solidFill>
              </a:rPr>
              <a:t>    0.0990    7.0000   -0.2999</a:t>
            </a:r>
          </a:p>
          <a:p>
            <a:r>
              <a:rPr lang="tr-TR" dirty="0">
                <a:solidFill>
                  <a:srgbClr val="FF0000"/>
                </a:solidFill>
              </a:rPr>
              <a:t>    0.3000   -0.2000   10.0000</a:t>
            </a:r>
          </a:p>
        </p:txBody>
      </p:sp>
    </p:spTree>
    <p:extLst>
      <p:ext uri="{BB962C8B-B14F-4D97-AF65-F5344CB8AC3E}">
        <p14:creationId xmlns:p14="http://schemas.microsoft.com/office/powerpoint/2010/main" val="124769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547255"/>
            <a:ext cx="10972800" cy="46412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Matris Tersi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81891" y="1011382"/>
                <a:ext cx="16958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1" y="1011382"/>
                <a:ext cx="169584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81891" y="1475509"/>
                <a:ext cx="9490364" cy="4490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−0.1</m:t>
                              </m:r>
                            </m:e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−0.2</m:t>
                              </m:r>
                            </m:e>
                          </m:mr>
                          <m:mr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−0.3</m:t>
                              </m:r>
                            </m:e>
                          </m:mr>
                          <m:mr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−0.2</m:t>
                              </m:r>
                            </m:e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−0.1</m:t>
                              </m:r>
                            </m:e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−0.2</m:t>
                              </m:r>
                            </m:e>
                          </m:mr>
                          <m:m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7.0033</m:t>
                              </m:r>
                            </m:e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−0.2933</m:t>
                              </m:r>
                            </m:e>
                          </m:mr>
                          <m:m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10.0120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 smtClean="0"/>
                  <a:t>;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0.033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−0.02713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0.033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−0.02713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−0.0330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.1009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]=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−0.1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7.0033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−0.2933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10.0120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0.3325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−0.0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051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−0.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0101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0.033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−0.02713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1.0000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0.0271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]=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−0.1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7.0033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−0.2933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10.0120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dirty="0"/>
                                  <m:t>0.0049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dirty="0"/>
                                  <m:t>0.1429 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dirty="0"/>
                                  <m:t>0.0027 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1" y="1475509"/>
                <a:ext cx="9490364" cy="44907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117273" y="420039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947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ğitim sunusu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10_TF03460604" id="{B907DBB3-4E67-4415-ADAE-0DCAA6E8B6F3}" vid="{1830F63D-7166-45C8-9B0B-CAE90AE85AA8}"/>
    </a:ext>
  </a:extLst>
</a:theme>
</file>

<file path=ppt/theme/theme2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Eğitim sunusu</Template>
  <TotalTime>3216</TotalTime>
  <Words>1641</Words>
  <Application>Microsoft Office PowerPoint</Application>
  <PresentationFormat>Widescreen</PresentationFormat>
  <Paragraphs>306</Paragraphs>
  <Slides>45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Calibri</vt:lpstr>
      <vt:lpstr>Cambria</vt:lpstr>
      <vt:lpstr>Cambria Math</vt:lpstr>
      <vt:lpstr>Consolas</vt:lpstr>
      <vt:lpstr>Georgia</vt:lpstr>
      <vt:lpstr>Wingdings 2</vt:lpstr>
      <vt:lpstr>Eğitim sunusu</vt:lpstr>
      <vt:lpstr>Worksheet</vt:lpstr>
      <vt:lpstr>MAK212-SAYISAL YÖNTEMLER Denklem Sistemlerinin Çözümü</vt:lpstr>
      <vt:lpstr>Denklem Sistemlerinin Çözümü</vt:lpstr>
      <vt:lpstr>Gauss-Siedel Yöntemi</vt:lpstr>
      <vt:lpstr>Gauss-Siedel Yöntemi</vt:lpstr>
      <vt:lpstr>Gauss-Seidel Yöntem Örnek Problem</vt:lpstr>
      <vt:lpstr>Gauss-Seidel Yöntem Örnek Problem</vt:lpstr>
      <vt:lpstr>Gauss-Seidel Problem 11.7</vt:lpstr>
      <vt:lpstr>LU ayrıklaştırması and matris tersi</vt:lpstr>
      <vt:lpstr>Matris Tersi</vt:lpstr>
      <vt:lpstr>Matris Tersi</vt:lpstr>
      <vt:lpstr>Paketler ve Kütüphanelerle Doğrusal Cebirsel Denklemler</vt:lpstr>
      <vt:lpstr>Örnek Problem</vt:lpstr>
      <vt:lpstr>Matlab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SAYISAL YÖNTEMLER</dc:title>
  <dc:creator>Nurdan Bilgin</dc:creator>
  <cp:lastModifiedBy>Nurdan Bilgin</cp:lastModifiedBy>
  <cp:revision>244</cp:revision>
  <dcterms:created xsi:type="dcterms:W3CDTF">2018-01-23T10:11:14Z</dcterms:created>
  <dcterms:modified xsi:type="dcterms:W3CDTF">2019-03-12T16:16:34Z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