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5" r:id="rId13"/>
    <p:sldId id="276" r:id="rId14"/>
    <p:sldId id="277" r:id="rId15"/>
    <p:sldId id="304" r:id="rId16"/>
    <p:sldId id="279" r:id="rId17"/>
    <p:sldId id="280" r:id="rId18"/>
    <p:sldId id="285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4.03.2019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4.03.2019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/>
              <a:t>MAK212-SAYISAL YÖNTEMLER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Denklem Sistemlerinin Çözümü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a.) Basit Gauss elemeyle sistemi çözün. Hesabın bütün adımlarını gösterin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Elde ettiğiniz sonuçları orijinal denklemde yerine yazarak çözümünüzün doğruluğunu kontrol edin.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  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lang="tr-TR" dirty="0"/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Ardından matris formunda yazalım.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Birleşik matrisi oluşturalım.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 çözümlemeye başlayabiliriz. İlkin ileri doğru eleme, ardından geriye doğru yerine koyma işlemlerini yapacağız. Daha sonra elde ettiğimiz sonuçları orijinal denklemde yerine yazarak sağlama yapacağız.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333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iped Right Arrow 3"/>
          <p:cNvSpPr/>
          <p:nvPr/>
        </p:nvSpPr>
        <p:spPr>
          <a:xfrm>
            <a:off x="4326340" y="1951630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3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 tekrar verilen birleşik matrisin ilk satırı </a:t>
                </a:r>
                <a:r>
                  <a:rPr lang="tr-TR" dirty="0"/>
                  <a:t>-2/1=-2 ile çarpılırsa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satır </a:t>
                </a:r>
                <a:r>
                  <a:rPr lang="tr-TR" dirty="0"/>
                  <a:t>[-2 -4 -4 -50] halini alacaktır.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sonuçtan ikinci satır çıkarılırsa sonuç aşağıdaki gibi </a:t>
                </a:r>
                <a:r>
                  <a:rPr lang="tr-TR" dirty="0" smtClean="0"/>
                  <a:t>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/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Ardından, birleşik matrisin ilk satırı -12/1=-12 ile çarpılırsa satır [-12 -24 -24 -300] halini alacaktır</a:t>
                </a:r>
                <a:r>
                  <a:rPr lang="tr-TR" dirty="0" smtClean="0"/>
                  <a:t>. Bu </a:t>
                </a:r>
                <a:r>
                  <a:rPr lang="tr-TR" dirty="0"/>
                  <a:t>sonuçtan 3. satır çıkarılır ve elde edilen sonuç -1'e bölünürse </a:t>
                </a:r>
                <a:r>
                  <a:rPr lang="tr-TR" dirty="0" smtClean="0"/>
                  <a:t>sonuç </a:t>
                </a:r>
                <a:r>
                  <a:rPr lang="tr-TR" dirty="0"/>
                  <a:t>aşağıdaki gibi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bir tuzakla karşı karşıyayız, eğer işlemlere bu dizilimle devam etmeye çalışırsak 0'a bölme durumu ortaya çıkacak, </a:t>
                </a:r>
                <a:r>
                  <a:rPr lang="tr-TR" dirty="0" smtClean="0"/>
                  <a:t>problem çözülemeyecektir. En başta da </a:t>
                </a:r>
                <a:r>
                  <a:rPr lang="tr-TR" dirty="0"/>
                  <a:t>gördüğümüz gibi denklemlerin sırası çözümü etkilemeyeceği için 2. satır ile </a:t>
                </a:r>
                <a:r>
                  <a:rPr lang="tr-TR" dirty="0" smtClean="0"/>
                  <a:t>3. </a:t>
                </a:r>
                <a:r>
                  <a:rPr lang="tr-TR" dirty="0"/>
                  <a:t>satırı kendi aralarında yer </a:t>
                </a:r>
                <a:r>
                  <a:rPr lang="tr-TR" dirty="0" smtClean="0"/>
                  <a:t>değiştiririz</a:t>
                </a:r>
                <a:r>
                  <a:rPr lang="tr-TR" dirty="0"/>
                  <a:t>. </a:t>
                </a:r>
                <a:r>
                  <a:rPr lang="tr-TR" dirty="0" smtClean="0"/>
                  <a:t>Şöyle ki </a:t>
                </a:r>
                <a:endParaRPr lang="tr-TR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Şimdi geriye doğru yerine koyma algoritması için hazırız.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3</a:t>
                </a:r>
                <a:r>
                  <a:rPr lang="tr-TR" dirty="0"/>
                  <a:t>. 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=60/6=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	2</a:t>
                </a:r>
                <a:r>
                  <a:rPr lang="tr-TR" dirty="0"/>
                  <a:t>. </a:t>
                </a:r>
                <a:r>
                  <a:rPr lang="tr-TR" dirty="0" smtClean="0"/>
                  <a:t>satırdan;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=(280−23∗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)/25=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1. </a:t>
                </a:r>
                <a:r>
                  <a:rPr lang="tr-TR" dirty="0"/>
                  <a:t>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=25−2∗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41148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çözümü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Eğer elde ettiğimiz sonuçlar doğru ise </a:t>
                </a:r>
                <a:r>
                  <a:rPr lang="tr-TR" dirty="0"/>
                  <a:t>sonuçları orijinal </a:t>
                </a:r>
                <a:r>
                  <a:rPr lang="tr-TR" dirty="0" smtClean="0"/>
                  <a:t>denklemin sol tarafında yerine yazarsak sağ taraftaki değeri vermesini bekleriz; Böylelikle çözümün </a:t>
                </a:r>
                <a:r>
                  <a:rPr lang="tr-TR" dirty="0"/>
                  <a:t>doğruluğunu kontrol </a:t>
                </a:r>
                <a:r>
                  <a:rPr lang="tr-TR" dirty="0" smtClean="0"/>
                  <a:t>edebiliriz.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Tüm değerler tutuyor.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359390" y="1087991"/>
            <a:ext cx="115759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800" dirty="0">
                <a:solidFill>
                  <a:srgbClr val="000000"/>
                </a:solidFill>
                <a:latin typeface="Courier New" panose="02070309020205020404" pitchFamily="49" charset="0"/>
              </a:rPr>
              <a:t>A=[1 2 2;-2 -4 2;-12 1 -1];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r=[25;10;-20];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%ileri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eleme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);s=0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j=1:n-1  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k=j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Eðer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(n-1) boyutlu matrisin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köþegen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terimleri 0'sa kendinden sonraki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ilgili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terimi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olmayan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dizi ile yer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deðiþtirir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aþaðýdaki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ile ilgili terimi 0 olmayan dizi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aranýr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k=k+1:n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örneðin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j=2 iken k=3 ile yer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deðiþtirme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önce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j'dekiler yeni bir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deðiþkende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saklanýr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. j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k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ile güncellenir. j'nin saklanan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deðerleri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k'ya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atanýr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B=A(j,:); C=r(j);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A(j,:)=A(k,:); r(j)=r(k);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A(k,:)=B; r(k)=C;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Bu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satýrý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gerekli parametre ile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çarpýp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altdaki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satýrdan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çýkarýr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i=1+s:n-1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L=A(i+1,j)/A(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A(i+1,:)=A(i+1,:)-L*A(j,:);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r(i+1)=r(i+1)-L*r(j);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s=s+1;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%geriye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yerine koyma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x(n)=r(n)/A(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n,n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i=n-1:-1:1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j=i+1:n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sum+A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)*x(j);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x(i)=(1/A(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))*(r(i)-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'Çözüm[x] ='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(x')</a:t>
            </a:r>
          </a:p>
        </p:txBody>
      </p:sp>
    </p:spTree>
    <p:extLst>
      <p:ext uri="{BB962C8B-B14F-4D97-AF65-F5344CB8AC3E}">
        <p14:creationId xmlns:p14="http://schemas.microsoft.com/office/powerpoint/2010/main" val="9367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Çözümleri İyileştirmek için Teknikler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Kötü koşullanmış sistemlerin çözümünde virgülden sonra daha fazla basamak kullanmak gerekir.</a:t>
            </a:r>
          </a:p>
          <a:p>
            <a:r>
              <a:rPr lang="tr-TR" dirty="0" smtClean="0"/>
              <a:t>Bölüm durumunda olması gereken eleman sıfır olursa, sıfıra bölme durumu ortaya çıkacağından, yer değiştirme uygulanır.</a:t>
            </a:r>
          </a:p>
          <a:p>
            <a:r>
              <a:rPr lang="tr-TR" dirty="0" smtClean="0"/>
              <a:t>Bölüm durumundaki eleman tam olarak sıfır değil de sıfıra yakın bir sayı olursa yuvarlama hataları baskın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Gauss-Jordan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Gauss-Jordan yöntemi Gauss eleme yönteminin başka bir şeklidir.</a:t>
            </a:r>
          </a:p>
          <a:p>
            <a:r>
              <a:rPr lang="tr-TR" dirty="0" smtClean="0"/>
              <a:t>Temel fark, </a:t>
            </a:r>
            <a:r>
              <a:rPr lang="tr-TR" dirty="0"/>
              <a:t>Gauss-Jordan </a:t>
            </a:r>
            <a:r>
              <a:rPr lang="tr-TR" dirty="0" smtClean="0"/>
              <a:t>yönteminde bir bilinmeyen elendiğinde sadece alttaki satırlardan değil tüm satırlardan elenir. Böylece,  Gauss-Jordan elemesinin sonucunda üst üçgen matris değil birim matris elde edilir.</a:t>
            </a:r>
          </a:p>
          <a:p>
            <a:r>
              <a:rPr lang="tr-TR" dirty="0" smtClean="0"/>
              <a:t>Ayrıca bütün elemanlar pivot elemanlarına bölünerek </a:t>
            </a:r>
            <a:r>
              <a:rPr lang="tr-TR" dirty="0" err="1" smtClean="0"/>
              <a:t>normalize</a:t>
            </a:r>
            <a:r>
              <a:rPr lang="tr-TR" dirty="0" smtClean="0"/>
              <a:t> edilirler.</a:t>
            </a:r>
          </a:p>
          <a:p>
            <a:r>
              <a:rPr lang="tr-TR" dirty="0" smtClean="0"/>
              <a:t>İşlem bittiğinde çözüm elde edilmiş olur. Geriye doğru yerine koyma gerekmez.</a:t>
            </a:r>
          </a:p>
          <a:p>
            <a:r>
              <a:rPr lang="tr-TR" dirty="0" smtClean="0"/>
              <a:t>Yöntemin anlaşılması açısından bir örnek yapalım.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</a:t>
            </a:r>
            <a:r>
              <a:rPr lang="tr-TR" dirty="0" smtClean="0"/>
              <a:t>9.11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Gauss-Jordan ile çözün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dirty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			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</a:rPr>
                  <a:t> 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Ardından matris formunda yazalım ve birleşik matrisi oluşturalım.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riped Right Arrow 4"/>
          <p:cNvSpPr/>
          <p:nvPr/>
        </p:nvSpPr>
        <p:spPr>
          <a:xfrm>
            <a:off x="3997477" y="4253672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</a:t>
            </a:r>
            <a:r>
              <a:rPr lang="tr-TR" dirty="0" smtClean="0"/>
              <a:t>Devam: Gauss-Jordan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tr-TR" dirty="0" smtClean="0"/>
              <a:t>Birleşik </a:t>
            </a:r>
            <a:r>
              <a:rPr lang="tr-TR" dirty="0"/>
              <a:t>matrisi oluşturuyoruz.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 ilk satırı, ilk satırın ilk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ilk eleman zaten 1 olduğu için bir değişiklik olmadı; Çok gerekli değil ama</a:t>
            </a:r>
          </a:p>
          <a:p>
            <a:pPr marL="109728" indent="0">
              <a:buNone/>
            </a:pPr>
            <a:r>
              <a:rPr lang="tr-TR" dirty="0"/>
              <a:t>dilerseniz yazacağınız algoritmalarda buraya kontrol koyabilirsiniz.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A(2,:)=A(2,:)-A(2,1)*A(1,:) yani 2. satırdan</a:t>
            </a:r>
          </a:p>
          <a:p>
            <a:pPr marL="109728" indent="0">
              <a:buNone/>
            </a:pPr>
            <a:r>
              <a:rPr lang="tr-TR" dirty="0"/>
              <a:t>2. satırın ilk terimi çarpı 1.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-8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Daha sonra; aynı işlemi 3. satır için </a:t>
            </a:r>
            <a:r>
              <a:rPr lang="tr-TR" dirty="0" err="1"/>
              <a:t>yapıyoruz.A</a:t>
            </a:r>
            <a:r>
              <a:rPr lang="tr-TR" dirty="0"/>
              <a:t>(3,:)=A(3,:)-A(3,1)*A(1,:)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</a:t>
            </a:r>
            <a:r>
              <a:rPr lang="tr-TR" dirty="0" smtClean="0"/>
              <a:t>8</a:t>
            </a:r>
          </a:p>
          <a:p>
            <a:pPr marL="109728" indent="0">
              <a:buNone/>
            </a:pPr>
            <a:r>
              <a:rPr lang="tr-TR" dirty="0" smtClean="0"/>
              <a:t>     0    </a:t>
            </a:r>
            <a:r>
              <a:rPr lang="tr-TR" dirty="0"/>
              <a:t>-4     8    20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Denklem Sistemlerinin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 tek bir denklemin köklerini bulma konusunu çalıştık.</a:t>
                </a:r>
              </a:p>
              <a:p>
                <a:r>
                  <a:rPr lang="tr-TR" dirty="0" smtClean="0"/>
                  <a:t>Bu derste denklem sistemlerini tartışacağız. Denklem sistemi dediğimizde genellikle aklımıza gelmesi gereken yapı;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Şeklinde bir yapıdır. Bu formdaki denklem sistemlerine doğrusal cebirsel denklem takımları adı verilir. 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lar</a:t>
                </a:r>
                <a:r>
                  <a:rPr lang="tr-TR" dirty="0" smtClean="0"/>
                  <a:t> sabit katsayıları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ler de sabitleri göstermektedir. Bu tip denklemlerde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ise, denklem sistemi basit tekniklerle çözülebilir. Ancak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 smtClean="0"/>
                  <a:t> durumunda sayısal yöntemlere ve bilgisayarlara gerek duyulur.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ikinci satırı, 2. satırın 2.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1.0000   -1.0000   -3.0000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A(1,:)=A(1,:)-A(1,2)*A(2,:) yani 1. satırdan</a:t>
            </a:r>
          </a:p>
          <a:p>
            <a:pPr marL="109728" indent="0">
              <a:buNone/>
            </a:pPr>
            <a:r>
              <a:rPr lang="tr-TR" dirty="0"/>
              <a:t>1.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3. satırı güncelliyoruz; A(3,:)=A(3,:)-A(3,2)*A(2,:) yani 3. satırdan</a:t>
            </a:r>
          </a:p>
          <a:p>
            <a:pPr marL="109728" indent="0">
              <a:buNone/>
            </a:pPr>
            <a:r>
              <a:rPr lang="tr-TR" dirty="0"/>
              <a:t>3.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0         0    6.8571   15.4286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üçüncü satırı, 3. satırın 3.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A(1,:)=A(1,:)-A(1,3)*A(3,:) yani 1. satırdan</a:t>
            </a:r>
          </a:p>
          <a:p>
            <a:pPr marL="109728" indent="0">
              <a:buNone/>
            </a:pPr>
            <a:r>
              <a:rPr lang="tr-TR" dirty="0"/>
              <a:t>1.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A(2,:)=A(2,:)-A(2,3)*A(3,:) yani 2. satırdan</a:t>
            </a:r>
          </a:p>
          <a:p>
            <a:pPr marL="109728" indent="0">
              <a:buNone/>
            </a:pPr>
            <a:r>
              <a:rPr lang="tr-TR" dirty="0"/>
              <a:t>2.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2</a:t>
            </a:r>
            <a:r>
              <a:rPr lang="tr-TR" dirty="0"/>
              <a:t>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Sol taraf birim vektör haline dönüştüğüne göre, sağ taraf</a:t>
            </a:r>
          </a:p>
          <a:p>
            <a:pPr marL="109728" indent="0">
              <a:buNone/>
            </a:pPr>
            <a:r>
              <a:rPr lang="tr-TR" dirty="0"/>
              <a:t>Çözüm vektörü x=</a:t>
            </a:r>
          </a:p>
          <a:p>
            <a:pPr marL="109728" indent="0">
              <a:buNone/>
            </a:pPr>
            <a:r>
              <a:rPr lang="tr-TR" dirty="0"/>
              <a:t>   -0.2500</a:t>
            </a:r>
          </a:p>
          <a:p>
            <a:pPr marL="109728" indent="0">
              <a:buNone/>
            </a:pPr>
            <a:r>
              <a:rPr lang="tr-TR" dirty="0"/>
              <a:t>   -0.5000</a:t>
            </a:r>
          </a:p>
          <a:p>
            <a:pPr marL="109728" indent="0">
              <a:buNone/>
            </a:pPr>
            <a:r>
              <a:rPr lang="tr-TR" dirty="0"/>
              <a:t>    2.2500</a:t>
            </a:r>
          </a:p>
          <a:p>
            <a:pPr marL="109728" indent="0">
              <a:buNone/>
            </a:pPr>
            <a:r>
              <a:rPr lang="tr-TR" dirty="0"/>
              <a:t>şeklinde bulunur.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4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80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Gauss-Jordan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32012" y="856357"/>
            <a:ext cx="111072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%Gauss-Jordan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A=[1 1 -1;-3 4 1;6 2 2];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r=[-3;1;2];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N=size(A);n=N(1);l=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(r);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n~=l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msgbox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'A matrisi ile r matrisinin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boylarý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eþit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deðil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error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6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B=A;A=[A r]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kaldýrýrsanýz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algoritmanýn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nasýl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çalýþtýðýna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dair daha iyi fikriniz olabilir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her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yaptýðý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iþi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command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windowa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yazar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i=1:n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A(i,:)=A(i,:)/A(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j==i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A(j,:)=A(j,:)-A(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)*A(i,:)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x=A(:,n+1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 vektörü x='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3495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/>
                  <a:t>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bir yöntemdir.</a:t>
                </a:r>
              </a:p>
              <a:p>
                <a:r>
                  <a:rPr lang="tr-TR" dirty="0" err="1" smtClean="0"/>
                  <a:t>İteratif</a:t>
                </a:r>
                <a:r>
                  <a:rPr lang="tr-TR" dirty="0" smtClean="0"/>
                  <a:t> ve yaklaşık çözümler, bu noktaya kadar anlatılan eleme yöntemlerine bir alternatif olarak ortaya çıkmışlardır.</a:t>
                </a:r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yöntemi en çok kullanılan </a:t>
                </a:r>
                <a:r>
                  <a:rPr lang="tr-TR" dirty="0" err="1"/>
                  <a:t>iteratif</a:t>
                </a:r>
                <a:r>
                  <a:rPr lang="tr-TR" dirty="0"/>
                  <a:t> </a:t>
                </a:r>
                <a:r>
                  <a:rPr lang="tr-TR" dirty="0" smtClean="0"/>
                  <a:t> </a:t>
                </a:r>
                <a:r>
                  <a:rPr lang="tr-TR" dirty="0"/>
                  <a:t>yöntemdir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 denklemden oluşan bir sistemi ele alalım.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]{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Yöntemi anlatma kolaylığı açısından kendimizi 3’e 3’lük bir sistem ile sınırlayalım. Eğer köşegen elemanların hepsi sıfırdan farklıysa 1. denklemden x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’i 2. denklemden 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’yi ve 3. denklemden x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’ü çözebiliriz.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Denklemler elde edildikten sonra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’den başlayarak denklemler bulunur.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için ilk değerler kolaylık açısından sıfır seçilebilir.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 bulunan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değeri ve tahmin edilen (0)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değeriyle hesaplanır.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’e sıra geldiğinde yine hesaplanan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değerleri yerine konularak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birinci adımı tamamlanmış olur. Ardından ikinci kez, üçüncü kez, bağıl hata değeri arzulanan hedefe ulaşılıncaya değin sürece devam edilir.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Yöntem Örnek Problem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" t="59084" r="59188"/>
          <a:stretch/>
        </p:blipFill>
        <p:spPr>
          <a:xfrm>
            <a:off x="754148" y="3267636"/>
            <a:ext cx="3535464" cy="219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47" y="1102658"/>
            <a:ext cx="108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Daha önce diğer yöntemler ile çözdüğümüz aşağıdaki örneği bir de Gauss-</a:t>
            </a:r>
            <a:r>
              <a:rPr lang="tr-TR" sz="2000" dirty="0" err="1" smtClean="0"/>
              <a:t>Seidel</a:t>
            </a:r>
            <a:r>
              <a:rPr lang="tr-TR" sz="2000" dirty="0" smtClean="0"/>
              <a:t> ile çözelim. Diğer çözümlerden çözümün x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=3 x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=-2.5 ve x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=7 olduğunu hatırlayalım</a:t>
            </a: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4" t="21598" r="55917" b="56563"/>
          <a:stretch/>
        </p:blipFill>
        <p:spPr>
          <a:xfrm>
            <a:off x="691394" y="1922929"/>
            <a:ext cx="3813369" cy="116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30" y="2909039"/>
            <a:ext cx="1083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Çözüm: öncelikle denklemleri düzenliyoruz.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4087907"/>
            <a:ext cx="3953436" cy="92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152" y="4901012"/>
            <a:ext cx="6252883" cy="872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247" y="5701553"/>
            <a:ext cx="7301753" cy="968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4485" y="3553617"/>
            <a:ext cx="523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çözüme x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=0 </a:t>
            </a:r>
            <a:r>
              <a:rPr lang="tr-TR" sz="2800" dirty="0"/>
              <a:t>ve </a:t>
            </a:r>
            <a:r>
              <a:rPr lang="tr-TR" sz="2800" dirty="0" smtClean="0"/>
              <a:t>x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=0 ile başlıyoruz.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0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</a:t>
            </a:r>
            <a:r>
              <a:rPr lang="tr-TR" dirty="0" err="1"/>
              <a:t>Seidel</a:t>
            </a:r>
            <a:r>
              <a:rPr lang="tr-TR" dirty="0"/>
              <a:t> Yöntem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adımları ikinci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tekrarlıyoruz.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Şimdi sonuçları bildiğimiz için gerçek hatayı bulabildik ama gerçekte bağıl hata kullanmamız gerekir.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:r>
                  <a:rPr lang="tr-TR" dirty="0" smtClean="0"/>
                  <a:t>x</a:t>
                </a:r>
                <a:r>
                  <a:rPr lang="tr-TR" baseline="-25000" dirty="0" smtClean="0"/>
                  <a:t>3</a:t>
                </a:r>
                <a:r>
                  <a:rPr lang="tr-TR" dirty="0"/>
                  <a:t> </a:t>
                </a:r>
                <a:r>
                  <a:rPr lang="tr-TR" dirty="0" smtClean="0"/>
                  <a:t>için hatalar 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11.8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0.076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9" b="58371"/>
          <a:stretch/>
        </p:blipFill>
        <p:spPr>
          <a:xfrm>
            <a:off x="719504" y="1667435"/>
            <a:ext cx="917857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13" r="39226" b="22188"/>
          <a:stretch/>
        </p:blipFill>
        <p:spPr>
          <a:xfrm>
            <a:off x="607445" y="4908176"/>
            <a:ext cx="5578202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Problem 11.7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 matris formunda verilen problemi bağıl hata %5’in altında olacak şekilde 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 ile çözünüz.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500+2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33213"/>
              </p:ext>
            </p:extLst>
          </p:nvPr>
        </p:nvGraphicFramePr>
        <p:xfrm>
          <a:off x="4085572" y="3550024"/>
          <a:ext cx="6505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4" imgW="6505575" imgH="2343126" progId="Excel.Sheet.12">
                  <p:embed/>
                </p:oleObj>
              </mc:Choice>
              <mc:Fallback>
                <p:oleObj name="Worksheet" r:id="rId4" imgW="6505575" imgH="2343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572" y="3550024"/>
                        <a:ext cx="6505575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Paketler ve Kütüphanelerle Doğrusal Cebirsel Denklemler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]{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şeklinde verilen problemin çözümünün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olduğunu biliyoruz. Excel’de matris tersini ve matris çarpımı işlemlerini kullanarak çözebiliriz. İngilizce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minverse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mmult</a:t>
                </a:r>
                <a:r>
                  <a:rPr lang="tr-TR" dirty="0" smtClean="0"/>
                  <a:t> fonksiyonları; Türkçe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dizey_ters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dçarp</a:t>
                </a:r>
                <a:r>
                  <a:rPr lang="tr-TR" dirty="0" smtClean="0"/>
                  <a:t> şeklindedir.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Not: </a:t>
                </a:r>
                <a:r>
                  <a:rPr lang="tr-TR" dirty="0" err="1"/>
                  <a:t>excelde</a:t>
                </a:r>
                <a:r>
                  <a:rPr lang="tr-TR" dirty="0"/>
                  <a:t> </a:t>
                </a:r>
                <a:r>
                  <a:rPr lang="tr-TR" dirty="0" smtClean="0"/>
                  <a:t>matris işlemleri yaparken; yapılacak işlemin kapsayacağı kadar hücre seçilir ve </a:t>
                </a:r>
                <a:r>
                  <a:rPr lang="tr-TR" dirty="0" err="1" smtClean="0"/>
                  <a:t>ctrl+shift+enter</a:t>
                </a:r>
                <a:r>
                  <a:rPr lang="tr-TR" dirty="0" smtClean="0"/>
                  <a:t> tuşlarına basılır.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82" y="3559979"/>
            <a:ext cx="7760399" cy="3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Denklem Sistemlerinin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olan </a:t>
                </a:r>
                <a:r>
                  <a:rPr lang="tr-TR" dirty="0"/>
                  <a:t>denklem </a:t>
                </a:r>
                <a:r>
                  <a:rPr lang="tr-TR" dirty="0" smtClean="0"/>
                  <a:t>sistemleri için basit teknikler</a:t>
                </a:r>
              </a:p>
              <a:p>
                <a:pPr lvl="1"/>
                <a:r>
                  <a:rPr lang="tr-TR" dirty="0" smtClean="0"/>
                  <a:t>Grafik Yöntem</a:t>
                </a:r>
              </a:p>
              <a:p>
                <a:pPr lvl="1"/>
                <a:r>
                  <a:rPr lang="tr-TR" dirty="0" smtClean="0"/>
                  <a:t>Determinantlar ve </a:t>
                </a:r>
                <a:r>
                  <a:rPr lang="tr-TR" dirty="0" err="1" smtClean="0"/>
                  <a:t>Kramer</a:t>
                </a:r>
                <a:r>
                  <a:rPr lang="tr-TR" dirty="0" smtClean="0"/>
                  <a:t> Kuralı</a:t>
                </a:r>
              </a:p>
              <a:p>
                <a:pPr lvl="1"/>
                <a:r>
                  <a:rPr lang="tr-TR" dirty="0" smtClean="0"/>
                  <a:t>Bilinmeyenlerin Elenmesi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olan denklem sistemleri için </a:t>
                </a:r>
                <a:r>
                  <a:rPr lang="tr-TR" dirty="0" smtClean="0"/>
                  <a:t>teknikler</a:t>
                </a:r>
              </a:p>
              <a:p>
                <a:pPr lvl="1"/>
                <a:r>
                  <a:rPr lang="tr-TR" dirty="0" smtClean="0"/>
                  <a:t>Basit Gauss Eleme Yöntemi</a:t>
                </a:r>
              </a:p>
              <a:p>
                <a:pPr lvl="2"/>
                <a:r>
                  <a:rPr lang="tr-TR" dirty="0" smtClean="0"/>
                  <a:t>Eleme yöntemlerinde karşılaşılabilecek tuzaklar</a:t>
                </a:r>
              </a:p>
              <a:p>
                <a:pPr lvl="2"/>
                <a:r>
                  <a:rPr lang="tr-TR" dirty="0" smtClean="0"/>
                  <a:t>Tuzaklardan kaçınma ve çözümleri iyileştirme teknikleri</a:t>
                </a:r>
              </a:p>
              <a:p>
                <a:pPr lvl="2"/>
                <a:r>
                  <a:rPr lang="tr-TR" dirty="0" smtClean="0"/>
                  <a:t>Gauss Eleme için bilgisayar algoritması</a:t>
                </a:r>
              </a:p>
              <a:p>
                <a:pPr lvl="1"/>
                <a:r>
                  <a:rPr lang="tr-TR" dirty="0" smtClean="0"/>
                  <a:t>Gauss-Jordan Eleme Yöntemi</a:t>
                </a:r>
              </a:p>
              <a:p>
                <a:pPr lvl="1"/>
                <a:r>
                  <a:rPr lang="tr-TR" dirty="0" smtClean="0"/>
                  <a:t>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</a:t>
                </a:r>
              </a:p>
              <a:p>
                <a:pPr lvl="1"/>
                <a:r>
                  <a:rPr lang="tr-TR" dirty="0" smtClean="0"/>
                  <a:t>Kütüphaneler ve Paket Programlar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</p:spPr>
            <p:txBody>
              <a:bodyPr/>
              <a:lstStyle/>
              <a:p>
                <a:r>
                  <a:rPr lang="tr-TR" dirty="0"/>
                  <a:t>Bir önce çözdüğümüz problemi </a:t>
                </a:r>
                <a:r>
                  <a:rPr lang="tr-TR" dirty="0" err="1"/>
                  <a:t>excel’de</a:t>
                </a:r>
                <a:r>
                  <a:rPr lang="tr-TR" dirty="0"/>
                  <a:t> matris tersini kullanarak çözelim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  <a:blipFill rotWithShape="0">
                <a:blip r:embed="rId3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26394"/>
              </p:ext>
            </p:extLst>
          </p:nvPr>
        </p:nvGraphicFramePr>
        <p:xfrm>
          <a:off x="4160838" y="3286125"/>
          <a:ext cx="47244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4" imgW="4724485" imgH="2466806" progId="Excel.Sheet.12">
                  <p:embed/>
                </p:oleObj>
              </mc:Choice>
              <mc:Fallback>
                <p:oleObj name="Worksheet" r:id="rId4" imgW="4724485" imgH="2466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838" y="3286125"/>
                        <a:ext cx="47244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5"/>
            <a:ext cx="10972800" cy="547775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tr-TR" dirty="0" err="1"/>
              <a:t>Matlab'de</a:t>
            </a:r>
            <a:r>
              <a:rPr lang="tr-TR" dirty="0"/>
              <a:t> matrisler aşağıdaki gibi yazılır</a:t>
            </a:r>
            <a:r>
              <a:rPr lang="tr-TR" dirty="0" smtClean="0"/>
              <a:t>. Eğer </a:t>
            </a:r>
            <a:r>
              <a:rPr lang="tr-TR" dirty="0"/>
              <a:t>ifadenin arkasını ";" ile kapatmazsanız</a:t>
            </a:r>
            <a:r>
              <a:rPr lang="tr-TR" dirty="0" smtClean="0"/>
              <a:t>, matris </a:t>
            </a:r>
            <a:r>
              <a:rPr lang="tr-TR" dirty="0"/>
              <a:t>formunda girdiğiniz değerleri görebilirsiniz. </a:t>
            </a:r>
          </a:p>
          <a:p>
            <a:pPr marL="109728" indent="0">
              <a:buNone/>
            </a:pPr>
            <a:r>
              <a:rPr lang="tr-TR" dirty="0"/>
              <a:t>A=[17 -2 -3;-5 21 -2;-5 -5 22]</a:t>
            </a:r>
          </a:p>
          <a:p>
            <a:pPr marL="109728" indent="0">
              <a:buNone/>
            </a:pPr>
            <a:r>
              <a:rPr lang="tr-TR" dirty="0" smtClean="0"/>
              <a:t>B</a:t>
            </a:r>
            <a:r>
              <a:rPr lang="tr-TR" dirty="0"/>
              <a:t>=[500;200;30]</a:t>
            </a:r>
          </a:p>
          <a:p>
            <a:pPr marL="109728" indent="0">
              <a:buNone/>
            </a:pPr>
            <a:r>
              <a:rPr lang="tr-TR" b="1" dirty="0" err="1" smtClean="0"/>
              <a:t>Matlab'de</a:t>
            </a:r>
            <a:r>
              <a:rPr lang="tr-TR" b="1" dirty="0" smtClean="0"/>
              <a:t> </a:t>
            </a:r>
            <a:r>
              <a:rPr lang="tr-TR" b="1" dirty="0"/>
              <a:t>denklem sistemini iki yolla çözebiliriz.</a:t>
            </a:r>
          </a:p>
          <a:p>
            <a:pPr marL="109728" indent="0">
              <a:buNone/>
            </a:pPr>
            <a:r>
              <a:rPr lang="tr-TR" dirty="0"/>
              <a:t>1. Ters eğik çizgi veya sola bölme olarak adlandırılacak işlem; Bu oldukça hızlı bir fonksiyondur ve arka tarafta gauss eleme yöntemi kullanır.</a:t>
            </a:r>
          </a:p>
          <a:p>
            <a:pPr marL="109728" indent="0">
              <a:buNone/>
            </a:pPr>
            <a:r>
              <a:rPr lang="tr-TR" dirty="0"/>
              <a:t>2. Yol ise, direkt A matrisinin tersi ile B matrisini çarpmaktır. Bu </a:t>
            </a:r>
            <a:r>
              <a:rPr lang="tr-TR" dirty="0" smtClean="0"/>
              <a:t>prosedür </a:t>
            </a:r>
            <a:r>
              <a:rPr lang="tr-TR" dirty="0"/>
              <a:t>iki işlem yaptığı için daha yavaştır. Tek bir işlem açısından bu işlem </a:t>
            </a:r>
            <a:r>
              <a:rPr lang="tr-TR" dirty="0" smtClean="0"/>
              <a:t>yavaşlığı fark edilemez </a:t>
            </a:r>
            <a:r>
              <a:rPr lang="tr-TR" dirty="0"/>
              <a:t>boyutlarda olmasına rağmen uzun bir program yazarken her zaman en kısa yolları tercih etmek yararlıdır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b="1" dirty="0"/>
              <a:t>Birinci Yol</a:t>
            </a:r>
          </a:p>
          <a:p>
            <a:pPr marL="109728" indent="0">
              <a:buNone/>
            </a:pPr>
            <a:r>
              <a:rPr lang="tr-TR" dirty="0"/>
              <a:t>c=A\B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r>
              <a:rPr lang="tr-TR" b="1" dirty="0"/>
              <a:t>İkinci Yol</a:t>
            </a:r>
          </a:p>
          <a:p>
            <a:pPr marL="109728" indent="0">
              <a:buNone/>
            </a:pPr>
            <a:r>
              <a:rPr lang="tr-TR" dirty="0"/>
              <a:t>c=</a:t>
            </a:r>
            <a:r>
              <a:rPr lang="tr-TR" dirty="0" err="1"/>
              <a:t>inv</a:t>
            </a:r>
            <a:r>
              <a:rPr lang="tr-TR" dirty="0"/>
              <a:t>(A)*B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</a:t>
                </a:r>
                <a:r>
                  <a:rPr lang="tr-TR" dirty="0" smtClean="0"/>
                  <a:t>teknikler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Örneğini ele alalım;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Fikir verirler ancak kesin sonucu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Bulma konusunda sıkıntılıdır.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26680"/>
              </p:ext>
            </p:extLst>
          </p:nvPr>
        </p:nvGraphicFramePr>
        <p:xfrm>
          <a:off x="5180013" y="1554163"/>
          <a:ext cx="6105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5" imgW="6105406" imgH="2904964" progId="Excel.Sheet.12">
                  <p:embed/>
                </p:oleObj>
              </mc:Choice>
              <mc:Fallback>
                <p:oleObj name="Worksheet" r:id="rId5" imgW="6105406" imgH="2904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013" y="1554163"/>
                        <a:ext cx="61055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,48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0,99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=1,47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/>
                    <a:gridCol w="3657600"/>
                    <a:gridCol w="36576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952" r="-2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952" r="-1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952" r="-333" b="-764762"/>
                          </a:stretch>
                        </a:blipFill>
                      </a:tcPr>
                    </a:tc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91440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10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Bilinmeyenlerin Elenmesi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Her iki denklemde de x2’nin katsayısının 2 olduğuna dikkat edelim. İkinci denklemi (-1) ile çarpıp denklemleri taraf tarafa toplarsak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 r="-9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18614" y="3521122"/>
            <a:ext cx="2374710" cy="523220"/>
            <a:chOff x="477671" y="3507475"/>
            <a:chExt cx="237471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477671" y="3507475"/>
              <a:ext cx="3548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00B0F0"/>
                  </a:solidFill>
                </a:rPr>
                <a:t>+</a:t>
              </a:r>
              <a:endParaRPr lang="tr-TR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27796" y="3889612"/>
              <a:ext cx="2224585" cy="2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Determinant ve </a:t>
                </a:r>
                <a:r>
                  <a:rPr lang="tr-TR" dirty="0" err="1"/>
                  <a:t>C</a:t>
                </a:r>
                <a:r>
                  <a:rPr lang="tr-TR" dirty="0" err="1" smtClean="0"/>
                  <a:t>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𝐷𝑒𝑡𝑒𝑟𝑚𝑖𝑛𝑎𝑛𝑡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 smtClean="0"/>
                  <a:t>Cramer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aseline="-25000" dirty="0" smtClean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tr-TR" baseline="-25000" dirty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:endParaRPr lang="tr-TR" baseline="-25000" dirty="0" smtClean="0"/>
              </a:p>
              <a:p>
                <a:pPr marL="109728" indent="0">
                  <a:buNone/>
                </a:pPr>
                <a:endParaRPr lang="tr-TR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sz="2400" dirty="0"/>
                  <a:t> olan denklem sistemleri için </a:t>
                </a:r>
                <a:r>
                  <a:rPr lang="tr-TR" sz="2400" dirty="0" smtClean="0"/>
                  <a:t>teknikler</a:t>
                </a:r>
                <a:r>
                  <a:rPr lang="tr-TR" sz="2000" dirty="0" smtClean="0"/>
                  <a:t/>
                </a:r>
                <a:br>
                  <a:rPr lang="tr-TR" sz="2000" dirty="0" smtClean="0"/>
                </a:br>
                <a:r>
                  <a:rPr lang="tr-TR" sz="2000" dirty="0" smtClean="0"/>
                  <a:t>Basit Gauss Eleme</a:t>
                </a:r>
                <a:endParaRPr lang="tr-TR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56" t="-34940" b="-46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11480" lvl="1" indent="0">
                  <a:buNone/>
                </a:pPr>
                <a:r>
                  <a:rPr lang="tr-TR" dirty="0" smtClean="0"/>
                  <a:t>Basit gauss eleme yöntemi bilinmeyenleri elemek için sistematik bir yol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önermektedir. Aşağıdaki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denklem sistemini göze alırsak;</a:t>
                </a: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Gauss</a:t>
                </a:r>
                <a:r>
                  <a:rPr lang="tr-TR" dirty="0" smtClean="0"/>
                  <a:t> eleme yöntemi ile çözüm için önce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tr-TR" dirty="0" smtClean="0"/>
                  <a:t> formatında bileşik matrisi oluşturmak gerekir.</a:t>
                </a:r>
              </a:p>
              <a:p>
                <a:r>
                  <a:rPr lang="tr-TR" dirty="0" smtClean="0"/>
                  <a:t>Yöntem iki bölümden oluşur; </a:t>
                </a:r>
              </a:p>
              <a:p>
                <a:pPr lvl="1"/>
                <a:r>
                  <a:rPr lang="tr-TR" dirty="0" smtClean="0"/>
                  <a:t>İleri doğru eleme</a:t>
                </a:r>
              </a:p>
              <a:p>
                <a:pPr lvl="1"/>
                <a:r>
                  <a:rPr lang="tr-TR" dirty="0" smtClean="0"/>
                  <a:t>Geriye doğru yerine koyma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doğru </a:t>
            </a:r>
            <a:r>
              <a:rPr lang="tr-TR" dirty="0" smtClean="0"/>
              <a:t>eleme: Hedef birleşik matrisi, üst üçgen matris formuna indirgemektir.</a:t>
            </a:r>
          </a:p>
          <a:p>
            <a:pPr lvl="1"/>
            <a:r>
              <a:rPr lang="tr-TR" dirty="0"/>
              <a:t>Önce, 2. sıradan n. sıraya kadar tüm satırlardaki x</a:t>
            </a:r>
            <a:r>
              <a:rPr lang="tr-TR" baseline="-25000" dirty="0"/>
              <a:t>1</a:t>
            </a:r>
            <a:r>
              <a:rPr lang="tr-TR" dirty="0"/>
              <a:t> ‘</a:t>
            </a:r>
            <a:r>
              <a:rPr lang="tr-TR" dirty="0" err="1"/>
              <a:t>leri</a:t>
            </a:r>
            <a:r>
              <a:rPr lang="tr-TR" dirty="0"/>
              <a:t> ele. Bunu yapmak için</a:t>
            </a:r>
          </a:p>
          <a:p>
            <a:pPr lvl="2"/>
            <a:r>
              <a:rPr lang="tr-TR" dirty="0"/>
              <a:t>Örneğin 2. satırdaki x</a:t>
            </a:r>
            <a:r>
              <a:rPr lang="tr-TR" baseline="-25000" dirty="0"/>
              <a:t>1</a:t>
            </a:r>
            <a:r>
              <a:rPr lang="tr-TR" dirty="0"/>
              <a:t>’i elemek için önce ilk satırı a</a:t>
            </a:r>
            <a:r>
              <a:rPr lang="tr-TR" baseline="-25000" dirty="0"/>
              <a:t>21</a:t>
            </a:r>
            <a:r>
              <a:rPr lang="tr-TR" dirty="0"/>
              <a:t>/a</a:t>
            </a:r>
            <a:r>
              <a:rPr lang="tr-TR" baseline="-25000" dirty="0"/>
              <a:t>11</a:t>
            </a:r>
            <a:r>
              <a:rPr lang="tr-TR" dirty="0"/>
              <a:t> ile çarp ardından 2. satır ile topla. Bu işlemleri tüm satırlardaki x</a:t>
            </a:r>
            <a:r>
              <a:rPr lang="tr-TR" baseline="-25000" dirty="0"/>
              <a:t>1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tekrarla</a:t>
            </a:r>
          </a:p>
          <a:p>
            <a:pPr lvl="1"/>
            <a:r>
              <a:rPr lang="tr-TR" dirty="0"/>
              <a:t>Daha sonra x</a:t>
            </a:r>
            <a:r>
              <a:rPr lang="tr-TR" baseline="-25000" dirty="0"/>
              <a:t>2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2. satırı kullan ve art arda tüm satırlardaki x</a:t>
            </a:r>
            <a:r>
              <a:rPr lang="tr-TR" baseline="-25000" dirty="0"/>
              <a:t>2</a:t>
            </a:r>
            <a:r>
              <a:rPr lang="tr-TR" dirty="0"/>
              <a:t>’leri yok et</a:t>
            </a:r>
          </a:p>
          <a:p>
            <a:pPr lvl="1"/>
            <a:r>
              <a:rPr lang="tr-TR" dirty="0"/>
              <a:t>Bu işleri üst üçgen matris elde edinceye kadar devam ettir.	</a:t>
            </a:r>
          </a:p>
          <a:p>
            <a:r>
              <a:rPr lang="tr-TR" sz="2400" dirty="0" smtClean="0"/>
              <a:t>Geriye doğru yerine koyma: </a:t>
            </a:r>
            <a:r>
              <a:rPr lang="tr-TR" sz="2400" dirty="0"/>
              <a:t>Hedef </a:t>
            </a:r>
            <a:r>
              <a:rPr lang="tr-TR" sz="2400" dirty="0" smtClean="0"/>
              <a:t>en alt satırdan başlayarak bilinmeyen x değerlerini sırasıyla bulmaktır.</a:t>
            </a:r>
          </a:p>
          <a:p>
            <a:r>
              <a:rPr lang="tr-TR" dirty="0" smtClean="0"/>
              <a:t>Çözüm prosedürünün anlaşılması açısından sayısal örnek üzerinden devam etmek yararlı olacaktır.</a:t>
            </a:r>
            <a:endParaRPr lang="tr-TR" sz="2400" dirty="0"/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25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3087</TotalTime>
  <Words>2232</Words>
  <Application>Microsoft Office PowerPoint</Application>
  <PresentationFormat>Widescreen</PresentationFormat>
  <Paragraphs>343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Worksheet</vt:lpstr>
      <vt:lpstr>MAK212-SAYISAL YÖNTEMLER Denklem Sistemlerinin Çözümü</vt:lpstr>
      <vt:lpstr>Denklem Sistemlerinin Çözümü</vt:lpstr>
      <vt:lpstr>Denklem Sistemlerinin Çözümü</vt:lpstr>
      <vt:lpstr>n≤3 olan denklem sistemleri için basit teknikler</vt:lpstr>
      <vt:lpstr>n≤3 olan denklem sistemleri için basit teknikler</vt:lpstr>
      <vt:lpstr>n≤3 olan denklem sistemleri için basit teknikler</vt:lpstr>
      <vt:lpstr>n≤3 olan denklem sistemleri için basit teknikler</vt:lpstr>
      <vt:lpstr>n&gt;3 olan denklem sistemleri için teknikler Basit Gauss Eleme</vt:lpstr>
      <vt:lpstr>Gauss Eleme Yöntemi</vt:lpstr>
      <vt:lpstr>Problem 9.8</vt:lpstr>
      <vt:lpstr>Problem 9.8 çözüm</vt:lpstr>
      <vt:lpstr>Problem 9.8 çözümü devam</vt:lpstr>
      <vt:lpstr>Problem 9.8 çözümü devam</vt:lpstr>
      <vt:lpstr>Problem 9.8 çözümü devam</vt:lpstr>
      <vt:lpstr>Gauss Eleme Yöntemi için Bilgisayar Algoritması</vt:lpstr>
      <vt:lpstr>Çözümleri İyileştirmek için Teknikler</vt:lpstr>
      <vt:lpstr>Gauss-Jordan Yöntemi</vt:lpstr>
      <vt:lpstr>Problem 9.11</vt:lpstr>
      <vt:lpstr>Problem 9.11 Çözümü Devam: Gauss-Jordan</vt:lpstr>
      <vt:lpstr>Problem 9.11 Çözümü Devam: Gauss-Jordan</vt:lpstr>
      <vt:lpstr>Problem 9.11 Çözümü Devam: Gauss-Jordan</vt:lpstr>
      <vt:lpstr>Problem 9.11 Çözümü Devam: Gauss-Jordan</vt:lpstr>
      <vt:lpstr>Gauss-Jordan için Bilgisayar algoritması</vt:lpstr>
      <vt:lpstr>Gauss-Siedel Yöntemi</vt:lpstr>
      <vt:lpstr>Gauss-Siedel Yöntemi</vt:lpstr>
      <vt:lpstr>Gauss-Seidel Yöntem Örnek Problem</vt:lpstr>
      <vt:lpstr>Gauss-Seidel Yöntem Örnek Problem</vt:lpstr>
      <vt:lpstr>Gauss-Seidel Problem 11.7</vt:lpstr>
      <vt:lpstr>Paketler ve Kütüphanelerle Doğrusal Cebirsel Denklemler</vt:lpstr>
      <vt:lpstr>Örnek Problem</vt:lpstr>
      <vt:lpstr>Matlab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228</cp:revision>
  <dcterms:created xsi:type="dcterms:W3CDTF">2018-01-23T10:11:14Z</dcterms:created>
  <dcterms:modified xsi:type="dcterms:W3CDTF">2019-03-04T16:37:40Z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