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316" r:id="rId2"/>
    <p:sldId id="275" r:id="rId3"/>
    <p:sldId id="286" r:id="rId4"/>
    <p:sldId id="284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8" r:id="rId26"/>
    <p:sldId id="307" r:id="rId2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İki Eğrili Grafik Yöntem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f2=x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68-46B2-B4D9-C46375D45C01}"/>
            </c:ext>
          </c:extLst>
        </c:ser>
        <c:ser>
          <c:idx val="1"/>
          <c:order val="1"/>
          <c:tx>
            <c:v>f1=e^-x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Sheet1!$H$36:$H$46</c:f>
              <c:numCache>
                <c:formatCode>General</c:formatCode>
                <c:ptCount val="1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68-46B2-B4D9-C46375D45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473424"/>
        <c:axId val="1074464176"/>
      </c:scatterChart>
      <c:valAx>
        <c:axId val="107447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4464176"/>
        <c:crosses val="autoZero"/>
        <c:crossBetween val="midCat"/>
        <c:majorUnit val="0.1"/>
      </c:valAx>
      <c:valAx>
        <c:axId val="107446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4473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25.02.2019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93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25.02.2019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 dirty="0"/>
              <a:t>MAK212-SAYISAL YÖNTEMLER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80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i="1" u="sng" dirty="0" smtClean="0">
                    <a:solidFill>
                      <a:srgbClr val="00B050"/>
                    </a:solidFill>
                  </a:rPr>
                  <a:t>Taylor Serisi Yaklaşımı: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Geçen hafta Taylor serisini görmüştük.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Birinci türev sonrasını atarsak;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eğer kök ise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olacaktır.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Denklem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elde edilir.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Taylor serisini formülün hatasını tespit etmek için de kullanabiliriz.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, fonksiyonun köküdür.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olur. Bu ifadeyi Taylor serisinde yerine yazarsak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Elde edilen bu eşitlikten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0≅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çıkarılırsa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Denklem, 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hem 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‘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nın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’ye yakınsadığı varsayımıyla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elde edilir.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İfadesinden anlaşılacağı gibi hata yaklaşık olarak bir önceki hatanın karesi ile  orantılıdır.</a:t>
                </a:r>
              </a:p>
              <a:p>
                <a:r>
                  <a:rPr lang="tr-TR" dirty="0"/>
                  <a:t>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çözüme yakınsamak için iyi bir başlangıç tahminine ihtiyaç duyar.</a:t>
                </a:r>
              </a:p>
              <a:p>
                <a:r>
                  <a:rPr lang="tr-TR" dirty="0" smtClean="0"/>
                  <a:t>Eğer doğru başlangıç seçildi ise </a:t>
                </a:r>
                <a:r>
                  <a:rPr lang="tr-TR" dirty="0"/>
                  <a:t>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</a:t>
                </a:r>
                <a:r>
                  <a:rPr lang="tr-TR" dirty="0" err="1" smtClean="0"/>
                  <a:t>karesel</a:t>
                </a:r>
                <a:r>
                  <a:rPr lang="tr-TR" dirty="0" smtClean="0"/>
                  <a:t> olarak yakınsadığı için hızlı bir yöntemdir.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Öneriler:</a:t>
                </a:r>
              </a:p>
              <a:p>
                <a:r>
                  <a:rPr lang="tr-TR" dirty="0" smtClean="0"/>
                  <a:t>Problemin fiziksel özelliklerini göze alarak uygun bir başlangıç tahmini yap</a:t>
                </a:r>
              </a:p>
              <a:p>
                <a:r>
                  <a:rPr lang="tr-TR" dirty="0" smtClean="0"/>
                  <a:t>Program yazarken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sayısını sınırla</a:t>
                </a:r>
              </a:p>
              <a:p>
                <a:r>
                  <a:rPr lang="tr-TR" dirty="0" smtClean="0"/>
                  <a:t>Daima hesaplanan kökler için fonksiyon değerini kontrol et</a:t>
                </a:r>
              </a:p>
              <a:p>
                <a:r>
                  <a:rPr lang="tr-TR" dirty="0" smtClean="0"/>
                  <a:t>Türev değerinin 0’a yakın veya eşit olma durumunu kontrol et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/>
                  <a:t> fonksiyonunu köklerini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dirty="0"/>
                  <a:t> başlangıç değerinden başlayarak 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ile bulalım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3250" y="3506788"/>
          <a:ext cx="3365500" cy="1809750"/>
        </p:xfrm>
        <a:graphic>
          <a:graphicData uri="http://schemas.openxmlformats.org/drawingml/2006/table">
            <a:tbl>
              <a:tblPr/>
              <a:tblGrid>
                <a:gridCol w="95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Sekant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7553" y="1057516"/>
                <a:ext cx="10972800" cy="5382550"/>
              </a:xfrm>
            </p:spPr>
            <p:txBody>
              <a:bodyPr>
                <a:noAutofit/>
              </a:bodyPr>
              <a:lstStyle/>
              <a:p>
                <a:r>
                  <a:rPr lang="tr-TR" sz="2200" dirty="0" smtClean="0"/>
                  <a:t>Newton-</a:t>
                </a:r>
                <a:r>
                  <a:rPr lang="tr-TR" sz="2200" dirty="0" err="1" smtClean="0"/>
                  <a:t>Raphson</a:t>
                </a:r>
                <a:r>
                  <a:rPr lang="tr-TR" sz="2200" dirty="0" smtClean="0"/>
                  <a:t> Yönteminin hesaplanmasında karşılaşılabilecek en önemli problem türevin hesaplanmasıdır.  Bazı fonksiyonlar için türevin hesaplanması son derece zor ve/veya zaman alıcı olabilir. Bu durumlarda türev, geriye doğru sonlu fark yöntemi ile şekildeki gibi hesaplanabilir.</a:t>
                </a:r>
              </a:p>
              <a:p>
                <a:r>
                  <a:rPr lang="tr-TR" sz="2200" dirty="0" smtClean="0"/>
                  <a:t>Yaklaşık Türev İfadesi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Newton-</a:t>
                </a:r>
                <a:r>
                  <a:rPr lang="tr-TR" sz="2200" dirty="0" err="1" smtClean="0"/>
                  <a:t>Raphson</a:t>
                </a:r>
                <a:r>
                  <a:rPr lang="tr-TR" sz="2200" dirty="0" smtClean="0"/>
                  <a:t> denkleminde yerine yazılırsa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Elde edilir. Bu çözüm </a:t>
                </a:r>
                <a:r>
                  <a:rPr lang="tr-TR" sz="2200" b="1" dirty="0" smtClean="0">
                    <a:solidFill>
                      <a:srgbClr val="00B050"/>
                    </a:solidFill>
                  </a:rPr>
                  <a:t>sekant yöntemi </a:t>
                </a:r>
                <a:r>
                  <a:rPr lang="tr-TR" sz="2200" dirty="0" smtClean="0"/>
                  <a:t>adını alır. Dikkat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ederseniz yöntemin iki adet ilk tahmine gereksinimi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Olduğunu görebilirsiniz. Ancak tahminler arasında f(x) işaret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Değiştirmek zorunda olmadığı için yöntem kapalı yöntem olarak sınıflandırılmaz. </a:t>
                </a:r>
                <a:endParaRPr lang="tr-T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53" y="1057516"/>
                <a:ext cx="10972800" cy="5382550"/>
              </a:xfrm>
              <a:blipFill rotWithShape="0">
                <a:blip r:embed="rId2"/>
                <a:stretch>
                  <a:fillRect t="-680" r="-1000" b="-100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57" y="2182761"/>
            <a:ext cx="449971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/>
                  <a:t> fonksiyonunu </a:t>
                </a:r>
                <a:r>
                  <a:rPr lang="tr-TR" dirty="0" smtClean="0"/>
                  <a:t>köklerini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dirty="0"/>
                  <a:t> başlangıç </a:t>
                </a:r>
                <a:r>
                  <a:rPr lang="tr-TR" dirty="0" smtClean="0"/>
                  <a:t>değerlerinden </a:t>
                </a:r>
                <a:r>
                  <a:rPr lang="tr-TR" dirty="0"/>
                  <a:t>başlayarak </a:t>
                </a:r>
                <a:r>
                  <a:rPr lang="tr-TR" dirty="0" smtClean="0"/>
                  <a:t>Sekant Yöntemi ile bulalım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tr-TR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94150" y="3506788"/>
          <a:ext cx="4203700" cy="1809750"/>
        </p:xfrm>
        <a:graphic>
          <a:graphicData uri="http://schemas.openxmlformats.org/drawingml/2006/table">
            <a:tbl>
              <a:tblPr/>
              <a:tblGrid>
                <a:gridCol w="60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Sekant ve Yer Değiştirme Yöntemi Arasındaki Benzerlik ve Farklar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Sekant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İki başlangıç değerine ihtiyaç var ancak fonksiyonun işareti farklı olmak zorunda değil</a:t>
            </a:r>
            <a:endParaRPr lang="tr-TR" dirty="0"/>
          </a:p>
          <a:p>
            <a:r>
              <a:rPr lang="tr-TR" dirty="0" smtClean="0"/>
              <a:t>Türevin tanımından yararlanarak geliştirilmiş</a:t>
            </a:r>
          </a:p>
          <a:p>
            <a:r>
              <a:rPr lang="tr-TR" dirty="0" smtClean="0"/>
              <a:t>Hep bir sonraki değeri bulur.</a:t>
            </a:r>
          </a:p>
          <a:p>
            <a:r>
              <a:rPr lang="tr-TR" dirty="0" smtClean="0"/>
              <a:t>Bazen ıraksayabilir.</a:t>
            </a:r>
          </a:p>
          <a:p>
            <a:r>
              <a:rPr lang="tr-TR" dirty="0" smtClean="0"/>
              <a:t>Hızlıdır</a:t>
            </a:r>
            <a:endParaRPr lang="tr-T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r-TR" dirty="0" smtClean="0"/>
              <a:t>Yer Değiştirme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İki başlangıç değerine ihtiyaç </a:t>
            </a:r>
            <a:r>
              <a:rPr lang="tr-TR" dirty="0" smtClean="0"/>
              <a:t>var; fonksiyon bu değerlerdeki değerinin işareti farklı </a:t>
            </a:r>
            <a:r>
              <a:rPr lang="tr-TR" dirty="0"/>
              <a:t>olmak </a:t>
            </a:r>
            <a:r>
              <a:rPr lang="tr-TR" dirty="0" smtClean="0"/>
              <a:t>zorunda</a:t>
            </a:r>
          </a:p>
          <a:p>
            <a:r>
              <a:rPr lang="tr-TR" dirty="0"/>
              <a:t>Türevin tanımından yararlanarak </a:t>
            </a:r>
            <a:r>
              <a:rPr lang="tr-TR" dirty="0" smtClean="0"/>
              <a:t>geliştirilmiş</a:t>
            </a:r>
          </a:p>
          <a:p>
            <a:r>
              <a:rPr lang="tr-TR" dirty="0" smtClean="0"/>
              <a:t>Aralığı daraltacak şekilde değer bulur.</a:t>
            </a:r>
            <a:endParaRPr lang="tr-TR" dirty="0"/>
          </a:p>
          <a:p>
            <a:r>
              <a:rPr lang="tr-TR" dirty="0" smtClean="0"/>
              <a:t>Daima yakınsar</a:t>
            </a:r>
            <a:endParaRPr lang="tr-TR" dirty="0"/>
          </a:p>
          <a:p>
            <a:r>
              <a:rPr lang="tr-TR" dirty="0" smtClean="0"/>
              <a:t>Daha yavaştır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Düzeltilmiş Sekant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Türevi tahmin etmek için iki başlangıç değeri kullanmak yerine, bağımsız değişkenin kısmi değişiminden yararlanılabilir.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dirty="0" smtClean="0"/>
                  <a:t> kısmi değişimi ifade eder.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4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Kökler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Katlı bir kök, fonksiyonun x eksenine teğet olduğu noktaya karşılık gelir.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 smtClean="0"/>
                  <a:t> Çift katlı kök - Ekseni kesmez.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Üç </a:t>
                </a:r>
                <a:r>
                  <a:rPr lang="tr-TR" dirty="0"/>
                  <a:t>katlı kök - Ekseni </a:t>
                </a:r>
                <a:r>
                  <a:rPr lang="tr-TR" dirty="0" smtClean="0"/>
                  <a:t>keser.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Dört </a:t>
                </a:r>
                <a:r>
                  <a:rPr lang="tr-TR" dirty="0"/>
                  <a:t>katlı kök - Ekseni kesmez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Genel olarak tek sayılı katlı kökler ekseni keser çift sayılılar kesmez.</a:t>
                </a:r>
              </a:p>
              <a:p>
                <a:r>
                  <a:rPr lang="tr-TR" dirty="0" smtClean="0"/>
                  <a:t>Katlı kökler, bu derste anlatılan çoğu yöntem açısından sorundur.</a:t>
                </a:r>
              </a:p>
              <a:p>
                <a:r>
                  <a:rPr lang="tr-TR" dirty="0" smtClean="0"/>
                  <a:t>Çift sayılı köklerde fonksiyon işaret değiştirmediği için kapalı yöntemler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   kullanılamaz. Açık yöntemler kullanılabilir.</a:t>
                </a:r>
              </a:p>
              <a:p>
                <a:r>
                  <a:rPr lang="tr-TR" dirty="0" smtClean="0"/>
                  <a:t>Bir başka olası problem sadece f(x)’in değil f’(x)’de sıfır olmasıdır. </a:t>
                </a:r>
              </a:p>
              <a:p>
                <a:r>
                  <a:rPr lang="tr-TR" dirty="0" smtClean="0"/>
                  <a:t>Bu durum paydada türevin veya türevin yaklaşık değerinin kullanıldığı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  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Sekant yöntemleri açısında sorun doğurur. </a:t>
                </a:r>
              </a:p>
              <a:p>
                <a:r>
                  <a:rPr lang="tr-TR" dirty="0" smtClean="0"/>
                  <a:t>Çözüm yakınsayarak fonksiyon değeri sıfıra yaklaştığında sıfıra bölme 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durumu ortaya çıkar. </a:t>
                </a:r>
              </a:p>
              <a:p>
                <a:r>
                  <a:rPr lang="tr-TR" dirty="0" smtClean="0"/>
                  <a:t>Bu problem programa f(x)’in sıfır olup olmadığına ilişkin bir kontrol 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ekleyerek aşılabilir.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393" y="1045162"/>
            <a:ext cx="1518243" cy="5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Değiştirilmiş 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Sekant yönteminin katlı kökler durumunda ikinci derece </a:t>
                </a:r>
                <a:r>
                  <a:rPr lang="tr-TR" dirty="0" err="1" smtClean="0"/>
                  <a:t>değilde</a:t>
                </a:r>
                <a:r>
                  <a:rPr lang="tr-TR" dirty="0" smtClean="0"/>
                  <a:t> doğrusal yakınsadıkları gösterilmiş ve bu durumun düzeltilmesi için bir değişiklik önerilmiştir (</a:t>
                </a:r>
                <a:r>
                  <a:rPr lang="tr-TR" dirty="0" err="1" smtClean="0"/>
                  <a:t>Ralston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Rabinowitz</a:t>
                </a:r>
                <a:r>
                  <a:rPr lang="tr-TR" dirty="0" smtClean="0"/>
                  <a:t>). </a:t>
                </a:r>
              </a:p>
              <a:p>
                <a:r>
                  <a:rPr lang="tr-TR" dirty="0" smtClean="0"/>
                  <a:t>Fonksiyonu türevine bölerek yeni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 fonksiyonu elde edilir. Bu fonksiyonun köklerinin orijinal fonksiyonun kökleri ile aynı yerde olması bilgisine göre,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denklemi </a:t>
                </a:r>
                <a:r>
                  <a:rPr lang="tr-TR" dirty="0" err="1" smtClean="0"/>
                  <a:t>modifiye</a:t>
                </a:r>
                <a:r>
                  <a:rPr lang="tr-TR" dirty="0" smtClean="0"/>
                  <a:t> edilir.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0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Köklerin Bulunması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b="1" dirty="0" smtClean="0"/>
              <a:t>Tek </a:t>
            </a:r>
            <a:r>
              <a:rPr lang="tr-TR" b="1" dirty="0"/>
              <a:t>bir gerçek kökü bulmayı </a:t>
            </a:r>
            <a:r>
              <a:rPr lang="tr-TR" dirty="0"/>
              <a:t>hedefleyen çözüm arayışları </a:t>
            </a:r>
            <a:endParaRPr lang="tr-TR" dirty="0" smtClean="0"/>
          </a:p>
          <a:p>
            <a:pPr marL="109728" indent="0">
              <a:buNone/>
            </a:pPr>
            <a:r>
              <a:rPr lang="tr-TR" dirty="0" smtClean="0"/>
              <a:t>Açık </a:t>
            </a:r>
            <a:r>
              <a:rPr lang="tr-TR" dirty="0"/>
              <a:t>Yöntemler</a:t>
            </a:r>
          </a:p>
          <a:p>
            <a:pPr lvl="2"/>
            <a:r>
              <a:rPr lang="tr-TR" sz="2200" dirty="0" smtClean="0"/>
              <a:t>Sabit Noktalı </a:t>
            </a:r>
            <a:r>
              <a:rPr lang="tr-TR" sz="2200" dirty="0" err="1" smtClean="0"/>
              <a:t>İterasyon</a:t>
            </a:r>
            <a:endParaRPr lang="tr-TR" sz="2200" dirty="0"/>
          </a:p>
          <a:p>
            <a:pPr lvl="2"/>
            <a:r>
              <a:rPr lang="tr-TR" sz="2200" dirty="0" smtClean="0"/>
              <a:t>Newton-</a:t>
            </a:r>
            <a:r>
              <a:rPr lang="tr-TR" sz="2200" dirty="0" err="1" smtClean="0"/>
              <a:t>Raphson</a:t>
            </a:r>
            <a:r>
              <a:rPr lang="tr-TR" sz="2200" dirty="0" smtClean="0"/>
              <a:t> Yöntemi</a:t>
            </a:r>
          </a:p>
          <a:p>
            <a:pPr lvl="2"/>
            <a:r>
              <a:rPr lang="tr-TR" sz="2200" dirty="0" smtClean="0"/>
              <a:t>Sekant Yöntemi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2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tr-TR" dirty="0" smtClean="0"/>
                  <a:t> fonksiyonunun köklerini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Düzeltilmiş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yöntemi ile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		</a:t>
                </a:r>
                <a:r>
                  <a:rPr lang="tr-TR" dirty="0"/>
                  <a:t> Düzeltilmiş 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362"/>
              </p:ext>
            </p:extLst>
          </p:nvPr>
        </p:nvGraphicFramePr>
        <p:xfrm>
          <a:off x="1078006" y="2564466"/>
          <a:ext cx="3581400" cy="3865245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77480"/>
              </p:ext>
            </p:extLst>
          </p:nvPr>
        </p:nvGraphicFramePr>
        <p:xfrm>
          <a:off x="4852147" y="2565213"/>
          <a:ext cx="4343400" cy="151447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f''(xi)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1,1052632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1,0030817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1,0000024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8518" y="4464424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</a:rPr>
              <a:t>Katlı kökü bulma açısından Düzeltilmiş Newton-</a:t>
            </a:r>
            <a:r>
              <a:rPr lang="tr-TR" sz="2400" dirty="0" err="1">
                <a:solidFill>
                  <a:schemeClr val="tx2"/>
                </a:solidFill>
              </a:rPr>
              <a:t>Raphson</a:t>
            </a:r>
            <a:r>
              <a:rPr lang="tr-TR" sz="2400" dirty="0">
                <a:solidFill>
                  <a:schemeClr val="tx2"/>
                </a:solidFill>
              </a:rPr>
              <a:t> yöntemi daha hızlı</a:t>
            </a:r>
            <a:r>
              <a:rPr lang="tr-TR" sz="2400" dirty="0" smtClean="0">
                <a:solidFill>
                  <a:schemeClr val="tx2"/>
                </a:solidFill>
              </a:rPr>
              <a:t>. Katlı olmayan kök açısından durum nedir acaba???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Örneğin Devamı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Katlı olmayan kökü bulma konusunda neredeyse aynılar. Newton-</a:t>
            </a:r>
            <a:r>
              <a:rPr lang="tr-TR" dirty="0" err="1" smtClean="0"/>
              <a:t>Raphson</a:t>
            </a:r>
            <a:r>
              <a:rPr lang="tr-TR" dirty="0" smtClean="0"/>
              <a:t> yöntemi çok küçük bir farkla önde.</a:t>
            </a:r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19224"/>
              </p:ext>
            </p:extLst>
          </p:nvPr>
        </p:nvGraphicFramePr>
        <p:xfrm>
          <a:off x="1196414" y="2243044"/>
          <a:ext cx="9207501" cy="2105025"/>
        </p:xfrm>
        <a:graphic>
          <a:graphicData uri="http://schemas.openxmlformats.org/drawingml/2006/table">
            <a:tbl>
              <a:tblPr/>
              <a:tblGrid>
                <a:gridCol w="95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3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10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f''(xi)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51,72414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2,6363636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6,519377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2,8202247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4,777734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2,9617282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2,9984787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0,050632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2,9999977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Bu noktaya kadar, tek bilinmeyenli tek bir denklemin köklerini bulmakla ilgilendik. Bu noktada ise 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doğrusal olmayan denklem</a:t>
                </a:r>
                <a:r>
                  <a:rPr lang="tr-TR" dirty="0" smtClean="0"/>
                  <a:t> sistemlerinin çözümü için Sabit Noktalı </a:t>
                </a:r>
                <a:r>
                  <a:rPr lang="tr-TR" dirty="0" err="1" smtClean="0"/>
                  <a:t>İterasyon</a:t>
                </a:r>
                <a:r>
                  <a:rPr lang="tr-TR" dirty="0" smtClean="0"/>
                  <a:t> ve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yöntemlerini tartışacağız.</a:t>
                </a:r>
              </a:p>
              <a:p>
                <a:pPr marL="109728" indent="0">
                  <a:buNone/>
                </a:pPr>
                <a:r>
                  <a:rPr lang="tr-TR" b="1" dirty="0">
                    <a:solidFill>
                      <a:srgbClr val="00B050"/>
                    </a:solidFill>
                  </a:rPr>
                  <a:t>Sabit Noktalı 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İterasyon</a:t>
                </a: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−10=0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−57=0</m:t>
                          </m:r>
                        </m:e>
                      </m:mr>
                    </m:m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 denklem sistemini  başlangıç değerleri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tr-TR" dirty="0" smtClean="0"/>
                  <a:t> olmak üzere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kullanarak çözünüz.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Birinci denklemi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’i bulmak üzere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</m:oMath>
                </a14:m>
                <a:r>
                  <a:rPr lang="tr-TR" dirty="0" smtClean="0"/>
                  <a:t> olarak; ikinci denklemi de y’yi bulmak üzere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57−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olarak değiştiririz;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Yöntem gereği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10−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57−</m:t>
                            </m:r>
                            <m:sSub>
                              <m:sSub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olacaktır.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Doğrusal Olmayan Denklem </a:t>
            </a:r>
            <a:r>
              <a:rPr lang="tr-TR" dirty="0" smtClean="0"/>
              <a:t>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>
                    <a:solidFill>
                      <a:srgbClr val="00B050"/>
                    </a:solidFill>
                  </a:rPr>
                  <a:t>Sabit Noktalı 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İterasyon</a:t>
                </a: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r>
                  <a:rPr lang="tr-TR" dirty="0" smtClean="0"/>
                  <a:t>Yakınsama için yeterlilik şartı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kriterler son derece sınırlı olduğundan, sabit noktalı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doğrusal olmayan sistemlerin çözümünde kullanımı son derece sınırlıdır.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50094"/>
              </p:ext>
            </p:extLst>
          </p:nvPr>
        </p:nvGraphicFramePr>
        <p:xfrm>
          <a:off x="1007783" y="1920035"/>
          <a:ext cx="3022600" cy="18516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24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2,860506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3,049551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2,983405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3,005704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b="1" dirty="0" smtClean="0">
                    <a:solidFill>
                      <a:srgbClr val="00B050"/>
                    </a:solidFill>
                  </a:rPr>
                  <a:t>Newton-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Raphson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 Yöntemi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Daha önce yöntemin Taylor serilerinden türetilebildiğini görmüştük. Şimdi ise Taylor serisi yaklaşımını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gibi iki adet fonksiyon içeren doğrusal olmayan denklem sistemleri için kullanacağız.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Kökün bulunması durumunda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olmalıdır; Bu bilgi ile denklem yeniden düzenlenirse;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Doğrusal Olmayan Denklem Sistemler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Bir önceki terimler ve bir sonraki terimler farklı taraflarda olacak şekilde düzenlenen denklem sistemi çözüm kolaylığı açısından matris formuna getirilebilir.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𝐽𝑎𝑘𝑜𝑏𝑖𝑦𝑒𝑛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𝑚𝑎𝑡𝑟𝑖𝑠𝑖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5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tr-TR" b="1" dirty="0" smtClean="0">
                    <a:solidFill>
                      <a:srgbClr val="00B050"/>
                    </a:solidFill>
                  </a:rPr>
                  <a:t>Newton-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Raphson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 </a:t>
                </a: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−10=0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−57=0</m:t>
                          </m:r>
                        </m:e>
                      </m:mr>
                    </m:m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 denklem sistemini  başlangıç değerleri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tr-TR" dirty="0" smtClean="0"/>
                  <a:t> olmak üzere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yöntemi kullanarak çözünüz.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 el ile hesaplayarak yapılabilir veya bir yazılım kullanılabilir, aşağıdaki kod </a:t>
                </a:r>
                <a:r>
                  <a:rPr lang="tr-TR" dirty="0" err="1" smtClean="0"/>
                  <a:t>matlab</a:t>
                </a:r>
                <a:r>
                  <a:rPr lang="tr-TR" dirty="0" smtClean="0"/>
                  <a:t> kodudur. 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clear</a:t>
                </a:r>
                <a:r>
                  <a:rPr lang="tr-TR" sz="1900" i="1" dirty="0"/>
                  <a:t> </a:t>
                </a:r>
                <a:r>
                  <a:rPr lang="tr-TR" sz="1900" i="1" dirty="0" err="1"/>
                  <a:t>all;clc;close</a:t>
                </a:r>
                <a:r>
                  <a:rPr lang="tr-TR" sz="1900" i="1" dirty="0"/>
                  <a:t> </a:t>
                </a:r>
                <a:r>
                  <a:rPr lang="tr-TR" sz="1900" i="1" dirty="0" err="1"/>
                  <a:t>all</a:t>
                </a:r>
                <a:r>
                  <a:rPr lang="tr-TR" sz="1900" i="1" dirty="0"/>
                  <a:t>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syms</a:t>
                </a:r>
                <a:r>
                  <a:rPr lang="tr-TR" sz="1900" i="1" dirty="0"/>
                  <a:t> x y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u=x^2+x*y-10;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v=y+3*x*y^2-57;</a:t>
                </a:r>
              </a:p>
              <a:p>
                <a:pPr marL="109728" indent="0">
                  <a:buNone/>
                </a:pPr>
                <a:r>
                  <a:rPr lang="es-ES" sz="1900" i="1" dirty="0"/>
                  <a:t>J=[diff(u,x) diff(u,y);diff(v,x) diff(v,y)];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x=1.5;y=3.5;r=[</a:t>
                </a:r>
                <a:r>
                  <a:rPr lang="tr-TR" sz="1900" i="1" dirty="0" err="1"/>
                  <a:t>x;y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ue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(u);ve=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(v);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=[</a:t>
                </a:r>
                <a:r>
                  <a:rPr lang="tr-TR" sz="1900" i="1" dirty="0" err="1"/>
                  <a:t>ue;ve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durmakosulu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sqrt</a:t>
                </a:r>
                <a:r>
                  <a:rPr lang="tr-TR" sz="1900" i="1" dirty="0"/>
                  <a:t>(ue^2+ve^2);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iter=0;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while</a:t>
                </a:r>
                <a:r>
                  <a:rPr lang="tr-TR" sz="1900" i="1" dirty="0"/>
                  <a:t>  </a:t>
                </a:r>
                <a:r>
                  <a:rPr lang="tr-TR" sz="1900" i="1" dirty="0" err="1"/>
                  <a:t>durmakosulu</a:t>
                </a:r>
                <a:r>
                  <a:rPr lang="tr-TR" sz="1900" i="1" dirty="0"/>
                  <a:t> &gt;= 0.01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Je=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(J);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rnew</a:t>
                </a:r>
                <a:r>
                  <a:rPr lang="tr-TR" sz="1900" i="1" dirty="0"/>
                  <a:t>=r-</a:t>
                </a:r>
                <a:r>
                  <a:rPr lang="tr-TR" sz="1900" i="1" dirty="0" err="1"/>
                  <a:t>inv</a:t>
                </a:r>
                <a:r>
                  <a:rPr lang="tr-TR" sz="1900" i="1" dirty="0"/>
                  <a:t>(Je)*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r=</a:t>
                </a:r>
                <a:r>
                  <a:rPr lang="tr-TR" sz="1900" i="1" dirty="0" err="1"/>
                  <a:t>rnew;x</a:t>
                </a:r>
                <a:r>
                  <a:rPr lang="tr-TR" sz="1900" i="1" dirty="0"/>
                  <a:t>=r(1);y=r(2);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ue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(u);ve=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(v);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=[</a:t>
                </a:r>
                <a:r>
                  <a:rPr lang="tr-TR" sz="1900" i="1" dirty="0" err="1"/>
                  <a:t>ue;ve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durmakosulu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sqrt</a:t>
                </a:r>
                <a:r>
                  <a:rPr lang="tr-TR" sz="1900" i="1" dirty="0"/>
                  <a:t>(ue^2+ve^2); 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iter=iter+1;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end</a:t>
                </a:r>
                <a:endParaRPr lang="tr-TR" sz="1900" i="1" dirty="0"/>
              </a:p>
              <a:p>
                <a:pPr marL="109728" indent="0">
                  <a:buNone/>
                </a:pPr>
                <a:r>
                  <a:rPr lang="tr-TR" sz="1900" i="1" dirty="0" err="1"/>
                  <a:t>fprintf</a:t>
                </a:r>
                <a:r>
                  <a:rPr lang="tr-TR" sz="1900" i="1" dirty="0"/>
                  <a:t>('</a:t>
                </a:r>
                <a:r>
                  <a:rPr lang="tr-TR" sz="1900" i="1" dirty="0" err="1"/>
                  <a:t>iterasyon</a:t>
                </a:r>
                <a:r>
                  <a:rPr lang="tr-TR" sz="1900" i="1" dirty="0"/>
                  <a:t> </a:t>
                </a:r>
                <a:r>
                  <a:rPr lang="tr-TR" sz="1900" i="1" dirty="0" smtClean="0"/>
                  <a:t>sayısı: </a:t>
                </a:r>
                <a:r>
                  <a:rPr lang="tr-TR" sz="1900" i="1" dirty="0"/>
                  <a:t>%d\</a:t>
                </a:r>
                <a:r>
                  <a:rPr lang="tr-TR" sz="1900" i="1" dirty="0" err="1"/>
                  <a:t>n',iter</a:t>
                </a:r>
                <a:r>
                  <a:rPr lang="tr-TR" sz="1900" i="1" dirty="0"/>
                  <a:t>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fprintf</a:t>
                </a:r>
                <a:r>
                  <a:rPr lang="tr-TR" sz="1900" i="1" dirty="0"/>
                  <a:t>('Denklemin kökleri: %g\n ve %g\n olarak </a:t>
                </a:r>
                <a:r>
                  <a:rPr lang="tr-TR" sz="1900" i="1" dirty="0" smtClean="0"/>
                  <a:t>bulunmuştur</a:t>
                </a:r>
                <a:r>
                  <a:rPr lang="tr-TR" sz="1900" i="1" dirty="0"/>
                  <a:t>' ,</a:t>
                </a:r>
                <a:r>
                  <a:rPr lang="tr-TR" sz="1900" i="1" dirty="0" err="1"/>
                  <a:t>x,y</a:t>
                </a:r>
                <a:r>
                  <a:rPr lang="tr-TR" sz="1900" i="1" dirty="0"/>
                  <a:t>);</a:t>
                </a: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AÇIK YÖNTEMLER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tr-TR" sz="2400" dirty="0"/>
              <a:t>Sabit Noktalı </a:t>
            </a:r>
            <a:r>
              <a:rPr lang="tr-TR" sz="2400" dirty="0" err="1"/>
              <a:t>İterasyon</a:t>
            </a:r>
            <a:endParaRPr lang="tr-TR" sz="2400" dirty="0"/>
          </a:p>
          <a:p>
            <a:pPr lvl="2"/>
            <a:r>
              <a:rPr lang="tr-TR" sz="2400" dirty="0"/>
              <a:t>Newton-</a:t>
            </a:r>
            <a:r>
              <a:rPr lang="tr-TR" sz="2400" dirty="0" err="1"/>
              <a:t>Raphson</a:t>
            </a:r>
            <a:r>
              <a:rPr lang="tr-TR" sz="2400" dirty="0"/>
              <a:t> Yöntemi</a:t>
            </a:r>
          </a:p>
          <a:p>
            <a:pPr lvl="2"/>
            <a:r>
              <a:rPr lang="tr-TR" sz="2400" dirty="0"/>
              <a:t>Sekant </a:t>
            </a:r>
            <a:r>
              <a:rPr lang="tr-TR" sz="2400" dirty="0" smtClean="0"/>
              <a:t>Yöntemi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AÇIK YÖNTEMLER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Kapalı yöntemler, kök, tahmin edilen alt ve üst değerler arasında bulunduğu için yakınsaktırlar.</a:t>
            </a:r>
          </a:p>
          <a:p>
            <a:r>
              <a:rPr lang="tr-TR" dirty="0" smtClean="0"/>
              <a:t>Ancak, açık yöntemlerin tek bir başlangıç noktasına veya kökü arasına almak zorunda olmayan iki farklı başlangıç noktasına ihtiyaçları vardır. Bu nedenle, açık yöntemler bazen ıraksayabilir yada doğru kökten uzaklaşır.</a:t>
            </a:r>
          </a:p>
          <a:p>
            <a:r>
              <a:rPr lang="tr-TR" dirty="0" smtClean="0"/>
              <a:t>Ancak, eğer yakınsarlar ise genellikle kapalı yöntemlere göre çok daha hızlıdırlar.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68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Basit Sabit Noktalı </a:t>
            </a:r>
            <a:r>
              <a:rPr lang="tr-TR" dirty="0" err="1" smtClean="0"/>
              <a:t>İterasyon</a:t>
            </a:r>
            <a:r>
              <a:rPr lang="tr-TR" dirty="0" smtClean="0"/>
              <a:t> (</a:t>
            </a:r>
            <a:r>
              <a:rPr lang="tr-TR" dirty="0"/>
              <a:t>Simple </a:t>
            </a:r>
            <a:r>
              <a:rPr lang="tr-TR" dirty="0" err="1"/>
              <a:t>Fixed</a:t>
            </a:r>
            <a:r>
              <a:rPr lang="tr-TR" dirty="0"/>
              <a:t>-Point </a:t>
            </a:r>
            <a:r>
              <a:rPr lang="tr-TR" dirty="0" err="1" smtClean="0"/>
              <a:t>Iteration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Basit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aynı zamanda tek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(</a:t>
                </a:r>
                <a:r>
                  <a:rPr lang="tr-TR" dirty="0" err="1"/>
                  <a:t>one-point</a:t>
                </a:r>
                <a:r>
                  <a:rPr lang="tr-TR" dirty="0"/>
                  <a:t> </a:t>
                </a:r>
                <a:r>
                  <a:rPr lang="tr-TR" dirty="0" err="1" smtClean="0"/>
                  <a:t>iteration</a:t>
                </a:r>
                <a:r>
                  <a:rPr lang="tr-TR" dirty="0" smtClean="0"/>
                  <a:t>) veya art arda yerine koyma yöntemi (</a:t>
                </a:r>
                <a:r>
                  <a:rPr lang="tr-TR" dirty="0" err="1" smtClean="0"/>
                  <a:t>successive</a:t>
                </a:r>
                <a:r>
                  <a:rPr lang="tr-TR" dirty="0" smtClean="0"/>
                  <a:t> </a:t>
                </a:r>
                <a:r>
                  <a:rPr lang="tr-TR" dirty="0" err="1"/>
                  <a:t>substitution</a:t>
                </a:r>
                <a:r>
                  <a:rPr lang="tr-TR" dirty="0" smtClean="0"/>
                  <a:t>) </a:t>
                </a:r>
                <a:r>
                  <a:rPr lang="tr-TR" dirty="0" err="1" smtClean="0"/>
                  <a:t>olarakta</a:t>
                </a:r>
                <a:r>
                  <a:rPr lang="tr-TR" dirty="0" smtClean="0"/>
                  <a:t> bilinir.</a:t>
                </a:r>
              </a:p>
              <a:p>
                <a:r>
                  <a:rPr lang="tr-TR" dirty="0" smtClean="0"/>
                  <a:t>Yöntem gereği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fonksiyonunun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denklemin sağında kalacak şekilde yeniden düzenlenmesi gereklidir.</a:t>
                </a:r>
              </a:p>
              <a:p>
                <a:r>
                  <a:rPr lang="tr-TR" dirty="0" smtClean="0"/>
                  <a:t>Bu dönüşüm ya cebirsel bir işlemle yada basitçe denklemin her iki yanına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eklenerek gerçekleştirilebilir. </a:t>
                </a:r>
              </a:p>
              <a:p>
                <a:r>
                  <a:rPr lang="tr-TR" dirty="0" smtClean="0"/>
                  <a:t>Örneğin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 smtClean="0"/>
                  <a:t> ya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yada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tr-TR" dirty="0" smtClean="0"/>
                  <a:t> şeklinde yazılabilir. </a:t>
                </a:r>
              </a:p>
              <a:p>
                <a:r>
                  <a:rPr lang="tr-TR" dirty="0" smtClean="0"/>
                  <a:t>Öte yandan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için ise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yazılabilir.</a:t>
                </a:r>
              </a:p>
              <a:p>
                <a:r>
                  <a:rPr lang="tr-TR" dirty="0" smtClean="0"/>
                  <a:t>Denklem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haline dönüştürüldükten sonra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şeklinde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formülle 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/>
                  <a:t> değerleri hesaplanabilir.</a:t>
                </a:r>
              </a:p>
              <a:p>
                <a:r>
                  <a:rPr lang="tr-TR" dirty="0" smtClean="0"/>
                  <a:t>Diğer yöntemlerde olduğu gibi istenilen hata sınırına ulaşılıp ulaşılmadığı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/>
                  <a:t>i</a:t>
                </a:r>
                <a:r>
                  <a:rPr lang="tr-TR" dirty="0" smtClean="0"/>
                  <a:t>le hesaplanır.</a:t>
                </a:r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Problem: Basit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kullanarak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fonksiyonunun köklerinin yerini belirleyiniz.</a:t>
                </a:r>
              </a:p>
              <a:p>
                <a:r>
                  <a:rPr lang="tr-TR" dirty="0" smtClean="0"/>
                  <a:t>Çözüm: fonksiyonu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şekline dönüştürdükten sonra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 smtClean="0"/>
                  <a:t>yazarak </a:t>
                </a:r>
                <a:r>
                  <a:rPr lang="tr-TR" dirty="0" err="1" smtClean="0"/>
                  <a:t>iterasyona</a:t>
                </a:r>
                <a:r>
                  <a:rPr lang="tr-TR" dirty="0" smtClean="0"/>
                  <a:t> başlarız.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60441"/>
              </p:ext>
            </p:extLst>
          </p:nvPr>
        </p:nvGraphicFramePr>
        <p:xfrm>
          <a:off x="4775200" y="2768600"/>
          <a:ext cx="2641600" cy="328612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|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800" b="1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 Eğrili Grafik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gibi bir fonksiyon olduğunda fonksiyon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şeklinde yazılabilir. Bu örnekte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i="1" dirty="0" smtClean="0"/>
                  <a:t> </a:t>
                </a:r>
                <a:r>
                  <a:rPr lang="tr-TR" dirty="0" smtClean="0"/>
                  <a:t>olarak tanımlanabilir. Elde edilen iki fonksiyonun ayrı ayrı grafikleri çizildiğinde çakışma noktası denklemin köküdür.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21242"/>
              </p:ext>
            </p:extLst>
          </p:nvPr>
        </p:nvGraphicFramePr>
        <p:xfrm>
          <a:off x="1176618" y="2647858"/>
          <a:ext cx="2819400" cy="3581400"/>
        </p:xfrm>
        <a:graphic>
          <a:graphicData uri="http://schemas.openxmlformats.org/drawingml/2006/table">
            <a:tbl>
              <a:tblPr/>
              <a:tblGrid>
                <a:gridCol w="60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0,904837418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0,818730753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0,740818221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0,670320046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0,60653066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0,548811636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0,496585304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0,449328964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0,40656966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0,367879441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45772"/>
              </p:ext>
            </p:extLst>
          </p:nvPr>
        </p:nvGraphicFramePr>
        <p:xfrm>
          <a:off x="4727202" y="2869406"/>
          <a:ext cx="5238750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25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Iraksama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doğrusal yakınsamaya sahiptir. Yaklaşık olarak hata bir önceki değerdeki hatanın yarısına eşit olmalıdır, bu durum gözlenmiyorsa çözüm ıraksıyordur.</a:t>
                </a:r>
              </a:p>
              <a:p>
                <a:r>
                  <a:rPr lang="tr-TR" dirty="0" smtClean="0"/>
                  <a:t>Iraksamanın en önemli gerekçesi g(x)’in seçimidir.</a:t>
                </a:r>
              </a:p>
              <a:p>
                <a:r>
                  <a:rPr lang="tr-TR" dirty="0" smtClean="0"/>
                  <a:t>Sabit noktalı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tr-TR" dirty="0" smtClean="0"/>
                  <a:t> olduğunda köke yakınsar.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83355"/>
              </p:ext>
            </p:extLst>
          </p:nvPr>
        </p:nvGraphicFramePr>
        <p:xfrm>
          <a:off x="5310582" y="3240055"/>
          <a:ext cx="6707614" cy="3019626"/>
        </p:xfrm>
        <a:graphic>
          <a:graphicData uri="http://schemas.openxmlformats.org/drawingml/2006/table">
            <a:tbl>
              <a:tblPr/>
              <a:tblGrid>
                <a:gridCol w="1338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Kök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x</a:t>
                      </a:r>
                      <a:r>
                        <a:rPr lang="tr-TR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i+1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=(x^2+3)/5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x</a:t>
                      </a:r>
                      <a:r>
                        <a:rPr lang="tr-TR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i+1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=</a:t>
                      </a:r>
                      <a:r>
                        <a:rPr lang="tr-T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sqrt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(5x-3)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4,69041576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4,69041576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4,522397461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4,522397461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10,0448768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4,428542346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10,0448768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4,428542346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20,77990999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4,375238477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20,77990999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4,375238477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86,9609318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4,344674025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86,9609318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4,344674025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1513,040732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4,327050973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Iraksıyor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Yakınsıyor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6141" y="3375212"/>
                <a:ext cx="4464424" cy="327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>
                    <a:solidFill>
                      <a:schemeClr val="tx2"/>
                    </a:solidFill>
                  </a:rPr>
                  <a:t>Örneğin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fonksiyonunu köklerini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başlangıç değerinden başlayarak bulalım. </a:t>
                </a:r>
                <a:endParaRPr lang="tr-TR" sz="2400" dirty="0" smtClean="0">
                  <a:solidFill>
                    <a:schemeClr val="tx2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</a:rPr>
                  <a:t>Ya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yada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şeklinde seçim yapılabilir. Seçimin ıraksama ve yakınsama durumuna etkisini gözlemleyelim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3375212"/>
                <a:ext cx="4464424" cy="3274743"/>
              </a:xfrm>
              <a:prstGeom prst="rect">
                <a:avLst/>
              </a:prstGeom>
              <a:blipFill rotWithShape="0">
                <a:blip r:embed="rId3"/>
                <a:stretch>
                  <a:fillRect l="-2049" t="-1117" r="-1913" b="-33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En çok kullanılan kök bulma yöntemidir. Grafik yöntem kullanılarak veya Taylor serileri kullanılarak çıkarılabilir.</a:t>
                </a:r>
              </a:p>
              <a:p>
                <a:pPr marL="109728" indent="0">
                  <a:buNone/>
                </a:pPr>
                <a:r>
                  <a:rPr lang="tr-TR" i="1" u="sng" dirty="0" smtClean="0">
                    <a:solidFill>
                      <a:srgbClr val="00B050"/>
                    </a:solidFill>
                  </a:rPr>
                  <a:t>Grafiksel Yaklaşım: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Şekilde görüldüğü gibi eğer kökün ilk tahmini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ise,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noktasındaki teğet uzatılabilir.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eksenini kestiği nokta çoğunlukla kökün daha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İyi bir tahminidir.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noktasındaki birinci türev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Fonksiyonun eğimine eşittir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ifade düzenlenerek, formül 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88" y="1945747"/>
            <a:ext cx="5040633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2375</TotalTime>
  <Words>1033</Words>
  <Application>Microsoft Office PowerPoint</Application>
  <PresentationFormat>Widescreen</PresentationFormat>
  <Paragraphs>570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Cambria</vt:lpstr>
      <vt:lpstr>Cambria Math</vt:lpstr>
      <vt:lpstr>Georgia</vt:lpstr>
      <vt:lpstr>Symbol</vt:lpstr>
      <vt:lpstr>Wingdings 2</vt:lpstr>
      <vt:lpstr>Eğitim sunusu</vt:lpstr>
      <vt:lpstr>MAK212-SAYISAL YÖNTEMLER</vt:lpstr>
      <vt:lpstr>Köklerin Bulunması</vt:lpstr>
      <vt:lpstr>AÇIK YÖNTEMLER</vt:lpstr>
      <vt:lpstr>AÇIK YÖNTEMLER</vt:lpstr>
      <vt:lpstr>Basit Sabit Noktalı İterasyon (Simple Fixed-Point Iteration)</vt:lpstr>
      <vt:lpstr>Örnek:</vt:lpstr>
      <vt:lpstr>İki Eğrili Grafik Yöntem</vt:lpstr>
      <vt:lpstr>Iraksama</vt:lpstr>
      <vt:lpstr>Newton-Raphson Yöntemi</vt:lpstr>
      <vt:lpstr>Newton-Raphson Yöntemi</vt:lpstr>
      <vt:lpstr>Newton-Raphson Yöntemi</vt:lpstr>
      <vt:lpstr>Newton-Raphson Yöntemi</vt:lpstr>
      <vt:lpstr>Örnek</vt:lpstr>
      <vt:lpstr>Sekant Yöntemi</vt:lpstr>
      <vt:lpstr>Örnek</vt:lpstr>
      <vt:lpstr>Sekant ve Yer Değiştirme Yöntemi Arasındaki Benzerlik ve Farklar</vt:lpstr>
      <vt:lpstr>Düzeltilmiş Sekant Yöntemi</vt:lpstr>
      <vt:lpstr>Katlı Kökler</vt:lpstr>
      <vt:lpstr>Değiştirilmiş Newton-Raphson Yöntemi</vt:lpstr>
      <vt:lpstr>Örnek</vt:lpstr>
      <vt:lpstr>Örneğin Devamı</vt:lpstr>
      <vt:lpstr>Doğrusal Olmayan Denklem Sistemlerin Çözümü</vt:lpstr>
      <vt:lpstr>Doğrusal Olmayan Denklem Sistemler</vt:lpstr>
      <vt:lpstr>Doğrusal Olmayan Denklem Sistemler</vt:lpstr>
      <vt:lpstr>Doğrusal Olmayan Denklem Sistemler</vt:lpstr>
      <vt:lpstr>Doğrusal Olmayan Denklem Sistemler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178</cp:revision>
  <dcterms:created xsi:type="dcterms:W3CDTF">2018-01-23T10:11:14Z</dcterms:created>
  <dcterms:modified xsi:type="dcterms:W3CDTF">2019-02-25T07:44:35Z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