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7" r:id="rId2"/>
    <p:sldId id="274" r:id="rId3"/>
    <p:sldId id="275" r:id="rId4"/>
    <p:sldId id="285" r:id="rId5"/>
    <p:sldId id="276" r:id="rId6"/>
    <p:sldId id="277" r:id="rId7"/>
    <p:sldId id="278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280" r:id="rId17"/>
    <p:sldId id="315" r:id="rId18"/>
    <p:sldId id="279" r:id="rId19"/>
    <p:sldId id="283" r:id="rId20"/>
    <p:sldId id="282" r:id="rId21"/>
    <p:sldId id="324" r:id="rId22"/>
    <p:sldId id="326" r:id="rId23"/>
    <p:sldId id="327" r:id="rId24"/>
    <p:sldId id="310" r:id="rId25"/>
    <p:sldId id="309" r:id="rId26"/>
    <p:sldId id="311" r:id="rId27"/>
    <p:sldId id="312" r:id="rId28"/>
    <p:sldId id="313" r:id="rId29"/>
    <p:sldId id="314" r:id="rId3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>
        <p:scale>
          <a:sx n="70" d="100"/>
          <a:sy n="70" d="100"/>
        </p:scale>
        <p:origin x="738" y="4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/>
              <a:t>Grafik</a:t>
            </a:r>
            <a:r>
              <a:rPr lang="tr-TR" baseline="0"/>
              <a:t> Yöntem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'Grafik Yöntem'!$A$2:$A$47</c:f>
              <c:numCache>
                <c:formatCode>General</c:formatCode>
                <c:ptCount val="4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  <c:pt idx="16">
                  <c:v>1.1000000000000001</c:v>
                </c:pt>
                <c:pt idx="17">
                  <c:v>1.2</c:v>
                </c:pt>
                <c:pt idx="18">
                  <c:v>1.3</c:v>
                </c:pt>
                <c:pt idx="19">
                  <c:v>1.4</c:v>
                </c:pt>
                <c:pt idx="20">
                  <c:v>1.5</c:v>
                </c:pt>
              </c:numCache>
            </c:numRef>
          </c:xVal>
          <c:yVal>
            <c:numRef>
              <c:f>'Grafik Yöntem'!$B$2:$B$47</c:f>
              <c:numCache>
                <c:formatCode>General</c:formatCode>
                <c:ptCount val="46"/>
                <c:pt idx="0">
                  <c:v>-95.407812500000006</c:v>
                </c:pt>
                <c:pt idx="1">
                  <c:v>-76.142656000000017</c:v>
                </c:pt>
                <c:pt idx="2">
                  <c:v>-59.910279499999994</c:v>
                </c:pt>
                <c:pt idx="3">
                  <c:v>-46.357808000000006</c:v>
                </c:pt>
                <c:pt idx="4">
                  <c:v>-35.156306500000007</c:v>
                </c:pt>
                <c:pt idx="5">
                  <c:v>-26</c:v>
                </c:pt>
                <c:pt idx="6">
                  <c:v>-18.605493499999998</c:v>
                </c:pt>
                <c:pt idx="7">
                  <c:v>-12.710991999999997</c:v>
                </c:pt>
                <c:pt idx="8">
                  <c:v>-8.0755205000000032</c:v>
                </c:pt>
                <c:pt idx="9">
                  <c:v>-4.4781439999999995</c:v>
                </c:pt>
                <c:pt idx="10">
                  <c:v>-1.7171875000000016</c:v>
                </c:pt>
                <c:pt idx="11">
                  <c:v>0.39054399999999584</c:v>
                </c:pt>
                <c:pt idx="12">
                  <c:v>2.0105454999999908</c:v>
                </c:pt>
                <c:pt idx="13">
                  <c:v>3.2913919999999997</c:v>
                </c:pt>
                <c:pt idx="14">
                  <c:v>4.3655184999999932</c:v>
                </c:pt>
                <c:pt idx="15">
                  <c:v>5.3499999999999961</c:v>
                </c:pt>
                <c:pt idx="16">
                  <c:v>6.3473315000000001</c:v>
                </c:pt>
                <c:pt idx="17">
                  <c:v>7.4462079999999942</c:v>
                </c:pt>
                <c:pt idx="18">
                  <c:v>8.7223044999999839</c:v>
                </c:pt>
                <c:pt idx="19">
                  <c:v>10.239055999999966</c:v>
                </c:pt>
                <c:pt idx="20">
                  <c:v>12.048437499999984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70-478C-A7BB-98D1C5EBC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6976544"/>
        <c:axId val="605123616"/>
      </c:scatterChart>
      <c:valAx>
        <c:axId val="60697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x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5123616"/>
        <c:crosses val="autoZero"/>
        <c:crossBetween val="midCat"/>
      </c:valAx>
      <c:valAx>
        <c:axId val="60512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f(x)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06976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18.02.2019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18.02.2019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ch2_ornek%20problem1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tr-TR" dirty="0"/>
              <a:t>MAK212-SAYISAL YÖNTEMLER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0.7 </m:t>
                    </m:r>
                  </m:oMath>
                </a14:m>
                <a:r>
                  <a:rPr lang="tr-TR" dirty="0" smtClean="0"/>
                  <a:t>fonksiyonunun gerçek köklerini</a:t>
                </a:r>
              </a:p>
              <a:p>
                <a:pPr marL="109728" indent="0">
                  <a:buNone/>
                </a:pPr>
                <a:r>
                  <a:rPr lang="tr-TR" b="1" dirty="0"/>
                  <a:t>	</a:t>
                </a:r>
                <a:r>
                  <a:rPr lang="en-US" b="1" dirty="0" smtClean="0"/>
                  <a:t>(a</a:t>
                </a:r>
                <a:r>
                  <a:rPr lang="en-US" b="1" dirty="0"/>
                  <a:t>) </a:t>
                </a:r>
                <a:r>
                  <a:rPr lang="tr-TR" dirty="0" smtClean="0"/>
                  <a:t>grafik olarak bulunuz</a:t>
                </a:r>
                <a:r>
                  <a:rPr lang="en-US" dirty="0" smtClean="0"/>
                  <a:t>,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/>
                  <a:t>	</a:t>
                </a:r>
                <a:r>
                  <a:rPr lang="en-US" b="1" dirty="0" smtClean="0"/>
                  <a:t>(</a:t>
                </a:r>
                <a:r>
                  <a:rPr lang="en-US" b="1" dirty="0"/>
                  <a:t>b) </a:t>
                </a:r>
                <a:r>
                  <a:rPr lang="tr-TR" dirty="0" smtClean="0"/>
                  <a:t>Excel ile </a:t>
                </a:r>
                <a:r>
                  <a:rPr lang="tr-TR" dirty="0" smtClean="0"/>
                  <a:t>10 </a:t>
                </a:r>
                <a:r>
                  <a:rPr lang="tr-TR" dirty="0" smtClean="0"/>
                  <a:t>iterasyon yaparak yaklaşık çözümleri bulunuz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b="1" dirty="0" smtClean="0"/>
                  <a:t>	(</a:t>
                </a:r>
                <a:r>
                  <a:rPr lang="tr-TR" b="1" dirty="0"/>
                  <a:t>c)</a:t>
                </a:r>
                <a:r>
                  <a:rPr lang="tr-TR" dirty="0" smtClean="0"/>
                  <a:t> Ma</a:t>
                </a:r>
                <a:r>
                  <a:rPr lang="tr-TR" dirty="0"/>
                  <a:t>tlab ile alt ve üst limit arasındaki fark 0.001 koşulunu kullanarak kökleri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 Not: Başlangıç tahmini olarak, alt limit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x</a:t>
                </a:r>
                <a:r>
                  <a:rPr lang="tr-TR" i="1" dirty="0" smtClean="0"/>
                  <a:t>alt</a:t>
                </a:r>
                <a:r>
                  <a:rPr lang="en-US" i="1" dirty="0" smtClean="0"/>
                  <a:t> </a:t>
                </a:r>
                <a:r>
                  <a:rPr lang="en-US" dirty="0"/>
                  <a:t>= 0</a:t>
                </a:r>
                <a:r>
                  <a:rPr lang="en-US" i="1" dirty="0"/>
                  <a:t>.</a:t>
                </a:r>
                <a:r>
                  <a:rPr lang="en-US" dirty="0"/>
                  <a:t>5 </a:t>
                </a:r>
                <a:r>
                  <a:rPr lang="tr-TR" dirty="0" smtClean="0"/>
                  <a:t>ve üst limit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x</a:t>
                </a:r>
                <a:r>
                  <a:rPr lang="tr-TR" i="1" dirty="0" smtClean="0"/>
                  <a:t>ust</a:t>
                </a:r>
                <a:r>
                  <a:rPr lang="en-US" i="1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2</a:t>
                </a:r>
                <a:r>
                  <a:rPr lang="tr-TR" dirty="0" smtClean="0"/>
                  <a:t> seçiniz.</a:t>
                </a:r>
                <a:r>
                  <a:rPr lang="en-US" dirty="0" smtClean="0"/>
                  <a:t> 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5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</a:t>
            </a:r>
            <a:r>
              <a:rPr lang="tr-TR" dirty="0" smtClean="0"/>
              <a:t>; Grafiksel Yaklaşım;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975125"/>
              </p:ext>
            </p:extLst>
          </p:nvPr>
        </p:nvGraphicFramePr>
        <p:xfrm>
          <a:off x="2100263" y="1192213"/>
          <a:ext cx="79914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7934154" imgH="5343490" progId="Excel.Sheet.12">
                  <p:embed/>
                </p:oleObj>
              </mc:Choice>
              <mc:Fallback>
                <p:oleObj name="Worksheet" r:id="rId3" imgW="7934154" imgH="5343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0263" y="1192213"/>
                        <a:ext cx="7991475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2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02672"/>
            <a:ext cx="10972800" cy="64423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Çözüm: Grafiksel Olarak Matlab ile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385455"/>
            <a:ext cx="5384800" cy="5205845"/>
          </a:xfrm>
        </p:spPr>
        <p:txBody>
          <a:bodyPr/>
          <a:lstStyle/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x=0.01:0.01:2.5;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i=1:length(x)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f(i)=log(x(i)^4)-0.7;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plot(x,f);hold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plot(x,zeros(1,length(x)),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'--r'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'f(x)=ln(x^4)-0.7 Problemin Grafiksel Çözümü'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'x'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);ylabel(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'f(x)'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'Çözüm f(x)=0 ile kesiþen x deðeridir.'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grid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3735" y="1385455"/>
            <a:ext cx="5998665" cy="45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Devam İkiye Ayırma Yöntemi: Excel ile</a:t>
            </a:r>
            <a:endParaRPr lang="tr-TR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958262"/>
              </p:ext>
            </p:extLst>
          </p:nvPr>
        </p:nvGraphicFramePr>
        <p:xfrm>
          <a:off x="2100263" y="1192213"/>
          <a:ext cx="79914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3" imgW="7934154" imgH="5343490" progId="Excel.Sheet.12">
                  <p:embed/>
                </p:oleObj>
              </mc:Choice>
              <mc:Fallback>
                <p:oleObj name="Worksheet" r:id="rId3" imgW="7934154" imgH="5343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0263" y="1192213"/>
                        <a:ext cx="7991475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Çözüm Devam İkiye Ayırma Yöntemi: </a:t>
            </a:r>
            <a:r>
              <a:rPr lang="tr-TR" dirty="0" smtClean="0"/>
              <a:t>Matlab </a:t>
            </a:r>
            <a:r>
              <a:rPr lang="tr-TR" dirty="0"/>
              <a:t>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 clc; 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Ýkiye Ayýrma Yöntemi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xalt=0.5;xust=2; 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Bu deðerler problemde verildi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Ýstesek grafik yöntemle yaptýðýmýz çözüm 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doðrultusunda keyfi olarak belirleyebilirdik;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xust-xalt&gt;0.0001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xc=(xalt+xust)/2;i=1;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x=[xalt xc xust]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F(i)=log(x^4)-0.7;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i=i+1;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F(1,1)*F(1,2)&lt;0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xust=xc;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F(1,3)*F(1,2)&lt;0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xalt=xc;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F(1,3)*F(1,2)==0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sprintf(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'Alt Limit=%5f Ortalama=%5f Üst Limit=%5f'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,xalt, xc ,xust)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sprintf(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'Çözümün saðlamasý=%5f'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,F(1,2))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9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smtClean="0"/>
              <a:t>Alt </a:t>
            </a:r>
            <a:r>
              <a:rPr lang="tr-TR" dirty="0"/>
              <a:t>Limit=1.191223 Ortalama=1.191315 Üst Limit=1.191315</a:t>
            </a:r>
          </a:p>
          <a:p>
            <a:pPr marL="109728" indent="0">
              <a:buNone/>
            </a:pPr>
            <a:r>
              <a:rPr lang="tr-TR" dirty="0" smtClean="0"/>
              <a:t>Çözümün sağlaması=0.000230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r>
              <a:rPr lang="tr-TR" dirty="0" smtClean="0"/>
              <a:t>Excel’ ile işlem yapmak biraz daha zahmetli ancak matlab’e göre neredeyse bedava bir uygulama olduğu için mühendislik çözümlerinde kullanabilmek için exceli de iyi öğrenmeliyiz.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 (</a:t>
            </a:r>
            <a:r>
              <a:rPr lang="tr-TR" dirty="0" err="1" smtClean="0"/>
              <a:t>False-Position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6436659" cy="5128132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Bu yöntem şöyle çalışır; aranılan </a:t>
                </a:r>
                <a:r>
                  <a:rPr lang="tr-TR" dirty="0"/>
                  <a:t>kök için alt ve üst tahmin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 belirlendikten sonra fonksiyon değerleri bulunur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).</a:t>
                </a:r>
              </a:p>
              <a:p>
                <a:r>
                  <a:rPr lang="tr-TR" dirty="0" smtClean="0"/>
                  <a:t>Şekilde grafik bulunan ilişkileri göstermektedir. Bu ilişkide üçgen benzerliğinden yararlanarak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b="0" i="0" dirty="0" smtClean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ilişkisi bulunur</a:t>
                </a:r>
                <a:r>
                  <a:rPr lang="tr-TR" dirty="0"/>
                  <a:t> </a:t>
                </a:r>
                <a:r>
                  <a:rPr lang="tr-TR" dirty="0" smtClean="0"/>
                  <a:t>(sonraki slayt)</a:t>
                </a:r>
              </a:p>
              <a:p>
                <a:r>
                  <a:rPr lang="tr-TR" dirty="0"/>
                  <a:t>Diğer adımlar, ikiye bölme yöntemi ile aynıdır</a:t>
                </a:r>
                <a:r>
                  <a:rPr lang="tr-TR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6436659" cy="5128132"/>
              </a:xfrm>
              <a:blipFill rotWithShape="0">
                <a:blip r:embed="rId2"/>
                <a:stretch>
                  <a:fillRect t="-951" r="-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653" y="1803600"/>
            <a:ext cx="4910982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Yönteminde Kök Formülünün Çıkarımı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sz="1800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sz="1800" dirty="0"/>
                            <m:t> 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lnSpc>
                    <a:spcPct val="135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sz="1800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sz="1800" dirty="0"/>
                            <m:t> 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35" y="1400188"/>
            <a:ext cx="4910982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Yer Değiştirme Yöntemi (</a:t>
            </a:r>
            <a:r>
              <a:rPr lang="tr-TR" dirty="0" err="1" smtClean="0"/>
              <a:t>False-Position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1582400" cy="1551214"/>
              </a:xfrm>
            </p:spPr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İşleyiş</a:t>
                </a:r>
              </a:p>
              <a:p>
                <a:r>
                  <a:rPr lang="tr-TR" dirty="0"/>
                  <a:t>Adım 0: Aranılan kök için alt ve üst tahmin belirle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 ve fonksiyon değerlerini bul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</m:oMath>
                </a14:m>
                <a:endParaRPr lang="tr-TR" dirty="0"/>
              </a:p>
              <a:p>
                <a:r>
                  <a:rPr lang="tr-TR" dirty="0"/>
                  <a:t>Adım 1</a:t>
                </a:r>
                <a:r>
                  <a:rPr lang="tr-TR" dirty="0" smtClean="0"/>
                  <a:t>: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tr-TR" b="0" i="0" dirty="0" smtClean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1582400" cy="1551214"/>
              </a:xfrm>
              <a:blipFill rotWithShape="0">
                <a:blip r:embed="rId2"/>
                <a:stretch>
                  <a:fillRect t="-5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5459" y="2743200"/>
                <a:ext cx="7355541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000" dirty="0">
                    <a:solidFill>
                      <a:schemeClr val="tx2"/>
                    </a:solidFill>
                  </a:rPr>
                  <a:t>Adım</a:t>
                </a:r>
                <a:r>
                  <a:rPr lang="tr-TR" dirty="0" smtClean="0"/>
                  <a:t> 2</a:t>
                </a:r>
                <a:endParaRPr lang="tr-T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’yü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yap Adım </a:t>
                </a:r>
                <a:r>
                  <a:rPr lang="tr-TR" dirty="0" smtClean="0">
                    <a:solidFill>
                      <a:schemeClr val="tx2"/>
                    </a:solidFill>
                  </a:rPr>
                  <a:t>1’e </a:t>
                </a:r>
                <a:r>
                  <a:rPr lang="tr-TR" dirty="0">
                    <a:solidFill>
                      <a:schemeClr val="tx2"/>
                    </a:solidFill>
                  </a:rPr>
                  <a:t>git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’yı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yap Adım </a:t>
                </a:r>
                <a:r>
                  <a:rPr lang="tr-TR" dirty="0" smtClean="0">
                    <a:solidFill>
                      <a:schemeClr val="tx2"/>
                    </a:solidFill>
                  </a:rPr>
                  <a:t>1’e </a:t>
                </a:r>
                <a:r>
                  <a:rPr lang="tr-TR" dirty="0">
                    <a:solidFill>
                      <a:schemeClr val="tx2"/>
                    </a:solidFill>
                  </a:rPr>
                  <a:t>git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tr-TR" dirty="0">
                    <a:solidFill>
                      <a:schemeClr val="tx2"/>
                    </a:solidFill>
                  </a:rPr>
                  <a:t>Eğer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>
                    <a:solidFill>
                      <a:schemeClr val="tx2"/>
                    </a:solidFill>
                  </a:rPr>
                  <a:t> ise döngüyü durdur.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2743200"/>
                <a:ext cx="7355541" cy="2339102"/>
              </a:xfrm>
              <a:prstGeom prst="rect">
                <a:avLst/>
              </a:prstGeom>
              <a:blipFill rotWithShape="0">
                <a:blip r:embed="rId3"/>
                <a:stretch>
                  <a:fillRect l="-746" t="-13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19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err="1" smtClean="0"/>
                  <a:t>Örnek:Yer</a:t>
                </a:r>
                <a:r>
                  <a:rPr lang="tr-TR" dirty="0" smtClean="0"/>
                  <a:t> Değiştirme Metodu;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𝑔𝑚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889" t="-12048" b="-204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 çözdüğümüzde kökün 10 ile 20 arasında 15’e yakın bir değer olduğunu görmüştük.  </a:t>
                </a:r>
              </a:p>
              <a:p>
                <a:r>
                  <a:rPr lang="tr-TR" dirty="0"/>
                  <a:t>Adım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tr-TR" dirty="0" smtClean="0"/>
                  <a:t> olsun.</a:t>
                </a:r>
              </a:p>
              <a:p>
                <a:r>
                  <a:rPr lang="tr-TR" dirty="0"/>
                  <a:t>Adım </a:t>
                </a:r>
                <a:r>
                  <a:rPr lang="tr-TR" dirty="0" smtClean="0"/>
                  <a:t>1: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ü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tr-TR" dirty="0"/>
                                <m:t> −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=15,75076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2478"/>
              </p:ext>
            </p:extLst>
          </p:nvPr>
        </p:nvGraphicFramePr>
        <p:xfrm>
          <a:off x="3684866" y="3876022"/>
          <a:ext cx="6489702" cy="2362200"/>
        </p:xfrm>
        <a:graphic>
          <a:graphicData uri="http://schemas.openxmlformats.org/drawingml/2006/table">
            <a:tbl>
              <a:tblPr/>
              <a:tblGrid>
                <a:gridCol w="849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7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f(xü)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15,75076263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-1,822419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15,75076263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14,95629047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-0,340936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14,95629047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14,81198904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14,81198904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14,78593595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-0,011173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14,78593595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14,78123738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14,78123738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14,78039018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-0,000363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14,78039018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14,78023743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-6,55E-05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Fonksiyon Tipleri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Cebirsel </a:t>
                </a:r>
                <a:r>
                  <a:rPr lang="tr-TR" dirty="0" err="1" smtClean="0"/>
                  <a:t>Fonsiyonlar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tr-TR" dirty="0" smtClean="0"/>
                  <a:t> şeklinde tanımlı bir fonksiyon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olarak ifade edilebiliyorsa cebirseldir.</a:t>
                </a:r>
              </a:p>
              <a:p>
                <a:r>
                  <a:rPr lang="tr-TR" dirty="0" smtClean="0"/>
                  <a:t>Transandantal Fonksiyonlar: cebirsel olmayan fonksiyonlardır. Örneğin</a:t>
                </a:r>
              </a:p>
              <a:p>
                <a:pPr marL="70408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tr-TR" b="0" dirty="0" smtClean="0"/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dirty="0" smtClean="0"/>
                  <a:t>Bazı fonksiyonların analitik çözümü vardır, ancak çözümü uzun sürebilir ve zahmetlidir. </a:t>
                </a:r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dirty="0" smtClean="0"/>
                  <a:t>Bazı fonksiyonların ise analitik yöntemlerle çözümü yoktur.</a:t>
                </a:r>
              </a:p>
              <a:p>
                <a:pPr marL="365760" lvl="2" indent="-256032"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</a:pPr>
                <a:r>
                  <a:rPr lang="tr-TR" sz="2400" b="1" dirty="0" smtClean="0"/>
                  <a:t>Bu noktada sayısal yöntemler devreye girer. </a:t>
                </a:r>
                <a:endParaRPr lang="tr-T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8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Problem1: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=0,65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tr-TR" dirty="0" smtClean="0"/>
                  <a:t>+45,4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dirty="0" smtClean="0"/>
                  <a:t>-88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+82,3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-26 fonksiyonunun reel köklerini aşağıdaki yollarla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a.) Grafiksel olarak,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En büyük kökü bulmak için </a:t>
                </a:r>
                <a:r>
                  <a:rPr lang="tr-TR" b="1" dirty="0" smtClean="0"/>
                  <a:t>ikiye bölme yöntemini</a:t>
                </a:r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=%10</m:t>
                    </m:r>
                  </m:oMath>
                </a14:m>
                <a:r>
                  <a:rPr lang="tr-TR" dirty="0" smtClean="0"/>
                  <a:t> oluncaya kadar kullanarak.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ilk tahminlerini kullanın.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c.) Yer değiştirme yöntemini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=%</m:t>
                    </m:r>
                  </m:oMath>
                </a14:m>
                <a:r>
                  <a:rPr lang="tr-TR" dirty="0" smtClean="0"/>
                  <a:t>0,1 kullanarak b şıkkındaki hesabı tekrar yapın.</a:t>
                </a:r>
              </a:p>
              <a:p>
                <a:pPr marL="109728" indent="0">
                  <a:buNone/>
                </a:pPr>
                <a:r>
                  <a:rPr lang="tr-TR" dirty="0"/>
                  <a:t>Çözüm: </a:t>
                </a:r>
                <a:r>
                  <a:rPr lang="tr-TR" dirty="0">
                    <a:hlinkClick r:id="rId2" action="ppaction://hlinkfile"/>
                  </a:rPr>
                  <a:t>ch2_ornek </a:t>
                </a:r>
                <a:r>
                  <a:rPr lang="tr-TR" dirty="0" smtClean="0">
                    <a:hlinkClick r:id="rId2" action="ppaction://hlinkfile"/>
                  </a:rPr>
                  <a:t>problem1.xls</a:t>
                </a:r>
                <a:endParaRPr lang="tr-TR" dirty="0" smtClean="0"/>
              </a:p>
              <a:p>
                <a:pPr marL="109728" indent="0">
                  <a:buNone/>
                </a:pPr>
                <a:endParaRPr lang="tr-TR" b="1" dirty="0" smtClean="0"/>
              </a:p>
              <a:p>
                <a:pPr marL="109728" indent="0">
                  <a:buNone/>
                </a:pPr>
                <a:endParaRPr lang="tr-TR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042411"/>
              </p:ext>
            </p:extLst>
          </p:nvPr>
        </p:nvGraphicFramePr>
        <p:xfrm>
          <a:off x="5311588" y="3533775"/>
          <a:ext cx="3505200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3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0273"/>
            <a:ext cx="10972800" cy="43641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Matlab ile Çözüm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000" y="886691"/>
            <a:ext cx="5486400" cy="5704609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 clc; </a:t>
            </a:r>
          </a:p>
          <a:p>
            <a:pPr marL="109728" indent="0">
              <a:buNone/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xalt=0.5;xust=1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109728" indent="0">
              <a:buNone/>
            </a:pPr>
            <a:r>
              <a:rPr lang="tr-TR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xust-xalt&gt;0.0001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%Ýkiye Ayýrma Yöntemi</a:t>
            </a:r>
          </a:p>
          <a:p>
            <a:pPr marL="109728" indent="0">
              <a:buNone/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=(xalt+xust)/2;i=1; </a:t>
            </a:r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x=[xalt xc xust]</a:t>
            </a:r>
          </a:p>
          <a:p>
            <a:pPr marL="109728" indent="0">
              <a:buNone/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F(i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)=0.65*x^5-9*x^4+45.4*x^3-88*x^2+82.3*x-26 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i=i+1;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F(1,1)*F(1,2)&lt;0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xust=xc;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F(1,3)*F(1,2)&lt;0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xalt=xc;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F(1,3)*F(1,2)==0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99709" y="886691"/>
            <a:ext cx="7384473" cy="5704609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 clc; </a:t>
            </a:r>
          </a:p>
          <a:p>
            <a:pPr marL="109728" indent="0">
              <a:buNone/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xalt=0.5;xust=1;i=1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x=[xalt xust]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F(i)=0.65*x^5-9*x^4+45.4*x^3-88*x^2+82.3*x-26 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i=i+2;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xust-xalt&gt;0.0001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xc=xust-(F(1,3)*(xalt-xust))/(F(1,1)-F(1,3));i=1; </a:t>
            </a:r>
            <a:endParaRPr lang="tr-TR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%Yer Değiştirme Metodu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x=[xalt xc xust]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F(i)=0.65*x^5-9*x^4+45.4*x^3-88*x^2+82.3*x-26 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i=i+1;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F(1,1)*F(1,2)&lt;0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xust=xc;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F(1,3)*F(1,2)&lt;0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xalt=xc;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F(1,3)*F(1,2)==0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Mühendislik Uygulaması Problemi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7033146" cy="538255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Şekil a’da, doğrusal olarak artan yayılı yüke maruz kalmış bir kiriş görülmektedir. Yüklemeye bağlı kirişte meydana gelen elastik eğri ise Şekil b’de görülmektedir. Bu elastik eğrinin denklemi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𝐸𝐼𝐿</m:t>
                          </m:r>
                        </m:den>
                      </m:f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(−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+ 2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İkiye ayırma yöntemi kullanarak maximum sehimin olduğu noktayı bulunuz (yani dy/dx=0’daki x değerini). Sonra bu değeri yukarıdaki denklemde yerine yazarak maksimum sehimi bulunuz. Hesaplamalarınızda aşağıdaki parametre değerlerini kullanınız.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600 </m:t>
                      </m:r>
                      <m:r>
                        <m:rPr>
                          <m:nor/>
                        </m:rPr>
                        <a:rPr lang="en-US" i="0" dirty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50,000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30,000 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2.5 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7033146" cy="5382550"/>
              </a:xfrm>
              <a:blipFill>
                <a:blip r:embed="rId2"/>
                <a:stretch>
                  <a:fillRect t="-906" r="-10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46" y="873577"/>
            <a:ext cx="3939654" cy="44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Mühendislik Uygulaması </a:t>
            </a:r>
            <a:r>
              <a:rPr lang="tr-TR" dirty="0" smtClean="0"/>
              <a:t>Problemi Çözüm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𝐸𝐼𝐿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(−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 + 2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22400"/>
              </p:ext>
            </p:extLst>
          </p:nvPr>
        </p:nvGraphicFramePr>
        <p:xfrm>
          <a:off x="609600" y="2674938"/>
          <a:ext cx="6789738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4" imgW="4934025" imgH="2676458" progId="Excel.Sheet.12">
                  <p:embed/>
                </p:oleObj>
              </mc:Choice>
              <mc:Fallback>
                <p:oleObj name="Worksheet" r:id="rId4" imgW="4934025" imgH="2676458" progId="Excel.Sheet.12">
                  <p:embed/>
                  <p:pic>
                    <p:nvPicPr>
                      <p:cNvPr id="7" name="Content Placeholder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674938"/>
                        <a:ext cx="6789738" cy="368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POLİNOMLARIN KÖKLERİ</a:t>
            </a:r>
            <a:endParaRPr lang="tr-TR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tr-TR" sz="2400" dirty="0" smtClean="0"/>
              <a:t>Yöntemlerin Tanıtılması</a:t>
            </a:r>
            <a:endParaRPr lang="tr-TR" sz="2400" dirty="0"/>
          </a:p>
          <a:p>
            <a:pPr lvl="2"/>
            <a:r>
              <a:rPr lang="tr-TR" sz="2400" dirty="0" smtClean="0"/>
              <a:t>Kütüphane ve Paketlerle Köklerin Belirlenmesi (Excel ve </a:t>
            </a:r>
            <a:r>
              <a:rPr lang="tr-TR" sz="2400" dirty="0" err="1" smtClean="0"/>
              <a:t>Matlab</a:t>
            </a:r>
            <a:r>
              <a:rPr lang="tr-TR" sz="2400" dirty="0" smtClean="0"/>
              <a:t>)</a:t>
            </a:r>
          </a:p>
          <a:p>
            <a:pPr lvl="2"/>
            <a:r>
              <a:rPr lang="tr-T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9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Polinomların</a:t>
            </a:r>
            <a:r>
              <a:rPr lang="tr-TR" dirty="0" smtClean="0"/>
              <a:t> Kökleri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tr-TR" dirty="0" smtClean="0"/>
                  <a:t>Genel olarak </a:t>
                </a:r>
                <a:r>
                  <a:rPr lang="tr-TR" dirty="0" err="1" smtClean="0"/>
                  <a:t>polinomlar</a:t>
                </a:r>
                <a:r>
                  <a:rPr lang="tr-TR" dirty="0" smtClean="0"/>
                  <a:t>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    olarak ifade edilen fonksiyonlardır.</a:t>
                </a:r>
              </a:p>
              <a:p>
                <a:r>
                  <a:rPr lang="tr-TR" dirty="0" smtClean="0"/>
                  <a:t>Ancak mühendislik açısından önemi, çoğu modelleme çabamızın sonucunda karşımıza çıkan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   adi diferansiyel denklemlerin, çözüm için </a:t>
                </a:r>
                <a:r>
                  <a:rPr lang="tr-TR" dirty="0" err="1" smtClean="0"/>
                  <a:t>polinom</a:t>
                </a:r>
                <a:r>
                  <a:rPr lang="tr-TR" dirty="0" smtClean="0"/>
                  <a:t> formuna dönüştürülebilmeleridir.</a:t>
                </a:r>
              </a:p>
              <a:p>
                <a:r>
                  <a:rPr lang="tr-TR" dirty="0" smtClean="0"/>
                  <a:t>Şöyle ki </a:t>
                </a:r>
                <a:r>
                  <a:rPr lang="tr-TR" dirty="0"/>
                  <a:t>adi diferansiyel </a:t>
                </a:r>
                <a:r>
                  <a:rPr lang="tr-TR" dirty="0" smtClean="0"/>
                  <a:t>denklemlerin homojen çözümü </a:t>
                </a:r>
                <a:r>
                  <a:rPr lang="tr-TR" sz="1200" dirty="0" smtClean="0"/>
                  <a:t>(örnek basitleştirme açısından ikinci dereceden seçilmiştir.)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Genel çözüm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tr-TR" dirty="0" smtClean="0"/>
                  <a:t> olduğuna göre;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Yazılabilir veya üstel terimler sadeleştirilerek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r değerleri </a:t>
                </a:r>
                <a:r>
                  <a:rPr lang="tr-TR" dirty="0" err="1" smtClean="0"/>
                  <a:t>özdeğerlerdir</a:t>
                </a:r>
                <a:r>
                  <a:rPr lang="tr-TR" dirty="0" smtClean="0"/>
                  <a:t>; </a:t>
                </a:r>
                <a:r>
                  <a:rPr lang="tr-TR" dirty="0" err="1" smtClean="0"/>
                  <a:t>özdeğerler</a:t>
                </a:r>
                <a:r>
                  <a:rPr lang="tr-TR" dirty="0" smtClean="0"/>
                  <a:t> –öz vektörler konusunu ilerde göreceğimiz.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Özetle </a:t>
                </a:r>
                <a:r>
                  <a:rPr lang="tr-TR" dirty="0" err="1" smtClean="0"/>
                  <a:t>polinomların</a:t>
                </a:r>
                <a:r>
                  <a:rPr lang="tr-TR" dirty="0" smtClean="0"/>
                  <a:t> çözümü için açık yöntemleri kullanabileceğiniz gibi; </a:t>
                </a:r>
                <a:r>
                  <a:rPr lang="tr-TR" dirty="0" err="1" smtClean="0"/>
                  <a:t>Müller</a:t>
                </a:r>
                <a:r>
                  <a:rPr lang="tr-TR" dirty="0" smtClean="0"/>
                  <a:t> yöntemi; </a:t>
                </a:r>
                <a:r>
                  <a:rPr lang="tr-TR" dirty="0" err="1" smtClean="0"/>
                  <a:t>Bairstow</a:t>
                </a:r>
                <a:r>
                  <a:rPr lang="tr-TR" dirty="0" smtClean="0"/>
                  <a:t> yöntemi gibi özel olarak geliştirilmiş yöntemleri de kullanabilirsiniz. Ancak biz bu yöntemler üzerinde durmak yerine paket programlarla bir </a:t>
                </a:r>
                <a:r>
                  <a:rPr lang="tr-TR" dirty="0" err="1" smtClean="0"/>
                  <a:t>polinomun</a:t>
                </a:r>
                <a:r>
                  <a:rPr lang="tr-TR" dirty="0" smtClean="0"/>
                  <a:t> köklerinin nasıl bulunacağını tartışmayı tercih ediyoruz.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8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Excel- Hedef Ara-</a:t>
            </a:r>
            <a:r>
              <a:rPr lang="tr-TR" dirty="0" err="1" smtClean="0"/>
              <a:t>Goal</a:t>
            </a:r>
            <a:r>
              <a:rPr lang="tr-TR" dirty="0" smtClean="0"/>
              <a:t> </a:t>
            </a:r>
            <a:r>
              <a:rPr lang="tr-TR" dirty="0" err="1" smtClean="0"/>
              <a:t>Seek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19" y="1392195"/>
            <a:ext cx="1820562" cy="20429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5"/>
          <a:stretch/>
        </p:blipFill>
        <p:spPr>
          <a:xfrm>
            <a:off x="2932670" y="1647568"/>
            <a:ext cx="5774724" cy="14169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934" y="1392195"/>
            <a:ext cx="1738184" cy="28997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281" y="3707027"/>
            <a:ext cx="1861751" cy="3072714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2372497" y="2158314"/>
            <a:ext cx="45308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>
            <a:off x="8975123" y="2158313"/>
            <a:ext cx="45308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rot="8173974">
            <a:off x="8212965" y="4676256"/>
            <a:ext cx="1213831" cy="255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711200" y="4096119"/>
                <a:ext cx="4303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/>
                  <a:t> denkleminin kökünü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4096119"/>
                <a:ext cx="430310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416" t="-28889" r="-2550" b="-5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Excel- </a:t>
            </a:r>
            <a:r>
              <a:rPr lang="tr-TR" dirty="0" smtClean="0"/>
              <a:t>Çözücü-</a:t>
            </a:r>
            <a:r>
              <a:rPr lang="tr-TR" dirty="0" err="1" smtClean="0"/>
              <a:t>Solver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33" y="1309816"/>
            <a:ext cx="6236043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7493000" y="1591734"/>
                <a:ext cx="423660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−10=0</m:t>
                      </m:r>
                    </m:oMath>
                  </m:oMathPara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−57=0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r>
                  <a:rPr lang="tr-TR" dirty="0" smtClean="0"/>
                  <a:t>Denklem sistemini sağlayan x ve y’yi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0" y="1591734"/>
                <a:ext cx="423660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309" t="-1471" r="-2734" b="-169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Matlab-fzero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/>
              <a:t>x0=[0 1];</a:t>
            </a:r>
          </a:p>
          <a:p>
            <a:pPr marL="109728" indent="0">
              <a:buNone/>
            </a:pPr>
            <a:r>
              <a:rPr lang="tr-TR" dirty="0"/>
              <a:t>x = </a:t>
            </a:r>
            <a:r>
              <a:rPr lang="tr-TR" dirty="0" err="1"/>
              <a:t>fzero</a:t>
            </a:r>
            <a:r>
              <a:rPr lang="tr-TR" dirty="0"/>
              <a:t>(inline('x-cos(x)'),x0)</a:t>
            </a:r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56" y="2042983"/>
            <a:ext cx="8353168" cy="38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Matlab-roots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+2.75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+2.125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−3.875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1.25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Denkleminin köklerini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Önce katsayılar yatay vektörünü oluşturun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=[1 −3.5 2.75 2.125 −3.875 1.25]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6021" y="2891479"/>
            <a:ext cx="3871784" cy="33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Köklerin Bulunması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b="1" dirty="0" smtClean="0"/>
              <a:t>Köklerin bulunması iki grup altında sınıflandırılabilir</a:t>
            </a:r>
          </a:p>
          <a:p>
            <a:r>
              <a:rPr lang="tr-TR" dirty="0" smtClean="0"/>
              <a:t>Fonksiyonu gerçekleyen </a:t>
            </a:r>
            <a:r>
              <a:rPr lang="tr-TR" b="1" dirty="0" smtClean="0"/>
              <a:t>tek bir gerçek kökü bulmayı </a:t>
            </a:r>
            <a:r>
              <a:rPr lang="tr-TR" dirty="0" smtClean="0"/>
              <a:t>hedefleyen çözüm arayışları. Bu çözümler kökün yaklaşık yeri hakkında ön bilgiye dayanarak tek bir reel kökün bulunması esasına dayalıdır.</a:t>
            </a:r>
          </a:p>
          <a:p>
            <a:pPr lvl="1"/>
            <a:r>
              <a:rPr lang="tr-TR" b="1" dirty="0" smtClean="0"/>
              <a:t>Kapalı Yöntemler</a:t>
            </a:r>
          </a:p>
          <a:p>
            <a:pPr lvl="2"/>
            <a:r>
              <a:rPr lang="tr-TR" b="1" dirty="0" smtClean="0"/>
              <a:t>Grafik Yöntemler</a:t>
            </a:r>
          </a:p>
          <a:p>
            <a:pPr lvl="2"/>
            <a:r>
              <a:rPr lang="tr-TR" b="1" dirty="0" smtClean="0"/>
              <a:t>İkiye Bölme Yöntemi</a:t>
            </a:r>
          </a:p>
          <a:p>
            <a:pPr lvl="2"/>
            <a:r>
              <a:rPr lang="tr-TR" b="1" dirty="0" smtClean="0"/>
              <a:t>Yer Değiştirme Yöntemi</a:t>
            </a:r>
          </a:p>
          <a:p>
            <a:pPr lvl="1"/>
            <a:r>
              <a:rPr lang="tr-TR" dirty="0"/>
              <a:t>Açık Yöntemler</a:t>
            </a:r>
          </a:p>
          <a:p>
            <a:pPr lvl="2"/>
            <a:r>
              <a:rPr lang="tr-TR" dirty="0" smtClean="0"/>
              <a:t>Sabit Noktalı </a:t>
            </a:r>
            <a:r>
              <a:rPr lang="tr-TR" dirty="0" err="1" smtClean="0"/>
              <a:t>İterasyon</a:t>
            </a:r>
            <a:endParaRPr lang="tr-TR" dirty="0"/>
          </a:p>
          <a:p>
            <a:pPr lvl="2"/>
            <a:r>
              <a:rPr lang="tr-TR" dirty="0" smtClean="0"/>
              <a:t>Newton-</a:t>
            </a:r>
            <a:r>
              <a:rPr lang="tr-TR" dirty="0" err="1" smtClean="0"/>
              <a:t>Raphson</a:t>
            </a:r>
            <a:r>
              <a:rPr lang="tr-TR" dirty="0" smtClean="0"/>
              <a:t> Yöntemi</a:t>
            </a:r>
          </a:p>
          <a:p>
            <a:pPr lvl="2"/>
            <a:r>
              <a:rPr lang="tr-TR" dirty="0" smtClean="0"/>
              <a:t>Sekant Yöntemi</a:t>
            </a:r>
          </a:p>
          <a:p>
            <a:r>
              <a:rPr lang="tr-TR" dirty="0" smtClean="0"/>
              <a:t>Fonksiyonun </a:t>
            </a:r>
            <a:r>
              <a:rPr lang="tr-TR" b="1" dirty="0" smtClean="0"/>
              <a:t>bütün gerçek ve karmaşık köklerini </a:t>
            </a:r>
            <a:r>
              <a:rPr lang="tr-TR" dirty="0" smtClean="0"/>
              <a:t>bulmayı hedefleyen çözüm arayışları: Genellikle </a:t>
            </a:r>
            <a:r>
              <a:rPr lang="tr-TR" dirty="0" err="1" smtClean="0"/>
              <a:t>polinomlar</a:t>
            </a:r>
            <a:r>
              <a:rPr lang="tr-TR" dirty="0" smtClean="0"/>
              <a:t> için kullanılır ve </a:t>
            </a:r>
            <a:r>
              <a:rPr lang="tr-TR" dirty="0" err="1" smtClean="0"/>
              <a:t>polinomun</a:t>
            </a:r>
            <a:r>
              <a:rPr lang="tr-TR" dirty="0" smtClean="0"/>
              <a:t> reel ve kompleks tüm köklerin bulunmasını sağlar.</a:t>
            </a:r>
          </a:p>
          <a:p>
            <a:pPr lvl="1"/>
            <a:r>
              <a:rPr lang="tr-TR" b="1" dirty="0" err="1" smtClean="0"/>
              <a:t>Polinomların</a:t>
            </a:r>
            <a:r>
              <a:rPr lang="tr-TR" b="1" dirty="0" smtClean="0"/>
              <a:t> köklerinin bulunması</a:t>
            </a:r>
          </a:p>
          <a:p>
            <a:pPr lvl="1"/>
            <a:r>
              <a:rPr lang="tr-TR" b="1" dirty="0" smtClean="0"/>
              <a:t>Köklerin bulunmasında, </a:t>
            </a:r>
            <a:r>
              <a:rPr lang="tr-TR" b="1" dirty="0" err="1" smtClean="0"/>
              <a:t>excel</a:t>
            </a:r>
            <a:r>
              <a:rPr lang="tr-TR" b="1" dirty="0" smtClean="0"/>
              <a:t> ve </a:t>
            </a:r>
            <a:r>
              <a:rPr lang="tr-TR" b="1" dirty="0" err="1" smtClean="0"/>
              <a:t>matlab</a:t>
            </a:r>
            <a:r>
              <a:rPr lang="tr-TR" b="1" dirty="0" smtClean="0"/>
              <a:t> kütüphanelerinin kullanılması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2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KAPALI YÖNTEMLER</a:t>
            </a:r>
            <a:endParaRPr lang="tr-TR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tr-TR" sz="2400" dirty="0"/>
              <a:t>Grafik Yöntemler</a:t>
            </a:r>
          </a:p>
          <a:p>
            <a:pPr lvl="2"/>
            <a:r>
              <a:rPr lang="tr-TR" sz="2400" dirty="0"/>
              <a:t>İkiye Bölme Yöntemi</a:t>
            </a:r>
          </a:p>
          <a:p>
            <a:pPr lvl="2"/>
            <a:r>
              <a:rPr lang="tr-TR" sz="2400" dirty="0"/>
              <a:t>Yer Değiştirme </a:t>
            </a:r>
            <a:r>
              <a:rPr lang="tr-TR" sz="2400" dirty="0" smtClean="0"/>
              <a:t>Yöntemi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647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Grafik Yöntem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=68.1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=9.81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dirty="0" smtClean="0"/>
                  <a:t>’yi bulunuz.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𝑔𝑚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15192"/>
              </p:ext>
            </p:extLst>
          </p:nvPr>
        </p:nvGraphicFramePr>
        <p:xfrm>
          <a:off x="349624" y="3438992"/>
          <a:ext cx="3429000" cy="113538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33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m(</a:t>
                      </a:r>
                      <a:r>
                        <a:rPr lang="en-US" sz="1800" u="none" strike="noStrike" dirty="0" err="1">
                          <a:effectLst/>
                        </a:rPr>
                        <a:t>kütle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68,1</a:t>
                      </a:r>
                      <a:endParaRPr lang="en-US" sz="18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 (yer çekimi ivmesi)</a:t>
                      </a:r>
                      <a:endParaRPr lang="en-US" sz="1800" b="0" i="1" u="none" strike="noStrike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9,8</a:t>
                      </a:r>
                      <a:endParaRPr lang="en-US" sz="18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v (hız)</a:t>
                      </a:r>
                      <a:endParaRPr lang="en-US" sz="1800" b="0" i="1" u="none" strike="noStrike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 (zaman)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39762"/>
              </p:ext>
            </p:extLst>
          </p:nvPr>
        </p:nvGraphicFramePr>
        <p:xfrm>
          <a:off x="3886198" y="3451468"/>
          <a:ext cx="1949824" cy="312229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7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f(c)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44,92053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34,11484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25,14245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17,65343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11,3691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6,066936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1,568699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-2,26876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-5,56079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-8,40063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76" y="342278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İkiye Bölme Yöntemi (</a:t>
            </a:r>
            <a:r>
              <a:rPr lang="tr-TR" b="1" dirty="0" err="1" smtClean="0"/>
              <a:t>Bisection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r>
              <a:rPr lang="tr-TR" b="1" dirty="0" smtClean="0"/>
              <a:t>)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İşleyiş</a:t>
                </a:r>
              </a:p>
              <a:p>
                <a:r>
                  <a:rPr lang="tr-TR" dirty="0" smtClean="0"/>
                  <a:t>Adım 0: Aranılan kök için alt ve üst tahmin belirle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/>
                  <a:t>Adım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değerlerinin </a:t>
                </a:r>
                <a:r>
                  <a:rPr lang="tr-TR" dirty="0"/>
                  <a:t>ortalaması olan değeri belirle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/>
                            <m:t> +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Adım 2: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yi</a:t>
                </a:r>
                <a:r>
                  <a:rPr lang="tr-TR" dirty="0" smtClean="0"/>
                  <a:t> belirle</a:t>
                </a:r>
              </a:p>
              <a:p>
                <a:r>
                  <a:rPr lang="tr-TR" dirty="0" smtClean="0"/>
                  <a:t>Adım 3</a:t>
                </a:r>
              </a:p>
              <a:p>
                <a:pPr lvl="1"/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 smtClean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’yü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</m:oMath>
                </a14:m>
                <a:r>
                  <a:rPr lang="tr-T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yap Adım 2’ye git</a:t>
                </a:r>
              </a:p>
              <a:p>
                <a:pPr lvl="1"/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tr-TR" dirty="0"/>
                  <a:t>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 smtClean="0"/>
                  <a:t>’yı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/>
                  <a:t> ile güncelle yani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yap Adım 2’ye git</a:t>
                </a:r>
              </a:p>
              <a:p>
                <a:pPr lvl="1"/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ü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ise döngüyü durdur.</a:t>
                </a:r>
              </a:p>
              <a:p>
                <a:pPr marL="411480" lvl="1" indent="0">
                  <a:buNone/>
                </a:pPr>
                <a:r>
                  <a:rPr lang="tr-TR" dirty="0" smtClean="0"/>
                  <a:t>Not: Bazen çok yaklaşık bir değer buluruz ancak tam değeri bulamayız bu durumda geçen hafta öğrendiğimiz </a:t>
                </a:r>
                <a:r>
                  <a:rPr lang="tr-TR" b="1" dirty="0" smtClean="0"/>
                  <a:t>bağıl yaklaşık hata </a:t>
                </a:r>
                <a:r>
                  <a:rPr lang="tr-TR" dirty="0" smtClean="0"/>
                  <a:t>bulma yöntemi ile hatamız belirlenen değerin altına indiğinde programı sonlandırırız.</a:t>
                </a:r>
                <a:endParaRPr lang="tr-TR" dirty="0"/>
              </a:p>
              <a:p>
                <a:pPr lvl="1"/>
                <a:endParaRPr lang="tr-TR" dirty="0" smtClean="0"/>
              </a:p>
              <a:p>
                <a:endParaRPr lang="tr-TR" dirty="0" smtClean="0"/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6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dirty="0" smtClean="0"/>
                  <a:t>Örnek: İkiye Ayırma Metodu;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𝑔𝑚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889" t="-12048" b="-204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 çözdüğümüzde kökün 10 ile 20 arasında 15’e yakın bir değer olduğunu görmüştük.  </a:t>
                </a:r>
              </a:p>
              <a:p>
                <a:r>
                  <a:rPr lang="tr-TR" dirty="0"/>
                  <a:t>Adım 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tr-TR" dirty="0" smtClean="0"/>
                  <a:t> olsun.</a:t>
                </a:r>
              </a:p>
              <a:p>
                <a:r>
                  <a:rPr lang="tr-TR" dirty="0"/>
                  <a:t>Adım </a:t>
                </a:r>
                <a:r>
                  <a:rPr lang="tr-TR" dirty="0" smtClean="0"/>
                  <a:t>1: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tr-TR" dirty="0"/>
                            <m:t> +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58634"/>
              </p:ext>
            </p:extLst>
          </p:nvPr>
        </p:nvGraphicFramePr>
        <p:xfrm>
          <a:off x="4289239" y="2545884"/>
          <a:ext cx="6007099" cy="3543300"/>
        </p:xfrm>
        <a:graphic>
          <a:graphicData uri="http://schemas.openxmlformats.org/drawingml/2006/table">
            <a:tbl>
              <a:tblPr/>
              <a:tblGrid>
                <a:gridCol w="85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xa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xr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f(xü)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f(xr)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14,8046875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14,8046875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14,77539063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14,78515625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14,78027344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İkiye Ayırma Yöntemi Matlab Kodu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 clc; 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Ýkiye Ayýrma Yöntemi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m=68.1;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Paraþütün kütlesi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t=10;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%zaman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v=40;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%hýz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g=9.81;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%yer çekimi ivmesi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Ýkiye ayýrma yönteminde;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Bir alt bir de üst sýnýra ihtiyacýmýz var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calt=10;cust=20; 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Be deðerleri grafik yöntemle yaptýðýmýz çözüm </a:t>
            </a:r>
          </a:p>
          <a:p>
            <a:pPr marL="109728" indent="0">
              <a:buNone/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doðrultusunda keyfi olarak belirledik;</a:t>
            </a:r>
          </a:p>
          <a:p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236" y="2249425"/>
            <a:ext cx="5985164" cy="4341875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cust-calt&gt;0.001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cr=(calt+cust)/2;i=1;</a:t>
            </a:r>
          </a:p>
          <a:p>
            <a:pPr marL="109728" indent="0">
              <a:buNone/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c=[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calt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cust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F(i)=(g*m/c)*(1-exp(-(c/m)*t))-v;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i=i+1;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F(1,1)*F(1,2)&lt;0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cust=cr;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F(1,3)*F(1,2)&lt;0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calt=cr;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F(1,3)*F(1,2)==0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pPr marL="109728" indent="0">
              <a:buNone/>
            </a:pPr>
            <a:r>
              <a:rPr lang="tr-T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r>
              <a:rPr lang="tr-TR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marL="109728" indent="0">
              <a:buNone/>
            </a:pP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41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Çözümün Sonuçları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sprintf(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'Alt Limit=%5f Ortalama=%5f Üst Limit=%5f'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,calt, cr ,cust)</a:t>
            </a:r>
          </a:p>
          <a:p>
            <a:pPr marL="109728" indent="0"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sprintf(</a:t>
            </a:r>
            <a:r>
              <a:rPr lang="tr-TR" sz="20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'Çözümün saðlamasý=%5f'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,F(1,2</a:t>
            </a:r>
            <a:r>
              <a:rPr lang="tr-TR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</a:p>
          <a:p>
            <a:pPr marL="109728" indent="0">
              <a:buNone/>
            </a:pP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Alt Limit=14.801102 Ortalama=14.801102 Üst Limit=14.801178</a:t>
            </a:r>
          </a:p>
          <a:p>
            <a:pPr marL="109728" indent="0"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Çözümün </a:t>
            </a:r>
            <a:r>
              <a:rPr lang="tr-TR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sağlaması=0.000067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99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2599</TotalTime>
  <Words>1104</Words>
  <Application>Microsoft Office PowerPoint</Application>
  <PresentationFormat>Widescreen</PresentationFormat>
  <Paragraphs>419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</vt:lpstr>
      <vt:lpstr>Cambria Math</vt:lpstr>
      <vt:lpstr>Courier New</vt:lpstr>
      <vt:lpstr>Georgia</vt:lpstr>
      <vt:lpstr>Wingdings 2</vt:lpstr>
      <vt:lpstr>Eğitim sunusu</vt:lpstr>
      <vt:lpstr>Microsoft Excel Worksheet</vt:lpstr>
      <vt:lpstr>MAK212-SAYISAL YÖNTEMLER</vt:lpstr>
      <vt:lpstr>Fonksiyon Tipleri</vt:lpstr>
      <vt:lpstr>Köklerin Bulunması</vt:lpstr>
      <vt:lpstr>KAPALI YÖNTEMLER</vt:lpstr>
      <vt:lpstr>Grafik Yöntem</vt:lpstr>
      <vt:lpstr>İkiye Bölme Yöntemi (Bisection Method)</vt:lpstr>
      <vt:lpstr>Örnek: İkiye Ayırma Metodu; f(c)=gm/c (1-e^(-(c/m)t) )-v=0</vt:lpstr>
      <vt:lpstr>İkiye Ayırma Yöntemi Matlab Kodu</vt:lpstr>
      <vt:lpstr>Çözümün Sonuçları</vt:lpstr>
      <vt:lpstr>Örnek</vt:lpstr>
      <vt:lpstr>Çözüm; Grafiksel Yaklaşım;</vt:lpstr>
      <vt:lpstr>Çözüm: Grafiksel Olarak Matlab ile</vt:lpstr>
      <vt:lpstr>Çözüm Devam İkiye Ayırma Yöntemi: Excel ile</vt:lpstr>
      <vt:lpstr>Çözüm Devam İkiye Ayırma Yöntemi: Matlab ile</vt:lpstr>
      <vt:lpstr>Çözüm Devam</vt:lpstr>
      <vt:lpstr>Yer Değiştirme Yöntemi (False-Position Method)</vt:lpstr>
      <vt:lpstr>Yer değiştirme Yönteminde Kök Formülünün Çıkarımı</vt:lpstr>
      <vt:lpstr>Yer Değiştirme Yöntemi (False-Position Method)</vt:lpstr>
      <vt:lpstr>Örnek:Yer Değiştirme Metodu; f(c)=gm/c (1-e^(-(c/m)t) )-v=0</vt:lpstr>
      <vt:lpstr>Örnek Problem1:</vt:lpstr>
      <vt:lpstr>Matlab ile Çözüm</vt:lpstr>
      <vt:lpstr>Mühendislik Uygulaması Problemi</vt:lpstr>
      <vt:lpstr>Mühendislik Uygulaması Problemi Çözüm</vt:lpstr>
      <vt:lpstr>POLİNOMLARIN KÖKLERİ</vt:lpstr>
      <vt:lpstr>Polinomların Kökleri</vt:lpstr>
      <vt:lpstr>Excel- Hedef Ara-Goal Seek </vt:lpstr>
      <vt:lpstr>Excel- Çözücü-Solver </vt:lpstr>
      <vt:lpstr>Matlab-fzero</vt:lpstr>
      <vt:lpstr>Matlab-roots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196</cp:revision>
  <dcterms:created xsi:type="dcterms:W3CDTF">2018-01-23T10:11:14Z</dcterms:created>
  <dcterms:modified xsi:type="dcterms:W3CDTF">2019-02-18T20:54:34Z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