
<file path=[Content_Types].xml><?xml version="1.0" encoding="utf-8"?>
<Types xmlns="http://schemas.openxmlformats.org/package/2006/content-types">
  <Default Extension="bin" ContentType="application/vnd.openxmlformats-officedocument.oleObject"/>
  <Default Extension="png" ContentType="image/png"/>
  <Default Extension="xlsm" ContentType="application/vnd.ms-excel.sheet.macroEnabled.12"/>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2"/>
  </p:sldMasterIdLst>
  <p:notesMasterIdLst>
    <p:notesMasterId r:id="rId46"/>
  </p:notesMasterIdLst>
  <p:sldIdLst>
    <p:sldId id="262" r:id="rId3"/>
    <p:sldId id="263" r:id="rId4"/>
    <p:sldId id="261" r:id="rId5"/>
    <p:sldId id="265" r:id="rId6"/>
    <p:sldId id="264" r:id="rId7"/>
    <p:sldId id="267" r:id="rId8"/>
    <p:sldId id="266" r:id="rId9"/>
    <p:sldId id="268" r:id="rId10"/>
    <p:sldId id="269" r:id="rId11"/>
    <p:sldId id="270" r:id="rId12"/>
    <p:sldId id="312" r:id="rId13"/>
    <p:sldId id="313" r:id="rId14"/>
    <p:sldId id="314" r:id="rId15"/>
    <p:sldId id="315" r:id="rId16"/>
    <p:sldId id="316" r:id="rId17"/>
    <p:sldId id="317" r:id="rId18"/>
    <p:sldId id="318" r:id="rId19"/>
    <p:sldId id="320" r:id="rId20"/>
    <p:sldId id="319" r:id="rId21"/>
    <p:sldId id="321" r:id="rId22"/>
    <p:sldId id="322" r:id="rId23"/>
    <p:sldId id="323" r:id="rId24"/>
    <p:sldId id="324" r:id="rId25"/>
    <p:sldId id="326" r:id="rId26"/>
    <p:sldId id="327" r:id="rId27"/>
    <p:sldId id="334" r:id="rId28"/>
    <p:sldId id="335" r:id="rId29"/>
    <p:sldId id="336" r:id="rId30"/>
    <p:sldId id="328" r:id="rId31"/>
    <p:sldId id="329" r:id="rId32"/>
    <p:sldId id="330" r:id="rId33"/>
    <p:sldId id="337" r:id="rId34"/>
    <p:sldId id="331" r:id="rId35"/>
    <p:sldId id="338" r:id="rId36"/>
    <p:sldId id="332" r:id="rId37"/>
    <p:sldId id="339" r:id="rId38"/>
    <p:sldId id="333" r:id="rId39"/>
    <p:sldId id="341" r:id="rId40"/>
    <p:sldId id="343" r:id="rId41"/>
    <p:sldId id="342" r:id="rId42"/>
    <p:sldId id="340" r:id="rId43"/>
    <p:sldId id="344" r:id="rId44"/>
    <p:sldId id="345"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00" autoAdjust="0"/>
  </p:normalViewPr>
  <p:slideViewPr>
    <p:cSldViewPr>
      <p:cViewPr varScale="1">
        <p:scale>
          <a:sx n="113" d="100"/>
          <a:sy n="113"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tr-TR"/>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tr-TR"/>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tr-TR"/>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00E580D-246B-4AB6-9156-194B536138E1}" type="slidenum">
              <a:rPr lang="tr-TR"/>
              <a:pPr/>
              <a:t>‹#›</a:t>
            </a:fld>
            <a:endParaRPr lang="tr-TR"/>
          </a:p>
        </p:txBody>
      </p:sp>
    </p:spTree>
    <p:extLst>
      <p:ext uri="{BB962C8B-B14F-4D97-AF65-F5344CB8AC3E}">
        <p14:creationId xmlns:p14="http://schemas.microsoft.com/office/powerpoint/2010/main" val="21892422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tr-TR" noProof="0" smtClean="0"/>
              <a:t>Asıl başlık stili için tıklatın</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tr-TR" noProof="0" smtClean="0"/>
              <a:t>Asıl alt başlık stilini düzenlemek için tıklatın</a:t>
            </a:r>
          </a:p>
        </p:txBody>
      </p:sp>
      <p:sp>
        <p:nvSpPr>
          <p:cNvPr id="16388" name="Rectangle 4"/>
          <p:cNvSpPr>
            <a:spLocks noGrp="1" noChangeArrowheads="1"/>
          </p:cNvSpPr>
          <p:nvPr>
            <p:ph type="dt" sz="half" idx="2"/>
          </p:nvPr>
        </p:nvSpPr>
        <p:spPr/>
        <p:txBody>
          <a:bodyPr/>
          <a:lstStyle>
            <a:lvl1pPr>
              <a:defRPr/>
            </a:lvl1pPr>
          </a:lstStyle>
          <a:p>
            <a:endParaRPr lang="tr-TR"/>
          </a:p>
        </p:txBody>
      </p:sp>
      <p:sp>
        <p:nvSpPr>
          <p:cNvPr id="16389" name="Rectangle 5"/>
          <p:cNvSpPr>
            <a:spLocks noGrp="1" noChangeArrowheads="1"/>
          </p:cNvSpPr>
          <p:nvPr>
            <p:ph type="ftr" sz="quarter" idx="3"/>
          </p:nvPr>
        </p:nvSpPr>
        <p:spPr/>
        <p:txBody>
          <a:bodyPr/>
          <a:lstStyle>
            <a:lvl1pPr>
              <a:defRPr/>
            </a:lvl1pPr>
          </a:lstStyle>
          <a:p>
            <a:endParaRPr lang="tr-TR"/>
          </a:p>
        </p:txBody>
      </p:sp>
      <p:sp>
        <p:nvSpPr>
          <p:cNvPr id="16390" name="Rectangle 6"/>
          <p:cNvSpPr>
            <a:spLocks noGrp="1" noChangeArrowheads="1"/>
          </p:cNvSpPr>
          <p:nvPr>
            <p:ph type="sldNum" sz="quarter" idx="4"/>
          </p:nvPr>
        </p:nvSpPr>
        <p:spPr/>
        <p:txBody>
          <a:bodyPr/>
          <a:lstStyle>
            <a:lvl1pPr>
              <a:defRPr/>
            </a:lvl1pPr>
          </a:lstStyle>
          <a:p>
            <a:fld id="{00AF620E-3C43-49E2-8B42-DAC17A8D4ED7}" type="slidenum">
              <a:rPr lang="tr-TR"/>
              <a:pPr/>
              <a:t>‹#›</a:t>
            </a:fld>
            <a:endParaRPr lang="tr-TR"/>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24FEF43B-EB27-43CC-BA8E-1A503A314628}" type="slidenum">
              <a:rPr lang="tr-TR"/>
              <a:pPr/>
              <a:t>‹#›</a:t>
            </a:fld>
            <a:endParaRPr lang="tr-TR"/>
          </a:p>
        </p:txBody>
      </p:sp>
    </p:spTree>
    <p:extLst>
      <p:ext uri="{BB962C8B-B14F-4D97-AF65-F5344CB8AC3E}">
        <p14:creationId xmlns:p14="http://schemas.microsoft.com/office/powerpoint/2010/main" val="238268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2F201E7A-E57F-4DC1-BDEC-F439AB2FD5AB}" type="slidenum">
              <a:rPr lang="tr-TR"/>
              <a:pPr/>
              <a:t>‹#›</a:t>
            </a:fld>
            <a:endParaRPr lang="tr-TR"/>
          </a:p>
        </p:txBody>
      </p:sp>
    </p:spTree>
    <p:extLst>
      <p:ext uri="{BB962C8B-B14F-4D97-AF65-F5344CB8AC3E}">
        <p14:creationId xmlns:p14="http://schemas.microsoft.com/office/powerpoint/2010/main" val="291652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tr-TR" smtClean="0"/>
              <a:t>Asıl başlık stili için tıklatın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tr-T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tr-T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A2085D17-BB08-450F-85D6-1A11C58B0A05}" type="slidenum">
              <a:rPr lang="tr-TR"/>
              <a:pPr/>
              <a:t>‹#›</a:t>
            </a:fld>
            <a:endParaRPr lang="tr-TR"/>
          </a:p>
        </p:txBody>
      </p:sp>
    </p:spTree>
    <p:extLst>
      <p:ext uri="{BB962C8B-B14F-4D97-AF65-F5344CB8AC3E}">
        <p14:creationId xmlns:p14="http://schemas.microsoft.com/office/powerpoint/2010/main" val="73008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tr-TR" smtClean="0"/>
              <a:t>Asıl başlık stili için tıklatın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tr-TR" smtClean="0"/>
              <a:t>Çevrimiçi resim eklemek için simgeyi tıklatın</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tr-T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4C76AA8-A1A0-4C92-9E3D-3F02CC318050}" type="slidenum">
              <a:rPr lang="tr-TR"/>
              <a:pPr/>
              <a:t>‹#›</a:t>
            </a:fld>
            <a:endParaRPr lang="tr-TR"/>
          </a:p>
        </p:txBody>
      </p:sp>
    </p:spTree>
    <p:extLst>
      <p:ext uri="{BB962C8B-B14F-4D97-AF65-F5344CB8AC3E}">
        <p14:creationId xmlns:p14="http://schemas.microsoft.com/office/powerpoint/2010/main" val="271419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B6CBF2A1-A246-4652-A694-355DEEDA63C2}" type="slidenum">
              <a:rPr lang="tr-TR"/>
              <a:pPr/>
              <a:t>‹#›</a:t>
            </a:fld>
            <a:endParaRPr lang="tr-TR"/>
          </a:p>
        </p:txBody>
      </p:sp>
    </p:spTree>
    <p:extLst>
      <p:ext uri="{BB962C8B-B14F-4D97-AF65-F5344CB8AC3E}">
        <p14:creationId xmlns:p14="http://schemas.microsoft.com/office/powerpoint/2010/main" val="22907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799E2AF1-C64F-4ED3-BE1A-7A297F1E8107}" type="slidenum">
              <a:rPr lang="tr-TR"/>
              <a:pPr/>
              <a:t>‹#›</a:t>
            </a:fld>
            <a:endParaRPr lang="tr-TR"/>
          </a:p>
        </p:txBody>
      </p:sp>
    </p:spTree>
    <p:extLst>
      <p:ext uri="{BB962C8B-B14F-4D97-AF65-F5344CB8AC3E}">
        <p14:creationId xmlns:p14="http://schemas.microsoft.com/office/powerpoint/2010/main" val="13572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0624545D-9CFE-4D0B-889D-E21BFB1ECF18}" type="slidenum">
              <a:rPr lang="tr-TR"/>
              <a:pPr/>
              <a:t>‹#›</a:t>
            </a:fld>
            <a:endParaRPr lang="tr-TR"/>
          </a:p>
        </p:txBody>
      </p:sp>
    </p:spTree>
    <p:extLst>
      <p:ext uri="{BB962C8B-B14F-4D97-AF65-F5344CB8AC3E}">
        <p14:creationId xmlns:p14="http://schemas.microsoft.com/office/powerpoint/2010/main" val="5967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lvl1pPr>
              <a:defRPr/>
            </a:lvl1pPr>
          </a:lstStyle>
          <a:p>
            <a:endParaRPr lang="tr-TR"/>
          </a:p>
        </p:txBody>
      </p:sp>
      <p:sp>
        <p:nvSpPr>
          <p:cNvPr id="8" name="Footer Placeholder 7"/>
          <p:cNvSpPr>
            <a:spLocks noGrp="1"/>
          </p:cNvSpPr>
          <p:nvPr>
            <p:ph type="ftr" sz="quarter" idx="11"/>
          </p:nvPr>
        </p:nvSpPr>
        <p:spPr/>
        <p:txBody>
          <a:bodyPr/>
          <a:lstStyle>
            <a:lvl1pPr>
              <a:defRPr/>
            </a:lvl1pPr>
          </a:lstStyle>
          <a:p>
            <a:endParaRPr lang="tr-TR"/>
          </a:p>
        </p:txBody>
      </p:sp>
      <p:sp>
        <p:nvSpPr>
          <p:cNvPr id="9" name="Slide Number Placeholder 8"/>
          <p:cNvSpPr>
            <a:spLocks noGrp="1"/>
          </p:cNvSpPr>
          <p:nvPr>
            <p:ph type="sldNum" sz="quarter" idx="12"/>
          </p:nvPr>
        </p:nvSpPr>
        <p:spPr/>
        <p:txBody>
          <a:bodyPr/>
          <a:lstStyle>
            <a:lvl1pPr>
              <a:defRPr/>
            </a:lvl1pPr>
          </a:lstStyle>
          <a:p>
            <a:fld id="{90752513-BFCC-449E-AD5D-0FD264D46DB3}" type="slidenum">
              <a:rPr lang="tr-TR"/>
              <a:pPr/>
              <a:t>‹#›</a:t>
            </a:fld>
            <a:endParaRPr lang="tr-TR"/>
          </a:p>
        </p:txBody>
      </p:sp>
    </p:spTree>
    <p:extLst>
      <p:ext uri="{BB962C8B-B14F-4D97-AF65-F5344CB8AC3E}">
        <p14:creationId xmlns:p14="http://schemas.microsoft.com/office/powerpoint/2010/main" val="365575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lvl1pPr>
              <a:defRPr/>
            </a:lvl1pPr>
          </a:lstStyle>
          <a:p>
            <a:endParaRPr lang="tr-T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9BAB45B8-D820-4B5C-AF3A-4C4DCFE09432}" type="slidenum">
              <a:rPr lang="tr-TR"/>
              <a:pPr/>
              <a:t>‹#›</a:t>
            </a:fld>
            <a:endParaRPr lang="tr-TR"/>
          </a:p>
        </p:txBody>
      </p:sp>
    </p:spTree>
    <p:extLst>
      <p:ext uri="{BB962C8B-B14F-4D97-AF65-F5344CB8AC3E}">
        <p14:creationId xmlns:p14="http://schemas.microsoft.com/office/powerpoint/2010/main" val="23760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B1136B22-8508-49D2-BD46-6EC6DB0C56E3}" type="slidenum">
              <a:rPr lang="tr-TR"/>
              <a:pPr/>
              <a:t>‹#›</a:t>
            </a:fld>
            <a:endParaRPr lang="tr-TR"/>
          </a:p>
        </p:txBody>
      </p:sp>
    </p:spTree>
    <p:extLst>
      <p:ext uri="{BB962C8B-B14F-4D97-AF65-F5344CB8AC3E}">
        <p14:creationId xmlns:p14="http://schemas.microsoft.com/office/powerpoint/2010/main" val="240609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E2D4E656-C999-4312-A8CD-7732D2338C79}" type="slidenum">
              <a:rPr lang="tr-TR"/>
              <a:pPr/>
              <a:t>‹#›</a:t>
            </a:fld>
            <a:endParaRPr lang="tr-TR"/>
          </a:p>
        </p:txBody>
      </p:sp>
    </p:spTree>
    <p:extLst>
      <p:ext uri="{BB962C8B-B14F-4D97-AF65-F5344CB8AC3E}">
        <p14:creationId xmlns:p14="http://schemas.microsoft.com/office/powerpoint/2010/main" val="337509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DA578A24-C539-4F79-9148-102E9B69F5A6}" type="slidenum">
              <a:rPr lang="tr-TR"/>
              <a:pPr/>
              <a:t>‹#›</a:t>
            </a:fld>
            <a:endParaRPr lang="tr-TR"/>
          </a:p>
        </p:txBody>
      </p:sp>
    </p:spTree>
    <p:extLst>
      <p:ext uri="{BB962C8B-B14F-4D97-AF65-F5344CB8AC3E}">
        <p14:creationId xmlns:p14="http://schemas.microsoft.com/office/powerpoint/2010/main" val="185942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smtClean="0"/>
              <a:t>Ana başlık stilini düzenlemek için tıklatın</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tr-T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tr-T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9439373-13DA-423F-8FD2-5A01CA094997}" type="slidenum">
              <a:rPr lang="tr-TR"/>
              <a:pPr/>
              <a:t>‹#›</a:t>
            </a:fld>
            <a:endParaRPr lang="tr-TR"/>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akro___erebilen_Microsoft_Excel__al__ma_Sayfas_1.xlsm"/></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akro___erebilen_Microsoft_Excel__al__ma_Sayfas_2.xlsm"/></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package" Target="../embeddings/Makro___erebilen_Microsoft_Excel__al__ma_Sayfas_3.xlsm"/></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Dinamik </a:t>
            </a:r>
            <a:r>
              <a:rPr lang="tr-TR" sz="2800" dirty="0" smtClean="0"/>
              <a:t>(MAK219)</a:t>
            </a:r>
            <a:endParaRPr lang="tr-TR" sz="2800" dirty="0"/>
          </a:p>
        </p:txBody>
      </p:sp>
      <p:sp>
        <p:nvSpPr>
          <p:cNvPr id="5" name="Alt Başlık 4"/>
          <p:cNvSpPr>
            <a:spLocks noGrp="1"/>
          </p:cNvSpPr>
          <p:nvPr>
            <p:ph type="subTitle" idx="1"/>
          </p:nvPr>
        </p:nvSpPr>
        <p:spPr/>
        <p:txBody>
          <a:bodyPr/>
          <a:lstStyle/>
          <a:p>
            <a:r>
              <a:rPr lang="tr-TR" sz="2400" dirty="0" smtClean="0">
                <a:solidFill>
                  <a:schemeClr val="bg2"/>
                </a:solidFill>
              </a:rPr>
              <a:t>2018-2019</a:t>
            </a:r>
          </a:p>
          <a:p>
            <a:r>
              <a:rPr lang="tr-TR" sz="2400" dirty="0" err="1" smtClean="0">
                <a:solidFill>
                  <a:schemeClr val="tx2"/>
                </a:solidFill>
              </a:rPr>
              <a:t>Ondokuz</a:t>
            </a:r>
            <a:r>
              <a:rPr lang="tr-TR" sz="2400" dirty="0" smtClean="0">
                <a:solidFill>
                  <a:schemeClr val="tx2"/>
                </a:solidFill>
              </a:rPr>
              <a:t> Mayıs Üniversitesi</a:t>
            </a:r>
          </a:p>
          <a:p>
            <a:r>
              <a:rPr lang="tr-TR" sz="2400" dirty="0" smtClean="0">
                <a:solidFill>
                  <a:schemeClr val="tx2"/>
                </a:solidFill>
              </a:rPr>
              <a:t>Mühendislik Fakültesi</a:t>
            </a:r>
          </a:p>
          <a:p>
            <a:r>
              <a:rPr lang="tr-TR" sz="2400" dirty="0" smtClean="0">
                <a:solidFill>
                  <a:schemeClr val="tx2"/>
                </a:solidFill>
              </a:rPr>
              <a:t>Makine Mühendisliği Bölümü</a:t>
            </a:r>
          </a:p>
          <a:p>
            <a:r>
              <a:rPr lang="tr-TR" sz="2400" dirty="0" smtClean="0">
                <a:solidFill>
                  <a:schemeClr val="accent6"/>
                </a:solidFill>
              </a:rPr>
              <a:t>Dr. </a:t>
            </a:r>
            <a:r>
              <a:rPr lang="tr-TR" sz="2400" dirty="0" err="1" smtClean="0">
                <a:solidFill>
                  <a:schemeClr val="accent6"/>
                </a:solidFill>
              </a:rPr>
              <a:t>Öğr</a:t>
            </a:r>
            <a:r>
              <a:rPr lang="tr-TR" sz="2400" dirty="0" smtClean="0">
                <a:solidFill>
                  <a:schemeClr val="accent6"/>
                </a:solidFill>
              </a:rPr>
              <a:t>. Üyesi Nurdan Bilgin</a:t>
            </a:r>
            <a:endParaRPr lang="tr-TR" sz="2400" dirty="0">
              <a:solidFill>
                <a:schemeClr val="accent6"/>
              </a:solidFill>
            </a:endParaRPr>
          </a:p>
        </p:txBody>
      </p:sp>
    </p:spTree>
    <p:extLst>
      <p:ext uri="{BB962C8B-B14F-4D97-AF65-F5344CB8AC3E}">
        <p14:creationId xmlns:p14="http://schemas.microsoft.com/office/powerpoint/2010/main" val="110557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Dinamiğe Giriş</a:t>
            </a:r>
            <a:br>
              <a:rPr lang="tr-TR" dirty="0" smtClean="0"/>
            </a:br>
            <a:r>
              <a:rPr lang="tr-TR" dirty="0" smtClean="0"/>
              <a:t>Birimler ve Boyutlar</a:t>
            </a:r>
            <a:endParaRPr lang="tr-TR" dirty="0"/>
          </a:p>
        </p:txBody>
      </p:sp>
      <p:graphicFrame>
        <p:nvGraphicFramePr>
          <p:cNvPr id="11" name="Table 31"/>
          <p:cNvGraphicFramePr>
            <a:graphicFrameLocks noGrp="1"/>
          </p:cNvGraphicFramePr>
          <p:nvPr>
            <p:extLst>
              <p:ext uri="{D42A27DB-BD31-4B8C-83A1-F6EECF244321}">
                <p14:modId xmlns:p14="http://schemas.microsoft.com/office/powerpoint/2010/main" val="2096906350"/>
              </p:ext>
            </p:extLst>
          </p:nvPr>
        </p:nvGraphicFramePr>
        <p:xfrm>
          <a:off x="539552" y="1556792"/>
          <a:ext cx="7848872" cy="2147208"/>
        </p:xfrm>
        <a:graphic>
          <a:graphicData uri="http://schemas.openxmlformats.org/drawingml/2006/table">
            <a:tbl>
              <a:tblPr firstRow="1" bandRow="1">
                <a:tableStyleId>{08FB837D-C827-4EFA-A057-4D05807E0F7C}</a:tableStyleId>
              </a:tblPr>
              <a:tblGrid>
                <a:gridCol w="1218771"/>
                <a:gridCol w="1301509"/>
                <a:gridCol w="648072"/>
                <a:gridCol w="1008112"/>
                <a:gridCol w="792088"/>
                <a:gridCol w="772752"/>
                <a:gridCol w="823804"/>
                <a:gridCol w="1283764"/>
              </a:tblGrid>
              <a:tr h="331924">
                <a:tc rowSpan="2">
                  <a:txBody>
                    <a:bodyPr/>
                    <a:lstStyle/>
                    <a:p>
                      <a:pPr algn="ctr"/>
                      <a:r>
                        <a:rPr lang="tr-TR" sz="1400" dirty="0" smtClean="0"/>
                        <a:t>Nicelik</a:t>
                      </a:r>
                      <a:endParaRPr lang="tr-TR" sz="1400" dirty="0">
                        <a:solidFill>
                          <a:schemeClr val="accent4">
                            <a:lumMod val="40000"/>
                            <a:lumOff val="60000"/>
                          </a:schemeClr>
                        </a:solidFill>
                        <a:latin typeface="Comic Sans MS" pitchFamily="66" charset="0"/>
                      </a:endParaRPr>
                    </a:p>
                  </a:txBody>
                  <a:tcPr anchor="b"/>
                </a:tc>
                <a:tc rowSpan="2">
                  <a:txBody>
                    <a:bodyPr/>
                    <a:lstStyle/>
                    <a:p>
                      <a:pPr algn="ctr"/>
                      <a:r>
                        <a:rPr lang="tr-TR" sz="1400" dirty="0" smtClean="0"/>
                        <a:t>Boyutsal </a:t>
                      </a:r>
                    </a:p>
                    <a:p>
                      <a:pPr algn="ctr"/>
                      <a:r>
                        <a:rPr lang="tr-TR" sz="1400" dirty="0" smtClean="0"/>
                        <a:t>Sembol</a:t>
                      </a:r>
                      <a:endParaRPr lang="tr-TR" sz="1400" dirty="0">
                        <a:solidFill>
                          <a:schemeClr val="accent4">
                            <a:lumMod val="40000"/>
                            <a:lumOff val="60000"/>
                          </a:schemeClr>
                        </a:solidFill>
                        <a:latin typeface="Comic Sans MS" pitchFamily="66" charset="0"/>
                      </a:endParaRPr>
                    </a:p>
                  </a:txBody>
                  <a:tcPr anchor="b"/>
                </a:tc>
                <a:tc gridSpan="3">
                  <a:txBody>
                    <a:bodyPr/>
                    <a:lstStyle/>
                    <a:p>
                      <a:pPr algn="ctr"/>
                      <a:r>
                        <a:rPr lang="tr-TR" sz="1400" dirty="0" smtClean="0"/>
                        <a:t>SI</a:t>
                      </a:r>
                      <a:r>
                        <a:rPr lang="tr-TR" sz="1400" baseline="0" dirty="0" smtClean="0"/>
                        <a:t> Birimleri</a:t>
                      </a:r>
                      <a:endParaRPr lang="tr-TR" sz="1400" dirty="0">
                        <a:solidFill>
                          <a:schemeClr val="accent4">
                            <a:lumMod val="40000"/>
                            <a:lumOff val="60000"/>
                          </a:schemeClr>
                        </a:solidFill>
                        <a:latin typeface="Comic Sans MS" pitchFamily="66" charset="0"/>
                      </a:endParaRPr>
                    </a:p>
                  </a:txBody>
                  <a:tcPr anchor="b"/>
                </a:tc>
                <a:tc hMerge="1">
                  <a:txBody>
                    <a:bodyPr/>
                    <a:lstStyle/>
                    <a:p>
                      <a:endParaRPr lang="tr-TR" sz="1400" dirty="0">
                        <a:latin typeface="Comic Sans MS" pitchFamily="66" charset="0"/>
                      </a:endParaRPr>
                    </a:p>
                  </a:txBody>
                  <a:tcPr/>
                </a:tc>
                <a:tc hMerge="1">
                  <a:txBody>
                    <a:bodyPr/>
                    <a:lstStyle/>
                    <a:p>
                      <a:endParaRPr lang="tr-TR"/>
                    </a:p>
                  </a:txBody>
                  <a:tcPr/>
                </a:tc>
                <a:tc gridSpan="3">
                  <a:txBody>
                    <a:bodyPr/>
                    <a:lstStyle/>
                    <a:p>
                      <a:r>
                        <a:rPr lang="tr-TR" sz="1400" dirty="0" smtClean="0"/>
                        <a:t>US</a:t>
                      </a:r>
                      <a:r>
                        <a:rPr lang="tr-TR" sz="1400" baseline="0" dirty="0" smtClean="0"/>
                        <a:t> Sistemi</a:t>
                      </a:r>
                      <a:endParaRPr lang="tr-TR" sz="1400" dirty="0">
                        <a:solidFill>
                          <a:schemeClr val="accent4">
                            <a:lumMod val="40000"/>
                            <a:lumOff val="60000"/>
                          </a:schemeClr>
                        </a:solidFill>
                        <a:latin typeface="Comic Sans MS" pitchFamily="66" charset="0"/>
                      </a:endParaRPr>
                    </a:p>
                  </a:txBody>
                  <a:tcPr/>
                </a:tc>
                <a:tc hMerge="1">
                  <a:txBody>
                    <a:bodyPr/>
                    <a:lstStyle/>
                    <a:p>
                      <a:endParaRPr lang="tr-TR"/>
                    </a:p>
                  </a:txBody>
                  <a:tcPr/>
                </a:tc>
                <a:tc hMerge="1">
                  <a:txBody>
                    <a:bodyPr/>
                    <a:lstStyle/>
                    <a:p>
                      <a:endParaRPr lang="tr-TR"/>
                    </a:p>
                  </a:txBody>
                  <a:tcPr/>
                </a:tc>
              </a:tr>
              <a:tr h="331924">
                <a:tc vMerge="1">
                  <a:txBody>
                    <a:bodyPr/>
                    <a:lstStyle/>
                    <a:p>
                      <a:endParaRPr lang="tr-TR"/>
                    </a:p>
                  </a:txBody>
                  <a:tcPr/>
                </a:tc>
                <a:tc vMerge="1">
                  <a:txBody>
                    <a:bodyPr/>
                    <a:lstStyle/>
                    <a:p>
                      <a:endParaRPr lang="tr-TR"/>
                    </a:p>
                  </a:txBody>
                  <a:tcPr/>
                </a:tc>
                <a:tc gridSpan="2">
                  <a:txBody>
                    <a:bodyPr/>
                    <a:lstStyle/>
                    <a:p>
                      <a:pPr algn="ctr"/>
                      <a:r>
                        <a:rPr lang="tr-TR" sz="1400" dirty="0" smtClean="0"/>
                        <a:t>Birimler</a:t>
                      </a:r>
                      <a:endParaRPr lang="tr-TR" sz="1400" dirty="0">
                        <a:solidFill>
                          <a:schemeClr val="accent4">
                            <a:lumMod val="40000"/>
                            <a:lumOff val="60000"/>
                          </a:schemeClr>
                        </a:solidFill>
                        <a:latin typeface="Comic Sans MS" pitchFamily="66" charset="0"/>
                      </a:endParaRPr>
                    </a:p>
                  </a:txBody>
                  <a:tcPr anchor="b"/>
                </a:tc>
                <a:tc hMerge="1">
                  <a:txBody>
                    <a:bodyPr/>
                    <a:lstStyle/>
                    <a:p>
                      <a:endParaRPr lang="tr-TR"/>
                    </a:p>
                  </a:txBody>
                  <a:tcPr/>
                </a:tc>
                <a:tc>
                  <a:txBody>
                    <a:bodyPr/>
                    <a:lstStyle/>
                    <a:p>
                      <a:pPr algn="ctr"/>
                      <a:r>
                        <a:rPr lang="tr-TR" sz="1400" dirty="0" smtClean="0"/>
                        <a:t>Sembol</a:t>
                      </a:r>
                      <a:endParaRPr lang="tr-TR" sz="1400" dirty="0">
                        <a:solidFill>
                          <a:schemeClr val="accent4">
                            <a:lumMod val="40000"/>
                            <a:lumOff val="60000"/>
                          </a:schemeClr>
                        </a:solidFill>
                        <a:latin typeface="Comic Sans MS" pitchFamily="66" charset="0"/>
                      </a:endParaRPr>
                    </a:p>
                  </a:txBody>
                  <a:tcPr anchor="b"/>
                </a:tc>
                <a:tc gridSpan="2">
                  <a:txBody>
                    <a:bodyPr/>
                    <a:lstStyle/>
                    <a:p>
                      <a:pPr algn="ctr"/>
                      <a:r>
                        <a:rPr lang="tr-TR" sz="1400" dirty="0" smtClean="0"/>
                        <a:t>Birimler</a:t>
                      </a:r>
                      <a:endParaRPr lang="tr-TR" sz="1400" dirty="0">
                        <a:solidFill>
                          <a:schemeClr val="accent4">
                            <a:lumMod val="40000"/>
                            <a:lumOff val="60000"/>
                          </a:schemeClr>
                        </a:solidFill>
                        <a:latin typeface="Comic Sans MS" pitchFamily="66" charset="0"/>
                      </a:endParaRPr>
                    </a:p>
                  </a:txBody>
                  <a:tcPr/>
                </a:tc>
                <a:tc hMerge="1">
                  <a:txBody>
                    <a:bodyPr/>
                    <a:lstStyle/>
                    <a:p>
                      <a:endParaRPr lang="tr-TR"/>
                    </a:p>
                  </a:txBody>
                  <a:tcPr/>
                </a:tc>
                <a:tc>
                  <a:txBody>
                    <a:bodyPr/>
                    <a:lstStyle/>
                    <a:p>
                      <a:pPr algn="ctr"/>
                      <a:r>
                        <a:rPr lang="tr-TR" sz="1400" dirty="0" smtClean="0"/>
                        <a:t>Sembol</a:t>
                      </a:r>
                      <a:endParaRPr lang="tr-TR" sz="1400" dirty="0">
                        <a:solidFill>
                          <a:schemeClr val="accent4">
                            <a:lumMod val="40000"/>
                            <a:lumOff val="60000"/>
                          </a:schemeClr>
                        </a:solidFill>
                        <a:latin typeface="Comic Sans MS" pitchFamily="66" charset="0"/>
                      </a:endParaRPr>
                    </a:p>
                  </a:txBody>
                  <a:tcPr/>
                </a:tc>
              </a:tr>
              <a:tr h="370840">
                <a:tc>
                  <a:txBody>
                    <a:bodyPr/>
                    <a:lstStyle/>
                    <a:p>
                      <a:pPr algn="l"/>
                      <a:r>
                        <a:rPr lang="tr-TR" sz="1400" dirty="0" smtClean="0"/>
                        <a:t>Kütle</a:t>
                      </a:r>
                      <a:endParaRPr lang="tr-TR" sz="1400" dirty="0">
                        <a:solidFill>
                          <a:schemeClr val="accent4"/>
                        </a:solidFill>
                        <a:latin typeface="Comic Sans MS" pitchFamily="66" charset="0"/>
                      </a:endParaRPr>
                    </a:p>
                  </a:txBody>
                  <a:tcPr/>
                </a:tc>
                <a:tc>
                  <a:txBody>
                    <a:bodyPr/>
                    <a:lstStyle/>
                    <a:p>
                      <a:pPr algn="ctr"/>
                      <a:r>
                        <a:rPr lang="tr-TR" sz="1400" dirty="0" smtClean="0"/>
                        <a:t>M</a:t>
                      </a:r>
                      <a:endParaRPr lang="tr-TR" sz="1400" dirty="0">
                        <a:solidFill>
                          <a:schemeClr val="accent4"/>
                        </a:solidFill>
                        <a:latin typeface="Comic Sans MS" pitchFamily="66" charset="0"/>
                      </a:endParaRPr>
                    </a:p>
                  </a:txBody>
                  <a:tcPr/>
                </a:tc>
                <a:tc rowSpan="3">
                  <a:txBody>
                    <a:bodyPr/>
                    <a:lstStyle/>
                    <a:p>
                      <a:pPr algn="ctr"/>
                      <a:r>
                        <a:rPr lang="tr-TR" sz="1400" dirty="0" smtClean="0"/>
                        <a:t>Temel Birimler</a:t>
                      </a:r>
                      <a:endParaRPr lang="tr-TR" sz="1400" dirty="0">
                        <a:solidFill>
                          <a:schemeClr val="accent4"/>
                        </a:solidFill>
                        <a:latin typeface="Comic Sans MS" pitchFamily="66" charset="0"/>
                      </a:endParaRPr>
                    </a:p>
                  </a:txBody>
                  <a:tcPr vert="vert270"/>
                </a:tc>
                <a:tc>
                  <a:txBody>
                    <a:bodyPr/>
                    <a:lstStyle/>
                    <a:p>
                      <a:pPr algn="l"/>
                      <a:r>
                        <a:rPr lang="tr-TR" sz="1400" dirty="0" smtClean="0"/>
                        <a:t>Kilogram</a:t>
                      </a:r>
                      <a:endParaRPr lang="tr-TR" sz="1400" dirty="0">
                        <a:solidFill>
                          <a:schemeClr val="accent4"/>
                        </a:solidFill>
                        <a:latin typeface="Comic Sans MS" pitchFamily="66" charset="0"/>
                      </a:endParaRPr>
                    </a:p>
                  </a:txBody>
                  <a:tcPr/>
                </a:tc>
                <a:tc>
                  <a:txBody>
                    <a:bodyPr/>
                    <a:lstStyle/>
                    <a:p>
                      <a:pPr algn="ctr"/>
                      <a:r>
                        <a:rPr lang="tr-TR" sz="1400" dirty="0" smtClean="0"/>
                        <a:t>Kg</a:t>
                      </a:r>
                      <a:endParaRPr lang="tr-TR" sz="1400" dirty="0">
                        <a:solidFill>
                          <a:schemeClr val="accent4"/>
                        </a:solidFill>
                        <a:latin typeface="Comic Sans MS" pitchFamily="66" charset="0"/>
                      </a:endParaRPr>
                    </a:p>
                  </a:txBody>
                  <a:tcPr/>
                </a:tc>
                <a:tc>
                  <a:txBody>
                    <a:bodyPr/>
                    <a:lstStyle/>
                    <a:p>
                      <a:pPr algn="ctr"/>
                      <a:endParaRPr lang="tr-TR" sz="1400" dirty="0">
                        <a:solidFill>
                          <a:schemeClr val="accent4"/>
                        </a:solidFill>
                        <a:latin typeface="Comic Sans MS" pitchFamily="66" charset="0"/>
                      </a:endParaRPr>
                    </a:p>
                  </a:txBody>
                  <a:tcPr/>
                </a:tc>
                <a:tc>
                  <a:txBody>
                    <a:bodyPr/>
                    <a:lstStyle/>
                    <a:p>
                      <a:pPr algn="ctr"/>
                      <a:r>
                        <a:rPr lang="tr-TR" sz="1400" dirty="0" smtClean="0"/>
                        <a:t>Slug</a:t>
                      </a:r>
                      <a:endParaRPr lang="tr-TR" sz="1400" dirty="0">
                        <a:solidFill>
                          <a:schemeClr val="accent4"/>
                        </a:solidFill>
                        <a:latin typeface="Comic Sans MS" pitchFamily="66" charset="0"/>
                      </a:endParaRPr>
                    </a:p>
                  </a:txBody>
                  <a:tcPr/>
                </a:tc>
                <a:tc>
                  <a:txBody>
                    <a:bodyPr/>
                    <a:lstStyle/>
                    <a:p>
                      <a:pPr algn="ctr"/>
                      <a:r>
                        <a:rPr lang="tr-TR" sz="1400" dirty="0" smtClean="0"/>
                        <a:t>-</a:t>
                      </a:r>
                      <a:endParaRPr lang="tr-TR" sz="1400" dirty="0">
                        <a:solidFill>
                          <a:schemeClr val="accent4"/>
                        </a:solidFill>
                        <a:latin typeface="Comic Sans MS" pitchFamily="66" charset="0"/>
                      </a:endParaRPr>
                    </a:p>
                  </a:txBody>
                  <a:tcPr/>
                </a:tc>
              </a:tr>
              <a:tr h="370840">
                <a:tc>
                  <a:txBody>
                    <a:bodyPr/>
                    <a:lstStyle/>
                    <a:p>
                      <a:pPr algn="l"/>
                      <a:r>
                        <a:rPr lang="tr-TR" sz="1400" dirty="0" smtClean="0"/>
                        <a:t>Uzunluk</a:t>
                      </a:r>
                      <a:endParaRPr lang="tr-TR" sz="1400" dirty="0">
                        <a:solidFill>
                          <a:schemeClr val="accent4"/>
                        </a:solidFill>
                        <a:latin typeface="Comic Sans MS" pitchFamily="66" charset="0"/>
                      </a:endParaRPr>
                    </a:p>
                  </a:txBody>
                  <a:tcPr/>
                </a:tc>
                <a:tc>
                  <a:txBody>
                    <a:bodyPr/>
                    <a:lstStyle/>
                    <a:p>
                      <a:pPr algn="ctr"/>
                      <a:r>
                        <a:rPr lang="tr-TR" sz="1400" dirty="0" smtClean="0"/>
                        <a:t>L</a:t>
                      </a:r>
                      <a:endParaRPr lang="tr-TR" sz="1400" dirty="0">
                        <a:solidFill>
                          <a:schemeClr val="accent4"/>
                        </a:solidFill>
                        <a:latin typeface="Comic Sans MS" pitchFamily="66" charset="0"/>
                      </a:endParaRPr>
                    </a:p>
                  </a:txBody>
                  <a:tcPr/>
                </a:tc>
                <a:tc vMerge="1">
                  <a:txBody>
                    <a:bodyPr/>
                    <a:lstStyle/>
                    <a:p>
                      <a:endParaRPr lang="tr-TR" sz="1400" dirty="0">
                        <a:latin typeface="Comic Sans MS" pitchFamily="66" charset="0"/>
                      </a:endParaRPr>
                    </a:p>
                  </a:txBody>
                  <a:tcPr/>
                </a:tc>
                <a:tc>
                  <a:txBody>
                    <a:bodyPr/>
                    <a:lstStyle/>
                    <a:p>
                      <a:pPr algn="l"/>
                      <a:r>
                        <a:rPr lang="tr-TR" sz="1400" dirty="0" smtClean="0"/>
                        <a:t>Metre</a:t>
                      </a:r>
                      <a:endParaRPr lang="tr-TR" sz="1400" dirty="0">
                        <a:solidFill>
                          <a:schemeClr val="accent4"/>
                        </a:solidFill>
                        <a:latin typeface="Comic Sans MS" pitchFamily="66" charset="0"/>
                      </a:endParaRPr>
                    </a:p>
                  </a:txBody>
                  <a:tcPr/>
                </a:tc>
                <a:tc>
                  <a:txBody>
                    <a:bodyPr/>
                    <a:lstStyle/>
                    <a:p>
                      <a:pPr algn="ctr"/>
                      <a:r>
                        <a:rPr lang="tr-TR" sz="1400" dirty="0" smtClean="0"/>
                        <a:t>m</a:t>
                      </a:r>
                      <a:endParaRPr lang="tr-TR" sz="1400" dirty="0">
                        <a:solidFill>
                          <a:schemeClr val="accent4"/>
                        </a:solidFill>
                        <a:latin typeface="Comic Sans MS" pitchFamily="66" charset="0"/>
                      </a:endParaRPr>
                    </a:p>
                  </a:txBody>
                  <a:tcPr/>
                </a:tc>
                <a:tc rowSpan="3">
                  <a:txBody>
                    <a:bodyPr/>
                    <a:lstStyle/>
                    <a:p>
                      <a:pPr algn="ctr"/>
                      <a:r>
                        <a:rPr lang="tr-TR" sz="1400" dirty="0" smtClean="0"/>
                        <a:t>Temel Birimler</a:t>
                      </a:r>
                      <a:endParaRPr lang="tr-TR" sz="1400" dirty="0">
                        <a:solidFill>
                          <a:schemeClr val="accent4"/>
                        </a:solidFill>
                        <a:latin typeface="Comic Sans MS" pitchFamily="66" charset="0"/>
                      </a:endParaRPr>
                    </a:p>
                  </a:txBody>
                  <a:tcPr vert="vert270"/>
                </a:tc>
                <a:tc>
                  <a:txBody>
                    <a:bodyPr/>
                    <a:lstStyle/>
                    <a:p>
                      <a:pPr algn="ctr"/>
                      <a:r>
                        <a:rPr lang="tr-TR" sz="1400" dirty="0" smtClean="0"/>
                        <a:t>Foot</a:t>
                      </a:r>
                      <a:endParaRPr lang="tr-TR" sz="1400" dirty="0">
                        <a:solidFill>
                          <a:schemeClr val="accent4"/>
                        </a:solidFill>
                        <a:latin typeface="Comic Sans MS" pitchFamily="66" charset="0"/>
                      </a:endParaRPr>
                    </a:p>
                  </a:txBody>
                  <a:tcPr/>
                </a:tc>
                <a:tc>
                  <a:txBody>
                    <a:bodyPr/>
                    <a:lstStyle/>
                    <a:p>
                      <a:pPr algn="ctr"/>
                      <a:r>
                        <a:rPr lang="tr-TR" sz="1400" dirty="0" smtClean="0"/>
                        <a:t>ft</a:t>
                      </a:r>
                      <a:endParaRPr lang="tr-TR" sz="1400" dirty="0">
                        <a:solidFill>
                          <a:schemeClr val="accent4"/>
                        </a:solidFill>
                        <a:latin typeface="Comic Sans MS" pitchFamily="66" charset="0"/>
                      </a:endParaRPr>
                    </a:p>
                  </a:txBody>
                  <a:tcPr/>
                </a:tc>
              </a:tr>
              <a:tr h="370840">
                <a:tc>
                  <a:txBody>
                    <a:bodyPr/>
                    <a:lstStyle/>
                    <a:p>
                      <a:pPr algn="l"/>
                      <a:r>
                        <a:rPr lang="tr-TR" sz="1400" dirty="0" smtClean="0"/>
                        <a:t>Zaman</a:t>
                      </a:r>
                      <a:endParaRPr lang="tr-TR" sz="1400" dirty="0">
                        <a:solidFill>
                          <a:schemeClr val="accent4"/>
                        </a:solidFill>
                        <a:latin typeface="Comic Sans MS" pitchFamily="66" charset="0"/>
                      </a:endParaRPr>
                    </a:p>
                  </a:txBody>
                  <a:tcPr/>
                </a:tc>
                <a:tc>
                  <a:txBody>
                    <a:bodyPr/>
                    <a:lstStyle/>
                    <a:p>
                      <a:pPr algn="ctr"/>
                      <a:r>
                        <a:rPr lang="tr-TR" sz="1400" dirty="0" smtClean="0"/>
                        <a:t>T</a:t>
                      </a:r>
                      <a:endParaRPr lang="tr-TR" sz="1400" dirty="0">
                        <a:solidFill>
                          <a:schemeClr val="accent4"/>
                        </a:solidFill>
                        <a:latin typeface="Comic Sans MS" pitchFamily="66" charset="0"/>
                      </a:endParaRPr>
                    </a:p>
                  </a:txBody>
                  <a:tcPr/>
                </a:tc>
                <a:tc vMerge="1">
                  <a:txBody>
                    <a:bodyPr/>
                    <a:lstStyle/>
                    <a:p>
                      <a:endParaRPr lang="tr-TR" sz="1400" dirty="0">
                        <a:latin typeface="Comic Sans MS" pitchFamily="66" charset="0"/>
                      </a:endParaRPr>
                    </a:p>
                  </a:txBody>
                  <a:tcPr/>
                </a:tc>
                <a:tc>
                  <a:txBody>
                    <a:bodyPr/>
                    <a:lstStyle/>
                    <a:p>
                      <a:pPr algn="l"/>
                      <a:r>
                        <a:rPr lang="tr-TR" sz="1400" dirty="0" smtClean="0"/>
                        <a:t>Saniye</a:t>
                      </a:r>
                      <a:endParaRPr lang="tr-TR" sz="1400" dirty="0">
                        <a:solidFill>
                          <a:schemeClr val="accent4"/>
                        </a:solidFill>
                        <a:latin typeface="Comic Sans MS" pitchFamily="66" charset="0"/>
                      </a:endParaRPr>
                    </a:p>
                  </a:txBody>
                  <a:tcPr/>
                </a:tc>
                <a:tc>
                  <a:txBody>
                    <a:bodyPr/>
                    <a:lstStyle/>
                    <a:p>
                      <a:pPr algn="ctr"/>
                      <a:r>
                        <a:rPr lang="tr-TR" sz="1400" dirty="0" smtClean="0"/>
                        <a:t>s</a:t>
                      </a:r>
                      <a:endParaRPr lang="tr-TR" sz="1400" dirty="0">
                        <a:solidFill>
                          <a:schemeClr val="accent4"/>
                        </a:solidFill>
                        <a:latin typeface="Comic Sans MS" pitchFamily="66" charset="0"/>
                      </a:endParaRPr>
                    </a:p>
                  </a:txBody>
                  <a:tcPr/>
                </a:tc>
                <a:tc vMerge="1">
                  <a:txBody>
                    <a:bodyPr/>
                    <a:lstStyle/>
                    <a:p>
                      <a:endParaRPr lang="tr-TR" sz="1400" dirty="0">
                        <a:latin typeface="Comic Sans MS" pitchFamily="66" charset="0"/>
                      </a:endParaRPr>
                    </a:p>
                  </a:txBody>
                  <a:tcPr/>
                </a:tc>
                <a:tc>
                  <a:txBody>
                    <a:bodyPr/>
                    <a:lstStyle/>
                    <a:p>
                      <a:pPr algn="ctr"/>
                      <a:r>
                        <a:rPr lang="tr-TR" sz="1400" dirty="0" smtClean="0"/>
                        <a:t>Saniye</a:t>
                      </a:r>
                      <a:endParaRPr lang="tr-TR" sz="1400" dirty="0">
                        <a:solidFill>
                          <a:schemeClr val="accent4"/>
                        </a:solidFill>
                        <a:latin typeface="Comic Sans MS" pitchFamily="66" charset="0"/>
                      </a:endParaRPr>
                    </a:p>
                  </a:txBody>
                  <a:tcPr/>
                </a:tc>
                <a:tc>
                  <a:txBody>
                    <a:bodyPr/>
                    <a:lstStyle/>
                    <a:p>
                      <a:pPr algn="ctr"/>
                      <a:r>
                        <a:rPr lang="tr-TR" sz="1400" dirty="0" smtClean="0"/>
                        <a:t>s</a:t>
                      </a:r>
                      <a:endParaRPr lang="tr-TR" sz="1400" dirty="0">
                        <a:solidFill>
                          <a:schemeClr val="accent4"/>
                        </a:solidFill>
                        <a:latin typeface="Comic Sans MS" pitchFamily="66" charset="0"/>
                      </a:endParaRPr>
                    </a:p>
                  </a:txBody>
                  <a:tcPr/>
                </a:tc>
              </a:tr>
              <a:tr h="370840">
                <a:tc>
                  <a:txBody>
                    <a:bodyPr/>
                    <a:lstStyle/>
                    <a:p>
                      <a:pPr algn="l"/>
                      <a:r>
                        <a:rPr lang="tr-TR" sz="1400" dirty="0" smtClean="0"/>
                        <a:t>Kuvvet</a:t>
                      </a:r>
                      <a:endParaRPr lang="tr-TR" sz="1400" dirty="0">
                        <a:solidFill>
                          <a:schemeClr val="accent4"/>
                        </a:solidFill>
                        <a:latin typeface="Comic Sans MS" pitchFamily="66" charset="0"/>
                      </a:endParaRPr>
                    </a:p>
                  </a:txBody>
                  <a:tcPr/>
                </a:tc>
                <a:tc>
                  <a:txBody>
                    <a:bodyPr/>
                    <a:lstStyle/>
                    <a:p>
                      <a:pPr algn="ctr">
                        <a:tabLst/>
                      </a:pPr>
                      <a:r>
                        <a:rPr lang="tr-TR" sz="1400" dirty="0" smtClean="0"/>
                        <a:t>F</a:t>
                      </a:r>
                      <a:endParaRPr lang="tr-TR" sz="1400" dirty="0">
                        <a:solidFill>
                          <a:schemeClr val="accent4"/>
                        </a:solidFill>
                        <a:latin typeface="Comic Sans MS" pitchFamily="66" charset="0"/>
                      </a:endParaRPr>
                    </a:p>
                  </a:txBody>
                  <a:tcPr/>
                </a:tc>
                <a:tc>
                  <a:txBody>
                    <a:bodyPr/>
                    <a:lstStyle/>
                    <a:p>
                      <a:pPr algn="ctr"/>
                      <a:endParaRPr lang="tr-TR" sz="1400" dirty="0">
                        <a:solidFill>
                          <a:schemeClr val="accent4"/>
                        </a:solidFill>
                        <a:latin typeface="Comic Sans MS" pitchFamily="66" charset="0"/>
                      </a:endParaRPr>
                    </a:p>
                  </a:txBody>
                  <a:tcPr/>
                </a:tc>
                <a:tc>
                  <a:txBody>
                    <a:bodyPr/>
                    <a:lstStyle/>
                    <a:p>
                      <a:pPr algn="l"/>
                      <a:r>
                        <a:rPr lang="tr-TR" sz="1400" dirty="0" smtClean="0"/>
                        <a:t>Newton</a:t>
                      </a:r>
                      <a:endParaRPr lang="tr-TR" sz="1400" dirty="0">
                        <a:solidFill>
                          <a:schemeClr val="accent4"/>
                        </a:solidFill>
                        <a:latin typeface="Comic Sans MS" pitchFamily="66" charset="0"/>
                      </a:endParaRPr>
                    </a:p>
                  </a:txBody>
                  <a:tcPr/>
                </a:tc>
                <a:tc>
                  <a:txBody>
                    <a:bodyPr/>
                    <a:lstStyle/>
                    <a:p>
                      <a:pPr algn="ctr"/>
                      <a:r>
                        <a:rPr lang="tr-TR" sz="1400" dirty="0" smtClean="0"/>
                        <a:t>N</a:t>
                      </a:r>
                      <a:endParaRPr lang="tr-TR" sz="1400" dirty="0">
                        <a:solidFill>
                          <a:schemeClr val="accent4"/>
                        </a:solidFill>
                        <a:latin typeface="Comic Sans MS" pitchFamily="66" charset="0"/>
                      </a:endParaRPr>
                    </a:p>
                  </a:txBody>
                  <a:tcPr/>
                </a:tc>
                <a:tc vMerge="1">
                  <a:txBody>
                    <a:bodyPr/>
                    <a:lstStyle/>
                    <a:p>
                      <a:endParaRPr lang="tr-TR" sz="1400" dirty="0">
                        <a:latin typeface="Comic Sans MS" pitchFamily="66" charset="0"/>
                      </a:endParaRPr>
                    </a:p>
                  </a:txBody>
                  <a:tcPr/>
                </a:tc>
                <a:tc>
                  <a:txBody>
                    <a:bodyPr/>
                    <a:lstStyle/>
                    <a:p>
                      <a:pPr algn="ctr"/>
                      <a:r>
                        <a:rPr lang="tr-TR" sz="1400" dirty="0" smtClean="0"/>
                        <a:t>pound</a:t>
                      </a:r>
                      <a:endParaRPr lang="tr-TR" sz="1400" dirty="0">
                        <a:solidFill>
                          <a:schemeClr val="accent4"/>
                        </a:solidFill>
                        <a:latin typeface="Comic Sans MS" pitchFamily="66" charset="0"/>
                      </a:endParaRPr>
                    </a:p>
                  </a:txBody>
                  <a:tcPr/>
                </a:tc>
                <a:tc>
                  <a:txBody>
                    <a:bodyPr/>
                    <a:lstStyle/>
                    <a:p>
                      <a:pPr algn="ctr"/>
                      <a:r>
                        <a:rPr lang="tr-TR" sz="1400" dirty="0" smtClean="0"/>
                        <a:t>lb</a:t>
                      </a:r>
                      <a:endParaRPr lang="tr-TR" sz="1400" dirty="0">
                        <a:solidFill>
                          <a:schemeClr val="accent4"/>
                        </a:solidFill>
                        <a:latin typeface="Comic Sans MS" pitchFamily="66" charset="0"/>
                      </a:endParaRPr>
                    </a:p>
                  </a:txBody>
                  <a:tcPr/>
                </a:tc>
              </a:tr>
            </a:tbl>
          </a:graphicData>
        </a:graphic>
      </p:graphicFrame>
      <p:graphicFrame>
        <p:nvGraphicFramePr>
          <p:cNvPr id="12" name="Table 34"/>
          <p:cNvGraphicFramePr>
            <a:graphicFrameLocks noGrp="1"/>
          </p:cNvGraphicFramePr>
          <p:nvPr>
            <p:extLst>
              <p:ext uri="{D42A27DB-BD31-4B8C-83A1-F6EECF244321}">
                <p14:modId xmlns:p14="http://schemas.microsoft.com/office/powerpoint/2010/main" val="1308992390"/>
              </p:ext>
            </p:extLst>
          </p:nvPr>
        </p:nvGraphicFramePr>
        <p:xfrm>
          <a:off x="539552" y="3861048"/>
          <a:ext cx="4896544" cy="995772"/>
        </p:xfrm>
        <a:graphic>
          <a:graphicData uri="http://schemas.openxmlformats.org/drawingml/2006/table">
            <a:tbl>
              <a:tblPr firstRow="1" bandRow="1">
                <a:tableStyleId>{08FB837D-C827-4EFA-A057-4D05807E0F7C}</a:tableStyleId>
              </a:tblPr>
              <a:tblGrid>
                <a:gridCol w="2329014"/>
                <a:gridCol w="2567530"/>
              </a:tblGrid>
              <a:tr h="331924">
                <a:tc>
                  <a:txBody>
                    <a:bodyPr/>
                    <a:lstStyle/>
                    <a:p>
                      <a:pPr algn="ctr"/>
                      <a:r>
                        <a:rPr lang="tr-TR" sz="1400" dirty="0" smtClean="0"/>
                        <a:t>SI</a:t>
                      </a:r>
                      <a:r>
                        <a:rPr lang="tr-TR" sz="1400" baseline="0" dirty="0" smtClean="0"/>
                        <a:t> Birimleri</a:t>
                      </a:r>
                      <a:endParaRPr lang="tr-TR" sz="1400" dirty="0">
                        <a:solidFill>
                          <a:schemeClr val="accent4">
                            <a:lumMod val="40000"/>
                            <a:lumOff val="60000"/>
                          </a:schemeClr>
                        </a:solidFill>
                        <a:latin typeface="Comic Sans MS" pitchFamily="66" charset="0"/>
                      </a:endParaRPr>
                    </a:p>
                  </a:txBody>
                  <a:tcPr anchor="b"/>
                </a:tc>
                <a:tc>
                  <a:txBody>
                    <a:bodyPr/>
                    <a:lstStyle/>
                    <a:p>
                      <a:pPr algn="ctr"/>
                      <a:r>
                        <a:rPr lang="tr-TR" sz="1400" dirty="0" smtClean="0"/>
                        <a:t>US</a:t>
                      </a:r>
                      <a:r>
                        <a:rPr lang="tr-TR" sz="1400" baseline="0" dirty="0" smtClean="0"/>
                        <a:t> Sistemi</a:t>
                      </a:r>
                      <a:endParaRPr lang="tr-TR" sz="1400" dirty="0">
                        <a:solidFill>
                          <a:schemeClr val="accent4">
                            <a:lumMod val="40000"/>
                            <a:lumOff val="60000"/>
                          </a:schemeClr>
                        </a:solidFill>
                        <a:latin typeface="Comic Sans MS" pitchFamily="66" charset="0"/>
                      </a:endParaRPr>
                    </a:p>
                  </a:txBody>
                  <a:tcPr/>
                </a:tc>
              </a:tr>
              <a:tr h="331924">
                <a:tc>
                  <a:txBody>
                    <a:bodyPr/>
                    <a:lstStyle/>
                    <a:p>
                      <a:pPr algn="ctr"/>
                      <a:r>
                        <a:rPr lang="tr-TR" sz="1400" dirty="0" smtClean="0"/>
                        <a:t>(1 N)=(1 kg)(1</a:t>
                      </a:r>
                      <a:r>
                        <a:rPr lang="tr-TR" sz="1400" baseline="0" dirty="0" smtClean="0"/>
                        <a:t> m/s</a:t>
                      </a:r>
                      <a:r>
                        <a:rPr lang="tr-TR" sz="1400" baseline="30000" dirty="0" smtClean="0"/>
                        <a:t>2</a:t>
                      </a:r>
                      <a:r>
                        <a:rPr lang="tr-TR" sz="1400" baseline="0" dirty="0" smtClean="0"/>
                        <a:t>)</a:t>
                      </a:r>
                      <a:endParaRPr lang="tr-TR" sz="1400" baseline="30000" dirty="0">
                        <a:solidFill>
                          <a:schemeClr val="accent4"/>
                        </a:solidFill>
                        <a:latin typeface="Comic Sans MS" pitchFamily="66"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t>(1 lb)=(1 slug)(1</a:t>
                      </a:r>
                      <a:r>
                        <a:rPr lang="tr-TR" sz="1400" baseline="0" dirty="0" smtClean="0"/>
                        <a:t> ft/sec</a:t>
                      </a:r>
                      <a:r>
                        <a:rPr lang="tr-TR" sz="1400" baseline="30000" dirty="0" smtClean="0"/>
                        <a:t>2</a:t>
                      </a:r>
                      <a:r>
                        <a:rPr lang="tr-TR" sz="1400" baseline="0" dirty="0" smtClean="0"/>
                        <a:t>)</a:t>
                      </a:r>
                      <a:endParaRPr lang="tr-TR" sz="1400" dirty="0">
                        <a:solidFill>
                          <a:schemeClr val="accent4"/>
                        </a:solidFill>
                        <a:latin typeface="Comic Sans MS" pitchFamily="66" charset="0"/>
                      </a:endParaRPr>
                    </a:p>
                  </a:txBody>
                  <a:tcPr/>
                </a:tc>
              </a:tr>
              <a:tr h="331924">
                <a:tc>
                  <a:txBody>
                    <a:bodyPr/>
                    <a:lstStyle/>
                    <a:p>
                      <a:pPr algn="ctr"/>
                      <a:r>
                        <a:rPr lang="tr-TR" sz="1400" dirty="0" smtClean="0"/>
                        <a:t>N=kg·m/</a:t>
                      </a:r>
                      <a:r>
                        <a:rPr lang="tr-TR" sz="1400" baseline="0" dirty="0" smtClean="0"/>
                        <a:t>s</a:t>
                      </a:r>
                      <a:r>
                        <a:rPr lang="tr-TR" sz="1400" baseline="30000" dirty="0" smtClean="0"/>
                        <a:t>2</a:t>
                      </a:r>
                      <a:endParaRPr lang="tr-TR" sz="1400" dirty="0">
                        <a:solidFill>
                          <a:schemeClr val="accent4"/>
                        </a:solidFill>
                        <a:latin typeface="Comic Sans MS" pitchFamily="66" charset="0"/>
                      </a:endParaRPr>
                    </a:p>
                  </a:txBody>
                  <a:tcPr anchor="b"/>
                </a:tc>
                <a:tc>
                  <a:txBody>
                    <a:bodyPr/>
                    <a:lstStyle/>
                    <a:p>
                      <a:pPr algn="ctr"/>
                      <a:r>
                        <a:rPr lang="tr-TR" sz="1400" dirty="0" smtClean="0"/>
                        <a:t>Slug=lb·</a:t>
                      </a:r>
                      <a:r>
                        <a:rPr lang="tr-TR" sz="1400" baseline="0" dirty="0" smtClean="0"/>
                        <a:t>sec</a:t>
                      </a:r>
                      <a:r>
                        <a:rPr lang="tr-TR" sz="1400" baseline="30000" dirty="0" smtClean="0"/>
                        <a:t>2</a:t>
                      </a:r>
                      <a:r>
                        <a:rPr lang="tr-TR" sz="1400" baseline="0" dirty="0" smtClean="0"/>
                        <a:t>/ft</a:t>
                      </a:r>
                      <a:endParaRPr lang="tr-TR" sz="1400" dirty="0">
                        <a:solidFill>
                          <a:schemeClr val="accent4"/>
                        </a:solidFill>
                        <a:latin typeface="Comic Sans MS" pitchFamily="66" charset="0"/>
                      </a:endParaRPr>
                    </a:p>
                  </a:txBody>
                  <a:tcPr/>
                </a:tc>
              </a:tr>
            </a:tbl>
          </a:graphicData>
        </a:graphic>
      </p:graphicFrame>
      <p:sp>
        <p:nvSpPr>
          <p:cNvPr id="13" name="TextBox 36"/>
          <p:cNvSpPr txBox="1"/>
          <p:nvPr/>
        </p:nvSpPr>
        <p:spPr>
          <a:xfrm>
            <a:off x="539552" y="4990768"/>
            <a:ext cx="8352928" cy="1077218"/>
          </a:xfrm>
          <a:prstGeom prst="rect">
            <a:avLst/>
          </a:prstGeom>
          <a:noFill/>
        </p:spPr>
        <p:txBody>
          <a:bodyPr wrap="square" rtlCol="0">
            <a:spAutoFit/>
          </a:bodyPr>
          <a:lstStyle/>
          <a:p>
            <a:r>
              <a:rPr lang="tr-TR" sz="1600" dirty="0">
                <a:solidFill>
                  <a:schemeClr val="accent4"/>
                </a:solidFill>
                <a:latin typeface="Comic Sans MS" pitchFamily="66" charset="0"/>
              </a:rPr>
              <a:t>Yukarıda verilen niceliklerin boyutları farklı birimlerle ifade edilebilir, örneğin uzunluk</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metre</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milimetre</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veya</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kilometre</a:t>
            </a:r>
            <a:r>
              <a:rPr lang="tr-TR" sz="1600" dirty="0">
                <a:solidFill>
                  <a:schemeClr val="accent4"/>
                </a:solidFill>
                <a:latin typeface="Comic Sans MS" pitchFamily="66" charset="0"/>
              </a:rPr>
              <a:t> olarak verilebilir.</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gibi</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farklı</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birimlerle</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ifade</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edilebilir</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Dolayısıyla</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boyut</a:t>
            </a:r>
            <a:r>
              <a:rPr lang="tr-TR" sz="1600" dirty="0">
                <a:solidFill>
                  <a:schemeClr val="accent4"/>
                </a:solidFill>
                <a:latin typeface="Comic Sans MS" pitchFamily="66" charset="0"/>
              </a:rPr>
              <a:t>sal semboller,</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birim</a:t>
            </a:r>
            <a:r>
              <a:rPr lang="tr-TR" sz="1600" dirty="0" err="1">
                <a:solidFill>
                  <a:schemeClr val="accent4"/>
                </a:solidFill>
                <a:latin typeface="Comic Sans MS" pitchFamily="66" charset="0"/>
              </a:rPr>
              <a:t>lerden</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farklıdır</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Boyutsal</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homojenlik</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ilkesi</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bir</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denklemdeki</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tüm</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terimlerin</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aynı</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olması</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gerektiğini</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ifade</a:t>
            </a:r>
            <a:r>
              <a:rPr lang="en-US" sz="1600" dirty="0">
                <a:solidFill>
                  <a:schemeClr val="accent4"/>
                </a:solidFill>
                <a:latin typeface="Comic Sans MS" pitchFamily="66" charset="0"/>
              </a:rPr>
              <a:t> </a:t>
            </a:r>
            <a:r>
              <a:rPr lang="en-US" sz="1600" dirty="0" err="1">
                <a:solidFill>
                  <a:schemeClr val="accent4"/>
                </a:solidFill>
                <a:latin typeface="Comic Sans MS" pitchFamily="66" charset="0"/>
              </a:rPr>
              <a:t>eder</a:t>
            </a:r>
            <a:r>
              <a:rPr lang="en-US" sz="1600" dirty="0">
                <a:solidFill>
                  <a:schemeClr val="accent4"/>
                </a:solidFill>
                <a:latin typeface="Comic Sans MS" pitchFamily="66" charset="0"/>
              </a:rPr>
              <a:t>.</a:t>
            </a:r>
            <a:endParaRPr lang="tr-TR" sz="1600" dirty="0">
              <a:solidFill>
                <a:schemeClr val="accent4"/>
              </a:solidFill>
              <a:latin typeface="Comic Sans MS" pitchFamily="66" charset="0"/>
            </a:endParaRPr>
          </a:p>
        </p:txBody>
      </p:sp>
      <p:sp>
        <p:nvSpPr>
          <p:cNvPr id="14" name="Rounded Rectangle 37"/>
          <p:cNvSpPr/>
          <p:nvPr/>
        </p:nvSpPr>
        <p:spPr>
          <a:xfrm>
            <a:off x="3419872" y="6093296"/>
            <a:ext cx="1512168" cy="504056"/>
          </a:xfrm>
          <a:prstGeom prst="roundRect">
            <a:avLst/>
          </a:prstGeom>
          <a:solidFill>
            <a:schemeClr val="accent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latin typeface="Comic Sans MS" pitchFamily="66" charset="0"/>
            </a:endParaRPr>
          </a:p>
        </p:txBody>
      </p:sp>
      <p:sp>
        <p:nvSpPr>
          <p:cNvPr id="15" name="TextBox 39"/>
          <p:cNvSpPr txBox="1"/>
          <p:nvPr/>
        </p:nvSpPr>
        <p:spPr>
          <a:xfrm>
            <a:off x="3491880" y="6165304"/>
            <a:ext cx="1440160" cy="369332"/>
          </a:xfrm>
          <a:prstGeom prst="rect">
            <a:avLst/>
          </a:prstGeom>
          <a:noFill/>
        </p:spPr>
        <p:txBody>
          <a:bodyPr wrap="square" rtlCol="0">
            <a:spAutoFit/>
          </a:bodyPr>
          <a:lstStyle/>
          <a:p>
            <a:r>
              <a:rPr lang="tr-TR" dirty="0" smtClean="0">
                <a:latin typeface="Comic Sans MS" pitchFamily="66" charset="0"/>
              </a:rPr>
              <a:t>F=ML/T</a:t>
            </a:r>
            <a:r>
              <a:rPr lang="tr-TR" baseline="30000" dirty="0" smtClean="0">
                <a:latin typeface="Comic Sans MS" pitchFamily="66" charset="0"/>
              </a:rPr>
              <a:t>2</a:t>
            </a:r>
            <a:endParaRPr lang="tr-TR" dirty="0">
              <a:latin typeface="Comic Sans MS" pitchFamily="66" charset="0"/>
            </a:endParaRPr>
          </a:p>
        </p:txBody>
      </p:sp>
    </p:spTree>
    <p:extLst>
      <p:ext uri="{BB962C8B-B14F-4D97-AF65-F5344CB8AC3E}">
        <p14:creationId xmlns:p14="http://schemas.microsoft.com/office/powerpoint/2010/main" val="192787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Bölüm 2</a:t>
            </a:r>
            <a:br>
              <a:rPr lang="tr-TR" dirty="0" smtClean="0"/>
            </a:br>
            <a:r>
              <a:rPr lang="tr-TR" dirty="0" smtClean="0"/>
              <a:t>Parçacık Kinematiği </a:t>
            </a:r>
            <a:endParaRPr lang="tr-TR" dirty="0"/>
          </a:p>
        </p:txBody>
      </p:sp>
      <p:sp>
        <p:nvSpPr>
          <p:cNvPr id="5" name="Alt Başlık 4"/>
          <p:cNvSpPr>
            <a:spLocks noGrp="1"/>
          </p:cNvSpPr>
          <p:nvPr>
            <p:ph type="subTitle" idx="1"/>
          </p:nvPr>
        </p:nvSpPr>
        <p:spPr>
          <a:xfrm>
            <a:off x="827584" y="3270250"/>
            <a:ext cx="7560840" cy="2679030"/>
          </a:xfrm>
        </p:spPr>
        <p:txBody>
          <a:bodyPr/>
          <a:lstStyle/>
          <a:p>
            <a:r>
              <a:rPr lang="tr-TR" dirty="0" smtClean="0"/>
              <a:t>Bu ders kapsamında sırasıyla</a:t>
            </a:r>
          </a:p>
          <a:p>
            <a:pPr marL="457200" indent="-457200">
              <a:spcBef>
                <a:spcPts val="0"/>
              </a:spcBef>
              <a:buFont typeface="Arial" panose="020B0604020202020204" pitchFamily="34" charset="0"/>
              <a:buChar char="•"/>
            </a:pPr>
            <a:r>
              <a:rPr lang="tr-TR" dirty="0" smtClean="0">
                <a:solidFill>
                  <a:schemeClr val="accent1"/>
                </a:solidFill>
              </a:rPr>
              <a:t>Tek parçacığın</a:t>
            </a:r>
          </a:p>
          <a:p>
            <a:pPr marL="457200" indent="-457200">
              <a:spcBef>
                <a:spcPts val="0"/>
              </a:spcBef>
              <a:buFont typeface="Arial" panose="020B0604020202020204" pitchFamily="34" charset="0"/>
              <a:buChar char="•"/>
            </a:pPr>
            <a:r>
              <a:rPr lang="tr-TR" dirty="0" smtClean="0">
                <a:solidFill>
                  <a:schemeClr val="accent1"/>
                </a:solidFill>
              </a:rPr>
              <a:t>Parçacık Sisteminin ve</a:t>
            </a:r>
          </a:p>
          <a:p>
            <a:pPr marL="457200" indent="-457200">
              <a:spcBef>
                <a:spcPts val="0"/>
              </a:spcBef>
              <a:buFont typeface="Arial" panose="020B0604020202020204" pitchFamily="34" charset="0"/>
              <a:buChar char="•"/>
            </a:pPr>
            <a:r>
              <a:rPr lang="tr-TR" dirty="0" err="1" smtClean="0">
                <a:solidFill>
                  <a:schemeClr val="accent1"/>
                </a:solidFill>
              </a:rPr>
              <a:t>Rijit</a:t>
            </a:r>
            <a:r>
              <a:rPr lang="tr-TR" dirty="0" smtClean="0">
                <a:solidFill>
                  <a:schemeClr val="accent1"/>
                </a:solidFill>
              </a:rPr>
              <a:t> cisimlerin</a:t>
            </a:r>
          </a:p>
          <a:p>
            <a:r>
              <a:rPr lang="tr-TR" dirty="0" smtClean="0"/>
              <a:t>kinematiğini </a:t>
            </a:r>
            <a:r>
              <a:rPr lang="tr-TR" dirty="0"/>
              <a:t>ve kinetiğini </a:t>
            </a:r>
            <a:r>
              <a:rPr lang="tr-TR" dirty="0" smtClean="0"/>
              <a:t>çalışacağız.</a:t>
            </a:r>
            <a:endParaRPr lang="tr-TR" dirty="0"/>
          </a:p>
        </p:txBody>
      </p:sp>
    </p:spTree>
    <p:extLst>
      <p:ext uri="{BB962C8B-B14F-4D97-AF65-F5344CB8AC3E}">
        <p14:creationId xmlns:p14="http://schemas.microsoft.com/office/powerpoint/2010/main" val="118032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Parçacık Kinematiği</a:t>
            </a:r>
            <a:r>
              <a:rPr lang="tr-TR" dirty="0"/>
              <a:t/>
            </a:r>
            <a:br>
              <a:rPr lang="tr-TR" dirty="0"/>
            </a:br>
            <a:r>
              <a:rPr lang="tr-TR" dirty="0" smtClean="0"/>
              <a:t>Giriş</a:t>
            </a:r>
            <a:endParaRPr lang="tr-TR" dirty="0"/>
          </a:p>
        </p:txBody>
      </p:sp>
      <p:sp>
        <p:nvSpPr>
          <p:cNvPr id="3" name="İçerik Yer Tutucusu 2"/>
          <p:cNvSpPr>
            <a:spLocks noGrp="1"/>
          </p:cNvSpPr>
          <p:nvPr>
            <p:ph idx="1"/>
          </p:nvPr>
        </p:nvSpPr>
        <p:spPr/>
        <p:txBody>
          <a:bodyPr/>
          <a:lstStyle/>
          <a:p>
            <a:pPr marL="0" lvl="1"/>
            <a:r>
              <a:rPr lang="tr-TR" altLang="en-US" dirty="0">
                <a:solidFill>
                  <a:schemeClr val="accent4"/>
                </a:solidFill>
                <a:latin typeface="Comic Sans MS" pitchFamily="66" charset="0"/>
              </a:rPr>
              <a:t>Parçacık kavramı, fiziksel boyutu, izlediği yolun eğrilik yarıçapına oranla çok küçük olan cisimleri tanımlamak için kullanılır. </a:t>
            </a:r>
          </a:p>
          <a:p>
            <a:pPr marL="0" lvl="1"/>
            <a:r>
              <a:rPr lang="tr-TR" altLang="en-US" dirty="0" smtClean="0">
                <a:solidFill>
                  <a:schemeClr val="accent4"/>
                </a:solidFill>
                <a:latin typeface="Comic Sans MS" pitchFamily="66" charset="0"/>
              </a:rPr>
              <a:t>Bir </a:t>
            </a:r>
            <a:r>
              <a:rPr lang="tr-TR" altLang="en-US" dirty="0">
                <a:solidFill>
                  <a:schemeClr val="accent4"/>
                </a:solidFill>
                <a:latin typeface="Comic Sans MS" pitchFamily="66" charset="0"/>
              </a:rPr>
              <a:t>parçacığın hareketi, </a:t>
            </a:r>
            <a:r>
              <a:rPr lang="tr-TR" altLang="en-US" b="1" dirty="0">
                <a:solidFill>
                  <a:schemeClr val="accent4"/>
                </a:solidFill>
                <a:latin typeface="Comic Sans MS" pitchFamily="66" charset="0"/>
              </a:rPr>
              <a:t>farklı koordinat sistemleri seçerek</a:t>
            </a:r>
            <a:r>
              <a:rPr lang="tr-TR" altLang="en-US" dirty="0">
                <a:solidFill>
                  <a:schemeClr val="accent4"/>
                </a:solidFill>
                <a:latin typeface="Comic Sans MS" pitchFamily="66" charset="0"/>
              </a:rPr>
              <a:t> farklı yollarla ifade edilebilir.</a:t>
            </a:r>
          </a:p>
          <a:p>
            <a:pPr marL="0" lvl="1"/>
            <a:r>
              <a:rPr lang="en-US" dirty="0" err="1" smtClean="0">
                <a:solidFill>
                  <a:schemeClr val="accent4"/>
                </a:solidFill>
                <a:latin typeface="Comic Sans MS" pitchFamily="66" charset="0"/>
              </a:rPr>
              <a:t>Parçacık</a:t>
            </a:r>
            <a:r>
              <a:rPr lang="tr-TR" dirty="0" smtClean="0">
                <a:solidFill>
                  <a:schemeClr val="accent4"/>
                </a:solidFill>
                <a:latin typeface="Comic Sans MS" pitchFamily="66" charset="0"/>
              </a:rPr>
              <a:t> </a:t>
            </a:r>
            <a:r>
              <a:rPr lang="tr-TR" dirty="0">
                <a:solidFill>
                  <a:schemeClr val="accent4"/>
                </a:solidFill>
                <a:latin typeface="Comic Sans MS" pitchFamily="66" charset="0"/>
              </a:rPr>
              <a:t>hareketi, her hangi bir yolla fiziksel olarak </a:t>
            </a:r>
            <a:r>
              <a:rPr lang="en-US" dirty="0" err="1">
                <a:solidFill>
                  <a:schemeClr val="accent4"/>
                </a:solidFill>
                <a:latin typeface="Comic Sans MS" pitchFamily="66" charset="0"/>
              </a:rPr>
              <a:t>sınırlanırsa</a:t>
            </a:r>
            <a:r>
              <a:rPr lang="en-US" dirty="0">
                <a:solidFill>
                  <a:schemeClr val="accent4"/>
                </a:solidFill>
                <a:latin typeface="Comic Sans MS" pitchFamily="66" charset="0"/>
              </a:rPr>
              <a:t>, </a:t>
            </a:r>
            <a:r>
              <a:rPr lang="en-US" dirty="0" err="1">
                <a:solidFill>
                  <a:schemeClr val="accent4"/>
                </a:solidFill>
                <a:latin typeface="Comic Sans MS" pitchFamily="66" charset="0"/>
              </a:rPr>
              <a:t>hareketinin</a:t>
            </a:r>
            <a:r>
              <a:rPr lang="en-US" dirty="0">
                <a:solidFill>
                  <a:schemeClr val="accent4"/>
                </a:solidFill>
                <a:latin typeface="Comic Sans MS" pitchFamily="66" charset="0"/>
              </a:rPr>
              <a:t> </a:t>
            </a:r>
            <a:r>
              <a:rPr lang="tr-TR" b="1" dirty="0">
                <a:solidFill>
                  <a:schemeClr val="accent4"/>
                </a:solidFill>
                <a:latin typeface="Comic Sans MS" pitchFamily="66" charset="0"/>
              </a:rPr>
              <a:t>kısıtlı</a:t>
            </a:r>
            <a:r>
              <a:rPr lang="tr-TR" dirty="0">
                <a:solidFill>
                  <a:schemeClr val="accent4"/>
                </a:solidFill>
                <a:latin typeface="Comic Sans MS" pitchFamily="66" charset="0"/>
              </a:rPr>
              <a:t> hareket olduğu</a:t>
            </a:r>
            <a:r>
              <a:rPr lang="en-US" dirty="0">
                <a:solidFill>
                  <a:schemeClr val="accent4"/>
                </a:solidFill>
                <a:latin typeface="Comic Sans MS" pitchFamily="66" charset="0"/>
              </a:rPr>
              <a:t> </a:t>
            </a:r>
            <a:r>
              <a:rPr lang="en-US" dirty="0" err="1">
                <a:solidFill>
                  <a:schemeClr val="accent4"/>
                </a:solidFill>
                <a:latin typeface="Comic Sans MS" pitchFamily="66" charset="0"/>
              </a:rPr>
              <a:t>söylenir</a:t>
            </a:r>
            <a:r>
              <a:rPr lang="en-US" dirty="0">
                <a:solidFill>
                  <a:schemeClr val="accent4"/>
                </a:solidFill>
                <a:latin typeface="Comic Sans MS" pitchFamily="66" charset="0"/>
              </a:rPr>
              <a:t>. </a:t>
            </a:r>
            <a:endParaRPr lang="tr-TR" dirty="0">
              <a:solidFill>
                <a:schemeClr val="accent4"/>
              </a:solidFill>
              <a:latin typeface="Comic Sans MS" pitchFamily="66" charset="0"/>
            </a:endParaRPr>
          </a:p>
          <a:p>
            <a:pPr marL="0" lvl="1"/>
            <a:r>
              <a:rPr lang="tr-TR" dirty="0" smtClean="0">
                <a:solidFill>
                  <a:schemeClr val="accent4"/>
                </a:solidFill>
                <a:latin typeface="Comic Sans MS" pitchFamily="66" charset="0"/>
              </a:rPr>
              <a:t>Eğer </a:t>
            </a:r>
            <a:r>
              <a:rPr lang="tr-TR" dirty="0">
                <a:solidFill>
                  <a:schemeClr val="accent4"/>
                </a:solidFill>
                <a:latin typeface="Comic Sans MS" pitchFamily="66" charset="0"/>
              </a:rPr>
              <a:t>her hangi bir f</a:t>
            </a:r>
            <a:r>
              <a:rPr lang="en-US" dirty="0" err="1">
                <a:solidFill>
                  <a:schemeClr val="accent4"/>
                </a:solidFill>
                <a:latin typeface="Comic Sans MS" pitchFamily="66" charset="0"/>
              </a:rPr>
              <a:t>iziksel</a:t>
            </a:r>
            <a:r>
              <a:rPr lang="en-US" dirty="0">
                <a:solidFill>
                  <a:schemeClr val="accent4"/>
                </a:solidFill>
                <a:latin typeface="Comic Sans MS" pitchFamily="66" charset="0"/>
              </a:rPr>
              <a:t> </a:t>
            </a:r>
            <a:r>
              <a:rPr lang="tr-TR" dirty="0">
                <a:solidFill>
                  <a:schemeClr val="accent4"/>
                </a:solidFill>
                <a:latin typeface="Comic Sans MS" pitchFamily="66" charset="0"/>
              </a:rPr>
              <a:t>belirleyen</a:t>
            </a:r>
            <a:r>
              <a:rPr lang="en-US" dirty="0">
                <a:solidFill>
                  <a:schemeClr val="accent4"/>
                </a:solidFill>
                <a:latin typeface="Comic Sans MS" pitchFamily="66" charset="0"/>
              </a:rPr>
              <a:t> </a:t>
            </a:r>
            <a:r>
              <a:rPr lang="en-US" dirty="0" err="1">
                <a:solidFill>
                  <a:schemeClr val="accent4"/>
                </a:solidFill>
                <a:latin typeface="Comic Sans MS" pitchFamily="66" charset="0"/>
              </a:rPr>
              <a:t>yoksa</a:t>
            </a:r>
            <a:r>
              <a:rPr lang="en-US" dirty="0">
                <a:solidFill>
                  <a:schemeClr val="accent4"/>
                </a:solidFill>
                <a:latin typeface="Comic Sans MS" pitchFamily="66" charset="0"/>
              </a:rPr>
              <a:t>, </a:t>
            </a:r>
            <a:r>
              <a:rPr lang="en-US" dirty="0" err="1">
                <a:solidFill>
                  <a:schemeClr val="accent4"/>
                </a:solidFill>
                <a:latin typeface="Comic Sans MS" pitchFamily="66" charset="0"/>
              </a:rPr>
              <a:t>hareketin</a:t>
            </a:r>
            <a:r>
              <a:rPr lang="en-US" dirty="0">
                <a:solidFill>
                  <a:schemeClr val="accent4"/>
                </a:solidFill>
                <a:latin typeface="Comic Sans MS" pitchFamily="66" charset="0"/>
              </a:rPr>
              <a:t> </a:t>
            </a:r>
            <a:r>
              <a:rPr lang="en-US" b="1" dirty="0" err="1">
                <a:solidFill>
                  <a:schemeClr val="accent4"/>
                </a:solidFill>
                <a:latin typeface="Comic Sans MS" pitchFamily="66" charset="0"/>
              </a:rPr>
              <a:t>kısıtsız</a:t>
            </a:r>
            <a:r>
              <a:rPr lang="en-US" dirty="0">
                <a:solidFill>
                  <a:schemeClr val="accent4"/>
                </a:solidFill>
                <a:latin typeface="Comic Sans MS" pitchFamily="66" charset="0"/>
              </a:rPr>
              <a:t> </a:t>
            </a:r>
            <a:r>
              <a:rPr lang="en-US" dirty="0" err="1">
                <a:solidFill>
                  <a:schemeClr val="accent4"/>
                </a:solidFill>
                <a:latin typeface="Comic Sans MS" pitchFamily="66" charset="0"/>
              </a:rPr>
              <a:t>olduğu</a:t>
            </a:r>
            <a:r>
              <a:rPr lang="en-US" dirty="0">
                <a:solidFill>
                  <a:schemeClr val="accent4"/>
                </a:solidFill>
                <a:latin typeface="Comic Sans MS" pitchFamily="66" charset="0"/>
              </a:rPr>
              <a:t> </a:t>
            </a:r>
            <a:r>
              <a:rPr lang="en-US" dirty="0" err="1">
                <a:solidFill>
                  <a:schemeClr val="accent4"/>
                </a:solidFill>
                <a:latin typeface="Comic Sans MS" pitchFamily="66" charset="0"/>
              </a:rPr>
              <a:t>söylenir</a:t>
            </a:r>
            <a:r>
              <a:rPr lang="en-US" dirty="0">
                <a:solidFill>
                  <a:schemeClr val="accent4"/>
                </a:solidFill>
                <a:latin typeface="Comic Sans MS" pitchFamily="66" charset="0"/>
              </a:rPr>
              <a:t>.</a:t>
            </a:r>
            <a:endParaRPr lang="tr-TR" altLang="en-US" dirty="0">
              <a:solidFill>
                <a:schemeClr val="accent4"/>
              </a:solidFill>
              <a:latin typeface="Comic Sans MS" pitchFamily="66" charset="0"/>
            </a:endParaRPr>
          </a:p>
          <a:p>
            <a:endParaRPr lang="tr-TR" dirty="0"/>
          </a:p>
        </p:txBody>
      </p:sp>
    </p:spTree>
    <p:extLst>
      <p:ext uri="{BB962C8B-B14F-4D97-AF65-F5344CB8AC3E}">
        <p14:creationId xmlns:p14="http://schemas.microsoft.com/office/powerpoint/2010/main" val="263205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pPr marL="0" lvl="1"/>
            <a:r>
              <a:rPr lang="tr-TR" b="1" dirty="0">
                <a:solidFill>
                  <a:schemeClr val="accent4"/>
                </a:solidFill>
                <a:latin typeface="Comic Sans MS" pitchFamily="66" charset="0"/>
              </a:rPr>
              <a:t>Birincil (sabit) atalet sistemi</a:t>
            </a:r>
            <a:r>
              <a:rPr lang="tr-TR" dirty="0">
                <a:solidFill>
                  <a:schemeClr val="accent4"/>
                </a:solidFill>
                <a:latin typeface="Comic Sans MS" pitchFamily="66" charset="0"/>
              </a:rPr>
              <a:t>: Referans sistem </a:t>
            </a:r>
            <a:r>
              <a:rPr lang="tr-TR" dirty="0" smtClean="0">
                <a:solidFill>
                  <a:schemeClr val="accent4"/>
                </a:solidFill>
                <a:latin typeface="Comic Sans MS" pitchFamily="66" charset="0"/>
              </a:rPr>
              <a:t>takımının (Koordinat sisteminin) </a:t>
            </a:r>
            <a:r>
              <a:rPr lang="tr-TR" dirty="0">
                <a:solidFill>
                  <a:schemeClr val="accent4"/>
                </a:solidFill>
                <a:latin typeface="Comic Sans MS" pitchFamily="66" charset="0"/>
              </a:rPr>
              <a:t>eksenleri dönmez ve ötelenmez. (Yere sabit eksen takımı)</a:t>
            </a:r>
          </a:p>
          <a:p>
            <a:pPr marL="0" lvl="1"/>
            <a:r>
              <a:rPr lang="tr-TR" b="1" dirty="0">
                <a:solidFill>
                  <a:schemeClr val="accent4"/>
                </a:solidFill>
                <a:latin typeface="Comic Sans MS" pitchFamily="66" charset="0"/>
              </a:rPr>
              <a:t>Mutlak ölçüm</a:t>
            </a:r>
            <a:r>
              <a:rPr lang="en-US" b="1" dirty="0">
                <a:solidFill>
                  <a:schemeClr val="accent4"/>
                </a:solidFill>
                <a:latin typeface="Comic Sans MS" pitchFamily="66" charset="0"/>
              </a:rPr>
              <a:t> </a:t>
            </a:r>
            <a:r>
              <a:rPr lang="en-US" dirty="0">
                <a:solidFill>
                  <a:schemeClr val="accent4"/>
                </a:solidFill>
                <a:latin typeface="Comic Sans MS" pitchFamily="66" charset="0"/>
              </a:rPr>
              <a:t>: </a:t>
            </a:r>
            <a:r>
              <a:rPr lang="tr-TR" dirty="0">
                <a:solidFill>
                  <a:schemeClr val="accent4"/>
                </a:solidFill>
                <a:latin typeface="Comic Sans MS" pitchFamily="66" charset="0"/>
              </a:rPr>
              <a:t>Birincil (sabit) atalet sistemine göre yapılan ölçümlerdir.</a:t>
            </a:r>
          </a:p>
          <a:p>
            <a:pPr marL="0" lvl="1"/>
            <a:r>
              <a:rPr lang="en-US" dirty="0">
                <a:solidFill>
                  <a:schemeClr val="accent4"/>
                </a:solidFill>
                <a:latin typeface="Comic Sans MS" pitchFamily="66" charset="0"/>
              </a:rPr>
              <a:t> </a:t>
            </a:r>
            <a:r>
              <a:rPr lang="tr-TR" b="1" dirty="0">
                <a:solidFill>
                  <a:schemeClr val="accent4"/>
                </a:solidFill>
                <a:latin typeface="Comic Sans MS" pitchFamily="66" charset="0"/>
              </a:rPr>
              <a:t>Mutlak hareket analizi</a:t>
            </a:r>
            <a:r>
              <a:rPr lang="en-US" dirty="0">
                <a:solidFill>
                  <a:schemeClr val="accent4"/>
                </a:solidFill>
                <a:latin typeface="Comic Sans MS" pitchFamily="66" charset="0"/>
              </a:rPr>
              <a:t>: </a:t>
            </a:r>
            <a:r>
              <a:rPr lang="tr-TR" dirty="0">
                <a:solidFill>
                  <a:schemeClr val="accent4"/>
                </a:solidFill>
                <a:latin typeface="Comic Sans MS" pitchFamily="66" charset="0"/>
              </a:rPr>
              <a:t>Hareket sabit eksen takımına göre tanımlanır.</a:t>
            </a:r>
          </a:p>
          <a:p>
            <a:pPr marL="0" lvl="1"/>
            <a:r>
              <a:rPr lang="en-US" dirty="0">
                <a:solidFill>
                  <a:schemeClr val="accent4"/>
                </a:solidFill>
                <a:latin typeface="Comic Sans MS" pitchFamily="66" charset="0"/>
              </a:rPr>
              <a:t> </a:t>
            </a:r>
            <a:r>
              <a:rPr lang="tr-TR" b="1" dirty="0">
                <a:solidFill>
                  <a:schemeClr val="accent4"/>
                </a:solidFill>
                <a:latin typeface="Comic Sans MS" pitchFamily="66" charset="0"/>
              </a:rPr>
              <a:t>Bağıl hareket analizi</a:t>
            </a:r>
            <a:r>
              <a:rPr lang="en-US" dirty="0">
                <a:solidFill>
                  <a:schemeClr val="accent4"/>
                </a:solidFill>
                <a:latin typeface="Comic Sans MS" pitchFamily="66" charset="0"/>
              </a:rPr>
              <a:t>: </a:t>
            </a:r>
            <a:r>
              <a:rPr lang="tr-TR" dirty="0">
                <a:solidFill>
                  <a:schemeClr val="accent4"/>
                </a:solidFill>
                <a:latin typeface="Comic Sans MS" pitchFamily="66" charset="0"/>
              </a:rPr>
              <a:t>Hareket, hareketli eksen takımına göre tanımlanır.</a:t>
            </a:r>
            <a:endParaRPr lang="en-US" dirty="0">
              <a:solidFill>
                <a:schemeClr val="accent4"/>
              </a:solidFill>
              <a:latin typeface="Comic Sans MS" pitchFamily="66" charset="0"/>
            </a:endParaRPr>
          </a:p>
          <a:p>
            <a:endParaRPr lang="en-US" dirty="0"/>
          </a:p>
        </p:txBody>
      </p:sp>
    </p:spTree>
    <p:extLst>
      <p:ext uri="{BB962C8B-B14F-4D97-AF65-F5344CB8AC3E}">
        <p14:creationId xmlns:p14="http://schemas.microsoft.com/office/powerpoint/2010/main" val="148884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pPr marL="0" lvl="1"/>
            <a:r>
              <a:rPr lang="tr-TR" b="1" dirty="0">
                <a:solidFill>
                  <a:schemeClr val="accent4"/>
                </a:solidFill>
                <a:latin typeface="Comic Sans MS" pitchFamily="66" charset="0"/>
              </a:rPr>
              <a:t>Düzlemsel hareket</a:t>
            </a:r>
            <a:r>
              <a:rPr lang="en-US" dirty="0">
                <a:solidFill>
                  <a:schemeClr val="accent4"/>
                </a:solidFill>
                <a:latin typeface="Comic Sans MS" pitchFamily="66" charset="0"/>
              </a:rPr>
              <a:t>: </a:t>
            </a:r>
            <a:r>
              <a:rPr lang="tr-TR" dirty="0">
                <a:solidFill>
                  <a:schemeClr val="accent4"/>
                </a:solidFill>
                <a:latin typeface="Comic Sans MS" pitchFamily="66" charset="0"/>
              </a:rPr>
              <a:t>Hareket aynı yada paralel düzlemlerde gerçekleşmektedir</a:t>
            </a:r>
            <a:endParaRPr lang="en-US" dirty="0">
              <a:solidFill>
                <a:schemeClr val="accent4"/>
              </a:solidFill>
              <a:latin typeface="Comic Sans MS" pitchFamily="66" charset="0"/>
            </a:endParaRPr>
          </a:p>
          <a:p>
            <a:pPr marL="0" lvl="1"/>
            <a:r>
              <a:rPr lang="tr-TR" b="1" dirty="0">
                <a:solidFill>
                  <a:schemeClr val="accent4"/>
                </a:solidFill>
                <a:latin typeface="Comic Sans MS" pitchFamily="66" charset="0"/>
              </a:rPr>
              <a:t>Doğrusal hareket</a:t>
            </a:r>
            <a:r>
              <a:rPr lang="en-US" b="1" dirty="0">
                <a:solidFill>
                  <a:schemeClr val="accent4"/>
                </a:solidFill>
                <a:latin typeface="Comic Sans MS" pitchFamily="66" charset="0"/>
              </a:rPr>
              <a:t> </a:t>
            </a:r>
            <a:r>
              <a:rPr lang="en-US" dirty="0">
                <a:solidFill>
                  <a:schemeClr val="accent4"/>
                </a:solidFill>
                <a:latin typeface="Comic Sans MS" pitchFamily="66" charset="0"/>
              </a:rPr>
              <a:t>: </a:t>
            </a:r>
            <a:r>
              <a:rPr lang="tr-TR" dirty="0">
                <a:solidFill>
                  <a:schemeClr val="accent4"/>
                </a:solidFill>
                <a:latin typeface="Comic Sans MS" pitchFamily="66" charset="0"/>
              </a:rPr>
              <a:t>Hareket bir hat boyunca gerçekleşmektedir.</a:t>
            </a:r>
            <a:endParaRPr lang="en-US" dirty="0">
              <a:solidFill>
                <a:schemeClr val="accent4"/>
              </a:solidFill>
              <a:latin typeface="Comic Sans MS" pitchFamily="66" charset="0"/>
            </a:endParaRPr>
          </a:p>
          <a:p>
            <a:pPr marL="0" lvl="1"/>
            <a:r>
              <a:rPr lang="tr-TR" b="1" dirty="0" err="1">
                <a:solidFill>
                  <a:schemeClr val="accent4"/>
                </a:solidFill>
                <a:latin typeface="Comic Sans MS" pitchFamily="66" charset="0"/>
              </a:rPr>
              <a:t>Eğrisel</a:t>
            </a:r>
            <a:r>
              <a:rPr lang="tr-TR" b="1" dirty="0">
                <a:solidFill>
                  <a:schemeClr val="accent4"/>
                </a:solidFill>
                <a:latin typeface="Comic Sans MS" pitchFamily="66" charset="0"/>
              </a:rPr>
              <a:t> hareket</a:t>
            </a:r>
            <a:r>
              <a:rPr lang="en-US" dirty="0">
                <a:solidFill>
                  <a:schemeClr val="accent4"/>
                </a:solidFill>
                <a:latin typeface="Comic Sans MS" pitchFamily="66" charset="0"/>
              </a:rPr>
              <a:t>:</a:t>
            </a:r>
            <a:r>
              <a:rPr lang="tr-TR" dirty="0">
                <a:solidFill>
                  <a:schemeClr val="accent4"/>
                </a:solidFill>
                <a:latin typeface="Comic Sans MS" pitchFamily="66" charset="0"/>
              </a:rPr>
              <a:t> Hareket bir eğri boyunca gerçekleşmektedir.</a:t>
            </a:r>
          </a:p>
          <a:p>
            <a:endParaRPr lang="tr-TR" dirty="0"/>
          </a:p>
        </p:txBody>
      </p:sp>
    </p:spTree>
    <p:extLst>
      <p:ext uri="{BB962C8B-B14F-4D97-AF65-F5344CB8AC3E}">
        <p14:creationId xmlns:p14="http://schemas.microsoft.com/office/powerpoint/2010/main" val="335322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Koordinat Sistemleri</a:t>
            </a:r>
            <a:endParaRPr lang="tr-TR" dirty="0"/>
          </a:p>
        </p:txBody>
      </p:sp>
      <p:sp>
        <p:nvSpPr>
          <p:cNvPr id="6" name="İçerik Yer Tutucusu 5"/>
          <p:cNvSpPr>
            <a:spLocks noGrp="1"/>
          </p:cNvSpPr>
          <p:nvPr>
            <p:ph sz="half" idx="2"/>
          </p:nvPr>
        </p:nvSpPr>
        <p:spPr>
          <a:xfrm>
            <a:off x="4387878" y="1600200"/>
            <a:ext cx="4576610" cy="4530725"/>
          </a:xfrm>
        </p:spPr>
        <p:txBody>
          <a:bodyPr/>
          <a:lstStyle/>
          <a:p>
            <a:r>
              <a:rPr lang="tr-TR" sz="2400" b="1" dirty="0">
                <a:solidFill>
                  <a:schemeClr val="accent4"/>
                </a:solidFill>
                <a:latin typeface="Comic Sans MS" pitchFamily="66" charset="0"/>
              </a:rPr>
              <a:t>P</a:t>
            </a:r>
            <a:r>
              <a:rPr lang="tr-TR" sz="2400" dirty="0">
                <a:solidFill>
                  <a:schemeClr val="accent4"/>
                </a:solidFill>
                <a:latin typeface="Comic Sans MS" pitchFamily="66" charset="0"/>
              </a:rPr>
              <a:t> </a:t>
            </a:r>
            <a:r>
              <a:rPr lang="en-US" sz="2400" dirty="0" err="1">
                <a:solidFill>
                  <a:schemeClr val="accent4"/>
                </a:solidFill>
                <a:latin typeface="Comic Sans MS" pitchFamily="66" charset="0"/>
              </a:rPr>
              <a:t>Parçacığının</a:t>
            </a:r>
            <a:r>
              <a:rPr lang="en-US" sz="2400" dirty="0">
                <a:solidFill>
                  <a:schemeClr val="accent4"/>
                </a:solidFill>
                <a:latin typeface="Comic Sans MS" pitchFamily="66" charset="0"/>
              </a:rPr>
              <a:t> </a:t>
            </a:r>
            <a:r>
              <a:rPr lang="en-US" sz="2400" dirty="0" err="1">
                <a:solidFill>
                  <a:schemeClr val="accent4"/>
                </a:solidFill>
                <a:latin typeface="Comic Sans MS" pitchFamily="66" charset="0"/>
              </a:rPr>
              <a:t>herhangi</a:t>
            </a:r>
            <a:r>
              <a:rPr lang="en-US" sz="2400" dirty="0">
                <a:solidFill>
                  <a:schemeClr val="accent4"/>
                </a:solidFill>
                <a:latin typeface="Comic Sans MS" pitchFamily="66" charset="0"/>
              </a:rPr>
              <a:t> </a:t>
            </a:r>
            <a:r>
              <a:rPr lang="en-US" sz="2400" dirty="0" err="1">
                <a:solidFill>
                  <a:schemeClr val="accent4"/>
                </a:solidFill>
                <a:latin typeface="Comic Sans MS" pitchFamily="66" charset="0"/>
              </a:rPr>
              <a:t>bir</a:t>
            </a:r>
            <a:r>
              <a:rPr lang="en-US" sz="2400" dirty="0">
                <a:solidFill>
                  <a:schemeClr val="accent4"/>
                </a:solidFill>
                <a:latin typeface="Comic Sans MS" pitchFamily="66" charset="0"/>
              </a:rPr>
              <a:t> </a:t>
            </a:r>
            <a:r>
              <a:rPr lang="tr-TR" sz="2400" b="1" i="1" dirty="0">
                <a:solidFill>
                  <a:schemeClr val="accent4"/>
                </a:solidFill>
                <a:latin typeface="Comic Sans MS" pitchFamily="66" charset="0"/>
              </a:rPr>
              <a:t>t</a:t>
            </a:r>
            <a:r>
              <a:rPr lang="tr-TR" sz="2400" dirty="0">
                <a:solidFill>
                  <a:schemeClr val="accent4"/>
                </a:solidFill>
                <a:latin typeface="Comic Sans MS" pitchFamily="66" charset="0"/>
              </a:rPr>
              <a:t> </a:t>
            </a:r>
            <a:r>
              <a:rPr lang="en-US" sz="2400" dirty="0" err="1">
                <a:solidFill>
                  <a:schemeClr val="accent4"/>
                </a:solidFill>
                <a:latin typeface="Comic Sans MS" panose="030F0702030302020204" pitchFamily="66" charset="0"/>
              </a:rPr>
              <a:t>zamandaki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konumu</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çok</a:t>
            </a:r>
            <a:r>
              <a:rPr lang="en-US" sz="2400" dirty="0">
                <a:solidFill>
                  <a:schemeClr val="accent4"/>
                </a:solidFill>
                <a:latin typeface="Comic Sans MS" panose="030F0702030302020204" pitchFamily="66" charset="0"/>
              </a:rPr>
              <a:t> </a:t>
            </a:r>
            <a:r>
              <a:rPr lang="tr-TR" sz="2400" dirty="0">
                <a:solidFill>
                  <a:schemeClr val="accent4"/>
                </a:solidFill>
                <a:latin typeface="Comic Sans MS" panose="030F0702030302020204" pitchFamily="66" charset="0"/>
              </a:rPr>
              <a:t>biçimde </a:t>
            </a:r>
            <a:r>
              <a:rPr lang="en-US" sz="2400" dirty="0" err="1">
                <a:solidFill>
                  <a:schemeClr val="accent4"/>
                </a:solidFill>
                <a:latin typeface="Comic Sans MS" panose="030F0702030302020204" pitchFamily="66" charset="0"/>
              </a:rPr>
              <a:t>ifade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edilebilir</a:t>
            </a:r>
            <a:r>
              <a:rPr lang="en-US" sz="2400" dirty="0">
                <a:solidFill>
                  <a:schemeClr val="accent4"/>
                </a:solidFill>
                <a:latin typeface="Comic Sans MS" panose="030F0702030302020204" pitchFamily="66" charset="0"/>
              </a:rPr>
              <a:t>. </a:t>
            </a:r>
            <a:endParaRPr lang="tr-TR" sz="2400" dirty="0">
              <a:solidFill>
                <a:schemeClr val="accent4"/>
              </a:solidFill>
              <a:latin typeface="Comic Sans MS" pitchFamily="66" charset="0"/>
            </a:endParaRPr>
          </a:p>
          <a:p>
            <a:r>
              <a:rPr lang="en-US" sz="2400" dirty="0" smtClean="0">
                <a:solidFill>
                  <a:schemeClr val="accent4"/>
                </a:solidFill>
                <a:latin typeface="Comic Sans MS" panose="030F0702030302020204" pitchFamily="66" charset="0"/>
              </a:rPr>
              <a:t>Bu </a:t>
            </a:r>
            <a:r>
              <a:rPr lang="en-US" sz="2400" dirty="0" err="1">
                <a:solidFill>
                  <a:schemeClr val="accent4"/>
                </a:solidFill>
                <a:latin typeface="Comic Sans MS" panose="030F0702030302020204" pitchFamily="66" charset="0"/>
              </a:rPr>
              <a:t>ifade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biçimlerinin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farklılığına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koordinat</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sistemlerinin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seçimi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neden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olur</a:t>
            </a:r>
            <a:r>
              <a:rPr lang="en-US" sz="2400" dirty="0">
                <a:solidFill>
                  <a:schemeClr val="accent4"/>
                </a:solidFill>
                <a:latin typeface="Comic Sans MS" panose="030F0702030302020204" pitchFamily="66" charset="0"/>
              </a:rPr>
              <a:t>.</a:t>
            </a:r>
            <a:endParaRPr lang="tr-TR" sz="2400" dirty="0">
              <a:solidFill>
                <a:schemeClr val="accent4"/>
              </a:solidFill>
              <a:latin typeface="Comic Sans MS" panose="030F0702030302020204" pitchFamily="66" charset="0"/>
            </a:endParaRPr>
          </a:p>
          <a:p>
            <a:r>
              <a:rPr lang="en-US" sz="2400" dirty="0" err="1" smtClean="0">
                <a:solidFill>
                  <a:schemeClr val="accent4"/>
                </a:solidFill>
                <a:latin typeface="Comic Sans MS" panose="030F0702030302020204" pitchFamily="66" charset="0"/>
              </a:rPr>
              <a:t>Koordinat</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sistemi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seçilen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başlangıç</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noktasına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göre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cismin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uzaydaki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konumunu</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ifade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etmek</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için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geliştirilmiş</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ve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genelleşmiş</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sistematiklerdir</a:t>
            </a:r>
            <a:r>
              <a:rPr lang="en-US" sz="2400" dirty="0" smtClean="0">
                <a:solidFill>
                  <a:schemeClr val="accent4"/>
                </a:solidFill>
                <a:latin typeface="Comic Sans MS" panose="030F0702030302020204" pitchFamily="66" charset="0"/>
              </a:rPr>
              <a:t>.</a:t>
            </a:r>
            <a:endParaRPr lang="tr-TR" dirty="0"/>
          </a:p>
        </p:txBody>
      </p:sp>
      <p:pic>
        <p:nvPicPr>
          <p:cNvPr id="7" name="Picture 2"/>
          <p:cNvPicPr>
            <a:picLocks noGrp="1" noChangeAspect="1" noChangeArrowheads="1"/>
          </p:cNvPicPr>
          <p:nvPr>
            <p:ph sz="half" idx="1"/>
          </p:nvPr>
        </p:nvPicPr>
        <p:blipFill rotWithShape="1">
          <a:blip r:embed="rId2" cstate="print"/>
          <a:srcRect l="34586" t="16360" r="35529" b="20641"/>
          <a:stretch/>
        </p:blipFill>
        <p:spPr bwMode="auto">
          <a:xfrm>
            <a:off x="565121" y="1600200"/>
            <a:ext cx="3822757" cy="4530725"/>
          </a:xfrm>
          <a:prstGeom prst="rect">
            <a:avLst/>
          </a:prstGeom>
          <a:noFill/>
          <a:ln w="9525">
            <a:noFill/>
            <a:miter lim="800000"/>
            <a:headEnd/>
            <a:tailEnd/>
          </a:ln>
        </p:spPr>
      </p:pic>
    </p:spTree>
    <p:extLst>
      <p:ext uri="{BB962C8B-B14F-4D97-AF65-F5344CB8AC3E}">
        <p14:creationId xmlns:p14="http://schemas.microsoft.com/office/powerpoint/2010/main" val="238658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Koordinat Sistemleri</a:t>
            </a:r>
            <a:endParaRPr lang="tr-TR" dirty="0"/>
          </a:p>
        </p:txBody>
      </p:sp>
      <p:sp>
        <p:nvSpPr>
          <p:cNvPr id="4" name="İçerik Yer Tutucusu 3"/>
          <p:cNvSpPr>
            <a:spLocks noGrp="1"/>
          </p:cNvSpPr>
          <p:nvPr>
            <p:ph sz="half" idx="2"/>
          </p:nvPr>
        </p:nvSpPr>
        <p:spPr/>
        <p:txBody>
          <a:bodyPr/>
          <a:lstStyle/>
          <a:p>
            <a:r>
              <a:rPr lang="en-US" dirty="0" smtClean="0">
                <a:solidFill>
                  <a:schemeClr val="accent4"/>
                </a:solidFill>
                <a:latin typeface="Comic Sans MS" panose="030F0702030302020204" pitchFamily="66" charset="0"/>
              </a:rPr>
              <a:t>Belli </a:t>
            </a:r>
            <a:r>
              <a:rPr lang="en-US" dirty="0" err="1">
                <a:solidFill>
                  <a:schemeClr val="accent4"/>
                </a:solidFill>
                <a:latin typeface="Comic Sans MS" panose="030F0702030302020204" pitchFamily="66" charset="0"/>
              </a:rPr>
              <a:t>başlı</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koordinat</a:t>
            </a:r>
            <a:r>
              <a:rPr lang="en-US" dirty="0">
                <a:solidFill>
                  <a:schemeClr val="accent4"/>
                </a:solidFill>
                <a:latin typeface="Comic Sans MS" panose="030F0702030302020204" pitchFamily="66" charset="0"/>
              </a:rPr>
              <a:t> </a:t>
            </a:r>
            <a:r>
              <a:rPr lang="en-US" dirty="0" err="1" smtClean="0">
                <a:solidFill>
                  <a:schemeClr val="accent4"/>
                </a:solidFill>
                <a:latin typeface="Comic Sans MS" panose="030F0702030302020204" pitchFamily="66" charset="0"/>
              </a:rPr>
              <a:t>sistemleri</a:t>
            </a:r>
            <a:endParaRPr lang="tr-TR" dirty="0" smtClean="0">
              <a:solidFill>
                <a:schemeClr val="accent4"/>
              </a:solidFill>
              <a:latin typeface="Comic Sans MS" panose="030F0702030302020204" pitchFamily="66" charset="0"/>
            </a:endParaRPr>
          </a:p>
          <a:p>
            <a:pPr lvl="1"/>
            <a:r>
              <a:rPr lang="en-US" dirty="0" err="1" smtClean="0">
                <a:solidFill>
                  <a:schemeClr val="accent6">
                    <a:lumMod val="50000"/>
                  </a:schemeClr>
                </a:solidFill>
                <a:latin typeface="Comic Sans MS" panose="030F0702030302020204" pitchFamily="66" charset="0"/>
              </a:rPr>
              <a:t>Kartezyen</a:t>
            </a:r>
            <a:r>
              <a:rPr lang="en-US" dirty="0" smtClean="0">
                <a:solidFill>
                  <a:schemeClr val="accent6">
                    <a:lumMod val="50000"/>
                  </a:schemeClr>
                </a:solidFill>
                <a:latin typeface="Comic Sans MS" panose="030F0702030302020204" pitchFamily="66" charset="0"/>
              </a:rPr>
              <a:t> </a:t>
            </a:r>
            <a:r>
              <a:rPr lang="en-US" dirty="0" err="1">
                <a:solidFill>
                  <a:schemeClr val="accent6">
                    <a:lumMod val="50000"/>
                  </a:schemeClr>
                </a:solidFill>
                <a:latin typeface="Comic Sans MS" panose="030F0702030302020204" pitchFamily="66" charset="0"/>
              </a:rPr>
              <a:t>koordinatlar</a:t>
            </a:r>
            <a:r>
              <a:rPr lang="en-US" dirty="0">
                <a:solidFill>
                  <a:schemeClr val="accent6">
                    <a:lumMod val="50000"/>
                  </a:schemeClr>
                </a:solidFill>
                <a:latin typeface="Comic Sans MS" panose="030F0702030302020204" pitchFamily="66" charset="0"/>
              </a:rPr>
              <a:t> </a:t>
            </a:r>
            <a:r>
              <a:rPr lang="en-US" dirty="0">
                <a:solidFill>
                  <a:schemeClr val="accent4"/>
                </a:solidFill>
                <a:latin typeface="Comic Sans MS" panose="030F0702030302020204" pitchFamily="66" charset="0"/>
              </a:rPr>
              <a:t>x, y, </a:t>
            </a:r>
            <a:r>
              <a:rPr lang="en-US" dirty="0" smtClean="0">
                <a:solidFill>
                  <a:schemeClr val="accent4"/>
                </a:solidFill>
                <a:latin typeface="Comic Sans MS" panose="030F0702030302020204" pitchFamily="66" charset="0"/>
              </a:rPr>
              <a:t>z</a:t>
            </a:r>
            <a:endParaRPr lang="tr-TR" dirty="0" smtClean="0">
              <a:solidFill>
                <a:schemeClr val="accent4"/>
              </a:solidFill>
              <a:latin typeface="Comic Sans MS" panose="030F0702030302020204" pitchFamily="66" charset="0"/>
            </a:endParaRPr>
          </a:p>
          <a:p>
            <a:pPr lvl="1"/>
            <a:r>
              <a:rPr lang="en-US" dirty="0" err="1" smtClean="0">
                <a:solidFill>
                  <a:schemeClr val="accent6">
                    <a:lumMod val="75000"/>
                  </a:schemeClr>
                </a:solidFill>
                <a:latin typeface="Comic Sans MS" panose="030F0702030302020204" pitchFamily="66" charset="0"/>
              </a:rPr>
              <a:t>Silindirik</a:t>
            </a:r>
            <a:r>
              <a:rPr lang="en-US" dirty="0" smtClean="0">
                <a:solidFill>
                  <a:schemeClr val="accent6">
                    <a:lumMod val="75000"/>
                  </a:schemeClr>
                </a:solidFill>
                <a:latin typeface="Comic Sans MS" panose="030F0702030302020204" pitchFamily="66" charset="0"/>
              </a:rPr>
              <a:t> </a:t>
            </a:r>
            <a:r>
              <a:rPr lang="en-US" dirty="0" err="1">
                <a:solidFill>
                  <a:schemeClr val="accent6">
                    <a:lumMod val="75000"/>
                  </a:schemeClr>
                </a:solidFill>
                <a:latin typeface="Comic Sans MS" panose="030F0702030302020204" pitchFamily="66" charset="0"/>
              </a:rPr>
              <a:t>koordinatlar</a:t>
            </a:r>
            <a:r>
              <a:rPr lang="en-US" dirty="0">
                <a:solidFill>
                  <a:schemeClr val="accent6">
                    <a:lumMod val="75000"/>
                  </a:schemeClr>
                </a:solidFill>
                <a:latin typeface="Comic Sans MS" panose="030F0702030302020204" pitchFamily="66" charset="0"/>
              </a:rPr>
              <a:t> </a:t>
            </a:r>
            <a:r>
              <a:rPr lang="en-US" dirty="0">
                <a:solidFill>
                  <a:schemeClr val="accent4"/>
                </a:solidFill>
                <a:latin typeface="Comic Sans MS" panose="030F0702030302020204" pitchFamily="66" charset="0"/>
              </a:rPr>
              <a:t>r, θ, </a:t>
            </a:r>
            <a:r>
              <a:rPr lang="en-US" dirty="0" smtClean="0">
                <a:solidFill>
                  <a:schemeClr val="accent4"/>
                </a:solidFill>
                <a:latin typeface="Comic Sans MS" panose="030F0702030302020204" pitchFamily="66" charset="0"/>
              </a:rPr>
              <a:t>z</a:t>
            </a:r>
            <a:endParaRPr lang="tr-TR" dirty="0" smtClean="0">
              <a:solidFill>
                <a:schemeClr val="accent4"/>
              </a:solidFill>
              <a:latin typeface="Comic Sans MS" panose="030F0702030302020204" pitchFamily="66" charset="0"/>
            </a:endParaRPr>
          </a:p>
          <a:p>
            <a:pPr lvl="1"/>
            <a:r>
              <a:rPr lang="en-US" dirty="0" err="1" smtClean="0">
                <a:solidFill>
                  <a:schemeClr val="accent6">
                    <a:lumMod val="60000"/>
                    <a:lumOff val="40000"/>
                  </a:schemeClr>
                </a:solidFill>
                <a:latin typeface="Comic Sans MS" panose="030F0702030302020204" pitchFamily="66" charset="0"/>
              </a:rPr>
              <a:t>Küresel</a:t>
            </a:r>
            <a:r>
              <a:rPr lang="en-US" dirty="0" smtClean="0">
                <a:solidFill>
                  <a:schemeClr val="accent6">
                    <a:lumMod val="60000"/>
                    <a:lumOff val="40000"/>
                  </a:schemeClr>
                </a:solidFill>
                <a:latin typeface="Comic Sans MS" panose="030F0702030302020204" pitchFamily="66" charset="0"/>
              </a:rPr>
              <a:t> </a:t>
            </a:r>
            <a:r>
              <a:rPr lang="en-US" dirty="0" err="1">
                <a:solidFill>
                  <a:schemeClr val="accent6">
                    <a:lumMod val="60000"/>
                    <a:lumOff val="40000"/>
                  </a:schemeClr>
                </a:solidFill>
                <a:latin typeface="Comic Sans MS" panose="030F0702030302020204" pitchFamily="66" charset="0"/>
              </a:rPr>
              <a:t>koordinatlar</a:t>
            </a:r>
            <a:r>
              <a:rPr lang="en-US" dirty="0">
                <a:solidFill>
                  <a:schemeClr val="accent6">
                    <a:lumMod val="60000"/>
                    <a:lumOff val="40000"/>
                  </a:schemeClr>
                </a:solidFill>
                <a:latin typeface="Comic Sans MS" panose="030F0702030302020204" pitchFamily="66" charset="0"/>
              </a:rPr>
              <a:t> </a:t>
            </a:r>
            <a:r>
              <a:rPr lang="en-US" dirty="0">
                <a:solidFill>
                  <a:schemeClr val="accent4"/>
                </a:solidFill>
                <a:latin typeface="Comic Sans MS" panose="030F0702030302020204" pitchFamily="66" charset="0"/>
              </a:rPr>
              <a:t>R, θ, Φ</a:t>
            </a:r>
            <a:endParaRPr lang="tr-TR" dirty="0">
              <a:solidFill>
                <a:schemeClr val="accent4"/>
              </a:solidFill>
              <a:latin typeface="Comic Sans MS" panose="030F0702030302020204" pitchFamily="66" charset="0"/>
            </a:endParaRPr>
          </a:p>
          <a:p>
            <a:endParaRPr lang="tr-TR" dirty="0"/>
          </a:p>
        </p:txBody>
      </p:sp>
      <p:pic>
        <p:nvPicPr>
          <p:cNvPr id="5" name="Picture 2"/>
          <p:cNvPicPr>
            <a:picLocks noGrp="1" noChangeAspect="1" noChangeArrowheads="1"/>
          </p:cNvPicPr>
          <p:nvPr>
            <p:ph sz="half" idx="1"/>
          </p:nvPr>
        </p:nvPicPr>
        <p:blipFill rotWithShape="1">
          <a:blip r:embed="rId2" cstate="print"/>
          <a:srcRect l="34586" t="16360" r="35529" b="20641"/>
          <a:stretch/>
        </p:blipFill>
        <p:spPr bwMode="auto">
          <a:xfrm>
            <a:off x="565121" y="1600200"/>
            <a:ext cx="3822757" cy="4530725"/>
          </a:xfrm>
          <a:prstGeom prst="rect">
            <a:avLst/>
          </a:prstGeom>
          <a:noFill/>
          <a:ln w="9525">
            <a:noFill/>
            <a:miter lim="800000"/>
            <a:headEnd/>
            <a:tailEnd/>
          </a:ln>
        </p:spPr>
      </p:pic>
    </p:spTree>
    <p:extLst>
      <p:ext uri="{BB962C8B-B14F-4D97-AF65-F5344CB8AC3E}">
        <p14:creationId xmlns:p14="http://schemas.microsoft.com/office/powerpoint/2010/main" val="415111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Koordinat Sistemleri</a:t>
            </a:r>
            <a:endParaRPr lang="tr-TR" dirty="0"/>
          </a:p>
        </p:txBody>
      </p:sp>
      <p:sp>
        <p:nvSpPr>
          <p:cNvPr id="4" name="İçerik Yer Tutucusu 3"/>
          <p:cNvSpPr>
            <a:spLocks noGrp="1"/>
          </p:cNvSpPr>
          <p:nvPr>
            <p:ph sz="half" idx="2"/>
          </p:nvPr>
        </p:nvSpPr>
        <p:spPr>
          <a:xfrm>
            <a:off x="4211960" y="1600200"/>
            <a:ext cx="4680520" cy="4530725"/>
          </a:xfrm>
        </p:spPr>
        <p:txBody>
          <a:bodyPr/>
          <a:lstStyle/>
          <a:p>
            <a:r>
              <a:rPr lang="tr-TR" sz="2400" dirty="0">
                <a:solidFill>
                  <a:schemeClr val="accent4"/>
                </a:solidFill>
                <a:latin typeface="Comic Sans MS" panose="030F0702030302020204" pitchFamily="66" charset="0"/>
              </a:rPr>
              <a:t>Ayrıca</a:t>
            </a:r>
            <a:r>
              <a:rPr lang="en-US" sz="2400" dirty="0">
                <a:solidFill>
                  <a:schemeClr val="accent4"/>
                </a:solidFill>
                <a:latin typeface="Comic Sans MS" panose="030F0702030302020204" pitchFamily="66" charset="0"/>
              </a:rPr>
              <a:t> </a:t>
            </a:r>
            <a:r>
              <a:rPr lang="tr-TR" sz="2400" dirty="0">
                <a:solidFill>
                  <a:schemeClr val="accent4"/>
                </a:solidFill>
                <a:latin typeface="Comic Sans MS" panose="030F0702030302020204" pitchFamily="66" charset="0"/>
              </a:rPr>
              <a:t>dinamik</a:t>
            </a:r>
            <a:r>
              <a:rPr lang="en-US" sz="2400" dirty="0">
                <a:solidFill>
                  <a:schemeClr val="accent4"/>
                </a:solidFill>
                <a:latin typeface="Comic Sans MS" panose="030F0702030302020204" pitchFamily="66" charset="0"/>
              </a:rPr>
              <a:t> </a:t>
            </a:r>
            <a:r>
              <a:rPr lang="tr-TR" sz="2400" dirty="0">
                <a:solidFill>
                  <a:schemeClr val="accent4"/>
                </a:solidFill>
                <a:latin typeface="Comic Sans MS" panose="030F0702030302020204" pitchFamily="66" charset="0"/>
              </a:rPr>
              <a:t>problemlerin</a:t>
            </a:r>
            <a:r>
              <a:rPr lang="en-US" sz="2400" dirty="0">
                <a:solidFill>
                  <a:schemeClr val="accent4"/>
                </a:solidFill>
                <a:latin typeface="Comic Sans MS" panose="030F0702030302020204" pitchFamily="66" charset="0"/>
              </a:rPr>
              <a:t> </a:t>
            </a:r>
            <a:r>
              <a:rPr lang="tr-TR" sz="2400" noProof="1">
                <a:solidFill>
                  <a:schemeClr val="accent4"/>
                </a:solidFill>
                <a:latin typeface="Comic Sans MS" panose="030F0702030302020204" pitchFamily="66" charset="0"/>
              </a:rPr>
              <a:t>çözümünde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sıkça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karşılaşılan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başka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hareket</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tanımlama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biçimide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teğetsel</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ve</a:t>
            </a:r>
            <a:r>
              <a:rPr lang="en-US" sz="2400" dirty="0">
                <a:solidFill>
                  <a:schemeClr val="accent4"/>
                </a:solidFill>
                <a:latin typeface="Comic Sans MS" panose="030F0702030302020204" pitchFamily="66" charset="0"/>
              </a:rPr>
              <a:t> normal </a:t>
            </a:r>
            <a:r>
              <a:rPr lang="tr-TR" sz="2400" dirty="0">
                <a:solidFill>
                  <a:schemeClr val="accent4"/>
                </a:solidFill>
                <a:latin typeface="Comic Sans MS" panose="030F0702030302020204" pitchFamily="66" charset="0"/>
              </a:rPr>
              <a:t>bileşenlerden</a:t>
            </a:r>
            <a:r>
              <a:rPr lang="en-US" sz="2400" dirty="0">
                <a:solidFill>
                  <a:schemeClr val="accent4"/>
                </a:solidFill>
                <a:latin typeface="Comic Sans MS" panose="030F0702030302020204" pitchFamily="66" charset="0"/>
              </a:rPr>
              <a:t> </a:t>
            </a:r>
            <a:r>
              <a:rPr lang="tr-TR" sz="2400" dirty="0">
                <a:solidFill>
                  <a:schemeClr val="accent4"/>
                </a:solidFill>
                <a:latin typeface="Comic Sans MS" panose="030F0702030302020204" pitchFamily="66" charset="0"/>
              </a:rPr>
              <a:t>oluşan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hareket</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tanımlama</a:t>
            </a:r>
            <a:r>
              <a:rPr lang="en-US" sz="2400" dirty="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sistematiğidir</a:t>
            </a:r>
            <a:r>
              <a:rPr lang="en-US" sz="2400" dirty="0" smtClean="0">
                <a:solidFill>
                  <a:schemeClr val="accent4"/>
                </a:solidFill>
                <a:latin typeface="Comic Sans MS" panose="030F0702030302020204" pitchFamily="66" charset="0"/>
              </a:rPr>
              <a:t>.</a:t>
            </a:r>
            <a:endParaRPr lang="tr-TR" sz="2400" dirty="0" smtClean="0">
              <a:solidFill>
                <a:schemeClr val="accent4"/>
              </a:solidFill>
              <a:latin typeface="Comic Sans MS" panose="030F0702030302020204" pitchFamily="66" charset="0"/>
            </a:endParaRPr>
          </a:p>
          <a:p>
            <a:pPr lvl="1"/>
            <a:r>
              <a:rPr lang="en-US" sz="2000" dirty="0" err="1" smtClean="0">
                <a:solidFill>
                  <a:schemeClr val="accent4"/>
                </a:solidFill>
                <a:latin typeface="Comic Sans MS" panose="030F0702030302020204" pitchFamily="66" charset="0"/>
              </a:rPr>
              <a:t>Parçacığın</a:t>
            </a:r>
            <a:r>
              <a:rPr lang="en-US" sz="2000" dirty="0" smtClean="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hareketi</a:t>
            </a:r>
            <a:r>
              <a:rPr lang="en-US" sz="2000" dirty="0">
                <a:solidFill>
                  <a:schemeClr val="accent4"/>
                </a:solidFill>
                <a:latin typeface="Comic Sans MS" panose="030F0702030302020204" pitchFamily="66" charset="0"/>
              </a:rPr>
              <a:t> </a:t>
            </a:r>
            <a:r>
              <a:rPr lang="en-US" sz="2000" b="1" i="1" dirty="0">
                <a:solidFill>
                  <a:schemeClr val="accent4"/>
                </a:solidFill>
                <a:latin typeface="Comic Sans MS" panose="030F0702030302020204" pitchFamily="66" charset="0"/>
              </a:rPr>
              <a:t>t</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teğeti</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ve</a:t>
            </a:r>
            <a:r>
              <a:rPr lang="en-US" sz="2000" dirty="0">
                <a:solidFill>
                  <a:schemeClr val="accent4"/>
                </a:solidFill>
                <a:latin typeface="Comic Sans MS" panose="030F0702030302020204" pitchFamily="66" charset="0"/>
              </a:rPr>
              <a:t> </a:t>
            </a:r>
            <a:r>
              <a:rPr lang="en-US" sz="2000" b="1" i="1" dirty="0">
                <a:solidFill>
                  <a:schemeClr val="accent4"/>
                </a:solidFill>
                <a:latin typeface="Comic Sans MS" panose="030F0702030302020204" pitchFamily="66" charset="0"/>
              </a:rPr>
              <a:t>n</a:t>
            </a:r>
            <a:r>
              <a:rPr lang="en-US" sz="2000" dirty="0">
                <a:solidFill>
                  <a:schemeClr val="accent4"/>
                </a:solidFill>
                <a:latin typeface="Comic Sans MS" panose="030F0702030302020204" pitchFamily="66" charset="0"/>
              </a:rPr>
              <a:t> normal </a:t>
            </a:r>
            <a:r>
              <a:rPr lang="en-US" sz="2000" dirty="0" err="1">
                <a:solidFill>
                  <a:schemeClr val="accent4"/>
                </a:solidFill>
                <a:latin typeface="Comic Sans MS" panose="030F0702030302020204" pitchFamily="66" charset="0"/>
              </a:rPr>
              <a:t>eğrisi</a:t>
            </a:r>
            <a:r>
              <a:rPr lang="en-US" sz="2000" dirty="0">
                <a:solidFill>
                  <a:schemeClr val="accent4"/>
                </a:solidFill>
                <a:latin typeface="Comic Sans MS" panose="030F0702030302020204" pitchFamily="66" charset="0"/>
              </a:rPr>
              <a:t> </a:t>
            </a:r>
            <a:r>
              <a:rPr lang="tr-TR" sz="2000" dirty="0">
                <a:solidFill>
                  <a:schemeClr val="accent4"/>
                </a:solidFill>
                <a:latin typeface="Comic Sans MS" panose="030F0702030302020204" pitchFamily="66" charset="0"/>
              </a:rPr>
              <a:t>boyunca</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alınan</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ölçülerle</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tanımlanabilir</a:t>
            </a:r>
            <a:r>
              <a:rPr lang="en-US" sz="2000" dirty="0">
                <a:solidFill>
                  <a:schemeClr val="accent4"/>
                </a:solidFill>
                <a:latin typeface="Comic Sans MS" panose="030F0702030302020204" pitchFamily="66" charset="0"/>
              </a:rPr>
              <a:t>. </a:t>
            </a:r>
            <a:endParaRPr lang="tr-TR" sz="2000" dirty="0" smtClean="0">
              <a:solidFill>
                <a:schemeClr val="accent4"/>
              </a:solidFill>
              <a:latin typeface="Comic Sans MS" panose="030F0702030302020204" pitchFamily="66" charset="0"/>
            </a:endParaRPr>
          </a:p>
          <a:p>
            <a:pPr lvl="1"/>
            <a:r>
              <a:rPr lang="en-US" sz="2000" dirty="0" smtClean="0">
                <a:solidFill>
                  <a:schemeClr val="accent4"/>
                </a:solidFill>
                <a:latin typeface="Comic Sans MS" panose="030F0702030302020204" pitchFamily="66" charset="0"/>
              </a:rPr>
              <a:t>Bu </a:t>
            </a:r>
            <a:r>
              <a:rPr lang="en-US" sz="2000" dirty="0" err="1">
                <a:solidFill>
                  <a:schemeClr val="accent4"/>
                </a:solidFill>
                <a:latin typeface="Comic Sans MS" panose="030F0702030302020204" pitchFamily="66" charset="0"/>
              </a:rPr>
              <a:t>ölçümlere</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yol</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değişkenleri</a:t>
            </a:r>
            <a:r>
              <a:rPr lang="en-US" sz="2000" dirty="0">
                <a:solidFill>
                  <a:schemeClr val="accent4"/>
                </a:solidFill>
                <a:latin typeface="Comic Sans MS" panose="030F0702030302020204" pitchFamily="66" charset="0"/>
              </a:rPr>
              <a:t> </a:t>
            </a:r>
            <a:r>
              <a:rPr lang="en-US" sz="2000" dirty="0" err="1">
                <a:solidFill>
                  <a:schemeClr val="accent4"/>
                </a:solidFill>
                <a:latin typeface="Comic Sans MS" panose="030F0702030302020204" pitchFamily="66" charset="0"/>
              </a:rPr>
              <a:t>adı</a:t>
            </a:r>
            <a:r>
              <a:rPr lang="en-US" sz="2000" dirty="0">
                <a:solidFill>
                  <a:schemeClr val="accent4"/>
                </a:solidFill>
                <a:latin typeface="Comic Sans MS" panose="030F0702030302020204" pitchFamily="66" charset="0"/>
              </a:rPr>
              <a:t> </a:t>
            </a:r>
            <a:r>
              <a:rPr lang="en-US" sz="2000" dirty="0" err="1" smtClean="0">
                <a:solidFill>
                  <a:schemeClr val="accent4"/>
                </a:solidFill>
                <a:latin typeface="Comic Sans MS" panose="030F0702030302020204" pitchFamily="66" charset="0"/>
              </a:rPr>
              <a:t>verili</a:t>
            </a:r>
            <a:r>
              <a:rPr lang="tr-TR" sz="2000" dirty="0">
                <a:solidFill>
                  <a:schemeClr val="accent4"/>
                </a:solidFill>
                <a:latin typeface="Comic Sans MS" panose="030F0702030302020204" pitchFamily="66" charset="0"/>
              </a:rPr>
              <a:t>r</a:t>
            </a:r>
            <a:endParaRPr lang="tr-TR" sz="2000" dirty="0"/>
          </a:p>
        </p:txBody>
      </p:sp>
      <p:pic>
        <p:nvPicPr>
          <p:cNvPr id="5" name="Picture 2"/>
          <p:cNvPicPr>
            <a:picLocks noGrp="1" noChangeAspect="1" noChangeArrowheads="1"/>
          </p:cNvPicPr>
          <p:nvPr>
            <p:ph sz="half" idx="1"/>
          </p:nvPr>
        </p:nvPicPr>
        <p:blipFill rotWithShape="1">
          <a:blip r:embed="rId2" cstate="print"/>
          <a:srcRect l="34586" t="16360" r="35529" b="20641"/>
          <a:stretch/>
        </p:blipFill>
        <p:spPr bwMode="auto">
          <a:xfrm>
            <a:off x="455960" y="1600200"/>
            <a:ext cx="3822757" cy="4530725"/>
          </a:xfrm>
          <a:prstGeom prst="rect">
            <a:avLst/>
          </a:prstGeom>
          <a:noFill/>
          <a:ln w="9525">
            <a:noFill/>
            <a:miter lim="800000"/>
            <a:headEnd/>
            <a:tailEnd/>
          </a:ln>
        </p:spPr>
      </p:pic>
    </p:spTree>
    <p:extLst>
      <p:ext uri="{BB962C8B-B14F-4D97-AF65-F5344CB8AC3E}">
        <p14:creationId xmlns:p14="http://schemas.microsoft.com/office/powerpoint/2010/main" val="8047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Koordinat Sistemleri</a:t>
            </a:r>
            <a:endParaRPr lang="tr-TR" dirty="0"/>
          </a:p>
        </p:txBody>
      </p:sp>
      <p:sp>
        <p:nvSpPr>
          <p:cNvPr id="4" name="İçerik Yer Tutucusu 3"/>
          <p:cNvSpPr>
            <a:spLocks noGrp="1"/>
          </p:cNvSpPr>
          <p:nvPr>
            <p:ph sz="half" idx="2"/>
          </p:nvPr>
        </p:nvSpPr>
        <p:spPr>
          <a:xfrm>
            <a:off x="4211960" y="1600200"/>
            <a:ext cx="4680520" cy="4530725"/>
          </a:xfrm>
        </p:spPr>
        <p:txBody>
          <a:bodyPr/>
          <a:lstStyle/>
          <a:p>
            <a:r>
              <a:rPr lang="en-US" sz="2400" dirty="0" err="1">
                <a:solidFill>
                  <a:schemeClr val="accent4"/>
                </a:solidFill>
                <a:latin typeface="Comic Sans MS" panose="030F0702030302020204" pitchFamily="66" charset="0"/>
              </a:rPr>
              <a:t>Cisimlerin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parçacık</a:t>
            </a:r>
            <a:r>
              <a:rPr lang="en-US" sz="2400" dirty="0">
                <a:solidFill>
                  <a:schemeClr val="accent4"/>
                </a:solidFill>
                <a:latin typeface="Comic Sans MS" panose="030F0702030302020204" pitchFamily="66" charset="0"/>
              </a:rPr>
              <a:t> yada </a:t>
            </a:r>
            <a:r>
              <a:rPr lang="en-US" sz="2400" dirty="0" err="1">
                <a:solidFill>
                  <a:schemeClr val="accent4"/>
                </a:solidFill>
                <a:latin typeface="Comic Sans MS" panose="030F0702030302020204" pitchFamily="66" charset="0"/>
              </a:rPr>
              <a:t>katı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hareketi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sabit</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referans</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eksenine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göre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ölçülerek</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koordinatları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ifade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edildiğinde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buna</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mutlak</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hareket</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analizi</a:t>
            </a:r>
            <a:r>
              <a:rPr lang="en-US" sz="2400" b="1"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adı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verilir</a:t>
            </a:r>
            <a:r>
              <a:rPr lang="en-US" sz="2400" dirty="0">
                <a:solidFill>
                  <a:schemeClr val="accent4"/>
                </a:solidFill>
                <a:latin typeface="Comic Sans MS" panose="030F0702030302020204" pitchFamily="66" charset="0"/>
              </a:rPr>
              <a:t>.</a:t>
            </a:r>
            <a:endParaRPr lang="tr-TR" sz="2400" dirty="0">
              <a:solidFill>
                <a:schemeClr val="accent4"/>
              </a:solidFill>
              <a:latin typeface="Comic Sans MS" panose="030F0702030302020204" pitchFamily="66" charset="0"/>
            </a:endParaRPr>
          </a:p>
          <a:p>
            <a:r>
              <a:rPr lang="en-US" sz="2400" dirty="0" err="1" smtClean="0">
                <a:solidFill>
                  <a:schemeClr val="accent4"/>
                </a:solidFill>
                <a:latin typeface="Comic Sans MS" panose="030F0702030302020204" pitchFamily="66" charset="0"/>
              </a:rPr>
              <a:t>Hareketli</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referans</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eksenlerinden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ölçülen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koordinatlar</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kullanıldığında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ise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buna</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bağıl</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hareket</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analizi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adı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verilir</a:t>
            </a:r>
            <a:r>
              <a:rPr lang="en-US" sz="2400" dirty="0">
                <a:solidFill>
                  <a:schemeClr val="accent4"/>
                </a:solidFill>
                <a:latin typeface="Comic Sans MS" panose="030F0702030302020204" pitchFamily="66" charset="0"/>
              </a:rPr>
              <a:t>.</a:t>
            </a:r>
          </a:p>
        </p:txBody>
      </p:sp>
      <p:pic>
        <p:nvPicPr>
          <p:cNvPr id="5" name="Picture 2"/>
          <p:cNvPicPr>
            <a:picLocks noGrp="1" noChangeAspect="1" noChangeArrowheads="1"/>
          </p:cNvPicPr>
          <p:nvPr>
            <p:ph sz="half" idx="1"/>
          </p:nvPr>
        </p:nvPicPr>
        <p:blipFill rotWithShape="1">
          <a:blip r:embed="rId2" cstate="print"/>
          <a:srcRect l="34586" t="16360" r="35529" b="20641"/>
          <a:stretch/>
        </p:blipFill>
        <p:spPr bwMode="auto">
          <a:xfrm>
            <a:off x="455960" y="1600200"/>
            <a:ext cx="3822757" cy="4530725"/>
          </a:xfrm>
          <a:prstGeom prst="rect">
            <a:avLst/>
          </a:prstGeom>
          <a:noFill/>
          <a:ln w="9525">
            <a:noFill/>
            <a:miter lim="800000"/>
            <a:headEnd/>
            <a:tailEnd/>
          </a:ln>
        </p:spPr>
      </p:pic>
    </p:spTree>
    <p:extLst>
      <p:ext uri="{BB962C8B-B14F-4D97-AF65-F5344CB8AC3E}">
        <p14:creationId xmlns:p14="http://schemas.microsoft.com/office/powerpoint/2010/main" val="317561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Parçacık Kinematiği</a:t>
            </a:r>
            <a:br>
              <a:rPr lang="tr-TR" dirty="0" smtClean="0"/>
            </a:br>
            <a:r>
              <a:rPr lang="tr-TR" dirty="0" smtClean="0"/>
              <a:t>Doğrusal Hareket – Yer Değiştirme</a:t>
            </a:r>
            <a:endParaRPr lang="tr-TR" dirty="0"/>
          </a:p>
        </p:txBody>
      </p:sp>
      <p:pic>
        <p:nvPicPr>
          <p:cNvPr id="6" name="Picture 2"/>
          <p:cNvPicPr>
            <a:picLocks noChangeAspect="1" noChangeArrowheads="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2267744" y="1524000"/>
            <a:ext cx="4373881" cy="1371600"/>
          </a:xfrm>
          <a:prstGeom prst="rect">
            <a:avLst/>
          </a:prstGeom>
          <a:noFill/>
          <a:ln w="28575">
            <a:solidFill>
              <a:schemeClr val="accent6"/>
            </a:solidFill>
            <a:miter lim="800000"/>
            <a:headEnd/>
            <a:tailEnd/>
          </a:ln>
        </p:spPr>
      </p:pic>
      <p:sp>
        <p:nvSpPr>
          <p:cNvPr id="7" name="TextBox 15"/>
          <p:cNvSpPr txBox="1"/>
          <p:nvPr/>
        </p:nvSpPr>
        <p:spPr>
          <a:xfrm>
            <a:off x="539972" y="2895600"/>
            <a:ext cx="8352508" cy="3785652"/>
          </a:xfrm>
          <a:prstGeom prst="rect">
            <a:avLst/>
          </a:prstGeom>
          <a:noFill/>
        </p:spPr>
        <p:txBody>
          <a:bodyPr wrap="square" rtlCol="0">
            <a:spAutoFit/>
          </a:bodyPr>
          <a:lstStyle/>
          <a:p>
            <a:pPr marL="342900" indent="-342900" algn="just">
              <a:buFont typeface="Wingdings" panose="05000000000000000000" pitchFamily="2" charset="2"/>
              <a:buChar char="q"/>
            </a:pPr>
            <a:r>
              <a:rPr lang="tr-TR" sz="2000" dirty="0" smtClean="0">
                <a:solidFill>
                  <a:schemeClr val="accent4"/>
                </a:solidFill>
                <a:latin typeface="Comic Sans MS" pitchFamily="66" charset="0"/>
              </a:rPr>
              <a:t>Şekildeki gibi bir parçacığının </a:t>
            </a:r>
            <a:r>
              <a:rPr lang="tr-TR" sz="2000" b="1" i="1" dirty="0" smtClean="0">
                <a:solidFill>
                  <a:schemeClr val="accent4"/>
                </a:solidFill>
                <a:latin typeface="Comic Sans MS" pitchFamily="66" charset="0"/>
              </a:rPr>
              <a:t>P</a:t>
            </a:r>
            <a:r>
              <a:rPr lang="tr-TR" sz="2000" dirty="0" smtClean="0">
                <a:solidFill>
                  <a:schemeClr val="accent4"/>
                </a:solidFill>
                <a:latin typeface="Comic Sans MS" pitchFamily="66" charset="0"/>
              </a:rPr>
              <a:t>  noktasında bulunduğunu düşünelim. Bu parçacığın düzgün bir çizgi üzerinde hareket edebildiğini varsayalım. Şekilde </a:t>
            </a:r>
            <a:r>
              <a:rPr lang="tr-TR" sz="2000" b="1" i="1" dirty="0" smtClean="0">
                <a:solidFill>
                  <a:schemeClr val="accent4"/>
                </a:solidFill>
                <a:latin typeface="Comic Sans MS" pitchFamily="66" charset="0"/>
              </a:rPr>
              <a:t>O</a:t>
            </a:r>
            <a:r>
              <a:rPr lang="tr-TR" sz="2000" dirty="0" smtClean="0">
                <a:solidFill>
                  <a:schemeClr val="accent4"/>
                </a:solidFill>
                <a:latin typeface="Comic Sans MS" pitchFamily="66" charset="0"/>
              </a:rPr>
              <a:t> noktasının sabit referans sisteminin başlangıç noktası olduğunu ifade edelim. P ile işaretlenen ve parçacığın her hangi bir </a:t>
            </a:r>
            <a:r>
              <a:rPr lang="tr-TR" sz="2000" b="1" i="1" dirty="0">
                <a:solidFill>
                  <a:schemeClr val="accent4"/>
                </a:solidFill>
                <a:latin typeface="Comic Sans MS" pitchFamily="66" charset="0"/>
              </a:rPr>
              <a:t>t</a:t>
            </a:r>
            <a:r>
              <a:rPr lang="tr-TR" sz="2000" dirty="0" smtClean="0">
                <a:solidFill>
                  <a:schemeClr val="accent4"/>
                </a:solidFill>
                <a:latin typeface="Comic Sans MS" pitchFamily="66" charset="0"/>
              </a:rPr>
              <a:t> anında </a:t>
            </a:r>
            <a:r>
              <a:rPr lang="tr-TR" sz="2000" b="1" i="1" dirty="0">
                <a:solidFill>
                  <a:schemeClr val="accent4"/>
                </a:solidFill>
                <a:latin typeface="Comic Sans MS" pitchFamily="66" charset="0"/>
              </a:rPr>
              <a:t>O</a:t>
            </a:r>
            <a:r>
              <a:rPr lang="tr-TR" sz="2000" dirty="0" smtClean="0">
                <a:solidFill>
                  <a:schemeClr val="accent4"/>
                </a:solidFill>
                <a:latin typeface="Comic Sans MS" pitchFamily="66" charset="0"/>
              </a:rPr>
              <a:t> noktasından uzaklığı </a:t>
            </a:r>
            <a:r>
              <a:rPr lang="tr-TR" sz="2000" b="1" i="1" dirty="0">
                <a:solidFill>
                  <a:schemeClr val="accent4"/>
                </a:solidFill>
                <a:latin typeface="Comic Sans MS" pitchFamily="66" charset="0"/>
              </a:rPr>
              <a:t>s</a:t>
            </a:r>
            <a:r>
              <a:rPr lang="tr-TR" sz="2000" dirty="0" smtClean="0">
                <a:solidFill>
                  <a:schemeClr val="accent4"/>
                </a:solidFill>
                <a:latin typeface="Comic Sans MS" pitchFamily="66" charset="0"/>
              </a:rPr>
              <a:t> olarak ölçülmüş olsun.</a:t>
            </a:r>
          </a:p>
          <a:p>
            <a:pPr marL="342900" indent="-342900" algn="just">
              <a:buFont typeface="Wingdings" panose="05000000000000000000" pitchFamily="2" charset="2"/>
              <a:buChar char="q"/>
            </a:pPr>
            <a:r>
              <a:rPr lang="tr-TR" sz="2000" dirty="0" smtClean="0">
                <a:solidFill>
                  <a:schemeClr val="accent4"/>
                </a:solidFill>
                <a:latin typeface="Comic Sans MS" pitchFamily="66" charset="0"/>
              </a:rPr>
              <a:t>Her hangi bir </a:t>
            </a:r>
            <a:r>
              <a:rPr lang="tr-TR" sz="2000" b="1" i="1" dirty="0" smtClean="0">
                <a:solidFill>
                  <a:schemeClr val="accent4"/>
                </a:solidFill>
                <a:latin typeface="Comic Sans MS" pitchFamily="66" charset="0"/>
              </a:rPr>
              <a:t>t+</a:t>
            </a:r>
            <a:r>
              <a:rPr lang="el-GR" sz="2000" b="1" i="1" dirty="0" smtClean="0">
                <a:solidFill>
                  <a:schemeClr val="accent4"/>
                </a:solidFill>
                <a:latin typeface="Comic Sans MS" pitchFamily="66" charset="0"/>
              </a:rPr>
              <a:t>Δ</a:t>
            </a:r>
            <a:r>
              <a:rPr lang="tr-TR" sz="2000" b="1" i="1" dirty="0" smtClean="0">
                <a:solidFill>
                  <a:schemeClr val="accent4"/>
                </a:solidFill>
                <a:latin typeface="Comic Sans MS" pitchFamily="66" charset="0"/>
              </a:rPr>
              <a:t>t</a:t>
            </a:r>
            <a:r>
              <a:rPr lang="tr-TR" sz="2000" i="1" dirty="0" smtClean="0">
                <a:solidFill>
                  <a:schemeClr val="accent4"/>
                </a:solidFill>
                <a:latin typeface="Comic Sans MS" pitchFamily="66" charset="0"/>
              </a:rPr>
              <a:t>  </a:t>
            </a:r>
            <a:r>
              <a:rPr lang="tr-TR" sz="2000" dirty="0">
                <a:solidFill>
                  <a:schemeClr val="accent4"/>
                </a:solidFill>
                <a:latin typeface="Comic Sans MS" pitchFamily="66" charset="0"/>
              </a:rPr>
              <a:t>zamanında parçacık  </a:t>
            </a:r>
            <a:r>
              <a:rPr lang="tr-TR" sz="2000" b="1" i="1" dirty="0" smtClean="0">
                <a:solidFill>
                  <a:schemeClr val="accent4"/>
                </a:solidFill>
                <a:latin typeface="Comic Sans MS" pitchFamily="66" charset="0"/>
              </a:rPr>
              <a:t>P’  </a:t>
            </a:r>
            <a:r>
              <a:rPr lang="tr-TR" sz="2000" dirty="0">
                <a:solidFill>
                  <a:schemeClr val="accent4"/>
                </a:solidFill>
                <a:latin typeface="Comic Sans MS" pitchFamily="66" charset="0"/>
              </a:rPr>
              <a:t>noktasına hareket etmiş olsun, yeni gelinen noktada parçacığın koordinatı </a:t>
            </a:r>
            <a:r>
              <a:rPr lang="tr-TR" sz="2000" b="1" i="1" dirty="0">
                <a:solidFill>
                  <a:schemeClr val="accent4"/>
                </a:solidFill>
                <a:latin typeface="Comic Sans MS" pitchFamily="66" charset="0"/>
              </a:rPr>
              <a:t>s+</a:t>
            </a:r>
            <a:r>
              <a:rPr lang="el-GR" sz="2000" b="1" i="1" dirty="0">
                <a:solidFill>
                  <a:schemeClr val="accent4"/>
                </a:solidFill>
                <a:latin typeface="Comic Sans MS" pitchFamily="66" charset="0"/>
              </a:rPr>
              <a:t>Δ</a:t>
            </a:r>
            <a:r>
              <a:rPr lang="tr-TR" sz="2000" b="1" i="1" dirty="0">
                <a:solidFill>
                  <a:schemeClr val="accent4"/>
                </a:solidFill>
                <a:latin typeface="Comic Sans MS" pitchFamily="66" charset="0"/>
              </a:rPr>
              <a:t>s</a:t>
            </a:r>
            <a:r>
              <a:rPr lang="tr-TR" sz="2000" dirty="0">
                <a:solidFill>
                  <a:schemeClr val="accent4"/>
                </a:solidFill>
                <a:latin typeface="Comic Sans MS" pitchFamily="66" charset="0"/>
              </a:rPr>
              <a:t> </a:t>
            </a:r>
            <a:r>
              <a:rPr lang="tr-TR" sz="2000" dirty="0" smtClean="0">
                <a:solidFill>
                  <a:schemeClr val="accent4"/>
                </a:solidFill>
                <a:latin typeface="Comic Sans MS" pitchFamily="66" charset="0"/>
              </a:rPr>
              <a:t>olur.</a:t>
            </a:r>
          </a:p>
          <a:p>
            <a:pPr marL="342900" indent="-342900" algn="just">
              <a:buFont typeface="Wingdings" panose="05000000000000000000" pitchFamily="2" charset="2"/>
              <a:buChar char="q"/>
            </a:pPr>
            <a:r>
              <a:rPr lang="tr-TR" sz="2000" dirty="0" smtClean="0">
                <a:solidFill>
                  <a:schemeClr val="accent4"/>
                </a:solidFill>
                <a:latin typeface="Comic Sans MS" pitchFamily="66" charset="0"/>
              </a:rPr>
              <a:t>Dolayısıyla, </a:t>
            </a:r>
            <a:r>
              <a:rPr lang="el-GR" sz="2000" b="1" i="1" dirty="0">
                <a:solidFill>
                  <a:schemeClr val="accent4"/>
                </a:solidFill>
                <a:latin typeface="Comic Sans MS" pitchFamily="66" charset="0"/>
              </a:rPr>
              <a:t>Δ</a:t>
            </a:r>
            <a:r>
              <a:rPr lang="tr-TR" sz="2000" b="1" i="1" dirty="0">
                <a:solidFill>
                  <a:schemeClr val="accent4"/>
                </a:solidFill>
                <a:latin typeface="Comic Sans MS" pitchFamily="66" charset="0"/>
              </a:rPr>
              <a:t>t </a:t>
            </a:r>
            <a:r>
              <a:rPr lang="tr-TR" sz="2000" dirty="0" smtClean="0">
                <a:solidFill>
                  <a:schemeClr val="accent4"/>
                </a:solidFill>
                <a:latin typeface="Comic Sans MS" pitchFamily="66" charset="0"/>
              </a:rPr>
              <a:t>zaman aralığında parçacığın koordinatlarındaki değişim </a:t>
            </a:r>
            <a:r>
              <a:rPr lang="el-GR" sz="2000" b="1" i="1" dirty="0">
                <a:solidFill>
                  <a:schemeClr val="accent4"/>
                </a:solidFill>
                <a:latin typeface="Comic Sans MS" pitchFamily="66" charset="0"/>
              </a:rPr>
              <a:t>Δ</a:t>
            </a:r>
            <a:r>
              <a:rPr lang="tr-TR" sz="2000" b="1" i="1" dirty="0">
                <a:solidFill>
                  <a:schemeClr val="accent4"/>
                </a:solidFill>
                <a:latin typeface="Comic Sans MS" pitchFamily="66" charset="0"/>
              </a:rPr>
              <a:t>s</a:t>
            </a:r>
            <a:r>
              <a:rPr lang="tr-TR" sz="2000" dirty="0" smtClean="0">
                <a:solidFill>
                  <a:schemeClr val="accent4"/>
                </a:solidFill>
                <a:latin typeface="Comic Sans MS" pitchFamily="66" charset="0"/>
              </a:rPr>
              <a:t> olur ve buna </a:t>
            </a:r>
            <a:r>
              <a:rPr lang="tr-TR" sz="2000" b="1" dirty="0" smtClean="0">
                <a:solidFill>
                  <a:schemeClr val="accent4"/>
                </a:solidFill>
                <a:latin typeface="Comic Sans MS" pitchFamily="66" charset="0"/>
              </a:rPr>
              <a:t>yer değiştirme </a:t>
            </a:r>
            <a:r>
              <a:rPr lang="tr-TR" sz="2000" dirty="0" smtClean="0">
                <a:solidFill>
                  <a:schemeClr val="accent4"/>
                </a:solidFill>
                <a:latin typeface="Comic Sans MS" pitchFamily="66" charset="0"/>
              </a:rPr>
              <a:t>adı verilir.</a:t>
            </a:r>
          </a:p>
          <a:p>
            <a:pPr marL="342900" indent="-342900" algn="just">
              <a:buFont typeface="Wingdings" panose="05000000000000000000" pitchFamily="2" charset="2"/>
              <a:buChar char="q"/>
            </a:pPr>
            <a:r>
              <a:rPr lang="tr-TR" sz="2000" dirty="0" smtClean="0">
                <a:solidFill>
                  <a:schemeClr val="accent4"/>
                </a:solidFill>
                <a:latin typeface="Comic Sans MS" pitchFamily="66" charset="0"/>
              </a:rPr>
              <a:t>Eğer parçacık negatif </a:t>
            </a:r>
            <a:r>
              <a:rPr lang="tr-TR" sz="2000" b="1" i="1" dirty="0" smtClean="0">
                <a:solidFill>
                  <a:schemeClr val="accent4"/>
                </a:solidFill>
                <a:latin typeface="Comic Sans MS" pitchFamily="66" charset="0"/>
              </a:rPr>
              <a:t>s</a:t>
            </a:r>
            <a:r>
              <a:rPr lang="tr-TR" sz="2000" dirty="0" smtClean="0">
                <a:solidFill>
                  <a:schemeClr val="accent4"/>
                </a:solidFill>
                <a:latin typeface="Comic Sans MS" pitchFamily="66" charset="0"/>
              </a:rPr>
              <a:t> yönünde hareket ediyorsa yer değiştirme negatif olabilir.</a:t>
            </a:r>
            <a:endParaRPr lang="tr-TR" sz="2000" i="1" dirty="0" smtClean="0">
              <a:solidFill>
                <a:schemeClr val="accent4"/>
              </a:solidFill>
            </a:endParaRPr>
          </a:p>
        </p:txBody>
      </p:sp>
    </p:spTree>
    <p:extLst>
      <p:ext uri="{BB962C8B-B14F-4D97-AF65-F5344CB8AC3E}">
        <p14:creationId xmlns:p14="http://schemas.microsoft.com/office/powerpoint/2010/main" val="59294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Açıklama ve Uyarılar</a:t>
            </a:r>
            <a:endParaRPr lang="tr-TR" dirty="0"/>
          </a:p>
        </p:txBody>
      </p:sp>
      <p:sp>
        <p:nvSpPr>
          <p:cNvPr id="3" name="İçerik Yer Tutucusu 2"/>
          <p:cNvSpPr>
            <a:spLocks noGrp="1"/>
          </p:cNvSpPr>
          <p:nvPr>
            <p:ph idx="1"/>
          </p:nvPr>
        </p:nvSpPr>
        <p:spPr/>
        <p:txBody>
          <a:bodyPr/>
          <a:lstStyle/>
          <a:p>
            <a:r>
              <a:rPr lang="tr-TR" dirty="0" smtClean="0"/>
              <a:t>Öğretim </a:t>
            </a:r>
            <a:r>
              <a:rPr lang="tr-TR" dirty="0"/>
              <a:t>Üyesi: </a:t>
            </a:r>
            <a:r>
              <a:rPr lang="tr-TR" dirty="0" smtClean="0"/>
              <a:t>Dr. Nurdan </a:t>
            </a:r>
            <a:r>
              <a:rPr lang="tr-TR" dirty="0"/>
              <a:t>Bilgin  </a:t>
            </a:r>
            <a:endParaRPr lang="tr-TR" dirty="0" smtClean="0"/>
          </a:p>
          <a:p>
            <a:pPr lvl="1"/>
            <a:r>
              <a:rPr lang="tr-TR" dirty="0" smtClean="0"/>
              <a:t>Ofis</a:t>
            </a:r>
            <a:r>
              <a:rPr lang="tr-TR" dirty="0"/>
              <a:t>: 309 ; </a:t>
            </a:r>
            <a:endParaRPr lang="tr-TR" dirty="0" smtClean="0"/>
          </a:p>
          <a:p>
            <a:pPr lvl="1"/>
            <a:r>
              <a:rPr lang="tr-TR" dirty="0" smtClean="0"/>
              <a:t>Tel</a:t>
            </a:r>
            <a:r>
              <a:rPr lang="tr-TR" dirty="0"/>
              <a:t>: 1536 ; </a:t>
            </a:r>
            <a:endParaRPr lang="tr-TR" dirty="0" smtClean="0"/>
          </a:p>
          <a:p>
            <a:pPr lvl="1"/>
            <a:r>
              <a:rPr lang="tr-TR" dirty="0" smtClean="0"/>
              <a:t>E-mail</a:t>
            </a:r>
            <a:r>
              <a:rPr lang="tr-TR" dirty="0"/>
              <a:t>: nurdan.bilgin@omu.edu.tr </a:t>
            </a:r>
          </a:p>
          <a:p>
            <a:r>
              <a:rPr lang="tr-TR" dirty="0" smtClean="0"/>
              <a:t>Ders Kitabı: </a:t>
            </a:r>
          </a:p>
          <a:p>
            <a:pPr lvl="1"/>
            <a:r>
              <a:rPr lang="tr-TR" dirty="0" err="1" smtClean="0"/>
              <a:t>Engineering</a:t>
            </a:r>
            <a:r>
              <a:rPr lang="tr-TR" dirty="0" smtClean="0"/>
              <a:t> </a:t>
            </a:r>
            <a:r>
              <a:rPr lang="tr-TR" dirty="0" err="1" smtClean="0"/>
              <a:t>Mechanics</a:t>
            </a:r>
            <a:r>
              <a:rPr lang="tr-TR" dirty="0" smtClean="0"/>
              <a:t>- Dynamics, J.L. </a:t>
            </a:r>
            <a:r>
              <a:rPr lang="tr-TR" dirty="0" err="1" smtClean="0"/>
              <a:t>Meriam</a:t>
            </a:r>
            <a:r>
              <a:rPr lang="tr-TR" dirty="0" smtClean="0"/>
              <a:t> ve L.G. </a:t>
            </a:r>
            <a:r>
              <a:rPr lang="tr-TR" dirty="0" err="1" smtClean="0"/>
              <a:t>Kraige</a:t>
            </a:r>
            <a:r>
              <a:rPr lang="tr-TR" dirty="0" smtClean="0"/>
              <a:t> (Orijinal)</a:t>
            </a:r>
          </a:p>
          <a:p>
            <a:pPr lvl="1"/>
            <a:r>
              <a:rPr lang="tr-TR" dirty="0" smtClean="0"/>
              <a:t>Mühendislik mekaniği dinamik (</a:t>
            </a:r>
            <a:r>
              <a:rPr lang="tr-TR" dirty="0" err="1" smtClean="0"/>
              <a:t>Engineering</a:t>
            </a:r>
            <a:r>
              <a:rPr lang="tr-TR" dirty="0" smtClean="0"/>
              <a:t> </a:t>
            </a:r>
            <a:r>
              <a:rPr lang="tr-TR" dirty="0" err="1" smtClean="0"/>
              <a:t>mechanics</a:t>
            </a:r>
            <a:r>
              <a:rPr lang="tr-TR" dirty="0" smtClean="0"/>
              <a:t> </a:t>
            </a:r>
            <a:r>
              <a:rPr lang="tr-TR" dirty="0" err="1" smtClean="0"/>
              <a:t>dynamics</a:t>
            </a:r>
            <a:r>
              <a:rPr lang="tr-TR" dirty="0" smtClean="0"/>
              <a:t> J. L. </a:t>
            </a:r>
            <a:r>
              <a:rPr lang="tr-TR" dirty="0" err="1" smtClean="0"/>
              <a:t>Meriam</a:t>
            </a:r>
            <a:r>
              <a:rPr lang="tr-TR" dirty="0" smtClean="0"/>
              <a:t> - L. G. </a:t>
            </a:r>
            <a:r>
              <a:rPr lang="tr-TR" dirty="0" err="1" smtClean="0"/>
              <a:t>Kraige</a:t>
            </a:r>
            <a:r>
              <a:rPr lang="tr-TR" dirty="0" smtClean="0"/>
              <a:t>) çeviri editörleri: Prof. Dr. Paşa Yayla</a:t>
            </a:r>
          </a:p>
          <a:p>
            <a:pPr marL="0" indent="0">
              <a:buNone/>
            </a:pPr>
            <a:endParaRPr lang="tr-TR" dirty="0" smtClean="0"/>
          </a:p>
        </p:txBody>
      </p:sp>
    </p:spTree>
    <p:extLst>
      <p:ext uri="{BB962C8B-B14F-4D97-AF65-F5344CB8AC3E}">
        <p14:creationId xmlns:p14="http://schemas.microsoft.com/office/powerpoint/2010/main" val="271338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Parçacık Kinematiği</a:t>
            </a:r>
            <a:br>
              <a:rPr lang="tr-TR" dirty="0"/>
            </a:br>
            <a:r>
              <a:rPr lang="tr-TR" dirty="0"/>
              <a:t>Doğrusal Hareket – </a:t>
            </a:r>
            <a:r>
              <a:rPr lang="tr-TR" dirty="0" smtClean="0"/>
              <a:t>Hız</a:t>
            </a:r>
            <a:endParaRPr lang="tr-TR" dirty="0"/>
          </a:p>
        </p:txBody>
      </p:sp>
      <mc:AlternateContent xmlns:mc="http://schemas.openxmlformats.org/markup-compatibility/2006" xmlns:a14="http://schemas.microsoft.com/office/drawing/2010/main">
        <mc:Choice Requires="a14">
          <p:sp>
            <p:nvSpPr>
              <p:cNvPr id="6" name="TextBox 18"/>
              <p:cNvSpPr txBox="1"/>
              <p:nvPr/>
            </p:nvSpPr>
            <p:spPr>
              <a:xfrm>
                <a:off x="575976" y="1505661"/>
                <a:ext cx="7992048" cy="4871462"/>
              </a:xfrm>
              <a:prstGeom prst="rect">
                <a:avLst/>
              </a:prstGeom>
              <a:noFill/>
            </p:spPr>
            <p:txBody>
              <a:bodyPr wrap="square" rtlCol="0">
                <a:spAutoFit/>
              </a:bodyPr>
              <a:lstStyle/>
              <a:p>
                <a:pPr>
                  <a:spcBef>
                    <a:spcPts val="600"/>
                  </a:spcBef>
                  <a:spcAft>
                    <a:spcPts val="600"/>
                  </a:spcAft>
                </a:pPr>
                <a:r>
                  <a:rPr lang="el-GR" sz="2000" dirty="0" smtClean="0">
                    <a:solidFill>
                      <a:schemeClr val="accent4"/>
                    </a:solidFill>
                    <a:latin typeface="Comic Sans MS" panose="030F0702030302020204" pitchFamily="66" charset="0"/>
                  </a:rPr>
                  <a:t>Δ</a:t>
                </a:r>
                <a:r>
                  <a:rPr lang="tr-TR" sz="2000" dirty="0" smtClean="0">
                    <a:solidFill>
                      <a:schemeClr val="accent4"/>
                    </a:solidFill>
                    <a:latin typeface="Comic Sans MS" panose="030F0702030302020204" pitchFamily="66" charset="0"/>
                  </a:rPr>
                  <a:t>t </a:t>
                </a:r>
                <a:r>
                  <a:rPr lang="tr-TR" sz="2000" dirty="0">
                    <a:solidFill>
                      <a:schemeClr val="accent4"/>
                    </a:solidFill>
                    <a:latin typeface="Comic Sans MS" panose="030F0702030302020204" pitchFamily="66" charset="0"/>
                  </a:rPr>
                  <a:t>zaman aralığı süresince parçacığın ortalama hızı, yer değiştirmenin zaman aralığına bölünmesi ile elde edilir, yani </a:t>
                </a:r>
                <a:endParaRPr lang="tr-TR" sz="2000"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tr-TR" sz="2000" b="0" i="1" smtClean="0">
                              <a:ln>
                                <a:noFill/>
                              </a:ln>
                              <a:solidFill>
                                <a:srgbClr val="0070C0"/>
                              </a:solidFill>
                              <a:latin typeface="Cambria Math" panose="02040503050406030204" pitchFamily="18" charset="0"/>
                            </a:rPr>
                          </m:ctrlPr>
                        </m:sSubPr>
                        <m:e>
                          <m:r>
                            <a:rPr lang="tr-TR" sz="2000" b="0" i="1" smtClean="0">
                              <a:ln>
                                <a:noFill/>
                              </a:ln>
                              <a:solidFill>
                                <a:srgbClr val="0070C0"/>
                              </a:solidFill>
                              <a:latin typeface="Cambria Math" panose="02040503050406030204" pitchFamily="18" charset="0"/>
                            </a:rPr>
                            <m:t>𝑣</m:t>
                          </m:r>
                        </m:e>
                        <m:sub>
                          <m:r>
                            <a:rPr lang="tr-TR" sz="2000" b="0" i="1" smtClean="0">
                              <a:ln>
                                <a:noFill/>
                              </a:ln>
                              <a:solidFill>
                                <a:srgbClr val="0070C0"/>
                              </a:solidFill>
                              <a:latin typeface="Cambria Math" panose="02040503050406030204" pitchFamily="18" charset="0"/>
                            </a:rPr>
                            <m:t>𝑎𝑣</m:t>
                          </m:r>
                        </m:sub>
                      </m:sSub>
                      <m:r>
                        <a:rPr lang="tr-TR" sz="2000" b="0" i="1" smtClean="0">
                          <a:ln>
                            <a:noFill/>
                          </a:ln>
                          <a:solidFill>
                            <a:srgbClr val="0070C0"/>
                          </a:solidFill>
                          <a:latin typeface="Cambria Math" panose="02040503050406030204" pitchFamily="18" charset="0"/>
                        </a:rPr>
                        <m:t>=</m:t>
                      </m:r>
                      <m:f>
                        <m:fPr>
                          <m:type m:val="lin"/>
                          <m:ctrlPr>
                            <a:rPr lang="tr-TR" sz="2000" b="0" i="1" smtClean="0">
                              <a:ln>
                                <a:noFill/>
                              </a:ln>
                              <a:solidFill>
                                <a:srgbClr val="0070C0"/>
                              </a:solidFill>
                              <a:latin typeface="Cambria Math" panose="02040503050406030204" pitchFamily="18" charset="0"/>
                              <a:ea typeface="Cambria Math" panose="02040503050406030204" pitchFamily="18" charset="0"/>
                            </a:rPr>
                          </m:ctrlPr>
                        </m:fPr>
                        <m:num>
                          <m:r>
                            <a:rPr lang="tr-TR" sz="2000" b="0" i="1" smtClean="0">
                              <a:ln>
                                <a:noFill/>
                              </a:ln>
                              <a:solidFill>
                                <a:srgbClr val="0070C0"/>
                              </a:solidFill>
                              <a:latin typeface="Cambria Math" panose="02040503050406030204" pitchFamily="18" charset="0"/>
                              <a:ea typeface="Cambria Math" panose="02040503050406030204" pitchFamily="18" charset="0"/>
                            </a:rPr>
                            <m:t>∆</m:t>
                          </m:r>
                          <m:r>
                            <a:rPr lang="tr-TR" sz="2000" b="0" i="1" smtClean="0">
                              <a:ln>
                                <a:noFill/>
                              </a:ln>
                              <a:solidFill>
                                <a:srgbClr val="0070C0"/>
                              </a:solidFill>
                              <a:latin typeface="Cambria Math" panose="02040503050406030204" pitchFamily="18" charset="0"/>
                              <a:ea typeface="Cambria Math" panose="02040503050406030204" pitchFamily="18" charset="0"/>
                            </a:rPr>
                            <m:t>𝑠</m:t>
                          </m:r>
                        </m:num>
                        <m:den>
                          <m:r>
                            <a:rPr lang="tr-TR" sz="2000" b="0" i="1" smtClean="0">
                              <a:ln>
                                <a:noFill/>
                              </a:ln>
                              <a:solidFill>
                                <a:srgbClr val="0070C0"/>
                              </a:solidFill>
                              <a:latin typeface="Cambria Math" panose="02040503050406030204" pitchFamily="18" charset="0"/>
                              <a:ea typeface="Cambria Math" panose="02040503050406030204" pitchFamily="18" charset="0"/>
                            </a:rPr>
                            <m:t>∆</m:t>
                          </m:r>
                          <m:r>
                            <a:rPr lang="tr-TR" sz="2000" b="0" i="1" smtClean="0">
                              <a:ln>
                                <a:noFill/>
                              </a:ln>
                              <a:solidFill>
                                <a:srgbClr val="0070C0"/>
                              </a:solidFill>
                              <a:latin typeface="Cambria Math" panose="02040503050406030204" pitchFamily="18" charset="0"/>
                              <a:ea typeface="Cambria Math" panose="02040503050406030204" pitchFamily="18" charset="0"/>
                            </a:rPr>
                            <m:t>𝑡</m:t>
                          </m:r>
                        </m:den>
                      </m:f>
                    </m:oMath>
                  </m:oMathPara>
                </a14:m>
                <a:endParaRPr lang="tr-TR" sz="2000" dirty="0" smtClean="0">
                  <a:solidFill>
                    <a:schemeClr val="accent4"/>
                  </a:solidFill>
                  <a:latin typeface="Comic Sans MS" panose="030F0702030302020204" pitchFamily="66" charset="0"/>
                </a:endParaRPr>
              </a:p>
              <a:p>
                <a:pPr>
                  <a:spcBef>
                    <a:spcPts val="600"/>
                  </a:spcBef>
                  <a:spcAft>
                    <a:spcPts val="600"/>
                  </a:spcAft>
                </a:pPr>
                <a:r>
                  <a:rPr lang="el-GR" sz="2000" dirty="0" smtClean="0">
                    <a:solidFill>
                      <a:schemeClr val="accent4"/>
                    </a:solidFill>
                    <a:latin typeface="Comic Sans MS" panose="030F0702030302020204" pitchFamily="66" charset="0"/>
                  </a:rPr>
                  <a:t>Δ</a:t>
                </a:r>
                <a:r>
                  <a:rPr lang="tr-TR" sz="2000" dirty="0" smtClean="0">
                    <a:solidFill>
                      <a:schemeClr val="accent4"/>
                    </a:solidFill>
                    <a:latin typeface="Comic Sans MS" panose="030F0702030302020204" pitchFamily="66" charset="0"/>
                  </a:rPr>
                  <a:t>t </a:t>
                </a:r>
                <a:r>
                  <a:rPr lang="tr-TR" sz="2000" dirty="0">
                    <a:solidFill>
                      <a:schemeClr val="accent4"/>
                    </a:solidFill>
                    <a:latin typeface="Comic Sans MS" panose="030F0702030302020204" pitchFamily="66" charset="0"/>
                  </a:rPr>
                  <a:t>çok küçük olursa ve limiti sıfıra yaklaşırsa, ortalama hız parçacığın anlık hızına </a:t>
                </a:r>
                <a:r>
                  <a:rPr lang="tr-TR" sz="2000" dirty="0" smtClean="0">
                    <a:solidFill>
                      <a:schemeClr val="accent4"/>
                    </a:solidFill>
                    <a:latin typeface="Comic Sans MS" panose="030F0702030302020204" pitchFamily="66" charset="0"/>
                  </a:rPr>
                  <a:t>yakınsar</a:t>
                </a: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sz="2000" i="1">
                          <a:solidFill>
                            <a:srgbClr val="0070C0"/>
                          </a:solidFill>
                          <a:latin typeface="Cambria Math" panose="02040503050406030204" pitchFamily="18" charset="0"/>
                        </a:rPr>
                        <m:t>𝑣</m:t>
                      </m:r>
                      <m:r>
                        <a:rPr lang="tr-TR" sz="2000" i="1">
                          <a:solidFill>
                            <a:srgbClr val="0070C0"/>
                          </a:solidFill>
                          <a:latin typeface="Cambria Math" panose="02040503050406030204" pitchFamily="18" charset="0"/>
                        </a:rPr>
                        <m:t>=</m:t>
                      </m:r>
                      <m:func>
                        <m:funcPr>
                          <m:ctrlPr>
                            <a:rPr lang="tr-TR" sz="2000" i="1">
                              <a:solidFill>
                                <a:srgbClr val="0070C0"/>
                              </a:solidFill>
                              <a:latin typeface="Cambria Math" panose="02040503050406030204" pitchFamily="18" charset="0"/>
                            </a:rPr>
                          </m:ctrlPr>
                        </m:funcPr>
                        <m:fName>
                          <m:limLow>
                            <m:limLowPr>
                              <m:ctrlPr>
                                <a:rPr lang="tr-TR" sz="2000" i="1">
                                  <a:solidFill>
                                    <a:srgbClr val="0070C0"/>
                                  </a:solidFill>
                                  <a:latin typeface="Cambria Math" panose="02040503050406030204" pitchFamily="18" charset="0"/>
                                </a:rPr>
                              </m:ctrlPr>
                            </m:limLowPr>
                            <m:e>
                              <m:r>
                                <m:rPr>
                                  <m:sty m:val="p"/>
                                </m:rPr>
                                <a:rPr lang="tr-TR" sz="2000" i="1">
                                  <a:solidFill>
                                    <a:srgbClr val="0070C0"/>
                                  </a:solidFill>
                                  <a:latin typeface="Cambria Math" panose="02040503050406030204" pitchFamily="18" charset="0"/>
                                </a:rPr>
                                <m:t>lim</m:t>
                              </m:r>
                            </m:e>
                            <m:lim>
                              <m:r>
                                <a:rPr lang="tr-TR" sz="2000" i="1">
                                  <a:solidFill>
                                    <a:srgbClr val="0070C0"/>
                                  </a:solidFill>
                                  <a:latin typeface="Cambria Math" panose="02040503050406030204" pitchFamily="18" charset="0"/>
                                </a:rPr>
                                <m:t>∆</m:t>
                              </m:r>
                              <m:r>
                                <a:rPr lang="tr-TR" sz="2000" i="1">
                                  <a:solidFill>
                                    <a:srgbClr val="0070C0"/>
                                  </a:solidFill>
                                  <a:latin typeface="Cambria Math" panose="02040503050406030204" pitchFamily="18" charset="0"/>
                                </a:rPr>
                                <m:t>𝑡</m:t>
                              </m:r>
                              <m:r>
                                <a:rPr lang="tr-TR" sz="2000" i="1">
                                  <a:solidFill>
                                    <a:srgbClr val="0070C0"/>
                                  </a:solidFill>
                                  <a:latin typeface="Cambria Math" panose="02040503050406030204" pitchFamily="18" charset="0"/>
                                </a:rPr>
                                <m:t>→0</m:t>
                              </m:r>
                            </m:lim>
                          </m:limLow>
                        </m:fName>
                        <m:e>
                          <m:f>
                            <m:fPr>
                              <m:ctrlPr>
                                <a:rPr lang="tr-TR" sz="2000" i="1">
                                  <a:solidFill>
                                    <a:srgbClr val="0070C0"/>
                                  </a:solidFill>
                                  <a:latin typeface="Cambria Math" panose="02040503050406030204" pitchFamily="18" charset="0"/>
                                </a:rPr>
                              </m:ctrlPr>
                            </m:fPr>
                            <m:num>
                              <m:r>
                                <a:rPr lang="tr-TR" sz="2000" i="1">
                                  <a:solidFill>
                                    <a:srgbClr val="0070C0"/>
                                  </a:solidFill>
                                  <a:latin typeface="Cambria Math" panose="02040503050406030204" pitchFamily="18" charset="0"/>
                                </a:rPr>
                                <m:t>∆</m:t>
                              </m:r>
                              <m:r>
                                <a:rPr lang="tr-TR" sz="2000" i="1">
                                  <a:solidFill>
                                    <a:srgbClr val="0070C0"/>
                                  </a:solidFill>
                                  <a:latin typeface="Cambria Math" panose="02040503050406030204" pitchFamily="18" charset="0"/>
                                </a:rPr>
                                <m:t>𝑠</m:t>
                              </m:r>
                            </m:num>
                            <m:den>
                              <m:r>
                                <a:rPr lang="tr-TR" sz="2000" i="1">
                                  <a:solidFill>
                                    <a:srgbClr val="0070C0"/>
                                  </a:solidFill>
                                  <a:latin typeface="Cambria Math" panose="02040503050406030204" pitchFamily="18" charset="0"/>
                                </a:rPr>
                                <m:t>∆</m:t>
                              </m:r>
                              <m:r>
                                <a:rPr lang="tr-TR" sz="2000" i="1">
                                  <a:solidFill>
                                    <a:srgbClr val="0070C0"/>
                                  </a:solidFill>
                                  <a:latin typeface="Cambria Math" panose="02040503050406030204" pitchFamily="18" charset="0"/>
                                </a:rPr>
                                <m:t>𝑡</m:t>
                              </m:r>
                            </m:den>
                          </m:f>
                        </m:e>
                      </m:func>
                    </m:oMath>
                  </m:oMathPara>
                </a14:m>
                <a:endParaRPr lang="tr-TR" sz="2000" i="1" dirty="0">
                  <a:solidFill>
                    <a:srgbClr val="0070C0"/>
                  </a:solidFill>
                  <a:latin typeface="Cambria Math" panose="02040503050406030204" pitchFamily="18" charset="0"/>
                </a:endParaRPr>
              </a:p>
              <a:p>
                <a:pPr>
                  <a:spcBef>
                    <a:spcPts val="600"/>
                  </a:spcBef>
                  <a:spcAft>
                    <a:spcPts val="600"/>
                  </a:spcAft>
                </a:pPr>
                <a:r>
                  <a:rPr lang="tr-TR" sz="2000" dirty="0" smtClean="0">
                    <a:solidFill>
                      <a:schemeClr val="accent4"/>
                    </a:solidFill>
                    <a:latin typeface="Comic Sans MS" panose="030F0702030302020204" pitchFamily="66" charset="0"/>
                  </a:rPr>
                  <a:t>ya </a:t>
                </a:r>
                <a:r>
                  <a:rPr lang="tr-TR" sz="2000" dirty="0">
                    <a:solidFill>
                      <a:schemeClr val="accent4"/>
                    </a:solidFill>
                    <a:latin typeface="Comic Sans MS" panose="030F0702030302020204" pitchFamily="66" charset="0"/>
                  </a:rPr>
                  <a:t>da </a:t>
                </a:r>
                <a:endParaRPr lang="tr-TR" sz="2000"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sz="2000" i="1">
                          <a:solidFill>
                            <a:srgbClr val="0070C0"/>
                          </a:solidFill>
                          <a:latin typeface="Cambria Math" panose="02040503050406030204" pitchFamily="18" charset="0"/>
                        </a:rPr>
                        <m:t>𝒗</m:t>
                      </m:r>
                      <m:r>
                        <a:rPr lang="tr-TR" sz="2000" i="1">
                          <a:solidFill>
                            <a:srgbClr val="0070C0"/>
                          </a:solidFill>
                          <a:latin typeface="Cambria Math" panose="02040503050406030204" pitchFamily="18" charset="0"/>
                        </a:rPr>
                        <m:t>=</m:t>
                      </m:r>
                      <m:f>
                        <m:fPr>
                          <m:ctrlPr>
                            <a:rPr lang="tr-TR" sz="2000" i="1">
                              <a:solidFill>
                                <a:srgbClr val="0070C0"/>
                              </a:solidFill>
                              <a:latin typeface="Cambria Math" panose="02040503050406030204" pitchFamily="18" charset="0"/>
                            </a:rPr>
                          </m:ctrlPr>
                        </m:fPr>
                        <m:num>
                          <m:r>
                            <a:rPr lang="tr-TR" sz="2000" i="1">
                              <a:solidFill>
                                <a:srgbClr val="0070C0"/>
                              </a:solidFill>
                              <a:latin typeface="Cambria Math" panose="02040503050406030204" pitchFamily="18" charset="0"/>
                            </a:rPr>
                            <m:t>𝒅𝒔</m:t>
                          </m:r>
                        </m:num>
                        <m:den>
                          <m:r>
                            <a:rPr lang="tr-TR" sz="2000" i="1">
                              <a:solidFill>
                                <a:srgbClr val="0070C0"/>
                              </a:solidFill>
                              <a:latin typeface="Cambria Math" panose="02040503050406030204" pitchFamily="18" charset="0"/>
                            </a:rPr>
                            <m:t>𝒅𝒕</m:t>
                          </m:r>
                        </m:den>
                      </m:f>
                      <m:r>
                        <a:rPr lang="tr-TR" sz="2000" i="1">
                          <a:solidFill>
                            <a:srgbClr val="0070C0"/>
                          </a:solidFill>
                          <a:latin typeface="Cambria Math" panose="02040503050406030204" pitchFamily="18" charset="0"/>
                        </a:rPr>
                        <m:t>=</m:t>
                      </m:r>
                      <m:acc>
                        <m:accPr>
                          <m:chr m:val="̇"/>
                          <m:ctrlPr>
                            <a:rPr lang="tr-TR" sz="2000" i="1">
                              <a:solidFill>
                                <a:srgbClr val="0070C0"/>
                              </a:solidFill>
                              <a:latin typeface="Cambria Math" panose="02040503050406030204" pitchFamily="18" charset="0"/>
                            </a:rPr>
                          </m:ctrlPr>
                        </m:accPr>
                        <m:e>
                          <m:r>
                            <a:rPr lang="tr-TR" sz="2000" i="1">
                              <a:solidFill>
                                <a:srgbClr val="0070C0"/>
                              </a:solidFill>
                              <a:latin typeface="Cambria Math" panose="02040503050406030204" pitchFamily="18" charset="0"/>
                            </a:rPr>
                            <m:t>𝒔</m:t>
                          </m:r>
                        </m:e>
                      </m:acc>
                    </m:oMath>
                  </m:oMathPara>
                </a14:m>
                <a:endParaRPr lang="tr-TR" sz="2000" i="1" dirty="0">
                  <a:solidFill>
                    <a:srgbClr val="0070C0"/>
                  </a:solidFill>
                  <a:latin typeface="Cambria Math" panose="02040503050406030204" pitchFamily="18" charset="0"/>
                </a:endParaRPr>
              </a:p>
              <a:p>
                <a:pPr>
                  <a:spcBef>
                    <a:spcPts val="600"/>
                  </a:spcBef>
                  <a:spcAft>
                    <a:spcPts val="600"/>
                  </a:spcAft>
                </a:pPr>
                <a:r>
                  <a:rPr lang="tr-TR" sz="2000" dirty="0" smtClean="0">
                    <a:solidFill>
                      <a:schemeClr val="accent4"/>
                    </a:solidFill>
                    <a:latin typeface="Comic Sans MS" panose="030F0702030302020204" pitchFamily="66" charset="0"/>
                  </a:rPr>
                  <a:t>Bu durumda, hız yer değiştirmenin zamana göre değişimidir. </a:t>
                </a:r>
              </a:p>
              <a:p>
                <a:pPr>
                  <a:spcBef>
                    <a:spcPts val="600"/>
                  </a:spcBef>
                  <a:spcAft>
                    <a:spcPts val="600"/>
                  </a:spcAft>
                </a:pPr>
                <a:r>
                  <a:rPr lang="tr-TR" sz="2000" dirty="0" smtClean="0">
                    <a:solidFill>
                      <a:schemeClr val="accent4"/>
                    </a:solidFill>
                    <a:latin typeface="Comic Sans MS" panose="030F0702030302020204" pitchFamily="66" charset="0"/>
                  </a:rPr>
                  <a:t>Hız </a:t>
                </a:r>
                <a:r>
                  <a:rPr lang="tr-TR" sz="2000" dirty="0" err="1" smtClean="0">
                    <a:solidFill>
                      <a:schemeClr val="accent4"/>
                    </a:solidFill>
                    <a:latin typeface="Comic Sans MS" panose="030F0702030302020204" pitchFamily="66" charset="0"/>
                  </a:rPr>
                  <a:t>vektörel</a:t>
                </a:r>
                <a:r>
                  <a:rPr lang="tr-TR" sz="2000" dirty="0" smtClean="0">
                    <a:solidFill>
                      <a:schemeClr val="accent4"/>
                    </a:solidFill>
                    <a:latin typeface="Comic Sans MS" panose="030F0702030302020204" pitchFamily="66" charset="0"/>
                  </a:rPr>
                  <a:t> bir büyüklüktür ve yer değiştirmenin pozitif veya negatif olmasına bağlı olarak pozitif veya negatif olabilir.</a:t>
                </a:r>
                <a:endParaRPr lang="en-US" sz="2000" dirty="0">
                  <a:solidFill>
                    <a:schemeClr val="accent4"/>
                  </a:solidFill>
                  <a:latin typeface="Comic Sans MS" panose="030F0702030302020204" pitchFamily="66" charset="0"/>
                </a:endParaRPr>
              </a:p>
            </p:txBody>
          </p:sp>
        </mc:Choice>
        <mc:Fallback xmlns="">
          <p:sp>
            <p:nvSpPr>
              <p:cNvPr id="6" name="TextBox 18"/>
              <p:cNvSpPr txBox="1">
                <a:spLocks noRot="1" noChangeAspect="1" noMove="1" noResize="1" noEditPoints="1" noAdjustHandles="1" noChangeArrowheads="1" noChangeShapeType="1" noTextEdit="1"/>
              </p:cNvSpPr>
              <p:nvPr/>
            </p:nvSpPr>
            <p:spPr>
              <a:xfrm>
                <a:off x="575976" y="1505661"/>
                <a:ext cx="7992048" cy="4871462"/>
              </a:xfrm>
              <a:prstGeom prst="rect">
                <a:avLst/>
              </a:prstGeom>
              <a:blipFill rotWithShape="0">
                <a:blip r:embed="rId2"/>
                <a:stretch>
                  <a:fillRect l="-762" t="-751" b="-1252"/>
                </a:stretch>
              </a:blipFill>
            </p:spPr>
            <p:txBody>
              <a:bodyPr/>
              <a:lstStyle/>
              <a:p>
                <a:r>
                  <a:rPr lang="tr-TR">
                    <a:noFill/>
                  </a:rPr>
                  <a:t> </a:t>
                </a:r>
              </a:p>
            </p:txBody>
          </p:sp>
        </mc:Fallback>
      </mc:AlternateContent>
    </p:spTree>
    <p:extLst>
      <p:ext uri="{BB962C8B-B14F-4D97-AF65-F5344CB8AC3E}">
        <p14:creationId xmlns:p14="http://schemas.microsoft.com/office/powerpoint/2010/main" val="192783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Parçacık Kinematiği</a:t>
            </a:r>
            <a:br>
              <a:rPr lang="tr-TR" dirty="0"/>
            </a:br>
            <a:r>
              <a:rPr lang="tr-TR" dirty="0"/>
              <a:t>Doğrusal Hareket – </a:t>
            </a:r>
            <a:r>
              <a:rPr lang="tr-TR" dirty="0" smtClean="0"/>
              <a:t>İvme</a:t>
            </a:r>
            <a:endParaRPr lang="tr-TR" dirty="0"/>
          </a:p>
        </p:txBody>
      </p:sp>
      <mc:AlternateContent xmlns:mc="http://schemas.openxmlformats.org/markup-compatibility/2006" xmlns:a14="http://schemas.microsoft.com/office/drawing/2010/main">
        <mc:Choice Requires="a14">
          <p:sp>
            <p:nvSpPr>
              <p:cNvPr id="5" name="TextBox 18"/>
              <p:cNvSpPr txBox="1"/>
              <p:nvPr/>
            </p:nvSpPr>
            <p:spPr>
              <a:xfrm>
                <a:off x="469692" y="1524000"/>
                <a:ext cx="8494795" cy="5651612"/>
              </a:xfrm>
              <a:prstGeom prst="rect">
                <a:avLst/>
              </a:prstGeom>
              <a:noFill/>
            </p:spPr>
            <p:txBody>
              <a:bodyPr wrap="square" rtlCol="0">
                <a:spAutoFit/>
              </a:bodyPr>
              <a:lstStyle/>
              <a:p>
                <a:pPr>
                  <a:spcBef>
                    <a:spcPts val="600"/>
                  </a:spcBef>
                  <a:spcAft>
                    <a:spcPts val="600"/>
                  </a:spcAft>
                </a:pPr>
                <a:r>
                  <a:rPr lang="el-GR" sz="2400" dirty="0" smtClean="0">
                    <a:solidFill>
                      <a:schemeClr val="accent4"/>
                    </a:solidFill>
                    <a:latin typeface="Comic Sans MS" panose="030F0702030302020204" pitchFamily="66" charset="0"/>
                  </a:rPr>
                  <a:t>Δ</a:t>
                </a:r>
                <a:r>
                  <a:rPr lang="tr-TR" sz="2400" dirty="0" smtClean="0">
                    <a:solidFill>
                      <a:schemeClr val="accent4"/>
                    </a:solidFill>
                    <a:latin typeface="Comic Sans MS" panose="030F0702030302020204" pitchFamily="66" charset="0"/>
                  </a:rPr>
                  <a:t>t </a:t>
                </a:r>
                <a:r>
                  <a:rPr lang="tr-TR" sz="2400" dirty="0">
                    <a:solidFill>
                      <a:schemeClr val="accent4"/>
                    </a:solidFill>
                    <a:latin typeface="Comic Sans MS" panose="030F0702030302020204" pitchFamily="66" charset="0"/>
                  </a:rPr>
                  <a:t>zaman aralığı süresince parçacığın ortalama </a:t>
                </a:r>
                <a:r>
                  <a:rPr lang="tr-TR" sz="2400" dirty="0" smtClean="0">
                    <a:solidFill>
                      <a:schemeClr val="accent4"/>
                    </a:solidFill>
                    <a:latin typeface="Comic Sans MS" panose="030F0702030302020204" pitchFamily="66" charset="0"/>
                  </a:rPr>
                  <a:t>ivmesi, bu süre zarfında ortaya çıkan hız değişiminin zaman </a:t>
                </a:r>
                <a:r>
                  <a:rPr lang="tr-TR" sz="2400" dirty="0">
                    <a:solidFill>
                      <a:schemeClr val="accent4"/>
                    </a:solidFill>
                    <a:latin typeface="Comic Sans MS" panose="030F0702030302020204" pitchFamily="66" charset="0"/>
                  </a:rPr>
                  <a:t>aralığına bölünmesi ile elde edilir, yani </a:t>
                </a:r>
                <a:endParaRPr lang="tr-TR" sz="2400"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tr-TR" sz="2400" b="1" i="1" smtClean="0">
                              <a:solidFill>
                                <a:srgbClr val="0070C0"/>
                              </a:solidFill>
                              <a:latin typeface="Cambria Math" panose="02040503050406030204" pitchFamily="18" charset="0"/>
                            </a:rPr>
                          </m:ctrlPr>
                        </m:sSubPr>
                        <m:e>
                          <m:r>
                            <a:rPr lang="tr-TR" sz="2400" b="1" i="1" smtClean="0">
                              <a:solidFill>
                                <a:srgbClr val="0070C0"/>
                              </a:solidFill>
                              <a:latin typeface="Cambria Math" panose="02040503050406030204" pitchFamily="18" charset="0"/>
                            </a:rPr>
                            <m:t>𝒂</m:t>
                          </m:r>
                        </m:e>
                        <m:sub>
                          <m:r>
                            <a:rPr lang="tr-TR" sz="2400" b="1" i="1" smtClean="0">
                              <a:solidFill>
                                <a:srgbClr val="0070C0"/>
                              </a:solidFill>
                              <a:latin typeface="Cambria Math" panose="02040503050406030204" pitchFamily="18" charset="0"/>
                            </a:rPr>
                            <m:t>𝒂𝒗</m:t>
                          </m:r>
                        </m:sub>
                      </m:sSub>
                      <m:r>
                        <a:rPr lang="tr-TR" sz="2400" b="1" i="1" smtClean="0">
                          <a:solidFill>
                            <a:srgbClr val="0070C0"/>
                          </a:solidFill>
                          <a:latin typeface="Cambria Math" panose="02040503050406030204" pitchFamily="18" charset="0"/>
                        </a:rPr>
                        <m:t>=</m:t>
                      </m:r>
                      <m:f>
                        <m:fPr>
                          <m:type m:val="lin"/>
                          <m:ctrlPr>
                            <a:rPr lang="tr-TR" sz="2400" b="1" i="1" smtClean="0">
                              <a:solidFill>
                                <a:srgbClr val="0070C0"/>
                              </a:solidFill>
                              <a:latin typeface="Cambria Math" panose="02040503050406030204" pitchFamily="18" charset="0"/>
                              <a:ea typeface="Cambria Math" panose="02040503050406030204" pitchFamily="18" charset="0"/>
                            </a:rPr>
                          </m:ctrlPr>
                        </m:fPr>
                        <m:num>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𝒗</m:t>
                          </m:r>
                        </m:num>
                        <m:den>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𝒕</m:t>
                          </m:r>
                        </m:den>
                      </m:f>
                    </m:oMath>
                  </m:oMathPara>
                </a14:m>
                <a:endParaRPr lang="tr-TR" sz="2400" b="1" dirty="0" smtClean="0">
                  <a:solidFill>
                    <a:schemeClr val="accent4"/>
                  </a:solidFill>
                  <a:latin typeface="Comic Sans MS" panose="030F0702030302020204" pitchFamily="66" charset="0"/>
                </a:endParaRPr>
              </a:p>
              <a:p>
                <a:pPr>
                  <a:spcBef>
                    <a:spcPts val="600"/>
                  </a:spcBef>
                  <a:spcAft>
                    <a:spcPts val="600"/>
                  </a:spcAft>
                </a:pPr>
                <a:r>
                  <a:rPr lang="el-GR" sz="2400" dirty="0" smtClean="0">
                    <a:solidFill>
                      <a:schemeClr val="accent4"/>
                    </a:solidFill>
                    <a:latin typeface="Comic Sans MS" panose="030F0702030302020204" pitchFamily="66" charset="0"/>
                  </a:rPr>
                  <a:t>Δ</a:t>
                </a:r>
                <a:r>
                  <a:rPr lang="tr-TR" sz="2400" dirty="0" smtClean="0">
                    <a:solidFill>
                      <a:schemeClr val="accent4"/>
                    </a:solidFill>
                    <a:latin typeface="Comic Sans MS" panose="030F0702030302020204" pitchFamily="66" charset="0"/>
                  </a:rPr>
                  <a:t>t </a:t>
                </a:r>
                <a:r>
                  <a:rPr lang="tr-TR" sz="2400" dirty="0">
                    <a:solidFill>
                      <a:schemeClr val="accent4"/>
                    </a:solidFill>
                    <a:latin typeface="Comic Sans MS" panose="030F0702030302020204" pitchFamily="66" charset="0"/>
                  </a:rPr>
                  <a:t>çok küçük olursa ve limiti sıfıra yaklaşırsa, ortalama </a:t>
                </a:r>
                <a:r>
                  <a:rPr lang="tr-TR" sz="2400" dirty="0" smtClean="0">
                    <a:solidFill>
                      <a:schemeClr val="accent4"/>
                    </a:solidFill>
                    <a:latin typeface="Comic Sans MS" panose="030F0702030302020204" pitchFamily="66" charset="0"/>
                  </a:rPr>
                  <a:t>ivme </a:t>
                </a:r>
                <a:r>
                  <a:rPr lang="tr-TR" sz="2400" dirty="0">
                    <a:solidFill>
                      <a:schemeClr val="accent4"/>
                    </a:solidFill>
                    <a:latin typeface="Comic Sans MS" panose="030F0702030302020204" pitchFamily="66" charset="0"/>
                  </a:rPr>
                  <a:t>parçacığın anlık </a:t>
                </a:r>
                <a:r>
                  <a:rPr lang="tr-TR" sz="2400" dirty="0" smtClean="0">
                    <a:solidFill>
                      <a:schemeClr val="accent4"/>
                    </a:solidFill>
                    <a:latin typeface="Comic Sans MS" panose="030F0702030302020204" pitchFamily="66" charset="0"/>
                  </a:rPr>
                  <a:t>ivmesine yakınsar</a:t>
                </a:r>
              </a:p>
              <a:p>
                <a:pPr algn="ctr">
                  <a:spcBef>
                    <a:spcPts val="600"/>
                  </a:spcBef>
                  <a:spcAft>
                    <a:spcPts val="600"/>
                  </a:spcAft>
                </a:pPr>
                <a14:m>
                  <m:oMath xmlns:m="http://schemas.openxmlformats.org/officeDocument/2006/math">
                    <m:r>
                      <a:rPr lang="tr-TR" sz="2400" b="1" i="1" smtClean="0">
                        <a:solidFill>
                          <a:srgbClr val="0070C0"/>
                        </a:solidFill>
                        <a:latin typeface="Cambria Math" panose="02040503050406030204" pitchFamily="18" charset="0"/>
                      </a:rPr>
                      <m:t>𝒂</m:t>
                    </m:r>
                    <m:r>
                      <a:rPr lang="tr-TR" sz="2400" b="1" i="1" smtClean="0">
                        <a:solidFill>
                          <a:srgbClr val="0070C0"/>
                        </a:solidFill>
                        <a:latin typeface="Cambria Math" panose="02040503050406030204" pitchFamily="18" charset="0"/>
                      </a:rPr>
                      <m:t>=</m:t>
                    </m:r>
                    <m:func>
                      <m:funcPr>
                        <m:ctrlPr>
                          <a:rPr lang="tr-TR" sz="2400" b="1" i="1" smtClean="0">
                            <a:solidFill>
                              <a:srgbClr val="0070C0"/>
                            </a:solidFill>
                            <a:latin typeface="Cambria Math" panose="02040503050406030204" pitchFamily="18" charset="0"/>
                          </a:rPr>
                        </m:ctrlPr>
                      </m:funcPr>
                      <m:fName>
                        <m:limLow>
                          <m:limLowPr>
                            <m:ctrlPr>
                              <a:rPr lang="tr-TR" sz="2400" b="1" i="1" smtClean="0">
                                <a:solidFill>
                                  <a:srgbClr val="0070C0"/>
                                </a:solidFill>
                                <a:latin typeface="Cambria Math" panose="02040503050406030204" pitchFamily="18" charset="0"/>
                              </a:rPr>
                            </m:ctrlPr>
                          </m:limLowPr>
                          <m:e>
                            <m:r>
                              <a:rPr lang="tr-TR" sz="2400" b="1" i="1" smtClean="0">
                                <a:solidFill>
                                  <a:srgbClr val="0070C0"/>
                                </a:solidFill>
                                <a:latin typeface="Cambria Math" panose="02040503050406030204" pitchFamily="18" charset="0"/>
                              </a:rPr>
                              <m:t>𝒍𝒊𝒎</m:t>
                            </m:r>
                          </m:e>
                          <m:lim>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𝒕</m:t>
                            </m:r>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𝟎</m:t>
                            </m:r>
                          </m:lim>
                        </m:limLow>
                      </m:fName>
                      <m:e>
                        <m:f>
                          <m:fPr>
                            <m:ctrlPr>
                              <a:rPr lang="tr-TR" sz="2400" b="1" i="1" smtClean="0">
                                <a:solidFill>
                                  <a:srgbClr val="0070C0"/>
                                </a:solidFill>
                                <a:latin typeface="Cambria Math" panose="02040503050406030204" pitchFamily="18" charset="0"/>
                              </a:rPr>
                            </m:ctrlPr>
                          </m:fPr>
                          <m:num>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𝒗</m:t>
                            </m:r>
                          </m:num>
                          <m:den>
                            <m:r>
                              <a:rPr lang="tr-TR" sz="2400" b="1" i="1" smtClean="0">
                                <a:solidFill>
                                  <a:srgbClr val="0070C0"/>
                                </a:solidFill>
                                <a:latin typeface="Cambria Math" panose="02040503050406030204" pitchFamily="18" charset="0"/>
                                <a:ea typeface="Cambria Math" panose="02040503050406030204" pitchFamily="18" charset="0"/>
                              </a:rPr>
                              <m:t>∆</m:t>
                            </m:r>
                            <m:r>
                              <a:rPr lang="tr-TR" sz="2400" b="1" i="1" smtClean="0">
                                <a:solidFill>
                                  <a:srgbClr val="0070C0"/>
                                </a:solidFill>
                                <a:latin typeface="Cambria Math" panose="02040503050406030204" pitchFamily="18" charset="0"/>
                                <a:ea typeface="Cambria Math" panose="02040503050406030204" pitchFamily="18" charset="0"/>
                              </a:rPr>
                              <m:t>𝒕</m:t>
                            </m:r>
                          </m:den>
                        </m:f>
                      </m:e>
                    </m:func>
                  </m:oMath>
                </a14:m>
                <a:r>
                  <a:rPr lang="tr-TR" sz="2400" i="1" dirty="0" smtClean="0">
                    <a:solidFill>
                      <a:schemeClr val="accent4"/>
                    </a:solidFill>
                    <a:latin typeface="Comic Sans MS" panose="030F0702030302020204" pitchFamily="66" charset="0"/>
                  </a:rPr>
                  <a:t> ya </a:t>
                </a:r>
                <a:r>
                  <a:rPr lang="tr-TR" sz="2400" i="1" dirty="0">
                    <a:solidFill>
                      <a:schemeClr val="accent4"/>
                    </a:solidFill>
                    <a:latin typeface="Comic Sans MS" panose="030F0702030302020204" pitchFamily="66" charset="0"/>
                  </a:rPr>
                  <a:t>da </a:t>
                </a:r>
                <a14:m>
                  <m:oMath xmlns:m="http://schemas.openxmlformats.org/officeDocument/2006/math">
                    <m:r>
                      <a:rPr lang="tr-TR" sz="2400" b="1" i="1" smtClean="0">
                        <a:solidFill>
                          <a:srgbClr val="0070C0"/>
                        </a:solidFill>
                        <a:latin typeface="Cambria Math" panose="02040503050406030204" pitchFamily="18" charset="0"/>
                      </a:rPr>
                      <m:t>𝒂</m:t>
                    </m:r>
                    <m:r>
                      <a:rPr lang="tr-TR" sz="2400" b="1" i="1" smtClean="0">
                        <a:solidFill>
                          <a:srgbClr val="0070C0"/>
                        </a:solidFill>
                        <a:latin typeface="Cambria Math" panose="02040503050406030204" pitchFamily="18" charset="0"/>
                      </a:rPr>
                      <m:t>=</m:t>
                    </m:r>
                    <m:f>
                      <m:fPr>
                        <m:ctrlPr>
                          <a:rPr lang="tr-TR" sz="2400" b="1" i="1" smtClean="0">
                            <a:solidFill>
                              <a:srgbClr val="0070C0"/>
                            </a:solidFill>
                            <a:latin typeface="Cambria Math" panose="02040503050406030204" pitchFamily="18" charset="0"/>
                          </a:rPr>
                        </m:ctrlPr>
                      </m:fPr>
                      <m:num>
                        <m:r>
                          <a:rPr lang="tr-TR" sz="2400" b="1" i="1" smtClean="0">
                            <a:solidFill>
                              <a:srgbClr val="0070C0"/>
                            </a:solidFill>
                            <a:latin typeface="Cambria Math" panose="02040503050406030204" pitchFamily="18" charset="0"/>
                          </a:rPr>
                          <m:t>𝒅𝒗</m:t>
                        </m:r>
                      </m:num>
                      <m:den>
                        <m:r>
                          <a:rPr lang="tr-TR" sz="2400" b="1" i="1" smtClean="0">
                            <a:solidFill>
                              <a:srgbClr val="0070C0"/>
                            </a:solidFill>
                            <a:latin typeface="Cambria Math" panose="02040503050406030204" pitchFamily="18" charset="0"/>
                          </a:rPr>
                          <m:t>𝒅𝒕</m:t>
                        </m:r>
                      </m:den>
                    </m:f>
                    <m:r>
                      <a:rPr lang="tr-TR" sz="2400" b="1" i="1" smtClean="0">
                        <a:solidFill>
                          <a:srgbClr val="0070C0"/>
                        </a:solidFill>
                        <a:latin typeface="Cambria Math" panose="02040503050406030204" pitchFamily="18" charset="0"/>
                      </a:rPr>
                      <m:t>=</m:t>
                    </m:r>
                    <m:acc>
                      <m:accPr>
                        <m:chr m:val="̇"/>
                        <m:ctrlPr>
                          <a:rPr lang="tr-TR" sz="2400" b="1" i="1" smtClean="0">
                            <a:solidFill>
                              <a:srgbClr val="0070C0"/>
                            </a:solidFill>
                            <a:latin typeface="Cambria Math" panose="02040503050406030204" pitchFamily="18" charset="0"/>
                          </a:rPr>
                        </m:ctrlPr>
                      </m:accPr>
                      <m:e>
                        <m:r>
                          <a:rPr lang="tr-TR" sz="2400" b="1" i="1" smtClean="0">
                            <a:solidFill>
                              <a:srgbClr val="0070C0"/>
                            </a:solidFill>
                            <a:latin typeface="Cambria Math" panose="02040503050406030204" pitchFamily="18" charset="0"/>
                          </a:rPr>
                          <m:t>𝒗</m:t>
                        </m:r>
                      </m:e>
                    </m:acc>
                  </m:oMath>
                </a14:m>
                <a:r>
                  <a:rPr lang="tr-TR" sz="2400" i="1" dirty="0" smtClean="0">
                    <a:solidFill>
                      <a:schemeClr val="accent4"/>
                    </a:solidFill>
                    <a:latin typeface="Comic Sans MS" panose="030F0702030302020204" pitchFamily="66" charset="0"/>
                  </a:rPr>
                  <a:t> ya da </a:t>
                </a:r>
                <a14:m>
                  <m:oMath xmlns:m="http://schemas.openxmlformats.org/officeDocument/2006/math">
                    <m:r>
                      <a:rPr lang="tr-TR" sz="2400" b="1" i="1" smtClean="0">
                        <a:solidFill>
                          <a:srgbClr val="0070C0"/>
                        </a:solidFill>
                        <a:latin typeface="Cambria Math" panose="02040503050406030204" pitchFamily="18" charset="0"/>
                      </a:rPr>
                      <m:t>𝒂</m:t>
                    </m:r>
                    <m:r>
                      <a:rPr lang="tr-TR" sz="2400" b="1" i="1" smtClean="0">
                        <a:solidFill>
                          <a:srgbClr val="0070C0"/>
                        </a:solidFill>
                        <a:latin typeface="Cambria Math" panose="02040503050406030204" pitchFamily="18" charset="0"/>
                      </a:rPr>
                      <m:t>=</m:t>
                    </m:r>
                    <m:f>
                      <m:fPr>
                        <m:ctrlPr>
                          <a:rPr lang="tr-TR" sz="2400" b="1" i="1" smtClean="0">
                            <a:solidFill>
                              <a:srgbClr val="0070C0"/>
                            </a:solidFill>
                            <a:latin typeface="Cambria Math" panose="02040503050406030204" pitchFamily="18" charset="0"/>
                          </a:rPr>
                        </m:ctrlPr>
                      </m:fPr>
                      <m:num>
                        <m:sSup>
                          <m:sSupPr>
                            <m:ctrlPr>
                              <a:rPr lang="tr-TR" sz="2400" b="1" i="1" smtClean="0">
                                <a:solidFill>
                                  <a:srgbClr val="0070C0"/>
                                </a:solidFill>
                                <a:latin typeface="Cambria Math" panose="02040503050406030204" pitchFamily="18" charset="0"/>
                              </a:rPr>
                            </m:ctrlPr>
                          </m:sSupPr>
                          <m:e>
                            <m:r>
                              <a:rPr lang="tr-TR" sz="2400" b="1" i="1" smtClean="0">
                                <a:solidFill>
                                  <a:srgbClr val="0070C0"/>
                                </a:solidFill>
                                <a:latin typeface="Cambria Math" panose="02040503050406030204" pitchFamily="18" charset="0"/>
                              </a:rPr>
                              <m:t>𝒅</m:t>
                            </m:r>
                          </m:e>
                          <m:sup>
                            <m:r>
                              <a:rPr lang="tr-TR" sz="2400" b="1" i="1" smtClean="0">
                                <a:solidFill>
                                  <a:srgbClr val="0070C0"/>
                                </a:solidFill>
                                <a:latin typeface="Cambria Math" panose="02040503050406030204" pitchFamily="18" charset="0"/>
                              </a:rPr>
                              <m:t>𝟐</m:t>
                            </m:r>
                          </m:sup>
                        </m:sSup>
                        <m:r>
                          <a:rPr lang="tr-TR" sz="2400" b="1" i="1" smtClean="0">
                            <a:solidFill>
                              <a:srgbClr val="0070C0"/>
                            </a:solidFill>
                            <a:latin typeface="Cambria Math" panose="02040503050406030204" pitchFamily="18" charset="0"/>
                          </a:rPr>
                          <m:t>𝒔</m:t>
                        </m:r>
                      </m:num>
                      <m:den>
                        <m:r>
                          <a:rPr lang="tr-TR" sz="2400" b="1" i="1" smtClean="0">
                            <a:solidFill>
                              <a:srgbClr val="0070C0"/>
                            </a:solidFill>
                            <a:latin typeface="Cambria Math" panose="02040503050406030204" pitchFamily="18" charset="0"/>
                          </a:rPr>
                          <m:t>𝒅</m:t>
                        </m:r>
                        <m:sSup>
                          <m:sSupPr>
                            <m:ctrlPr>
                              <a:rPr lang="tr-TR" sz="2400" b="1" i="1" smtClean="0">
                                <a:solidFill>
                                  <a:srgbClr val="0070C0"/>
                                </a:solidFill>
                                <a:latin typeface="Cambria Math" panose="02040503050406030204" pitchFamily="18" charset="0"/>
                              </a:rPr>
                            </m:ctrlPr>
                          </m:sSupPr>
                          <m:e>
                            <m:r>
                              <a:rPr lang="tr-TR" sz="2400" b="1" i="1" smtClean="0">
                                <a:solidFill>
                                  <a:srgbClr val="0070C0"/>
                                </a:solidFill>
                                <a:latin typeface="Cambria Math" panose="02040503050406030204" pitchFamily="18" charset="0"/>
                              </a:rPr>
                              <m:t>𝒕</m:t>
                            </m:r>
                          </m:e>
                          <m:sup>
                            <m:r>
                              <a:rPr lang="tr-TR" sz="2400" b="1" i="1" smtClean="0">
                                <a:solidFill>
                                  <a:srgbClr val="0070C0"/>
                                </a:solidFill>
                                <a:latin typeface="Cambria Math" panose="02040503050406030204" pitchFamily="18" charset="0"/>
                              </a:rPr>
                              <m:t>𝟐</m:t>
                            </m:r>
                          </m:sup>
                        </m:sSup>
                      </m:den>
                    </m:f>
                    <m:r>
                      <a:rPr lang="tr-TR" sz="2400" b="1" i="1" smtClean="0">
                        <a:solidFill>
                          <a:srgbClr val="0070C0"/>
                        </a:solidFill>
                        <a:latin typeface="Cambria Math" panose="02040503050406030204" pitchFamily="18" charset="0"/>
                      </a:rPr>
                      <m:t>=</m:t>
                    </m:r>
                    <m:acc>
                      <m:accPr>
                        <m:chr m:val="̈"/>
                        <m:ctrlPr>
                          <a:rPr lang="tr-TR" sz="2400" b="1" i="1" smtClean="0">
                            <a:solidFill>
                              <a:srgbClr val="0070C0"/>
                            </a:solidFill>
                            <a:latin typeface="Cambria Math" panose="02040503050406030204" pitchFamily="18" charset="0"/>
                          </a:rPr>
                        </m:ctrlPr>
                      </m:accPr>
                      <m:e>
                        <m:r>
                          <a:rPr lang="tr-TR" sz="2400" b="1" i="1" smtClean="0">
                            <a:solidFill>
                              <a:srgbClr val="0070C0"/>
                            </a:solidFill>
                            <a:latin typeface="Cambria Math" panose="02040503050406030204" pitchFamily="18" charset="0"/>
                          </a:rPr>
                          <m:t>𝒔</m:t>
                        </m:r>
                      </m:e>
                    </m:acc>
                  </m:oMath>
                </a14:m>
                <a:endParaRPr lang="tr-TR" sz="2400" b="1" i="1" dirty="0">
                  <a:solidFill>
                    <a:schemeClr val="accent4"/>
                  </a:solidFill>
                  <a:latin typeface="Comic Sans MS" panose="030F0702030302020204" pitchFamily="66" charset="0"/>
                </a:endParaRPr>
              </a:p>
              <a:p>
                <a:pPr>
                  <a:spcBef>
                    <a:spcPts val="600"/>
                  </a:spcBef>
                  <a:spcAft>
                    <a:spcPts val="600"/>
                  </a:spcAft>
                </a:pPr>
                <a:r>
                  <a:rPr lang="tr-TR" sz="2400" dirty="0" smtClean="0">
                    <a:solidFill>
                      <a:schemeClr val="accent4"/>
                    </a:solidFill>
                    <a:latin typeface="Comic Sans MS" panose="030F0702030302020204" pitchFamily="66" charset="0"/>
                  </a:rPr>
                  <a:t>İvme hızın artmasına veya azalmasına bağlı olarak pozitif veya negatif olabilir. Hız negatif olsa bile, eğer parçacık süreç sonunda daha az negatif bir hıza ulaşıyorsa bu durumda ivme pozitif olur. Eğer parçacık yavaşlıyorsa, ivme ifadesi yerine </a:t>
                </a:r>
                <a:r>
                  <a:rPr lang="tr-TR" sz="2400" b="1" dirty="0" smtClean="0">
                    <a:solidFill>
                      <a:schemeClr val="accent4"/>
                    </a:solidFill>
                    <a:latin typeface="Comic Sans MS" panose="030F0702030302020204" pitchFamily="66" charset="0"/>
                  </a:rPr>
                  <a:t>yavaşlama (</a:t>
                </a:r>
                <a:r>
                  <a:rPr lang="tr-TR" sz="2400" b="1" dirty="0" err="1" smtClean="0">
                    <a:solidFill>
                      <a:schemeClr val="accent4"/>
                    </a:solidFill>
                    <a:latin typeface="Comic Sans MS" panose="030F0702030302020204" pitchFamily="66" charset="0"/>
                  </a:rPr>
                  <a:t>decelerating</a:t>
                </a:r>
                <a:r>
                  <a:rPr lang="tr-TR" sz="2400" b="1" dirty="0" smtClean="0">
                    <a:solidFill>
                      <a:schemeClr val="accent4"/>
                    </a:solidFill>
                    <a:latin typeface="Comic Sans MS" panose="030F0702030302020204" pitchFamily="66" charset="0"/>
                  </a:rPr>
                  <a:t>) </a:t>
                </a:r>
                <a:r>
                  <a:rPr lang="tr-TR" sz="2400" dirty="0" smtClean="0">
                    <a:solidFill>
                      <a:schemeClr val="accent4"/>
                    </a:solidFill>
                    <a:latin typeface="Comic Sans MS" panose="030F0702030302020204" pitchFamily="66" charset="0"/>
                  </a:rPr>
                  <a:t>ifadesi kullanılır.</a:t>
                </a:r>
                <a:endParaRPr lang="en-US" sz="2400" dirty="0">
                  <a:solidFill>
                    <a:schemeClr val="accent4"/>
                  </a:solidFill>
                  <a:latin typeface="Comic Sans MS" panose="030F0702030302020204" pitchFamily="66" charset="0"/>
                </a:endParaRPr>
              </a:p>
            </p:txBody>
          </p:sp>
        </mc:Choice>
        <mc:Fallback xmlns="">
          <p:sp>
            <p:nvSpPr>
              <p:cNvPr id="5" name="TextBox 18"/>
              <p:cNvSpPr txBox="1">
                <a:spLocks noRot="1" noChangeAspect="1" noMove="1" noResize="1" noEditPoints="1" noAdjustHandles="1" noChangeArrowheads="1" noChangeShapeType="1" noTextEdit="1"/>
              </p:cNvSpPr>
              <p:nvPr/>
            </p:nvSpPr>
            <p:spPr>
              <a:xfrm>
                <a:off x="469692" y="1524000"/>
                <a:ext cx="8494795" cy="5651612"/>
              </a:xfrm>
              <a:prstGeom prst="rect">
                <a:avLst/>
              </a:prstGeom>
              <a:blipFill rotWithShape="0">
                <a:blip r:embed="rId2"/>
                <a:stretch>
                  <a:fillRect l="-1076" t="-863" r="-143" b="-1618"/>
                </a:stretch>
              </a:blipFill>
            </p:spPr>
            <p:txBody>
              <a:bodyPr/>
              <a:lstStyle/>
              <a:p>
                <a:r>
                  <a:rPr lang="tr-TR">
                    <a:noFill/>
                  </a:rPr>
                  <a:t> </a:t>
                </a:r>
              </a:p>
            </p:txBody>
          </p:sp>
        </mc:Fallback>
      </mc:AlternateContent>
    </p:spTree>
    <p:extLst>
      <p:ext uri="{BB962C8B-B14F-4D97-AF65-F5344CB8AC3E}">
        <p14:creationId xmlns:p14="http://schemas.microsoft.com/office/powerpoint/2010/main" val="144906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Parçacık Kinematiği</a:t>
            </a:r>
            <a:br>
              <a:rPr lang="tr-TR" dirty="0"/>
            </a:br>
            <a:r>
              <a:rPr lang="tr-TR" dirty="0"/>
              <a:t>Doğrusal Hareket, s, v ve a ilişkisi</a:t>
            </a:r>
          </a:p>
        </p:txBody>
      </p:sp>
      <mc:AlternateContent xmlns:mc="http://schemas.openxmlformats.org/markup-compatibility/2006" xmlns:a14="http://schemas.microsoft.com/office/drawing/2010/main">
        <mc:Choice Requires="a14">
          <p:sp>
            <p:nvSpPr>
              <p:cNvPr id="4" name="TextBox 23"/>
              <p:cNvSpPr txBox="1"/>
              <p:nvPr/>
            </p:nvSpPr>
            <p:spPr>
              <a:xfrm>
                <a:off x="971600" y="1772816"/>
                <a:ext cx="7529139" cy="4450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rgbClr val="0070C0"/>
                          </a:solidFill>
                          <a:latin typeface="Cambria Math" panose="02040503050406030204" pitchFamily="18" charset="0"/>
                        </a:rPr>
                        <m:t>𝒗</m:t>
                      </m:r>
                      <m:r>
                        <a:rPr lang="tr-TR" sz="2400" b="1" i="1" smtClean="0">
                          <a:solidFill>
                            <a:srgbClr val="0070C0"/>
                          </a:solidFill>
                          <a:latin typeface="Cambria Math" panose="02040503050406030204" pitchFamily="18" charset="0"/>
                        </a:rPr>
                        <m:t>=</m:t>
                      </m:r>
                      <m:f>
                        <m:fPr>
                          <m:ctrlPr>
                            <a:rPr lang="tr-TR" sz="2400" b="1" i="1">
                              <a:solidFill>
                                <a:srgbClr val="0070C0"/>
                              </a:solidFill>
                              <a:latin typeface="Cambria Math" panose="02040503050406030204" pitchFamily="18" charset="0"/>
                            </a:rPr>
                          </m:ctrlPr>
                        </m:fPr>
                        <m:num>
                          <m:r>
                            <a:rPr lang="tr-TR" sz="2400" b="1" i="1">
                              <a:solidFill>
                                <a:srgbClr val="0070C0"/>
                              </a:solidFill>
                              <a:latin typeface="Cambria Math" panose="02040503050406030204" pitchFamily="18" charset="0"/>
                            </a:rPr>
                            <m:t>𝒅𝒔</m:t>
                          </m:r>
                        </m:num>
                        <m:den>
                          <m:r>
                            <a:rPr lang="tr-TR" sz="2400" b="1" i="1">
                              <a:solidFill>
                                <a:srgbClr val="0070C0"/>
                              </a:solidFill>
                              <a:latin typeface="Cambria Math" panose="02040503050406030204" pitchFamily="18" charset="0"/>
                            </a:rPr>
                            <m:t>𝒅𝒕</m:t>
                          </m:r>
                        </m:den>
                      </m:f>
                      <m:r>
                        <a:rPr lang="tr-TR" sz="2400" b="1" i="1">
                          <a:solidFill>
                            <a:srgbClr val="0070C0"/>
                          </a:solidFill>
                          <a:latin typeface="Cambria Math" panose="02040503050406030204" pitchFamily="18" charset="0"/>
                        </a:rPr>
                        <m:t>=</m:t>
                      </m:r>
                      <m:acc>
                        <m:accPr>
                          <m:chr m:val="̇"/>
                          <m:ctrlPr>
                            <a:rPr lang="tr-TR" sz="2400" b="1" i="1">
                              <a:solidFill>
                                <a:srgbClr val="0070C0"/>
                              </a:solidFill>
                              <a:latin typeface="Cambria Math" panose="02040503050406030204" pitchFamily="18" charset="0"/>
                            </a:rPr>
                          </m:ctrlPr>
                        </m:accPr>
                        <m:e>
                          <m:r>
                            <a:rPr lang="tr-TR" sz="2400" b="1" i="1">
                              <a:solidFill>
                                <a:srgbClr val="0070C0"/>
                              </a:solidFill>
                              <a:latin typeface="Cambria Math" panose="02040503050406030204" pitchFamily="18" charset="0"/>
                            </a:rPr>
                            <m:t>𝒔</m:t>
                          </m:r>
                        </m:e>
                      </m:acc>
                      <m:r>
                        <a:rPr lang="tr-TR" sz="2400" b="1" i="1" smtClean="0">
                          <a:solidFill>
                            <a:srgbClr val="0070C0"/>
                          </a:solidFill>
                          <a:latin typeface="Cambria Math" panose="02040503050406030204" pitchFamily="18" charset="0"/>
                        </a:rPr>
                        <m:t>           (</m:t>
                      </m:r>
                      <m:r>
                        <a:rPr lang="tr-TR" sz="2400" b="1" i="1" smtClean="0">
                          <a:solidFill>
                            <a:srgbClr val="0070C0"/>
                          </a:solidFill>
                          <a:latin typeface="Cambria Math" panose="02040503050406030204" pitchFamily="18" charset="0"/>
                        </a:rPr>
                        <m:t>𝟏</m:t>
                      </m:r>
                      <m:r>
                        <a:rPr lang="tr-TR" sz="2400" b="1" i="1" smtClean="0">
                          <a:solidFill>
                            <a:srgbClr val="0070C0"/>
                          </a:solidFill>
                          <a:latin typeface="Cambria Math" panose="02040503050406030204" pitchFamily="18" charset="0"/>
                        </a:rPr>
                        <m:t>)</m:t>
                      </m:r>
                    </m:oMath>
                  </m:oMathPara>
                </a14:m>
                <a:endParaRPr lang="tr-TR" sz="2400" b="1" dirty="0" smtClean="0">
                  <a:solidFill>
                    <a:srgbClr val="0070C0"/>
                  </a:solidFill>
                  <a:latin typeface="Comic Sans MS" pitchFamily="66" charset="0"/>
                </a:endParaRPr>
              </a:p>
              <a:p>
                <a:pPr/>
                <a14:m>
                  <m:oMathPara xmlns:m="http://schemas.openxmlformats.org/officeDocument/2006/math">
                    <m:oMathParaPr>
                      <m:jc m:val="centerGroup"/>
                    </m:oMathParaPr>
                    <m:oMath xmlns:m="http://schemas.openxmlformats.org/officeDocument/2006/math">
                      <m:r>
                        <a:rPr lang="tr-TR" sz="2400" b="1" i="1">
                          <a:solidFill>
                            <a:srgbClr val="0070C0"/>
                          </a:solidFill>
                          <a:latin typeface="Cambria Math" panose="02040503050406030204" pitchFamily="18" charset="0"/>
                        </a:rPr>
                        <m:t>𝒂</m:t>
                      </m:r>
                      <m:r>
                        <a:rPr lang="tr-TR" sz="2400" b="1" i="1">
                          <a:solidFill>
                            <a:srgbClr val="0070C0"/>
                          </a:solidFill>
                          <a:latin typeface="Cambria Math" panose="02040503050406030204" pitchFamily="18" charset="0"/>
                        </a:rPr>
                        <m:t>=</m:t>
                      </m:r>
                      <m:f>
                        <m:fPr>
                          <m:ctrlPr>
                            <a:rPr lang="tr-TR" sz="2400" b="1" i="1">
                              <a:solidFill>
                                <a:srgbClr val="0070C0"/>
                              </a:solidFill>
                              <a:latin typeface="Cambria Math" panose="02040503050406030204" pitchFamily="18" charset="0"/>
                            </a:rPr>
                          </m:ctrlPr>
                        </m:fPr>
                        <m:num>
                          <m:r>
                            <a:rPr lang="tr-TR" sz="2400" b="1" i="1">
                              <a:solidFill>
                                <a:srgbClr val="0070C0"/>
                              </a:solidFill>
                              <a:latin typeface="Cambria Math" panose="02040503050406030204" pitchFamily="18" charset="0"/>
                            </a:rPr>
                            <m:t>𝒅𝒗</m:t>
                          </m:r>
                        </m:num>
                        <m:den>
                          <m:r>
                            <a:rPr lang="tr-TR" sz="2400" b="1" i="1">
                              <a:solidFill>
                                <a:srgbClr val="0070C0"/>
                              </a:solidFill>
                              <a:latin typeface="Cambria Math" panose="02040503050406030204" pitchFamily="18" charset="0"/>
                            </a:rPr>
                            <m:t>𝒅𝒕</m:t>
                          </m:r>
                        </m:den>
                      </m:f>
                      <m:r>
                        <a:rPr lang="tr-TR" sz="2400" b="1" i="1">
                          <a:solidFill>
                            <a:srgbClr val="0070C0"/>
                          </a:solidFill>
                          <a:latin typeface="Cambria Math" panose="02040503050406030204" pitchFamily="18" charset="0"/>
                        </a:rPr>
                        <m:t>=</m:t>
                      </m:r>
                      <m:acc>
                        <m:accPr>
                          <m:chr m:val="̇"/>
                          <m:ctrlPr>
                            <a:rPr lang="tr-TR" sz="2400" b="1" i="1">
                              <a:solidFill>
                                <a:srgbClr val="0070C0"/>
                              </a:solidFill>
                              <a:latin typeface="Cambria Math" panose="02040503050406030204" pitchFamily="18" charset="0"/>
                            </a:rPr>
                          </m:ctrlPr>
                        </m:accPr>
                        <m:e>
                          <m:r>
                            <a:rPr lang="tr-TR" sz="2400" b="1" i="1">
                              <a:solidFill>
                                <a:srgbClr val="0070C0"/>
                              </a:solidFill>
                              <a:latin typeface="Cambria Math" panose="02040503050406030204" pitchFamily="18" charset="0"/>
                            </a:rPr>
                            <m:t>𝒗</m:t>
                          </m:r>
                        </m:e>
                      </m:acc>
                      <m:r>
                        <a:rPr lang="tr-TR" sz="2400" b="1" i="1" smtClean="0">
                          <a:solidFill>
                            <a:srgbClr val="0070C0"/>
                          </a:solidFill>
                          <a:latin typeface="Cambria Math" panose="02040503050406030204" pitchFamily="18" charset="0"/>
                        </a:rPr>
                        <m:t>          (</m:t>
                      </m:r>
                      <m:r>
                        <a:rPr lang="tr-TR" sz="2400" b="1" i="1" smtClean="0">
                          <a:solidFill>
                            <a:srgbClr val="0070C0"/>
                          </a:solidFill>
                          <a:latin typeface="Cambria Math" panose="02040503050406030204" pitchFamily="18" charset="0"/>
                        </a:rPr>
                        <m:t>𝟐</m:t>
                      </m:r>
                      <m:r>
                        <a:rPr lang="tr-TR" sz="2400" b="1" i="1" smtClean="0">
                          <a:solidFill>
                            <a:srgbClr val="0070C0"/>
                          </a:solidFill>
                          <a:latin typeface="Cambria Math" panose="02040503050406030204" pitchFamily="18" charset="0"/>
                        </a:rPr>
                        <m:t>)</m:t>
                      </m:r>
                    </m:oMath>
                  </m:oMathPara>
                </a14:m>
                <a:endParaRPr lang="tr-TR" sz="2400" b="1" dirty="0" smtClean="0">
                  <a:solidFill>
                    <a:srgbClr val="0070C0"/>
                  </a:solidFill>
                  <a:latin typeface="Comic Sans MS" pitchFamily="66" charset="0"/>
                </a:endParaRPr>
              </a:p>
              <a:p>
                <a:endParaRPr lang="tr-TR" sz="2400" dirty="0" smtClean="0">
                  <a:solidFill>
                    <a:schemeClr val="accent4"/>
                  </a:solidFill>
                  <a:latin typeface="Comic Sans MS" pitchFamily="66" charset="0"/>
                </a:endParaRPr>
              </a:p>
              <a:p>
                <a:r>
                  <a:rPr lang="tr-TR" sz="2400" dirty="0" smtClean="0">
                    <a:solidFill>
                      <a:schemeClr val="accent4"/>
                    </a:solidFill>
                    <a:latin typeface="Comic Sans MS" pitchFamily="66" charset="0"/>
                  </a:rPr>
                  <a:t>Yukarıdaki ifadelerde zaman ifadesi </a:t>
                </a:r>
                <a:r>
                  <a:rPr lang="tr-TR" sz="2400" i="1" dirty="0" err="1" smtClean="0">
                    <a:solidFill>
                      <a:schemeClr val="accent4"/>
                    </a:solidFill>
                    <a:latin typeface="Comic Sans MS" pitchFamily="66" charset="0"/>
                  </a:rPr>
                  <a:t>dt</a:t>
                </a:r>
                <a:r>
                  <a:rPr lang="tr-TR" sz="2400" dirty="0" smtClean="0">
                    <a:solidFill>
                      <a:schemeClr val="accent4"/>
                    </a:solidFill>
                    <a:latin typeface="Comic Sans MS" pitchFamily="66" charset="0"/>
                  </a:rPr>
                  <a:t> yok edilerek, yer değiştirme, hız ve ivme arasındaki ilişkiyi ifade eden diferansiyel denklem elde edilir.</a:t>
                </a:r>
              </a:p>
              <a:p>
                <a:endParaRPr lang="tr-TR" sz="2400" dirty="0" smtClean="0">
                  <a:solidFill>
                    <a:schemeClr val="accent4"/>
                  </a:solidFill>
                  <a:latin typeface="Comic Sans MS" pitchFamily="66" charset="0"/>
                </a:endParaRPr>
              </a:p>
              <a:p>
                <a:pPr/>
                <a14:m>
                  <m:oMathPara xmlns:m="http://schemas.openxmlformats.org/officeDocument/2006/math">
                    <m:oMathParaPr>
                      <m:jc m:val="centerGroup"/>
                    </m:oMathParaPr>
                    <m:oMath xmlns:m="http://schemas.openxmlformats.org/officeDocument/2006/math">
                      <m:r>
                        <a:rPr lang="tr-TR" sz="2400" b="1" i="1" smtClean="0">
                          <a:solidFill>
                            <a:srgbClr val="0070C0"/>
                          </a:solidFill>
                          <a:latin typeface="Cambria Math" panose="02040503050406030204" pitchFamily="18" charset="0"/>
                        </a:rPr>
                        <m:t>𝒂𝒅𝒔</m:t>
                      </m:r>
                      <m:r>
                        <a:rPr lang="tr-TR" sz="2400" b="1" i="1" smtClean="0">
                          <a:solidFill>
                            <a:srgbClr val="0070C0"/>
                          </a:solidFill>
                          <a:latin typeface="Cambria Math" panose="02040503050406030204" pitchFamily="18" charset="0"/>
                        </a:rPr>
                        <m:t>=</m:t>
                      </m:r>
                      <m:r>
                        <a:rPr lang="tr-TR" sz="2400" b="1" i="1" smtClean="0">
                          <a:solidFill>
                            <a:srgbClr val="0070C0"/>
                          </a:solidFill>
                          <a:latin typeface="Cambria Math" panose="02040503050406030204" pitchFamily="18" charset="0"/>
                        </a:rPr>
                        <m:t>𝒗𝒅𝒗</m:t>
                      </m:r>
                      <m:r>
                        <a:rPr lang="tr-TR" sz="2400" b="1" i="1" smtClean="0">
                          <a:solidFill>
                            <a:srgbClr val="0070C0"/>
                          </a:solidFill>
                          <a:latin typeface="Cambria Math" panose="02040503050406030204" pitchFamily="18" charset="0"/>
                        </a:rPr>
                        <m:t>        (</m:t>
                      </m:r>
                      <m:r>
                        <a:rPr lang="tr-TR" sz="2400" b="1" i="1" smtClean="0">
                          <a:solidFill>
                            <a:srgbClr val="0070C0"/>
                          </a:solidFill>
                          <a:latin typeface="Cambria Math" panose="02040503050406030204" pitchFamily="18" charset="0"/>
                        </a:rPr>
                        <m:t>𝟑</m:t>
                      </m:r>
                      <m:r>
                        <a:rPr lang="tr-TR" sz="2400" b="1" i="1" smtClean="0">
                          <a:solidFill>
                            <a:srgbClr val="0070C0"/>
                          </a:solidFill>
                          <a:latin typeface="Cambria Math" panose="02040503050406030204" pitchFamily="18" charset="0"/>
                        </a:rPr>
                        <m:t>)</m:t>
                      </m:r>
                    </m:oMath>
                  </m:oMathPara>
                </a14:m>
                <a:endParaRPr lang="tr-TR" sz="2400" b="1" dirty="0" smtClean="0">
                  <a:solidFill>
                    <a:srgbClr val="0070C0"/>
                  </a:solidFill>
                  <a:latin typeface="Comic Sans MS" pitchFamily="66" charset="0"/>
                </a:endParaRPr>
              </a:p>
              <a:p>
                <a:r>
                  <a:rPr lang="tr-TR" sz="2400" dirty="0">
                    <a:solidFill>
                      <a:schemeClr val="accent4"/>
                    </a:solidFill>
                    <a:latin typeface="Comic Sans MS" pitchFamily="66" charset="0"/>
                  </a:rPr>
                  <a:t>y</a:t>
                </a:r>
                <a:r>
                  <a:rPr lang="tr-TR" sz="2400" dirty="0" smtClean="0">
                    <a:solidFill>
                      <a:schemeClr val="accent4"/>
                    </a:solidFill>
                    <a:latin typeface="Comic Sans MS" pitchFamily="66" charset="0"/>
                  </a:rPr>
                  <a:t>a da</a:t>
                </a:r>
              </a:p>
              <a:p>
                <a:pPr/>
                <a14:m>
                  <m:oMathPara xmlns:m="http://schemas.openxmlformats.org/officeDocument/2006/math">
                    <m:oMathParaPr>
                      <m:jc m:val="centerGroup"/>
                    </m:oMathParaPr>
                    <m:oMath xmlns:m="http://schemas.openxmlformats.org/officeDocument/2006/math">
                      <m:acc>
                        <m:accPr>
                          <m:chr m:val="̈"/>
                          <m:ctrlPr>
                            <a:rPr lang="tr-TR" sz="2400" b="1" i="1" smtClean="0">
                              <a:solidFill>
                                <a:srgbClr val="0070C0"/>
                              </a:solidFill>
                              <a:latin typeface="Cambria Math" panose="02040503050406030204" pitchFamily="18" charset="0"/>
                            </a:rPr>
                          </m:ctrlPr>
                        </m:accPr>
                        <m:e>
                          <m:r>
                            <a:rPr lang="tr-TR" sz="2400" b="1" i="1" smtClean="0">
                              <a:solidFill>
                                <a:srgbClr val="0070C0"/>
                              </a:solidFill>
                              <a:latin typeface="Cambria Math" panose="02040503050406030204" pitchFamily="18" charset="0"/>
                            </a:rPr>
                            <m:t>𝒔</m:t>
                          </m:r>
                        </m:e>
                      </m:acc>
                      <m:r>
                        <a:rPr lang="tr-TR" sz="2400" b="1" i="1" smtClean="0">
                          <a:solidFill>
                            <a:srgbClr val="0070C0"/>
                          </a:solidFill>
                          <a:latin typeface="Cambria Math" panose="02040503050406030204" pitchFamily="18" charset="0"/>
                        </a:rPr>
                        <m:t>𝒅𝒔</m:t>
                      </m:r>
                      <m:r>
                        <a:rPr lang="tr-TR" sz="2400" b="1" i="1" smtClean="0">
                          <a:solidFill>
                            <a:srgbClr val="0070C0"/>
                          </a:solidFill>
                          <a:latin typeface="Cambria Math" panose="02040503050406030204" pitchFamily="18" charset="0"/>
                        </a:rPr>
                        <m:t>=</m:t>
                      </m:r>
                      <m:acc>
                        <m:accPr>
                          <m:chr m:val="̇"/>
                          <m:ctrlPr>
                            <a:rPr lang="tr-TR" sz="2400" b="1" i="1" smtClean="0">
                              <a:solidFill>
                                <a:srgbClr val="0070C0"/>
                              </a:solidFill>
                              <a:latin typeface="Cambria Math" panose="02040503050406030204" pitchFamily="18" charset="0"/>
                            </a:rPr>
                          </m:ctrlPr>
                        </m:accPr>
                        <m:e>
                          <m:r>
                            <a:rPr lang="tr-TR" sz="2400" b="1" i="1" smtClean="0">
                              <a:solidFill>
                                <a:srgbClr val="0070C0"/>
                              </a:solidFill>
                              <a:latin typeface="Cambria Math" panose="02040503050406030204" pitchFamily="18" charset="0"/>
                            </a:rPr>
                            <m:t>𝒔</m:t>
                          </m:r>
                        </m:e>
                      </m:acc>
                      <m:r>
                        <a:rPr lang="tr-TR" sz="2400" b="1" i="1" smtClean="0">
                          <a:solidFill>
                            <a:srgbClr val="0070C0"/>
                          </a:solidFill>
                          <a:latin typeface="Cambria Math" panose="02040503050406030204" pitchFamily="18" charset="0"/>
                        </a:rPr>
                        <m:t>𝒅</m:t>
                      </m:r>
                      <m:acc>
                        <m:accPr>
                          <m:chr m:val="̇"/>
                          <m:ctrlPr>
                            <a:rPr lang="tr-TR" sz="2400" b="1" i="1" smtClean="0">
                              <a:solidFill>
                                <a:srgbClr val="0070C0"/>
                              </a:solidFill>
                              <a:latin typeface="Cambria Math" panose="02040503050406030204" pitchFamily="18" charset="0"/>
                            </a:rPr>
                          </m:ctrlPr>
                        </m:accPr>
                        <m:e>
                          <m:r>
                            <a:rPr lang="tr-TR" sz="2400" b="1" i="1" smtClean="0">
                              <a:solidFill>
                                <a:srgbClr val="0070C0"/>
                              </a:solidFill>
                              <a:latin typeface="Cambria Math" panose="02040503050406030204" pitchFamily="18" charset="0"/>
                            </a:rPr>
                            <m:t>𝒔</m:t>
                          </m:r>
                        </m:e>
                      </m:acc>
                    </m:oMath>
                  </m:oMathPara>
                </a14:m>
                <a:endParaRPr lang="tr-TR" sz="2400" b="1" dirty="0">
                  <a:solidFill>
                    <a:schemeClr val="accent4"/>
                  </a:solidFill>
                  <a:latin typeface="Comic Sans MS" pitchFamily="66" charset="0"/>
                </a:endParaRPr>
              </a:p>
            </p:txBody>
          </p:sp>
        </mc:Choice>
        <mc:Fallback xmlns="">
          <p:sp>
            <p:nvSpPr>
              <p:cNvPr id="4" name="TextBox 23"/>
              <p:cNvSpPr txBox="1">
                <a:spLocks noRot="1" noChangeAspect="1" noMove="1" noResize="1" noEditPoints="1" noAdjustHandles="1" noChangeArrowheads="1" noChangeShapeType="1" noTextEdit="1"/>
              </p:cNvSpPr>
              <p:nvPr/>
            </p:nvSpPr>
            <p:spPr>
              <a:xfrm>
                <a:off x="971600" y="1772816"/>
                <a:ext cx="7529139" cy="4450064"/>
              </a:xfrm>
              <a:prstGeom prst="rect">
                <a:avLst/>
              </a:prstGeom>
              <a:blipFill rotWithShape="0">
                <a:blip r:embed="rId2"/>
                <a:stretch>
                  <a:fillRect l="-1215"/>
                </a:stretch>
              </a:blipFill>
            </p:spPr>
            <p:txBody>
              <a:bodyPr/>
              <a:lstStyle/>
              <a:p>
                <a:r>
                  <a:rPr lang="tr-TR">
                    <a:noFill/>
                  </a:rPr>
                  <a:t> </a:t>
                </a:r>
              </a:p>
            </p:txBody>
          </p:sp>
        </mc:Fallback>
      </mc:AlternateContent>
    </p:spTree>
    <p:extLst>
      <p:ext uri="{BB962C8B-B14F-4D97-AF65-F5344CB8AC3E}">
        <p14:creationId xmlns:p14="http://schemas.microsoft.com/office/powerpoint/2010/main" val="260188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smtClean="0"/>
              <a:t>Doğrusal </a:t>
            </a:r>
            <a:r>
              <a:rPr lang="tr-TR" sz="2400" b="1" dirty="0"/>
              <a:t>hareket için elde edilen diferansiyel denklemlerin grafik olarak yorumlanması, s, v, a ve t arasındaki ilişkilerin daha net anlaşılmasını sağlayabilir.</a:t>
            </a:r>
          </a:p>
        </p:txBody>
      </p:sp>
      <p:pic>
        <p:nvPicPr>
          <p:cNvPr id="3"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6834" y="1524000"/>
            <a:ext cx="3402851" cy="4320000"/>
          </a:xfrm>
          <a:prstGeom prst="rect">
            <a:avLst/>
          </a:prstGeom>
          <a:noFill/>
          <a:ln w="9525">
            <a:noFill/>
            <a:miter lim="800000"/>
            <a:headEnd/>
            <a:tailEnd/>
          </a:ln>
        </p:spPr>
      </p:pic>
      <p:sp>
        <p:nvSpPr>
          <p:cNvPr id="4" name="TextBox 5"/>
          <p:cNvSpPr txBox="1"/>
          <p:nvPr/>
        </p:nvSpPr>
        <p:spPr>
          <a:xfrm>
            <a:off x="3707906" y="1700808"/>
            <a:ext cx="5112568" cy="1477328"/>
          </a:xfrm>
          <a:prstGeom prst="rect">
            <a:avLst/>
          </a:prstGeom>
          <a:noFill/>
        </p:spPr>
        <p:txBody>
          <a:bodyPr wrap="square" rtlCol="0">
            <a:spAutoFit/>
          </a:bodyPr>
          <a:lstStyle/>
          <a:p>
            <a:r>
              <a:rPr lang="tr-TR" dirty="0" smtClean="0">
                <a:solidFill>
                  <a:schemeClr val="accent4"/>
                </a:solidFill>
                <a:latin typeface="Comic Sans MS" panose="030F0702030302020204" pitchFamily="66" charset="0"/>
              </a:rPr>
              <a:t>Yer </a:t>
            </a:r>
            <a:r>
              <a:rPr lang="tr-TR" dirty="0">
                <a:solidFill>
                  <a:schemeClr val="accent4"/>
                </a:solidFill>
                <a:latin typeface="Comic Sans MS" panose="030F0702030302020204" pitchFamily="66" charset="0"/>
              </a:rPr>
              <a:t>değiştirmenin zamana bağlı </a:t>
            </a:r>
            <a:r>
              <a:rPr lang="tr-TR" dirty="0" smtClean="0">
                <a:solidFill>
                  <a:schemeClr val="accent4"/>
                </a:solidFill>
                <a:latin typeface="Comic Sans MS" panose="030F0702030302020204" pitchFamily="66" charset="0"/>
              </a:rPr>
              <a:t>değişimi: </a:t>
            </a:r>
          </a:p>
          <a:p>
            <a:r>
              <a:rPr lang="tr-TR" dirty="0" smtClean="0">
                <a:solidFill>
                  <a:schemeClr val="accent4"/>
                </a:solidFill>
                <a:latin typeface="Comic Sans MS" panose="030F0702030302020204" pitchFamily="66" charset="0"/>
              </a:rPr>
              <a:t>Kırmızı </a:t>
            </a:r>
            <a:r>
              <a:rPr lang="tr-TR" dirty="0">
                <a:solidFill>
                  <a:schemeClr val="accent4"/>
                </a:solidFill>
                <a:latin typeface="Comic Sans MS" panose="030F0702030302020204" pitchFamily="66" charset="0"/>
              </a:rPr>
              <a:t>eğrinin her hangi bir t anındaki eğimi hız ifadesini verir. </a:t>
            </a:r>
            <a:endParaRPr lang="tr-TR" dirty="0" smtClean="0">
              <a:solidFill>
                <a:schemeClr val="accent4"/>
              </a:solidFill>
              <a:latin typeface="Comic Sans MS" panose="030F0702030302020204" pitchFamily="66" charset="0"/>
            </a:endParaRPr>
          </a:p>
          <a:p>
            <a:r>
              <a:rPr lang="tr-TR" dirty="0" smtClean="0">
                <a:solidFill>
                  <a:schemeClr val="accent4"/>
                </a:solidFill>
                <a:latin typeface="Comic Sans MS" panose="030F0702030302020204" pitchFamily="66" charset="0"/>
              </a:rPr>
              <a:t>Bu </a:t>
            </a:r>
            <a:r>
              <a:rPr lang="tr-TR" dirty="0">
                <a:solidFill>
                  <a:schemeClr val="accent4"/>
                </a:solidFill>
                <a:latin typeface="Comic Sans MS" panose="030F0702030302020204" pitchFamily="66" charset="0"/>
              </a:rPr>
              <a:t>durumda, eğri boyunca her hangi bir nokta için hız ifadesi </a:t>
            </a:r>
            <a:r>
              <a:rPr lang="tr-TR" dirty="0" smtClean="0">
                <a:solidFill>
                  <a:schemeClr val="accent4"/>
                </a:solidFill>
                <a:latin typeface="Comic Sans MS" panose="030F0702030302020204" pitchFamily="66" charset="0"/>
              </a:rPr>
              <a:t>bulunabilir. </a:t>
            </a:r>
            <a:endParaRPr lang="en-US" dirty="0">
              <a:solidFill>
                <a:schemeClr val="accent4"/>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5"/>
              <p:cNvSpPr txBox="1"/>
              <p:nvPr/>
            </p:nvSpPr>
            <p:spPr>
              <a:xfrm>
                <a:off x="3707905" y="3288834"/>
                <a:ext cx="5112568" cy="3172279"/>
              </a:xfrm>
              <a:prstGeom prst="rect">
                <a:avLst/>
              </a:prstGeom>
              <a:noFill/>
            </p:spPr>
            <p:txBody>
              <a:bodyPr wrap="square" rtlCol="0">
                <a:spAutoFit/>
              </a:bodyPr>
              <a:lstStyle/>
              <a:p>
                <a:r>
                  <a:rPr lang="tr-TR" dirty="0" smtClean="0">
                    <a:solidFill>
                      <a:schemeClr val="accent4"/>
                    </a:solidFill>
                    <a:latin typeface="Comic Sans MS" panose="030F0702030302020204" pitchFamily="66" charset="0"/>
                  </a:rPr>
                  <a:t>Hızın </a:t>
                </a:r>
                <a:r>
                  <a:rPr lang="tr-TR" dirty="0">
                    <a:solidFill>
                      <a:schemeClr val="accent4"/>
                    </a:solidFill>
                    <a:latin typeface="Comic Sans MS" panose="030F0702030302020204" pitchFamily="66" charset="0"/>
                  </a:rPr>
                  <a:t>zamana bağlı grafiği </a:t>
                </a:r>
                <a:r>
                  <a:rPr lang="tr-TR" dirty="0" smtClean="0">
                    <a:solidFill>
                      <a:schemeClr val="accent4"/>
                    </a:solidFill>
                    <a:latin typeface="Comic Sans MS" panose="030F0702030302020204" pitchFamily="66" charset="0"/>
                  </a:rPr>
                  <a:t>yukarıda bulunan hız ifadeleri kullanılarak oluşturulabilir</a:t>
                </a:r>
                <a:r>
                  <a:rPr lang="tr-TR" dirty="0">
                    <a:solidFill>
                      <a:schemeClr val="accent4"/>
                    </a:solidFill>
                    <a:latin typeface="Comic Sans MS" panose="030F0702030302020204" pitchFamily="66" charset="0"/>
                  </a:rPr>
                  <a:t>. </a:t>
                </a:r>
                <a:r>
                  <a:rPr lang="tr-TR" dirty="0" smtClean="0">
                    <a:solidFill>
                      <a:schemeClr val="accent4"/>
                    </a:solidFill>
                    <a:latin typeface="Comic Sans MS" panose="030F0702030302020204" pitchFamily="66" charset="0"/>
                  </a:rPr>
                  <a:t>Şimdi</a:t>
                </a:r>
                <a:r>
                  <a:rPr lang="tr-TR" dirty="0">
                    <a:solidFill>
                      <a:schemeClr val="accent4"/>
                    </a:solidFill>
                    <a:latin typeface="Comic Sans MS" panose="030F0702030302020204" pitchFamily="66" charset="0"/>
                  </a:rPr>
                  <a:t>, </a:t>
                </a:r>
                <a14:m>
                  <m:oMath xmlns:m="http://schemas.openxmlformats.org/officeDocument/2006/math">
                    <m:r>
                      <a:rPr lang="tr-TR" i="1" dirty="0" smtClean="0">
                        <a:solidFill>
                          <a:schemeClr val="accent4"/>
                        </a:solidFill>
                        <a:latin typeface="Cambria Math" panose="02040503050406030204" pitchFamily="18" charset="0"/>
                      </a:rPr>
                      <m:t>𝑑𝑡</m:t>
                    </m:r>
                  </m:oMath>
                </a14:m>
                <a:r>
                  <a:rPr lang="tr-TR" dirty="0">
                    <a:solidFill>
                      <a:schemeClr val="accent4"/>
                    </a:solidFill>
                    <a:latin typeface="Comic Sans MS" panose="030F0702030302020204" pitchFamily="66" charset="0"/>
                  </a:rPr>
                  <a:t> zamanında </a:t>
                </a:r>
                <a14:m>
                  <m:oMath xmlns:m="http://schemas.openxmlformats.org/officeDocument/2006/math">
                    <m:r>
                      <a:rPr lang="tr-TR" i="1" dirty="0" smtClean="0">
                        <a:solidFill>
                          <a:schemeClr val="accent4"/>
                        </a:solidFill>
                        <a:latin typeface="Cambria Math" panose="02040503050406030204" pitchFamily="18" charset="0"/>
                      </a:rPr>
                      <m:t>𝑣</m:t>
                    </m:r>
                    <m:r>
                      <a:rPr lang="tr-TR" i="1" dirty="0" smtClean="0">
                        <a:solidFill>
                          <a:schemeClr val="accent4"/>
                        </a:solidFill>
                        <a:latin typeface="Cambria Math" panose="02040503050406030204" pitchFamily="18" charset="0"/>
                      </a:rPr>
                      <m:t>−</m:t>
                    </m:r>
                    <m:r>
                      <a:rPr lang="tr-TR" i="1" dirty="0" smtClean="0">
                        <a:solidFill>
                          <a:schemeClr val="accent4"/>
                        </a:solidFill>
                        <a:latin typeface="Cambria Math" panose="02040503050406030204" pitchFamily="18" charset="0"/>
                      </a:rPr>
                      <m:t>𝑡</m:t>
                    </m:r>
                  </m:oMath>
                </a14:m>
                <a:r>
                  <a:rPr lang="tr-TR" dirty="0">
                    <a:solidFill>
                      <a:schemeClr val="accent4"/>
                    </a:solidFill>
                    <a:latin typeface="Comic Sans MS" panose="030F0702030302020204" pitchFamily="66" charset="0"/>
                  </a:rPr>
                  <a:t> eğrisinin altında kalan alanın </a:t>
                </a:r>
                <a14:m>
                  <m:oMath xmlns:m="http://schemas.openxmlformats.org/officeDocument/2006/math">
                    <m:r>
                      <a:rPr lang="tr-TR" i="1" dirty="0" smtClean="0">
                        <a:solidFill>
                          <a:schemeClr val="accent4"/>
                        </a:solidFill>
                        <a:latin typeface="Cambria Math" panose="02040503050406030204" pitchFamily="18" charset="0"/>
                      </a:rPr>
                      <m:t>𝑣𝑑𝑡</m:t>
                    </m:r>
                  </m:oMath>
                </a14:m>
                <a:r>
                  <a:rPr lang="tr-TR" dirty="0">
                    <a:solidFill>
                      <a:schemeClr val="accent4"/>
                    </a:solidFill>
                    <a:latin typeface="Comic Sans MS" panose="030F0702030302020204" pitchFamily="66" charset="0"/>
                  </a:rPr>
                  <a:t> ‘ye eşit olduğunu görebiliyoruz. Bu alanın aynı zamanda </a:t>
                </a:r>
                <a14:m>
                  <m:oMath xmlns:m="http://schemas.openxmlformats.org/officeDocument/2006/math">
                    <m:r>
                      <a:rPr lang="tr-TR" i="1" dirty="0" smtClean="0">
                        <a:solidFill>
                          <a:schemeClr val="accent4"/>
                        </a:solidFill>
                        <a:latin typeface="Cambria Math" panose="02040503050406030204" pitchFamily="18" charset="0"/>
                      </a:rPr>
                      <m:t>𝑑𝑠</m:t>
                    </m:r>
                  </m:oMath>
                </a14:m>
                <a:r>
                  <a:rPr lang="tr-TR" dirty="0">
                    <a:solidFill>
                      <a:schemeClr val="accent4"/>
                    </a:solidFill>
                    <a:latin typeface="Comic Sans MS" panose="030F0702030302020204" pitchFamily="66" charset="0"/>
                  </a:rPr>
                  <a:t>’e eşit olduğunu bildiğimize göre aralarındaki ilişkiyi şu şekilde yazabiliriz</a:t>
                </a:r>
                <a:r>
                  <a:rPr lang="tr-TR" dirty="0" smtClean="0">
                    <a:solidFill>
                      <a:schemeClr val="accent4"/>
                    </a:solidFill>
                    <a:latin typeface="Comic Sans MS" panose="030F0702030302020204" pitchFamily="66" charset="0"/>
                  </a:rPr>
                  <a:t>.</a:t>
                </a:r>
              </a:p>
              <a:p>
                <a:pPr/>
                <a14:m>
                  <m:oMathPara xmlns:m="http://schemas.openxmlformats.org/officeDocument/2006/math">
                    <m:oMathParaPr>
                      <m:jc m:val="centerGroup"/>
                    </m:oMathParaPr>
                    <m:oMath xmlns:m="http://schemas.openxmlformats.org/officeDocument/2006/math">
                      <m:nary>
                        <m:naryPr>
                          <m:limLoc m:val="undOvr"/>
                          <m:ctrlPr>
                            <a:rPr lang="en-US" i="1" smtClean="0">
                              <a:solidFill>
                                <a:srgbClr val="0070C0"/>
                              </a:solidFill>
                              <a:latin typeface="Cambria Math" panose="02040503050406030204" pitchFamily="18" charset="0"/>
                            </a:rPr>
                          </m:ctrlPr>
                        </m:naryPr>
                        <m:sub>
                          <m:sSub>
                            <m:sSubPr>
                              <m:ctrlPr>
                                <a:rPr lang="en-US" i="1" smtClean="0">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𝑠</m:t>
                              </m:r>
                            </m:e>
                            <m:sub>
                              <m:r>
                                <a:rPr lang="tr-TR" b="0" i="1" smtClean="0">
                                  <a:solidFill>
                                    <a:srgbClr val="0070C0"/>
                                  </a:solidFill>
                                  <a:latin typeface="Cambria Math" panose="02040503050406030204" pitchFamily="18" charset="0"/>
                                </a:rPr>
                                <m:t>1</m:t>
                              </m:r>
                            </m:sub>
                          </m:sSub>
                        </m:sub>
                        <m:sup>
                          <m:sSub>
                            <m:sSubPr>
                              <m:ctrlPr>
                                <a:rPr lang="en-US" i="1" smtClean="0">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𝑠</m:t>
                              </m:r>
                            </m:e>
                            <m:sub>
                              <m:r>
                                <a:rPr lang="tr-TR" b="0" i="1" smtClean="0">
                                  <a:solidFill>
                                    <a:srgbClr val="0070C0"/>
                                  </a:solidFill>
                                  <a:latin typeface="Cambria Math" panose="02040503050406030204" pitchFamily="18" charset="0"/>
                                </a:rPr>
                                <m:t>2</m:t>
                              </m:r>
                            </m:sub>
                          </m:sSub>
                        </m:sup>
                        <m:e>
                          <m:r>
                            <a:rPr lang="tr-TR" b="0" i="1" smtClean="0">
                              <a:solidFill>
                                <a:srgbClr val="0070C0"/>
                              </a:solidFill>
                              <a:latin typeface="Cambria Math" panose="02040503050406030204" pitchFamily="18" charset="0"/>
                            </a:rPr>
                            <m:t>𝑑𝑠</m:t>
                          </m:r>
                        </m:e>
                      </m:nary>
                      <m:r>
                        <a:rPr lang="tr-TR" b="0" i="1" smtClean="0">
                          <a:solidFill>
                            <a:srgbClr val="0070C0"/>
                          </a:solidFill>
                          <a:latin typeface="Cambria Math" panose="02040503050406030204" pitchFamily="18" charset="0"/>
                        </a:rPr>
                        <m:t>=</m:t>
                      </m:r>
                      <m:nary>
                        <m:naryPr>
                          <m:limLoc m:val="undOvr"/>
                          <m:ctrlPr>
                            <a:rPr lang="en-US" i="1">
                              <a:solidFill>
                                <a:srgbClr val="0070C0"/>
                              </a:solidFill>
                              <a:latin typeface="Cambria Math" panose="02040503050406030204" pitchFamily="18" charset="0"/>
                            </a:rPr>
                          </m:ctrlPr>
                        </m:naryPr>
                        <m:sub>
                          <m:sSub>
                            <m:sSubPr>
                              <m:ctrlPr>
                                <a:rPr lang="en-US" i="1">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𝑡</m:t>
                              </m:r>
                            </m:e>
                            <m:sub>
                              <m:r>
                                <a:rPr lang="tr-TR" i="1">
                                  <a:solidFill>
                                    <a:srgbClr val="0070C0"/>
                                  </a:solidFill>
                                  <a:latin typeface="Cambria Math" panose="02040503050406030204" pitchFamily="18" charset="0"/>
                                </a:rPr>
                                <m:t>1</m:t>
                              </m:r>
                            </m:sub>
                          </m:sSub>
                        </m:sub>
                        <m:sup>
                          <m:sSub>
                            <m:sSubPr>
                              <m:ctrlPr>
                                <a:rPr lang="en-US" i="1">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𝑡</m:t>
                              </m:r>
                            </m:e>
                            <m:sub>
                              <m:r>
                                <a:rPr lang="tr-TR" i="1">
                                  <a:solidFill>
                                    <a:srgbClr val="0070C0"/>
                                  </a:solidFill>
                                  <a:latin typeface="Cambria Math" panose="02040503050406030204" pitchFamily="18" charset="0"/>
                                </a:rPr>
                                <m:t>2</m:t>
                              </m:r>
                            </m:sub>
                          </m:sSub>
                        </m:sup>
                        <m:e>
                          <m:r>
                            <a:rPr lang="tr-TR" b="0" i="1" smtClean="0">
                              <a:solidFill>
                                <a:srgbClr val="0070C0"/>
                              </a:solidFill>
                              <a:latin typeface="Cambria Math" panose="02040503050406030204" pitchFamily="18" charset="0"/>
                            </a:rPr>
                            <m:t>𝑣</m:t>
                          </m:r>
                          <m:r>
                            <a:rPr lang="tr-TR" i="1">
                              <a:solidFill>
                                <a:srgbClr val="0070C0"/>
                              </a:solidFill>
                              <a:latin typeface="Cambria Math" panose="02040503050406030204" pitchFamily="18" charset="0"/>
                            </a:rPr>
                            <m:t>𝑑</m:t>
                          </m:r>
                          <m:r>
                            <a:rPr lang="tr-TR" b="0" i="1" smtClean="0">
                              <a:solidFill>
                                <a:srgbClr val="0070C0"/>
                              </a:solidFill>
                              <a:latin typeface="Cambria Math" panose="02040503050406030204" pitchFamily="18" charset="0"/>
                            </a:rPr>
                            <m:t>𝑡</m:t>
                          </m:r>
                        </m:e>
                      </m:nary>
                    </m:oMath>
                  </m:oMathPara>
                </a14:m>
                <a:endParaRPr lang="tr-TR" dirty="0" smtClean="0">
                  <a:solidFill>
                    <a:srgbClr val="0070C0"/>
                  </a:solidFill>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𝑠</m:t>
                          </m:r>
                        </m:e>
                        <m:sub>
                          <m:r>
                            <a:rPr lang="tr-TR" b="0" i="1" smtClean="0">
                              <a:solidFill>
                                <a:srgbClr val="0070C0"/>
                              </a:solidFill>
                              <a:latin typeface="Cambria Math" panose="02040503050406030204" pitchFamily="18" charset="0"/>
                            </a:rPr>
                            <m:t>2</m:t>
                          </m:r>
                        </m:sub>
                      </m:sSub>
                      <m:r>
                        <a:rPr lang="tr-TR" b="0" i="1" smtClean="0">
                          <a:solidFill>
                            <a:srgbClr val="0070C0"/>
                          </a:solidFill>
                          <a:latin typeface="Cambria Math" panose="02040503050406030204" pitchFamily="18" charset="0"/>
                        </a:rPr>
                        <m:t>−</m:t>
                      </m:r>
                      <m:sSub>
                        <m:sSubPr>
                          <m:ctrlPr>
                            <a:rPr lang="tr-TR" b="0" i="1" smtClean="0">
                              <a:solidFill>
                                <a:srgbClr val="0070C0"/>
                              </a:solidFill>
                              <a:latin typeface="Cambria Math" panose="02040503050406030204" pitchFamily="18" charset="0"/>
                            </a:rPr>
                          </m:ctrlPr>
                        </m:sSubPr>
                        <m:e>
                          <m:r>
                            <a:rPr lang="tr-TR" b="0" i="1" smtClean="0">
                              <a:solidFill>
                                <a:srgbClr val="0070C0"/>
                              </a:solidFill>
                              <a:latin typeface="Cambria Math" panose="02040503050406030204" pitchFamily="18" charset="0"/>
                            </a:rPr>
                            <m:t>𝑠</m:t>
                          </m:r>
                        </m:e>
                        <m:sub>
                          <m:r>
                            <a:rPr lang="tr-TR" b="0" i="1" smtClean="0">
                              <a:solidFill>
                                <a:srgbClr val="0070C0"/>
                              </a:solidFill>
                              <a:latin typeface="Cambria Math" panose="02040503050406030204" pitchFamily="18" charset="0"/>
                            </a:rPr>
                            <m:t>1</m:t>
                          </m:r>
                        </m:sub>
                      </m:sSub>
                      <m:r>
                        <a:rPr lang="tr-TR" b="0" i="1" smtClean="0">
                          <a:solidFill>
                            <a:srgbClr val="0070C0"/>
                          </a:solidFill>
                          <a:latin typeface="Cambria Math" panose="02040503050406030204" pitchFamily="18" charset="0"/>
                        </a:rPr>
                        <m:t>=</m:t>
                      </m:r>
                      <m:r>
                        <a:rPr lang="tr-TR" b="0" i="1" smtClean="0">
                          <a:solidFill>
                            <a:srgbClr val="0070C0"/>
                          </a:solidFill>
                          <a:latin typeface="Cambria Math" panose="02040503050406030204" pitchFamily="18" charset="0"/>
                        </a:rPr>
                        <m:t>𝑣</m:t>
                      </m:r>
                      <m:r>
                        <a:rPr lang="tr-TR" b="0" i="1" smtClean="0">
                          <a:solidFill>
                            <a:srgbClr val="0070C0"/>
                          </a:solidFill>
                          <a:latin typeface="Cambria Math" panose="02040503050406030204" pitchFamily="18" charset="0"/>
                        </a:rPr>
                        <m:t>−</m:t>
                      </m:r>
                      <m:r>
                        <a:rPr lang="tr-TR" b="0" i="1" smtClean="0">
                          <a:solidFill>
                            <a:srgbClr val="0070C0"/>
                          </a:solidFill>
                          <a:latin typeface="Cambria Math" panose="02040503050406030204" pitchFamily="18" charset="0"/>
                        </a:rPr>
                        <m:t>𝑡</m:t>
                      </m:r>
                      <m:r>
                        <a:rPr lang="tr-TR" b="0" i="1" smtClean="0">
                          <a:solidFill>
                            <a:srgbClr val="0070C0"/>
                          </a:solidFill>
                          <a:latin typeface="Cambria Math" panose="02040503050406030204" pitchFamily="18" charset="0"/>
                        </a:rPr>
                        <m:t> </m:t>
                      </m:r>
                      <m:r>
                        <a:rPr lang="tr-TR" b="0" i="1" smtClean="0">
                          <a:solidFill>
                            <a:srgbClr val="0070C0"/>
                          </a:solidFill>
                          <a:latin typeface="Cambria Math" panose="02040503050406030204" pitchFamily="18" charset="0"/>
                        </a:rPr>
                        <m:t>𝑒</m:t>
                      </m:r>
                      <m:r>
                        <a:rPr lang="tr-TR" b="0" i="1" smtClean="0">
                          <a:solidFill>
                            <a:srgbClr val="0070C0"/>
                          </a:solidFill>
                          <a:latin typeface="Cambria Math" panose="02040503050406030204" pitchFamily="18" charset="0"/>
                        </a:rPr>
                        <m:t>ğ</m:t>
                      </m:r>
                      <m:r>
                        <a:rPr lang="tr-TR" b="0" i="1" smtClean="0">
                          <a:solidFill>
                            <a:srgbClr val="0070C0"/>
                          </a:solidFill>
                          <a:latin typeface="Cambria Math" panose="02040503050406030204" pitchFamily="18" charset="0"/>
                        </a:rPr>
                        <m:t>𝑟𝑖𝑠𝑖𝑛𝑖𝑛</m:t>
                      </m:r>
                      <m:r>
                        <a:rPr lang="tr-TR" b="0" i="1" smtClean="0">
                          <a:solidFill>
                            <a:srgbClr val="0070C0"/>
                          </a:solidFill>
                          <a:latin typeface="Cambria Math" panose="02040503050406030204" pitchFamily="18" charset="0"/>
                        </a:rPr>
                        <m:t> </m:t>
                      </m:r>
                      <m:r>
                        <a:rPr lang="tr-TR" b="0" i="1" smtClean="0">
                          <a:solidFill>
                            <a:srgbClr val="0070C0"/>
                          </a:solidFill>
                          <a:latin typeface="Cambria Math" panose="02040503050406030204" pitchFamily="18" charset="0"/>
                        </a:rPr>
                        <m:t>𝑎𝑙𝑡𝚤𝑛𝑑𝑎𝑘𝑖</m:t>
                      </m:r>
                      <m:r>
                        <a:rPr lang="tr-TR" b="0" i="1" smtClean="0">
                          <a:solidFill>
                            <a:srgbClr val="0070C0"/>
                          </a:solidFill>
                          <a:latin typeface="Cambria Math" panose="02040503050406030204" pitchFamily="18" charset="0"/>
                        </a:rPr>
                        <m:t> </m:t>
                      </m:r>
                      <m:r>
                        <a:rPr lang="tr-TR" b="0" i="1" smtClean="0">
                          <a:solidFill>
                            <a:srgbClr val="0070C0"/>
                          </a:solidFill>
                          <a:latin typeface="Cambria Math" panose="02040503050406030204" pitchFamily="18" charset="0"/>
                        </a:rPr>
                        <m:t>𝑎𝑙𝑎𝑛</m:t>
                      </m:r>
                    </m:oMath>
                  </m:oMathPara>
                </a14:m>
                <a:endParaRPr lang="tr-TR" dirty="0" smtClean="0">
                  <a:solidFill>
                    <a:srgbClr val="0070C0"/>
                  </a:solidFill>
                  <a:latin typeface="Comic Sans MS" panose="030F0702030302020204" pitchFamily="66" charset="0"/>
                </a:endParaRPr>
              </a:p>
            </p:txBody>
          </p:sp>
        </mc:Choice>
        <mc:Fallback xmlns="">
          <p:sp>
            <p:nvSpPr>
              <p:cNvPr id="5" name="TextBox 5"/>
              <p:cNvSpPr txBox="1">
                <a:spLocks noRot="1" noChangeAspect="1" noMove="1" noResize="1" noEditPoints="1" noAdjustHandles="1" noChangeArrowheads="1" noChangeShapeType="1" noTextEdit="1"/>
              </p:cNvSpPr>
              <p:nvPr/>
            </p:nvSpPr>
            <p:spPr>
              <a:xfrm>
                <a:off x="3707905" y="3288834"/>
                <a:ext cx="5112568" cy="3172279"/>
              </a:xfrm>
              <a:prstGeom prst="rect">
                <a:avLst/>
              </a:prstGeom>
              <a:blipFill rotWithShape="0">
                <a:blip r:embed="rId3"/>
                <a:stretch>
                  <a:fillRect l="-954" t="-962" r="-1907" b="-769"/>
                </a:stretch>
              </a:blipFill>
            </p:spPr>
            <p:txBody>
              <a:bodyPr/>
              <a:lstStyle/>
              <a:p>
                <a:r>
                  <a:rPr lang="tr-TR">
                    <a:noFill/>
                  </a:rPr>
                  <a:t> </a:t>
                </a:r>
              </a:p>
            </p:txBody>
          </p:sp>
        </mc:Fallback>
      </mc:AlternateContent>
    </p:spTree>
    <p:extLst>
      <p:ext uri="{BB962C8B-B14F-4D97-AF65-F5344CB8AC3E}">
        <p14:creationId xmlns:p14="http://schemas.microsoft.com/office/powerpoint/2010/main" val="70007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smtClean="0"/>
              <a:t>Doğrusal </a:t>
            </a:r>
            <a:r>
              <a:rPr lang="tr-TR" sz="2400" b="1" dirty="0"/>
              <a:t>hareket için elde edilen diferansiyel denklemlerin grafik olarak yorumlanması, s, v, a ve t arasındaki ilişkilerin daha net anlaşılmasını sağlayabilir.</a:t>
            </a:r>
          </a:p>
        </p:txBody>
      </p:sp>
      <p:pic>
        <p:nvPicPr>
          <p:cNvPr id="3"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5629" y="1700808"/>
            <a:ext cx="3402000" cy="376662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5"/>
              <p:cNvSpPr txBox="1"/>
              <p:nvPr/>
            </p:nvSpPr>
            <p:spPr>
              <a:xfrm>
                <a:off x="3779912" y="1524000"/>
                <a:ext cx="4906887" cy="923330"/>
              </a:xfrm>
              <a:prstGeom prst="rect">
                <a:avLst/>
              </a:prstGeom>
              <a:noFill/>
            </p:spPr>
            <p:txBody>
              <a:bodyPr wrap="square" rtlCol="0">
                <a:spAutoFit/>
              </a:bodyPr>
              <a:lstStyle/>
              <a:p>
                <a:r>
                  <a:rPr lang="tr-TR" dirty="0" smtClean="0">
                    <a:solidFill>
                      <a:schemeClr val="accent4"/>
                    </a:solidFill>
                    <a:latin typeface="Comic Sans MS" panose="030F0702030302020204" pitchFamily="66" charset="0"/>
                  </a:rPr>
                  <a:t>Yandaki, </a:t>
                </a:r>
                <a14:m>
                  <m:oMath xmlns:m="http://schemas.openxmlformats.org/officeDocument/2006/math">
                    <m:r>
                      <a:rPr lang="tr-TR" b="1" i="1" dirty="0">
                        <a:solidFill>
                          <a:schemeClr val="accent4"/>
                        </a:solidFill>
                        <a:latin typeface="Cambria Math" panose="02040503050406030204" pitchFamily="18" charset="0"/>
                      </a:rPr>
                      <m:t>𝒗</m:t>
                    </m:r>
                    <m:r>
                      <a:rPr lang="tr-TR" b="1" i="1" dirty="0">
                        <a:solidFill>
                          <a:schemeClr val="accent4"/>
                        </a:solidFill>
                        <a:latin typeface="Cambria Math" panose="02040503050406030204" pitchFamily="18" charset="0"/>
                      </a:rPr>
                      <m:t>−</m:t>
                    </m:r>
                    <m:r>
                      <a:rPr lang="tr-TR" b="1" i="1" dirty="0">
                        <a:solidFill>
                          <a:schemeClr val="accent4"/>
                        </a:solidFill>
                        <a:latin typeface="Cambria Math" panose="02040503050406030204" pitchFamily="18" charset="0"/>
                      </a:rPr>
                      <m:t>𝒕</m:t>
                    </m:r>
                  </m:oMath>
                </a14:m>
                <a:r>
                  <a:rPr lang="tr-TR" dirty="0">
                    <a:solidFill>
                      <a:schemeClr val="accent4"/>
                    </a:solidFill>
                    <a:latin typeface="Comic Sans MS" panose="030F0702030302020204" pitchFamily="66" charset="0"/>
                  </a:rPr>
                  <a:t> </a:t>
                </a:r>
                <a:r>
                  <a:rPr lang="tr-TR" dirty="0" smtClean="0">
                    <a:solidFill>
                      <a:schemeClr val="accent4"/>
                    </a:solidFill>
                    <a:latin typeface="Comic Sans MS" panose="030F0702030302020204" pitchFamily="66" charset="0"/>
                  </a:rPr>
                  <a:t>grafiğinde her bir t zamanındaki </a:t>
                </a:r>
                <a14:m>
                  <m:oMath xmlns:m="http://schemas.openxmlformats.org/officeDocument/2006/math">
                    <m:r>
                      <a:rPr lang="tr-TR" i="1" dirty="0">
                        <a:solidFill>
                          <a:schemeClr val="accent4"/>
                        </a:solidFill>
                        <a:latin typeface="Cambria Math" panose="02040503050406030204" pitchFamily="18" charset="0"/>
                      </a:rPr>
                      <m:t>𝑑𝑣</m:t>
                    </m:r>
                    <m:r>
                      <a:rPr lang="tr-TR" i="1" dirty="0">
                        <a:solidFill>
                          <a:schemeClr val="accent4"/>
                        </a:solidFill>
                        <a:latin typeface="Cambria Math" panose="02040503050406030204" pitchFamily="18" charset="0"/>
                      </a:rPr>
                      <m:t>/</m:t>
                    </m:r>
                    <m:r>
                      <a:rPr lang="tr-TR" i="1" dirty="0" err="1">
                        <a:solidFill>
                          <a:schemeClr val="accent4"/>
                        </a:solidFill>
                        <a:latin typeface="Cambria Math" panose="02040503050406030204" pitchFamily="18" charset="0"/>
                      </a:rPr>
                      <m:t>𝑑𝑡</m:t>
                    </m:r>
                  </m:oMath>
                </a14:m>
                <a:r>
                  <a:rPr lang="tr-TR" dirty="0">
                    <a:solidFill>
                      <a:schemeClr val="accent4"/>
                    </a:solidFill>
                    <a:latin typeface="Comic Sans MS" panose="030F0702030302020204" pitchFamily="66" charset="0"/>
                  </a:rPr>
                  <a:t> eğimleri bulunarak, </a:t>
                </a:r>
                <a:r>
                  <a:rPr lang="tr-TR" dirty="0" smtClean="0">
                    <a:solidFill>
                      <a:schemeClr val="accent4"/>
                    </a:solidFill>
                    <a:latin typeface="Comic Sans MS" panose="030F0702030302020204" pitchFamily="66" charset="0"/>
                  </a:rPr>
                  <a:t>alttaki </a:t>
                </a:r>
                <a:r>
                  <a:rPr lang="tr-TR" dirty="0">
                    <a:solidFill>
                      <a:schemeClr val="accent4"/>
                    </a:solidFill>
                    <a:latin typeface="Comic Sans MS" panose="030F0702030302020204" pitchFamily="66" charset="0"/>
                  </a:rPr>
                  <a:t>ivme zaman grafiği elde edilir.</a:t>
                </a:r>
              </a:p>
            </p:txBody>
          </p:sp>
        </mc:Choice>
        <mc:Fallback xmlns="">
          <p:sp>
            <p:nvSpPr>
              <p:cNvPr id="5" name="TextBox 5"/>
              <p:cNvSpPr txBox="1">
                <a:spLocks noRot="1" noChangeAspect="1" noMove="1" noResize="1" noEditPoints="1" noAdjustHandles="1" noChangeArrowheads="1" noChangeShapeType="1" noTextEdit="1"/>
              </p:cNvSpPr>
              <p:nvPr/>
            </p:nvSpPr>
            <p:spPr>
              <a:xfrm>
                <a:off x="3779912" y="1524000"/>
                <a:ext cx="4906887" cy="923330"/>
              </a:xfrm>
              <a:prstGeom prst="rect">
                <a:avLst/>
              </a:prstGeom>
              <a:blipFill rotWithShape="0">
                <a:blip r:embed="rId3"/>
                <a:stretch>
                  <a:fillRect l="-994" t="-2649" b="-1059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79914" y="2722316"/>
                <a:ext cx="4906886" cy="3172279"/>
              </a:xfrm>
              <a:prstGeom prst="rect">
                <a:avLst/>
              </a:prstGeom>
              <a:noFill/>
            </p:spPr>
            <p:txBody>
              <a:bodyPr wrap="square" rtlCol="0">
                <a:spAutoFit/>
              </a:bodyPr>
              <a:lstStyle/>
              <a:p>
                <a:r>
                  <a:rPr lang="tr-TR" dirty="0" smtClean="0">
                    <a:solidFill>
                      <a:schemeClr val="accent4"/>
                    </a:solidFill>
                    <a:latin typeface="Comic Sans MS" panose="030F0702030302020204" pitchFamily="66" charset="0"/>
                  </a:rPr>
                  <a:t>Alttaki </a:t>
                </a:r>
                <a:r>
                  <a:rPr lang="tr-TR" dirty="0">
                    <a:solidFill>
                      <a:schemeClr val="accent4"/>
                    </a:solidFill>
                    <a:latin typeface="Comic Sans MS" panose="030F0702030302020204" pitchFamily="66" charset="0"/>
                  </a:rPr>
                  <a:t>grafikten, </a:t>
                </a:r>
                <a14:m>
                  <m:oMath xmlns:m="http://schemas.openxmlformats.org/officeDocument/2006/math">
                    <m:r>
                      <a:rPr lang="tr-TR" i="1" dirty="0" smtClean="0">
                        <a:solidFill>
                          <a:schemeClr val="accent4"/>
                        </a:solidFill>
                        <a:latin typeface="Cambria Math" panose="02040503050406030204" pitchFamily="18" charset="0"/>
                      </a:rPr>
                      <m:t>𝑑𝑡</m:t>
                    </m:r>
                  </m:oMath>
                </a14:m>
                <a:r>
                  <a:rPr lang="tr-TR" dirty="0">
                    <a:solidFill>
                      <a:schemeClr val="accent4"/>
                    </a:solidFill>
                    <a:latin typeface="Comic Sans MS" panose="030F0702030302020204" pitchFamily="66" charset="0"/>
                  </a:rPr>
                  <a:t> zamanında </a:t>
                </a:r>
                <a14:m>
                  <m:oMath xmlns:m="http://schemas.openxmlformats.org/officeDocument/2006/math">
                    <m:r>
                      <a:rPr lang="tr-TR" i="1" dirty="0" smtClean="0">
                        <a:solidFill>
                          <a:schemeClr val="accent4"/>
                        </a:solidFill>
                        <a:latin typeface="Cambria Math" panose="02040503050406030204" pitchFamily="18" charset="0"/>
                      </a:rPr>
                      <m:t>𝑎</m:t>
                    </m:r>
                    <m:r>
                      <a:rPr lang="tr-TR" i="1" dirty="0" smtClean="0">
                        <a:solidFill>
                          <a:schemeClr val="accent4"/>
                        </a:solidFill>
                        <a:latin typeface="Cambria Math" panose="02040503050406030204" pitchFamily="18" charset="0"/>
                      </a:rPr>
                      <m:t>−</m:t>
                    </m:r>
                    <m:r>
                      <a:rPr lang="tr-TR" i="1" dirty="0" smtClean="0">
                        <a:solidFill>
                          <a:schemeClr val="accent4"/>
                        </a:solidFill>
                        <a:latin typeface="Cambria Math" panose="02040503050406030204" pitchFamily="18" charset="0"/>
                      </a:rPr>
                      <m:t>𝑡</m:t>
                    </m:r>
                  </m:oMath>
                </a14:m>
                <a:r>
                  <a:rPr lang="tr-TR" dirty="0">
                    <a:solidFill>
                      <a:schemeClr val="accent4"/>
                    </a:solidFill>
                    <a:latin typeface="Comic Sans MS" panose="030F0702030302020204" pitchFamily="66" charset="0"/>
                  </a:rPr>
                  <a:t> eğrisinin altında kalan alanın </a:t>
                </a:r>
                <a14:m>
                  <m:oMath xmlns:m="http://schemas.openxmlformats.org/officeDocument/2006/math">
                    <m:r>
                      <a:rPr lang="tr-TR" i="1" dirty="0" smtClean="0">
                        <a:solidFill>
                          <a:schemeClr val="accent4"/>
                        </a:solidFill>
                        <a:latin typeface="Cambria Math" panose="02040503050406030204" pitchFamily="18" charset="0"/>
                      </a:rPr>
                      <m:t>𝑎𝑑𝑡</m:t>
                    </m:r>
                  </m:oMath>
                </a14:m>
                <a:r>
                  <a:rPr lang="tr-TR" dirty="0">
                    <a:solidFill>
                      <a:schemeClr val="accent4"/>
                    </a:solidFill>
                    <a:latin typeface="Comic Sans MS" panose="030F0702030302020204" pitchFamily="66" charset="0"/>
                  </a:rPr>
                  <a:t> ‘ye eşit olduğunu görebiliyoruz. Bu alanın aynı </a:t>
                </a:r>
                <a:r>
                  <a:rPr lang="tr-TR" dirty="0" smtClean="0">
                    <a:solidFill>
                      <a:schemeClr val="accent4"/>
                    </a:solidFill>
                    <a:latin typeface="Comic Sans MS" panose="030F0702030302020204" pitchFamily="66" charset="0"/>
                  </a:rPr>
                  <a:t>zamanda </a:t>
                </a:r>
                <a14:m>
                  <m:oMath xmlns:m="http://schemas.openxmlformats.org/officeDocument/2006/math">
                    <m:r>
                      <a:rPr lang="tr-TR" i="1" dirty="0" smtClean="0">
                        <a:solidFill>
                          <a:schemeClr val="accent4"/>
                        </a:solidFill>
                        <a:latin typeface="Cambria Math" panose="02040503050406030204" pitchFamily="18" charset="0"/>
                      </a:rPr>
                      <m:t>𝑑𝑣</m:t>
                    </m:r>
                  </m:oMath>
                </a14:m>
                <a:r>
                  <a:rPr lang="tr-TR" dirty="0" smtClean="0">
                    <a:solidFill>
                      <a:schemeClr val="accent4"/>
                    </a:solidFill>
                    <a:latin typeface="Comic Sans MS" panose="030F0702030302020204" pitchFamily="66" charset="0"/>
                  </a:rPr>
                  <a:t>’ye </a:t>
                </a:r>
                <a:r>
                  <a:rPr lang="tr-TR" dirty="0">
                    <a:solidFill>
                      <a:schemeClr val="accent4"/>
                    </a:solidFill>
                    <a:latin typeface="Comic Sans MS" panose="030F0702030302020204" pitchFamily="66" charset="0"/>
                  </a:rPr>
                  <a:t>eşit olduğunu bildiğimize göre aralarındaki ilişkiyi şu şekilde yazabiliriz.</a:t>
                </a:r>
                <a:endParaRPr lang="en-US" dirty="0">
                  <a:solidFill>
                    <a:schemeClr val="accent4"/>
                  </a:solidFill>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0070C0"/>
                              </a:solidFill>
                              <a:latin typeface="Cambria Math" panose="02040503050406030204" pitchFamily="18" charset="0"/>
                            </a:rPr>
                          </m:ctrlPr>
                        </m:naryPr>
                        <m:sub>
                          <m:sSub>
                            <m:sSubPr>
                              <m:ctrlPr>
                                <a:rPr lang="en-US" b="1" i="1">
                                  <a:solidFill>
                                    <a:srgbClr val="0070C0"/>
                                  </a:solidFill>
                                  <a:latin typeface="Cambria Math" panose="02040503050406030204" pitchFamily="18" charset="0"/>
                                </a:rPr>
                              </m:ctrlPr>
                            </m:sSubPr>
                            <m:e>
                              <m:r>
                                <a:rPr lang="tr-TR" b="1" i="1" smtClean="0">
                                  <a:solidFill>
                                    <a:srgbClr val="0070C0"/>
                                  </a:solidFill>
                                  <a:latin typeface="Cambria Math" panose="02040503050406030204" pitchFamily="18" charset="0"/>
                                </a:rPr>
                                <m:t>𝒗</m:t>
                              </m:r>
                            </m:e>
                            <m:sub>
                              <m:r>
                                <a:rPr lang="tr-TR" b="1" i="1">
                                  <a:solidFill>
                                    <a:srgbClr val="0070C0"/>
                                  </a:solidFill>
                                  <a:latin typeface="Cambria Math" panose="02040503050406030204" pitchFamily="18" charset="0"/>
                                </a:rPr>
                                <m:t>𝟏</m:t>
                              </m:r>
                            </m:sub>
                          </m:sSub>
                        </m:sub>
                        <m:sup>
                          <m:sSub>
                            <m:sSubPr>
                              <m:ctrlPr>
                                <a:rPr lang="en-US" b="1" i="1">
                                  <a:solidFill>
                                    <a:srgbClr val="0070C0"/>
                                  </a:solidFill>
                                  <a:latin typeface="Cambria Math" panose="02040503050406030204" pitchFamily="18" charset="0"/>
                                </a:rPr>
                              </m:ctrlPr>
                            </m:sSubPr>
                            <m:e>
                              <m:r>
                                <a:rPr lang="tr-TR" b="1" i="1" smtClean="0">
                                  <a:solidFill>
                                    <a:srgbClr val="0070C0"/>
                                  </a:solidFill>
                                  <a:latin typeface="Cambria Math" panose="02040503050406030204" pitchFamily="18" charset="0"/>
                                </a:rPr>
                                <m:t>𝒗</m:t>
                              </m:r>
                            </m:e>
                            <m:sub>
                              <m:r>
                                <a:rPr lang="tr-TR" b="1" i="1">
                                  <a:solidFill>
                                    <a:srgbClr val="0070C0"/>
                                  </a:solidFill>
                                  <a:latin typeface="Cambria Math" panose="02040503050406030204" pitchFamily="18" charset="0"/>
                                </a:rPr>
                                <m:t>𝟐</m:t>
                              </m:r>
                            </m:sub>
                          </m:sSub>
                        </m:sup>
                        <m:e>
                          <m:r>
                            <a:rPr lang="tr-TR" b="1" i="1">
                              <a:solidFill>
                                <a:srgbClr val="0070C0"/>
                              </a:solidFill>
                              <a:latin typeface="Cambria Math" panose="02040503050406030204" pitchFamily="18" charset="0"/>
                            </a:rPr>
                            <m:t>𝒅</m:t>
                          </m:r>
                          <m:r>
                            <a:rPr lang="tr-TR" b="1" i="1" smtClean="0">
                              <a:solidFill>
                                <a:srgbClr val="0070C0"/>
                              </a:solidFill>
                              <a:latin typeface="Cambria Math" panose="02040503050406030204" pitchFamily="18" charset="0"/>
                            </a:rPr>
                            <m:t>𝒗</m:t>
                          </m:r>
                        </m:e>
                      </m:nary>
                      <m:r>
                        <a:rPr lang="tr-TR" b="1" i="1">
                          <a:solidFill>
                            <a:srgbClr val="0070C0"/>
                          </a:solidFill>
                          <a:latin typeface="Cambria Math" panose="02040503050406030204" pitchFamily="18" charset="0"/>
                        </a:rPr>
                        <m:t>=</m:t>
                      </m:r>
                      <m:nary>
                        <m:naryPr>
                          <m:limLoc m:val="undOvr"/>
                          <m:ctrlPr>
                            <a:rPr lang="en-US" b="1" i="1">
                              <a:solidFill>
                                <a:srgbClr val="0070C0"/>
                              </a:solidFill>
                              <a:latin typeface="Cambria Math" panose="02040503050406030204" pitchFamily="18" charset="0"/>
                            </a:rPr>
                          </m:ctrlPr>
                        </m:naryPr>
                        <m:sub>
                          <m:sSub>
                            <m:sSubPr>
                              <m:ctrlPr>
                                <a:rPr lang="en-US" b="1" i="1">
                                  <a:solidFill>
                                    <a:srgbClr val="0070C0"/>
                                  </a:solidFill>
                                  <a:latin typeface="Cambria Math" panose="02040503050406030204" pitchFamily="18" charset="0"/>
                                </a:rPr>
                              </m:ctrlPr>
                            </m:sSubPr>
                            <m:e>
                              <m:r>
                                <a:rPr lang="tr-TR" b="1" i="1">
                                  <a:solidFill>
                                    <a:srgbClr val="0070C0"/>
                                  </a:solidFill>
                                  <a:latin typeface="Cambria Math" panose="02040503050406030204" pitchFamily="18" charset="0"/>
                                </a:rPr>
                                <m:t>𝒕</m:t>
                              </m:r>
                            </m:e>
                            <m:sub>
                              <m:r>
                                <a:rPr lang="tr-TR" b="1" i="1">
                                  <a:solidFill>
                                    <a:srgbClr val="0070C0"/>
                                  </a:solidFill>
                                  <a:latin typeface="Cambria Math" panose="02040503050406030204" pitchFamily="18" charset="0"/>
                                </a:rPr>
                                <m:t>𝟏</m:t>
                              </m:r>
                            </m:sub>
                          </m:sSub>
                        </m:sub>
                        <m:sup>
                          <m:sSub>
                            <m:sSubPr>
                              <m:ctrlPr>
                                <a:rPr lang="en-US" b="1" i="1">
                                  <a:solidFill>
                                    <a:srgbClr val="0070C0"/>
                                  </a:solidFill>
                                  <a:latin typeface="Cambria Math" panose="02040503050406030204" pitchFamily="18" charset="0"/>
                                </a:rPr>
                              </m:ctrlPr>
                            </m:sSubPr>
                            <m:e>
                              <m:r>
                                <a:rPr lang="tr-TR" b="1" i="1">
                                  <a:solidFill>
                                    <a:srgbClr val="0070C0"/>
                                  </a:solidFill>
                                  <a:latin typeface="Cambria Math" panose="02040503050406030204" pitchFamily="18" charset="0"/>
                                </a:rPr>
                                <m:t>𝒕</m:t>
                              </m:r>
                            </m:e>
                            <m:sub>
                              <m:r>
                                <a:rPr lang="tr-TR" b="1" i="1">
                                  <a:solidFill>
                                    <a:srgbClr val="0070C0"/>
                                  </a:solidFill>
                                  <a:latin typeface="Cambria Math" panose="02040503050406030204" pitchFamily="18" charset="0"/>
                                </a:rPr>
                                <m:t>𝟐</m:t>
                              </m:r>
                            </m:sub>
                          </m:sSub>
                        </m:sup>
                        <m:e>
                          <m:r>
                            <a:rPr lang="tr-TR" b="1" i="1" smtClean="0">
                              <a:solidFill>
                                <a:srgbClr val="0070C0"/>
                              </a:solidFill>
                              <a:latin typeface="Cambria Math" panose="02040503050406030204" pitchFamily="18" charset="0"/>
                            </a:rPr>
                            <m:t>𝒂</m:t>
                          </m:r>
                          <m:r>
                            <a:rPr lang="tr-TR" b="1" i="1">
                              <a:solidFill>
                                <a:srgbClr val="0070C0"/>
                              </a:solidFill>
                              <a:latin typeface="Cambria Math" panose="02040503050406030204" pitchFamily="18" charset="0"/>
                            </a:rPr>
                            <m:t>𝒅𝒕</m:t>
                          </m:r>
                        </m:e>
                      </m:nary>
                    </m:oMath>
                  </m:oMathPara>
                </a14:m>
                <a:endParaRPr lang="tr-TR" b="1" dirty="0">
                  <a:solidFill>
                    <a:srgbClr val="0070C0"/>
                  </a:solidFill>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sSub>
                        <m:sSubPr>
                          <m:ctrlPr>
                            <a:rPr lang="en-US" b="1" i="1">
                              <a:solidFill>
                                <a:srgbClr val="0070C0"/>
                              </a:solidFill>
                              <a:latin typeface="Cambria Math" panose="02040503050406030204" pitchFamily="18" charset="0"/>
                            </a:rPr>
                          </m:ctrlPr>
                        </m:sSubPr>
                        <m:e>
                          <m:r>
                            <a:rPr lang="tr-TR" b="1" i="1" smtClean="0">
                              <a:solidFill>
                                <a:srgbClr val="0070C0"/>
                              </a:solidFill>
                              <a:latin typeface="Cambria Math" panose="02040503050406030204" pitchFamily="18" charset="0"/>
                            </a:rPr>
                            <m:t>𝒗</m:t>
                          </m:r>
                        </m:e>
                        <m:sub>
                          <m:r>
                            <a:rPr lang="tr-TR" b="1" i="1">
                              <a:solidFill>
                                <a:srgbClr val="0070C0"/>
                              </a:solidFill>
                              <a:latin typeface="Cambria Math" panose="02040503050406030204" pitchFamily="18" charset="0"/>
                            </a:rPr>
                            <m:t>𝟐</m:t>
                          </m:r>
                        </m:sub>
                      </m:sSub>
                      <m:r>
                        <a:rPr lang="tr-TR" b="1" i="1">
                          <a:solidFill>
                            <a:srgbClr val="0070C0"/>
                          </a:solidFill>
                          <a:latin typeface="Cambria Math" panose="02040503050406030204" pitchFamily="18" charset="0"/>
                        </a:rPr>
                        <m:t>−</m:t>
                      </m:r>
                      <m:sSub>
                        <m:sSubPr>
                          <m:ctrlPr>
                            <a:rPr lang="tr-TR" b="1" i="1">
                              <a:solidFill>
                                <a:srgbClr val="0070C0"/>
                              </a:solidFill>
                              <a:latin typeface="Cambria Math" panose="02040503050406030204" pitchFamily="18" charset="0"/>
                            </a:rPr>
                          </m:ctrlPr>
                        </m:sSubPr>
                        <m:e>
                          <m:r>
                            <a:rPr lang="tr-TR" b="1" i="1" smtClean="0">
                              <a:solidFill>
                                <a:srgbClr val="0070C0"/>
                              </a:solidFill>
                              <a:latin typeface="Cambria Math" panose="02040503050406030204" pitchFamily="18" charset="0"/>
                            </a:rPr>
                            <m:t>𝒗</m:t>
                          </m:r>
                        </m:e>
                        <m:sub>
                          <m:r>
                            <a:rPr lang="tr-TR" b="1" i="1">
                              <a:solidFill>
                                <a:srgbClr val="0070C0"/>
                              </a:solidFill>
                              <a:latin typeface="Cambria Math" panose="02040503050406030204" pitchFamily="18" charset="0"/>
                            </a:rPr>
                            <m:t>𝟏</m:t>
                          </m:r>
                        </m:sub>
                      </m:sSub>
                      <m:r>
                        <a:rPr lang="tr-TR" b="1" i="1">
                          <a:solidFill>
                            <a:srgbClr val="0070C0"/>
                          </a:solidFill>
                          <a:latin typeface="Cambria Math" panose="02040503050406030204" pitchFamily="18" charset="0"/>
                        </a:rPr>
                        <m:t>=</m:t>
                      </m:r>
                      <m:r>
                        <a:rPr lang="tr-TR" b="1" i="1" smtClean="0">
                          <a:solidFill>
                            <a:srgbClr val="0070C0"/>
                          </a:solidFill>
                          <a:latin typeface="Cambria Math" panose="02040503050406030204" pitchFamily="18" charset="0"/>
                        </a:rPr>
                        <m:t>𝒂</m:t>
                      </m:r>
                      <m:r>
                        <a:rPr lang="tr-TR" b="1" i="1">
                          <a:solidFill>
                            <a:srgbClr val="0070C0"/>
                          </a:solidFill>
                          <a:latin typeface="Cambria Math" panose="02040503050406030204" pitchFamily="18" charset="0"/>
                        </a:rPr>
                        <m:t>−</m:t>
                      </m:r>
                      <m:r>
                        <a:rPr lang="tr-TR" b="1" i="1">
                          <a:solidFill>
                            <a:srgbClr val="0070C0"/>
                          </a:solidFill>
                          <a:latin typeface="Cambria Math" panose="02040503050406030204" pitchFamily="18" charset="0"/>
                        </a:rPr>
                        <m:t>𝒕</m:t>
                      </m:r>
                      <m:r>
                        <a:rPr lang="tr-TR" b="1" i="1">
                          <a:solidFill>
                            <a:srgbClr val="0070C0"/>
                          </a:solidFill>
                          <a:latin typeface="Cambria Math" panose="02040503050406030204" pitchFamily="18" charset="0"/>
                        </a:rPr>
                        <m:t> </m:t>
                      </m:r>
                      <m:r>
                        <a:rPr lang="tr-TR" b="1" i="1">
                          <a:solidFill>
                            <a:srgbClr val="0070C0"/>
                          </a:solidFill>
                          <a:latin typeface="Cambria Math" panose="02040503050406030204" pitchFamily="18" charset="0"/>
                        </a:rPr>
                        <m:t>𝒆</m:t>
                      </m:r>
                      <m:r>
                        <a:rPr lang="tr-TR" b="1" i="1">
                          <a:solidFill>
                            <a:srgbClr val="0070C0"/>
                          </a:solidFill>
                          <a:latin typeface="Cambria Math" panose="02040503050406030204" pitchFamily="18" charset="0"/>
                        </a:rPr>
                        <m:t>ğ</m:t>
                      </m:r>
                      <m:r>
                        <a:rPr lang="tr-TR" b="1" i="1">
                          <a:solidFill>
                            <a:srgbClr val="0070C0"/>
                          </a:solidFill>
                          <a:latin typeface="Cambria Math" panose="02040503050406030204" pitchFamily="18" charset="0"/>
                        </a:rPr>
                        <m:t>𝒓𝒊𝒔𝒊𝒏𝒊𝒏</m:t>
                      </m:r>
                      <m:r>
                        <a:rPr lang="tr-TR" b="1" i="1">
                          <a:solidFill>
                            <a:srgbClr val="0070C0"/>
                          </a:solidFill>
                          <a:latin typeface="Cambria Math" panose="02040503050406030204" pitchFamily="18" charset="0"/>
                        </a:rPr>
                        <m:t> </m:t>
                      </m:r>
                      <m:r>
                        <a:rPr lang="tr-TR" b="1" i="1">
                          <a:solidFill>
                            <a:srgbClr val="0070C0"/>
                          </a:solidFill>
                          <a:latin typeface="Cambria Math" panose="02040503050406030204" pitchFamily="18" charset="0"/>
                        </a:rPr>
                        <m:t>𝒂𝒍𝒕</m:t>
                      </m:r>
                      <m:r>
                        <a:rPr lang="tr-TR" b="1" i="1">
                          <a:solidFill>
                            <a:srgbClr val="0070C0"/>
                          </a:solidFill>
                          <a:latin typeface="Cambria Math" panose="02040503050406030204" pitchFamily="18" charset="0"/>
                        </a:rPr>
                        <m:t>𝚤</m:t>
                      </m:r>
                      <m:r>
                        <a:rPr lang="tr-TR" b="1" i="1">
                          <a:solidFill>
                            <a:srgbClr val="0070C0"/>
                          </a:solidFill>
                          <a:latin typeface="Cambria Math" panose="02040503050406030204" pitchFamily="18" charset="0"/>
                        </a:rPr>
                        <m:t>𝒏𝒅𝒂𝒌𝒊</m:t>
                      </m:r>
                      <m:r>
                        <a:rPr lang="tr-TR" b="1" i="1">
                          <a:solidFill>
                            <a:srgbClr val="0070C0"/>
                          </a:solidFill>
                          <a:latin typeface="Cambria Math" panose="02040503050406030204" pitchFamily="18" charset="0"/>
                        </a:rPr>
                        <m:t> </m:t>
                      </m:r>
                      <m:r>
                        <a:rPr lang="tr-TR" b="1" i="1">
                          <a:solidFill>
                            <a:srgbClr val="0070C0"/>
                          </a:solidFill>
                          <a:latin typeface="Cambria Math" panose="02040503050406030204" pitchFamily="18" charset="0"/>
                        </a:rPr>
                        <m:t>𝒂𝒍𝒂𝒏</m:t>
                      </m:r>
                    </m:oMath>
                  </m:oMathPara>
                </a14:m>
                <a:endParaRPr lang="tr-TR" b="1" dirty="0">
                  <a:solidFill>
                    <a:srgbClr val="0070C0"/>
                  </a:solidFill>
                  <a:latin typeface="Comic Sans MS" panose="030F0702030302020204" pitchFamily="66" charset="0"/>
                </a:endParaRPr>
              </a:p>
              <a:p>
                <a:endParaRPr lang="en-US" dirty="0">
                  <a:solidFill>
                    <a:schemeClr val="accent4"/>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779914" y="2722316"/>
                <a:ext cx="4906886" cy="3172279"/>
              </a:xfrm>
              <a:prstGeom prst="rect">
                <a:avLst/>
              </a:prstGeom>
              <a:blipFill rotWithShape="0">
                <a:blip r:embed="rId4"/>
                <a:stretch>
                  <a:fillRect l="-994" t="-962"/>
                </a:stretch>
              </a:blipFill>
            </p:spPr>
            <p:txBody>
              <a:bodyPr/>
              <a:lstStyle/>
              <a:p>
                <a:r>
                  <a:rPr lang="tr-TR">
                    <a:noFill/>
                  </a:rPr>
                  <a:t> </a:t>
                </a:r>
              </a:p>
            </p:txBody>
          </p:sp>
        </mc:Fallback>
      </mc:AlternateContent>
    </p:spTree>
    <p:extLst>
      <p:ext uri="{BB962C8B-B14F-4D97-AF65-F5344CB8AC3E}">
        <p14:creationId xmlns:p14="http://schemas.microsoft.com/office/powerpoint/2010/main" val="193219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smtClean="0"/>
              <a:t>Doğrusal </a:t>
            </a:r>
            <a:r>
              <a:rPr lang="tr-TR" sz="2400" b="1" dirty="0"/>
              <a:t>hareket için elde edilen diferansiyel denklemlerin grafik olarak yorumlanması, s, v, a ve t arasındaki ilişkilerin daha net anlaşılmasını sağlayabilir.</a:t>
            </a:r>
          </a:p>
        </p:txBody>
      </p:sp>
      <p:pic>
        <p:nvPicPr>
          <p:cNvPr id="7"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4173" y="1772816"/>
            <a:ext cx="3113968" cy="431276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TextBox 5"/>
              <p:cNvSpPr txBox="1"/>
              <p:nvPr/>
            </p:nvSpPr>
            <p:spPr>
              <a:xfrm>
                <a:off x="3518549" y="1524296"/>
                <a:ext cx="5416347" cy="5364482"/>
              </a:xfrm>
              <a:prstGeom prst="rect">
                <a:avLst/>
              </a:prstGeom>
              <a:noFill/>
            </p:spPr>
            <p:txBody>
              <a:bodyPr wrap="square" rtlCol="0">
                <a:spAutoFit/>
              </a:bodyPr>
              <a:lstStyle/>
              <a:p>
                <a:pPr>
                  <a:spcBef>
                    <a:spcPts val="600"/>
                  </a:spcBef>
                  <a:spcAft>
                    <a:spcPts val="600"/>
                  </a:spcAft>
                </a:pPr>
                <a:r>
                  <a:rPr lang="tr-TR" dirty="0">
                    <a:solidFill>
                      <a:schemeClr val="accent4"/>
                    </a:solidFill>
                    <a:latin typeface="Comic Sans MS" panose="030F0702030302020204" pitchFamily="66" charset="0"/>
                  </a:rPr>
                  <a:t>Bu kez,</a:t>
                </a:r>
                <a:r>
                  <a:rPr lang="en-US" dirty="0">
                    <a:solidFill>
                      <a:schemeClr val="accent4"/>
                    </a:solidFill>
                    <a:latin typeface="Comic Sans MS" panose="030F0702030302020204" pitchFamily="66" charset="0"/>
                  </a:rPr>
                  <a:t> </a:t>
                </a:r>
                <a:r>
                  <a:rPr lang="tr-TR" dirty="0">
                    <a:solidFill>
                      <a:schemeClr val="accent4"/>
                    </a:solidFill>
                    <a:latin typeface="Comic Sans MS" panose="030F0702030302020204" pitchFamily="66" charset="0"/>
                  </a:rPr>
                  <a:t>s</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konum</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koordinatlarına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bağlı</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ivme</a:t>
                </a:r>
                <a:r>
                  <a:rPr lang="en-US" dirty="0">
                    <a:solidFill>
                      <a:schemeClr val="accent4"/>
                    </a:solidFill>
                    <a:latin typeface="Comic Sans MS" panose="030F0702030302020204" pitchFamily="66" charset="0"/>
                  </a:rPr>
                  <a:t> </a:t>
                </a:r>
                <a:r>
                  <a:rPr lang="en-US" dirty="0" err="1" smtClean="0">
                    <a:solidFill>
                      <a:schemeClr val="accent4"/>
                    </a:solidFill>
                    <a:latin typeface="Comic Sans MS" panose="030F0702030302020204" pitchFamily="66" charset="0"/>
                  </a:rPr>
                  <a:t>grafiği</a:t>
                </a:r>
                <a:r>
                  <a:rPr lang="tr-TR" dirty="0" err="1" smtClean="0">
                    <a:solidFill>
                      <a:schemeClr val="accent4"/>
                    </a:solidFill>
                    <a:latin typeface="Comic Sans MS" panose="030F0702030302020204" pitchFamily="66" charset="0"/>
                  </a:rPr>
                  <a:t>ni</a:t>
                </a:r>
                <a:r>
                  <a:rPr lang="en-US" dirty="0" smtClean="0">
                    <a:solidFill>
                      <a:schemeClr val="accent4"/>
                    </a:solidFill>
                    <a:latin typeface="Comic Sans MS" panose="030F0702030302020204" pitchFamily="66" charset="0"/>
                  </a:rPr>
                  <a:t> </a:t>
                </a:r>
                <a:r>
                  <a:rPr lang="en-US" dirty="0" err="1" smtClean="0">
                    <a:solidFill>
                      <a:schemeClr val="accent4"/>
                    </a:solidFill>
                    <a:latin typeface="Comic Sans MS" panose="030F0702030302020204" pitchFamily="66" charset="0"/>
                  </a:rPr>
                  <a:t>çiz</a:t>
                </a:r>
                <a:r>
                  <a:rPr lang="tr-TR" dirty="0" smtClean="0">
                    <a:solidFill>
                      <a:schemeClr val="accent4"/>
                    </a:solidFill>
                    <a:latin typeface="Comic Sans MS" panose="030F0702030302020204" pitchFamily="66" charset="0"/>
                  </a:rPr>
                  <a:t>ersek</a:t>
                </a:r>
                <a:r>
                  <a:rPr lang="en-US" dirty="0" smtClean="0">
                    <a:solidFill>
                      <a:schemeClr val="accent4"/>
                    </a:solidFill>
                    <a:latin typeface="Comic Sans MS" panose="030F0702030302020204" pitchFamily="66" charset="0"/>
                  </a:rPr>
                  <a:t>, </a:t>
                </a:r>
                <a14:m>
                  <m:oMath xmlns:m="http://schemas.openxmlformats.org/officeDocument/2006/math">
                    <m:r>
                      <a:rPr lang="en-US" dirty="0">
                        <a:solidFill>
                          <a:schemeClr val="accent4"/>
                        </a:solidFill>
                        <a:latin typeface="Cambria Math" panose="02040503050406030204" pitchFamily="18" charset="0"/>
                      </a:rPr>
                      <m:t>𝑑𝑠</m:t>
                    </m:r>
                  </m:oMath>
                </a14:m>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yer</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değiştirmesi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boyunca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eğrinin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altında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kalan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alan</a:t>
                </a:r>
                <a:r>
                  <a:rPr lang="en-US" dirty="0">
                    <a:solidFill>
                      <a:schemeClr val="accent4"/>
                    </a:solidFill>
                    <a:latin typeface="Comic Sans MS" panose="030F0702030302020204" pitchFamily="66" charset="0"/>
                  </a:rPr>
                  <a:t> </a:t>
                </a:r>
                <a14:m>
                  <m:oMath xmlns:m="http://schemas.openxmlformats.org/officeDocument/2006/math">
                    <m:r>
                      <a:rPr lang="en-US" dirty="0">
                        <a:solidFill>
                          <a:schemeClr val="accent4"/>
                        </a:solidFill>
                        <a:latin typeface="Cambria Math" panose="02040503050406030204" pitchFamily="18" charset="0"/>
                      </a:rPr>
                      <m:t>𝑎𝑑𝑠</m:t>
                    </m:r>
                  </m:oMath>
                </a14:m>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olur</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Daha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önceden</a:t>
                </a:r>
                <a:r>
                  <a:rPr lang="en-US" dirty="0">
                    <a:solidFill>
                      <a:schemeClr val="accent4"/>
                    </a:solidFill>
                    <a:latin typeface="Comic Sans MS" panose="030F0702030302020204" pitchFamily="66" charset="0"/>
                  </a:rPr>
                  <a:t> </a:t>
                </a:r>
                <a14:m>
                  <m:oMath xmlns:m="http://schemas.openxmlformats.org/officeDocument/2006/math">
                    <m:r>
                      <a:rPr lang="en-US" dirty="0">
                        <a:solidFill>
                          <a:schemeClr val="accent4"/>
                        </a:solidFill>
                        <a:latin typeface="Cambria Math" panose="02040503050406030204" pitchFamily="18" charset="0"/>
                      </a:rPr>
                      <m:t>𝑎𝑑𝑠</m:t>
                    </m:r>
                  </m:oMath>
                </a14:m>
                <a:r>
                  <a:rPr lang="en-US" dirty="0" err="1">
                    <a:solidFill>
                      <a:schemeClr val="accent4"/>
                    </a:solidFill>
                    <a:latin typeface="Comic Sans MS" panose="030F0702030302020204" pitchFamily="66" charset="0"/>
                  </a:rPr>
                  <a:t>’in</a:t>
                </a:r>
                <a:r>
                  <a:rPr lang="en-US" dirty="0">
                    <a:solidFill>
                      <a:schemeClr val="accent4"/>
                    </a:solidFill>
                    <a:latin typeface="Comic Sans MS" panose="030F0702030302020204" pitchFamily="66" charset="0"/>
                  </a:rPr>
                  <a:t> </a:t>
                </a:r>
                <a14:m>
                  <m:oMath xmlns:m="http://schemas.openxmlformats.org/officeDocument/2006/math">
                    <m:r>
                      <a:rPr lang="en-US" dirty="0">
                        <a:solidFill>
                          <a:schemeClr val="accent4"/>
                        </a:solidFill>
                        <a:latin typeface="Cambria Math" panose="02040503050406030204" pitchFamily="18" charset="0"/>
                      </a:rPr>
                      <m:t>𝑣𝑑𝑣</m:t>
                    </m:r>
                  </m:oMath>
                </a14:m>
                <a:r>
                  <a:rPr lang="en-US" dirty="0">
                    <a:solidFill>
                      <a:schemeClr val="accent4"/>
                    </a:solidFill>
                    <a:latin typeface="Comic Sans MS" panose="030F0702030302020204" pitchFamily="66" charset="0"/>
                  </a:rPr>
                  <a:t>’e </a:t>
                </a:r>
                <a:r>
                  <a:rPr lang="en-US" dirty="0" err="1">
                    <a:solidFill>
                      <a:schemeClr val="accent4"/>
                    </a:solidFill>
                    <a:latin typeface="Comic Sans MS" panose="030F0702030302020204" pitchFamily="66" charset="0"/>
                  </a:rPr>
                  <a:t>eşit</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olduğunu</a:t>
                </a:r>
                <a:r>
                  <a:rPr lang="en-US" dirty="0">
                    <a:solidFill>
                      <a:schemeClr val="accent4"/>
                    </a:solidFill>
                    <a:latin typeface="Comic Sans MS" panose="030F0702030302020204" pitchFamily="66" charset="0"/>
                  </a:rPr>
                  <a:t> </a:t>
                </a:r>
                <a:r>
                  <a:rPr lang="en-US" dirty="0" err="1" smtClean="0">
                    <a:solidFill>
                      <a:schemeClr val="accent4"/>
                    </a:solidFill>
                    <a:latin typeface="Comic Sans MS" panose="030F0702030302020204" pitchFamily="66" charset="0"/>
                  </a:rPr>
                  <a:t>biliyoruz</a:t>
                </a:r>
                <a:r>
                  <a:rPr lang="tr-TR" dirty="0" smtClean="0">
                    <a:solidFill>
                      <a:schemeClr val="accent4"/>
                    </a:solidFill>
                    <a:latin typeface="Comic Sans MS" panose="030F0702030302020204" pitchFamily="66" charset="0"/>
                  </a:rPr>
                  <a:t>.</a:t>
                </a:r>
                <a:r>
                  <a:rPr lang="en-US" dirty="0" smtClean="0">
                    <a:solidFill>
                      <a:schemeClr val="accent4"/>
                    </a:solidFill>
                    <a:latin typeface="Comic Sans MS" panose="030F0702030302020204" pitchFamily="66" charset="0"/>
                  </a:rPr>
                  <a:t> </a:t>
                </a:r>
                <a:r>
                  <a:rPr lang="en-US" dirty="0">
                    <a:solidFill>
                      <a:schemeClr val="accent4"/>
                    </a:solidFill>
                    <a:latin typeface="Comic Sans MS" panose="030F0702030302020204" pitchFamily="66" charset="0"/>
                  </a:rPr>
                  <a:t>Bu </a:t>
                </a:r>
                <a:r>
                  <a:rPr lang="en-US" dirty="0" err="1">
                    <a:solidFill>
                      <a:schemeClr val="accent4"/>
                    </a:solidFill>
                    <a:latin typeface="Comic Sans MS" panose="030F0702030302020204" pitchFamily="66" charset="0"/>
                  </a:rPr>
                  <a:t>durumda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aralarındaki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ilişki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şu</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şekilde</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yazılabilir</a:t>
                </a:r>
                <a:r>
                  <a:rPr lang="en-US" dirty="0">
                    <a:solidFill>
                      <a:schemeClr val="accent4"/>
                    </a:solidFill>
                    <a:latin typeface="Comic Sans MS" panose="030F0702030302020204" pitchFamily="66" charset="0"/>
                  </a:rPr>
                  <a:t>.</a:t>
                </a:r>
                <a:endParaRPr lang="tr-TR" dirty="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i="1">
                              <a:solidFill>
                                <a:schemeClr val="accent4"/>
                              </a:solidFill>
                              <a:latin typeface="Cambria Math" panose="02040503050406030204" pitchFamily="18" charset="0"/>
                            </a:rPr>
                          </m:ctrlPr>
                        </m:naryPr>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1</m:t>
                              </m:r>
                            </m:sub>
                          </m:sSub>
                        </m:sub>
                        <m:sup>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2</m:t>
                              </m:r>
                            </m:sub>
                          </m:sSub>
                        </m:sup>
                        <m:e>
                          <m:r>
                            <a:rPr lang="tr-TR" b="0" i="1" smtClean="0">
                              <a:solidFill>
                                <a:schemeClr val="accent4"/>
                              </a:solidFill>
                              <a:latin typeface="Cambria Math" panose="02040503050406030204" pitchFamily="18" charset="0"/>
                            </a:rPr>
                            <m:t>𝑣</m:t>
                          </m:r>
                          <m:r>
                            <a:rPr lang="tr-TR" i="1">
                              <a:solidFill>
                                <a:schemeClr val="accent4"/>
                              </a:solidFill>
                              <a:latin typeface="Cambria Math" panose="02040503050406030204" pitchFamily="18" charset="0"/>
                            </a:rPr>
                            <m:t>𝑑𝑣</m:t>
                          </m:r>
                        </m:e>
                      </m:nary>
                      <m:r>
                        <a:rPr lang="tr-TR" b="0" i="1" smtClean="0">
                          <a:solidFill>
                            <a:schemeClr val="accent4"/>
                          </a:solidFill>
                          <a:latin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𝑠</m:t>
                              </m:r>
                            </m:e>
                            <m:sub>
                              <m:r>
                                <a:rPr lang="tr-TR" i="1">
                                  <a:solidFill>
                                    <a:schemeClr val="accent4"/>
                                  </a:solidFill>
                                  <a:latin typeface="Cambria Math" panose="02040503050406030204" pitchFamily="18" charset="0"/>
                                </a:rPr>
                                <m:t>1</m:t>
                              </m:r>
                            </m:sub>
                          </m:sSub>
                        </m:sub>
                        <m:sup>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𝑠</m:t>
                              </m:r>
                            </m:e>
                            <m:sub>
                              <m:r>
                                <a:rPr lang="tr-TR" i="1">
                                  <a:solidFill>
                                    <a:schemeClr val="accent4"/>
                                  </a:solidFill>
                                  <a:latin typeface="Cambria Math" panose="02040503050406030204" pitchFamily="18" charset="0"/>
                                </a:rPr>
                                <m:t>2</m:t>
                              </m:r>
                            </m:sub>
                          </m:sSub>
                        </m:sup>
                        <m:e>
                          <m:r>
                            <a:rPr lang="tr-TR" b="0" i="1" smtClean="0">
                              <a:solidFill>
                                <a:schemeClr val="accent4"/>
                              </a:solidFill>
                              <a:latin typeface="Cambria Math" panose="02040503050406030204" pitchFamily="18" charset="0"/>
                            </a:rPr>
                            <m:t>𝑎</m:t>
                          </m:r>
                          <m:r>
                            <a:rPr lang="tr-TR" i="1">
                              <a:solidFill>
                                <a:schemeClr val="accent4"/>
                              </a:solidFill>
                              <a:latin typeface="Cambria Math" panose="02040503050406030204" pitchFamily="18" charset="0"/>
                            </a:rPr>
                            <m:t>𝑑𝑠</m:t>
                          </m:r>
                        </m:e>
                      </m:nary>
                    </m:oMath>
                  </m:oMathPara>
                </a14:m>
                <a:endParaRPr lang="tr-TR"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f>
                        <m:fPr>
                          <m:ctrlPr>
                            <a:rPr lang="tr-TR" i="1" smtClean="0">
                              <a:solidFill>
                                <a:schemeClr val="accent4"/>
                              </a:solidFill>
                              <a:latin typeface="Cambria Math" panose="02040503050406030204" pitchFamily="18" charset="0"/>
                            </a:rPr>
                          </m:ctrlPr>
                        </m:fPr>
                        <m:num>
                          <m:r>
                            <a:rPr lang="tr-TR" b="0" i="1" smtClean="0">
                              <a:solidFill>
                                <a:schemeClr val="accent4"/>
                              </a:solidFill>
                              <a:latin typeface="Cambria Math" panose="02040503050406030204" pitchFamily="18" charset="0"/>
                            </a:rPr>
                            <m:t>1</m:t>
                          </m:r>
                        </m:num>
                        <m:den>
                          <m:r>
                            <a:rPr lang="tr-TR" b="0" i="1" smtClean="0">
                              <a:solidFill>
                                <a:schemeClr val="accent4"/>
                              </a:solidFill>
                              <a:latin typeface="Cambria Math" panose="02040503050406030204" pitchFamily="18" charset="0"/>
                            </a:rPr>
                            <m:t>2</m:t>
                          </m:r>
                        </m:den>
                      </m:f>
                      <m:d>
                        <m:dPr>
                          <m:ctrlPr>
                            <a:rPr lang="tr-TR" i="1" smtClean="0">
                              <a:solidFill>
                                <a:schemeClr val="accent4"/>
                              </a:solidFill>
                              <a:latin typeface="Cambria Math" panose="02040503050406030204" pitchFamily="18" charset="0"/>
                            </a:rPr>
                          </m:ctrlPr>
                        </m:dPr>
                        <m:e>
                          <m:sSubSup>
                            <m:sSubSupPr>
                              <m:ctrlPr>
                                <a:rPr lang="tr-TR" i="1" smtClean="0">
                                  <a:solidFill>
                                    <a:schemeClr val="accent4"/>
                                  </a:solidFill>
                                  <a:latin typeface="Cambria Math" panose="02040503050406030204" pitchFamily="18" charset="0"/>
                                </a:rPr>
                              </m:ctrlPr>
                            </m:sSubSupPr>
                            <m:e>
                              <m:r>
                                <a:rPr lang="tr-TR" b="0" i="1" smtClean="0">
                                  <a:solidFill>
                                    <a:schemeClr val="accent4"/>
                                  </a:solidFill>
                                  <a:latin typeface="Cambria Math" panose="02040503050406030204" pitchFamily="18" charset="0"/>
                                </a:rPr>
                                <m:t>𝑣</m:t>
                              </m:r>
                            </m:e>
                            <m:sub>
                              <m:r>
                                <a:rPr lang="tr-TR" b="0" i="1" smtClean="0">
                                  <a:solidFill>
                                    <a:schemeClr val="accent4"/>
                                  </a:solidFill>
                                  <a:latin typeface="Cambria Math" panose="02040503050406030204" pitchFamily="18" charset="0"/>
                                </a:rPr>
                                <m:t>2</m:t>
                              </m:r>
                            </m:sub>
                            <m:sup>
                              <m:r>
                                <a:rPr lang="tr-TR" b="0" i="1" smtClean="0">
                                  <a:solidFill>
                                    <a:schemeClr val="accent4"/>
                                  </a:solidFill>
                                  <a:latin typeface="Cambria Math" panose="02040503050406030204" pitchFamily="18" charset="0"/>
                                </a:rPr>
                                <m:t>2</m:t>
                              </m:r>
                            </m:sup>
                          </m:sSubSup>
                          <m:r>
                            <a:rPr lang="tr-TR" b="0" i="1" smtClean="0">
                              <a:solidFill>
                                <a:schemeClr val="accent4"/>
                              </a:solidFill>
                              <a:latin typeface="Cambria Math" panose="02040503050406030204" pitchFamily="18" charset="0"/>
                            </a:rPr>
                            <m:t>−</m:t>
                          </m:r>
                          <m:sSubSup>
                            <m:sSubSupPr>
                              <m:ctrlPr>
                                <a:rPr lang="tr-TR" b="0" i="1" smtClean="0">
                                  <a:solidFill>
                                    <a:schemeClr val="accent4"/>
                                  </a:solidFill>
                                  <a:latin typeface="Cambria Math" panose="02040503050406030204" pitchFamily="18" charset="0"/>
                                </a:rPr>
                              </m:ctrlPr>
                            </m:sSubSupPr>
                            <m:e>
                              <m:r>
                                <a:rPr lang="tr-TR" b="0" i="1" smtClean="0">
                                  <a:solidFill>
                                    <a:schemeClr val="accent4"/>
                                  </a:solidFill>
                                  <a:latin typeface="Cambria Math" panose="02040503050406030204" pitchFamily="18" charset="0"/>
                                </a:rPr>
                                <m:t>𝑣</m:t>
                              </m:r>
                            </m:e>
                            <m:sub>
                              <m:r>
                                <a:rPr lang="tr-TR" b="0" i="1" smtClean="0">
                                  <a:solidFill>
                                    <a:schemeClr val="accent4"/>
                                  </a:solidFill>
                                  <a:latin typeface="Cambria Math" panose="02040503050406030204" pitchFamily="18" charset="0"/>
                                </a:rPr>
                                <m:t>1</m:t>
                              </m:r>
                            </m:sub>
                            <m:sup>
                              <m:r>
                                <a:rPr lang="tr-TR" b="0" i="1" smtClean="0">
                                  <a:solidFill>
                                    <a:schemeClr val="accent4"/>
                                  </a:solidFill>
                                  <a:latin typeface="Cambria Math" panose="02040503050406030204" pitchFamily="18" charset="0"/>
                                </a:rPr>
                                <m:t>2</m:t>
                              </m:r>
                            </m:sup>
                          </m:sSubSup>
                        </m:e>
                      </m:d>
                      <m:r>
                        <a:rPr lang="tr-TR" b="0" i="1" smtClean="0">
                          <a:solidFill>
                            <a:schemeClr val="accent4"/>
                          </a:solidFill>
                          <a:latin typeface="Cambria Math" panose="02040503050406030204" pitchFamily="18" charset="0"/>
                        </a:rPr>
                        <m:t>=</m:t>
                      </m:r>
                      <m:r>
                        <a:rPr lang="tr-TR" b="0" i="1" smtClean="0">
                          <a:solidFill>
                            <a:schemeClr val="accent4"/>
                          </a:solidFill>
                          <a:latin typeface="Cambria Math" panose="02040503050406030204" pitchFamily="18" charset="0"/>
                        </a:rPr>
                        <m:t>𝑎</m:t>
                      </m:r>
                      <m:r>
                        <a:rPr lang="tr-TR" b="0" i="1" smtClean="0">
                          <a:solidFill>
                            <a:schemeClr val="accent4"/>
                          </a:solidFill>
                          <a:latin typeface="Cambria Math" panose="02040503050406030204" pitchFamily="18" charset="0"/>
                        </a:rPr>
                        <m:t>−</m:t>
                      </m:r>
                      <m:r>
                        <a:rPr lang="tr-TR" b="0" i="1" smtClean="0">
                          <a:solidFill>
                            <a:schemeClr val="accent4"/>
                          </a:solidFill>
                          <a:latin typeface="Cambria Math" panose="02040503050406030204" pitchFamily="18" charset="0"/>
                        </a:rPr>
                        <m:t>𝑠</m:t>
                      </m:r>
                      <m:r>
                        <a:rPr lang="tr-TR" b="0" i="1" smtClean="0">
                          <a:solidFill>
                            <a:schemeClr val="accent4"/>
                          </a:solidFill>
                          <a:latin typeface="Cambria Math" panose="02040503050406030204" pitchFamily="18" charset="0"/>
                        </a:rPr>
                        <m:t> </m:t>
                      </m:r>
                      <m:r>
                        <a:rPr lang="tr-TR" b="0" i="1" smtClean="0">
                          <a:solidFill>
                            <a:schemeClr val="accent4"/>
                          </a:solidFill>
                          <a:latin typeface="Cambria Math" panose="02040503050406030204" pitchFamily="18" charset="0"/>
                        </a:rPr>
                        <m:t>𝑒</m:t>
                      </m:r>
                      <m:r>
                        <a:rPr lang="tr-TR" b="0" i="1" smtClean="0">
                          <a:solidFill>
                            <a:schemeClr val="accent4"/>
                          </a:solidFill>
                          <a:latin typeface="Cambria Math" panose="02040503050406030204" pitchFamily="18" charset="0"/>
                        </a:rPr>
                        <m:t>ğ</m:t>
                      </m:r>
                      <m:r>
                        <a:rPr lang="tr-TR" b="0" i="1" smtClean="0">
                          <a:solidFill>
                            <a:schemeClr val="accent4"/>
                          </a:solidFill>
                          <a:latin typeface="Cambria Math" panose="02040503050406030204" pitchFamily="18" charset="0"/>
                        </a:rPr>
                        <m:t>𝑟𝑖𝑠𝑖𝑛𝑖𝑛</m:t>
                      </m:r>
                      <m:r>
                        <a:rPr lang="tr-TR" b="0" i="1" smtClean="0">
                          <a:solidFill>
                            <a:schemeClr val="accent4"/>
                          </a:solidFill>
                          <a:latin typeface="Cambria Math" panose="02040503050406030204" pitchFamily="18" charset="0"/>
                        </a:rPr>
                        <m:t> </m:t>
                      </m:r>
                      <m:r>
                        <a:rPr lang="tr-TR" b="0" i="1" smtClean="0">
                          <a:solidFill>
                            <a:schemeClr val="accent4"/>
                          </a:solidFill>
                          <a:latin typeface="Cambria Math" panose="02040503050406030204" pitchFamily="18" charset="0"/>
                        </a:rPr>
                        <m:t>𝑎𝑙𝑡𝚤𝑛𝑑𝑎𝑘𝑖</m:t>
                      </m:r>
                      <m:r>
                        <a:rPr lang="tr-TR" b="0" i="1" smtClean="0">
                          <a:solidFill>
                            <a:schemeClr val="accent4"/>
                          </a:solidFill>
                          <a:latin typeface="Cambria Math" panose="02040503050406030204" pitchFamily="18" charset="0"/>
                        </a:rPr>
                        <m:t> </m:t>
                      </m:r>
                      <m:r>
                        <a:rPr lang="tr-TR" b="0" i="1" smtClean="0">
                          <a:solidFill>
                            <a:schemeClr val="accent4"/>
                          </a:solidFill>
                          <a:latin typeface="Cambria Math" panose="02040503050406030204" pitchFamily="18" charset="0"/>
                        </a:rPr>
                        <m:t>𝑎𝑙𝑎𝑛</m:t>
                      </m:r>
                    </m:oMath>
                  </m:oMathPara>
                </a14:m>
                <a:endParaRPr lang="tr-TR" dirty="0" smtClean="0">
                  <a:solidFill>
                    <a:schemeClr val="accent4"/>
                  </a:solidFill>
                  <a:latin typeface="Comic Sans MS" panose="030F0702030302020204" pitchFamily="66" charset="0"/>
                </a:endParaRPr>
              </a:p>
              <a:p>
                <a:pPr>
                  <a:spcBef>
                    <a:spcPts val="600"/>
                  </a:spcBef>
                  <a:spcAft>
                    <a:spcPts val="600"/>
                  </a:spcAft>
                </a:pPr>
                <a:r>
                  <a:rPr lang="en-US" dirty="0">
                    <a:solidFill>
                      <a:schemeClr val="accent4"/>
                    </a:solidFill>
                    <a:latin typeface="Comic Sans MS" panose="030F0702030302020204" pitchFamily="66" charset="0"/>
                  </a:rPr>
                  <a:t> </a:t>
                </a:r>
                <a:r>
                  <a:rPr lang="en-US" dirty="0" err="1" smtClean="0">
                    <a:solidFill>
                      <a:schemeClr val="accent4"/>
                    </a:solidFill>
                    <a:latin typeface="Comic Sans MS" panose="030F0702030302020204" pitchFamily="66" charset="0"/>
                  </a:rPr>
                  <a:t>Benzer</a:t>
                </a:r>
                <a:r>
                  <a:rPr lang="en-US" dirty="0" smtClean="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şekilde</a:t>
                </a:r>
                <a:r>
                  <a:rPr lang="en-US" dirty="0">
                    <a:solidFill>
                      <a:schemeClr val="accent4"/>
                    </a:solidFill>
                    <a:latin typeface="Comic Sans MS" panose="030F0702030302020204" pitchFamily="66" charset="0"/>
                  </a:rPr>
                  <a:t>, </a:t>
                </a:r>
                <a:r>
                  <a:rPr lang="en-US" b="1" i="1" dirty="0">
                    <a:solidFill>
                      <a:schemeClr val="accent4"/>
                    </a:solidFill>
                    <a:latin typeface="Comic Sans MS" panose="030F0702030302020204" pitchFamily="66" charset="0"/>
                  </a:rPr>
                  <a:t>s</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konum</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koordinatlarına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bağlı</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hız</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grafiği</a:t>
                </a:r>
                <a:r>
                  <a:rPr lang="en-US" dirty="0">
                    <a:solidFill>
                      <a:schemeClr val="accent4"/>
                    </a:solidFill>
                    <a:latin typeface="Comic Sans MS" panose="030F0702030302020204" pitchFamily="66" charset="0"/>
                  </a:rPr>
                  <a:t> de </a:t>
                </a:r>
                <a:r>
                  <a:rPr lang="en-US" dirty="0" err="1">
                    <a:solidFill>
                      <a:schemeClr val="accent4"/>
                    </a:solidFill>
                    <a:latin typeface="Comic Sans MS" panose="030F0702030302020204" pitchFamily="66" charset="0"/>
                  </a:rPr>
                  <a:t>çizilebilir</a:t>
                </a:r>
                <a:r>
                  <a:rPr lang="en-US" dirty="0">
                    <a:solidFill>
                      <a:schemeClr val="accent4"/>
                    </a:solidFill>
                    <a:latin typeface="Comic Sans MS" panose="030F0702030302020204" pitchFamily="66" charset="0"/>
                  </a:rPr>
                  <a:t>. Bu </a:t>
                </a:r>
                <a:r>
                  <a:rPr lang="en-US" dirty="0" err="1">
                    <a:solidFill>
                      <a:schemeClr val="accent4"/>
                    </a:solidFill>
                    <a:latin typeface="Comic Sans MS" panose="030F0702030302020204" pitchFamily="66" charset="0"/>
                  </a:rPr>
                  <a:t>eğrinin</a:t>
                </a:r>
                <a:r>
                  <a:rPr lang="en-US" dirty="0">
                    <a:solidFill>
                      <a:schemeClr val="accent4"/>
                    </a:solidFill>
                    <a:latin typeface="Comic Sans MS" panose="030F0702030302020204" pitchFamily="66" charset="0"/>
                  </a:rPr>
                  <a:t> </a:t>
                </a:r>
                <a:r>
                  <a:rPr lang="en-US" b="1" i="1" dirty="0">
                    <a:solidFill>
                      <a:schemeClr val="accent4"/>
                    </a:solidFill>
                    <a:latin typeface="Comic Sans MS" panose="030F0702030302020204" pitchFamily="66" charset="0"/>
                  </a:rPr>
                  <a:t>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noktasındaki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eğimi</a:t>
                </a:r>
                <a:r>
                  <a:rPr lang="en-US" dirty="0">
                    <a:solidFill>
                      <a:schemeClr val="accent4"/>
                    </a:solidFill>
                    <a:latin typeface="Comic Sans MS" panose="030F0702030302020204" pitchFamily="66" charset="0"/>
                  </a:rPr>
                  <a:t> </a:t>
                </a:r>
                <a14:m>
                  <m:oMath xmlns:m="http://schemas.openxmlformats.org/officeDocument/2006/math">
                    <m:r>
                      <a:rPr lang="en-US" i="1" dirty="0" smtClean="0">
                        <a:solidFill>
                          <a:schemeClr val="accent4"/>
                        </a:solidFill>
                        <a:latin typeface="Cambria Math" panose="02040503050406030204" pitchFamily="18" charset="0"/>
                      </a:rPr>
                      <m:t>𝑑𝑣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𝑑𝑠</m:t>
                    </m:r>
                  </m:oMath>
                </a14:m>
                <a:r>
                  <a:rPr lang="en-US" dirty="0">
                    <a:solidFill>
                      <a:schemeClr val="accent4"/>
                    </a:solidFill>
                    <a:latin typeface="Comic Sans MS" panose="030F0702030302020204" pitchFamily="66" charset="0"/>
                  </a:rPr>
                  <a:t> dir. </a:t>
                </a:r>
                <a:r>
                  <a:rPr lang="en-US" dirty="0" err="1">
                    <a:solidFill>
                      <a:schemeClr val="accent4"/>
                    </a:solidFill>
                    <a:latin typeface="Comic Sans MS" panose="030F0702030302020204" pitchFamily="66" charset="0"/>
                  </a:rPr>
                  <a:t>Grafikte</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görüldüğü</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gibi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eğrinin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bu</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noktasının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normali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çizildiğinde</a:t>
                </a:r>
                <a:r>
                  <a:rPr lang="en-US" dirty="0">
                    <a:solidFill>
                      <a:schemeClr val="accent4"/>
                    </a:solidFill>
                    <a:latin typeface="Comic Sans MS" panose="030F0702030302020204" pitchFamily="66" charset="0"/>
                  </a:rPr>
                  <a:t> </a:t>
                </a:r>
                <a:r>
                  <a:rPr lang="en-US" b="1" i="1" dirty="0">
                    <a:solidFill>
                      <a:schemeClr val="accent4"/>
                    </a:solidFill>
                    <a:latin typeface="Comic Sans MS" panose="030F0702030302020204" pitchFamily="66" charset="0"/>
                  </a:rPr>
                  <a:t>AB</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doğrusu</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oluşturulur</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Üçgen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benzerliğinden</a:t>
                </a:r>
                <a:r>
                  <a:rPr lang="en-US" dirty="0">
                    <a:solidFill>
                      <a:schemeClr val="accent4"/>
                    </a:solidFill>
                    <a:latin typeface="Comic Sans MS" panose="030F0702030302020204" pitchFamily="66" charset="0"/>
                  </a:rPr>
                  <a:t> </a:t>
                </a:r>
                <a14:m>
                  <m:oMath xmlns:m="http://schemas.openxmlformats.org/officeDocument/2006/math">
                    <m:r>
                      <a:rPr lang="en-US" i="1" dirty="0" smtClean="0">
                        <a:solidFill>
                          <a:schemeClr val="accent4"/>
                        </a:solidFill>
                        <a:latin typeface="Cambria Math" panose="02040503050406030204" pitchFamily="18" charset="0"/>
                      </a:rPr>
                      <m:t>𝐶𝐵</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𝑑𝑠</m:t>
                    </m:r>
                  </m:oMath>
                </a14:m>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yazılabilir</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Buradan</a:t>
                </a:r>
                <a:r>
                  <a:rPr lang="en-US" dirty="0">
                    <a:solidFill>
                      <a:schemeClr val="accent4"/>
                    </a:solidFill>
                    <a:latin typeface="Comic Sans MS" panose="030F0702030302020204" pitchFamily="66" charset="0"/>
                  </a:rPr>
                  <a:t> </a:t>
                </a:r>
                <a14:m>
                  <m:oMath xmlns:m="http://schemas.openxmlformats.org/officeDocument/2006/math">
                    <m:r>
                      <a:rPr lang="en-US" i="1" dirty="0" smtClean="0">
                        <a:solidFill>
                          <a:schemeClr val="accent4"/>
                        </a:solidFill>
                        <a:latin typeface="Cambria Math" panose="02040503050406030204" pitchFamily="18" charset="0"/>
                      </a:rPr>
                      <m:t>𝐶𝐵</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𝑑𝑠</m:t>
                    </m:r>
                    <m:r>
                      <a:rPr lang="en-US" i="1" dirty="0" smtClean="0">
                        <a:solidFill>
                          <a:schemeClr val="accent4"/>
                        </a:solidFill>
                        <a:latin typeface="Cambria Math" panose="02040503050406030204" pitchFamily="18" charset="0"/>
                      </a:rPr>
                      <m:t>)</m:t>
                    </m:r>
                  </m:oMath>
                </a14:m>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ilişkisi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çıkarılır</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Daha</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önceden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bu</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ilişkinin</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ivmeye</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eşit</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olduğu</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bilindiği</a:t>
                </a:r>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için</a:t>
                </a:r>
                <a:r>
                  <a:rPr lang="en-US" dirty="0">
                    <a:solidFill>
                      <a:schemeClr val="accent4"/>
                    </a:solidFill>
                    <a:latin typeface="Comic Sans MS" panose="030F0702030302020204" pitchFamily="66" charset="0"/>
                  </a:rPr>
                  <a:t> </a:t>
                </a:r>
                <a14:m>
                  <m:oMath xmlns:m="http://schemas.openxmlformats.org/officeDocument/2006/math">
                    <m:r>
                      <a:rPr lang="en-US" i="1" dirty="0" smtClean="0">
                        <a:solidFill>
                          <a:schemeClr val="accent4"/>
                        </a:solidFill>
                        <a:latin typeface="Cambria Math" panose="02040503050406030204" pitchFamily="18" charset="0"/>
                      </a:rPr>
                      <m:t>𝑎</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𝑑𝑣</m:t>
                    </m:r>
                    <m:r>
                      <a:rPr lang="en-US" i="1" dirty="0" smtClean="0">
                        <a:solidFill>
                          <a:schemeClr val="accent4"/>
                        </a:solidFill>
                        <a:latin typeface="Cambria Math" panose="02040503050406030204" pitchFamily="18" charset="0"/>
                      </a:rPr>
                      <m:t>/</m:t>
                    </m:r>
                    <m:r>
                      <a:rPr lang="en-US" i="1" dirty="0" smtClean="0">
                        <a:solidFill>
                          <a:schemeClr val="accent4"/>
                        </a:solidFill>
                        <a:latin typeface="Cambria Math" panose="02040503050406030204" pitchFamily="18" charset="0"/>
                      </a:rPr>
                      <m:t>𝑑𝑠</m:t>
                    </m:r>
                    <m:r>
                      <a:rPr lang="en-US" i="1" dirty="0" smtClean="0">
                        <a:solidFill>
                          <a:schemeClr val="accent4"/>
                        </a:solidFill>
                        <a:latin typeface="Cambria Math" panose="02040503050406030204" pitchFamily="18" charset="0"/>
                      </a:rPr>
                      <m:t>)</m:t>
                    </m:r>
                  </m:oMath>
                </a14:m>
                <a:r>
                  <a:rPr lang="en-US" dirty="0">
                    <a:solidFill>
                      <a:schemeClr val="accent4"/>
                    </a:solidFill>
                    <a:latin typeface="Comic Sans MS" panose="030F0702030302020204" pitchFamily="66" charset="0"/>
                  </a:rPr>
                  <a:t> </a:t>
                </a:r>
                <a:r>
                  <a:rPr lang="en-US" dirty="0" err="1">
                    <a:solidFill>
                      <a:schemeClr val="accent4"/>
                    </a:solidFill>
                    <a:latin typeface="Comic Sans MS" panose="030F0702030302020204" pitchFamily="66" charset="0"/>
                  </a:rPr>
                  <a:t>yazılabilir</a:t>
                </a:r>
                <a:r>
                  <a:rPr lang="en-US" dirty="0" smtClean="0">
                    <a:solidFill>
                      <a:schemeClr val="accent4"/>
                    </a:solidFill>
                    <a:latin typeface="Comic Sans MS" panose="030F0702030302020204" pitchFamily="66" charset="0"/>
                  </a:rPr>
                  <a:t>.</a:t>
                </a:r>
                <a:endParaRPr lang="en-US" dirty="0">
                  <a:solidFill>
                    <a:schemeClr val="accent4"/>
                  </a:solidFill>
                  <a:latin typeface="Comic Sans MS" panose="030F0702030302020204" pitchFamily="66" charset="0"/>
                </a:endParaRPr>
              </a:p>
            </p:txBody>
          </p:sp>
        </mc:Choice>
        <mc:Fallback xmlns="">
          <p:sp>
            <p:nvSpPr>
              <p:cNvPr id="8" name="TextBox 5"/>
              <p:cNvSpPr txBox="1">
                <a:spLocks noRot="1" noChangeAspect="1" noMove="1" noResize="1" noEditPoints="1" noAdjustHandles="1" noChangeArrowheads="1" noChangeShapeType="1" noTextEdit="1"/>
              </p:cNvSpPr>
              <p:nvPr/>
            </p:nvSpPr>
            <p:spPr>
              <a:xfrm>
                <a:off x="3518549" y="1524296"/>
                <a:ext cx="5416347" cy="5364482"/>
              </a:xfrm>
              <a:prstGeom prst="rect">
                <a:avLst/>
              </a:prstGeom>
              <a:blipFill rotWithShape="0">
                <a:blip r:embed="rId3"/>
                <a:stretch>
                  <a:fillRect l="-900" t="-455" r="-900" b="-909"/>
                </a:stretch>
              </a:blipFill>
            </p:spPr>
            <p:txBody>
              <a:bodyPr/>
              <a:lstStyle/>
              <a:p>
                <a:r>
                  <a:rPr lang="tr-TR">
                    <a:noFill/>
                  </a:rPr>
                  <a:t> </a:t>
                </a:r>
              </a:p>
            </p:txBody>
          </p:sp>
        </mc:Fallback>
      </mc:AlternateContent>
    </p:spTree>
    <p:extLst>
      <p:ext uri="{BB962C8B-B14F-4D97-AF65-F5344CB8AC3E}">
        <p14:creationId xmlns:p14="http://schemas.microsoft.com/office/powerpoint/2010/main" val="3991099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b="1" dirty="0" smtClean="0"/>
                  <a:t>Bir parçacığın konum denklemi </a:t>
                </a:r>
                <a14:m>
                  <m:oMath xmlns:m="http://schemas.openxmlformats.org/officeDocument/2006/math">
                    <m:r>
                      <a:rPr lang="tr-TR" sz="2400" b="1" i="1" smtClean="0">
                        <a:latin typeface="Cambria Math" panose="02040503050406030204" pitchFamily="18" charset="0"/>
                      </a:rPr>
                      <m:t>𝒔</m:t>
                    </m:r>
                    <m:r>
                      <a:rPr lang="tr-TR" sz="2400" b="1" i="1" smtClean="0">
                        <a:latin typeface="Cambria Math" panose="02040503050406030204" pitchFamily="18" charset="0"/>
                      </a:rPr>
                      <m:t>=</m:t>
                    </m:r>
                    <m:r>
                      <a:rPr lang="tr-TR" sz="2400" b="1" i="1" smtClean="0">
                        <a:latin typeface="Cambria Math" panose="02040503050406030204" pitchFamily="18" charset="0"/>
                      </a:rPr>
                      <m:t>𝟐</m:t>
                    </m:r>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𝒕</m:t>
                        </m:r>
                      </m:e>
                      <m:sup>
                        <m:r>
                          <a:rPr lang="tr-TR" sz="2400" b="1" i="1" smtClean="0">
                            <a:latin typeface="Cambria Math" panose="02040503050406030204" pitchFamily="18" charset="0"/>
                          </a:rPr>
                          <m:t>𝟑</m:t>
                        </m:r>
                      </m:sup>
                    </m:sSup>
                    <m:r>
                      <a:rPr lang="tr-TR" sz="2400" b="1" i="1" smtClean="0">
                        <a:latin typeface="Cambria Math" panose="02040503050406030204" pitchFamily="18" charset="0"/>
                      </a:rPr>
                      <m:t>−</m:t>
                    </m:r>
                    <m:r>
                      <a:rPr lang="tr-TR" sz="2400" b="1" i="1" smtClean="0">
                        <a:latin typeface="Cambria Math" panose="02040503050406030204" pitchFamily="18" charset="0"/>
                      </a:rPr>
                      <m:t>𝟒𝟎</m:t>
                    </m:r>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𝒕</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m:t>
                    </m:r>
                    <m:r>
                      <a:rPr lang="tr-TR" sz="2400" b="1" i="1" smtClean="0">
                        <a:latin typeface="Cambria Math" panose="02040503050406030204" pitchFamily="18" charset="0"/>
                      </a:rPr>
                      <m:t>𝟐𝟎𝟎</m:t>
                    </m:r>
                    <m:r>
                      <a:rPr lang="tr-TR" sz="2400" b="1" i="1" smtClean="0">
                        <a:latin typeface="Cambria Math" panose="02040503050406030204" pitchFamily="18" charset="0"/>
                      </a:rPr>
                      <m:t>𝒕</m:t>
                    </m:r>
                    <m:r>
                      <a:rPr lang="tr-TR" sz="2400" b="1" i="1" smtClean="0">
                        <a:latin typeface="Cambria Math" panose="02040503050406030204" pitchFamily="18" charset="0"/>
                      </a:rPr>
                      <m:t>−</m:t>
                    </m:r>
                    <m:r>
                      <a:rPr lang="tr-TR" sz="2400" b="1" i="1" smtClean="0">
                        <a:latin typeface="Cambria Math" panose="02040503050406030204" pitchFamily="18" charset="0"/>
                      </a:rPr>
                      <m:t>𝟓𝟎</m:t>
                    </m:r>
                  </m:oMath>
                </a14:m>
                <a:r>
                  <a:rPr lang="tr-TR" sz="2400" b="1" dirty="0" smtClean="0"/>
                  <a:t> ifadesi ile tanımlanıyor. İlk 12 s için konum, hız ve ivme grafiklerini çiziniz. </a:t>
                </a:r>
                <a:r>
                  <a:rPr lang="tr-TR" sz="2400" b="1" dirty="0"/>
                  <a:t>Hızın sıfır olduğu zamanları bulunuz. </a:t>
                </a:r>
                <a:r>
                  <a:rPr lang="tr-TR" sz="1400" b="1" dirty="0" smtClean="0"/>
                  <a:t>Birimler: Konum (m); Zaman (s)</a:t>
                </a:r>
                <a:endParaRPr lang="tr-TR" sz="1400" b="1"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3"/>
                <a:stretch>
                  <a:fillRect l="-1111" t="-16176" b="-5392"/>
                </a:stretch>
              </a:blipFill>
            </p:spPr>
            <p:txBody>
              <a:bodyPr/>
              <a:lstStyle/>
              <a:p>
                <a:r>
                  <a:rPr lang="tr-TR">
                    <a:noFill/>
                  </a:rPr>
                  <a:t> </a:t>
                </a:r>
              </a:p>
            </p:txBody>
          </p:sp>
        </mc:Fallback>
      </mc:AlternateContent>
      <p:graphicFrame>
        <p:nvGraphicFramePr>
          <p:cNvPr id="3" name="Nesne 2"/>
          <p:cNvGraphicFramePr>
            <a:graphicFrameLocks noChangeAspect="1"/>
          </p:cNvGraphicFramePr>
          <p:nvPr>
            <p:extLst/>
          </p:nvPr>
        </p:nvGraphicFramePr>
        <p:xfrm>
          <a:off x="623887" y="1844824"/>
          <a:ext cx="7896225" cy="3086100"/>
        </p:xfrm>
        <a:graphic>
          <a:graphicData uri="http://schemas.openxmlformats.org/presentationml/2006/ole">
            <mc:AlternateContent xmlns:mc="http://schemas.openxmlformats.org/markup-compatibility/2006">
              <mc:Choice xmlns:v="urn:schemas-microsoft-com:vml" Requires="v">
                <p:oleObj spid="_x0000_s21524" name="Makro İçerebilen Çalışma Sayfası" r:id="rId4" imgW="7896045" imgH="3086100" progId="Excel.SheetMacroEnabled.12">
                  <p:embed/>
                </p:oleObj>
              </mc:Choice>
              <mc:Fallback>
                <p:oleObj name="Makro İçerebilen Çalışma Sayfası" r:id="rId4" imgW="7896045" imgH="3086100" progId="Excel.SheetMacroEnabled.12">
                  <p:embed/>
                  <p:pic>
                    <p:nvPicPr>
                      <p:cNvPr id="0" name=""/>
                      <p:cNvPicPr/>
                      <p:nvPr/>
                    </p:nvPicPr>
                    <p:blipFill>
                      <a:blip r:embed="rId5"/>
                      <a:stretch>
                        <a:fillRect/>
                      </a:stretch>
                    </p:blipFill>
                    <p:spPr>
                      <a:xfrm>
                        <a:off x="623887" y="1844824"/>
                        <a:ext cx="7896225" cy="3086100"/>
                      </a:xfrm>
                      <a:prstGeom prst="rect">
                        <a:avLst/>
                      </a:prstGeom>
                    </p:spPr>
                  </p:pic>
                </p:oleObj>
              </mc:Fallback>
            </mc:AlternateContent>
          </a:graphicData>
        </a:graphic>
      </p:graphicFrame>
    </p:spTree>
    <p:extLst>
      <p:ext uri="{BB962C8B-B14F-4D97-AF65-F5344CB8AC3E}">
        <p14:creationId xmlns:p14="http://schemas.microsoft.com/office/powerpoint/2010/main" val="1859341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b="1" dirty="0"/>
                  <a:t>Bir parçacığın konum denklemi </a:t>
                </a:r>
                <a14:m>
                  <m:oMath xmlns:m="http://schemas.openxmlformats.org/officeDocument/2006/math">
                    <m:r>
                      <a:rPr lang="tr-TR" sz="2400" b="1" i="1">
                        <a:latin typeface="Cambria Math" panose="02040503050406030204" pitchFamily="18" charset="0"/>
                      </a:rPr>
                      <m:t>𝒔</m:t>
                    </m:r>
                    <m:r>
                      <a:rPr lang="tr-TR" sz="2400" b="1" i="1">
                        <a:latin typeface="Cambria Math" panose="02040503050406030204" pitchFamily="18" charset="0"/>
                      </a:rPr>
                      <m:t>=</m:t>
                    </m:r>
                    <m:r>
                      <a:rPr lang="tr-TR" sz="2400" b="1" i="1">
                        <a:latin typeface="Cambria Math" panose="02040503050406030204" pitchFamily="18" charset="0"/>
                      </a:rPr>
                      <m:t>𝟐</m:t>
                    </m:r>
                    <m:sSup>
                      <m:sSupPr>
                        <m:ctrlPr>
                          <a:rPr lang="tr-TR" sz="2400" b="1" i="1">
                            <a:latin typeface="Cambria Math" panose="02040503050406030204" pitchFamily="18" charset="0"/>
                          </a:rPr>
                        </m:ctrlPr>
                      </m:sSupPr>
                      <m:e>
                        <m:r>
                          <a:rPr lang="tr-TR" sz="2400" b="1" i="1">
                            <a:latin typeface="Cambria Math" panose="02040503050406030204" pitchFamily="18" charset="0"/>
                          </a:rPr>
                          <m:t>𝒕</m:t>
                        </m:r>
                      </m:e>
                      <m:sup>
                        <m:r>
                          <a:rPr lang="tr-TR" sz="2400" b="1" i="1">
                            <a:latin typeface="Cambria Math" panose="02040503050406030204" pitchFamily="18" charset="0"/>
                          </a:rPr>
                          <m:t>𝟑</m:t>
                        </m:r>
                      </m:sup>
                    </m:sSup>
                    <m:r>
                      <a:rPr lang="tr-TR" sz="2400" b="1" i="1">
                        <a:latin typeface="Cambria Math" panose="02040503050406030204" pitchFamily="18" charset="0"/>
                      </a:rPr>
                      <m:t>−</m:t>
                    </m:r>
                    <m:r>
                      <a:rPr lang="tr-TR" sz="2400" b="1" i="1">
                        <a:latin typeface="Cambria Math" panose="02040503050406030204" pitchFamily="18" charset="0"/>
                      </a:rPr>
                      <m:t>𝟒𝟎</m:t>
                    </m:r>
                    <m:sSup>
                      <m:sSupPr>
                        <m:ctrlPr>
                          <a:rPr lang="tr-TR" sz="2400" b="1" i="1">
                            <a:latin typeface="Cambria Math" panose="02040503050406030204" pitchFamily="18" charset="0"/>
                          </a:rPr>
                        </m:ctrlPr>
                      </m:sSupPr>
                      <m:e>
                        <m:r>
                          <a:rPr lang="tr-TR" sz="2400" b="1" i="1">
                            <a:latin typeface="Cambria Math" panose="02040503050406030204" pitchFamily="18" charset="0"/>
                          </a:rPr>
                          <m:t>𝒕</m:t>
                        </m:r>
                      </m:e>
                      <m:sup>
                        <m:r>
                          <a:rPr lang="tr-TR" sz="2400" b="1" i="1">
                            <a:latin typeface="Cambria Math" panose="02040503050406030204" pitchFamily="18" charset="0"/>
                          </a:rPr>
                          <m:t>𝟐</m:t>
                        </m:r>
                      </m:sup>
                    </m:sSup>
                    <m:r>
                      <a:rPr lang="tr-TR" sz="2400" b="1" i="1">
                        <a:latin typeface="Cambria Math" panose="02040503050406030204" pitchFamily="18" charset="0"/>
                      </a:rPr>
                      <m:t>+</m:t>
                    </m:r>
                    <m:r>
                      <a:rPr lang="tr-TR" sz="2400" b="1" i="1">
                        <a:latin typeface="Cambria Math" panose="02040503050406030204" pitchFamily="18" charset="0"/>
                      </a:rPr>
                      <m:t>𝟐𝟎𝟎</m:t>
                    </m:r>
                    <m:r>
                      <a:rPr lang="tr-TR" sz="2400" b="1" i="1">
                        <a:latin typeface="Cambria Math" panose="02040503050406030204" pitchFamily="18" charset="0"/>
                      </a:rPr>
                      <m:t>𝒕</m:t>
                    </m:r>
                    <m:r>
                      <a:rPr lang="tr-TR" sz="2400" b="1" i="1">
                        <a:latin typeface="Cambria Math" panose="02040503050406030204" pitchFamily="18" charset="0"/>
                      </a:rPr>
                      <m:t>−</m:t>
                    </m:r>
                    <m:r>
                      <a:rPr lang="tr-TR" sz="2400" b="1" i="1">
                        <a:latin typeface="Cambria Math" panose="02040503050406030204" pitchFamily="18" charset="0"/>
                      </a:rPr>
                      <m:t>𝟓𝟎</m:t>
                    </m:r>
                  </m:oMath>
                </a14:m>
                <a:r>
                  <a:rPr lang="tr-TR" sz="2400" b="1" dirty="0"/>
                  <a:t> ifadesi ile tanımlanıyor. İlk </a:t>
                </a:r>
                <a:r>
                  <a:rPr lang="tr-TR" sz="2400" b="1" dirty="0" smtClean="0"/>
                  <a:t>12 </a:t>
                </a:r>
                <a:r>
                  <a:rPr lang="tr-TR" sz="2400" b="1" dirty="0"/>
                  <a:t>s için konum, hız ve ivme grafiklerini çiziniz. </a:t>
                </a:r>
                <a:r>
                  <a:rPr lang="tr-TR" sz="2400" b="1" dirty="0" smtClean="0"/>
                  <a:t>Hızın sıfır olduğu zamanları bulunuz</a:t>
                </a:r>
                <a:r>
                  <a:rPr lang="tr-TR" sz="2400" b="1" dirty="0"/>
                  <a:t>. </a:t>
                </a:r>
                <a:r>
                  <a:rPr lang="tr-TR" sz="1400" b="1" dirty="0"/>
                  <a:t>Birimler: Konum (m); Zaman (s)</a:t>
                </a:r>
                <a:endParaRPr lang="tr-TR" sz="14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3"/>
                <a:stretch>
                  <a:fillRect l="-1111" t="-16176" b="-5392"/>
                </a:stretch>
              </a:blipFill>
            </p:spPr>
            <p:txBody>
              <a:bodyPr/>
              <a:lstStyle/>
              <a:p>
                <a:r>
                  <a:rPr lang="tr-TR">
                    <a:noFill/>
                  </a:rPr>
                  <a:t> </a:t>
                </a:r>
              </a:p>
            </p:txBody>
          </p:sp>
        </mc:Fallback>
      </mc:AlternateContent>
      <p:graphicFrame>
        <p:nvGraphicFramePr>
          <p:cNvPr id="3" name="Nesne 2"/>
          <p:cNvGraphicFramePr>
            <a:graphicFrameLocks noChangeAspect="1"/>
          </p:cNvGraphicFramePr>
          <p:nvPr>
            <p:extLst/>
          </p:nvPr>
        </p:nvGraphicFramePr>
        <p:xfrm>
          <a:off x="785813" y="2276475"/>
          <a:ext cx="7572375" cy="2895600"/>
        </p:xfrm>
        <a:graphic>
          <a:graphicData uri="http://schemas.openxmlformats.org/presentationml/2006/ole">
            <mc:AlternateContent xmlns:mc="http://schemas.openxmlformats.org/markup-compatibility/2006">
              <mc:Choice xmlns:v="urn:schemas-microsoft-com:vml" Requires="v">
                <p:oleObj spid="_x0000_s22548" name="Makro İçerebilen Çalışma Sayfası" r:id="rId4" imgW="7572459" imgH="2895714" progId="Excel.SheetMacroEnabled.12">
                  <p:embed/>
                </p:oleObj>
              </mc:Choice>
              <mc:Fallback>
                <p:oleObj name="Makro İçerebilen Çalışma Sayfası" r:id="rId4" imgW="7572459" imgH="2895714" progId="Excel.SheetMacroEnabled.12">
                  <p:embed/>
                  <p:pic>
                    <p:nvPicPr>
                      <p:cNvPr id="0" name=""/>
                      <p:cNvPicPr/>
                      <p:nvPr/>
                    </p:nvPicPr>
                    <p:blipFill>
                      <a:blip r:embed="rId5"/>
                      <a:stretch>
                        <a:fillRect/>
                      </a:stretch>
                    </p:blipFill>
                    <p:spPr>
                      <a:xfrm>
                        <a:off x="785813" y="2276475"/>
                        <a:ext cx="7572375" cy="2895600"/>
                      </a:xfrm>
                      <a:prstGeom prst="rect">
                        <a:avLst/>
                      </a:prstGeom>
                    </p:spPr>
                  </p:pic>
                </p:oleObj>
              </mc:Fallback>
            </mc:AlternateContent>
          </a:graphicData>
        </a:graphic>
      </p:graphicFrame>
    </p:spTree>
    <p:extLst>
      <p:ext uri="{BB962C8B-B14F-4D97-AF65-F5344CB8AC3E}">
        <p14:creationId xmlns:p14="http://schemas.microsoft.com/office/powerpoint/2010/main" val="159503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b="1" dirty="0"/>
                  <a:t>Bir parçacığın konum denklemi </a:t>
                </a:r>
                <a14:m>
                  <m:oMath xmlns:m="http://schemas.openxmlformats.org/officeDocument/2006/math">
                    <m:r>
                      <a:rPr lang="tr-TR" sz="2400" b="1" i="1">
                        <a:latin typeface="Cambria Math" panose="02040503050406030204" pitchFamily="18" charset="0"/>
                      </a:rPr>
                      <m:t>𝒔</m:t>
                    </m:r>
                    <m:r>
                      <a:rPr lang="tr-TR" sz="2400" b="1" i="1">
                        <a:latin typeface="Cambria Math" panose="02040503050406030204" pitchFamily="18" charset="0"/>
                      </a:rPr>
                      <m:t>=</m:t>
                    </m:r>
                    <m:r>
                      <a:rPr lang="tr-TR" sz="2400" b="1" i="1">
                        <a:latin typeface="Cambria Math" panose="02040503050406030204" pitchFamily="18" charset="0"/>
                      </a:rPr>
                      <m:t>𝟐</m:t>
                    </m:r>
                    <m:sSup>
                      <m:sSupPr>
                        <m:ctrlPr>
                          <a:rPr lang="tr-TR" sz="2400" b="1" i="1">
                            <a:latin typeface="Cambria Math" panose="02040503050406030204" pitchFamily="18" charset="0"/>
                          </a:rPr>
                        </m:ctrlPr>
                      </m:sSupPr>
                      <m:e>
                        <m:r>
                          <a:rPr lang="tr-TR" sz="2400" b="1" i="1">
                            <a:latin typeface="Cambria Math" panose="02040503050406030204" pitchFamily="18" charset="0"/>
                          </a:rPr>
                          <m:t>𝒕</m:t>
                        </m:r>
                      </m:e>
                      <m:sup>
                        <m:r>
                          <a:rPr lang="tr-TR" sz="2400" b="1" i="1">
                            <a:latin typeface="Cambria Math" panose="02040503050406030204" pitchFamily="18" charset="0"/>
                          </a:rPr>
                          <m:t>𝟑</m:t>
                        </m:r>
                      </m:sup>
                    </m:sSup>
                    <m:r>
                      <a:rPr lang="tr-TR" sz="2400" b="1" i="1">
                        <a:latin typeface="Cambria Math" panose="02040503050406030204" pitchFamily="18" charset="0"/>
                      </a:rPr>
                      <m:t>−</m:t>
                    </m:r>
                    <m:r>
                      <a:rPr lang="tr-TR" sz="2400" b="1" i="1">
                        <a:latin typeface="Cambria Math" panose="02040503050406030204" pitchFamily="18" charset="0"/>
                      </a:rPr>
                      <m:t>𝟒𝟎</m:t>
                    </m:r>
                    <m:sSup>
                      <m:sSupPr>
                        <m:ctrlPr>
                          <a:rPr lang="tr-TR" sz="2400" b="1" i="1">
                            <a:latin typeface="Cambria Math" panose="02040503050406030204" pitchFamily="18" charset="0"/>
                          </a:rPr>
                        </m:ctrlPr>
                      </m:sSupPr>
                      <m:e>
                        <m:r>
                          <a:rPr lang="tr-TR" sz="2400" b="1" i="1">
                            <a:latin typeface="Cambria Math" panose="02040503050406030204" pitchFamily="18" charset="0"/>
                          </a:rPr>
                          <m:t>𝒕</m:t>
                        </m:r>
                      </m:e>
                      <m:sup>
                        <m:r>
                          <a:rPr lang="tr-TR" sz="2400" b="1" i="1">
                            <a:latin typeface="Cambria Math" panose="02040503050406030204" pitchFamily="18" charset="0"/>
                          </a:rPr>
                          <m:t>𝟐</m:t>
                        </m:r>
                      </m:sup>
                    </m:sSup>
                    <m:r>
                      <a:rPr lang="tr-TR" sz="2400" b="1" i="1">
                        <a:latin typeface="Cambria Math" panose="02040503050406030204" pitchFamily="18" charset="0"/>
                      </a:rPr>
                      <m:t>+</m:t>
                    </m:r>
                    <m:r>
                      <a:rPr lang="tr-TR" sz="2400" b="1" i="1">
                        <a:latin typeface="Cambria Math" panose="02040503050406030204" pitchFamily="18" charset="0"/>
                      </a:rPr>
                      <m:t>𝟐𝟎𝟎</m:t>
                    </m:r>
                    <m:r>
                      <a:rPr lang="tr-TR" sz="2400" b="1" i="1">
                        <a:latin typeface="Cambria Math" panose="02040503050406030204" pitchFamily="18" charset="0"/>
                      </a:rPr>
                      <m:t>𝒕</m:t>
                    </m:r>
                    <m:r>
                      <a:rPr lang="tr-TR" sz="2400" b="1" i="1">
                        <a:latin typeface="Cambria Math" panose="02040503050406030204" pitchFamily="18" charset="0"/>
                      </a:rPr>
                      <m:t>−</m:t>
                    </m:r>
                    <m:r>
                      <a:rPr lang="tr-TR" sz="2400" b="1" i="1">
                        <a:latin typeface="Cambria Math" panose="02040503050406030204" pitchFamily="18" charset="0"/>
                      </a:rPr>
                      <m:t>𝟓𝟎</m:t>
                    </m:r>
                  </m:oMath>
                </a14:m>
                <a:r>
                  <a:rPr lang="tr-TR" sz="2400" b="1" dirty="0"/>
                  <a:t> ifadesi ile tanımlanıyor. İlk </a:t>
                </a:r>
                <a:r>
                  <a:rPr lang="tr-TR" sz="2400" b="1" dirty="0" smtClean="0"/>
                  <a:t>12 </a:t>
                </a:r>
                <a:r>
                  <a:rPr lang="tr-TR" sz="2400" b="1" dirty="0"/>
                  <a:t>s için konum, hız ve ivme grafiklerini çiziniz. </a:t>
                </a:r>
                <a:r>
                  <a:rPr lang="tr-TR" sz="2400" b="1" dirty="0" smtClean="0"/>
                  <a:t>Hızın sıfır olduğu zamanları bulunuz</a:t>
                </a:r>
                <a:r>
                  <a:rPr lang="tr-TR" sz="2400" b="1" dirty="0"/>
                  <a:t>. </a:t>
                </a:r>
                <a:r>
                  <a:rPr lang="tr-TR" sz="1400" b="1" dirty="0"/>
                  <a:t>Birimler: Konum (m); Zaman (s)</a:t>
                </a:r>
                <a:endParaRPr lang="tr-TR" sz="14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3"/>
                <a:stretch>
                  <a:fillRect l="-1111" t="-16176" b="-5392"/>
                </a:stretch>
              </a:blipFill>
            </p:spPr>
            <p:txBody>
              <a:bodyPr/>
              <a:lstStyle/>
              <a:p>
                <a:r>
                  <a:rPr lang="tr-TR">
                    <a:noFill/>
                  </a:rPr>
                  <a:t> </a:t>
                </a:r>
              </a:p>
            </p:txBody>
          </p:sp>
        </mc:Fallback>
      </mc:AlternateContent>
      <p:graphicFrame>
        <p:nvGraphicFramePr>
          <p:cNvPr id="3" name="Nesne 2"/>
          <p:cNvGraphicFramePr>
            <a:graphicFrameLocks noChangeAspect="1"/>
          </p:cNvGraphicFramePr>
          <p:nvPr>
            <p:extLst>
              <p:ext uri="{D42A27DB-BD31-4B8C-83A1-F6EECF244321}">
                <p14:modId xmlns:p14="http://schemas.microsoft.com/office/powerpoint/2010/main" val="2010313852"/>
              </p:ext>
            </p:extLst>
          </p:nvPr>
        </p:nvGraphicFramePr>
        <p:xfrm>
          <a:off x="785813" y="2276475"/>
          <a:ext cx="7572375" cy="2895600"/>
        </p:xfrm>
        <a:graphic>
          <a:graphicData uri="http://schemas.openxmlformats.org/presentationml/2006/ole">
            <mc:AlternateContent xmlns:mc="http://schemas.openxmlformats.org/markup-compatibility/2006">
              <mc:Choice xmlns:v="urn:schemas-microsoft-com:vml" Requires="v">
                <p:oleObj spid="_x0000_s23572" name="Makro İçerebilen Çalışma Sayfası" r:id="rId4" imgW="7572459" imgH="2895714" progId="Excel.SheetMacroEnabled.12">
                  <p:embed/>
                </p:oleObj>
              </mc:Choice>
              <mc:Fallback>
                <p:oleObj name="Makro İçerebilen Çalışma Sayfası" r:id="rId4" imgW="7572459" imgH="2895714" progId="Excel.SheetMacroEnabled.12">
                  <p:embed/>
                  <p:pic>
                    <p:nvPicPr>
                      <p:cNvPr id="0" name=""/>
                      <p:cNvPicPr/>
                      <p:nvPr/>
                    </p:nvPicPr>
                    <p:blipFill>
                      <a:blip r:embed="rId5"/>
                      <a:stretch>
                        <a:fillRect/>
                      </a:stretch>
                    </p:blipFill>
                    <p:spPr>
                      <a:xfrm>
                        <a:off x="785813" y="2276475"/>
                        <a:ext cx="7572375" cy="2895600"/>
                      </a:xfrm>
                      <a:prstGeom prst="rect">
                        <a:avLst/>
                      </a:prstGeom>
                    </p:spPr>
                  </p:pic>
                </p:oleObj>
              </mc:Fallback>
            </mc:AlternateContent>
          </a:graphicData>
        </a:graphic>
      </p:graphicFrame>
    </p:spTree>
    <p:extLst>
      <p:ext uri="{BB962C8B-B14F-4D97-AF65-F5344CB8AC3E}">
        <p14:creationId xmlns:p14="http://schemas.microsoft.com/office/powerpoint/2010/main" val="1826162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Analitik Tümlev (İntegral) Alma</a:t>
            </a:r>
            <a:endParaRPr lang="tr-TR" dirty="0"/>
          </a:p>
        </p:txBody>
      </p:sp>
      <p:sp>
        <p:nvSpPr>
          <p:cNvPr id="3" name="TextBox 5"/>
          <p:cNvSpPr txBox="1"/>
          <p:nvPr/>
        </p:nvSpPr>
        <p:spPr>
          <a:xfrm>
            <a:off x="457200" y="1524000"/>
            <a:ext cx="8147248" cy="4462760"/>
          </a:xfrm>
          <a:prstGeom prst="rect">
            <a:avLst/>
          </a:prstGeom>
          <a:noFill/>
        </p:spPr>
        <p:txBody>
          <a:bodyPr wrap="square" rtlCol="0">
            <a:spAutoFit/>
          </a:bodyPr>
          <a:lstStyle/>
          <a:p>
            <a:pPr>
              <a:spcBef>
                <a:spcPts val="600"/>
              </a:spcBef>
              <a:spcAft>
                <a:spcPts val="600"/>
              </a:spcAft>
            </a:pPr>
            <a:r>
              <a:rPr lang="en-US" sz="2400" dirty="0" err="1" smtClean="0">
                <a:solidFill>
                  <a:schemeClr val="accent4"/>
                </a:solidFill>
                <a:latin typeface="Comic Sans MS" panose="030F0702030302020204" pitchFamily="66" charset="0"/>
              </a:rPr>
              <a:t>Eğer</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zamana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bağlı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konum</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koordinatı</a:t>
            </a:r>
            <a:r>
              <a:rPr lang="en-US" sz="2400" dirty="0">
                <a:solidFill>
                  <a:schemeClr val="accent4"/>
                </a:solidFill>
                <a:latin typeface="Comic Sans MS" panose="030F0702030302020204" pitchFamily="66" charset="0"/>
              </a:rPr>
              <a:t> </a:t>
            </a:r>
            <a:r>
              <a:rPr lang="en-US" sz="2400" b="1" dirty="0">
                <a:solidFill>
                  <a:schemeClr val="accent4"/>
                </a:solidFill>
                <a:latin typeface="Comic Sans MS" panose="030F0702030302020204" pitchFamily="66" charset="0"/>
              </a:rPr>
              <a:t>s</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tüm</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süreç</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boyunca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biliniyorsa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matematiksel</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veya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grafik</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türev</a:t>
            </a:r>
            <a:r>
              <a:rPr lang="en-US" sz="2400" dirty="0">
                <a:solidFill>
                  <a:schemeClr val="accent4"/>
                </a:solidFill>
                <a:latin typeface="Comic Sans MS" panose="030F0702030302020204" pitchFamily="66" charset="0"/>
              </a:rPr>
              <a:t> alma </a:t>
            </a:r>
            <a:r>
              <a:rPr lang="en-US" sz="2400" dirty="0" err="1">
                <a:solidFill>
                  <a:schemeClr val="accent4"/>
                </a:solidFill>
                <a:latin typeface="Comic Sans MS" panose="030F0702030302020204" pitchFamily="66" charset="0"/>
              </a:rPr>
              <a:t>yoluyla</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zamana</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bağlı</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hız</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ve</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ivme</a:t>
            </a:r>
            <a:r>
              <a:rPr lang="en-US" sz="2400" b="1"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ilişkilerinin</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bulunabildiğini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gördük</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spcBef>
                <a:spcPts val="600"/>
              </a:spcBef>
              <a:spcAft>
                <a:spcPts val="600"/>
              </a:spcAft>
            </a:pPr>
            <a:r>
              <a:rPr lang="en-US" sz="2400" b="1" dirty="0" err="1" smtClean="0">
                <a:solidFill>
                  <a:schemeClr val="accent4"/>
                </a:solidFill>
                <a:latin typeface="Comic Sans MS" panose="030F0702030302020204" pitchFamily="66" charset="0"/>
              </a:rPr>
              <a:t>Ancak</a:t>
            </a:r>
            <a:r>
              <a:rPr lang="en-US" sz="2400" b="1" dirty="0" smtClean="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bir</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çok</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problemde</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konum</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koordinatının</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zamana</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bağlı</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fonksiyonu</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bilinmez</a:t>
            </a:r>
            <a:r>
              <a:rPr lang="en-US" sz="2400" b="1"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Tersine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konum</a:t>
            </a:r>
            <a:r>
              <a:rPr lang="en-US" sz="2400" dirty="0">
                <a:solidFill>
                  <a:schemeClr val="accent4"/>
                </a:solidFill>
                <a:latin typeface="Comic Sans MS" panose="030F0702030302020204" pitchFamily="66" charset="0"/>
              </a:rPr>
              <a:t>-zaman </a:t>
            </a:r>
            <a:r>
              <a:rPr lang="en-US" sz="2400" dirty="0" err="1">
                <a:solidFill>
                  <a:schemeClr val="accent4"/>
                </a:solidFill>
                <a:latin typeface="Comic Sans MS" panose="030F0702030302020204" pitchFamily="66" charset="0"/>
              </a:rPr>
              <a:t>ilişkisi</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ivme</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verisinin</a:t>
            </a:r>
            <a:r>
              <a:rPr lang="en-US" sz="2400" b="1" dirty="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tümlevin</a:t>
            </a:r>
            <a:r>
              <a:rPr lang="tr-TR" sz="2400" dirty="0" smtClean="0">
                <a:solidFill>
                  <a:schemeClr val="accent4"/>
                </a:solidFill>
                <a:latin typeface="Comic Sans MS" panose="030F0702030302020204" pitchFamily="66" charset="0"/>
              </a:rPr>
              <a:t>in (integralinin)</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alınmasıyla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elde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edilir</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spcBef>
                <a:spcPts val="600"/>
              </a:spcBef>
              <a:spcAft>
                <a:spcPts val="600"/>
              </a:spcAft>
            </a:pPr>
            <a:r>
              <a:rPr lang="en-US" sz="2400" dirty="0" err="1" smtClean="0">
                <a:solidFill>
                  <a:schemeClr val="accent4"/>
                </a:solidFill>
                <a:latin typeface="Comic Sans MS" panose="030F0702030302020204" pitchFamily="66" charset="0"/>
              </a:rPr>
              <a:t>İlerde</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tartışılacak</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bölümlerde</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görüleceği</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gibi</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ivme</a:t>
            </a:r>
            <a:r>
              <a:rPr lang="en-US" sz="2400"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hareket</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eden</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cisme</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etkiyen</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kuvvetler</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tarafından</a:t>
            </a:r>
            <a:r>
              <a:rPr lang="en-US" sz="2400" b="1" dirty="0">
                <a:solidFill>
                  <a:schemeClr val="accent4"/>
                </a:solidFill>
                <a:latin typeface="Comic Sans MS" panose="030F0702030302020204" pitchFamily="66" charset="0"/>
              </a:rPr>
              <a:t> </a:t>
            </a:r>
            <a:r>
              <a:rPr lang="en-US" sz="2400" b="1" dirty="0" err="1">
                <a:solidFill>
                  <a:schemeClr val="accent4"/>
                </a:solidFill>
                <a:latin typeface="Comic Sans MS" panose="030F0702030302020204" pitchFamily="66" charset="0"/>
              </a:rPr>
              <a:t>belirlenir</a:t>
            </a:r>
            <a:r>
              <a:rPr lang="en-US" sz="2400" b="1" dirty="0">
                <a:solidFill>
                  <a:schemeClr val="accent4"/>
                </a:solidFill>
                <a:latin typeface="Comic Sans MS" panose="030F0702030302020204" pitchFamily="66" charset="0"/>
              </a:rPr>
              <a:t>. </a:t>
            </a:r>
          </a:p>
        </p:txBody>
      </p:sp>
    </p:spTree>
    <p:extLst>
      <p:ext uri="{BB962C8B-B14F-4D97-AF65-F5344CB8AC3E}">
        <p14:creationId xmlns:p14="http://schemas.microsoft.com/office/powerpoint/2010/main" val="383512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Açıklama ve Uyarılar</a:t>
            </a:r>
          </a:p>
        </p:txBody>
      </p:sp>
      <p:sp>
        <p:nvSpPr>
          <p:cNvPr id="3" name="İçerik Yer Tutucusu 2"/>
          <p:cNvSpPr>
            <a:spLocks noGrp="1"/>
          </p:cNvSpPr>
          <p:nvPr>
            <p:ph idx="1"/>
          </p:nvPr>
        </p:nvSpPr>
        <p:spPr/>
        <p:txBody>
          <a:bodyPr/>
          <a:lstStyle/>
          <a:p>
            <a:r>
              <a:rPr lang="tr-TR" dirty="0" smtClean="0"/>
              <a:t>Ders içeriği kitabın ilk 6 bölümünü kapsamaktadır.</a:t>
            </a:r>
          </a:p>
          <a:p>
            <a:r>
              <a:rPr lang="tr-TR" dirty="0"/>
              <a:t>Not Sistemi:  </a:t>
            </a:r>
            <a:endParaRPr lang="tr-TR" dirty="0" smtClean="0"/>
          </a:p>
          <a:p>
            <a:pPr lvl="1"/>
            <a:r>
              <a:rPr lang="tr-TR" dirty="0" smtClean="0"/>
              <a:t>Ara </a:t>
            </a:r>
            <a:r>
              <a:rPr lang="tr-TR" dirty="0"/>
              <a:t>Sınav (</a:t>
            </a:r>
            <a:r>
              <a:rPr lang="tr-TR" dirty="0" smtClean="0"/>
              <a:t>20% </a:t>
            </a:r>
            <a:r>
              <a:rPr lang="tr-TR" dirty="0"/>
              <a:t>) </a:t>
            </a:r>
            <a:endParaRPr lang="tr-TR" dirty="0" smtClean="0"/>
          </a:p>
          <a:p>
            <a:pPr lvl="1"/>
            <a:r>
              <a:rPr lang="tr-TR" dirty="0" smtClean="0"/>
              <a:t>Kısa </a:t>
            </a:r>
            <a:r>
              <a:rPr lang="tr-TR" dirty="0"/>
              <a:t>Sınavlar </a:t>
            </a:r>
            <a:r>
              <a:rPr lang="tr-TR" dirty="0" smtClean="0"/>
              <a:t>(20%) (Toplam 4-5 adet) </a:t>
            </a:r>
          </a:p>
          <a:p>
            <a:pPr lvl="1"/>
            <a:r>
              <a:rPr lang="tr-TR" dirty="0" smtClean="0"/>
              <a:t>Derse </a:t>
            </a:r>
            <a:r>
              <a:rPr lang="tr-TR" dirty="0"/>
              <a:t>Katılım </a:t>
            </a:r>
            <a:r>
              <a:rPr lang="tr-TR" dirty="0" smtClean="0"/>
              <a:t>Zorunlu</a:t>
            </a:r>
          </a:p>
          <a:p>
            <a:pPr lvl="1"/>
            <a:r>
              <a:rPr lang="tr-TR" dirty="0" smtClean="0"/>
              <a:t>Final </a:t>
            </a:r>
            <a:r>
              <a:rPr lang="tr-TR" dirty="0"/>
              <a:t>(60%) </a:t>
            </a:r>
          </a:p>
        </p:txBody>
      </p:sp>
    </p:spTree>
    <p:extLst>
      <p:ext uri="{BB962C8B-B14F-4D97-AF65-F5344CB8AC3E}">
        <p14:creationId xmlns:p14="http://schemas.microsoft.com/office/powerpoint/2010/main" val="392541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Analitik Tümlev (İntegral) Alma</a:t>
            </a:r>
          </a:p>
        </p:txBody>
      </p:sp>
      <p:sp>
        <p:nvSpPr>
          <p:cNvPr id="3" name="TextBox 5"/>
          <p:cNvSpPr txBox="1"/>
          <p:nvPr/>
        </p:nvSpPr>
        <p:spPr>
          <a:xfrm>
            <a:off x="457200" y="1524000"/>
            <a:ext cx="8147248" cy="4293483"/>
          </a:xfrm>
          <a:prstGeom prst="rect">
            <a:avLst/>
          </a:prstGeom>
          <a:noFill/>
        </p:spPr>
        <p:txBody>
          <a:bodyPr wrap="square" rtlCol="0">
            <a:spAutoFit/>
          </a:bodyPr>
          <a:lstStyle/>
          <a:p>
            <a:pPr>
              <a:spcBef>
                <a:spcPts val="600"/>
              </a:spcBef>
              <a:spcAft>
                <a:spcPts val="600"/>
              </a:spcAft>
            </a:pPr>
            <a:r>
              <a:rPr lang="en-US" sz="2400" b="1" dirty="0" err="1" smtClean="0">
                <a:solidFill>
                  <a:srgbClr val="0070C0"/>
                </a:solidFill>
                <a:latin typeface="Comic Sans MS" panose="030F0702030302020204" pitchFamily="66" charset="0"/>
              </a:rPr>
              <a:t>Kuvvetlerin</a:t>
            </a:r>
            <a:r>
              <a:rPr lang="en-US" sz="2400" b="1" dirty="0" smtClean="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doğasına</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bağlı</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olarak</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ivme</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zamanın</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hızın</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konumun</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ya</a:t>
            </a:r>
            <a:r>
              <a:rPr lang="en-US" sz="2400" b="1" dirty="0">
                <a:solidFill>
                  <a:srgbClr val="0070C0"/>
                </a:solidFill>
                <a:latin typeface="Comic Sans MS" panose="030F0702030302020204" pitchFamily="66" charset="0"/>
              </a:rPr>
              <a:t> da </a:t>
            </a:r>
            <a:r>
              <a:rPr lang="en-US" sz="2400" b="1" dirty="0" err="1">
                <a:solidFill>
                  <a:srgbClr val="0070C0"/>
                </a:solidFill>
                <a:latin typeface="Comic Sans MS" panose="030F0702030302020204" pitchFamily="66" charset="0"/>
              </a:rPr>
              <a:t>bunların</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bileşiminin</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bir</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fonksiyonu</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olarak</a:t>
            </a:r>
            <a:r>
              <a:rPr lang="en-US" sz="2400" b="1" dirty="0">
                <a:solidFill>
                  <a:srgbClr val="0070C0"/>
                </a:solidFill>
                <a:latin typeface="Comic Sans MS" panose="030F0702030302020204" pitchFamily="66" charset="0"/>
              </a:rPr>
              <a:t> </a:t>
            </a:r>
            <a:r>
              <a:rPr lang="en-US" sz="2400" b="1" dirty="0" err="1">
                <a:solidFill>
                  <a:srgbClr val="0070C0"/>
                </a:solidFill>
                <a:latin typeface="Comic Sans MS" panose="030F0702030302020204" pitchFamily="66" charset="0"/>
              </a:rPr>
              <a:t>tanımlanabilir</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spcBef>
                <a:spcPts val="600"/>
              </a:spcBef>
              <a:spcAft>
                <a:spcPts val="600"/>
              </a:spcAft>
            </a:pPr>
            <a:r>
              <a:rPr lang="en-US" sz="2400" dirty="0" err="1" smtClean="0">
                <a:solidFill>
                  <a:schemeClr val="accent4"/>
                </a:solidFill>
                <a:latin typeface="Comic Sans MS" panose="030F0702030302020204" pitchFamily="66" charset="0"/>
              </a:rPr>
              <a:t>Şimdi</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sırasıyla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bu</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durumları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inceleyeceğiz</a:t>
            </a:r>
            <a:r>
              <a:rPr lang="en-US" sz="2400" dirty="0" smtClean="0">
                <a:solidFill>
                  <a:schemeClr val="accent4"/>
                </a:solidFill>
                <a:latin typeface="Comic Sans MS" panose="030F0702030302020204" pitchFamily="66" charset="0"/>
              </a:rPr>
              <a:t>.</a:t>
            </a:r>
            <a:endParaRPr lang="tr-TR" sz="2400" dirty="0" smtClean="0">
              <a:solidFill>
                <a:schemeClr val="accent4"/>
              </a:solidFill>
              <a:latin typeface="Comic Sans MS" panose="030F0702030302020204" pitchFamily="66" charset="0"/>
            </a:endParaRPr>
          </a:p>
          <a:p>
            <a:pPr marL="800100" lvl="1" indent="-342900">
              <a:spcBef>
                <a:spcPts val="600"/>
              </a:spcBef>
              <a:spcAft>
                <a:spcPts val="600"/>
              </a:spcAft>
              <a:buFont typeface="+mj-lt"/>
              <a:buAutoNum type="alphaLcParenR"/>
            </a:pPr>
            <a:r>
              <a:rPr lang="tr-TR" sz="2400" dirty="0" smtClean="0">
                <a:solidFill>
                  <a:srgbClr val="00B050"/>
                </a:solidFill>
                <a:latin typeface="Comic Sans MS" panose="030F0702030302020204" pitchFamily="66" charset="0"/>
              </a:rPr>
              <a:t>Sabit ivme</a:t>
            </a:r>
          </a:p>
          <a:p>
            <a:pPr marL="800100" lvl="1" indent="-342900">
              <a:spcBef>
                <a:spcPts val="600"/>
              </a:spcBef>
              <a:spcAft>
                <a:spcPts val="600"/>
              </a:spcAft>
              <a:buFont typeface="+mj-lt"/>
              <a:buAutoNum type="alphaLcParenR"/>
            </a:pPr>
            <a:r>
              <a:rPr lang="tr-TR" sz="2400" dirty="0" smtClean="0">
                <a:solidFill>
                  <a:srgbClr val="00B0F0"/>
                </a:solidFill>
                <a:latin typeface="Comic Sans MS" panose="030F0702030302020204" pitchFamily="66" charset="0"/>
              </a:rPr>
              <a:t>Zamanın fonksiyonu olarak ivme a=f(t)</a:t>
            </a:r>
          </a:p>
          <a:p>
            <a:pPr marL="800100" lvl="1" indent="-342900">
              <a:spcBef>
                <a:spcPts val="600"/>
              </a:spcBef>
              <a:spcAft>
                <a:spcPts val="600"/>
              </a:spcAft>
              <a:buFont typeface="+mj-lt"/>
              <a:buAutoNum type="alphaLcParenR"/>
            </a:pPr>
            <a:r>
              <a:rPr lang="tr-TR" sz="2400" dirty="0" smtClean="0">
                <a:solidFill>
                  <a:srgbClr val="002060"/>
                </a:solidFill>
                <a:latin typeface="Comic Sans MS" panose="030F0702030302020204" pitchFamily="66" charset="0"/>
              </a:rPr>
              <a:t>Hızın fonksiyonu olarak ivme a=f(v)</a:t>
            </a:r>
          </a:p>
          <a:p>
            <a:pPr marL="800100" lvl="1" indent="-342900">
              <a:spcBef>
                <a:spcPts val="600"/>
              </a:spcBef>
              <a:spcAft>
                <a:spcPts val="600"/>
              </a:spcAft>
              <a:buFont typeface="+mj-lt"/>
              <a:buAutoNum type="alphaLcParenR"/>
            </a:pPr>
            <a:r>
              <a:rPr lang="tr-TR" sz="2400" dirty="0" smtClean="0">
                <a:solidFill>
                  <a:srgbClr val="7030A0"/>
                </a:solidFill>
                <a:latin typeface="Comic Sans MS" panose="030F0702030302020204" pitchFamily="66" charset="0"/>
              </a:rPr>
              <a:t>Yer değiştirmenin fonksiyonu olarak ivme a=f(s)</a:t>
            </a:r>
            <a:endParaRPr lang="en-US" sz="2400" dirty="0">
              <a:solidFill>
                <a:srgbClr val="7030A0"/>
              </a:solidFill>
              <a:latin typeface="Comic Sans MS" panose="030F0702030302020204" pitchFamily="66" charset="0"/>
            </a:endParaRPr>
          </a:p>
          <a:p>
            <a:endParaRPr lang="tr-TR" sz="1200" dirty="0">
              <a:solidFill>
                <a:schemeClr val="accent4"/>
              </a:solidFill>
              <a:latin typeface="Comic Sans MS" panose="030F0702030302020204" pitchFamily="66" charset="0"/>
            </a:endParaRPr>
          </a:p>
          <a:p>
            <a:endParaRPr lang="en-US" sz="1400" dirty="0">
              <a:solidFill>
                <a:schemeClr val="accent4"/>
              </a:solidFill>
              <a:latin typeface="Comic Sans MS" panose="030F0702030302020204" pitchFamily="66" charset="0"/>
            </a:endParaRPr>
          </a:p>
        </p:txBody>
      </p:sp>
    </p:spTree>
    <p:extLst>
      <p:ext uri="{BB962C8B-B14F-4D97-AF65-F5344CB8AC3E}">
        <p14:creationId xmlns:p14="http://schemas.microsoft.com/office/powerpoint/2010/main" val="1058796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2400" b="1" dirty="0" err="1"/>
              <a:t>İvme</a:t>
            </a:r>
            <a:r>
              <a:rPr lang="en-US" sz="2400" b="1" dirty="0"/>
              <a:t> </a:t>
            </a:r>
            <a:r>
              <a:rPr lang="en-US" sz="2400" b="1" dirty="0" err="1"/>
              <a:t>sabit</a:t>
            </a:r>
            <a:r>
              <a:rPr lang="en-US" sz="2400" b="1" dirty="0"/>
              <a:t> </a:t>
            </a:r>
            <a:r>
              <a:rPr lang="en-US" sz="2400" b="1" dirty="0" err="1"/>
              <a:t>olduğu</a:t>
            </a:r>
            <a:r>
              <a:rPr lang="en-US" sz="2400" b="1" dirty="0"/>
              <a:t> zaman, </a:t>
            </a:r>
            <a:r>
              <a:rPr lang="en-US" sz="2400" b="1" dirty="0" err="1"/>
              <a:t>daha</a:t>
            </a:r>
            <a:r>
              <a:rPr lang="en-US" sz="2400" b="1" dirty="0"/>
              <a:t> </a:t>
            </a:r>
            <a:r>
              <a:rPr lang="en-US" sz="2400" b="1" dirty="0" err="1"/>
              <a:t>önce</a:t>
            </a:r>
            <a:r>
              <a:rPr lang="en-US" sz="2400" b="1" dirty="0"/>
              <a:t> </a:t>
            </a:r>
            <a:r>
              <a:rPr lang="en-US" sz="2400" b="1" dirty="0" err="1"/>
              <a:t>yazdığımız</a:t>
            </a:r>
            <a:r>
              <a:rPr lang="en-US" sz="2400" b="1" dirty="0"/>
              <a:t> </a:t>
            </a:r>
            <a:r>
              <a:rPr lang="en-US" sz="2400" b="1" dirty="0" err="1"/>
              <a:t>tümlev</a:t>
            </a:r>
            <a:r>
              <a:rPr lang="en-US" sz="2400" b="1" dirty="0"/>
              <a:t> </a:t>
            </a:r>
            <a:r>
              <a:rPr lang="en-US" sz="2400" b="1" dirty="0" err="1"/>
              <a:t>ifadelerinde</a:t>
            </a:r>
            <a:r>
              <a:rPr lang="en-US" sz="2400" b="1" dirty="0"/>
              <a:t> </a:t>
            </a:r>
            <a:r>
              <a:rPr lang="en-US" sz="2400" b="1" i="1" u="sng" dirty="0" err="1"/>
              <a:t>ivme</a:t>
            </a:r>
            <a:r>
              <a:rPr lang="en-US" sz="2400" b="1" i="1" u="sng" dirty="0"/>
              <a:t> </a:t>
            </a:r>
            <a:r>
              <a:rPr lang="en-US" sz="2400" b="1" i="1" u="sng" dirty="0" err="1"/>
              <a:t>tümlev</a:t>
            </a:r>
            <a:r>
              <a:rPr lang="en-US" sz="2400" b="1" i="1" u="sng" dirty="0"/>
              <a:t> </a:t>
            </a:r>
            <a:r>
              <a:rPr lang="en-US" sz="2400" b="1" i="1" u="sng" dirty="0" err="1"/>
              <a:t>işaretinin</a:t>
            </a:r>
            <a:r>
              <a:rPr lang="en-US" sz="2400" b="1" i="1" u="sng" dirty="0"/>
              <a:t> </a:t>
            </a:r>
            <a:r>
              <a:rPr lang="en-US" sz="2400" b="1" i="1" u="sng" dirty="0" err="1"/>
              <a:t>dışına</a:t>
            </a:r>
            <a:r>
              <a:rPr lang="en-US" sz="2400" b="1" i="1" u="sng" dirty="0"/>
              <a:t> </a:t>
            </a:r>
            <a:r>
              <a:rPr lang="en-US" sz="2400" b="1" i="1" u="sng" dirty="0" err="1"/>
              <a:t>çıkar</a:t>
            </a:r>
            <a:r>
              <a:rPr lang="en-US" sz="2400" b="1" i="1" u="sng" dirty="0"/>
              <a:t> </a:t>
            </a:r>
            <a:r>
              <a:rPr lang="en-US" sz="2400" b="1" dirty="0" err="1"/>
              <a:t>ve</a:t>
            </a:r>
            <a:r>
              <a:rPr lang="en-US" sz="2400" b="1" dirty="0"/>
              <a:t> </a:t>
            </a:r>
            <a:r>
              <a:rPr lang="en-US" sz="2400" b="1" dirty="0" err="1"/>
              <a:t>ifadelerin</a:t>
            </a:r>
            <a:r>
              <a:rPr lang="en-US" sz="2400" b="1" dirty="0"/>
              <a:t> </a:t>
            </a:r>
            <a:r>
              <a:rPr lang="en-US" sz="2400" b="1" dirty="0" err="1"/>
              <a:t>tümlevi</a:t>
            </a:r>
            <a:r>
              <a:rPr lang="en-US" sz="2400" b="1" dirty="0"/>
              <a:t> </a:t>
            </a:r>
            <a:r>
              <a:rPr lang="en-US" sz="2400" b="1" dirty="0" err="1"/>
              <a:t>direkt</a:t>
            </a:r>
            <a:r>
              <a:rPr lang="en-US" sz="2400" b="1" dirty="0"/>
              <a:t> </a:t>
            </a:r>
            <a:r>
              <a:rPr lang="en-US" sz="2400" b="1" dirty="0" err="1"/>
              <a:t>olarak</a:t>
            </a:r>
            <a:r>
              <a:rPr lang="en-US" sz="2400" b="1" dirty="0"/>
              <a:t> </a:t>
            </a:r>
            <a:r>
              <a:rPr lang="en-US" sz="2400" b="1" dirty="0" err="1"/>
              <a:t>alınabilir</a:t>
            </a:r>
            <a:r>
              <a:rPr lang="en-US" sz="2400" b="1" dirty="0"/>
              <a:t>.</a:t>
            </a:r>
            <a:endParaRPr lang="tr-TR" sz="2400" b="1" dirty="0"/>
          </a:p>
        </p:txBody>
      </p:sp>
      <mc:AlternateContent xmlns:mc="http://schemas.openxmlformats.org/markup-compatibility/2006" xmlns:a14="http://schemas.microsoft.com/office/drawing/2010/main">
        <mc:Choice Requires="a14">
          <p:sp>
            <p:nvSpPr>
              <p:cNvPr id="4" name="TextBox 5"/>
              <p:cNvSpPr txBox="1"/>
              <p:nvPr/>
            </p:nvSpPr>
            <p:spPr>
              <a:xfrm>
                <a:off x="457200" y="1524000"/>
                <a:ext cx="8435280" cy="5467843"/>
              </a:xfrm>
              <a:prstGeom prst="rect">
                <a:avLst/>
              </a:prstGeom>
              <a:noFill/>
            </p:spPr>
            <p:txBody>
              <a:bodyPr wrap="square" rtlCol="0">
                <a:spAutoFit/>
              </a:bodyPr>
              <a:lstStyle/>
              <a:p>
                <a:pPr>
                  <a:spcBef>
                    <a:spcPts val="600"/>
                  </a:spcBef>
                  <a:spcAft>
                    <a:spcPts val="600"/>
                  </a:spcAft>
                </a:pPr>
                <a:r>
                  <a:rPr lang="en-US" sz="2400" dirty="0" err="1" smtClean="0">
                    <a:solidFill>
                      <a:schemeClr val="accent4"/>
                    </a:solidFill>
                    <a:latin typeface="Comic Sans MS" panose="030F0702030302020204" pitchFamily="66" charset="0"/>
                  </a:rPr>
                  <a:t>Basitleştirme</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için</a:t>
                </a:r>
                <a:r>
                  <a:rPr lang="en-US" sz="2400" dirty="0">
                    <a:solidFill>
                      <a:schemeClr val="accent4"/>
                    </a:solidFill>
                    <a:latin typeface="Comic Sans MS" panose="030F0702030302020204" pitchFamily="66" charset="0"/>
                  </a:rPr>
                  <a:t> </a:t>
                </a:r>
                <a14:m>
                  <m:oMath xmlns:m="http://schemas.openxmlformats.org/officeDocument/2006/math">
                    <m:r>
                      <a:rPr lang="en-US" sz="2400" i="1" dirty="0" smtClean="0">
                        <a:solidFill>
                          <a:schemeClr val="accent4"/>
                        </a:solidFill>
                        <a:latin typeface="Cambria Math" panose="02040503050406030204" pitchFamily="18" charset="0"/>
                      </a:rPr>
                      <m:t>𝑠</m:t>
                    </m:r>
                    <m:r>
                      <a:rPr lang="en-US" sz="2400" i="1" dirty="0" smtClean="0">
                        <a:solidFill>
                          <a:schemeClr val="accent4"/>
                        </a:solidFill>
                        <a:latin typeface="Cambria Math" panose="02040503050406030204" pitchFamily="18" charset="0"/>
                      </a:rPr>
                      <m:t>=</m:t>
                    </m:r>
                    <m:sSub>
                      <m:sSubPr>
                        <m:ctrlPr>
                          <a:rPr lang="en-US" sz="2400" i="1" dirty="0" smtClean="0">
                            <a:solidFill>
                              <a:schemeClr val="accent4"/>
                            </a:solidFill>
                            <a:latin typeface="Cambria Math" panose="02040503050406030204" pitchFamily="18" charset="0"/>
                          </a:rPr>
                        </m:ctrlPr>
                      </m:sSubPr>
                      <m:e>
                        <m:r>
                          <a:rPr lang="tr-TR" sz="2400" b="0" i="1" dirty="0" smtClean="0">
                            <a:solidFill>
                              <a:schemeClr val="accent4"/>
                            </a:solidFill>
                            <a:latin typeface="Cambria Math" panose="02040503050406030204" pitchFamily="18" charset="0"/>
                          </a:rPr>
                          <m:t>𝑠</m:t>
                        </m:r>
                      </m:e>
                      <m:sub>
                        <m:r>
                          <a:rPr lang="tr-TR" sz="2400" b="0" i="1" dirty="0" smtClean="0">
                            <a:solidFill>
                              <a:schemeClr val="accent4"/>
                            </a:solidFill>
                            <a:latin typeface="Cambria Math" panose="02040503050406030204" pitchFamily="18" charset="0"/>
                          </a:rPr>
                          <m:t>0</m:t>
                        </m:r>
                      </m:sub>
                    </m:sSub>
                  </m:oMath>
                </a14:m>
                <a:r>
                  <a:rPr lang="en-US" sz="2400" dirty="0" smtClean="0">
                    <a:solidFill>
                      <a:schemeClr val="accent4"/>
                    </a:solidFill>
                    <a:latin typeface="Comic Sans MS" panose="030F0702030302020204" pitchFamily="66" charset="0"/>
                  </a:rPr>
                  <a:t>, </a:t>
                </a:r>
                <a14:m>
                  <m:oMath xmlns:m="http://schemas.openxmlformats.org/officeDocument/2006/math">
                    <m:r>
                      <a:rPr lang="en-US" sz="2400" i="1" dirty="0" smtClean="0">
                        <a:solidFill>
                          <a:schemeClr val="accent4"/>
                        </a:solidFill>
                        <a:latin typeface="Cambria Math" panose="02040503050406030204" pitchFamily="18" charset="0"/>
                      </a:rPr>
                      <m:t>𝑣</m:t>
                    </m:r>
                    <m:r>
                      <a:rPr lang="en-US" sz="2400" i="1" dirty="0" smtClean="0">
                        <a:solidFill>
                          <a:schemeClr val="accent4"/>
                        </a:solidFill>
                        <a:latin typeface="Cambria Math" panose="02040503050406030204" pitchFamily="18" charset="0"/>
                      </a:rPr>
                      <m:t>=</m:t>
                    </m:r>
                    <m:sSub>
                      <m:sSubPr>
                        <m:ctrlPr>
                          <a:rPr lang="en-US" sz="2400" i="1" dirty="0" smtClean="0">
                            <a:solidFill>
                              <a:schemeClr val="accent4"/>
                            </a:solidFill>
                            <a:latin typeface="Cambria Math" panose="02040503050406030204" pitchFamily="18" charset="0"/>
                          </a:rPr>
                        </m:ctrlPr>
                      </m:sSubPr>
                      <m:e>
                        <m:r>
                          <a:rPr lang="tr-TR" sz="2400" b="0" i="1" dirty="0" smtClean="0">
                            <a:solidFill>
                              <a:schemeClr val="accent4"/>
                            </a:solidFill>
                            <a:latin typeface="Cambria Math" panose="02040503050406030204" pitchFamily="18" charset="0"/>
                          </a:rPr>
                          <m:t>𝑣</m:t>
                        </m:r>
                      </m:e>
                      <m:sub>
                        <m:r>
                          <a:rPr lang="tr-TR" sz="2400" b="0" i="1" dirty="0" smtClean="0">
                            <a:solidFill>
                              <a:schemeClr val="accent4"/>
                            </a:solidFill>
                            <a:latin typeface="Cambria Math" panose="02040503050406030204" pitchFamily="18" charset="0"/>
                          </a:rPr>
                          <m:t>0</m:t>
                        </m:r>
                      </m:sub>
                    </m:sSub>
                  </m:oMath>
                </a14:m>
                <a:r>
                  <a:rPr lang="en-US" sz="2400" dirty="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ve</a:t>
                </a:r>
                <a:r>
                  <a:rPr lang="en-US" sz="2400" dirty="0" smtClean="0">
                    <a:solidFill>
                      <a:schemeClr val="accent4"/>
                    </a:solidFill>
                    <a:latin typeface="Comic Sans MS" panose="030F0702030302020204" pitchFamily="66" charset="0"/>
                  </a:rPr>
                  <a:t> </a:t>
                </a:r>
                <a14:m>
                  <m:oMath xmlns:m="http://schemas.openxmlformats.org/officeDocument/2006/math">
                    <m:r>
                      <a:rPr lang="en-US" sz="2400" i="1" dirty="0" smtClean="0">
                        <a:solidFill>
                          <a:schemeClr val="accent4"/>
                        </a:solidFill>
                        <a:latin typeface="Cambria Math" panose="02040503050406030204" pitchFamily="18" charset="0"/>
                      </a:rPr>
                      <m:t>𝑡</m:t>
                    </m:r>
                    <m:r>
                      <a:rPr lang="en-US" sz="2400" i="1" dirty="0" smtClean="0">
                        <a:solidFill>
                          <a:schemeClr val="accent4"/>
                        </a:solidFill>
                        <a:latin typeface="Cambria Math" panose="02040503050406030204" pitchFamily="18" charset="0"/>
                      </a:rPr>
                      <m:t>=0</m:t>
                    </m:r>
                  </m:oMath>
                </a14:m>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başlangıç</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koşulları</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olarak</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atansın</a:t>
                </a:r>
                <a:r>
                  <a:rPr lang="en-US" sz="2400" dirty="0">
                    <a:solidFill>
                      <a:schemeClr val="accent4"/>
                    </a:solidFill>
                    <a:latin typeface="Comic Sans MS" panose="030F0702030302020204" pitchFamily="66" charset="0"/>
                  </a:rPr>
                  <a:t>. Bu </a:t>
                </a:r>
                <a:r>
                  <a:rPr lang="en-US" sz="2400" dirty="0" err="1">
                    <a:solidFill>
                      <a:schemeClr val="accent4"/>
                    </a:solidFill>
                    <a:latin typeface="Comic Sans MS" panose="030F0702030302020204" pitchFamily="66" charset="0"/>
                  </a:rPr>
                  <a:t>durumda</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sz="2400" b="1" i="1" smtClean="0">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smtClean="0">
                                  <a:solidFill>
                                    <a:srgbClr val="00B0F0"/>
                                  </a:solidFill>
                                  <a:latin typeface="Cambria Math" panose="02040503050406030204" pitchFamily="18" charset="0"/>
                                </a:rPr>
                                <m:t>𝟎</m:t>
                              </m:r>
                            </m:sub>
                          </m:sSub>
                        </m:sub>
                        <m:sup>
                          <m:r>
                            <a:rPr lang="tr-TR" sz="2400" b="1" i="1" smtClean="0">
                              <a:solidFill>
                                <a:srgbClr val="00B0F0"/>
                              </a:solidFill>
                              <a:latin typeface="Cambria Math" panose="02040503050406030204" pitchFamily="18" charset="0"/>
                            </a:rPr>
                            <m:t>𝒗</m:t>
                          </m:r>
                        </m:sup>
                        <m:e>
                          <m:r>
                            <a:rPr lang="tr-TR" sz="2400" b="1" i="1">
                              <a:solidFill>
                                <a:srgbClr val="00B0F0"/>
                              </a:solidFill>
                              <a:latin typeface="Cambria Math" panose="02040503050406030204" pitchFamily="18" charset="0"/>
                            </a:rPr>
                            <m:t>𝒅𝒗</m:t>
                          </m:r>
                        </m:e>
                      </m:nary>
                      <m:r>
                        <a:rPr lang="tr-TR" sz="2400" b="1" i="1">
                          <a:solidFill>
                            <a:srgbClr val="00B0F0"/>
                          </a:solidFill>
                          <a:latin typeface="Cambria Math" panose="02040503050406030204" pitchFamily="18" charset="0"/>
                        </a:rPr>
                        <m:t>=</m:t>
                      </m:r>
                      <m:r>
                        <a:rPr lang="tr-TR" sz="2400" b="1" i="1" smtClean="0">
                          <a:solidFill>
                            <a:srgbClr val="00B0F0"/>
                          </a:solidFill>
                          <a:latin typeface="Cambria Math" panose="02040503050406030204" pitchFamily="18" charset="0"/>
                        </a:rPr>
                        <m:t>𝒂</m:t>
                      </m:r>
                      <m:nary>
                        <m:naryPr>
                          <m:limLoc m:val="undOvr"/>
                          <m:ctrlPr>
                            <a:rPr lang="en-US" sz="2400" b="1" i="1">
                              <a:solidFill>
                                <a:srgbClr val="00B0F0"/>
                              </a:solidFill>
                              <a:latin typeface="Cambria Math" panose="02040503050406030204" pitchFamily="18" charset="0"/>
                            </a:rPr>
                          </m:ctrlPr>
                        </m:naryPr>
                        <m:sub>
                          <m:r>
                            <a:rPr lang="tr-TR" sz="2400" b="1" i="1" smtClean="0">
                              <a:solidFill>
                                <a:srgbClr val="00B0F0"/>
                              </a:solidFill>
                              <a:latin typeface="Cambria Math" panose="02040503050406030204" pitchFamily="18" charset="0"/>
                            </a:rPr>
                            <m:t>𝟎</m:t>
                          </m:r>
                        </m:sub>
                        <m:sup>
                          <m:r>
                            <a:rPr lang="tr-TR" sz="2400" b="1" i="1" smtClean="0">
                              <a:solidFill>
                                <a:srgbClr val="00B0F0"/>
                              </a:solidFill>
                              <a:latin typeface="Cambria Math" panose="02040503050406030204" pitchFamily="18" charset="0"/>
                            </a:rPr>
                            <m:t>𝒕</m:t>
                          </m:r>
                        </m:sup>
                        <m:e>
                          <m:r>
                            <a:rPr lang="tr-TR" sz="2400" b="1" i="1">
                              <a:solidFill>
                                <a:srgbClr val="00B0F0"/>
                              </a:solidFill>
                              <a:latin typeface="Cambria Math" panose="02040503050406030204" pitchFamily="18" charset="0"/>
                            </a:rPr>
                            <m:t>𝒅𝒕</m:t>
                          </m:r>
                        </m:e>
                      </m:nary>
                      <m:r>
                        <a:rPr lang="tr-TR" sz="2400" b="1" i="1" smtClean="0">
                          <a:solidFill>
                            <a:srgbClr val="00B0F0"/>
                          </a:solidFill>
                          <a:latin typeface="Cambria Math" panose="02040503050406030204" pitchFamily="18" charset="0"/>
                          <a:ea typeface="Cambria Math" panose="02040503050406030204" pitchFamily="18" charset="0"/>
                        </a:rPr>
                        <m:t>⟹</m:t>
                      </m:r>
                      <m:r>
                        <a:rPr lang="tr-TR" sz="2400" b="1" i="1" smtClean="0">
                          <a:solidFill>
                            <a:srgbClr val="FF0000"/>
                          </a:solidFill>
                          <a:latin typeface="Cambria Math" panose="02040503050406030204" pitchFamily="18" charset="0"/>
                          <a:ea typeface="Cambria Math" panose="02040503050406030204" pitchFamily="18" charset="0"/>
                        </a:rPr>
                        <m:t>𝒗</m:t>
                      </m:r>
                      <m:r>
                        <a:rPr lang="tr-TR" sz="2400" b="1" i="1" smtClean="0">
                          <a:solidFill>
                            <a:srgbClr val="FF0000"/>
                          </a:solidFill>
                          <a:latin typeface="Cambria Math" panose="02040503050406030204" pitchFamily="18" charset="0"/>
                          <a:ea typeface="Cambria Math" panose="02040503050406030204" pitchFamily="18" charset="0"/>
                        </a:rPr>
                        <m:t>=</m:t>
                      </m:r>
                      <m:sSub>
                        <m:sSubPr>
                          <m:ctrlPr>
                            <a:rPr lang="tr-TR" sz="2400" b="1" i="1" smtClean="0">
                              <a:solidFill>
                                <a:srgbClr val="FF0000"/>
                              </a:solidFill>
                              <a:latin typeface="Cambria Math" panose="02040503050406030204" pitchFamily="18" charset="0"/>
                              <a:ea typeface="Cambria Math" panose="02040503050406030204" pitchFamily="18" charset="0"/>
                            </a:rPr>
                          </m:ctrlPr>
                        </m:sSubPr>
                        <m:e>
                          <m:r>
                            <a:rPr lang="tr-TR" sz="2400" b="1" i="1" smtClean="0">
                              <a:solidFill>
                                <a:srgbClr val="FF0000"/>
                              </a:solidFill>
                              <a:latin typeface="Cambria Math" panose="02040503050406030204" pitchFamily="18" charset="0"/>
                              <a:ea typeface="Cambria Math" panose="02040503050406030204" pitchFamily="18" charset="0"/>
                            </a:rPr>
                            <m:t>𝒗</m:t>
                          </m:r>
                        </m:e>
                        <m:sub>
                          <m:r>
                            <a:rPr lang="tr-TR" sz="2400" b="1" i="1" smtClean="0">
                              <a:solidFill>
                                <a:srgbClr val="FF0000"/>
                              </a:solidFill>
                              <a:latin typeface="Cambria Math" panose="02040503050406030204" pitchFamily="18" charset="0"/>
                              <a:ea typeface="Cambria Math" panose="02040503050406030204" pitchFamily="18" charset="0"/>
                            </a:rPr>
                            <m:t>𝟎</m:t>
                          </m:r>
                        </m:sub>
                      </m:sSub>
                      <m:r>
                        <a:rPr lang="tr-TR" sz="2400" b="1" i="1" smtClean="0">
                          <a:solidFill>
                            <a:srgbClr val="FF0000"/>
                          </a:solidFill>
                          <a:latin typeface="Cambria Math" panose="02040503050406030204" pitchFamily="18" charset="0"/>
                          <a:ea typeface="Cambria Math" panose="02040503050406030204" pitchFamily="18" charset="0"/>
                        </a:rPr>
                        <m:t>+</m:t>
                      </m:r>
                      <m:r>
                        <a:rPr lang="tr-TR" sz="2400" b="1" i="1" smtClean="0">
                          <a:solidFill>
                            <a:srgbClr val="FF0000"/>
                          </a:solidFill>
                          <a:latin typeface="Cambria Math" panose="02040503050406030204" pitchFamily="18" charset="0"/>
                          <a:ea typeface="Cambria Math" panose="02040503050406030204" pitchFamily="18" charset="0"/>
                        </a:rPr>
                        <m:t>𝒂𝒕</m:t>
                      </m:r>
                    </m:oMath>
                  </m:oMathPara>
                </a14:m>
                <a:endParaRPr lang="tr-TR" sz="2400"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sz="2400" b="1" i="1">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𝒗</m:t>
                          </m:r>
                        </m:sup>
                        <m:e>
                          <m:r>
                            <a:rPr lang="tr-TR" sz="2400" b="1" i="1" smtClean="0">
                              <a:solidFill>
                                <a:srgbClr val="00B0F0"/>
                              </a:solidFill>
                              <a:latin typeface="Cambria Math" panose="02040503050406030204" pitchFamily="18" charset="0"/>
                            </a:rPr>
                            <m:t>𝒗</m:t>
                          </m:r>
                          <m:r>
                            <a:rPr lang="tr-TR" sz="2400" b="1" i="1">
                              <a:solidFill>
                                <a:srgbClr val="00B0F0"/>
                              </a:solidFill>
                              <a:latin typeface="Cambria Math" panose="02040503050406030204" pitchFamily="18" charset="0"/>
                            </a:rPr>
                            <m:t>𝒅𝒗</m:t>
                          </m:r>
                        </m:e>
                      </m:nary>
                      <m:r>
                        <a:rPr lang="tr-TR" sz="2400" b="1" i="1">
                          <a:solidFill>
                            <a:srgbClr val="00B0F0"/>
                          </a:solidFill>
                          <a:latin typeface="Cambria Math" panose="02040503050406030204" pitchFamily="18" charset="0"/>
                        </a:rPr>
                        <m:t>=</m:t>
                      </m:r>
                      <m:r>
                        <a:rPr lang="tr-TR" sz="2400" b="1" i="1">
                          <a:solidFill>
                            <a:srgbClr val="00B0F0"/>
                          </a:solidFill>
                          <a:latin typeface="Cambria Math" panose="02040503050406030204" pitchFamily="18" charset="0"/>
                        </a:rPr>
                        <m:t>𝒂</m:t>
                      </m:r>
                      <m:nary>
                        <m:naryPr>
                          <m:limLoc m:val="undOvr"/>
                          <m:ctrlPr>
                            <a:rPr lang="en-US" sz="2400" b="1" i="1">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smtClean="0">
                                  <a:solidFill>
                                    <a:srgbClr val="00B0F0"/>
                                  </a:solidFill>
                                  <a:latin typeface="Cambria Math" panose="02040503050406030204" pitchFamily="18" charset="0"/>
                                </a:rPr>
                                <m:t>𝒔</m:t>
                              </m:r>
                            </m:e>
                            <m:sub>
                              <m:r>
                                <a:rPr lang="tr-TR" sz="2400" b="1" i="1">
                                  <a:solidFill>
                                    <a:srgbClr val="00B0F0"/>
                                  </a:solidFill>
                                  <a:latin typeface="Cambria Math" panose="02040503050406030204" pitchFamily="18" charset="0"/>
                                </a:rPr>
                                <m:t>𝟎</m:t>
                              </m:r>
                            </m:sub>
                          </m:sSub>
                        </m:sub>
                        <m:sup>
                          <m:r>
                            <a:rPr lang="tr-TR" sz="2400" b="1" i="1" smtClean="0">
                              <a:solidFill>
                                <a:srgbClr val="00B0F0"/>
                              </a:solidFill>
                              <a:latin typeface="Cambria Math" panose="02040503050406030204" pitchFamily="18" charset="0"/>
                            </a:rPr>
                            <m:t>𝒔</m:t>
                          </m:r>
                        </m:sup>
                        <m:e>
                          <m:r>
                            <a:rPr lang="tr-TR" sz="2400" b="1" i="1">
                              <a:solidFill>
                                <a:srgbClr val="00B0F0"/>
                              </a:solidFill>
                              <a:latin typeface="Cambria Math" panose="02040503050406030204" pitchFamily="18" charset="0"/>
                            </a:rPr>
                            <m:t>𝒅</m:t>
                          </m:r>
                          <m:r>
                            <a:rPr lang="tr-TR" sz="2400" b="1" i="1" smtClean="0">
                              <a:solidFill>
                                <a:srgbClr val="00B0F0"/>
                              </a:solidFill>
                              <a:latin typeface="Cambria Math" panose="02040503050406030204" pitchFamily="18" charset="0"/>
                            </a:rPr>
                            <m:t>𝒔</m:t>
                          </m:r>
                        </m:e>
                      </m:nary>
                      <m:r>
                        <a:rPr lang="tr-TR" sz="2400" b="1" i="1">
                          <a:solidFill>
                            <a:srgbClr val="00B0F0"/>
                          </a:solidFill>
                          <a:latin typeface="Cambria Math" panose="02040503050406030204" pitchFamily="18" charset="0"/>
                          <a:ea typeface="Cambria Math" panose="02040503050406030204" pitchFamily="18" charset="0"/>
                        </a:rPr>
                        <m:t>⟹</m:t>
                      </m:r>
                      <m:sSup>
                        <m:sSupPr>
                          <m:ctrlPr>
                            <a:rPr lang="tr-TR" sz="2400" b="1" i="1" smtClean="0">
                              <a:solidFill>
                                <a:srgbClr val="FF0000"/>
                              </a:solidFill>
                              <a:latin typeface="Cambria Math" panose="02040503050406030204" pitchFamily="18" charset="0"/>
                              <a:ea typeface="Cambria Math" panose="02040503050406030204" pitchFamily="18" charset="0"/>
                            </a:rPr>
                          </m:ctrlPr>
                        </m:sSupPr>
                        <m:e>
                          <m:r>
                            <a:rPr lang="tr-TR" sz="2400" b="1" i="1" smtClean="0">
                              <a:solidFill>
                                <a:srgbClr val="FF0000"/>
                              </a:solidFill>
                              <a:latin typeface="Cambria Math" panose="02040503050406030204" pitchFamily="18" charset="0"/>
                              <a:ea typeface="Cambria Math" panose="02040503050406030204" pitchFamily="18" charset="0"/>
                            </a:rPr>
                            <m:t>𝒗</m:t>
                          </m:r>
                        </m:e>
                        <m:sup>
                          <m:r>
                            <a:rPr lang="tr-TR" sz="2400" b="1" i="1" smtClean="0">
                              <a:solidFill>
                                <a:srgbClr val="FF0000"/>
                              </a:solidFill>
                              <a:latin typeface="Cambria Math" panose="02040503050406030204" pitchFamily="18" charset="0"/>
                              <a:ea typeface="Cambria Math" panose="02040503050406030204" pitchFamily="18" charset="0"/>
                            </a:rPr>
                            <m:t>𝟐</m:t>
                          </m:r>
                        </m:sup>
                      </m:sSup>
                      <m:r>
                        <a:rPr lang="tr-TR" sz="2400" b="1" i="1">
                          <a:solidFill>
                            <a:srgbClr val="FF0000"/>
                          </a:solidFill>
                          <a:latin typeface="Cambria Math" panose="02040503050406030204" pitchFamily="18" charset="0"/>
                          <a:ea typeface="Cambria Math" panose="02040503050406030204" pitchFamily="18" charset="0"/>
                        </a:rPr>
                        <m:t>=</m:t>
                      </m:r>
                      <m:sSup>
                        <m:sSupPr>
                          <m:ctrlPr>
                            <a:rPr lang="tr-TR" sz="2400" b="1" i="1" smtClean="0">
                              <a:solidFill>
                                <a:srgbClr val="FF0000"/>
                              </a:solidFill>
                              <a:latin typeface="Cambria Math" panose="02040503050406030204" pitchFamily="18" charset="0"/>
                              <a:ea typeface="Cambria Math" panose="02040503050406030204" pitchFamily="18" charset="0"/>
                            </a:rPr>
                          </m:ctrlPr>
                        </m:sSupPr>
                        <m:e>
                          <m:sSub>
                            <m:sSubPr>
                              <m:ctrlPr>
                                <a:rPr lang="tr-TR" sz="2400" b="1" i="1">
                                  <a:solidFill>
                                    <a:srgbClr val="FF0000"/>
                                  </a:solidFill>
                                  <a:latin typeface="Cambria Math" panose="02040503050406030204" pitchFamily="18" charset="0"/>
                                  <a:ea typeface="Cambria Math" panose="02040503050406030204" pitchFamily="18" charset="0"/>
                                </a:rPr>
                              </m:ctrlPr>
                            </m:sSubPr>
                            <m:e>
                              <m:r>
                                <a:rPr lang="tr-TR" sz="2400" b="1" i="1">
                                  <a:solidFill>
                                    <a:srgbClr val="FF0000"/>
                                  </a:solidFill>
                                  <a:latin typeface="Cambria Math" panose="02040503050406030204" pitchFamily="18" charset="0"/>
                                  <a:ea typeface="Cambria Math" panose="02040503050406030204" pitchFamily="18" charset="0"/>
                                </a:rPr>
                                <m:t>𝒗</m:t>
                              </m:r>
                            </m:e>
                            <m:sub>
                              <m:r>
                                <a:rPr lang="tr-TR" sz="2400" b="1" i="1">
                                  <a:solidFill>
                                    <a:srgbClr val="FF0000"/>
                                  </a:solidFill>
                                  <a:latin typeface="Cambria Math" panose="02040503050406030204" pitchFamily="18" charset="0"/>
                                  <a:ea typeface="Cambria Math" panose="02040503050406030204" pitchFamily="18" charset="0"/>
                                </a:rPr>
                                <m:t>𝟎</m:t>
                              </m:r>
                            </m:sub>
                          </m:sSub>
                        </m:e>
                        <m:sup>
                          <m:r>
                            <a:rPr lang="tr-TR" sz="2400" b="1" i="1" smtClean="0">
                              <a:solidFill>
                                <a:srgbClr val="FF0000"/>
                              </a:solidFill>
                              <a:latin typeface="Cambria Math" panose="02040503050406030204" pitchFamily="18" charset="0"/>
                              <a:ea typeface="Cambria Math" panose="02040503050406030204" pitchFamily="18" charset="0"/>
                            </a:rPr>
                            <m:t>𝟐</m:t>
                          </m:r>
                        </m:sup>
                      </m:sSup>
                      <m:r>
                        <a:rPr lang="tr-TR" sz="2400" b="1" i="1">
                          <a:solidFill>
                            <a:srgbClr val="FF0000"/>
                          </a:solidFill>
                          <a:latin typeface="Cambria Math" panose="02040503050406030204" pitchFamily="18" charset="0"/>
                          <a:ea typeface="Cambria Math" panose="02040503050406030204" pitchFamily="18" charset="0"/>
                        </a:rPr>
                        <m:t>+</m:t>
                      </m:r>
                      <m:r>
                        <a:rPr lang="tr-TR" sz="2400" b="1" i="1" smtClean="0">
                          <a:solidFill>
                            <a:srgbClr val="FF0000"/>
                          </a:solidFill>
                          <a:latin typeface="Cambria Math" panose="02040503050406030204" pitchFamily="18" charset="0"/>
                          <a:ea typeface="Cambria Math" panose="02040503050406030204" pitchFamily="18" charset="0"/>
                        </a:rPr>
                        <m:t>𝟐</m:t>
                      </m:r>
                      <m:r>
                        <a:rPr lang="tr-TR" sz="2400" b="1" i="1" smtClean="0">
                          <a:solidFill>
                            <a:srgbClr val="FF0000"/>
                          </a:solidFill>
                          <a:latin typeface="Cambria Math" panose="02040503050406030204" pitchFamily="18" charset="0"/>
                          <a:ea typeface="Cambria Math" panose="02040503050406030204" pitchFamily="18" charset="0"/>
                        </a:rPr>
                        <m:t>𝒂</m:t>
                      </m:r>
                      <m:d>
                        <m:dPr>
                          <m:ctrlPr>
                            <a:rPr lang="tr-TR" sz="2400" b="1" i="1" smtClean="0">
                              <a:solidFill>
                                <a:srgbClr val="FF0000"/>
                              </a:solidFill>
                              <a:latin typeface="Cambria Math" panose="02040503050406030204" pitchFamily="18" charset="0"/>
                              <a:ea typeface="Cambria Math" panose="02040503050406030204" pitchFamily="18" charset="0"/>
                            </a:rPr>
                          </m:ctrlPr>
                        </m:dPr>
                        <m:e>
                          <m:r>
                            <a:rPr lang="tr-TR" sz="2400" b="1" i="1" smtClean="0">
                              <a:solidFill>
                                <a:srgbClr val="FF0000"/>
                              </a:solidFill>
                              <a:latin typeface="Cambria Math" panose="02040503050406030204" pitchFamily="18" charset="0"/>
                              <a:ea typeface="Cambria Math" panose="02040503050406030204" pitchFamily="18" charset="0"/>
                            </a:rPr>
                            <m:t>𝒔</m:t>
                          </m:r>
                          <m:r>
                            <a:rPr lang="tr-TR" sz="2400" b="1" i="1" smtClean="0">
                              <a:solidFill>
                                <a:srgbClr val="FF0000"/>
                              </a:solidFill>
                              <a:latin typeface="Cambria Math" panose="02040503050406030204" pitchFamily="18" charset="0"/>
                              <a:ea typeface="Cambria Math" panose="02040503050406030204" pitchFamily="18" charset="0"/>
                            </a:rPr>
                            <m:t>−</m:t>
                          </m:r>
                          <m:sSub>
                            <m:sSubPr>
                              <m:ctrlPr>
                                <a:rPr lang="tr-TR" sz="2400" b="1" i="1" smtClean="0">
                                  <a:solidFill>
                                    <a:srgbClr val="FF0000"/>
                                  </a:solidFill>
                                  <a:latin typeface="Cambria Math" panose="02040503050406030204" pitchFamily="18" charset="0"/>
                                  <a:ea typeface="Cambria Math" panose="02040503050406030204" pitchFamily="18" charset="0"/>
                                </a:rPr>
                              </m:ctrlPr>
                            </m:sSubPr>
                            <m:e>
                              <m:r>
                                <a:rPr lang="tr-TR" sz="2400" b="1" i="1" smtClean="0">
                                  <a:solidFill>
                                    <a:srgbClr val="FF0000"/>
                                  </a:solidFill>
                                  <a:latin typeface="Cambria Math" panose="02040503050406030204" pitchFamily="18" charset="0"/>
                                  <a:ea typeface="Cambria Math" panose="02040503050406030204" pitchFamily="18" charset="0"/>
                                </a:rPr>
                                <m:t>𝒔</m:t>
                              </m:r>
                            </m:e>
                            <m:sub>
                              <m:r>
                                <a:rPr lang="tr-TR" sz="2400" b="1" i="1" smtClean="0">
                                  <a:solidFill>
                                    <a:srgbClr val="FF0000"/>
                                  </a:solidFill>
                                  <a:latin typeface="Cambria Math" panose="02040503050406030204" pitchFamily="18" charset="0"/>
                                  <a:ea typeface="Cambria Math" panose="02040503050406030204" pitchFamily="18" charset="0"/>
                                </a:rPr>
                                <m:t>𝟎</m:t>
                              </m:r>
                            </m:sub>
                          </m:sSub>
                        </m:e>
                      </m:d>
                    </m:oMath>
                  </m:oMathPara>
                </a14:m>
                <a:endParaRPr lang="en-US" sz="2400" b="1" dirty="0" smtClean="0"/>
              </a:p>
              <a:p>
                <a:pPr>
                  <a:spcBef>
                    <a:spcPts val="600"/>
                  </a:spcBef>
                  <a:spcAft>
                    <a:spcPts val="600"/>
                  </a:spcAft>
                </a:pPr>
                <a:r>
                  <a:rPr lang="tr-TR" sz="2400" dirty="0" smtClean="0">
                    <a:solidFill>
                      <a:schemeClr val="accent4"/>
                    </a:solidFill>
                    <a:latin typeface="Comic Sans MS" panose="030F0702030302020204" pitchFamily="66" charset="0"/>
                  </a:rPr>
                  <a:t>(2)’</a:t>
                </a:r>
                <a:r>
                  <a:rPr lang="tr-TR" sz="2400" dirty="0" err="1" smtClean="0">
                    <a:solidFill>
                      <a:schemeClr val="accent4"/>
                    </a:solidFill>
                    <a:latin typeface="Comic Sans MS" panose="030F0702030302020204" pitchFamily="66" charset="0"/>
                  </a:rPr>
                  <a:t>nin</a:t>
                </a:r>
                <a:r>
                  <a:rPr lang="tr-TR" sz="2400" dirty="0" smtClean="0">
                    <a:solidFill>
                      <a:schemeClr val="accent4"/>
                    </a:solidFill>
                    <a:latin typeface="Comic Sans MS" panose="030F0702030302020204" pitchFamily="66" charset="0"/>
                  </a:rPr>
                  <a:t> tümleviyle bulunan hız ifadesi (1) yerleştirilerek tümlev alınırsa;</a:t>
                </a: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sz="2400" b="1" i="1" smtClean="0">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𝒔</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𝒔</m:t>
                          </m:r>
                        </m:sup>
                        <m:e>
                          <m:r>
                            <a:rPr lang="tr-TR" sz="2400" b="1" i="1">
                              <a:solidFill>
                                <a:srgbClr val="00B0F0"/>
                              </a:solidFill>
                              <a:latin typeface="Cambria Math" panose="02040503050406030204" pitchFamily="18" charset="0"/>
                            </a:rPr>
                            <m:t>𝒅𝒔</m:t>
                          </m:r>
                        </m:e>
                      </m:nary>
                      <m:r>
                        <a:rPr lang="tr-TR" sz="2400" b="1" i="1" smtClean="0">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a:solidFill>
                                <a:srgbClr val="00B0F0"/>
                              </a:solidFill>
                              <a:latin typeface="Cambria Math" panose="02040503050406030204" pitchFamily="18" charset="0"/>
                            </a:rPr>
                            <m:t>𝟎</m:t>
                          </m:r>
                        </m:sub>
                        <m:sup>
                          <m:r>
                            <a:rPr lang="tr-TR" sz="2400" b="1" i="1">
                              <a:solidFill>
                                <a:srgbClr val="00B0F0"/>
                              </a:solidFill>
                              <a:latin typeface="Cambria Math" panose="02040503050406030204" pitchFamily="18" charset="0"/>
                            </a:rPr>
                            <m:t>𝒕</m:t>
                          </m:r>
                        </m:sup>
                        <m:e>
                          <m:r>
                            <a:rPr lang="tr-TR" sz="2400" b="1" i="1" smtClean="0">
                              <a:solidFill>
                                <a:srgbClr val="00B0F0"/>
                              </a:solidFill>
                              <a:latin typeface="Cambria Math" panose="02040503050406030204" pitchFamily="18" charset="0"/>
                            </a:rPr>
                            <m:t>𝒗</m:t>
                          </m:r>
                          <m:r>
                            <a:rPr lang="tr-TR" sz="2400" b="1" i="1">
                              <a:solidFill>
                                <a:srgbClr val="00B0F0"/>
                              </a:solidFill>
                              <a:latin typeface="Cambria Math" panose="02040503050406030204" pitchFamily="18" charset="0"/>
                            </a:rPr>
                            <m:t>𝒅𝒕</m:t>
                          </m:r>
                        </m:e>
                      </m:nary>
                      <m:r>
                        <a:rPr lang="tr-TR" sz="2400" b="1" i="1" smtClean="0">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a:solidFill>
                                <a:srgbClr val="00B0F0"/>
                              </a:solidFill>
                              <a:latin typeface="Cambria Math" panose="02040503050406030204" pitchFamily="18" charset="0"/>
                            </a:rPr>
                            <m:t>𝟎</m:t>
                          </m:r>
                        </m:sub>
                        <m:sup>
                          <m:r>
                            <a:rPr lang="tr-TR" sz="2400" b="1" i="1">
                              <a:solidFill>
                                <a:srgbClr val="00B0F0"/>
                              </a:solidFill>
                              <a:latin typeface="Cambria Math" panose="02040503050406030204" pitchFamily="18" charset="0"/>
                            </a:rPr>
                            <m:t>𝒕</m:t>
                          </m:r>
                        </m:sup>
                        <m:e>
                          <m:d>
                            <m:dPr>
                              <m:ctrlPr>
                                <a:rPr lang="tr-TR" sz="2400" b="1" i="1" smtClean="0">
                                  <a:solidFill>
                                    <a:srgbClr val="00B0F0"/>
                                  </a:solidFill>
                                  <a:latin typeface="Cambria Math" panose="02040503050406030204" pitchFamily="18" charset="0"/>
                                </a:rPr>
                              </m:ctrlPr>
                            </m:dPr>
                            <m:e>
                              <m:sSub>
                                <m:sSubPr>
                                  <m:ctrlPr>
                                    <a:rPr lang="tr-TR" sz="2400" b="1" i="1">
                                      <a:solidFill>
                                        <a:srgbClr val="00B0F0"/>
                                      </a:solidFill>
                                      <a:latin typeface="Cambria Math" panose="02040503050406030204" pitchFamily="18" charset="0"/>
                                      <a:ea typeface="Cambria Math" panose="02040503050406030204" pitchFamily="18" charset="0"/>
                                    </a:rPr>
                                  </m:ctrlPr>
                                </m:sSubPr>
                                <m:e>
                                  <m:r>
                                    <a:rPr lang="tr-TR" sz="2400" b="1" i="1">
                                      <a:solidFill>
                                        <a:srgbClr val="00B0F0"/>
                                      </a:solidFill>
                                      <a:latin typeface="Cambria Math" panose="02040503050406030204" pitchFamily="18" charset="0"/>
                                      <a:ea typeface="Cambria Math" panose="02040503050406030204" pitchFamily="18" charset="0"/>
                                    </a:rPr>
                                    <m:t>𝒗</m:t>
                                  </m:r>
                                </m:e>
                                <m:sub>
                                  <m:r>
                                    <a:rPr lang="tr-TR" sz="2400" b="1" i="1">
                                      <a:solidFill>
                                        <a:srgbClr val="00B0F0"/>
                                      </a:solidFill>
                                      <a:latin typeface="Cambria Math" panose="02040503050406030204" pitchFamily="18" charset="0"/>
                                      <a:ea typeface="Cambria Math" panose="02040503050406030204" pitchFamily="18" charset="0"/>
                                    </a:rPr>
                                    <m:t>𝟎</m:t>
                                  </m:r>
                                </m:sub>
                              </m:sSub>
                              <m:r>
                                <a:rPr lang="tr-TR" sz="2400" b="1" i="1">
                                  <a:solidFill>
                                    <a:srgbClr val="00B0F0"/>
                                  </a:solidFill>
                                  <a:latin typeface="Cambria Math" panose="02040503050406030204" pitchFamily="18" charset="0"/>
                                  <a:ea typeface="Cambria Math" panose="02040503050406030204" pitchFamily="18" charset="0"/>
                                </a:rPr>
                                <m:t>+</m:t>
                              </m:r>
                              <m:r>
                                <a:rPr lang="tr-TR" sz="2400" b="1" i="1">
                                  <a:solidFill>
                                    <a:srgbClr val="00B0F0"/>
                                  </a:solidFill>
                                  <a:latin typeface="Cambria Math" panose="02040503050406030204" pitchFamily="18" charset="0"/>
                                  <a:ea typeface="Cambria Math" panose="02040503050406030204" pitchFamily="18" charset="0"/>
                                </a:rPr>
                                <m:t>𝒂𝒕</m:t>
                              </m:r>
                            </m:e>
                          </m:d>
                          <m:r>
                            <a:rPr lang="tr-TR" sz="2400" b="1" i="1">
                              <a:solidFill>
                                <a:srgbClr val="00B0F0"/>
                              </a:solidFill>
                              <a:latin typeface="Cambria Math" panose="02040503050406030204" pitchFamily="18" charset="0"/>
                            </a:rPr>
                            <m:t>𝒅𝒕</m:t>
                          </m:r>
                        </m:e>
                      </m:nary>
                      <m:r>
                        <a:rPr lang="tr-TR" sz="2400" b="1" i="1" smtClean="0">
                          <a:solidFill>
                            <a:srgbClr val="00B0F0"/>
                          </a:solidFill>
                          <a:latin typeface="Cambria Math" panose="02040503050406030204" pitchFamily="18" charset="0"/>
                          <a:ea typeface="Cambria Math" panose="02040503050406030204" pitchFamily="18" charset="0"/>
                        </a:rPr>
                        <m:t>⟹</m:t>
                      </m:r>
                      <m:r>
                        <a:rPr lang="tr-TR" sz="2400" b="1" i="1" smtClean="0">
                          <a:solidFill>
                            <a:srgbClr val="FF0000"/>
                          </a:solidFill>
                          <a:latin typeface="Cambria Math" panose="02040503050406030204" pitchFamily="18" charset="0"/>
                          <a:ea typeface="Cambria Math" panose="02040503050406030204" pitchFamily="18" charset="0"/>
                        </a:rPr>
                        <m:t>𝒔</m:t>
                      </m:r>
                      <m:r>
                        <a:rPr lang="tr-TR" sz="2400" b="1" i="1" smtClean="0">
                          <a:solidFill>
                            <a:srgbClr val="FF0000"/>
                          </a:solidFill>
                          <a:latin typeface="Cambria Math" panose="02040503050406030204" pitchFamily="18" charset="0"/>
                          <a:ea typeface="Cambria Math" panose="02040503050406030204" pitchFamily="18" charset="0"/>
                        </a:rPr>
                        <m:t>=</m:t>
                      </m:r>
                      <m:sSub>
                        <m:sSubPr>
                          <m:ctrlPr>
                            <a:rPr lang="tr-TR" sz="2400" b="1" i="1" smtClean="0">
                              <a:solidFill>
                                <a:srgbClr val="FF0000"/>
                              </a:solidFill>
                              <a:latin typeface="Cambria Math" panose="02040503050406030204" pitchFamily="18" charset="0"/>
                              <a:ea typeface="Cambria Math" panose="02040503050406030204" pitchFamily="18" charset="0"/>
                            </a:rPr>
                          </m:ctrlPr>
                        </m:sSubPr>
                        <m:e>
                          <m:r>
                            <a:rPr lang="tr-TR" sz="2400" b="1" i="1" smtClean="0">
                              <a:solidFill>
                                <a:srgbClr val="FF0000"/>
                              </a:solidFill>
                              <a:latin typeface="Cambria Math" panose="02040503050406030204" pitchFamily="18" charset="0"/>
                              <a:ea typeface="Cambria Math" panose="02040503050406030204" pitchFamily="18" charset="0"/>
                            </a:rPr>
                            <m:t>𝒔</m:t>
                          </m:r>
                        </m:e>
                        <m:sub>
                          <m:r>
                            <a:rPr lang="tr-TR" sz="2400" b="1" i="1" smtClean="0">
                              <a:solidFill>
                                <a:srgbClr val="FF0000"/>
                              </a:solidFill>
                              <a:latin typeface="Cambria Math" panose="02040503050406030204" pitchFamily="18" charset="0"/>
                              <a:ea typeface="Cambria Math" panose="02040503050406030204" pitchFamily="18" charset="0"/>
                            </a:rPr>
                            <m:t>𝟎</m:t>
                          </m:r>
                        </m:sub>
                      </m:sSub>
                      <m:r>
                        <a:rPr lang="tr-TR" sz="2400" b="1" i="1" smtClean="0">
                          <a:solidFill>
                            <a:srgbClr val="FF0000"/>
                          </a:solidFill>
                          <a:latin typeface="Cambria Math" panose="02040503050406030204" pitchFamily="18" charset="0"/>
                          <a:ea typeface="Cambria Math" panose="02040503050406030204" pitchFamily="18" charset="0"/>
                        </a:rPr>
                        <m:t>+</m:t>
                      </m:r>
                      <m:sSub>
                        <m:sSubPr>
                          <m:ctrlPr>
                            <a:rPr lang="tr-TR" sz="2400" b="1" i="1">
                              <a:solidFill>
                                <a:srgbClr val="FF0000"/>
                              </a:solidFill>
                              <a:latin typeface="Cambria Math" panose="02040503050406030204" pitchFamily="18" charset="0"/>
                              <a:ea typeface="Cambria Math" panose="02040503050406030204" pitchFamily="18" charset="0"/>
                            </a:rPr>
                          </m:ctrlPr>
                        </m:sSubPr>
                        <m:e>
                          <m:r>
                            <a:rPr lang="tr-TR" sz="2400" b="1" i="1">
                              <a:solidFill>
                                <a:srgbClr val="FF0000"/>
                              </a:solidFill>
                              <a:latin typeface="Cambria Math" panose="02040503050406030204" pitchFamily="18" charset="0"/>
                              <a:ea typeface="Cambria Math" panose="02040503050406030204" pitchFamily="18" charset="0"/>
                            </a:rPr>
                            <m:t>𝒗</m:t>
                          </m:r>
                        </m:e>
                        <m:sub>
                          <m:r>
                            <a:rPr lang="tr-TR" sz="2400" b="1" i="1">
                              <a:solidFill>
                                <a:srgbClr val="FF0000"/>
                              </a:solidFill>
                              <a:latin typeface="Cambria Math" panose="02040503050406030204" pitchFamily="18" charset="0"/>
                              <a:ea typeface="Cambria Math" panose="02040503050406030204" pitchFamily="18" charset="0"/>
                            </a:rPr>
                            <m:t>𝟎</m:t>
                          </m:r>
                        </m:sub>
                      </m:sSub>
                      <m:r>
                        <a:rPr lang="tr-TR" sz="2400" b="1" i="1" smtClean="0">
                          <a:solidFill>
                            <a:srgbClr val="FF0000"/>
                          </a:solidFill>
                          <a:latin typeface="Cambria Math" panose="02040503050406030204" pitchFamily="18" charset="0"/>
                          <a:ea typeface="Cambria Math" panose="02040503050406030204" pitchFamily="18" charset="0"/>
                        </a:rPr>
                        <m:t>𝒕</m:t>
                      </m:r>
                      <m:r>
                        <a:rPr lang="tr-TR" sz="2400" b="1" i="1">
                          <a:solidFill>
                            <a:srgbClr val="FF0000"/>
                          </a:solidFill>
                          <a:latin typeface="Cambria Math" panose="02040503050406030204" pitchFamily="18" charset="0"/>
                          <a:ea typeface="Cambria Math" panose="02040503050406030204" pitchFamily="18" charset="0"/>
                        </a:rPr>
                        <m:t>+</m:t>
                      </m:r>
                      <m:f>
                        <m:fPr>
                          <m:ctrlPr>
                            <a:rPr lang="tr-TR" sz="2400" b="1" i="1" smtClean="0">
                              <a:solidFill>
                                <a:srgbClr val="FF0000"/>
                              </a:solidFill>
                              <a:latin typeface="Cambria Math" panose="02040503050406030204" pitchFamily="18" charset="0"/>
                              <a:ea typeface="Cambria Math" panose="02040503050406030204" pitchFamily="18" charset="0"/>
                            </a:rPr>
                          </m:ctrlPr>
                        </m:fPr>
                        <m:num>
                          <m:r>
                            <a:rPr lang="tr-TR" sz="2400" b="1" i="1" smtClean="0">
                              <a:solidFill>
                                <a:srgbClr val="FF0000"/>
                              </a:solidFill>
                              <a:latin typeface="Cambria Math" panose="02040503050406030204" pitchFamily="18" charset="0"/>
                              <a:ea typeface="Cambria Math" panose="02040503050406030204" pitchFamily="18" charset="0"/>
                            </a:rPr>
                            <m:t>𝒂</m:t>
                          </m:r>
                          <m:sSup>
                            <m:sSupPr>
                              <m:ctrlPr>
                                <a:rPr lang="tr-TR" sz="2400" b="1" i="1" smtClean="0">
                                  <a:solidFill>
                                    <a:srgbClr val="FF0000"/>
                                  </a:solidFill>
                                  <a:latin typeface="Cambria Math" panose="02040503050406030204" pitchFamily="18" charset="0"/>
                                  <a:ea typeface="Cambria Math" panose="02040503050406030204" pitchFamily="18" charset="0"/>
                                </a:rPr>
                              </m:ctrlPr>
                            </m:sSupPr>
                            <m:e>
                              <m:r>
                                <a:rPr lang="tr-TR" sz="2400" b="1" i="1" smtClean="0">
                                  <a:solidFill>
                                    <a:srgbClr val="FF0000"/>
                                  </a:solidFill>
                                  <a:latin typeface="Cambria Math" panose="02040503050406030204" pitchFamily="18" charset="0"/>
                                  <a:ea typeface="Cambria Math" panose="02040503050406030204" pitchFamily="18" charset="0"/>
                                </a:rPr>
                                <m:t>𝒕</m:t>
                              </m:r>
                            </m:e>
                            <m:sup>
                              <m:r>
                                <a:rPr lang="tr-TR" sz="2400" b="1" i="1" smtClean="0">
                                  <a:solidFill>
                                    <a:srgbClr val="FF0000"/>
                                  </a:solidFill>
                                  <a:latin typeface="Cambria Math" panose="02040503050406030204" pitchFamily="18" charset="0"/>
                                  <a:ea typeface="Cambria Math" panose="02040503050406030204" pitchFamily="18" charset="0"/>
                                </a:rPr>
                                <m:t>𝟐</m:t>
                              </m:r>
                            </m:sup>
                          </m:sSup>
                        </m:num>
                        <m:den>
                          <m:r>
                            <a:rPr lang="tr-TR" sz="2400" b="1" i="1" smtClean="0">
                              <a:solidFill>
                                <a:srgbClr val="FF0000"/>
                              </a:solidFill>
                              <a:latin typeface="Cambria Math" panose="02040503050406030204" pitchFamily="18" charset="0"/>
                              <a:ea typeface="Cambria Math" panose="02040503050406030204" pitchFamily="18" charset="0"/>
                            </a:rPr>
                            <m:t>𝟐</m:t>
                          </m:r>
                        </m:den>
                      </m:f>
                    </m:oMath>
                  </m:oMathPara>
                </a14:m>
                <a:endParaRPr lang="en-US" sz="2400" b="1" dirty="0">
                  <a:solidFill>
                    <a:srgbClr val="00B0F0"/>
                  </a:solidFill>
                  <a:latin typeface="Comic Sans MS" panose="030F0702030302020204" pitchFamily="66" charset="0"/>
                </a:endParaRPr>
              </a:p>
            </p:txBody>
          </p:sp>
        </mc:Choice>
        <mc:Fallback xmlns="">
          <p:sp>
            <p:nvSpPr>
              <p:cNvPr id="4" name="TextBox 5"/>
              <p:cNvSpPr txBox="1">
                <a:spLocks noRot="1" noChangeAspect="1" noMove="1" noResize="1" noEditPoints="1" noAdjustHandles="1" noChangeArrowheads="1" noChangeShapeType="1" noTextEdit="1"/>
              </p:cNvSpPr>
              <p:nvPr/>
            </p:nvSpPr>
            <p:spPr>
              <a:xfrm>
                <a:off x="457200" y="1524000"/>
                <a:ext cx="8435280" cy="5467843"/>
              </a:xfrm>
              <a:prstGeom prst="rect">
                <a:avLst/>
              </a:prstGeom>
              <a:blipFill rotWithShape="0">
                <a:blip r:embed="rId2"/>
                <a:stretch>
                  <a:fillRect l="-1084" t="-892"/>
                </a:stretch>
              </a:blipFill>
            </p:spPr>
            <p:txBody>
              <a:bodyPr/>
              <a:lstStyle/>
              <a:p>
                <a:r>
                  <a:rPr lang="tr-TR">
                    <a:noFill/>
                  </a:rPr>
                  <a:t> </a:t>
                </a:r>
              </a:p>
            </p:txBody>
          </p:sp>
        </mc:Fallback>
      </mc:AlternateContent>
    </p:spTree>
    <p:extLst>
      <p:ext uri="{BB962C8B-B14F-4D97-AF65-F5344CB8AC3E}">
        <p14:creationId xmlns:p14="http://schemas.microsoft.com/office/powerpoint/2010/main" val="2310746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dirty="0" smtClean="0"/>
                  <a:t>Örnek: Bir parçacık </a:t>
                </a:r>
                <a14:m>
                  <m:oMath xmlns:m="http://schemas.openxmlformats.org/officeDocument/2006/math">
                    <m:r>
                      <a:rPr lang="tr-TR" sz="2400" i="1" dirty="0" smtClean="0">
                        <a:latin typeface="Cambria Math" panose="02040503050406030204" pitchFamily="18" charset="0"/>
                      </a:rPr>
                      <m:t>𝑣</m:t>
                    </m:r>
                    <m:r>
                      <a:rPr lang="tr-TR" sz="2400" i="1" baseline="-25000" dirty="0" smtClean="0">
                        <a:latin typeface="Cambria Math" panose="02040503050406030204" pitchFamily="18" charset="0"/>
                      </a:rPr>
                      <m:t>0</m:t>
                    </m:r>
                    <m:r>
                      <a:rPr lang="tr-TR" sz="2400" i="1" dirty="0" smtClean="0">
                        <a:latin typeface="Cambria Math" panose="02040503050406030204" pitchFamily="18" charset="0"/>
                      </a:rPr>
                      <m:t>=50 </m:t>
                    </m:r>
                    <m:r>
                      <a:rPr lang="tr-TR" sz="2400" i="1" dirty="0" smtClean="0">
                        <a:latin typeface="Cambria Math" panose="02040503050406030204" pitchFamily="18" charset="0"/>
                      </a:rPr>
                      <m:t>𝑚</m:t>
                    </m:r>
                    <m:r>
                      <a:rPr lang="tr-TR" sz="2400" i="1" dirty="0" smtClean="0">
                        <a:latin typeface="Cambria Math" panose="02040503050406030204" pitchFamily="18" charset="0"/>
                      </a:rPr>
                      <m:t>/</m:t>
                    </m:r>
                    <m:r>
                      <a:rPr lang="tr-TR" sz="2400" i="1" dirty="0" smtClean="0">
                        <a:latin typeface="Cambria Math" panose="02040503050406030204" pitchFamily="18" charset="0"/>
                      </a:rPr>
                      <m:t>𝑠</m:t>
                    </m:r>
                  </m:oMath>
                </a14:m>
                <a:r>
                  <a:rPr lang="tr-TR" sz="2400" dirty="0" smtClean="0"/>
                  <a:t> hızla ilerlerken 4. saniyede fren yapılarak </a:t>
                </a:r>
                <a14:m>
                  <m:oMath xmlns:m="http://schemas.openxmlformats.org/officeDocument/2006/math">
                    <m:r>
                      <m:rPr>
                        <m:sty m:val="p"/>
                      </m:rPr>
                      <a:rPr lang="tr-TR" sz="2400" b="0" i="0" dirty="0" smtClean="0">
                        <a:latin typeface="Cambria Math" panose="02040503050406030204" pitchFamily="18" charset="0"/>
                      </a:rPr>
                      <m:t>a</m:t>
                    </m:r>
                    <m:r>
                      <a:rPr lang="tr-TR" sz="2400" i="1" dirty="0" smtClean="0">
                        <a:latin typeface="Cambria Math" panose="02040503050406030204" pitchFamily="18" charset="0"/>
                      </a:rPr>
                      <m:t>=−10 </m:t>
                    </m:r>
                    <m:r>
                      <a:rPr lang="tr-TR" sz="2400" i="1" dirty="0" smtClean="0">
                        <a:latin typeface="Cambria Math" panose="02040503050406030204" pitchFamily="18" charset="0"/>
                      </a:rPr>
                      <m:t>𝑚</m:t>
                    </m:r>
                    <m:r>
                      <a:rPr lang="tr-TR" sz="2400" i="1" dirty="0" smtClean="0">
                        <a:latin typeface="Cambria Math" panose="02040503050406030204" pitchFamily="18" charset="0"/>
                      </a:rPr>
                      <m:t>/</m:t>
                    </m:r>
                    <m:r>
                      <a:rPr lang="tr-TR" sz="2400" i="1" dirty="0" smtClean="0">
                        <a:latin typeface="Cambria Math" panose="02040503050406030204" pitchFamily="18" charset="0"/>
                      </a:rPr>
                      <m:t>𝑠</m:t>
                    </m:r>
                    <m:r>
                      <a:rPr lang="tr-TR" sz="2400" i="1" baseline="30000" dirty="0" smtClean="0">
                        <a:latin typeface="Cambria Math" panose="02040503050406030204" pitchFamily="18" charset="0"/>
                      </a:rPr>
                      <m:t>2</m:t>
                    </m:r>
                    <m:r>
                      <a:rPr lang="tr-TR" sz="2400" i="1" dirty="0" smtClean="0">
                        <a:latin typeface="Cambria Math" panose="02040503050406030204" pitchFamily="18" charset="0"/>
                      </a:rPr>
                      <m:t> </m:t>
                    </m:r>
                  </m:oMath>
                </a14:m>
                <a:r>
                  <a:rPr lang="tr-TR" sz="2400" dirty="0" smtClean="0"/>
                  <a:t>ivme ile durmaya zorlanıyor. Parçacığın 8. ve 12. saniyelerdeki hız ve konumunu hesaplayınız. </a:t>
                </a:r>
                <a:endParaRPr lang="tr-TR" sz="24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2"/>
                <a:stretch>
                  <a:fillRect l="-1111" r="-1111" b="-11275"/>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 name="Dikdörtgen 2"/>
              <p:cNvSpPr/>
              <p:nvPr/>
            </p:nvSpPr>
            <p:spPr>
              <a:xfrm>
                <a:off x="611560" y="1628800"/>
                <a:ext cx="7231916" cy="5500032"/>
              </a:xfrm>
              <a:prstGeom prst="rect">
                <a:avLst/>
              </a:prstGeom>
            </p:spPr>
            <p:txBody>
              <a:bodyPr wrap="non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𝒗</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𝒗</m:t>
                          </m:r>
                        </m:sup>
                        <m:e>
                          <m:r>
                            <a:rPr lang="tr-TR" b="1" i="1">
                              <a:solidFill>
                                <a:srgbClr val="00B0F0"/>
                              </a:solidFill>
                              <a:latin typeface="Cambria Math" panose="02040503050406030204" pitchFamily="18" charset="0"/>
                            </a:rPr>
                            <m:t>𝒅𝒗</m:t>
                          </m:r>
                        </m:e>
                      </m:nary>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𝒂</m:t>
                      </m:r>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smtClean="0">
                                  <a:solidFill>
                                    <a:srgbClr val="00B0F0"/>
                                  </a:solidFill>
                                  <a:latin typeface="Cambria Math" panose="02040503050406030204" pitchFamily="18" charset="0"/>
                                </a:rPr>
                                <m:t>𝒕</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ea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𝟓𝟎</m:t>
                          </m:r>
                        </m:sub>
                        <m:sup>
                          <m:r>
                            <a:rPr lang="tr-TR" b="1" i="1">
                              <a:solidFill>
                                <a:srgbClr val="00B0F0"/>
                              </a:solidFill>
                              <a:latin typeface="Cambria Math" panose="02040503050406030204" pitchFamily="18" charset="0"/>
                            </a:rPr>
                            <m:t>𝒗</m:t>
                          </m:r>
                        </m:sup>
                        <m:e>
                          <m:r>
                            <a:rPr lang="tr-TR" b="1" i="1">
                              <a:solidFill>
                                <a:srgbClr val="00B0F0"/>
                              </a:solidFill>
                              <a:latin typeface="Cambria Math" panose="02040503050406030204" pitchFamily="18" charset="0"/>
                            </a:rPr>
                            <m:t>𝒅𝒗</m:t>
                          </m:r>
                        </m:e>
                      </m:nary>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𝟏𝟎</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𝟒</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ea typeface="Cambria Math" panose="02040503050406030204" pitchFamily="18" charset="0"/>
                        </a:rPr>
                        <m:t>⟹</m:t>
                      </m:r>
                      <m:r>
                        <a:rPr lang="tr-TR" b="1" i="1">
                          <a:solidFill>
                            <a:srgbClr val="FF0000"/>
                          </a:solidFill>
                          <a:latin typeface="Cambria Math" panose="02040503050406030204" pitchFamily="18" charset="0"/>
                          <a:ea typeface="Cambria Math" panose="02040503050406030204" pitchFamily="18" charset="0"/>
                        </a:rPr>
                        <m:t>𝒗</m:t>
                      </m:r>
                      <m:r>
                        <a:rPr lang="tr-TR" b="1" i="1" smtClean="0">
                          <a:solidFill>
                            <a:srgbClr val="FF0000"/>
                          </a:solidFill>
                          <a:latin typeface="Cambria Math" panose="02040503050406030204" pitchFamily="18" charset="0"/>
                          <a:ea typeface="Cambria Math" panose="02040503050406030204" pitchFamily="18" charset="0"/>
                        </a:rPr>
                        <m:t>−</m:t>
                      </m:r>
                      <m:sSub>
                        <m:sSubPr>
                          <m:ctrlPr>
                            <a:rPr lang="tr-TR" b="1" i="1">
                              <a:solidFill>
                                <a:srgbClr val="FF0000"/>
                              </a:solidFill>
                              <a:latin typeface="Cambria Math" panose="02040503050406030204" pitchFamily="18" charset="0"/>
                              <a:ea typeface="Cambria Math" panose="02040503050406030204" pitchFamily="18" charset="0"/>
                            </a:rPr>
                          </m:ctrlPr>
                        </m:sSubPr>
                        <m:e>
                          <m:r>
                            <a:rPr lang="tr-TR" b="1" i="1">
                              <a:solidFill>
                                <a:srgbClr val="FF0000"/>
                              </a:solidFill>
                              <a:latin typeface="Cambria Math" panose="02040503050406030204" pitchFamily="18" charset="0"/>
                              <a:ea typeface="Cambria Math" panose="02040503050406030204" pitchFamily="18" charset="0"/>
                            </a:rPr>
                            <m:t>𝒗</m:t>
                          </m:r>
                        </m:e>
                        <m:sub>
                          <m:r>
                            <a:rPr lang="tr-TR" b="1" i="1">
                              <a:solidFill>
                                <a:srgbClr val="FF0000"/>
                              </a:solidFill>
                              <a:latin typeface="Cambria Math" panose="02040503050406030204" pitchFamily="18" charset="0"/>
                              <a:ea typeface="Cambria Math" panose="02040503050406030204" pitchFamily="18" charset="0"/>
                            </a:rPr>
                            <m:t>𝟎</m:t>
                          </m:r>
                        </m:sub>
                      </m:sSub>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𝟏𝟎</m:t>
                      </m:r>
                      <m:d>
                        <m:dPr>
                          <m:ctrlPr>
                            <a:rPr lang="tr-TR" b="1" i="1" smtClean="0">
                              <a:solidFill>
                                <a:srgbClr val="FF0000"/>
                              </a:solidFill>
                              <a:latin typeface="Cambria Math" panose="02040503050406030204" pitchFamily="18" charset="0"/>
                              <a:ea typeface="Cambria Math" panose="02040503050406030204" pitchFamily="18" charset="0"/>
                            </a:rPr>
                          </m:ctrlPr>
                        </m:dPr>
                        <m:e>
                          <m:r>
                            <a:rPr lang="tr-TR" b="1" i="1" smtClean="0">
                              <a:solidFill>
                                <a:srgbClr val="FF0000"/>
                              </a:solidFill>
                              <a:latin typeface="Cambria Math" panose="02040503050406030204" pitchFamily="18" charset="0"/>
                              <a:ea typeface="Cambria Math" panose="02040503050406030204" pitchFamily="18" charset="0"/>
                            </a:rPr>
                            <m:t>𝒕</m:t>
                          </m:r>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𝟒</m:t>
                          </m:r>
                        </m:e>
                      </m:d>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FF0000"/>
                          </a:solidFill>
                          <a:latin typeface="Cambria Math" panose="02040503050406030204" pitchFamily="18" charset="0"/>
                          <a:ea typeface="Cambria Math" panose="02040503050406030204" pitchFamily="18" charset="0"/>
                        </a:rPr>
                        <m:t>𝒗</m:t>
                      </m:r>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𝟓𝟎</m:t>
                      </m:r>
                      <m:r>
                        <a:rPr lang="tr-TR" b="1" i="1">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𝟏𝟎</m:t>
                      </m:r>
                      <m:r>
                        <a:rPr lang="tr-TR" b="1" i="1">
                          <a:solidFill>
                            <a:srgbClr val="FF0000"/>
                          </a:solidFill>
                          <a:latin typeface="Cambria Math" panose="02040503050406030204" pitchFamily="18" charset="0"/>
                          <a:ea typeface="Cambria Math" panose="02040503050406030204" pitchFamily="18" charset="0"/>
                        </a:rPr>
                        <m:t>𝒕</m:t>
                      </m:r>
                      <m:r>
                        <a:rPr lang="tr-TR" b="1" i="1" smtClean="0">
                          <a:solidFill>
                            <a:srgbClr val="FF0000"/>
                          </a:solidFill>
                          <a:latin typeface="Cambria Math" panose="02040503050406030204" pitchFamily="18" charset="0"/>
                          <a:ea typeface="Cambria Math" panose="02040503050406030204" pitchFamily="18" charset="0"/>
                        </a:rPr>
                        <m:t>−</m:t>
                      </m:r>
                      <m:d>
                        <m:dPr>
                          <m:ctrlPr>
                            <a:rPr lang="tr-TR" b="1" i="1" smtClean="0">
                              <a:solidFill>
                                <a:srgbClr val="FF0000"/>
                              </a:solidFill>
                              <a:latin typeface="Cambria Math" panose="02040503050406030204" pitchFamily="18" charset="0"/>
                              <a:ea typeface="Cambria Math" panose="02040503050406030204" pitchFamily="18" charset="0"/>
                            </a:rPr>
                          </m:ctrlPr>
                        </m:dPr>
                        <m:e>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𝟏𝟎</m:t>
                          </m:r>
                          <m:r>
                            <a:rPr lang="tr-TR" b="1" i="1" smtClean="0">
                              <a:solidFill>
                                <a:srgbClr val="FF0000"/>
                              </a:solidFill>
                              <a:latin typeface="Cambria Math" panose="02040503050406030204" pitchFamily="18" charset="0"/>
                              <a:ea typeface="Cambria Math" panose="02040503050406030204" pitchFamily="18" charset="0"/>
                            </a:rPr>
                            <m:t>∗</m:t>
                          </m:r>
                          <m:r>
                            <a:rPr lang="tr-TR" b="1" i="1" smtClean="0">
                              <a:solidFill>
                                <a:srgbClr val="FF0000"/>
                              </a:solidFill>
                              <a:latin typeface="Cambria Math" panose="02040503050406030204" pitchFamily="18" charset="0"/>
                              <a:ea typeface="Cambria Math" panose="02040503050406030204" pitchFamily="18" charset="0"/>
                            </a:rPr>
                            <m:t>𝟒</m:t>
                          </m:r>
                        </m:e>
                      </m:d>
                      <m:r>
                        <a:rPr lang="tr-TR" b="1" i="1">
                          <a:solidFill>
                            <a:srgbClr val="FF000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𝒗</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𝟗𝟎</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𝟏𝟎</m:t>
                      </m:r>
                      <m:r>
                        <a:rPr lang="tr-TR" b="1" i="1">
                          <a:solidFill>
                            <a:srgbClr val="00B050"/>
                          </a:solidFill>
                          <a:latin typeface="Cambria Math" panose="02040503050406030204" pitchFamily="18" charset="0"/>
                          <a:ea typeface="Cambria Math" panose="02040503050406030204" pitchFamily="18" charset="0"/>
                        </a:rPr>
                        <m:t>𝒕</m:t>
                      </m:r>
                    </m:oMath>
                  </m:oMathPara>
                </a14:m>
                <a:endParaRPr lang="tr-TR" b="1" dirty="0" smtClean="0">
                  <a:solidFill>
                    <a:srgbClr val="00B050"/>
                  </a:solidFill>
                  <a:latin typeface="Comic Sans MS" panose="030F0702030302020204" pitchFamily="66" charset="0"/>
                  <a:ea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smtClean="0">
                          <a:solidFill>
                            <a:srgbClr val="00B0F0"/>
                          </a:solidFill>
                          <a:latin typeface="Cambria Math" panose="02040503050406030204" pitchFamily="18" charset="0"/>
                        </a:rPr>
                        <m:t>𝒕</m:t>
                      </m:r>
                      <m:r>
                        <a:rPr lang="tr-TR" b="1" i="1" smtClean="0">
                          <a:solidFill>
                            <a:srgbClr val="00B0F0"/>
                          </a:solidFill>
                          <a:latin typeface="Cambria Math" panose="02040503050406030204" pitchFamily="18" charset="0"/>
                        </a:rPr>
                        <m:t>=</m:t>
                      </m:r>
                      <m:r>
                        <a:rPr lang="tr-TR" b="1" i="1" smtClean="0">
                          <a:solidFill>
                            <a:srgbClr val="00B0F0"/>
                          </a:solidFill>
                          <a:latin typeface="Cambria Math" panose="02040503050406030204" pitchFamily="18" charset="0"/>
                        </a:rPr>
                        <m:t>𝟖</m:t>
                      </m:r>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𝒗</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𝟗𝟎</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𝟏𝟎</m:t>
                      </m:r>
                      <m:r>
                        <a:rPr lang="tr-TR" b="1" i="1">
                          <a:solidFill>
                            <a:srgbClr val="00B050"/>
                          </a:solidFill>
                          <a:latin typeface="Cambria Math" panose="02040503050406030204" pitchFamily="18" charset="0"/>
                          <a:ea typeface="Cambria Math" panose="02040503050406030204" pitchFamily="18" charset="0"/>
                        </a:rPr>
                        <m:t>𝒕</m:t>
                      </m:r>
                      <m:r>
                        <a:rPr lang="tr-TR" b="1" i="0" smtClean="0">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𝟏𝟎</m:t>
                      </m:r>
                      <m:r>
                        <a:rPr lang="tr-TR" b="1" i="0" smtClean="0">
                          <a:solidFill>
                            <a:srgbClr val="00B050"/>
                          </a:solidFill>
                          <a:latin typeface="Cambria Math" panose="02040503050406030204" pitchFamily="18" charset="0"/>
                          <a:ea typeface="Cambria Math" panose="02040503050406030204" pitchFamily="18" charset="0"/>
                        </a:rPr>
                        <m:t> </m:t>
                      </m:r>
                      <m:r>
                        <a:rPr lang="tr-TR" b="1" i="0" smtClean="0">
                          <a:solidFill>
                            <a:srgbClr val="00B050"/>
                          </a:solidFill>
                          <a:latin typeface="Cambria Math" panose="02040503050406030204" pitchFamily="18" charset="0"/>
                          <a:ea typeface="Cambria Math" panose="02040503050406030204" pitchFamily="18" charset="0"/>
                        </a:rPr>
                        <m:t>𝐦</m:t>
                      </m:r>
                      <m:r>
                        <a:rPr lang="tr-TR" b="1" i="0" smtClean="0">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𝐬</m:t>
                      </m:r>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00B0F0"/>
                          </a:solidFill>
                          <a:latin typeface="Cambria Math" panose="02040503050406030204" pitchFamily="18" charset="0"/>
                        </a:rPr>
                        <m:t>𝒕</m:t>
                      </m:r>
                      <m:r>
                        <a:rPr lang="tr-TR" b="1" i="1">
                          <a:solidFill>
                            <a:srgbClr val="00B0F0"/>
                          </a:solidFill>
                          <a:latin typeface="Cambria Math" panose="02040503050406030204" pitchFamily="18" charset="0"/>
                        </a:rPr>
                        <m:t>=</m:t>
                      </m:r>
                      <m:r>
                        <a:rPr lang="tr-TR" b="1" i="1" smtClean="0">
                          <a:solidFill>
                            <a:srgbClr val="00B0F0"/>
                          </a:solidFill>
                          <a:latin typeface="Cambria Math" panose="02040503050406030204" pitchFamily="18" charset="0"/>
                        </a:rPr>
                        <m:t>𝟏𝟐</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𝒗</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𝟗𝟎</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𝟏𝟎</m:t>
                      </m:r>
                      <m:r>
                        <a:rPr lang="tr-TR" b="1" i="1">
                          <a:solidFill>
                            <a:srgbClr val="00B050"/>
                          </a:solidFill>
                          <a:latin typeface="Cambria Math" panose="02040503050406030204" pitchFamily="18" charset="0"/>
                          <a:ea typeface="Cambria Math" panose="02040503050406030204" pitchFamily="18" charset="0"/>
                        </a:rPr>
                        <m:t>𝒕</m:t>
                      </m:r>
                      <m:r>
                        <a:rPr lang="tr-TR" b="1">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𝟑𝟎</m:t>
                      </m:r>
                      <m:r>
                        <a:rPr lang="tr-TR" b="1">
                          <a:solidFill>
                            <a:srgbClr val="00B050"/>
                          </a:solidFill>
                          <a:latin typeface="Cambria Math" panose="02040503050406030204" pitchFamily="18" charset="0"/>
                          <a:ea typeface="Cambria Math" panose="02040503050406030204" pitchFamily="18" charset="0"/>
                        </a:rPr>
                        <m:t> </m:t>
                      </m:r>
                      <m:r>
                        <a:rPr lang="tr-TR" b="1">
                          <a:solidFill>
                            <a:srgbClr val="00B050"/>
                          </a:solidFill>
                          <a:latin typeface="Cambria Math" panose="02040503050406030204" pitchFamily="18" charset="0"/>
                          <a:ea typeface="Cambria Math" panose="02040503050406030204" pitchFamily="18" charset="0"/>
                        </a:rPr>
                        <m:t>𝐦</m:t>
                      </m:r>
                      <m:r>
                        <a:rPr lang="tr-TR" b="1">
                          <a:solidFill>
                            <a:srgbClr val="00B050"/>
                          </a:solidFill>
                          <a:latin typeface="Cambria Math" panose="02040503050406030204" pitchFamily="18" charset="0"/>
                          <a:ea typeface="Cambria Math" panose="02040503050406030204" pitchFamily="18" charset="0"/>
                        </a:rPr>
                        <m:t>/</m:t>
                      </m:r>
                      <m:r>
                        <a:rPr lang="tr-TR" b="1">
                          <a:solidFill>
                            <a:srgbClr val="00B050"/>
                          </a:solidFill>
                          <a:latin typeface="Cambria Math" panose="02040503050406030204" pitchFamily="18" charset="0"/>
                          <a:ea typeface="Cambria Math" panose="02040503050406030204" pitchFamily="18" charset="0"/>
                        </a:rPr>
                        <m:t>𝐬</m:t>
                      </m:r>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𝒔</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𝒔</m:t>
                          </m:r>
                        </m:sup>
                        <m:e>
                          <m:r>
                            <a:rPr lang="tr-TR" b="1" i="1">
                              <a:solidFill>
                                <a:srgbClr val="00B0F0"/>
                              </a:solidFill>
                              <a:latin typeface="Cambria Math" panose="02040503050406030204" pitchFamily="18" charset="0"/>
                            </a:rPr>
                            <m:t>𝒅𝒔</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𝒗𝒅𝒕</m:t>
                          </m:r>
                        </m:e>
                      </m:nary>
                      <m:r>
                        <a:rPr lang="tr-TR" b="1" i="1">
                          <a:solidFill>
                            <a:srgbClr val="00B0F0"/>
                          </a:solidFill>
                          <a:latin typeface="Cambria Math" panose="02040503050406030204" pitchFamily="18" charset="0"/>
                          <a:ea typeface="Cambria Math" panose="02040503050406030204" pitchFamily="18" charset="0"/>
                        </a:rPr>
                        <m:t>⟹</m:t>
                      </m:r>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𝒗</m:t>
                          </m:r>
                        </m:e>
                        <m:sub>
                          <m:r>
                            <a:rPr lang="tr-TR" b="1" i="1">
                              <a:solidFill>
                                <a:srgbClr val="00B0F0"/>
                              </a:solidFill>
                              <a:latin typeface="Cambria Math" panose="02040503050406030204" pitchFamily="18" charset="0"/>
                              <a:ea typeface="Cambria Math" panose="02040503050406030204" pitchFamily="18" charset="0"/>
                            </a:rPr>
                            <m:t>𝟎</m:t>
                          </m:r>
                        </m:sub>
                      </m:sSub>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smtClean="0">
                              <a:solidFill>
                                <a:srgbClr val="00B0F0"/>
                              </a:solidFill>
                              <a:latin typeface="Cambria Math" panose="02040503050406030204" pitchFamily="18" charset="0"/>
                            </a:rPr>
                            <m:t>𝟒</m:t>
                          </m:r>
                        </m:sup>
                        <m:e>
                          <m:r>
                            <a:rPr lang="tr-TR" b="1" i="1">
                              <a:solidFill>
                                <a:srgbClr val="00B0F0"/>
                              </a:solidFill>
                              <a:latin typeface="Cambria Math" panose="02040503050406030204" pitchFamily="18" charset="0"/>
                            </a:rPr>
                            <m:t>𝒅𝒕</m:t>
                          </m:r>
                        </m:e>
                      </m:nary>
                      <m:r>
                        <a:rPr lang="tr-TR" b="1" i="1" smtClean="0">
                          <a:solidFill>
                            <a:srgbClr val="00B0F0"/>
                          </a:solidFill>
                          <a:latin typeface="Cambria Math" panose="02040503050406030204" pitchFamily="18" charset="0"/>
                          <a:ea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smtClean="0">
                              <a:solidFill>
                                <a:srgbClr val="00B0F0"/>
                              </a:solidFill>
                              <a:latin typeface="Cambria Math" panose="02040503050406030204" pitchFamily="18" charset="0"/>
                            </a:rPr>
                            <m:t>𝟒</m:t>
                          </m:r>
                        </m:sub>
                        <m:sup>
                          <m:r>
                            <a:rPr lang="tr-TR" b="1" i="1">
                              <a:solidFill>
                                <a:srgbClr val="00B0F0"/>
                              </a:solidFill>
                              <a:latin typeface="Cambria Math" panose="02040503050406030204" pitchFamily="18" charset="0"/>
                            </a:rPr>
                            <m:t>𝒕</m:t>
                          </m:r>
                        </m:sup>
                        <m:e>
                          <m:r>
                            <a:rPr lang="tr-TR" b="1" i="1" smtClean="0">
                              <a:solidFill>
                                <a:srgbClr val="00B0F0"/>
                              </a:solidFill>
                              <a:latin typeface="Cambria Math" panose="02040503050406030204" pitchFamily="18" charset="0"/>
                            </a:rPr>
                            <m:t>𝒗</m:t>
                          </m:r>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ea typeface="Cambria Math" panose="02040503050406030204" pitchFamily="18" charset="0"/>
                        </a:rPr>
                        <m:t>⟹</m:t>
                      </m:r>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𝒗</m:t>
                          </m:r>
                        </m:e>
                        <m:sub>
                          <m:r>
                            <a:rPr lang="tr-TR" b="1" i="1">
                              <a:solidFill>
                                <a:srgbClr val="00B0F0"/>
                              </a:solidFill>
                              <a:latin typeface="Cambria Math" panose="02040503050406030204" pitchFamily="18" charset="0"/>
                              <a:ea typeface="Cambria Math" panose="02040503050406030204" pitchFamily="18" charset="0"/>
                            </a:rPr>
                            <m:t>𝟎</m:t>
                          </m:r>
                        </m:sub>
                      </m:sSub>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𝟒</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ea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𝟒</m:t>
                          </m:r>
                        </m:sub>
                        <m:sup>
                          <m:r>
                            <a:rPr lang="tr-TR" b="1" i="1">
                              <a:solidFill>
                                <a:srgbClr val="00B0F0"/>
                              </a:solidFill>
                              <a:latin typeface="Cambria Math" panose="02040503050406030204" pitchFamily="18" charset="0"/>
                            </a:rPr>
                            <m:t>𝒕</m:t>
                          </m:r>
                        </m:sup>
                        <m:e>
                          <m:d>
                            <m:dPr>
                              <m:ctrlPr>
                                <a:rPr lang="tr-TR" b="1" i="1" smtClean="0">
                                  <a:solidFill>
                                    <a:srgbClr val="00B0F0"/>
                                  </a:solidFill>
                                  <a:latin typeface="Cambria Math" panose="02040503050406030204" pitchFamily="18" charset="0"/>
                                </a:rPr>
                              </m:ctrlPr>
                            </m:dPr>
                            <m:e>
                              <m:r>
                                <a:rPr lang="tr-TR" b="1" i="1">
                                  <a:solidFill>
                                    <a:srgbClr val="00B0F0"/>
                                  </a:solidFill>
                                  <a:latin typeface="Cambria Math" panose="02040503050406030204" pitchFamily="18" charset="0"/>
                                  <a:ea typeface="Cambria Math" panose="02040503050406030204" pitchFamily="18" charset="0"/>
                                </a:rPr>
                                <m:t>𝟗𝟎</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𝟏𝟎</m:t>
                              </m:r>
                              <m:r>
                                <a:rPr lang="tr-TR" b="1" i="1">
                                  <a:solidFill>
                                    <a:srgbClr val="00B0F0"/>
                                  </a:solidFill>
                                  <a:latin typeface="Cambria Math" panose="02040503050406030204" pitchFamily="18" charset="0"/>
                                  <a:ea typeface="Cambria Math" panose="02040503050406030204" pitchFamily="18" charset="0"/>
                                </a:rPr>
                                <m:t>𝒕</m:t>
                              </m:r>
                            </m:e>
                          </m:d>
                          <m:r>
                            <a:rPr lang="tr-TR" b="1" i="1">
                              <a:solidFill>
                                <a:srgbClr val="00B0F0"/>
                              </a:solidFill>
                              <a:latin typeface="Cambria Math" panose="02040503050406030204" pitchFamily="18" charset="0"/>
                            </a:rPr>
                            <m:t>𝒅𝒕</m:t>
                          </m:r>
                        </m:e>
                      </m:nary>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smtClean="0">
                          <a:solidFill>
                            <a:srgbClr val="00B0F0"/>
                          </a:solidFill>
                          <a:latin typeface="Cambria Math" panose="02040503050406030204" pitchFamily="18" charset="0"/>
                        </a:rPr>
                        <m:t>𝒔</m:t>
                      </m:r>
                      <m:r>
                        <a:rPr lang="tr-TR" b="1" i="1" smtClean="0">
                          <a:solidFill>
                            <a:srgbClr val="00B0F0"/>
                          </a:solidFill>
                          <a:latin typeface="Cambria Math" panose="02040503050406030204" pitchFamily="18" charset="0"/>
                        </a:rPr>
                        <m:t>=</m:t>
                      </m:r>
                      <m:sSubSup>
                        <m:sSubSupPr>
                          <m:ctrlPr>
                            <a:rPr lang="tr-TR" b="1" i="1">
                              <a:solidFill>
                                <a:srgbClr val="00B0F0"/>
                              </a:solidFill>
                              <a:latin typeface="Cambria Math" panose="02040503050406030204" pitchFamily="18" charset="0"/>
                            </a:rPr>
                          </m:ctrlPr>
                        </m:sSubSupPr>
                        <m:e>
                          <m:d>
                            <m:dPr>
                              <m:begChr m:val=""/>
                              <m:endChr m:val="|"/>
                              <m:ctrlPr>
                                <a:rPr lang="tr-TR" b="1" i="1">
                                  <a:solidFill>
                                    <a:srgbClr val="00B0F0"/>
                                  </a:solidFill>
                                  <a:latin typeface="Cambria Math" panose="02040503050406030204" pitchFamily="18" charset="0"/>
                                </a:rPr>
                              </m:ctrlPr>
                            </m:dPr>
                            <m:e>
                              <m:r>
                                <a:rPr lang="tr-TR" b="1" i="1" smtClean="0">
                                  <a:solidFill>
                                    <a:srgbClr val="00B0F0"/>
                                  </a:solidFill>
                                  <a:latin typeface="Cambria Math" panose="02040503050406030204" pitchFamily="18" charset="0"/>
                                  <a:ea typeface="Cambria Math" panose="02040503050406030204" pitchFamily="18" charset="0"/>
                                </a:rPr>
                                <m:t>𝟓𝟎</m:t>
                              </m:r>
                              <m:r>
                                <a:rPr lang="tr-TR" b="1" i="1">
                                  <a:solidFill>
                                    <a:srgbClr val="00B0F0"/>
                                  </a:solidFill>
                                  <a:latin typeface="Cambria Math" panose="02040503050406030204" pitchFamily="18" charset="0"/>
                                </a:rPr>
                                <m:t>𝒕</m:t>
                              </m:r>
                            </m:e>
                          </m:d>
                        </m:e>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𝟒</m:t>
                          </m:r>
                        </m:sup>
                      </m:sSubSup>
                      <m:r>
                        <a:rPr lang="tr-TR" b="1" i="1">
                          <a:solidFill>
                            <a:srgbClr val="00B0F0"/>
                          </a:solidFill>
                          <a:latin typeface="Cambria Math" panose="02040503050406030204" pitchFamily="18" charset="0"/>
                          <a:ea typeface="Cambria Math" panose="02040503050406030204" pitchFamily="18" charset="0"/>
                        </a:rPr>
                        <m:t>+</m:t>
                      </m:r>
                      <m:sSubSup>
                        <m:sSubSupPr>
                          <m:ctrlPr>
                            <a:rPr lang="tr-TR" b="1" i="1">
                              <a:solidFill>
                                <a:srgbClr val="00B0F0"/>
                              </a:solidFill>
                              <a:latin typeface="Cambria Math" panose="02040503050406030204" pitchFamily="18" charset="0"/>
                            </a:rPr>
                          </m:ctrlPr>
                        </m:sSubSupPr>
                        <m:e>
                          <m:d>
                            <m:dPr>
                              <m:begChr m:val=""/>
                              <m:endChr m:val="|"/>
                              <m:ctrlPr>
                                <a:rPr lang="tr-TR" b="1" i="1">
                                  <a:solidFill>
                                    <a:srgbClr val="00B0F0"/>
                                  </a:solidFill>
                                  <a:latin typeface="Cambria Math" panose="02040503050406030204" pitchFamily="18" charset="0"/>
                                </a:rPr>
                              </m:ctrlPr>
                            </m:dPr>
                            <m:e>
                              <m:d>
                                <m:dPr>
                                  <m:ctrlPr>
                                    <a:rPr lang="tr-TR" b="1" i="1">
                                      <a:solidFill>
                                        <a:srgbClr val="00B0F0"/>
                                      </a:solidFill>
                                      <a:latin typeface="Cambria Math" panose="02040503050406030204" pitchFamily="18" charset="0"/>
                                    </a:rPr>
                                  </m:ctrlPr>
                                </m:dPr>
                                <m:e>
                                  <m:r>
                                    <a:rPr lang="tr-TR" b="1" i="1">
                                      <a:solidFill>
                                        <a:srgbClr val="00B0F0"/>
                                      </a:solidFill>
                                      <a:latin typeface="Cambria Math" panose="02040503050406030204" pitchFamily="18" charset="0"/>
                                      <a:ea typeface="Cambria Math" panose="02040503050406030204" pitchFamily="18" charset="0"/>
                                    </a:rPr>
                                    <m:t>𝟗𝟎</m:t>
                                  </m:r>
                                  <m:r>
                                    <a:rPr lang="tr-TR" b="1" i="1">
                                      <a:solidFill>
                                        <a:srgbClr val="00B0F0"/>
                                      </a:solidFill>
                                      <a:latin typeface="Cambria Math" panose="02040503050406030204" pitchFamily="18" charset="0"/>
                                      <a:ea typeface="Cambria Math" panose="02040503050406030204" pitchFamily="18" charset="0"/>
                                    </a:rPr>
                                    <m:t>𝒕</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𝟓</m:t>
                                  </m:r>
                                  <m:sSup>
                                    <m:sSupPr>
                                      <m:ctrlPr>
                                        <a:rPr lang="tr-TR" b="1" i="1">
                                          <a:solidFill>
                                            <a:srgbClr val="00B0F0"/>
                                          </a:solidFill>
                                          <a:latin typeface="Cambria Math" panose="02040503050406030204" pitchFamily="18" charset="0"/>
                                        </a:rPr>
                                      </m:ctrlPr>
                                    </m:sSupPr>
                                    <m:e>
                                      <m:r>
                                        <a:rPr lang="tr-TR" b="1" i="1">
                                          <a:solidFill>
                                            <a:srgbClr val="00B0F0"/>
                                          </a:solidFill>
                                          <a:latin typeface="Cambria Math" panose="02040503050406030204" pitchFamily="18" charset="0"/>
                                        </a:rPr>
                                        <m:t>𝒕</m:t>
                                      </m:r>
                                    </m:e>
                                    <m:sup>
                                      <m:r>
                                        <a:rPr lang="tr-TR" b="1" i="1">
                                          <a:solidFill>
                                            <a:srgbClr val="00B0F0"/>
                                          </a:solidFill>
                                          <a:latin typeface="Cambria Math" panose="02040503050406030204" pitchFamily="18" charset="0"/>
                                        </a:rPr>
                                        <m:t>𝟐</m:t>
                                      </m:r>
                                    </m:sup>
                                  </m:sSup>
                                </m:e>
                              </m:d>
                            </m:e>
                          </m:d>
                        </m:e>
                        <m:sub>
                          <m:r>
                            <a:rPr lang="tr-TR" b="1" i="1" smtClean="0">
                              <a:solidFill>
                                <a:srgbClr val="00B0F0"/>
                              </a:solidFill>
                              <a:latin typeface="Cambria Math" panose="02040503050406030204" pitchFamily="18" charset="0"/>
                            </a:rPr>
                            <m:t>𝟒</m:t>
                          </m:r>
                        </m:sub>
                        <m:sup>
                          <m:r>
                            <a:rPr lang="tr-TR" b="1" i="1" smtClean="0">
                              <a:solidFill>
                                <a:srgbClr val="00B0F0"/>
                              </a:solidFill>
                              <a:latin typeface="Cambria Math" panose="02040503050406030204" pitchFamily="18" charset="0"/>
                            </a:rPr>
                            <m:t>𝒕</m:t>
                          </m:r>
                        </m:sup>
                      </m:sSubSup>
                      <m:r>
                        <a:rPr lang="tr-TR" b="1" i="1" smtClean="0">
                          <a:solidFill>
                            <a:srgbClr val="00B0F0"/>
                          </a:solidFill>
                          <a:latin typeface="Cambria Math" panose="02040503050406030204" pitchFamily="18" charset="0"/>
                        </a:rPr>
                        <m:t>=</m:t>
                      </m:r>
                      <m:r>
                        <a:rPr lang="tr-TR" b="1" i="1" smtClean="0">
                          <a:solidFill>
                            <a:srgbClr val="00B0F0"/>
                          </a:solidFill>
                          <a:latin typeface="Cambria Math" panose="02040503050406030204" pitchFamily="18" charset="0"/>
                        </a:rPr>
                        <m:t>𝟓𝟎</m:t>
                      </m:r>
                      <m:r>
                        <a:rPr lang="tr-TR" b="1" i="1" smtClean="0">
                          <a:solidFill>
                            <a:srgbClr val="00B0F0"/>
                          </a:solidFill>
                          <a:latin typeface="Cambria Math" panose="02040503050406030204" pitchFamily="18" charset="0"/>
                        </a:rPr>
                        <m:t>∗</m:t>
                      </m:r>
                      <m:r>
                        <a:rPr lang="tr-TR" b="1" i="1" smtClean="0">
                          <a:solidFill>
                            <a:srgbClr val="00B0F0"/>
                          </a:solidFill>
                          <a:latin typeface="Cambria Math" panose="02040503050406030204" pitchFamily="18" charset="0"/>
                        </a:rPr>
                        <m:t>𝟒</m:t>
                      </m:r>
                      <m:r>
                        <a:rPr lang="tr-TR" b="1" i="1" smtClean="0">
                          <a:solidFill>
                            <a:srgbClr val="00B0F0"/>
                          </a:solidFill>
                          <a:latin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𝟗𝟎</m:t>
                      </m:r>
                      <m:r>
                        <a:rPr lang="tr-TR" b="1" i="1">
                          <a:solidFill>
                            <a:srgbClr val="00B0F0"/>
                          </a:solidFill>
                          <a:latin typeface="Cambria Math" panose="02040503050406030204" pitchFamily="18" charset="0"/>
                          <a:ea typeface="Cambria Math" panose="02040503050406030204" pitchFamily="18" charset="0"/>
                        </a:rPr>
                        <m:t>𝒕</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𝟓</m:t>
                      </m:r>
                      <m:sSup>
                        <m:sSupPr>
                          <m:ctrlPr>
                            <a:rPr lang="tr-TR" b="1" i="1">
                              <a:solidFill>
                                <a:srgbClr val="00B0F0"/>
                              </a:solidFill>
                              <a:latin typeface="Cambria Math" panose="02040503050406030204" pitchFamily="18" charset="0"/>
                            </a:rPr>
                          </m:ctrlPr>
                        </m:sSupPr>
                        <m:e>
                          <m:r>
                            <a:rPr lang="tr-TR" b="1" i="1">
                              <a:solidFill>
                                <a:srgbClr val="00B0F0"/>
                              </a:solidFill>
                              <a:latin typeface="Cambria Math" panose="02040503050406030204" pitchFamily="18" charset="0"/>
                            </a:rPr>
                            <m:t>𝒕</m:t>
                          </m:r>
                        </m:e>
                        <m:sup>
                          <m:r>
                            <a:rPr lang="tr-TR" b="1" i="1">
                              <a:solidFill>
                                <a:srgbClr val="00B0F0"/>
                              </a:solidFill>
                              <a:latin typeface="Cambria Math" panose="02040503050406030204" pitchFamily="18" charset="0"/>
                            </a:rPr>
                            <m:t>𝟐</m:t>
                          </m:r>
                        </m:sup>
                      </m:sSup>
                      <m:r>
                        <a:rPr lang="tr-TR" b="1" i="0" smtClean="0">
                          <a:solidFill>
                            <a:srgbClr val="00B0F0"/>
                          </a:solidFill>
                          <a:latin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𝟗𝟎</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𝟒</m:t>
                      </m:r>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𝟓</m:t>
                      </m:r>
                      <m:r>
                        <a:rPr lang="tr-TR" b="1" i="1" smtClean="0">
                          <a:solidFill>
                            <a:srgbClr val="00B0F0"/>
                          </a:solidFill>
                          <a:latin typeface="Cambria Math" panose="02040503050406030204" pitchFamily="18" charset="0"/>
                          <a:ea typeface="Cambria Math" panose="02040503050406030204" pitchFamily="18" charset="0"/>
                        </a:rPr>
                        <m:t>∗</m:t>
                      </m:r>
                      <m:sSup>
                        <m:sSupPr>
                          <m:ctrlPr>
                            <a:rPr lang="tr-TR" b="1" i="1">
                              <a:solidFill>
                                <a:srgbClr val="00B0F0"/>
                              </a:solidFill>
                              <a:latin typeface="Cambria Math" panose="02040503050406030204" pitchFamily="18" charset="0"/>
                            </a:rPr>
                          </m:ctrlPr>
                        </m:sSupPr>
                        <m:e>
                          <m:r>
                            <a:rPr lang="tr-TR" b="1" i="1" smtClean="0">
                              <a:solidFill>
                                <a:srgbClr val="00B0F0"/>
                              </a:solidFill>
                              <a:latin typeface="Cambria Math" panose="02040503050406030204" pitchFamily="18" charset="0"/>
                            </a:rPr>
                            <m:t>𝟒</m:t>
                          </m:r>
                        </m:e>
                        <m:sup>
                          <m:r>
                            <a:rPr lang="tr-TR" b="1" i="1">
                              <a:solidFill>
                                <a:srgbClr val="00B0F0"/>
                              </a:solidFill>
                              <a:latin typeface="Cambria Math" panose="02040503050406030204" pitchFamily="18" charset="0"/>
                            </a:rPr>
                            <m:t>𝟐</m:t>
                          </m:r>
                        </m:sup>
                      </m:sSup>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00B0F0"/>
                          </a:solidFill>
                          <a:latin typeface="Cambria Math" panose="02040503050406030204" pitchFamily="18" charset="0"/>
                        </a:rPr>
                        <m:t>𝒔</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𝟗𝟎</m:t>
                      </m:r>
                      <m:r>
                        <a:rPr lang="tr-TR" b="1" i="1">
                          <a:solidFill>
                            <a:srgbClr val="00B0F0"/>
                          </a:solidFill>
                          <a:latin typeface="Cambria Math" panose="02040503050406030204" pitchFamily="18" charset="0"/>
                          <a:ea typeface="Cambria Math" panose="02040503050406030204" pitchFamily="18" charset="0"/>
                        </a:rPr>
                        <m:t>𝒕</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𝟓</m:t>
                      </m:r>
                      <m:sSup>
                        <m:sSupPr>
                          <m:ctrlPr>
                            <a:rPr lang="tr-TR" b="1" i="1">
                              <a:solidFill>
                                <a:srgbClr val="00B0F0"/>
                              </a:solidFill>
                              <a:latin typeface="Cambria Math" panose="02040503050406030204" pitchFamily="18" charset="0"/>
                            </a:rPr>
                          </m:ctrlPr>
                        </m:sSupPr>
                        <m:e>
                          <m:r>
                            <a:rPr lang="tr-TR" b="1" i="1">
                              <a:solidFill>
                                <a:srgbClr val="00B0F0"/>
                              </a:solidFill>
                              <a:latin typeface="Cambria Math" panose="02040503050406030204" pitchFamily="18" charset="0"/>
                            </a:rPr>
                            <m:t>𝒕</m:t>
                          </m:r>
                        </m:e>
                        <m:sup>
                          <m:r>
                            <a:rPr lang="tr-TR" b="1" i="1">
                              <a:solidFill>
                                <a:srgbClr val="00B0F0"/>
                              </a:solidFill>
                              <a:latin typeface="Cambria Math" panose="02040503050406030204" pitchFamily="18" charset="0"/>
                            </a:rPr>
                            <m:t>𝟐</m:t>
                          </m:r>
                        </m:sup>
                      </m:sSup>
                      <m:r>
                        <a:rPr lang="tr-TR" b="1">
                          <a:solidFill>
                            <a:srgbClr val="00B0F0"/>
                          </a:solidFill>
                          <a:latin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𝟖</m:t>
                      </m:r>
                      <m:r>
                        <a:rPr lang="tr-TR" b="1" i="1">
                          <a:solidFill>
                            <a:srgbClr val="00B0F0"/>
                          </a:solidFill>
                          <a:latin typeface="Cambria Math" panose="02040503050406030204" pitchFamily="18" charset="0"/>
                          <a:ea typeface="Cambria Math" panose="02040503050406030204" pitchFamily="18" charset="0"/>
                        </a:rPr>
                        <m:t>𝟎</m:t>
                      </m:r>
                    </m:oMath>
                  </m:oMathPara>
                </a14:m>
                <a:endParaRPr lang="tr-TR"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00B0F0"/>
                          </a:solidFill>
                          <a:latin typeface="Cambria Math" panose="02040503050406030204" pitchFamily="18" charset="0"/>
                        </a:rPr>
                        <m:t>𝒕</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𝟖</m:t>
                      </m:r>
                      <m:r>
                        <a:rPr lang="tr-TR" b="1" i="1">
                          <a:solidFill>
                            <a:srgbClr val="00B0F0"/>
                          </a:solidFill>
                          <a:latin typeface="Cambria Math" panose="02040503050406030204" pitchFamily="18" charset="0"/>
                          <a:ea typeface="Cambria Math" panose="02040503050406030204" pitchFamily="18" charset="0"/>
                        </a:rPr>
                        <m:t>⟹</m:t>
                      </m:r>
                      <m:r>
                        <a:rPr lang="tr-TR" b="1" i="1" smtClean="0">
                          <a:solidFill>
                            <a:srgbClr val="00B050"/>
                          </a:solidFill>
                          <a:latin typeface="Cambria Math" panose="02040503050406030204" pitchFamily="18" charset="0"/>
                          <a:ea typeface="Cambria Math" panose="02040503050406030204" pitchFamily="18" charset="0"/>
                        </a:rPr>
                        <m:t>𝒔</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𝟗𝟎</m:t>
                      </m:r>
                      <m:r>
                        <a:rPr lang="tr-TR" b="1" i="1">
                          <a:solidFill>
                            <a:srgbClr val="00B050"/>
                          </a:solidFill>
                          <a:latin typeface="Cambria Math" panose="02040503050406030204" pitchFamily="18" charset="0"/>
                          <a:ea typeface="Cambria Math" panose="02040503050406030204" pitchFamily="18" charset="0"/>
                        </a:rPr>
                        <m:t>𝒕</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𝟓</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a:solidFill>
                            <a:srgbClr val="00B050"/>
                          </a:solidFill>
                          <a:latin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𝟖𝟎</m:t>
                      </m:r>
                      <m:r>
                        <a:rPr lang="tr-TR" b="1">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𝟑𝟐𝟎</m:t>
                      </m:r>
                      <m:r>
                        <a:rPr lang="tr-TR" b="1" i="0" smtClean="0">
                          <a:solidFill>
                            <a:srgbClr val="00B050"/>
                          </a:solidFill>
                          <a:latin typeface="Cambria Math" panose="02040503050406030204" pitchFamily="18" charset="0"/>
                          <a:ea typeface="Cambria Math" panose="02040503050406030204" pitchFamily="18" charset="0"/>
                        </a:rPr>
                        <m:t> </m:t>
                      </m:r>
                      <m:r>
                        <a:rPr lang="tr-TR" b="1" i="0" smtClean="0">
                          <a:solidFill>
                            <a:srgbClr val="00B050"/>
                          </a:solidFill>
                          <a:latin typeface="Cambria Math" panose="02040503050406030204" pitchFamily="18" charset="0"/>
                          <a:ea typeface="Cambria Math" panose="02040503050406030204" pitchFamily="18" charset="0"/>
                        </a:rPr>
                        <m:t>𝐦</m:t>
                      </m:r>
                    </m:oMath>
                  </m:oMathPara>
                </a14:m>
                <a:endParaRPr lang="tr-TR" b="1" i="0" dirty="0" smtClean="0">
                  <a:solidFill>
                    <a:srgbClr val="00B050"/>
                  </a:solidFill>
                  <a:latin typeface="Cambria Math" panose="02040503050406030204" pitchFamily="18" charset="0"/>
                  <a:ea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00B0F0"/>
                          </a:solidFill>
                          <a:latin typeface="Cambria Math" panose="02040503050406030204" pitchFamily="18" charset="0"/>
                        </a:rPr>
                        <m:t>𝒕</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𝟏𝟐</m:t>
                      </m:r>
                      <m:r>
                        <a:rPr lang="tr-TR" b="1" i="1">
                          <a:solidFill>
                            <a:srgbClr val="00B0F0"/>
                          </a:solidFill>
                          <a:latin typeface="Cambria Math" panose="02040503050406030204" pitchFamily="18" charset="0"/>
                          <a:ea typeface="Cambria Math" panose="02040503050406030204" pitchFamily="18" charset="0"/>
                        </a:rPr>
                        <m:t>⟹</m:t>
                      </m:r>
                      <m:r>
                        <a:rPr lang="tr-TR" b="1" i="1" smtClean="0">
                          <a:solidFill>
                            <a:srgbClr val="00B050"/>
                          </a:solidFill>
                          <a:latin typeface="Cambria Math" panose="02040503050406030204" pitchFamily="18" charset="0"/>
                          <a:ea typeface="Cambria Math" panose="02040503050406030204" pitchFamily="18" charset="0"/>
                        </a:rPr>
                        <m:t>𝒔</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𝟗𝟎</m:t>
                      </m:r>
                      <m:r>
                        <a:rPr lang="tr-TR" b="1" i="1">
                          <a:solidFill>
                            <a:srgbClr val="00B050"/>
                          </a:solidFill>
                          <a:latin typeface="Cambria Math" panose="02040503050406030204" pitchFamily="18" charset="0"/>
                          <a:ea typeface="Cambria Math" panose="02040503050406030204" pitchFamily="18" charset="0"/>
                        </a:rPr>
                        <m:t>𝒕</m:t>
                      </m:r>
                      <m:r>
                        <a:rPr lang="tr-TR" b="1" i="1">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𝟓</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a:solidFill>
                            <a:srgbClr val="00B050"/>
                          </a:solidFill>
                          <a:latin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𝟖𝟎</m:t>
                      </m:r>
                      <m:r>
                        <a:rPr lang="tr-TR" b="1">
                          <a:solidFill>
                            <a:srgbClr val="00B050"/>
                          </a:solidFill>
                          <a:latin typeface="Cambria Math" panose="02040503050406030204" pitchFamily="18" charset="0"/>
                          <a:ea typeface="Cambria Math" panose="02040503050406030204" pitchFamily="18" charset="0"/>
                        </a:rPr>
                        <m:t>=</m:t>
                      </m:r>
                      <m:r>
                        <a:rPr lang="tr-TR" b="1" i="0" smtClean="0">
                          <a:solidFill>
                            <a:srgbClr val="00B050"/>
                          </a:solidFill>
                          <a:latin typeface="Cambria Math" panose="02040503050406030204" pitchFamily="18" charset="0"/>
                          <a:ea typeface="Cambria Math" panose="02040503050406030204" pitchFamily="18" charset="0"/>
                        </a:rPr>
                        <m:t>𝟐𝟖𝟎</m:t>
                      </m:r>
                      <m:r>
                        <a:rPr lang="tr-TR" b="1" i="0" smtClean="0">
                          <a:solidFill>
                            <a:srgbClr val="00B050"/>
                          </a:solidFill>
                          <a:latin typeface="Cambria Math" panose="02040503050406030204" pitchFamily="18" charset="0"/>
                          <a:ea typeface="Cambria Math" panose="02040503050406030204" pitchFamily="18" charset="0"/>
                        </a:rPr>
                        <m:t> </m:t>
                      </m:r>
                      <m:r>
                        <a:rPr lang="tr-TR" b="1">
                          <a:solidFill>
                            <a:srgbClr val="00B050"/>
                          </a:solidFill>
                          <a:latin typeface="Cambria Math" panose="02040503050406030204" pitchFamily="18" charset="0"/>
                          <a:ea typeface="Cambria Math" panose="02040503050406030204" pitchFamily="18" charset="0"/>
                        </a:rPr>
                        <m:t>𝐦</m:t>
                      </m:r>
                    </m:oMath>
                  </m:oMathPara>
                </a14:m>
                <a:endParaRPr lang="tr-TR" b="1" dirty="0">
                  <a:solidFill>
                    <a:srgbClr val="00B050"/>
                  </a:solidFill>
                  <a:latin typeface="Comic Sans MS" panose="030F0702030302020204" pitchFamily="66" charset="0"/>
                </a:endParaRPr>
              </a:p>
              <a:p>
                <a:pPr>
                  <a:spcBef>
                    <a:spcPts val="600"/>
                  </a:spcBef>
                  <a:spcAft>
                    <a:spcPts val="600"/>
                  </a:spcAft>
                </a:pPr>
                <a:endParaRPr lang="tr-TR" b="1" dirty="0">
                  <a:solidFill>
                    <a:srgbClr val="00B0F0"/>
                  </a:solidFill>
                  <a:latin typeface="Comic Sans MS" panose="030F0702030302020204" pitchFamily="66" charset="0"/>
                </a:endParaRPr>
              </a:p>
              <a:p>
                <a:pPr>
                  <a:spcBef>
                    <a:spcPts val="600"/>
                  </a:spcBef>
                  <a:spcAft>
                    <a:spcPts val="600"/>
                  </a:spcAft>
                </a:pPr>
                <a:endParaRPr lang="tr-TR" b="1" dirty="0">
                  <a:solidFill>
                    <a:srgbClr val="00B0F0"/>
                  </a:solidFill>
                  <a:latin typeface="Comic Sans MS" panose="030F0702030302020204" pitchFamily="66" charset="0"/>
                </a:endParaRPr>
              </a:p>
            </p:txBody>
          </p:sp>
        </mc:Choice>
        <mc:Fallback>
          <p:sp>
            <p:nvSpPr>
              <p:cNvPr id="3" name="Dikdörtgen 2"/>
              <p:cNvSpPr>
                <a:spLocks noRot="1" noChangeAspect="1" noMove="1" noResize="1" noEditPoints="1" noAdjustHandles="1" noChangeArrowheads="1" noChangeShapeType="1" noTextEdit="1"/>
              </p:cNvSpPr>
              <p:nvPr/>
            </p:nvSpPr>
            <p:spPr>
              <a:xfrm>
                <a:off x="611560" y="1628800"/>
                <a:ext cx="7231916" cy="5500032"/>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494011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a:t>Zamanın fonksiyonu olarak ivme a=f(t)</a:t>
            </a:r>
          </a:p>
        </p:txBody>
      </p:sp>
      <mc:AlternateContent xmlns:mc="http://schemas.openxmlformats.org/markup-compatibility/2006" xmlns:a14="http://schemas.microsoft.com/office/drawing/2010/main">
        <mc:Choice Requires="a14">
          <p:sp>
            <p:nvSpPr>
              <p:cNvPr id="3" name="TextBox 5"/>
              <p:cNvSpPr txBox="1"/>
              <p:nvPr/>
            </p:nvSpPr>
            <p:spPr>
              <a:xfrm>
                <a:off x="457200" y="1628800"/>
                <a:ext cx="7804261" cy="2954527"/>
              </a:xfrm>
              <a:prstGeom prst="rect">
                <a:avLst/>
              </a:prstGeom>
              <a:noFill/>
            </p:spPr>
            <p:txBody>
              <a:bodyPr wrap="square" rtlCol="0">
                <a:spAutoFit/>
              </a:bodyPr>
              <a:lstStyle/>
              <a:p>
                <a:pPr>
                  <a:spcBef>
                    <a:spcPts val="600"/>
                  </a:spcBef>
                  <a:spcAft>
                    <a:spcPts val="600"/>
                  </a:spcAft>
                </a:pPr>
                <a:r>
                  <a:rPr lang="en-US" sz="2400" dirty="0" err="1" smtClean="0">
                    <a:solidFill>
                      <a:schemeClr val="accent4"/>
                    </a:solidFill>
                    <a:latin typeface="Comic Sans MS" panose="030F0702030302020204" pitchFamily="66" charset="0"/>
                  </a:rPr>
                  <a:t>İvme</a:t>
                </a:r>
                <a:r>
                  <a:rPr lang="en-US" sz="2400" dirty="0" smtClean="0">
                    <a:solidFill>
                      <a:schemeClr val="accent4"/>
                    </a:solidFill>
                    <a:latin typeface="Comic Sans MS" panose="030F0702030302020204" pitchFamily="66" charset="0"/>
                  </a:rPr>
                  <a:t> </a:t>
                </a:r>
                <a:r>
                  <a:rPr lang="tr-TR" sz="2400" dirty="0" smtClean="0">
                    <a:solidFill>
                      <a:schemeClr val="accent4"/>
                    </a:solidFill>
                    <a:latin typeface="Comic Sans MS" panose="030F0702030302020204" pitchFamily="66" charset="0"/>
                  </a:rPr>
                  <a:t>zamanın fonksiyonu olarak verildiğinde</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daha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önce</a:t>
                </a:r>
                <a:r>
                  <a:rPr lang="en-US" sz="2400" dirty="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yazdığımız</a:t>
                </a:r>
                <a:r>
                  <a:rPr lang="tr-TR" sz="2400" dirty="0" smtClean="0">
                    <a:solidFill>
                      <a:schemeClr val="accent4"/>
                    </a:solidFill>
                    <a:latin typeface="Comic Sans MS" panose="030F0702030302020204" pitchFamily="66" charset="0"/>
                  </a:rPr>
                  <a:t> (2) numaralı denklemde ivme ifadesini yerine yazıp</a:t>
                </a:r>
                <a:r>
                  <a:rPr lang="en-US" sz="2400" dirty="0" smtClean="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tümlev</a:t>
                </a:r>
                <a:r>
                  <a:rPr lang="tr-TR" sz="2400" dirty="0" smtClean="0">
                    <a:solidFill>
                      <a:schemeClr val="accent4"/>
                    </a:solidFill>
                    <a:latin typeface="Comic Sans MS" panose="030F0702030302020204" pitchFamily="66" charset="0"/>
                  </a:rPr>
                  <a:t> alırsak,</a:t>
                </a:r>
                <a:r>
                  <a:rPr lang="en-US" sz="2400" dirty="0" smtClean="0">
                    <a:solidFill>
                      <a:schemeClr val="accent4"/>
                    </a:solidFill>
                    <a:latin typeface="Comic Sans MS" panose="030F0702030302020204" pitchFamily="66" charset="0"/>
                  </a:rPr>
                  <a:t> </a:t>
                </a:r>
                <a:r>
                  <a:rPr lang="tr-TR" sz="2400" dirty="0" smtClean="0">
                    <a:solidFill>
                      <a:schemeClr val="accent4"/>
                    </a:solidFill>
                    <a:latin typeface="Comic Sans MS" panose="030F0702030302020204" pitchFamily="66" charset="0"/>
                  </a:rPr>
                  <a:t>b</a:t>
                </a:r>
                <a:r>
                  <a:rPr lang="en-US" sz="2400" dirty="0" smtClean="0">
                    <a:solidFill>
                      <a:schemeClr val="accent4"/>
                    </a:solidFill>
                    <a:latin typeface="Comic Sans MS" panose="030F0702030302020204" pitchFamily="66" charset="0"/>
                  </a:rPr>
                  <a:t>u </a:t>
                </a:r>
                <a:r>
                  <a:rPr lang="en-US" sz="2400" dirty="0" err="1">
                    <a:solidFill>
                      <a:schemeClr val="accent4"/>
                    </a:solidFill>
                    <a:latin typeface="Comic Sans MS" panose="030F0702030302020204" pitchFamily="66" charset="0"/>
                  </a:rPr>
                  <a:t>durumda</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sz="2400" b="1" i="1" smtClean="0">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smtClean="0">
                                  <a:solidFill>
                                    <a:srgbClr val="00B0F0"/>
                                  </a:solidFill>
                                  <a:latin typeface="Cambria Math" panose="02040503050406030204" pitchFamily="18" charset="0"/>
                                </a:rPr>
                                <m:t>𝟎</m:t>
                              </m:r>
                            </m:sub>
                          </m:sSub>
                        </m:sub>
                        <m:sup>
                          <m:r>
                            <a:rPr lang="tr-TR" sz="2400" b="1" i="1" smtClean="0">
                              <a:solidFill>
                                <a:srgbClr val="00B0F0"/>
                              </a:solidFill>
                              <a:latin typeface="Cambria Math" panose="02040503050406030204" pitchFamily="18" charset="0"/>
                            </a:rPr>
                            <m:t>𝒗</m:t>
                          </m:r>
                        </m:sup>
                        <m:e>
                          <m:r>
                            <a:rPr lang="tr-TR" sz="2400" b="1" i="1">
                              <a:solidFill>
                                <a:srgbClr val="00B0F0"/>
                              </a:solidFill>
                              <a:latin typeface="Cambria Math" panose="02040503050406030204" pitchFamily="18" charset="0"/>
                            </a:rPr>
                            <m:t>𝒅𝒗</m:t>
                          </m:r>
                        </m:e>
                      </m:nary>
                      <m:r>
                        <a:rPr lang="tr-TR" sz="2400" b="1" i="1">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smtClean="0">
                              <a:solidFill>
                                <a:srgbClr val="00B0F0"/>
                              </a:solidFill>
                              <a:latin typeface="Cambria Math" panose="02040503050406030204" pitchFamily="18" charset="0"/>
                            </a:rPr>
                            <m:t>𝟎</m:t>
                          </m:r>
                        </m:sub>
                        <m:sup>
                          <m:r>
                            <a:rPr lang="tr-TR" sz="2400" b="1" i="1" smtClean="0">
                              <a:solidFill>
                                <a:srgbClr val="00B0F0"/>
                              </a:solidFill>
                              <a:latin typeface="Cambria Math" panose="02040503050406030204" pitchFamily="18" charset="0"/>
                            </a:rPr>
                            <m:t>𝒕</m:t>
                          </m:r>
                        </m:sup>
                        <m:e>
                          <m:r>
                            <a:rPr lang="tr-TR" sz="2400" b="1" i="1">
                              <a:solidFill>
                                <a:srgbClr val="00B0F0"/>
                              </a:solidFill>
                              <a:latin typeface="Cambria Math" panose="02040503050406030204" pitchFamily="18" charset="0"/>
                            </a:rPr>
                            <m:t>𝒂𝒅𝒕</m:t>
                          </m:r>
                        </m:e>
                      </m:nary>
                      <m:r>
                        <a:rPr lang="tr-TR" sz="2400" b="1" i="1" smtClean="0">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a:solidFill>
                                <a:srgbClr val="00B0F0"/>
                              </a:solidFill>
                              <a:latin typeface="Cambria Math" panose="02040503050406030204" pitchFamily="18" charset="0"/>
                            </a:rPr>
                            <m:t>𝟎</m:t>
                          </m:r>
                        </m:sub>
                        <m:sup>
                          <m:r>
                            <a:rPr lang="tr-TR" sz="2400" b="1" i="1">
                              <a:solidFill>
                                <a:srgbClr val="00B0F0"/>
                              </a:solidFill>
                              <a:latin typeface="Cambria Math" panose="02040503050406030204" pitchFamily="18" charset="0"/>
                            </a:rPr>
                            <m:t>𝒕</m:t>
                          </m:r>
                        </m:sup>
                        <m:e>
                          <m:r>
                            <a:rPr lang="tr-TR" sz="2400" b="1" i="1" smtClean="0">
                              <a:solidFill>
                                <a:srgbClr val="00B0F0"/>
                              </a:solidFill>
                              <a:latin typeface="Cambria Math" panose="02040503050406030204" pitchFamily="18" charset="0"/>
                            </a:rPr>
                            <m:t>𝒇</m:t>
                          </m:r>
                          <m:r>
                            <a:rPr lang="tr-TR" sz="2400" b="1" i="1" smtClean="0">
                              <a:solidFill>
                                <a:srgbClr val="00B0F0"/>
                              </a:solidFill>
                              <a:latin typeface="Cambria Math" panose="02040503050406030204" pitchFamily="18" charset="0"/>
                            </a:rPr>
                            <m:t>(</m:t>
                          </m:r>
                          <m:r>
                            <a:rPr lang="tr-TR" sz="2400" b="1" i="1" smtClean="0">
                              <a:solidFill>
                                <a:srgbClr val="00B0F0"/>
                              </a:solidFill>
                              <a:latin typeface="Cambria Math" panose="02040503050406030204" pitchFamily="18" charset="0"/>
                            </a:rPr>
                            <m:t>𝒕</m:t>
                          </m:r>
                          <m:r>
                            <a:rPr lang="tr-TR" sz="2400" b="1" i="1" smtClean="0">
                              <a:solidFill>
                                <a:srgbClr val="00B0F0"/>
                              </a:solidFill>
                              <a:latin typeface="Cambria Math" panose="02040503050406030204" pitchFamily="18" charset="0"/>
                            </a:rPr>
                            <m:t>)</m:t>
                          </m:r>
                          <m:r>
                            <a:rPr lang="tr-TR" sz="2400" b="1" i="1">
                              <a:solidFill>
                                <a:srgbClr val="00B0F0"/>
                              </a:solidFill>
                              <a:latin typeface="Cambria Math" panose="02040503050406030204" pitchFamily="18" charset="0"/>
                            </a:rPr>
                            <m:t>𝒅𝒕</m:t>
                          </m:r>
                        </m:e>
                      </m:nary>
                      <m:r>
                        <a:rPr lang="tr-TR" sz="2400" b="1" i="1" smtClean="0">
                          <a:solidFill>
                            <a:srgbClr val="00B0F0"/>
                          </a:solidFill>
                          <a:latin typeface="Cambria Math" panose="02040503050406030204" pitchFamily="18" charset="0"/>
                          <a:ea typeface="Cambria Math" panose="02040503050406030204" pitchFamily="18" charset="0"/>
                        </a:rPr>
                        <m:t>⟹</m:t>
                      </m:r>
                      <m:r>
                        <a:rPr lang="tr-TR" sz="2400" b="1" i="1" smtClean="0">
                          <a:solidFill>
                            <a:srgbClr val="00B0F0"/>
                          </a:solidFill>
                          <a:latin typeface="Cambria Math" panose="02040503050406030204" pitchFamily="18" charset="0"/>
                          <a:ea typeface="Cambria Math" panose="02040503050406030204" pitchFamily="18" charset="0"/>
                        </a:rPr>
                        <m:t>𝒗</m:t>
                      </m:r>
                      <m:r>
                        <a:rPr lang="tr-TR" sz="2400" b="1" i="1" smtClean="0">
                          <a:solidFill>
                            <a:srgbClr val="00B0F0"/>
                          </a:solidFill>
                          <a:latin typeface="Cambria Math" panose="02040503050406030204" pitchFamily="18" charset="0"/>
                          <a:ea typeface="Cambria Math" panose="02040503050406030204" pitchFamily="18" charset="0"/>
                        </a:rPr>
                        <m:t>=</m:t>
                      </m:r>
                      <m:sSub>
                        <m:sSubPr>
                          <m:ctrlPr>
                            <a:rPr lang="tr-TR" sz="2400" b="1" i="1" smtClean="0">
                              <a:solidFill>
                                <a:srgbClr val="00B0F0"/>
                              </a:solidFill>
                              <a:latin typeface="Cambria Math" panose="02040503050406030204" pitchFamily="18" charset="0"/>
                              <a:ea typeface="Cambria Math" panose="02040503050406030204" pitchFamily="18" charset="0"/>
                            </a:rPr>
                          </m:ctrlPr>
                        </m:sSubPr>
                        <m:e>
                          <m:r>
                            <a:rPr lang="tr-TR" sz="2400" b="1" i="1" smtClean="0">
                              <a:solidFill>
                                <a:srgbClr val="00B0F0"/>
                              </a:solidFill>
                              <a:latin typeface="Cambria Math" panose="02040503050406030204" pitchFamily="18" charset="0"/>
                              <a:ea typeface="Cambria Math" panose="02040503050406030204" pitchFamily="18" charset="0"/>
                            </a:rPr>
                            <m:t>𝒗</m:t>
                          </m:r>
                        </m:e>
                        <m:sub>
                          <m:r>
                            <a:rPr lang="tr-TR" sz="2400" b="1" i="1" smtClean="0">
                              <a:solidFill>
                                <a:srgbClr val="00B0F0"/>
                              </a:solidFill>
                              <a:latin typeface="Cambria Math" panose="02040503050406030204" pitchFamily="18" charset="0"/>
                              <a:ea typeface="Cambria Math" panose="02040503050406030204" pitchFamily="18" charset="0"/>
                            </a:rPr>
                            <m:t>𝟎</m:t>
                          </m:r>
                        </m:sub>
                      </m:sSub>
                      <m:r>
                        <a:rPr lang="tr-TR" sz="2400" b="1" i="1" smtClean="0">
                          <a:solidFill>
                            <a:srgbClr val="00B0F0"/>
                          </a:solidFill>
                          <a:latin typeface="Cambria Math" panose="02040503050406030204" pitchFamily="18" charset="0"/>
                          <a:ea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a:solidFill>
                                <a:srgbClr val="00B0F0"/>
                              </a:solidFill>
                              <a:latin typeface="Cambria Math" panose="02040503050406030204" pitchFamily="18" charset="0"/>
                            </a:rPr>
                            <m:t>𝟎</m:t>
                          </m:r>
                        </m:sub>
                        <m:sup>
                          <m:r>
                            <a:rPr lang="tr-TR" sz="2400" b="1" i="1">
                              <a:solidFill>
                                <a:srgbClr val="00B0F0"/>
                              </a:solidFill>
                              <a:latin typeface="Cambria Math" panose="02040503050406030204" pitchFamily="18" charset="0"/>
                            </a:rPr>
                            <m:t>𝒕</m:t>
                          </m:r>
                        </m:sup>
                        <m:e>
                          <m:r>
                            <a:rPr lang="tr-TR" sz="2400" b="1" i="1">
                              <a:solidFill>
                                <a:srgbClr val="00B0F0"/>
                              </a:solidFill>
                              <a:latin typeface="Cambria Math" panose="02040503050406030204" pitchFamily="18" charset="0"/>
                            </a:rPr>
                            <m:t>𝒇</m:t>
                          </m:r>
                          <m:r>
                            <a:rPr lang="tr-TR" sz="2400" b="1" i="1">
                              <a:solidFill>
                                <a:srgbClr val="00B0F0"/>
                              </a:solidFill>
                              <a:latin typeface="Cambria Math" panose="02040503050406030204" pitchFamily="18" charset="0"/>
                            </a:rPr>
                            <m:t>(</m:t>
                          </m:r>
                          <m:r>
                            <a:rPr lang="tr-TR" sz="2400" b="1" i="1">
                              <a:solidFill>
                                <a:srgbClr val="00B0F0"/>
                              </a:solidFill>
                              <a:latin typeface="Cambria Math" panose="02040503050406030204" pitchFamily="18" charset="0"/>
                            </a:rPr>
                            <m:t>𝒕</m:t>
                          </m:r>
                          <m:r>
                            <a:rPr lang="tr-TR" sz="2400" b="1" i="1">
                              <a:solidFill>
                                <a:srgbClr val="00B0F0"/>
                              </a:solidFill>
                              <a:latin typeface="Cambria Math" panose="02040503050406030204" pitchFamily="18" charset="0"/>
                            </a:rPr>
                            <m:t>)</m:t>
                          </m:r>
                          <m:r>
                            <a:rPr lang="tr-TR" sz="2400" b="1" i="1">
                              <a:solidFill>
                                <a:srgbClr val="00B0F0"/>
                              </a:solidFill>
                              <a:latin typeface="Cambria Math" panose="02040503050406030204" pitchFamily="18" charset="0"/>
                            </a:rPr>
                            <m:t>𝒅𝒕</m:t>
                          </m:r>
                        </m:e>
                      </m:nary>
                    </m:oMath>
                  </m:oMathPara>
                </a14:m>
                <a:endParaRPr lang="tr-TR" sz="2400" b="1" dirty="0" smtClean="0">
                  <a:solidFill>
                    <a:schemeClr val="accent4"/>
                  </a:solidFill>
                  <a:latin typeface="Comic Sans MS" panose="030F0702030302020204" pitchFamily="66" charset="0"/>
                </a:endParaRPr>
              </a:p>
              <a:p>
                <a:pPr>
                  <a:spcBef>
                    <a:spcPts val="600"/>
                  </a:spcBef>
                  <a:spcAft>
                    <a:spcPts val="600"/>
                  </a:spcAft>
                </a:pPr>
                <a:r>
                  <a:rPr lang="tr-TR" sz="2400" dirty="0" smtClean="0">
                    <a:solidFill>
                      <a:schemeClr val="accent4"/>
                    </a:solidFill>
                    <a:latin typeface="Comic Sans MS" panose="030F0702030302020204" pitchFamily="66" charset="0"/>
                  </a:rPr>
                  <a:t>elde edilir.</a:t>
                </a:r>
                <a:endParaRPr lang="en-US" sz="2400" dirty="0">
                  <a:solidFill>
                    <a:schemeClr val="accent4"/>
                  </a:solidFill>
                  <a:latin typeface="Comic Sans MS" panose="030F0702030302020204" pitchFamily="66" charset="0"/>
                </a:endParaRPr>
              </a:p>
            </p:txBody>
          </p:sp>
        </mc:Choice>
        <mc:Fallback xmlns="">
          <p:sp>
            <p:nvSpPr>
              <p:cNvPr id="3" name="TextBox 5"/>
              <p:cNvSpPr txBox="1">
                <a:spLocks noRot="1" noChangeAspect="1" noMove="1" noResize="1" noEditPoints="1" noAdjustHandles="1" noChangeArrowheads="1" noChangeShapeType="1" noTextEdit="1"/>
              </p:cNvSpPr>
              <p:nvPr/>
            </p:nvSpPr>
            <p:spPr>
              <a:xfrm>
                <a:off x="457200" y="1628800"/>
                <a:ext cx="7804261" cy="2954527"/>
              </a:xfrm>
              <a:prstGeom prst="rect">
                <a:avLst/>
              </a:prstGeom>
              <a:blipFill rotWithShape="0">
                <a:blip r:embed="rId2"/>
                <a:stretch>
                  <a:fillRect l="-1172" t="-1649" r="-2344" b="-3711"/>
                </a:stretch>
              </a:blipFill>
            </p:spPr>
            <p:txBody>
              <a:bodyPr/>
              <a:lstStyle/>
              <a:p>
                <a:r>
                  <a:rPr lang="tr-TR">
                    <a:noFill/>
                  </a:rPr>
                  <a:t> </a:t>
                </a:r>
              </a:p>
            </p:txBody>
          </p:sp>
        </mc:Fallback>
      </mc:AlternateContent>
    </p:spTree>
    <p:extLst>
      <p:ext uri="{BB962C8B-B14F-4D97-AF65-F5344CB8AC3E}">
        <p14:creationId xmlns:p14="http://schemas.microsoft.com/office/powerpoint/2010/main" val="6849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dirty="0" err="1" smtClean="0"/>
                  <a:t>Örnek:ivmesi</a:t>
                </a:r>
                <a:r>
                  <a:rPr lang="tr-TR" sz="2400" dirty="0" smtClean="0"/>
                  <a:t> </a:t>
                </a:r>
                <a14:m>
                  <m:oMath xmlns:m="http://schemas.openxmlformats.org/officeDocument/2006/math">
                    <m:r>
                      <a:rPr lang="tr-TR" sz="2400" i="1" dirty="0" smtClean="0">
                        <a:latin typeface="Cambria Math" panose="02040503050406030204" pitchFamily="18" charset="0"/>
                      </a:rPr>
                      <m:t>𝑎</m:t>
                    </m:r>
                    <m:r>
                      <a:rPr lang="tr-TR" sz="2400" i="1" dirty="0" smtClean="0">
                        <a:latin typeface="Cambria Math" panose="02040503050406030204" pitchFamily="18" charset="0"/>
                      </a:rPr>
                      <m:t>=4</m:t>
                    </m:r>
                    <m:r>
                      <a:rPr lang="tr-TR" sz="2400" i="1" dirty="0" smtClean="0">
                        <a:latin typeface="Cambria Math" panose="02040503050406030204" pitchFamily="18" charset="0"/>
                      </a:rPr>
                      <m:t>𝑡</m:t>
                    </m:r>
                    <m:r>
                      <a:rPr lang="tr-TR" sz="2400" i="1" dirty="0" smtClean="0">
                        <a:latin typeface="Cambria Math" panose="02040503050406030204" pitchFamily="18" charset="0"/>
                      </a:rPr>
                      <m:t>−30</m:t>
                    </m:r>
                  </m:oMath>
                </a14:m>
                <a:r>
                  <a:rPr lang="tr-TR" sz="2400" dirty="0" smtClean="0"/>
                  <a:t> ifadesi ile verilen parçacığın hız ve konum fonksiyonlarını bulunuz. </a:t>
                </a:r>
                <a14:m>
                  <m:oMath xmlns:m="http://schemas.openxmlformats.org/officeDocument/2006/math">
                    <m:r>
                      <a:rPr lang="tr-TR" sz="2400" i="1" dirty="0" smtClean="0">
                        <a:latin typeface="Cambria Math" panose="02040503050406030204" pitchFamily="18" charset="0"/>
                      </a:rPr>
                      <m:t>𝑡</m:t>
                    </m:r>
                    <m:r>
                      <a:rPr lang="tr-TR" sz="2400" i="1" dirty="0" smtClean="0">
                        <a:latin typeface="Cambria Math" panose="02040503050406030204" pitchFamily="18" charset="0"/>
                      </a:rPr>
                      <m:t>=0</m:t>
                    </m:r>
                  </m:oMath>
                </a14:m>
                <a:r>
                  <a:rPr lang="tr-TR" sz="2400" dirty="0" smtClean="0"/>
                  <a:t> anında </a:t>
                </a:r>
                <a14:m>
                  <m:oMath xmlns:m="http://schemas.openxmlformats.org/officeDocument/2006/math">
                    <m:r>
                      <a:rPr lang="tr-TR" sz="2400" i="1" dirty="0" smtClean="0">
                        <a:latin typeface="Cambria Math" panose="02040503050406030204" pitchFamily="18" charset="0"/>
                      </a:rPr>
                      <m:t>𝑠</m:t>
                    </m:r>
                    <m:r>
                      <a:rPr lang="tr-TR" sz="2400" i="1" baseline="-25000" dirty="0" smtClean="0">
                        <a:latin typeface="Cambria Math" panose="02040503050406030204" pitchFamily="18" charset="0"/>
                      </a:rPr>
                      <m:t>0</m:t>
                    </m:r>
                    <m:r>
                      <a:rPr lang="tr-TR" sz="2400" i="1" dirty="0" smtClean="0">
                        <a:latin typeface="Cambria Math" panose="02040503050406030204" pitchFamily="18" charset="0"/>
                      </a:rPr>
                      <m:t>=−5 </m:t>
                    </m:r>
                    <m:r>
                      <a:rPr lang="tr-TR" sz="2400" i="1" dirty="0" smtClean="0">
                        <a:latin typeface="Cambria Math" panose="02040503050406030204" pitchFamily="18" charset="0"/>
                      </a:rPr>
                      <m:t>𝑚</m:t>
                    </m:r>
                    <m:r>
                      <a:rPr lang="tr-TR" sz="2400" i="1" dirty="0" smtClean="0">
                        <a:latin typeface="Cambria Math" panose="02040503050406030204" pitchFamily="18" charset="0"/>
                      </a:rPr>
                      <m:t> </m:t>
                    </m:r>
                  </m:oMath>
                </a14:m>
                <a:r>
                  <a:rPr lang="tr-TR" sz="2400" dirty="0" smtClean="0"/>
                  <a:t>ve </a:t>
                </a:r>
                <a14:m>
                  <m:oMath xmlns:m="http://schemas.openxmlformats.org/officeDocument/2006/math">
                    <m:r>
                      <a:rPr lang="tr-TR" sz="2400" i="1" dirty="0" smtClean="0">
                        <a:latin typeface="Cambria Math" panose="02040503050406030204" pitchFamily="18" charset="0"/>
                      </a:rPr>
                      <m:t>𝑣</m:t>
                    </m:r>
                    <m:r>
                      <a:rPr lang="tr-TR" sz="2400" i="1" baseline="-25000" dirty="0" smtClean="0">
                        <a:latin typeface="Cambria Math" panose="02040503050406030204" pitchFamily="18" charset="0"/>
                      </a:rPr>
                      <m:t>0</m:t>
                    </m:r>
                    <m:r>
                      <a:rPr lang="tr-TR" sz="2400" i="1" dirty="0" smtClean="0">
                        <a:latin typeface="Cambria Math" panose="02040503050406030204" pitchFamily="18" charset="0"/>
                      </a:rPr>
                      <m:t>=3 </m:t>
                    </m:r>
                    <m:r>
                      <a:rPr lang="tr-TR" sz="2400" i="1" dirty="0" smtClean="0">
                        <a:latin typeface="Cambria Math" panose="02040503050406030204" pitchFamily="18" charset="0"/>
                      </a:rPr>
                      <m:t>𝑚</m:t>
                    </m:r>
                    <m:r>
                      <a:rPr lang="tr-TR" sz="2400" i="1" dirty="0" smtClean="0">
                        <a:latin typeface="Cambria Math" panose="02040503050406030204" pitchFamily="18" charset="0"/>
                      </a:rPr>
                      <m:t>/</m:t>
                    </m:r>
                    <m:r>
                      <a:rPr lang="tr-TR" sz="2400" i="1" dirty="0" smtClean="0">
                        <a:latin typeface="Cambria Math" panose="02040503050406030204" pitchFamily="18" charset="0"/>
                      </a:rPr>
                      <m:t>𝑠</m:t>
                    </m:r>
                  </m:oMath>
                </a14:m>
                <a:r>
                  <a:rPr lang="tr-TR" sz="2400" dirty="0" smtClean="0"/>
                  <a:t> </a:t>
                </a:r>
                <a:r>
                  <a:rPr lang="tr-TR" sz="2400" dirty="0" err="1" smtClean="0"/>
                  <a:t>dir</a:t>
                </a:r>
                <a:r>
                  <a:rPr lang="tr-TR" sz="2400" dirty="0" smtClean="0"/>
                  <a:t>.</a:t>
                </a:r>
                <a:endParaRPr lang="tr-TR" sz="24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2"/>
                <a:stretch>
                  <a:fillRect l="-1111" b="-1127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Dikdörtgen 2"/>
              <p:cNvSpPr/>
              <p:nvPr/>
            </p:nvSpPr>
            <p:spPr>
              <a:xfrm>
                <a:off x="431304" y="1524000"/>
                <a:ext cx="7915365" cy="3170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𝒗</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𝒗</m:t>
                          </m:r>
                        </m:sup>
                        <m:e>
                          <m:r>
                            <a:rPr lang="tr-TR" b="1" i="1">
                              <a:solidFill>
                                <a:srgbClr val="00B0F0"/>
                              </a:solidFill>
                              <a:latin typeface="Cambria Math" panose="02040503050406030204" pitchFamily="18" charset="0"/>
                            </a:rPr>
                            <m:t>𝒅𝒗</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𝒂𝒅𝒕</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𝒇</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𝒕</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𝒗</m:t>
                      </m:r>
                      <m:r>
                        <a:rPr lang="tr-TR" b="1" i="1">
                          <a:solidFill>
                            <a:srgbClr val="00B0F0"/>
                          </a:solidFill>
                          <a:latin typeface="Cambria Math" panose="02040503050406030204" pitchFamily="18" charset="0"/>
                          <a:ea typeface="Cambria Math" panose="02040503050406030204" pitchFamily="18" charset="0"/>
                        </a:rPr>
                        <m:t>=</m:t>
                      </m:r>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𝒗</m:t>
                          </m:r>
                        </m:e>
                        <m:sub>
                          <m:r>
                            <a:rPr lang="tr-TR" b="1" i="1">
                              <a:solidFill>
                                <a:srgbClr val="00B0F0"/>
                              </a:solidFill>
                              <a:latin typeface="Cambria Math" panose="02040503050406030204" pitchFamily="18" charset="0"/>
                              <a:ea typeface="Cambria Math" panose="02040503050406030204" pitchFamily="18" charset="0"/>
                            </a:rPr>
                            <m:t>𝟎</m:t>
                          </m:r>
                        </m:sub>
                      </m:sSub>
                      <m:r>
                        <a:rPr lang="tr-TR" b="1" i="1">
                          <a:solidFill>
                            <a:srgbClr val="00B0F0"/>
                          </a:solidFill>
                          <a:latin typeface="Cambria Math" panose="02040503050406030204" pitchFamily="18" charset="0"/>
                          <a:ea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𝒇</m:t>
                          </m:r>
                          <m:d>
                            <m:dPr>
                              <m:ctrlPr>
                                <a:rPr lang="tr-TR" b="1" i="1">
                                  <a:solidFill>
                                    <a:srgbClr val="00B0F0"/>
                                  </a:solidFill>
                                  <a:latin typeface="Cambria Math" panose="02040503050406030204" pitchFamily="18" charset="0"/>
                                </a:rPr>
                              </m:ctrlPr>
                            </m:dPr>
                            <m:e>
                              <m:r>
                                <a:rPr lang="tr-TR" b="1" i="1">
                                  <a:solidFill>
                                    <a:srgbClr val="00B0F0"/>
                                  </a:solidFill>
                                  <a:latin typeface="Cambria Math" panose="02040503050406030204" pitchFamily="18" charset="0"/>
                                </a:rPr>
                                <m:t>𝒕</m:t>
                              </m:r>
                            </m:e>
                          </m:d>
                          <m:r>
                            <a:rPr lang="tr-TR" b="1" i="1">
                              <a:solidFill>
                                <a:srgbClr val="00B0F0"/>
                              </a:solidFill>
                              <a:latin typeface="Cambria Math" panose="02040503050406030204" pitchFamily="18" charset="0"/>
                            </a:rPr>
                            <m:t>𝒅𝒕</m:t>
                          </m:r>
                        </m:e>
                      </m:nary>
                    </m:oMath>
                  </m:oMathPara>
                </a14:m>
                <a:endParaRPr lang="tr-TR" b="1" dirty="0" smtClean="0">
                  <a:solidFill>
                    <a:srgbClr val="00B0F0"/>
                  </a:solidFill>
                </a:endParaRPr>
              </a:p>
              <a:p>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00B050"/>
                              </a:solidFill>
                              <a:latin typeface="Cambria Math" panose="02040503050406030204" pitchFamily="18" charset="0"/>
                            </a:rPr>
                          </m:ctrlPr>
                        </m:naryPr>
                        <m:sub>
                          <m:r>
                            <a:rPr lang="tr-TR" b="1" i="1" smtClean="0">
                              <a:solidFill>
                                <a:srgbClr val="00B050"/>
                              </a:solidFill>
                              <a:latin typeface="Cambria Math" panose="02040503050406030204" pitchFamily="18" charset="0"/>
                            </a:rPr>
                            <m:t>𝟑</m:t>
                          </m:r>
                        </m:sub>
                        <m:sup>
                          <m:r>
                            <a:rPr lang="tr-TR" b="1" i="1">
                              <a:solidFill>
                                <a:srgbClr val="00B050"/>
                              </a:solidFill>
                              <a:latin typeface="Cambria Math" panose="02040503050406030204" pitchFamily="18" charset="0"/>
                            </a:rPr>
                            <m:t>𝒗</m:t>
                          </m:r>
                        </m:sup>
                        <m:e>
                          <m:r>
                            <a:rPr lang="tr-TR" b="1" i="1">
                              <a:solidFill>
                                <a:srgbClr val="00B050"/>
                              </a:solidFill>
                              <a:latin typeface="Cambria Math" panose="02040503050406030204" pitchFamily="18" charset="0"/>
                            </a:rPr>
                            <m:t>𝒅𝒗</m:t>
                          </m:r>
                        </m:e>
                      </m:nary>
                      <m:r>
                        <a:rPr lang="tr-TR" b="1" i="1">
                          <a:solidFill>
                            <a:srgbClr val="00B050"/>
                          </a:solidFill>
                          <a:latin typeface="Cambria Math" panose="02040503050406030204" pitchFamily="18" charset="0"/>
                        </a:rPr>
                        <m:t>=</m:t>
                      </m:r>
                      <m:nary>
                        <m:naryPr>
                          <m:limLoc m:val="undOvr"/>
                          <m:ctrlPr>
                            <a:rPr lang="en-US" b="1" i="1">
                              <a:solidFill>
                                <a:srgbClr val="00B050"/>
                              </a:solidFill>
                              <a:latin typeface="Cambria Math" panose="02040503050406030204" pitchFamily="18" charset="0"/>
                            </a:rPr>
                          </m:ctrlPr>
                        </m:naryPr>
                        <m:sub>
                          <m:r>
                            <a:rPr lang="tr-TR" b="1" i="1">
                              <a:solidFill>
                                <a:srgbClr val="00B050"/>
                              </a:solidFill>
                              <a:latin typeface="Cambria Math" panose="02040503050406030204" pitchFamily="18" charset="0"/>
                            </a:rPr>
                            <m:t>𝟎</m:t>
                          </m:r>
                        </m:sub>
                        <m:sup>
                          <m:r>
                            <a:rPr lang="tr-TR" b="1" i="1">
                              <a:solidFill>
                                <a:srgbClr val="00B050"/>
                              </a:solidFill>
                              <a:latin typeface="Cambria Math" panose="02040503050406030204" pitchFamily="18" charset="0"/>
                            </a:rPr>
                            <m:t>𝒕</m:t>
                          </m:r>
                        </m:sup>
                        <m:e>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𝟒</m:t>
                          </m:r>
                          <m:r>
                            <a:rPr lang="tr-TR" b="1" i="1" smtClean="0">
                              <a:solidFill>
                                <a:srgbClr val="00B050"/>
                              </a:solidFill>
                              <a:latin typeface="Cambria Math" panose="02040503050406030204" pitchFamily="18" charset="0"/>
                            </a:rPr>
                            <m:t>𝒕</m:t>
                          </m:r>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𝟑𝟎</m:t>
                          </m:r>
                          <m:r>
                            <a:rPr lang="tr-TR" b="1" i="1" smtClean="0">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𝒅𝒕</m:t>
                          </m:r>
                        </m:e>
                      </m:nary>
                      <m:r>
                        <a:rPr lang="tr-TR" b="1" i="1">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𝒗</m:t>
                      </m:r>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𝟑</m:t>
                      </m:r>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𝟐</m:t>
                      </m:r>
                      <m:sSup>
                        <m:sSupPr>
                          <m:ctrlPr>
                            <a:rPr lang="tr-TR" b="1" i="1" smtClean="0">
                              <a:solidFill>
                                <a:srgbClr val="00B050"/>
                              </a:solidFill>
                              <a:latin typeface="Cambria Math" panose="02040503050406030204" pitchFamily="18" charset="0"/>
                            </a:rPr>
                          </m:ctrlPr>
                        </m:sSupPr>
                        <m:e>
                          <m:r>
                            <a:rPr lang="tr-TR" b="1" i="1" smtClean="0">
                              <a:solidFill>
                                <a:srgbClr val="00B050"/>
                              </a:solidFill>
                              <a:latin typeface="Cambria Math" panose="02040503050406030204" pitchFamily="18" charset="0"/>
                            </a:rPr>
                            <m:t>𝒕</m:t>
                          </m:r>
                        </m:e>
                        <m:sup>
                          <m:r>
                            <a:rPr lang="tr-TR" b="1" i="1" smtClean="0">
                              <a:solidFill>
                                <a:srgbClr val="00B050"/>
                              </a:solidFill>
                              <a:latin typeface="Cambria Math" panose="02040503050406030204" pitchFamily="18" charset="0"/>
                            </a:rPr>
                            <m:t>𝟐</m:t>
                          </m:r>
                        </m:sup>
                      </m:sSup>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𝟑𝟎</m:t>
                      </m:r>
                      <m:r>
                        <a:rPr lang="tr-TR" b="1" i="1" smtClean="0">
                          <a:solidFill>
                            <a:srgbClr val="00B050"/>
                          </a:solidFill>
                          <a:latin typeface="Cambria Math" panose="02040503050406030204" pitchFamily="18" charset="0"/>
                        </a:rPr>
                        <m:t>𝒕</m:t>
                      </m:r>
                      <m:r>
                        <a:rPr lang="tr-TR" b="1" i="1" smtClean="0">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rPr>
                        <m:t>𝒗</m:t>
                      </m:r>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𝟐</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𝟑𝟎</m:t>
                      </m:r>
                      <m:r>
                        <a:rPr lang="tr-TR" b="1" i="1">
                          <a:solidFill>
                            <a:srgbClr val="00B050"/>
                          </a:solidFill>
                          <a:latin typeface="Cambria Math" panose="02040503050406030204" pitchFamily="18" charset="0"/>
                        </a:rPr>
                        <m:t>𝒕</m:t>
                      </m:r>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𝟑</m:t>
                      </m:r>
                    </m:oMath>
                  </m:oMathPara>
                </a14:m>
                <a:endParaRPr lang="tr-TR" b="1" dirty="0" smtClean="0">
                  <a:solidFill>
                    <a:srgbClr val="00B050"/>
                  </a:solidFill>
                </a:endParaRPr>
              </a:p>
              <a:p>
                <a:pPr/>
                <a14:m>
                  <m:oMathPara xmlns:m="http://schemas.openxmlformats.org/officeDocument/2006/math">
                    <m:oMathParaPr>
                      <m:jc m:val="centerGroup"/>
                    </m:oMathParaPr>
                    <m:oMath xmlns:m="http://schemas.openxmlformats.org/officeDocument/2006/math">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𝒔</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𝒔</m:t>
                          </m:r>
                        </m:sup>
                        <m:e>
                          <m:r>
                            <a:rPr lang="tr-TR" b="1" i="1">
                              <a:solidFill>
                                <a:srgbClr val="00B0F0"/>
                              </a:solidFill>
                              <a:latin typeface="Cambria Math" panose="02040503050406030204" pitchFamily="18" charset="0"/>
                            </a:rPr>
                            <m:t>𝒅𝒔</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𝒗𝒅𝒕</m:t>
                          </m:r>
                        </m:e>
                      </m:nary>
                      <m:r>
                        <a:rPr lang="tr-TR" b="1" i="1" smtClean="0">
                          <a:solidFill>
                            <a:srgbClr val="00B0F0"/>
                          </a:solidFill>
                          <a:latin typeface="Cambria Math" panose="02040503050406030204" pitchFamily="18" charset="0"/>
                          <a:ea typeface="Cambria Math" panose="02040503050406030204" pitchFamily="18" charset="0"/>
                        </a:rPr>
                        <m:t>⟹</m:t>
                      </m:r>
                      <m:nary>
                        <m:naryPr>
                          <m:limLoc m:val="undOvr"/>
                          <m:ctrlPr>
                            <a:rPr lang="en-US" b="1" i="1" smtClean="0">
                              <a:solidFill>
                                <a:srgbClr val="00B050"/>
                              </a:solidFill>
                              <a:latin typeface="Cambria Math" panose="02040503050406030204" pitchFamily="18" charset="0"/>
                            </a:rPr>
                          </m:ctrlPr>
                        </m:naryPr>
                        <m:sub>
                          <m:r>
                            <a:rPr lang="tr-TR" b="1" i="1" smtClean="0">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𝟓</m:t>
                          </m:r>
                        </m:sub>
                        <m:sup>
                          <m:r>
                            <a:rPr lang="tr-TR" b="1" i="1">
                              <a:solidFill>
                                <a:srgbClr val="00B050"/>
                              </a:solidFill>
                              <a:latin typeface="Cambria Math" panose="02040503050406030204" pitchFamily="18" charset="0"/>
                            </a:rPr>
                            <m:t>𝒔</m:t>
                          </m:r>
                        </m:sup>
                        <m:e>
                          <m:r>
                            <a:rPr lang="tr-TR" b="1" i="1">
                              <a:solidFill>
                                <a:srgbClr val="00B050"/>
                              </a:solidFill>
                              <a:latin typeface="Cambria Math" panose="02040503050406030204" pitchFamily="18" charset="0"/>
                            </a:rPr>
                            <m:t>𝒅𝒔</m:t>
                          </m:r>
                        </m:e>
                      </m:nary>
                      <m:r>
                        <a:rPr lang="tr-TR" b="1" i="1">
                          <a:solidFill>
                            <a:srgbClr val="00B050"/>
                          </a:solidFill>
                          <a:latin typeface="Cambria Math" panose="02040503050406030204" pitchFamily="18" charset="0"/>
                        </a:rPr>
                        <m:t>=</m:t>
                      </m:r>
                      <m:nary>
                        <m:naryPr>
                          <m:limLoc m:val="undOvr"/>
                          <m:ctrlPr>
                            <a:rPr lang="en-US" b="1" i="1">
                              <a:solidFill>
                                <a:srgbClr val="00B050"/>
                              </a:solidFill>
                              <a:latin typeface="Cambria Math" panose="02040503050406030204" pitchFamily="18" charset="0"/>
                            </a:rPr>
                          </m:ctrlPr>
                        </m:naryPr>
                        <m:sub>
                          <m:r>
                            <a:rPr lang="tr-TR" b="1" i="1">
                              <a:solidFill>
                                <a:srgbClr val="00B050"/>
                              </a:solidFill>
                              <a:latin typeface="Cambria Math" panose="02040503050406030204" pitchFamily="18" charset="0"/>
                            </a:rPr>
                            <m:t>𝟎</m:t>
                          </m:r>
                        </m:sub>
                        <m:sup>
                          <m:r>
                            <a:rPr lang="tr-TR" b="1" i="1">
                              <a:solidFill>
                                <a:srgbClr val="00B050"/>
                              </a:solidFill>
                              <a:latin typeface="Cambria Math" panose="02040503050406030204" pitchFamily="18" charset="0"/>
                            </a:rPr>
                            <m:t>𝒕</m:t>
                          </m:r>
                        </m:sup>
                        <m:e>
                          <m:d>
                            <m:dPr>
                              <m:ctrlPr>
                                <a:rPr lang="tr-TR" b="1" i="1" smtClean="0">
                                  <a:solidFill>
                                    <a:srgbClr val="00B050"/>
                                  </a:solidFill>
                                  <a:latin typeface="Cambria Math" panose="02040503050406030204" pitchFamily="18" charset="0"/>
                                </a:rPr>
                              </m:ctrlPr>
                            </m:dPr>
                            <m:e>
                              <m:r>
                                <a:rPr lang="tr-TR" b="1" i="1">
                                  <a:solidFill>
                                    <a:srgbClr val="00B050"/>
                                  </a:solidFill>
                                  <a:latin typeface="Cambria Math" panose="02040503050406030204" pitchFamily="18" charset="0"/>
                                </a:rPr>
                                <m:t>𝟐</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𝟑𝟎</m:t>
                              </m:r>
                              <m:r>
                                <a:rPr lang="tr-TR" b="1" i="1">
                                  <a:solidFill>
                                    <a:srgbClr val="00B050"/>
                                  </a:solidFill>
                                  <a:latin typeface="Cambria Math" panose="02040503050406030204" pitchFamily="18" charset="0"/>
                                </a:rPr>
                                <m:t>𝒕</m:t>
                              </m:r>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𝟑</m:t>
                              </m:r>
                              <m:r>
                                <m:rPr>
                                  <m:nor/>
                                </m:rPr>
                                <a:rPr lang="tr-TR" b="1" dirty="0">
                                  <a:solidFill>
                                    <a:srgbClr val="00B050"/>
                                  </a:solidFill>
                                </a:rPr>
                                <m:t> </m:t>
                              </m:r>
                            </m:e>
                          </m:d>
                          <m:r>
                            <a:rPr lang="tr-TR" b="1" i="1">
                              <a:solidFill>
                                <a:srgbClr val="00B050"/>
                              </a:solidFill>
                              <a:latin typeface="Cambria Math" panose="02040503050406030204" pitchFamily="18" charset="0"/>
                            </a:rPr>
                            <m:t>𝒅𝒕</m:t>
                          </m:r>
                        </m:e>
                      </m:nary>
                      <m:r>
                        <a:rPr lang="tr-TR" b="1" i="1" smtClean="0">
                          <a:solidFill>
                            <a:srgbClr val="00B050"/>
                          </a:solidFill>
                          <a:latin typeface="Cambria Math" panose="02040503050406030204" pitchFamily="18" charset="0"/>
                          <a:ea typeface="Cambria Math" panose="02040503050406030204" pitchFamily="18" charset="0"/>
                        </a:rPr>
                        <m:t>⟹</m:t>
                      </m:r>
                      <m:r>
                        <a:rPr lang="tr-TR" b="1" i="1" smtClean="0">
                          <a:solidFill>
                            <a:srgbClr val="00B050"/>
                          </a:solidFill>
                          <a:latin typeface="Cambria Math" panose="02040503050406030204" pitchFamily="18" charset="0"/>
                          <a:ea typeface="Cambria Math" panose="02040503050406030204" pitchFamily="18" charset="0"/>
                        </a:rPr>
                        <m:t>𝒔</m:t>
                      </m:r>
                      <m:r>
                        <a:rPr lang="tr-TR" b="1" i="1" smtClean="0">
                          <a:solidFill>
                            <a:srgbClr val="00B050"/>
                          </a:solidFill>
                          <a:latin typeface="Cambria Math" panose="02040503050406030204" pitchFamily="18" charset="0"/>
                          <a:ea typeface="Cambria Math" panose="02040503050406030204" pitchFamily="18" charset="0"/>
                        </a:rPr>
                        <m:t>+</m:t>
                      </m:r>
                      <m:r>
                        <a:rPr lang="tr-TR" b="1" i="1" smtClean="0">
                          <a:solidFill>
                            <a:srgbClr val="00B050"/>
                          </a:solidFill>
                          <a:latin typeface="Cambria Math" panose="02040503050406030204" pitchFamily="18" charset="0"/>
                          <a:ea typeface="Cambria Math" panose="02040503050406030204" pitchFamily="18" charset="0"/>
                        </a:rPr>
                        <m:t>𝟓</m:t>
                      </m:r>
                      <m:r>
                        <a:rPr lang="tr-TR" b="1" i="1" smtClean="0">
                          <a:solidFill>
                            <a:srgbClr val="00B050"/>
                          </a:solidFill>
                          <a:latin typeface="Cambria Math" panose="02040503050406030204" pitchFamily="18" charset="0"/>
                          <a:ea typeface="Cambria Math" panose="02040503050406030204" pitchFamily="18" charset="0"/>
                        </a:rPr>
                        <m:t>=</m:t>
                      </m:r>
                      <m:f>
                        <m:fPr>
                          <m:ctrlPr>
                            <a:rPr lang="tr-TR" b="1" i="1" smtClean="0">
                              <a:solidFill>
                                <a:srgbClr val="00B050"/>
                              </a:solidFill>
                              <a:latin typeface="Cambria Math" panose="02040503050406030204" pitchFamily="18" charset="0"/>
                              <a:ea typeface="Cambria Math" panose="02040503050406030204" pitchFamily="18" charset="0"/>
                            </a:rPr>
                          </m:ctrlPr>
                        </m:fPr>
                        <m:num>
                          <m:r>
                            <a:rPr lang="tr-TR" b="1" i="1" smtClean="0">
                              <a:solidFill>
                                <a:srgbClr val="00B050"/>
                              </a:solidFill>
                              <a:latin typeface="Cambria Math" panose="02040503050406030204" pitchFamily="18" charset="0"/>
                              <a:ea typeface="Cambria Math" panose="02040503050406030204" pitchFamily="18" charset="0"/>
                            </a:rPr>
                            <m:t>𝟐</m:t>
                          </m:r>
                        </m:num>
                        <m:den>
                          <m:r>
                            <a:rPr lang="tr-TR" b="1" i="1" smtClean="0">
                              <a:solidFill>
                                <a:srgbClr val="00B050"/>
                              </a:solidFill>
                              <a:latin typeface="Cambria Math" panose="02040503050406030204" pitchFamily="18" charset="0"/>
                              <a:ea typeface="Cambria Math" panose="02040503050406030204" pitchFamily="18" charset="0"/>
                            </a:rPr>
                            <m:t>𝟑</m:t>
                          </m:r>
                        </m:den>
                      </m:f>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smtClean="0">
                              <a:solidFill>
                                <a:srgbClr val="00B050"/>
                              </a:solidFill>
                              <a:latin typeface="Cambria Math" panose="02040503050406030204" pitchFamily="18" charset="0"/>
                            </a:rPr>
                            <m:t>𝟑</m:t>
                          </m:r>
                        </m:sup>
                      </m:sSup>
                      <m:r>
                        <a:rPr lang="tr-TR" b="1" i="1">
                          <a:solidFill>
                            <a:srgbClr val="00B050"/>
                          </a:solidFill>
                          <a:latin typeface="Cambria Math" panose="02040503050406030204" pitchFamily="18" charset="0"/>
                        </a:rPr>
                        <m:t>−</m:t>
                      </m:r>
                      <m:r>
                        <a:rPr lang="tr-TR" b="1" i="1" smtClean="0">
                          <a:solidFill>
                            <a:srgbClr val="00B050"/>
                          </a:solidFill>
                          <a:latin typeface="Cambria Math" panose="02040503050406030204" pitchFamily="18" charset="0"/>
                        </a:rPr>
                        <m:t>𝟏𝟓</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𝟑</m:t>
                      </m:r>
                      <m:r>
                        <a:rPr lang="tr-TR" b="1" i="1">
                          <a:solidFill>
                            <a:srgbClr val="00B050"/>
                          </a:solidFill>
                          <a:latin typeface="Cambria Math" panose="02040503050406030204" pitchFamily="18" charset="0"/>
                        </a:rPr>
                        <m:t>𝒕</m:t>
                      </m:r>
                    </m:oMath>
                  </m:oMathPara>
                </a14:m>
                <a:endParaRPr lang="tr-TR" dirty="0" smtClean="0">
                  <a:solidFill>
                    <a:srgbClr val="00B050"/>
                  </a:solidFill>
                </a:endParaRPr>
              </a:p>
              <a:p>
                <a:pPr/>
                <a14:m>
                  <m:oMathPara xmlns:m="http://schemas.openxmlformats.org/officeDocument/2006/math">
                    <m:oMathParaPr>
                      <m:jc m:val="centerGroup"/>
                    </m:oMathParaPr>
                    <m:oMath xmlns:m="http://schemas.openxmlformats.org/officeDocument/2006/math">
                      <m:r>
                        <a:rPr lang="tr-TR" b="1" i="1">
                          <a:solidFill>
                            <a:srgbClr val="00B050"/>
                          </a:solidFill>
                          <a:latin typeface="Cambria Math" panose="02040503050406030204" pitchFamily="18" charset="0"/>
                          <a:ea typeface="Cambria Math" panose="02040503050406030204" pitchFamily="18" charset="0"/>
                        </a:rPr>
                        <m:t>𝒔</m:t>
                      </m:r>
                      <m:r>
                        <a:rPr lang="tr-TR" b="1" i="1">
                          <a:solidFill>
                            <a:srgbClr val="00B050"/>
                          </a:solidFill>
                          <a:latin typeface="Cambria Math" panose="02040503050406030204" pitchFamily="18" charset="0"/>
                          <a:ea typeface="Cambria Math" panose="02040503050406030204" pitchFamily="18" charset="0"/>
                        </a:rPr>
                        <m:t>=</m:t>
                      </m:r>
                      <m:f>
                        <m:fPr>
                          <m:ctrlPr>
                            <a:rPr lang="tr-TR" b="1" i="1">
                              <a:solidFill>
                                <a:srgbClr val="00B050"/>
                              </a:solidFill>
                              <a:latin typeface="Cambria Math" panose="02040503050406030204" pitchFamily="18" charset="0"/>
                              <a:ea typeface="Cambria Math" panose="02040503050406030204" pitchFamily="18" charset="0"/>
                            </a:rPr>
                          </m:ctrlPr>
                        </m:fPr>
                        <m:num>
                          <m:r>
                            <a:rPr lang="tr-TR" b="1" i="1">
                              <a:solidFill>
                                <a:srgbClr val="00B050"/>
                              </a:solidFill>
                              <a:latin typeface="Cambria Math" panose="02040503050406030204" pitchFamily="18" charset="0"/>
                              <a:ea typeface="Cambria Math" panose="02040503050406030204" pitchFamily="18" charset="0"/>
                            </a:rPr>
                            <m:t>𝟐</m:t>
                          </m:r>
                        </m:num>
                        <m:den>
                          <m:r>
                            <a:rPr lang="tr-TR" b="1" i="1">
                              <a:solidFill>
                                <a:srgbClr val="00B050"/>
                              </a:solidFill>
                              <a:latin typeface="Cambria Math" panose="02040503050406030204" pitchFamily="18" charset="0"/>
                              <a:ea typeface="Cambria Math" panose="02040503050406030204" pitchFamily="18" charset="0"/>
                            </a:rPr>
                            <m:t>𝟑</m:t>
                          </m:r>
                        </m:den>
                      </m:f>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𝟑</m:t>
                          </m:r>
                        </m:sup>
                      </m:sSup>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𝟏𝟓</m:t>
                      </m:r>
                      <m:sSup>
                        <m:sSupPr>
                          <m:ctrlPr>
                            <a:rPr lang="tr-TR" b="1" i="1">
                              <a:solidFill>
                                <a:srgbClr val="00B050"/>
                              </a:solidFill>
                              <a:latin typeface="Cambria Math" panose="02040503050406030204" pitchFamily="18" charset="0"/>
                            </a:rPr>
                          </m:ctrlPr>
                        </m:sSupPr>
                        <m:e>
                          <m:r>
                            <a:rPr lang="tr-TR" b="1" i="1">
                              <a:solidFill>
                                <a:srgbClr val="00B050"/>
                              </a:solidFill>
                              <a:latin typeface="Cambria Math" panose="02040503050406030204" pitchFamily="18" charset="0"/>
                            </a:rPr>
                            <m:t>𝒕</m:t>
                          </m:r>
                        </m:e>
                        <m:sup>
                          <m:r>
                            <a:rPr lang="tr-TR" b="1" i="1">
                              <a:solidFill>
                                <a:srgbClr val="00B050"/>
                              </a:solidFill>
                              <a:latin typeface="Cambria Math" panose="02040503050406030204" pitchFamily="18" charset="0"/>
                            </a:rPr>
                            <m:t>𝟐</m:t>
                          </m:r>
                        </m:sup>
                      </m:sSup>
                      <m:r>
                        <a:rPr lang="tr-TR" b="1" i="1">
                          <a:solidFill>
                            <a:srgbClr val="00B050"/>
                          </a:solidFill>
                          <a:latin typeface="Cambria Math" panose="02040503050406030204" pitchFamily="18" charset="0"/>
                        </a:rPr>
                        <m:t>+</m:t>
                      </m:r>
                      <m:r>
                        <a:rPr lang="tr-TR" b="1" i="1">
                          <a:solidFill>
                            <a:srgbClr val="00B050"/>
                          </a:solidFill>
                          <a:latin typeface="Cambria Math" panose="02040503050406030204" pitchFamily="18" charset="0"/>
                        </a:rPr>
                        <m:t>𝟑</m:t>
                      </m:r>
                      <m:r>
                        <a:rPr lang="tr-TR" b="1" i="1">
                          <a:solidFill>
                            <a:srgbClr val="00B050"/>
                          </a:solidFill>
                          <a:latin typeface="Cambria Math" panose="02040503050406030204" pitchFamily="18" charset="0"/>
                        </a:rPr>
                        <m:t>𝒕</m:t>
                      </m:r>
                      <m:r>
                        <a:rPr lang="tr-TR" b="1" i="1" smtClean="0">
                          <a:solidFill>
                            <a:srgbClr val="00B050"/>
                          </a:solidFill>
                          <a:latin typeface="Cambria Math" panose="02040503050406030204" pitchFamily="18" charset="0"/>
                          <a:ea typeface="Cambria Math" panose="02040503050406030204" pitchFamily="18" charset="0"/>
                        </a:rPr>
                        <m:t>−</m:t>
                      </m:r>
                      <m:r>
                        <a:rPr lang="tr-TR" b="1" i="1">
                          <a:solidFill>
                            <a:srgbClr val="00B050"/>
                          </a:solidFill>
                          <a:latin typeface="Cambria Math" panose="02040503050406030204" pitchFamily="18" charset="0"/>
                          <a:ea typeface="Cambria Math" panose="02040503050406030204" pitchFamily="18" charset="0"/>
                        </a:rPr>
                        <m:t>𝟓</m:t>
                      </m:r>
                    </m:oMath>
                  </m:oMathPara>
                </a14:m>
                <a:endParaRPr lang="tr-TR" dirty="0">
                  <a:solidFill>
                    <a:srgbClr val="00B050"/>
                  </a:solidFill>
                </a:endParaRPr>
              </a:p>
            </p:txBody>
          </p:sp>
        </mc:Choice>
        <mc:Fallback xmlns="">
          <p:sp>
            <p:nvSpPr>
              <p:cNvPr id="3" name="Dikdörtgen 2"/>
              <p:cNvSpPr>
                <a:spLocks noRot="1" noChangeAspect="1" noMove="1" noResize="1" noEditPoints="1" noAdjustHandles="1" noChangeArrowheads="1" noChangeShapeType="1" noTextEdit="1"/>
              </p:cNvSpPr>
              <p:nvPr/>
            </p:nvSpPr>
            <p:spPr>
              <a:xfrm>
                <a:off x="431304" y="1524000"/>
                <a:ext cx="7915365" cy="3170804"/>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227456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a:t>Hızın fonksiyonu olarak ivme a=f(v)</a:t>
            </a:r>
          </a:p>
        </p:txBody>
      </p:sp>
      <mc:AlternateContent xmlns:mc="http://schemas.openxmlformats.org/markup-compatibility/2006" xmlns:a14="http://schemas.microsoft.com/office/drawing/2010/main">
        <mc:Choice Requires="a14">
          <p:sp>
            <p:nvSpPr>
              <p:cNvPr id="3" name="TextBox 5"/>
              <p:cNvSpPr txBox="1"/>
              <p:nvPr/>
            </p:nvSpPr>
            <p:spPr>
              <a:xfrm>
                <a:off x="457200" y="1628800"/>
                <a:ext cx="7804261" cy="4707571"/>
              </a:xfrm>
              <a:prstGeom prst="rect">
                <a:avLst/>
              </a:prstGeom>
              <a:noFill/>
            </p:spPr>
            <p:txBody>
              <a:bodyPr wrap="square" rtlCol="0">
                <a:spAutoFit/>
              </a:bodyPr>
              <a:lstStyle/>
              <a:p>
                <a:pPr>
                  <a:spcBef>
                    <a:spcPts val="600"/>
                  </a:spcBef>
                  <a:spcAft>
                    <a:spcPts val="600"/>
                  </a:spcAft>
                </a:pPr>
                <a:r>
                  <a:rPr lang="tr-TR" sz="2400" dirty="0" smtClean="0">
                    <a:solidFill>
                      <a:schemeClr val="accent4"/>
                    </a:solidFill>
                    <a:latin typeface="Comic Sans MS" panose="030F0702030302020204" pitchFamily="66" charset="0"/>
                  </a:rPr>
                  <a:t>İvme hızın fonksiyonu olarak verildiğinde </a:t>
                </a: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sz="2400" b="1" i="1" dirty="0" smtClean="0">
                          <a:solidFill>
                            <a:srgbClr val="00B0F0"/>
                          </a:solidFill>
                          <a:latin typeface="Cambria Math" panose="02040503050406030204" pitchFamily="18" charset="0"/>
                        </a:rPr>
                        <m:t>𝒂</m:t>
                      </m:r>
                      <m:r>
                        <a:rPr lang="tr-TR" sz="2400" b="1" i="1" dirty="0" smtClean="0">
                          <a:solidFill>
                            <a:srgbClr val="00B0F0"/>
                          </a:solidFill>
                          <a:latin typeface="Cambria Math" panose="02040503050406030204" pitchFamily="18" charset="0"/>
                        </a:rPr>
                        <m:t>=</m:t>
                      </m:r>
                      <m:r>
                        <a:rPr lang="tr-TR" sz="2400" b="1" i="1" dirty="0" smtClean="0">
                          <a:solidFill>
                            <a:srgbClr val="00B0F0"/>
                          </a:solidFill>
                          <a:latin typeface="Cambria Math" panose="02040503050406030204" pitchFamily="18" charset="0"/>
                        </a:rPr>
                        <m:t>𝒇</m:t>
                      </m:r>
                      <m:d>
                        <m:dPr>
                          <m:ctrlPr>
                            <a:rPr lang="tr-TR" sz="2400" b="1" i="1" dirty="0" smtClean="0">
                              <a:solidFill>
                                <a:srgbClr val="00B0F0"/>
                              </a:solidFill>
                              <a:latin typeface="Cambria Math" panose="02040503050406030204" pitchFamily="18" charset="0"/>
                            </a:rPr>
                          </m:ctrlPr>
                        </m:dPr>
                        <m:e>
                          <m:r>
                            <a:rPr lang="tr-TR" sz="2400" b="1" i="1" dirty="0" smtClean="0">
                              <a:solidFill>
                                <a:srgbClr val="00B0F0"/>
                              </a:solidFill>
                              <a:latin typeface="Cambria Math" panose="02040503050406030204" pitchFamily="18" charset="0"/>
                            </a:rPr>
                            <m:t>𝒗</m:t>
                          </m:r>
                        </m:e>
                      </m:d>
                      <m:r>
                        <a:rPr lang="tr-TR" sz="2400" b="1" i="1" dirty="0" smtClean="0">
                          <a:solidFill>
                            <a:srgbClr val="00B0F0"/>
                          </a:solidFill>
                          <a:latin typeface="Cambria Math" panose="02040503050406030204" pitchFamily="18" charset="0"/>
                        </a:rPr>
                        <m:t>=</m:t>
                      </m:r>
                      <m:f>
                        <m:fPr>
                          <m:ctrlPr>
                            <a:rPr lang="tr-TR" sz="2400" b="1" i="1" dirty="0" smtClean="0">
                              <a:solidFill>
                                <a:srgbClr val="00B0F0"/>
                              </a:solidFill>
                              <a:latin typeface="Cambria Math" panose="02040503050406030204" pitchFamily="18" charset="0"/>
                            </a:rPr>
                          </m:ctrlPr>
                        </m:fPr>
                        <m:num>
                          <m:r>
                            <a:rPr lang="tr-TR" sz="2400" b="1" i="1" dirty="0" smtClean="0">
                              <a:solidFill>
                                <a:srgbClr val="00B0F0"/>
                              </a:solidFill>
                              <a:latin typeface="Cambria Math" panose="02040503050406030204" pitchFamily="18" charset="0"/>
                            </a:rPr>
                            <m:t>𝒅𝒗</m:t>
                          </m:r>
                        </m:num>
                        <m:den>
                          <m:r>
                            <a:rPr lang="tr-TR" sz="2400" b="1" i="1" dirty="0" smtClean="0">
                              <a:solidFill>
                                <a:srgbClr val="00B0F0"/>
                              </a:solidFill>
                              <a:latin typeface="Cambria Math" panose="02040503050406030204" pitchFamily="18" charset="0"/>
                            </a:rPr>
                            <m:t>𝒅𝒕</m:t>
                          </m:r>
                        </m:den>
                      </m:f>
                      <m:r>
                        <a:rPr lang="tr-TR" sz="2400" b="1" i="1" dirty="0" smtClean="0">
                          <a:solidFill>
                            <a:srgbClr val="00B0F0"/>
                          </a:solidFill>
                          <a:latin typeface="Cambria Math" panose="02040503050406030204" pitchFamily="18" charset="0"/>
                          <a:ea typeface="Cambria Math" panose="02040503050406030204" pitchFamily="18" charset="0"/>
                        </a:rPr>
                        <m:t>⟹</m:t>
                      </m:r>
                      <m:r>
                        <a:rPr lang="tr-TR" sz="2400" b="1" i="1" dirty="0" smtClean="0">
                          <a:solidFill>
                            <a:srgbClr val="00B0F0"/>
                          </a:solidFill>
                          <a:latin typeface="Cambria Math" panose="02040503050406030204" pitchFamily="18" charset="0"/>
                          <a:ea typeface="Cambria Math" panose="02040503050406030204" pitchFamily="18" charset="0"/>
                        </a:rPr>
                        <m:t>𝒅𝒕</m:t>
                      </m:r>
                      <m:r>
                        <a:rPr lang="tr-TR" sz="2400" b="1" i="1" dirty="0" smtClean="0">
                          <a:solidFill>
                            <a:srgbClr val="00B0F0"/>
                          </a:solidFill>
                          <a:latin typeface="Cambria Math" panose="02040503050406030204" pitchFamily="18" charset="0"/>
                          <a:ea typeface="Cambria Math" panose="02040503050406030204" pitchFamily="18" charset="0"/>
                        </a:rPr>
                        <m:t>=</m:t>
                      </m:r>
                      <m:f>
                        <m:fPr>
                          <m:ctrlPr>
                            <a:rPr lang="tr-TR" sz="2400" b="1" i="1" dirty="0" smtClean="0">
                              <a:solidFill>
                                <a:srgbClr val="00B0F0"/>
                              </a:solidFill>
                              <a:latin typeface="Cambria Math" panose="02040503050406030204" pitchFamily="18" charset="0"/>
                              <a:ea typeface="Cambria Math" panose="02040503050406030204" pitchFamily="18" charset="0"/>
                            </a:rPr>
                          </m:ctrlPr>
                        </m:fPr>
                        <m:num>
                          <m:r>
                            <a:rPr lang="tr-TR" sz="2400" b="1" i="1" dirty="0" smtClean="0">
                              <a:solidFill>
                                <a:srgbClr val="00B0F0"/>
                              </a:solidFill>
                              <a:latin typeface="Cambria Math" panose="02040503050406030204" pitchFamily="18" charset="0"/>
                              <a:ea typeface="Cambria Math" panose="02040503050406030204" pitchFamily="18" charset="0"/>
                            </a:rPr>
                            <m:t>𝒅𝒗</m:t>
                          </m:r>
                        </m:num>
                        <m:den>
                          <m:r>
                            <a:rPr lang="tr-TR" sz="2400" b="1" i="1" dirty="0" smtClean="0">
                              <a:solidFill>
                                <a:srgbClr val="00B0F0"/>
                              </a:solidFill>
                              <a:latin typeface="Cambria Math" panose="02040503050406030204" pitchFamily="18" charset="0"/>
                              <a:ea typeface="Cambria Math" panose="02040503050406030204" pitchFamily="18" charset="0"/>
                            </a:rPr>
                            <m:t>𝒇</m:t>
                          </m:r>
                          <m:r>
                            <a:rPr lang="tr-TR" sz="2400" b="1" i="1" dirty="0" smtClean="0">
                              <a:solidFill>
                                <a:srgbClr val="00B0F0"/>
                              </a:solidFill>
                              <a:latin typeface="Cambria Math" panose="02040503050406030204" pitchFamily="18" charset="0"/>
                              <a:ea typeface="Cambria Math" panose="02040503050406030204" pitchFamily="18" charset="0"/>
                            </a:rPr>
                            <m:t>(</m:t>
                          </m:r>
                          <m:r>
                            <a:rPr lang="tr-TR" sz="2400" b="1" i="1" dirty="0" smtClean="0">
                              <a:solidFill>
                                <a:srgbClr val="00B0F0"/>
                              </a:solidFill>
                              <a:latin typeface="Cambria Math" panose="02040503050406030204" pitchFamily="18" charset="0"/>
                              <a:ea typeface="Cambria Math" panose="02040503050406030204" pitchFamily="18" charset="0"/>
                            </a:rPr>
                            <m:t>𝒗</m:t>
                          </m:r>
                          <m:r>
                            <a:rPr lang="tr-TR" sz="2400" b="1" i="1" dirty="0" smtClean="0">
                              <a:solidFill>
                                <a:srgbClr val="00B0F0"/>
                              </a:solidFill>
                              <a:latin typeface="Cambria Math" panose="02040503050406030204" pitchFamily="18" charset="0"/>
                              <a:ea typeface="Cambria Math" panose="02040503050406030204" pitchFamily="18" charset="0"/>
                            </a:rPr>
                            <m:t>)</m:t>
                          </m:r>
                        </m:den>
                      </m:f>
                    </m:oMath>
                  </m:oMathPara>
                </a14:m>
                <a:endParaRPr lang="tr-TR" sz="2400" b="1" dirty="0" smtClean="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sz="2400" b="1" i="1" smtClean="0">
                          <a:solidFill>
                            <a:srgbClr val="00B0F0"/>
                          </a:solidFill>
                          <a:latin typeface="Cambria Math" panose="02040503050406030204" pitchFamily="18" charset="0"/>
                        </a:rPr>
                        <m:t>𝒕</m:t>
                      </m:r>
                      <m:r>
                        <a:rPr lang="tr-TR" sz="2400" b="1" i="1">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r>
                            <a:rPr lang="tr-TR" sz="2400" b="1" i="1">
                              <a:solidFill>
                                <a:srgbClr val="00B0F0"/>
                              </a:solidFill>
                              <a:latin typeface="Cambria Math" panose="02040503050406030204" pitchFamily="18" charset="0"/>
                            </a:rPr>
                            <m:t>𝟎</m:t>
                          </m:r>
                        </m:sub>
                        <m:sup>
                          <m:r>
                            <a:rPr lang="tr-TR" sz="2400" b="1" i="1">
                              <a:solidFill>
                                <a:srgbClr val="00B0F0"/>
                              </a:solidFill>
                              <a:latin typeface="Cambria Math" panose="02040503050406030204" pitchFamily="18" charset="0"/>
                            </a:rPr>
                            <m:t>𝒕</m:t>
                          </m:r>
                        </m:sup>
                        <m:e>
                          <m:r>
                            <a:rPr lang="tr-TR" sz="2400" b="1" i="1">
                              <a:solidFill>
                                <a:srgbClr val="00B0F0"/>
                              </a:solidFill>
                              <a:latin typeface="Cambria Math" panose="02040503050406030204" pitchFamily="18" charset="0"/>
                            </a:rPr>
                            <m:t>𝒅𝒕</m:t>
                          </m:r>
                        </m:e>
                      </m:nary>
                      <m:r>
                        <a:rPr lang="tr-TR" sz="2400" b="1" i="1" smtClean="0">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𝒗</m:t>
                          </m:r>
                        </m:sup>
                        <m:e>
                          <m:f>
                            <m:fPr>
                              <m:ctrlPr>
                                <a:rPr lang="tr-TR" sz="2400" b="1" i="1" dirty="0">
                                  <a:solidFill>
                                    <a:srgbClr val="00B0F0"/>
                                  </a:solidFill>
                                  <a:latin typeface="Cambria Math" panose="02040503050406030204" pitchFamily="18" charset="0"/>
                                  <a:ea typeface="Cambria Math" panose="02040503050406030204" pitchFamily="18" charset="0"/>
                                </a:rPr>
                              </m:ctrlPr>
                            </m:fPr>
                            <m:num>
                              <m:r>
                                <a:rPr lang="tr-TR" sz="2400" b="1" i="1" dirty="0">
                                  <a:solidFill>
                                    <a:srgbClr val="00B0F0"/>
                                  </a:solidFill>
                                  <a:latin typeface="Cambria Math" panose="02040503050406030204" pitchFamily="18" charset="0"/>
                                  <a:ea typeface="Cambria Math" panose="02040503050406030204" pitchFamily="18" charset="0"/>
                                </a:rPr>
                                <m:t>𝒅𝒗</m:t>
                              </m:r>
                            </m:num>
                            <m:den>
                              <m:r>
                                <a:rPr lang="tr-TR" sz="2400" b="1" i="1" dirty="0">
                                  <a:solidFill>
                                    <a:srgbClr val="00B0F0"/>
                                  </a:solidFill>
                                  <a:latin typeface="Cambria Math" panose="02040503050406030204" pitchFamily="18" charset="0"/>
                                  <a:ea typeface="Cambria Math" panose="02040503050406030204" pitchFamily="18" charset="0"/>
                                </a:rPr>
                                <m:t>𝒇</m:t>
                              </m:r>
                              <m:r>
                                <a:rPr lang="tr-TR" sz="2400" b="1" i="1" dirty="0">
                                  <a:solidFill>
                                    <a:srgbClr val="00B0F0"/>
                                  </a:solidFill>
                                  <a:latin typeface="Cambria Math" panose="02040503050406030204" pitchFamily="18" charset="0"/>
                                  <a:ea typeface="Cambria Math" panose="02040503050406030204" pitchFamily="18" charset="0"/>
                                </a:rPr>
                                <m:t>(</m:t>
                              </m:r>
                              <m:r>
                                <a:rPr lang="tr-TR" sz="2400" b="1" i="1" dirty="0">
                                  <a:solidFill>
                                    <a:srgbClr val="00B0F0"/>
                                  </a:solidFill>
                                  <a:latin typeface="Cambria Math" panose="02040503050406030204" pitchFamily="18" charset="0"/>
                                  <a:ea typeface="Cambria Math" panose="02040503050406030204" pitchFamily="18" charset="0"/>
                                </a:rPr>
                                <m:t>𝒗</m:t>
                              </m:r>
                              <m:r>
                                <a:rPr lang="tr-TR" sz="2400" b="1" i="1" dirty="0">
                                  <a:solidFill>
                                    <a:srgbClr val="00B0F0"/>
                                  </a:solidFill>
                                  <a:latin typeface="Cambria Math" panose="02040503050406030204" pitchFamily="18" charset="0"/>
                                  <a:ea typeface="Cambria Math" panose="02040503050406030204" pitchFamily="18" charset="0"/>
                                </a:rPr>
                                <m:t>)</m:t>
                              </m:r>
                            </m:den>
                          </m:f>
                        </m:e>
                      </m:nary>
                    </m:oMath>
                  </m:oMathPara>
                </a14:m>
                <a:endParaRPr lang="tr-TR" sz="2400" b="1" dirty="0" smtClean="0">
                  <a:solidFill>
                    <a:schemeClr val="accent4"/>
                  </a:solidFill>
                  <a:latin typeface="Comic Sans MS" panose="030F0702030302020204" pitchFamily="66" charset="0"/>
                </a:endParaRPr>
              </a:p>
              <a:p>
                <a:pPr>
                  <a:spcBef>
                    <a:spcPts val="600"/>
                  </a:spcBef>
                  <a:spcAft>
                    <a:spcPts val="600"/>
                  </a:spcAft>
                </a:pPr>
                <a:r>
                  <a:rPr lang="tr-TR" sz="2400" dirty="0" smtClean="0">
                    <a:solidFill>
                      <a:schemeClr val="accent4"/>
                    </a:solidFill>
                    <a:latin typeface="Comic Sans MS" panose="030F0702030302020204" pitchFamily="66" charset="0"/>
                  </a:rPr>
                  <a:t>Şeklinde zaman ifadesi bulunabileceği gibi (3) denkleminden yol ifadesi de bulunabilir.</a:t>
                </a: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sz="2400" b="1" i="1" smtClean="0">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𝒗</m:t>
                          </m:r>
                        </m:sup>
                        <m:e>
                          <m:f>
                            <m:fPr>
                              <m:ctrlPr>
                                <a:rPr lang="tr-TR" sz="2400" b="1" i="1" smtClean="0">
                                  <a:solidFill>
                                    <a:srgbClr val="00B0F0"/>
                                  </a:solidFill>
                                  <a:latin typeface="Cambria Math" panose="02040503050406030204" pitchFamily="18" charset="0"/>
                                </a:rPr>
                              </m:ctrlPr>
                            </m:fPr>
                            <m:num>
                              <m:r>
                                <a:rPr lang="tr-TR" sz="2400" b="1" i="1">
                                  <a:solidFill>
                                    <a:srgbClr val="00B0F0"/>
                                  </a:solidFill>
                                  <a:latin typeface="Cambria Math" panose="02040503050406030204" pitchFamily="18" charset="0"/>
                                </a:rPr>
                                <m:t>𝒗𝒅𝒗</m:t>
                              </m:r>
                            </m:num>
                            <m:den>
                              <m:r>
                                <a:rPr lang="tr-TR" sz="2400" b="1" i="1" smtClean="0">
                                  <a:solidFill>
                                    <a:srgbClr val="00B0F0"/>
                                  </a:solidFill>
                                  <a:latin typeface="Cambria Math" panose="02040503050406030204" pitchFamily="18" charset="0"/>
                                </a:rPr>
                                <m:t>𝒇</m:t>
                              </m:r>
                              <m:r>
                                <a:rPr lang="tr-TR" sz="2400" b="1" i="1" smtClean="0">
                                  <a:solidFill>
                                    <a:srgbClr val="00B0F0"/>
                                  </a:solidFill>
                                  <a:latin typeface="Cambria Math" panose="02040503050406030204" pitchFamily="18" charset="0"/>
                                </a:rPr>
                                <m:t>(</m:t>
                              </m:r>
                              <m:r>
                                <a:rPr lang="tr-TR" sz="2400" b="1" i="1" smtClean="0">
                                  <a:solidFill>
                                    <a:srgbClr val="00B0F0"/>
                                  </a:solidFill>
                                  <a:latin typeface="Cambria Math" panose="02040503050406030204" pitchFamily="18" charset="0"/>
                                </a:rPr>
                                <m:t>𝒗</m:t>
                              </m:r>
                              <m:r>
                                <a:rPr lang="tr-TR" sz="2400" b="1" i="1" smtClean="0">
                                  <a:solidFill>
                                    <a:srgbClr val="00B0F0"/>
                                  </a:solidFill>
                                  <a:latin typeface="Cambria Math" panose="02040503050406030204" pitchFamily="18" charset="0"/>
                                </a:rPr>
                                <m:t>)</m:t>
                              </m:r>
                            </m:den>
                          </m:f>
                        </m:e>
                      </m:nary>
                      <m:r>
                        <a:rPr lang="tr-TR" sz="2400" b="1" i="1">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smtClean="0">
                                  <a:solidFill>
                                    <a:srgbClr val="00B0F0"/>
                                  </a:solidFill>
                                  <a:latin typeface="Cambria Math" panose="02040503050406030204" pitchFamily="18" charset="0"/>
                                </a:rPr>
                                <m:t>𝒔</m:t>
                              </m:r>
                            </m:e>
                            <m:sub>
                              <m:r>
                                <a:rPr lang="tr-TR" sz="2400" b="1" i="1">
                                  <a:solidFill>
                                    <a:srgbClr val="00B0F0"/>
                                  </a:solidFill>
                                  <a:latin typeface="Cambria Math" panose="02040503050406030204" pitchFamily="18" charset="0"/>
                                </a:rPr>
                                <m:t>𝟎</m:t>
                              </m:r>
                            </m:sub>
                          </m:sSub>
                        </m:sub>
                        <m:sup>
                          <m:r>
                            <a:rPr lang="tr-TR" sz="2400" b="1" i="1" smtClean="0">
                              <a:solidFill>
                                <a:srgbClr val="00B0F0"/>
                              </a:solidFill>
                              <a:latin typeface="Cambria Math" panose="02040503050406030204" pitchFamily="18" charset="0"/>
                            </a:rPr>
                            <m:t>𝒔</m:t>
                          </m:r>
                        </m:sup>
                        <m:e>
                          <m:r>
                            <a:rPr lang="tr-TR" sz="2400" b="1" i="1">
                              <a:solidFill>
                                <a:srgbClr val="00B0F0"/>
                              </a:solidFill>
                              <a:latin typeface="Cambria Math" panose="02040503050406030204" pitchFamily="18" charset="0"/>
                            </a:rPr>
                            <m:t>𝒅</m:t>
                          </m:r>
                          <m:r>
                            <a:rPr lang="tr-TR" sz="2400" b="1" i="1" smtClean="0">
                              <a:solidFill>
                                <a:srgbClr val="00B0F0"/>
                              </a:solidFill>
                              <a:latin typeface="Cambria Math" panose="02040503050406030204" pitchFamily="18" charset="0"/>
                            </a:rPr>
                            <m:t>𝒔</m:t>
                          </m:r>
                        </m:e>
                      </m:nary>
                    </m:oMath>
                  </m:oMathPara>
                </a14:m>
                <a:endParaRPr lang="en-US" sz="2400" b="1" dirty="0">
                  <a:solidFill>
                    <a:schemeClr val="accent4"/>
                  </a:solidFill>
                  <a:latin typeface="Comic Sans MS" panose="030F0702030302020204" pitchFamily="66" charset="0"/>
                </a:endParaRPr>
              </a:p>
            </p:txBody>
          </p:sp>
        </mc:Choice>
        <mc:Fallback xmlns="">
          <p:sp>
            <p:nvSpPr>
              <p:cNvPr id="3" name="TextBox 5"/>
              <p:cNvSpPr txBox="1">
                <a:spLocks noRot="1" noChangeAspect="1" noMove="1" noResize="1" noEditPoints="1" noAdjustHandles="1" noChangeArrowheads="1" noChangeShapeType="1" noTextEdit="1"/>
              </p:cNvSpPr>
              <p:nvPr/>
            </p:nvSpPr>
            <p:spPr>
              <a:xfrm>
                <a:off x="457200" y="1628800"/>
                <a:ext cx="7804261" cy="4707571"/>
              </a:xfrm>
              <a:prstGeom prst="rect">
                <a:avLst/>
              </a:prstGeom>
              <a:blipFill rotWithShape="0">
                <a:blip r:embed="rId2"/>
                <a:stretch>
                  <a:fillRect l="-1172" t="-1036"/>
                </a:stretch>
              </a:blipFill>
            </p:spPr>
            <p:txBody>
              <a:bodyPr/>
              <a:lstStyle/>
              <a:p>
                <a:r>
                  <a:rPr lang="tr-TR">
                    <a:noFill/>
                  </a:rPr>
                  <a:t> </a:t>
                </a:r>
              </a:p>
            </p:txBody>
          </p:sp>
        </mc:Fallback>
      </mc:AlternateContent>
    </p:spTree>
    <p:extLst>
      <p:ext uri="{BB962C8B-B14F-4D97-AF65-F5344CB8AC3E}">
        <p14:creationId xmlns:p14="http://schemas.microsoft.com/office/powerpoint/2010/main" val="3123633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2400" dirty="0" smtClean="0"/>
                  <a:t>Örnek: Bir parçacık </a:t>
                </a:r>
                <a14:m>
                  <m:oMath xmlns:m="http://schemas.openxmlformats.org/officeDocument/2006/math">
                    <m:r>
                      <a:rPr lang="tr-TR" sz="2400" i="1" dirty="0" smtClean="0">
                        <a:latin typeface="Cambria Math" panose="02040503050406030204" pitchFamily="18" charset="0"/>
                      </a:rPr>
                      <m:t>𝑎</m:t>
                    </m:r>
                    <m:r>
                      <a:rPr lang="tr-TR" sz="2400" i="1" dirty="0" smtClean="0">
                        <a:latin typeface="Cambria Math" panose="02040503050406030204" pitchFamily="18" charset="0"/>
                      </a:rPr>
                      <m:t>=−</m:t>
                    </m:r>
                    <m:r>
                      <a:rPr lang="tr-TR" sz="2400" i="1" dirty="0" err="1" smtClean="0">
                        <a:latin typeface="Cambria Math" panose="02040503050406030204" pitchFamily="18" charset="0"/>
                      </a:rPr>
                      <m:t>𝑘𝑣</m:t>
                    </m:r>
                    <m:r>
                      <a:rPr lang="tr-TR" sz="2400" i="1" dirty="0" smtClean="0">
                        <a:latin typeface="Cambria Math" panose="02040503050406030204" pitchFamily="18" charset="0"/>
                      </a:rPr>
                      <m:t> </m:t>
                    </m:r>
                  </m:oMath>
                </a14:m>
                <a:r>
                  <a:rPr lang="tr-TR" sz="2400" dirty="0" smtClean="0"/>
                  <a:t>yavaşlama ivmesi ile hareket ediyor. </a:t>
                </a:r>
                <a14:m>
                  <m:oMath xmlns:m="http://schemas.openxmlformats.org/officeDocument/2006/math">
                    <m:r>
                      <a:rPr lang="tr-TR" sz="2400" i="1" dirty="0" smtClean="0">
                        <a:latin typeface="Cambria Math" panose="02040503050406030204" pitchFamily="18" charset="0"/>
                      </a:rPr>
                      <m:t>𝑡</m:t>
                    </m:r>
                    <m:r>
                      <a:rPr lang="tr-TR" sz="2400" i="1" dirty="0" smtClean="0">
                        <a:latin typeface="Cambria Math" panose="02040503050406030204" pitchFamily="18" charset="0"/>
                      </a:rPr>
                      <m:t>=0 </m:t>
                    </m:r>
                    <m:r>
                      <a:rPr lang="tr-TR" sz="2400" b="0" i="1" dirty="0" smtClean="0">
                        <a:latin typeface="Cambria Math" panose="02040503050406030204" pitchFamily="18" charset="0"/>
                      </a:rPr>
                      <m:t>𝑠</m:t>
                    </m:r>
                  </m:oMath>
                </a14:m>
                <a:r>
                  <a:rPr lang="tr-TR" sz="2400" dirty="0" smtClean="0"/>
                  <a:t>’de </a:t>
                </a:r>
                <a14:m>
                  <m:oMath xmlns:m="http://schemas.openxmlformats.org/officeDocument/2006/math">
                    <m:r>
                      <a:rPr lang="tr-TR" sz="2400" i="1" dirty="0" smtClean="0">
                        <a:latin typeface="Cambria Math" panose="02040503050406030204" pitchFamily="18" charset="0"/>
                      </a:rPr>
                      <m:t>𝑣</m:t>
                    </m:r>
                    <m:r>
                      <a:rPr lang="tr-TR" sz="2400" i="1" baseline="-25000" dirty="0" smtClean="0">
                        <a:latin typeface="Cambria Math" panose="02040503050406030204" pitchFamily="18" charset="0"/>
                      </a:rPr>
                      <m:t>0</m:t>
                    </m:r>
                    <m:r>
                      <a:rPr lang="tr-TR" sz="2400" i="1" dirty="0" smtClean="0">
                        <a:latin typeface="Cambria Math" panose="02040503050406030204" pitchFamily="18" charset="0"/>
                      </a:rPr>
                      <m:t>=4 </m:t>
                    </m:r>
                    <m:r>
                      <a:rPr lang="tr-TR" sz="2400" i="1" dirty="0" smtClean="0">
                        <a:latin typeface="Cambria Math" panose="02040503050406030204" pitchFamily="18" charset="0"/>
                      </a:rPr>
                      <m:t>𝑚</m:t>
                    </m:r>
                    <m:r>
                      <a:rPr lang="tr-TR" sz="2400" i="1" dirty="0" smtClean="0">
                        <a:latin typeface="Cambria Math" panose="02040503050406030204" pitchFamily="18" charset="0"/>
                      </a:rPr>
                      <m:t>/</m:t>
                    </m:r>
                    <m:r>
                      <a:rPr lang="tr-TR" sz="2400" i="1" dirty="0" smtClean="0">
                        <a:latin typeface="Cambria Math" panose="02040503050406030204" pitchFamily="18" charset="0"/>
                      </a:rPr>
                      <m:t>𝑠</m:t>
                    </m:r>
                    <m:r>
                      <a:rPr lang="tr-TR" sz="2400" i="1" dirty="0" smtClean="0">
                        <a:latin typeface="Cambria Math" panose="02040503050406030204" pitchFamily="18" charset="0"/>
                      </a:rPr>
                      <m:t> </m:t>
                    </m:r>
                  </m:oMath>
                </a14:m>
                <a:r>
                  <a:rPr lang="tr-TR" sz="2400" dirty="0" smtClean="0"/>
                  <a:t>ve </a:t>
                </a:r>
                <a14:m>
                  <m:oMath xmlns:m="http://schemas.openxmlformats.org/officeDocument/2006/math">
                    <m:r>
                      <a:rPr lang="tr-TR" sz="2400" i="1" dirty="0" smtClean="0">
                        <a:latin typeface="Cambria Math" panose="02040503050406030204" pitchFamily="18" charset="0"/>
                      </a:rPr>
                      <m:t>𝑡</m:t>
                    </m:r>
                    <m:r>
                      <a:rPr lang="tr-TR" sz="2400" i="1" dirty="0" smtClean="0">
                        <a:latin typeface="Cambria Math" panose="02040503050406030204" pitchFamily="18" charset="0"/>
                      </a:rPr>
                      <m:t>=2 </m:t>
                    </m:r>
                    <m:r>
                      <a:rPr lang="tr-TR" sz="2400" i="1" dirty="0" smtClean="0">
                        <a:latin typeface="Cambria Math" panose="02040503050406030204" pitchFamily="18" charset="0"/>
                      </a:rPr>
                      <m:t>𝑠</m:t>
                    </m:r>
                  </m:oMath>
                </a14:m>
                <a:r>
                  <a:rPr lang="tr-TR" sz="2400" dirty="0" smtClean="0"/>
                  <a:t>’de </a:t>
                </a:r>
                <a14:m>
                  <m:oMath xmlns:m="http://schemas.openxmlformats.org/officeDocument/2006/math">
                    <m:r>
                      <a:rPr lang="tr-TR" sz="2400" i="1" dirty="0" smtClean="0">
                        <a:latin typeface="Cambria Math" panose="02040503050406030204" pitchFamily="18" charset="0"/>
                      </a:rPr>
                      <m:t>𝑣</m:t>
                    </m:r>
                    <m:r>
                      <a:rPr lang="tr-TR" sz="2400" i="1" baseline="-25000" dirty="0" smtClean="0">
                        <a:latin typeface="Cambria Math" panose="02040503050406030204" pitchFamily="18" charset="0"/>
                      </a:rPr>
                      <m:t>0</m:t>
                    </m:r>
                    <m:r>
                      <a:rPr lang="tr-TR" sz="2400" i="1" dirty="0" smtClean="0">
                        <a:latin typeface="Cambria Math" panose="02040503050406030204" pitchFamily="18" charset="0"/>
                      </a:rPr>
                      <m:t>=1 </m:t>
                    </m:r>
                    <m:r>
                      <a:rPr lang="tr-TR" sz="2400" i="1" dirty="0" smtClean="0">
                        <a:latin typeface="Cambria Math" panose="02040503050406030204" pitchFamily="18" charset="0"/>
                      </a:rPr>
                      <m:t>𝑚</m:t>
                    </m:r>
                    <m:r>
                      <a:rPr lang="tr-TR" sz="2400" i="1" dirty="0" smtClean="0">
                        <a:latin typeface="Cambria Math" panose="02040503050406030204" pitchFamily="18" charset="0"/>
                      </a:rPr>
                      <m:t>/</m:t>
                    </m:r>
                    <m:r>
                      <a:rPr lang="tr-TR" sz="2400" i="1" dirty="0" smtClean="0">
                        <a:latin typeface="Cambria Math" panose="02040503050406030204" pitchFamily="18" charset="0"/>
                      </a:rPr>
                      <m:t>𝑠</m:t>
                    </m:r>
                    <m:r>
                      <a:rPr lang="tr-TR" sz="2400" i="1" dirty="0" smtClean="0">
                        <a:latin typeface="Cambria Math" panose="02040503050406030204" pitchFamily="18" charset="0"/>
                      </a:rPr>
                      <m:t> </m:t>
                    </m:r>
                  </m:oMath>
                </a14:m>
                <a:r>
                  <a:rPr lang="tr-TR" sz="2400" dirty="0" smtClean="0"/>
                  <a:t>hızda olduğu ölçülüyor. Parçacığın hızı ilk hızının </a:t>
                </a:r>
                <a:r>
                  <a:rPr lang="tr-TR" sz="2400" b="1" dirty="0" smtClean="0"/>
                  <a:t>onda birine </a:t>
                </a:r>
                <a:r>
                  <a:rPr lang="tr-TR" sz="2400" dirty="0" smtClean="0"/>
                  <a:t>eriştiğinde </a:t>
                </a:r>
                <a:r>
                  <a:rPr lang="tr-TR" sz="2400" b="1" dirty="0" smtClean="0"/>
                  <a:t>geçen zamanı </a:t>
                </a:r>
                <a:r>
                  <a:rPr lang="tr-TR" sz="2400" dirty="0" smtClean="0"/>
                  <a:t>ve </a:t>
                </a:r>
                <a:r>
                  <a:rPr lang="tr-TR" sz="2400" b="1" dirty="0" err="1" smtClean="0"/>
                  <a:t>katedilen</a:t>
                </a:r>
                <a:r>
                  <a:rPr lang="tr-TR" sz="2400" b="1" dirty="0" smtClean="0"/>
                  <a:t> mesafeyi </a:t>
                </a:r>
                <a:r>
                  <a:rPr lang="tr-TR" sz="2400" dirty="0" smtClean="0"/>
                  <a:t>hesaplayınız.</a:t>
                </a:r>
                <a:endParaRPr lang="tr-TR" sz="24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2"/>
                <a:stretch>
                  <a:fillRect l="-1111" t="-28922" b="-1127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Dikdörtgen 2"/>
              <p:cNvSpPr/>
              <p:nvPr/>
            </p:nvSpPr>
            <p:spPr>
              <a:xfrm>
                <a:off x="611560" y="1498600"/>
                <a:ext cx="8075240" cy="5740739"/>
              </a:xfrm>
              <a:prstGeom prst="rect">
                <a:avLst/>
              </a:prstGeom>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dirty="0" smtClean="0">
                          <a:solidFill>
                            <a:srgbClr val="00B0F0"/>
                          </a:solidFill>
                          <a:latin typeface="Cambria Math" panose="02040503050406030204" pitchFamily="18" charset="0"/>
                        </a:rPr>
                        <m:t>𝒂</m:t>
                      </m:r>
                      <m:r>
                        <a:rPr lang="tr-TR" b="1" i="1" dirty="0" smtClean="0">
                          <a:solidFill>
                            <a:srgbClr val="00B0F0"/>
                          </a:solidFill>
                          <a:latin typeface="Cambria Math" panose="02040503050406030204" pitchFamily="18" charset="0"/>
                        </a:rPr>
                        <m:t>=</m:t>
                      </m:r>
                      <m:r>
                        <a:rPr lang="tr-TR" b="1" i="1" dirty="0" smtClean="0">
                          <a:solidFill>
                            <a:srgbClr val="00B0F0"/>
                          </a:solidFill>
                          <a:latin typeface="Cambria Math" panose="02040503050406030204" pitchFamily="18" charset="0"/>
                        </a:rPr>
                        <m:t>𝒇</m:t>
                      </m:r>
                      <m:d>
                        <m:dPr>
                          <m:ctrlPr>
                            <a:rPr lang="tr-TR" b="1" i="1" dirty="0">
                              <a:solidFill>
                                <a:srgbClr val="00B0F0"/>
                              </a:solidFill>
                              <a:latin typeface="Cambria Math" panose="02040503050406030204" pitchFamily="18" charset="0"/>
                            </a:rPr>
                          </m:ctrlPr>
                        </m:dPr>
                        <m:e>
                          <m:r>
                            <a:rPr lang="tr-TR" b="1" i="1" dirty="0">
                              <a:solidFill>
                                <a:srgbClr val="00B0F0"/>
                              </a:solidFill>
                              <a:latin typeface="Cambria Math" panose="02040503050406030204" pitchFamily="18" charset="0"/>
                            </a:rPr>
                            <m:t>𝒗</m:t>
                          </m:r>
                        </m:e>
                      </m:d>
                      <m:r>
                        <a:rPr lang="tr-TR" b="1" i="1" dirty="0">
                          <a:solidFill>
                            <a:srgbClr val="00B0F0"/>
                          </a:solidFill>
                          <a:latin typeface="Cambria Math" panose="02040503050406030204" pitchFamily="18" charset="0"/>
                        </a:rPr>
                        <m:t>=</m:t>
                      </m:r>
                      <m:f>
                        <m:fPr>
                          <m:ctrlPr>
                            <a:rPr lang="tr-TR" b="1" i="1" dirty="0">
                              <a:solidFill>
                                <a:srgbClr val="00B0F0"/>
                              </a:solidFill>
                              <a:latin typeface="Cambria Math" panose="02040503050406030204" pitchFamily="18" charset="0"/>
                            </a:rPr>
                          </m:ctrlPr>
                        </m:fPr>
                        <m:num>
                          <m:r>
                            <a:rPr lang="tr-TR" b="1" i="1" dirty="0">
                              <a:solidFill>
                                <a:srgbClr val="00B0F0"/>
                              </a:solidFill>
                              <a:latin typeface="Cambria Math" panose="02040503050406030204" pitchFamily="18" charset="0"/>
                            </a:rPr>
                            <m:t>𝒅𝒗</m:t>
                          </m:r>
                        </m:num>
                        <m:den>
                          <m:r>
                            <a:rPr lang="tr-TR" b="1" i="1" dirty="0">
                              <a:solidFill>
                                <a:srgbClr val="00B0F0"/>
                              </a:solidFill>
                              <a:latin typeface="Cambria Math" panose="02040503050406030204" pitchFamily="18" charset="0"/>
                            </a:rPr>
                            <m:t>𝒅𝒕</m:t>
                          </m:r>
                        </m:den>
                      </m:f>
                      <m:r>
                        <a:rPr lang="tr-TR" b="1" i="1" dirty="0">
                          <a:solidFill>
                            <a:srgbClr val="00B0F0"/>
                          </a:solidFill>
                          <a:latin typeface="Cambria Math" panose="02040503050406030204" pitchFamily="18" charset="0"/>
                          <a:ea typeface="Cambria Math" panose="02040503050406030204" pitchFamily="18" charset="0"/>
                        </a:rPr>
                        <m:t>⟹</m:t>
                      </m:r>
                      <m:r>
                        <a:rPr lang="tr-TR" b="1" i="1" dirty="0">
                          <a:solidFill>
                            <a:srgbClr val="00B0F0"/>
                          </a:solidFill>
                          <a:latin typeface="Cambria Math" panose="02040503050406030204" pitchFamily="18" charset="0"/>
                          <a:ea typeface="Cambria Math" panose="02040503050406030204" pitchFamily="18" charset="0"/>
                        </a:rPr>
                        <m:t>𝒅𝒕</m:t>
                      </m:r>
                      <m:r>
                        <a:rPr lang="tr-TR" b="1" i="1" dirty="0">
                          <a:solidFill>
                            <a:srgbClr val="00B0F0"/>
                          </a:solidFill>
                          <a:latin typeface="Cambria Math" panose="02040503050406030204" pitchFamily="18" charset="0"/>
                          <a:ea typeface="Cambria Math" panose="02040503050406030204" pitchFamily="18" charset="0"/>
                        </a:rPr>
                        <m:t>=</m:t>
                      </m:r>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𝒅𝒗</m:t>
                          </m:r>
                        </m:num>
                        <m:den>
                          <m:r>
                            <a:rPr lang="tr-TR" b="1" i="1" dirty="0">
                              <a:solidFill>
                                <a:srgbClr val="00B0F0"/>
                              </a:solidFill>
                              <a:latin typeface="Cambria Math" panose="02040503050406030204" pitchFamily="18" charset="0"/>
                              <a:ea typeface="Cambria Math" panose="02040503050406030204" pitchFamily="18" charset="0"/>
                            </a:rPr>
                            <m:t>𝒇</m:t>
                          </m:r>
                          <m:r>
                            <a:rPr lang="tr-TR" b="1" i="1" dirty="0">
                              <a:solidFill>
                                <a:srgbClr val="00B0F0"/>
                              </a:solidFill>
                              <a:latin typeface="Cambria Math" panose="02040503050406030204" pitchFamily="18" charset="0"/>
                              <a:ea typeface="Cambria Math" panose="02040503050406030204" pitchFamily="18" charset="0"/>
                            </a:rPr>
                            <m:t>(</m:t>
                          </m:r>
                          <m:r>
                            <a:rPr lang="tr-TR" b="1" i="1" dirty="0">
                              <a:solidFill>
                                <a:srgbClr val="00B0F0"/>
                              </a:solidFill>
                              <a:latin typeface="Cambria Math" panose="02040503050406030204" pitchFamily="18" charset="0"/>
                              <a:ea typeface="Cambria Math" panose="02040503050406030204" pitchFamily="18" charset="0"/>
                            </a:rPr>
                            <m:t>𝒗</m:t>
                          </m:r>
                          <m:r>
                            <a:rPr lang="tr-TR" b="1" i="1" dirty="0">
                              <a:solidFill>
                                <a:srgbClr val="00B0F0"/>
                              </a:solidFill>
                              <a:latin typeface="Cambria Math" panose="02040503050406030204" pitchFamily="18" charset="0"/>
                              <a:ea typeface="Cambria Math" panose="02040503050406030204" pitchFamily="18" charset="0"/>
                            </a:rPr>
                            <m:t>)</m:t>
                          </m:r>
                        </m:den>
                      </m:f>
                    </m:oMath>
                  </m:oMathPara>
                </a14:m>
                <a:endParaRPr lang="tr-TR" b="1" dirty="0">
                  <a:solidFill>
                    <a:srgbClr val="00B0F0"/>
                  </a:solidFill>
                  <a:latin typeface="Comic Sans MS" panose="030F0702030302020204" pitchFamily="66"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tr-TR" b="1" i="1">
                          <a:solidFill>
                            <a:srgbClr val="00B0F0"/>
                          </a:solidFill>
                          <a:latin typeface="Cambria Math" panose="02040503050406030204" pitchFamily="18" charset="0"/>
                        </a:rPr>
                        <m:t>𝒕</m:t>
                      </m:r>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𝒗</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𝒗</m:t>
                          </m:r>
                        </m:sup>
                        <m:e>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𝒅𝒗</m:t>
                              </m:r>
                            </m:num>
                            <m:den>
                              <m:r>
                                <a:rPr lang="tr-TR" b="1" i="1" dirty="0">
                                  <a:solidFill>
                                    <a:srgbClr val="00B0F0"/>
                                  </a:solidFill>
                                  <a:latin typeface="Cambria Math" panose="02040503050406030204" pitchFamily="18" charset="0"/>
                                  <a:ea typeface="Cambria Math" panose="02040503050406030204" pitchFamily="18" charset="0"/>
                                </a:rPr>
                                <m:t>𝒇</m:t>
                              </m:r>
                              <m:r>
                                <a:rPr lang="tr-TR" b="1" i="1" dirty="0">
                                  <a:solidFill>
                                    <a:srgbClr val="00B0F0"/>
                                  </a:solidFill>
                                  <a:latin typeface="Cambria Math" panose="02040503050406030204" pitchFamily="18" charset="0"/>
                                  <a:ea typeface="Cambria Math" panose="02040503050406030204" pitchFamily="18" charset="0"/>
                                </a:rPr>
                                <m:t>(</m:t>
                              </m:r>
                              <m:r>
                                <a:rPr lang="tr-TR" b="1" i="1" dirty="0">
                                  <a:solidFill>
                                    <a:srgbClr val="00B0F0"/>
                                  </a:solidFill>
                                  <a:latin typeface="Cambria Math" panose="02040503050406030204" pitchFamily="18" charset="0"/>
                                  <a:ea typeface="Cambria Math" panose="02040503050406030204" pitchFamily="18" charset="0"/>
                                </a:rPr>
                                <m:t>𝒗</m:t>
                              </m:r>
                              <m:r>
                                <a:rPr lang="tr-TR" b="1" i="1" dirty="0">
                                  <a:solidFill>
                                    <a:srgbClr val="00B0F0"/>
                                  </a:solidFill>
                                  <a:latin typeface="Cambria Math" panose="02040503050406030204" pitchFamily="18" charset="0"/>
                                  <a:ea typeface="Cambria Math" panose="02040503050406030204" pitchFamily="18" charset="0"/>
                                </a:rPr>
                                <m:t>)</m:t>
                              </m:r>
                            </m:den>
                          </m:f>
                        </m:e>
                      </m:nary>
                    </m:oMath>
                  </m:oMathPara>
                </a14:m>
                <a:endParaRPr lang="tr-TR" dirty="0" smtClean="0"/>
              </a:p>
              <a:p>
                <a:pPr>
                  <a:spcBef>
                    <a:spcPts val="600"/>
                  </a:spcBef>
                  <a:spcAft>
                    <a:spcPts val="600"/>
                  </a:spcAft>
                </a:pPr>
                <a:r>
                  <a:rPr lang="tr-TR" dirty="0" smtClean="0"/>
                  <a:t>Verilenleri kullanarak önce k sabitinin değerini bulalım.</a:t>
                </a: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smtClean="0">
                              <a:solidFill>
                                <a:srgbClr val="00B0F0"/>
                              </a:solidFill>
                              <a:latin typeface="Cambria Math" panose="02040503050406030204" pitchFamily="18" charset="0"/>
                            </a:rPr>
                            <m:t>𝟐</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smtClean="0">
                              <a:solidFill>
                                <a:srgbClr val="00B0F0"/>
                              </a:solidFill>
                              <a:latin typeface="Cambria Math" panose="02040503050406030204" pitchFamily="18" charset="0"/>
                            </a:rPr>
                            <m:t>𝟒</m:t>
                          </m:r>
                        </m:sub>
                        <m:sup>
                          <m:r>
                            <a:rPr lang="tr-TR" b="1" i="1" smtClean="0">
                              <a:solidFill>
                                <a:srgbClr val="00B0F0"/>
                              </a:solidFill>
                              <a:latin typeface="Cambria Math" panose="02040503050406030204" pitchFamily="18" charset="0"/>
                            </a:rPr>
                            <m:t>𝟏</m:t>
                          </m:r>
                        </m:sup>
                        <m:e>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𝒅𝒗</m:t>
                              </m:r>
                            </m:num>
                            <m:den>
                              <m:r>
                                <a:rPr lang="tr-TR" i="1" dirty="0">
                                  <a:solidFill>
                                    <a:srgbClr val="00B0F0"/>
                                  </a:solidFill>
                                  <a:latin typeface="Cambria Math" panose="02040503050406030204" pitchFamily="18" charset="0"/>
                                </a:rPr>
                                <m:t>−</m:t>
                              </m:r>
                              <m:r>
                                <a:rPr lang="tr-TR" i="1" dirty="0" err="1">
                                  <a:solidFill>
                                    <a:srgbClr val="00B0F0"/>
                                  </a:solidFill>
                                  <a:latin typeface="Cambria Math" panose="02040503050406030204" pitchFamily="18" charset="0"/>
                                </a:rPr>
                                <m:t>𝑘𝑣</m:t>
                              </m:r>
                            </m:den>
                          </m:f>
                        </m:e>
                      </m:nary>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𝟐</m:t>
                      </m:r>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𝟎</m:t>
                      </m:r>
                      <m:r>
                        <a:rPr lang="tr-TR" b="1" i="1" dirty="0" smtClean="0">
                          <a:solidFill>
                            <a:srgbClr val="00B0F0"/>
                          </a:solidFill>
                          <a:latin typeface="Cambria Math" panose="02040503050406030204" pitchFamily="18" charset="0"/>
                          <a:ea typeface="Cambria Math" panose="02040503050406030204" pitchFamily="18" charset="0"/>
                        </a:rPr>
                        <m:t>=−</m:t>
                      </m:r>
                      <m:f>
                        <m:fPr>
                          <m:ctrlPr>
                            <a:rPr lang="tr-TR" b="1" i="1" dirty="0" smtClean="0">
                              <a:solidFill>
                                <a:srgbClr val="00B0F0"/>
                              </a:solidFill>
                              <a:latin typeface="Cambria Math" panose="02040503050406030204" pitchFamily="18" charset="0"/>
                              <a:ea typeface="Cambria Math" panose="02040503050406030204" pitchFamily="18" charset="0"/>
                            </a:rPr>
                          </m:ctrlPr>
                        </m:fPr>
                        <m:num>
                          <m:r>
                            <a:rPr lang="tr-TR" b="1" i="1" dirty="0" smtClean="0">
                              <a:solidFill>
                                <a:srgbClr val="00B0F0"/>
                              </a:solidFill>
                              <a:latin typeface="Cambria Math" panose="02040503050406030204" pitchFamily="18" charset="0"/>
                              <a:ea typeface="Cambria Math" panose="02040503050406030204" pitchFamily="18" charset="0"/>
                            </a:rPr>
                            <m:t>𝟏</m:t>
                          </m:r>
                        </m:num>
                        <m:den>
                          <m:r>
                            <a:rPr lang="tr-TR" b="1" i="1" dirty="0" smtClean="0">
                              <a:solidFill>
                                <a:srgbClr val="00B0F0"/>
                              </a:solidFill>
                              <a:latin typeface="Cambria Math" panose="02040503050406030204" pitchFamily="18" charset="0"/>
                              <a:ea typeface="Cambria Math" panose="02040503050406030204" pitchFamily="18" charset="0"/>
                            </a:rPr>
                            <m:t>𝒌</m:t>
                          </m:r>
                        </m:den>
                      </m:f>
                      <m:d>
                        <m:dPr>
                          <m:ctrlPr>
                            <a:rPr lang="tr-TR" b="1" i="1" dirty="0" smtClean="0">
                              <a:solidFill>
                                <a:srgbClr val="00B0F0"/>
                              </a:solidFill>
                              <a:latin typeface="Cambria Math" panose="02040503050406030204" pitchFamily="18" charset="0"/>
                              <a:ea typeface="Cambria Math" panose="02040503050406030204" pitchFamily="18" charset="0"/>
                            </a:rPr>
                          </m:ctrlPr>
                        </m:dPr>
                        <m:e>
                          <m:r>
                            <a:rPr lang="tr-TR" b="1" i="1" dirty="0" smtClean="0">
                              <a:solidFill>
                                <a:srgbClr val="00B0F0"/>
                              </a:solidFill>
                              <a:latin typeface="Cambria Math" panose="02040503050406030204" pitchFamily="18" charset="0"/>
                              <a:ea typeface="Cambria Math" panose="02040503050406030204" pitchFamily="18" charset="0"/>
                            </a:rPr>
                            <m:t>𝒍𝒏</m:t>
                          </m:r>
                          <m:r>
                            <a:rPr lang="tr-TR" b="1" i="1" dirty="0" smtClean="0">
                              <a:solidFill>
                                <a:srgbClr val="00B0F0"/>
                              </a:solidFill>
                              <a:latin typeface="Cambria Math" panose="02040503050406030204" pitchFamily="18" charset="0"/>
                              <a:ea typeface="Cambria Math" panose="02040503050406030204" pitchFamily="18" charset="0"/>
                            </a:rPr>
                            <m:t>𝟏</m:t>
                          </m:r>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𝒍𝒏</m:t>
                          </m:r>
                          <m:r>
                            <a:rPr lang="tr-TR" b="1" i="1" dirty="0" smtClean="0">
                              <a:solidFill>
                                <a:srgbClr val="00B0F0"/>
                              </a:solidFill>
                              <a:latin typeface="Cambria Math" panose="02040503050406030204" pitchFamily="18" charset="0"/>
                              <a:ea typeface="Cambria Math" panose="02040503050406030204" pitchFamily="18" charset="0"/>
                            </a:rPr>
                            <m:t>𝟒</m:t>
                          </m:r>
                        </m:e>
                      </m:d>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𝒌</m:t>
                      </m:r>
                      <m:r>
                        <a:rPr lang="tr-TR" b="1" i="1" dirty="0" smtClean="0">
                          <a:solidFill>
                            <a:srgbClr val="00B0F0"/>
                          </a:solidFill>
                          <a:latin typeface="Cambria Math" panose="02040503050406030204" pitchFamily="18" charset="0"/>
                          <a:ea typeface="Cambria Math" panose="02040503050406030204" pitchFamily="18" charset="0"/>
                        </a:rPr>
                        <m:t>=</m:t>
                      </m:r>
                      <m:f>
                        <m:fPr>
                          <m:ctrlPr>
                            <a:rPr lang="tr-TR" b="1" i="1" dirty="0" smtClean="0">
                              <a:solidFill>
                                <a:srgbClr val="00B0F0"/>
                              </a:solidFill>
                              <a:latin typeface="Cambria Math" panose="02040503050406030204" pitchFamily="18" charset="0"/>
                              <a:ea typeface="Cambria Math" panose="02040503050406030204" pitchFamily="18" charset="0"/>
                            </a:rPr>
                          </m:ctrlPr>
                        </m:fPr>
                        <m:num>
                          <m:r>
                            <a:rPr lang="tr-TR" b="1" i="1" dirty="0" smtClean="0">
                              <a:solidFill>
                                <a:srgbClr val="00B0F0"/>
                              </a:solidFill>
                              <a:latin typeface="Cambria Math" panose="02040503050406030204" pitchFamily="18" charset="0"/>
                              <a:ea typeface="Cambria Math" panose="02040503050406030204" pitchFamily="18" charset="0"/>
                            </a:rPr>
                            <m:t>𝒍𝒏</m:t>
                          </m:r>
                          <m:r>
                            <a:rPr lang="tr-TR" b="1" i="1" dirty="0" smtClean="0">
                              <a:solidFill>
                                <a:srgbClr val="00B0F0"/>
                              </a:solidFill>
                              <a:latin typeface="Cambria Math" panose="02040503050406030204" pitchFamily="18" charset="0"/>
                              <a:ea typeface="Cambria Math" panose="02040503050406030204" pitchFamily="18" charset="0"/>
                            </a:rPr>
                            <m:t>𝟒</m:t>
                          </m:r>
                        </m:num>
                        <m:den>
                          <m:r>
                            <a:rPr lang="tr-TR" b="1" i="1" dirty="0" smtClean="0">
                              <a:solidFill>
                                <a:srgbClr val="00B0F0"/>
                              </a:solidFill>
                              <a:latin typeface="Cambria Math" panose="02040503050406030204" pitchFamily="18" charset="0"/>
                              <a:ea typeface="Cambria Math" panose="02040503050406030204" pitchFamily="18" charset="0"/>
                            </a:rPr>
                            <m:t>𝟐</m:t>
                          </m:r>
                        </m:den>
                      </m:f>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𝟎</m:t>
                      </m:r>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𝟔𝟗𝟑</m:t>
                      </m:r>
                    </m:oMath>
                  </m:oMathPara>
                </a14:m>
                <a:endParaRPr lang="tr-TR" b="1" dirty="0" smtClean="0">
                  <a:solidFill>
                    <a:srgbClr val="00B0F0"/>
                  </a:solidFill>
                  <a:ea typeface="Cambria Math" panose="02040503050406030204" pitchFamily="18" charset="0"/>
                </a:endParaRPr>
              </a:p>
              <a:p>
                <a:pPr>
                  <a:spcBef>
                    <a:spcPts val="600"/>
                  </a:spcBef>
                  <a:spcAft>
                    <a:spcPts val="600"/>
                  </a:spcAft>
                </a:pPr>
                <a:r>
                  <a:rPr lang="tr-TR" dirty="0" smtClean="0"/>
                  <a:t>Şimdide başlangıçtan istenen hıza gelene kadar geçen zamanı bulalım.</a:t>
                </a: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𝟎</m:t>
                          </m:r>
                        </m:sub>
                        <m:sup>
                          <m:r>
                            <a:rPr lang="tr-TR" b="1" i="1" smtClean="0">
                              <a:solidFill>
                                <a:srgbClr val="00B0F0"/>
                              </a:solidFill>
                              <a:latin typeface="Cambria Math" panose="02040503050406030204" pitchFamily="18" charset="0"/>
                            </a:rPr>
                            <m:t>𝒕</m:t>
                          </m:r>
                        </m:sup>
                        <m:e>
                          <m:r>
                            <a:rPr lang="tr-TR" b="1" i="1">
                              <a:solidFill>
                                <a:srgbClr val="00B0F0"/>
                              </a:solidFill>
                              <a:latin typeface="Cambria Math" panose="02040503050406030204" pitchFamily="18" charset="0"/>
                            </a:rPr>
                            <m:t>𝒅𝒕</m:t>
                          </m:r>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r>
                            <a:rPr lang="tr-TR" b="1" i="1">
                              <a:solidFill>
                                <a:srgbClr val="00B0F0"/>
                              </a:solidFill>
                              <a:latin typeface="Cambria Math" panose="02040503050406030204" pitchFamily="18" charset="0"/>
                            </a:rPr>
                            <m:t>𝟒</m:t>
                          </m:r>
                        </m:sub>
                        <m:sup>
                          <m:r>
                            <a:rPr lang="tr-TR" b="1" i="1" smtClean="0">
                              <a:solidFill>
                                <a:srgbClr val="00B0F0"/>
                              </a:solidFill>
                              <a:latin typeface="Cambria Math" panose="02040503050406030204" pitchFamily="18" charset="0"/>
                            </a:rPr>
                            <m:t>𝟒</m:t>
                          </m:r>
                          <m:r>
                            <a:rPr lang="tr-TR" b="1" i="1" smtClean="0">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𝟏</m:t>
                          </m:r>
                          <m:r>
                            <a:rPr lang="tr-TR" b="1" i="1" smtClean="0">
                              <a:solidFill>
                                <a:srgbClr val="00B0F0"/>
                              </a:solidFill>
                              <a:latin typeface="Cambria Math" panose="02040503050406030204" pitchFamily="18" charset="0"/>
                            </a:rPr>
                            <m:t>𝟎</m:t>
                          </m:r>
                        </m:sup>
                        <m:e>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𝒅𝒗</m:t>
                              </m:r>
                            </m:num>
                            <m:den>
                              <m:r>
                                <a:rPr lang="tr-TR" i="1" dirty="0">
                                  <a:solidFill>
                                    <a:srgbClr val="00B0F0"/>
                                  </a:solidFill>
                                  <a:latin typeface="Cambria Math" panose="02040503050406030204" pitchFamily="18" charset="0"/>
                                </a:rPr>
                                <m:t>−</m:t>
                              </m:r>
                              <m:r>
                                <a:rPr lang="tr-TR" i="1" dirty="0" err="1">
                                  <a:solidFill>
                                    <a:srgbClr val="00B0F0"/>
                                  </a:solidFill>
                                  <a:latin typeface="Cambria Math" panose="02040503050406030204" pitchFamily="18" charset="0"/>
                                </a:rPr>
                                <m:t>𝑘𝑣</m:t>
                              </m:r>
                            </m:den>
                          </m:f>
                        </m:e>
                      </m:nary>
                      <m:r>
                        <a:rPr lang="tr-TR" b="1" i="1" dirty="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𝒕</m:t>
                      </m:r>
                      <m:r>
                        <a:rPr lang="tr-TR" b="1" i="1" dirty="0">
                          <a:solidFill>
                            <a:srgbClr val="00B0F0"/>
                          </a:solidFill>
                          <a:latin typeface="Cambria Math" panose="02040503050406030204" pitchFamily="18" charset="0"/>
                          <a:ea typeface="Cambria Math" panose="02040503050406030204" pitchFamily="18" charset="0"/>
                        </a:rPr>
                        <m:t>=−</m:t>
                      </m:r>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𝟏</m:t>
                          </m:r>
                        </m:num>
                        <m:den>
                          <m:r>
                            <a:rPr lang="tr-TR" b="1" i="1" dirty="0">
                              <a:solidFill>
                                <a:srgbClr val="00B0F0"/>
                              </a:solidFill>
                              <a:latin typeface="Cambria Math" panose="02040503050406030204" pitchFamily="18" charset="0"/>
                              <a:ea typeface="Cambria Math" panose="02040503050406030204" pitchFamily="18" charset="0"/>
                            </a:rPr>
                            <m:t>𝒌</m:t>
                          </m:r>
                        </m:den>
                      </m:f>
                      <m:d>
                        <m:dPr>
                          <m:ctrlPr>
                            <a:rPr lang="tr-TR" b="1" i="1" dirty="0">
                              <a:solidFill>
                                <a:srgbClr val="00B0F0"/>
                              </a:solidFill>
                              <a:latin typeface="Cambria Math" panose="02040503050406030204" pitchFamily="18" charset="0"/>
                              <a:ea typeface="Cambria Math" panose="02040503050406030204" pitchFamily="18" charset="0"/>
                            </a:rPr>
                          </m:ctrlPr>
                        </m:dPr>
                        <m:e>
                          <m:f>
                            <m:fPr>
                              <m:ctrlPr>
                                <a:rPr lang="tr-TR" b="1" i="1" dirty="0" smtClean="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𝒍𝒏</m:t>
                              </m:r>
                              <m:r>
                                <a:rPr lang="tr-TR" b="1" i="1" dirty="0" smtClean="0">
                                  <a:solidFill>
                                    <a:srgbClr val="00B0F0"/>
                                  </a:solidFill>
                                  <a:latin typeface="Cambria Math" panose="02040503050406030204" pitchFamily="18" charset="0"/>
                                  <a:ea typeface="Cambria Math" panose="02040503050406030204" pitchFamily="18" charset="0"/>
                                </a:rPr>
                                <m:t>𝟒</m:t>
                              </m:r>
                            </m:num>
                            <m:den>
                              <m:r>
                                <a:rPr lang="tr-TR" b="1" i="1" dirty="0" smtClean="0">
                                  <a:solidFill>
                                    <a:srgbClr val="00B0F0"/>
                                  </a:solidFill>
                                  <a:latin typeface="Cambria Math" panose="02040503050406030204" pitchFamily="18" charset="0"/>
                                  <a:ea typeface="Cambria Math" panose="02040503050406030204" pitchFamily="18" charset="0"/>
                                </a:rPr>
                                <m:t>𝟏𝟎</m:t>
                              </m:r>
                            </m:den>
                          </m:f>
                          <m:r>
                            <a:rPr lang="tr-TR" b="1" i="1" dirty="0">
                              <a:solidFill>
                                <a:srgbClr val="00B0F0"/>
                              </a:solidFill>
                              <a:latin typeface="Cambria Math" panose="02040503050406030204" pitchFamily="18" charset="0"/>
                              <a:ea typeface="Cambria Math" panose="02040503050406030204" pitchFamily="18" charset="0"/>
                            </a:rPr>
                            <m:t>−</m:t>
                          </m:r>
                          <m:r>
                            <a:rPr lang="tr-TR" b="1" i="1" dirty="0">
                              <a:solidFill>
                                <a:srgbClr val="00B0F0"/>
                              </a:solidFill>
                              <a:latin typeface="Cambria Math" panose="02040503050406030204" pitchFamily="18" charset="0"/>
                              <a:ea typeface="Cambria Math" panose="02040503050406030204" pitchFamily="18" charset="0"/>
                            </a:rPr>
                            <m:t>𝒍𝒏</m:t>
                          </m:r>
                          <m:r>
                            <a:rPr lang="tr-TR" b="1" i="1" dirty="0">
                              <a:solidFill>
                                <a:srgbClr val="00B0F0"/>
                              </a:solidFill>
                              <a:latin typeface="Cambria Math" panose="02040503050406030204" pitchFamily="18" charset="0"/>
                              <a:ea typeface="Cambria Math" panose="02040503050406030204" pitchFamily="18" charset="0"/>
                            </a:rPr>
                            <m:t>𝟒</m:t>
                          </m:r>
                        </m:e>
                      </m:d>
                      <m:r>
                        <a:rPr lang="tr-TR" b="1" i="1" dirty="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𝒕</m:t>
                      </m:r>
                      <m:r>
                        <a:rPr lang="tr-TR" b="1" i="1" dirty="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𝟑</m:t>
                      </m:r>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𝟑𝟐</m:t>
                      </m:r>
                      <m:r>
                        <a:rPr lang="tr-TR" b="1" i="0" dirty="0" smtClean="0">
                          <a:solidFill>
                            <a:srgbClr val="00B0F0"/>
                          </a:solidFill>
                          <a:latin typeface="Cambria Math" panose="02040503050406030204" pitchFamily="18" charset="0"/>
                          <a:ea typeface="Cambria Math" panose="02040503050406030204" pitchFamily="18" charset="0"/>
                        </a:rPr>
                        <m:t> </m:t>
                      </m:r>
                      <m:r>
                        <a:rPr lang="tr-TR" b="1" i="0" dirty="0" smtClean="0">
                          <a:solidFill>
                            <a:srgbClr val="00B0F0"/>
                          </a:solidFill>
                          <a:latin typeface="Cambria Math" panose="02040503050406030204" pitchFamily="18" charset="0"/>
                          <a:ea typeface="Cambria Math" panose="02040503050406030204" pitchFamily="18" charset="0"/>
                        </a:rPr>
                        <m:t>𝐬</m:t>
                      </m:r>
                    </m:oMath>
                  </m:oMathPara>
                </a14:m>
                <a:endParaRPr lang="tr-TR" b="1" dirty="0" smtClean="0">
                  <a:solidFill>
                    <a:srgbClr val="00B0F0"/>
                  </a:solidFill>
                  <a:ea typeface="Cambria Math" panose="02040503050406030204" pitchFamily="18" charset="0"/>
                </a:endParaRPr>
              </a:p>
              <a:p>
                <a:pPr>
                  <a:spcBef>
                    <a:spcPts val="600"/>
                  </a:spcBef>
                  <a:spcAft>
                    <a:spcPts val="600"/>
                  </a:spcAft>
                </a:pPr>
                <a:r>
                  <a:rPr lang="tr-TR" dirty="0"/>
                  <a:t>Şimdide başlangıçtan istenen hıza gelene kadar </a:t>
                </a:r>
                <a:r>
                  <a:rPr lang="tr-TR" dirty="0" err="1" smtClean="0"/>
                  <a:t>katedilen</a:t>
                </a:r>
                <a:r>
                  <a:rPr lang="tr-TR" dirty="0" smtClean="0"/>
                  <a:t> mesafeyi bulalım.</a:t>
                </a:r>
              </a:p>
              <a:p>
                <a:pPr>
                  <a:spcBef>
                    <a:spcPts val="600"/>
                  </a:spcBef>
                  <a:spcAft>
                    <a:spcPts val="600"/>
                  </a:spcAft>
                </a:pPr>
                <a14:m>
                  <m:oMathPara xmlns:m="http://schemas.openxmlformats.org/officeDocument/2006/math">
                    <m:oMathParaPr>
                      <m:jc m:val="centerGroup"/>
                    </m:oMathParaPr>
                    <m:oMath xmlns:m="http://schemas.openxmlformats.org/officeDocument/2006/math">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𝒗</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𝒗</m:t>
                          </m:r>
                        </m:sup>
                        <m:e>
                          <m:f>
                            <m:fPr>
                              <m:ctrlPr>
                                <a:rPr lang="tr-TR" b="1" i="1">
                                  <a:solidFill>
                                    <a:srgbClr val="00B0F0"/>
                                  </a:solidFill>
                                  <a:latin typeface="Cambria Math" panose="02040503050406030204" pitchFamily="18" charset="0"/>
                                </a:rPr>
                              </m:ctrlPr>
                            </m:fPr>
                            <m:num>
                              <m:r>
                                <a:rPr lang="tr-TR" b="1" i="1">
                                  <a:solidFill>
                                    <a:srgbClr val="00B0F0"/>
                                  </a:solidFill>
                                  <a:latin typeface="Cambria Math" panose="02040503050406030204" pitchFamily="18" charset="0"/>
                                </a:rPr>
                                <m:t>𝒗𝒅𝒗</m:t>
                              </m:r>
                            </m:num>
                            <m:den>
                              <m:r>
                                <a:rPr lang="tr-TR" b="1" i="1">
                                  <a:solidFill>
                                    <a:srgbClr val="00B0F0"/>
                                  </a:solidFill>
                                  <a:latin typeface="Cambria Math" panose="02040503050406030204" pitchFamily="18" charset="0"/>
                                </a:rPr>
                                <m:t>𝒇</m:t>
                              </m:r>
                              <m:r>
                                <a:rPr lang="tr-TR" b="1" i="1">
                                  <a:solidFill>
                                    <a:srgbClr val="00B0F0"/>
                                  </a:solidFill>
                                  <a:latin typeface="Cambria Math" panose="02040503050406030204" pitchFamily="18" charset="0"/>
                                </a:rPr>
                                <m:t>(</m:t>
                              </m:r>
                              <m:r>
                                <a:rPr lang="tr-TR" b="1" i="1">
                                  <a:solidFill>
                                    <a:srgbClr val="00B0F0"/>
                                  </a:solidFill>
                                  <a:latin typeface="Cambria Math" panose="02040503050406030204" pitchFamily="18" charset="0"/>
                                </a:rPr>
                                <m:t>𝒗</m:t>
                              </m:r>
                              <m:r>
                                <a:rPr lang="tr-TR" b="1" i="1">
                                  <a:solidFill>
                                    <a:srgbClr val="00B0F0"/>
                                  </a:solidFill>
                                  <a:latin typeface="Cambria Math" panose="02040503050406030204" pitchFamily="18" charset="0"/>
                                </a:rPr>
                                <m:t>)</m:t>
                              </m:r>
                            </m:den>
                          </m:f>
                        </m:e>
                      </m:nary>
                      <m:r>
                        <a:rPr lang="tr-TR" b="1" i="1">
                          <a:solidFill>
                            <a:srgbClr val="00B0F0"/>
                          </a:solidFill>
                          <a:latin typeface="Cambria Math" panose="02040503050406030204" pitchFamily="18" charset="0"/>
                        </a:rPr>
                        <m:t>=</m:t>
                      </m:r>
                      <m:nary>
                        <m:naryPr>
                          <m:limLoc m:val="undOvr"/>
                          <m:ctrlPr>
                            <a:rPr lang="en-US" b="1" i="1">
                              <a:solidFill>
                                <a:srgbClr val="00B0F0"/>
                              </a:solidFill>
                              <a:latin typeface="Cambria Math" panose="02040503050406030204" pitchFamily="18" charset="0"/>
                            </a:rPr>
                          </m:ctrlPr>
                        </m:naryPr>
                        <m:sub>
                          <m:sSub>
                            <m:sSubPr>
                              <m:ctrlPr>
                                <a:rPr lang="en-US" b="1" i="1">
                                  <a:solidFill>
                                    <a:srgbClr val="00B0F0"/>
                                  </a:solidFill>
                                  <a:latin typeface="Cambria Math" panose="02040503050406030204" pitchFamily="18" charset="0"/>
                                </a:rPr>
                              </m:ctrlPr>
                            </m:sSubPr>
                            <m:e>
                              <m:r>
                                <a:rPr lang="tr-TR" b="1" i="1">
                                  <a:solidFill>
                                    <a:srgbClr val="00B0F0"/>
                                  </a:solidFill>
                                  <a:latin typeface="Cambria Math" panose="02040503050406030204" pitchFamily="18" charset="0"/>
                                </a:rPr>
                                <m:t>𝒔</m:t>
                              </m:r>
                            </m:e>
                            <m:sub>
                              <m:r>
                                <a:rPr lang="tr-TR" b="1" i="1">
                                  <a:solidFill>
                                    <a:srgbClr val="00B0F0"/>
                                  </a:solidFill>
                                  <a:latin typeface="Cambria Math" panose="02040503050406030204" pitchFamily="18" charset="0"/>
                                </a:rPr>
                                <m:t>𝟎</m:t>
                              </m:r>
                            </m:sub>
                          </m:sSub>
                        </m:sub>
                        <m:sup>
                          <m:r>
                            <a:rPr lang="tr-TR" b="1" i="1">
                              <a:solidFill>
                                <a:srgbClr val="00B0F0"/>
                              </a:solidFill>
                              <a:latin typeface="Cambria Math" panose="02040503050406030204" pitchFamily="18" charset="0"/>
                            </a:rPr>
                            <m:t>𝒔</m:t>
                          </m:r>
                        </m:sup>
                        <m:e>
                          <m:r>
                            <a:rPr lang="tr-TR" b="1" i="1">
                              <a:solidFill>
                                <a:srgbClr val="00B0F0"/>
                              </a:solidFill>
                              <a:latin typeface="Cambria Math" panose="02040503050406030204" pitchFamily="18" charset="0"/>
                            </a:rPr>
                            <m:t>𝒅𝒔</m:t>
                          </m:r>
                        </m:e>
                      </m:nary>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𝒔</m:t>
                      </m:r>
                      <m:r>
                        <a:rPr lang="tr-TR" b="1" i="1" smtClean="0">
                          <a:solidFill>
                            <a:srgbClr val="00B0F0"/>
                          </a:solidFill>
                          <a:latin typeface="Cambria Math" panose="02040503050406030204" pitchFamily="18" charset="0"/>
                          <a:ea typeface="Cambria Math" panose="02040503050406030204" pitchFamily="18" charset="0"/>
                        </a:rPr>
                        <m:t>=−</m:t>
                      </m:r>
                      <m:f>
                        <m:fPr>
                          <m:ctrlPr>
                            <a:rPr lang="tr-TR" b="1" i="1" dirty="0">
                              <a:solidFill>
                                <a:srgbClr val="00B0F0"/>
                              </a:solidFill>
                              <a:latin typeface="Cambria Math" panose="02040503050406030204" pitchFamily="18" charset="0"/>
                              <a:ea typeface="Cambria Math" panose="02040503050406030204" pitchFamily="18" charset="0"/>
                            </a:rPr>
                          </m:ctrlPr>
                        </m:fPr>
                        <m:num>
                          <m:r>
                            <a:rPr lang="tr-TR" b="1" i="1" dirty="0">
                              <a:solidFill>
                                <a:srgbClr val="00B0F0"/>
                              </a:solidFill>
                              <a:latin typeface="Cambria Math" panose="02040503050406030204" pitchFamily="18" charset="0"/>
                              <a:ea typeface="Cambria Math" panose="02040503050406030204" pitchFamily="18" charset="0"/>
                            </a:rPr>
                            <m:t>𝟏</m:t>
                          </m:r>
                        </m:num>
                        <m:den>
                          <m:r>
                            <a:rPr lang="tr-TR" b="1" i="1" dirty="0">
                              <a:solidFill>
                                <a:srgbClr val="00B0F0"/>
                              </a:solidFill>
                              <a:latin typeface="Cambria Math" panose="02040503050406030204" pitchFamily="18" charset="0"/>
                              <a:ea typeface="Cambria Math" panose="02040503050406030204" pitchFamily="18" charset="0"/>
                            </a:rPr>
                            <m:t>𝒌</m:t>
                          </m:r>
                        </m:den>
                      </m:f>
                      <m:d>
                        <m:dPr>
                          <m:ctrlPr>
                            <a:rPr lang="tr-TR" b="1" i="1" dirty="0">
                              <a:solidFill>
                                <a:srgbClr val="00B0F0"/>
                              </a:solidFill>
                              <a:latin typeface="Cambria Math" panose="02040503050406030204" pitchFamily="18" charset="0"/>
                              <a:ea typeface="Cambria Math" panose="02040503050406030204" pitchFamily="18" charset="0"/>
                            </a:rPr>
                          </m:ctrlPr>
                        </m:dPr>
                        <m:e>
                          <m:f>
                            <m:fPr>
                              <m:ctrlPr>
                                <a:rPr lang="tr-TR" b="1" i="1" dirty="0" smtClean="0">
                                  <a:solidFill>
                                    <a:srgbClr val="00B0F0"/>
                                  </a:solidFill>
                                  <a:latin typeface="Cambria Math" panose="02040503050406030204" pitchFamily="18" charset="0"/>
                                  <a:ea typeface="Cambria Math" panose="02040503050406030204" pitchFamily="18" charset="0"/>
                                </a:rPr>
                              </m:ctrlPr>
                            </m:fPr>
                            <m:num>
                              <m:r>
                                <a:rPr lang="tr-TR" b="1" i="1" dirty="0" smtClean="0">
                                  <a:solidFill>
                                    <a:srgbClr val="00B0F0"/>
                                  </a:solidFill>
                                  <a:latin typeface="Cambria Math" panose="02040503050406030204" pitchFamily="18" charset="0"/>
                                  <a:ea typeface="Cambria Math" panose="02040503050406030204" pitchFamily="18" charset="0"/>
                                </a:rPr>
                                <m:t>𝟒</m:t>
                              </m:r>
                            </m:num>
                            <m:den>
                              <m:r>
                                <a:rPr lang="tr-TR" b="1" i="1" dirty="0" smtClean="0">
                                  <a:solidFill>
                                    <a:srgbClr val="00B0F0"/>
                                  </a:solidFill>
                                  <a:latin typeface="Cambria Math" panose="02040503050406030204" pitchFamily="18" charset="0"/>
                                  <a:ea typeface="Cambria Math" panose="02040503050406030204" pitchFamily="18" charset="0"/>
                                </a:rPr>
                                <m:t>𝟏𝟎</m:t>
                              </m:r>
                            </m:den>
                          </m:f>
                          <m:r>
                            <a:rPr lang="tr-TR" b="1" i="1" dirty="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𝟒</m:t>
                          </m:r>
                        </m:e>
                      </m:d>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𝟓</m:t>
                      </m:r>
                      <m:r>
                        <a:rPr lang="tr-TR" b="1" i="1" dirty="0" smtClean="0">
                          <a:solidFill>
                            <a:srgbClr val="00B0F0"/>
                          </a:solidFill>
                          <a:latin typeface="Cambria Math" panose="02040503050406030204" pitchFamily="18" charset="0"/>
                          <a:ea typeface="Cambria Math" panose="02040503050406030204" pitchFamily="18" charset="0"/>
                        </a:rPr>
                        <m:t>.</m:t>
                      </m:r>
                      <m:r>
                        <a:rPr lang="tr-TR" b="1" i="1" dirty="0" smtClean="0">
                          <a:solidFill>
                            <a:srgbClr val="00B0F0"/>
                          </a:solidFill>
                          <a:latin typeface="Cambria Math" panose="02040503050406030204" pitchFamily="18" charset="0"/>
                          <a:ea typeface="Cambria Math" panose="02040503050406030204" pitchFamily="18" charset="0"/>
                        </a:rPr>
                        <m:t>𝟏𝟗</m:t>
                      </m:r>
                      <m:r>
                        <a:rPr lang="tr-TR" b="1" i="1" dirty="0" smtClean="0">
                          <a:solidFill>
                            <a:srgbClr val="00B0F0"/>
                          </a:solidFill>
                          <a:latin typeface="Cambria Math" panose="02040503050406030204" pitchFamily="18" charset="0"/>
                          <a:ea typeface="Cambria Math" panose="02040503050406030204" pitchFamily="18" charset="0"/>
                        </a:rPr>
                        <m:t> </m:t>
                      </m:r>
                      <m:r>
                        <a:rPr lang="tr-TR" b="1" i="1" dirty="0" smtClean="0">
                          <a:solidFill>
                            <a:srgbClr val="00B0F0"/>
                          </a:solidFill>
                          <a:latin typeface="Cambria Math" panose="02040503050406030204" pitchFamily="18" charset="0"/>
                          <a:ea typeface="Cambria Math" panose="02040503050406030204" pitchFamily="18" charset="0"/>
                        </a:rPr>
                        <m:t>𝒎</m:t>
                      </m:r>
                    </m:oMath>
                  </m:oMathPara>
                </a14:m>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611560" y="1498600"/>
                <a:ext cx="8075240" cy="5740739"/>
              </a:xfrm>
              <a:prstGeom prst="rect">
                <a:avLst/>
              </a:prstGeom>
              <a:blipFill rotWithShape="0">
                <a:blip r:embed="rId3"/>
                <a:stretch>
                  <a:fillRect l="-604"/>
                </a:stretch>
              </a:blipFill>
            </p:spPr>
            <p:txBody>
              <a:bodyPr/>
              <a:lstStyle/>
              <a:p>
                <a:r>
                  <a:rPr lang="tr-TR">
                    <a:noFill/>
                  </a:rPr>
                  <a:t> </a:t>
                </a:r>
              </a:p>
            </p:txBody>
          </p:sp>
        </mc:Fallback>
      </mc:AlternateContent>
    </p:spTree>
    <p:extLst>
      <p:ext uri="{BB962C8B-B14F-4D97-AF65-F5344CB8AC3E}">
        <p14:creationId xmlns:p14="http://schemas.microsoft.com/office/powerpoint/2010/main" val="427432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smtClean="0"/>
              <a:t>Yer </a:t>
            </a:r>
            <a:r>
              <a:rPr lang="tr-TR" sz="2400" b="1" dirty="0"/>
              <a:t>değiştirmenin fonksiyonu olarak ivme a=f(s)</a:t>
            </a:r>
          </a:p>
        </p:txBody>
      </p:sp>
      <mc:AlternateContent xmlns:mc="http://schemas.openxmlformats.org/markup-compatibility/2006" xmlns:a14="http://schemas.microsoft.com/office/drawing/2010/main">
        <mc:Choice Requires="a14">
          <p:sp>
            <p:nvSpPr>
              <p:cNvPr id="4" name="TextBox 5"/>
              <p:cNvSpPr txBox="1"/>
              <p:nvPr/>
            </p:nvSpPr>
            <p:spPr>
              <a:xfrm>
                <a:off x="539552" y="1628800"/>
                <a:ext cx="7804261" cy="3436775"/>
              </a:xfrm>
              <a:prstGeom prst="rect">
                <a:avLst/>
              </a:prstGeom>
              <a:noFill/>
            </p:spPr>
            <p:txBody>
              <a:bodyPr wrap="square" rtlCol="0">
                <a:spAutoFit/>
              </a:bodyPr>
              <a:lstStyle/>
              <a:p>
                <a:r>
                  <a:rPr lang="en-US" sz="2400" dirty="0" err="1" smtClean="0">
                    <a:solidFill>
                      <a:schemeClr val="accent4"/>
                    </a:solidFill>
                    <a:latin typeface="Comic Sans MS" panose="030F0702030302020204" pitchFamily="66" charset="0"/>
                  </a:rPr>
                  <a:t>İvme</a:t>
                </a:r>
                <a:r>
                  <a:rPr lang="en-US" sz="2400" dirty="0" smtClean="0">
                    <a:solidFill>
                      <a:schemeClr val="accent4"/>
                    </a:solidFill>
                    <a:latin typeface="Comic Sans MS" panose="030F0702030302020204" pitchFamily="66" charset="0"/>
                  </a:rPr>
                  <a:t> </a:t>
                </a:r>
                <a:r>
                  <a:rPr lang="tr-TR" sz="2400" dirty="0" smtClean="0">
                    <a:solidFill>
                      <a:schemeClr val="accent4"/>
                    </a:solidFill>
                    <a:latin typeface="Comic Sans MS" panose="030F0702030302020204" pitchFamily="66" charset="0"/>
                  </a:rPr>
                  <a:t>konum koordinatlarının fonksiyonu olarak verildiğinde</a:t>
                </a:r>
                <a:r>
                  <a:rPr lang="en-US" sz="2400" dirty="0" smtClean="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daha</a:t>
                </a:r>
                <a:r>
                  <a:rPr lang="en-US" sz="2400" dirty="0">
                    <a:solidFill>
                      <a:schemeClr val="accent4"/>
                    </a:solidFill>
                    <a:latin typeface="Comic Sans MS" panose="030F0702030302020204" pitchFamily="66" charset="0"/>
                  </a:rPr>
                  <a:t> </a:t>
                </a:r>
                <a:r>
                  <a:rPr lang="en-US" sz="2400" dirty="0" err="1">
                    <a:solidFill>
                      <a:schemeClr val="accent4"/>
                    </a:solidFill>
                    <a:latin typeface="Comic Sans MS" panose="030F0702030302020204" pitchFamily="66" charset="0"/>
                  </a:rPr>
                  <a:t>önce</a:t>
                </a:r>
                <a:r>
                  <a:rPr lang="en-US" sz="2400" dirty="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yazdığımız</a:t>
                </a:r>
                <a:r>
                  <a:rPr lang="tr-TR" sz="2400" dirty="0" smtClean="0">
                    <a:solidFill>
                      <a:schemeClr val="accent4"/>
                    </a:solidFill>
                    <a:latin typeface="Comic Sans MS" panose="030F0702030302020204" pitchFamily="66" charset="0"/>
                  </a:rPr>
                  <a:t> (3) numaralı denklemde ivme ifadesini yerine yazıp</a:t>
                </a:r>
                <a:r>
                  <a:rPr lang="en-US" sz="2400" dirty="0" smtClean="0">
                    <a:solidFill>
                      <a:schemeClr val="accent4"/>
                    </a:solidFill>
                    <a:latin typeface="Comic Sans MS" panose="030F0702030302020204" pitchFamily="66" charset="0"/>
                  </a:rPr>
                  <a:t> </a:t>
                </a:r>
                <a:r>
                  <a:rPr lang="en-US" sz="2400" dirty="0" err="1" smtClean="0">
                    <a:solidFill>
                      <a:schemeClr val="accent4"/>
                    </a:solidFill>
                    <a:latin typeface="Comic Sans MS" panose="030F0702030302020204" pitchFamily="66" charset="0"/>
                  </a:rPr>
                  <a:t>tümlev</a:t>
                </a:r>
                <a:r>
                  <a:rPr lang="tr-TR" sz="2400" dirty="0" smtClean="0">
                    <a:solidFill>
                      <a:schemeClr val="accent4"/>
                    </a:solidFill>
                    <a:latin typeface="Comic Sans MS" panose="030F0702030302020204" pitchFamily="66" charset="0"/>
                  </a:rPr>
                  <a:t> alırsak,</a:t>
                </a:r>
                <a:r>
                  <a:rPr lang="en-US" sz="2400" dirty="0" smtClean="0">
                    <a:solidFill>
                      <a:schemeClr val="accent4"/>
                    </a:solidFill>
                    <a:latin typeface="Comic Sans MS" panose="030F0702030302020204" pitchFamily="66" charset="0"/>
                  </a:rPr>
                  <a:t> </a:t>
                </a:r>
                <a:r>
                  <a:rPr lang="tr-TR" sz="2400" dirty="0" smtClean="0">
                    <a:solidFill>
                      <a:schemeClr val="accent4"/>
                    </a:solidFill>
                    <a:latin typeface="Comic Sans MS" panose="030F0702030302020204" pitchFamily="66" charset="0"/>
                  </a:rPr>
                  <a:t>b</a:t>
                </a:r>
                <a:r>
                  <a:rPr lang="en-US" sz="2400" dirty="0" smtClean="0">
                    <a:solidFill>
                      <a:schemeClr val="accent4"/>
                    </a:solidFill>
                    <a:latin typeface="Comic Sans MS" panose="030F0702030302020204" pitchFamily="66" charset="0"/>
                  </a:rPr>
                  <a:t>u </a:t>
                </a:r>
                <a:r>
                  <a:rPr lang="en-US" sz="2400" dirty="0" err="1">
                    <a:solidFill>
                      <a:schemeClr val="accent4"/>
                    </a:solidFill>
                    <a:latin typeface="Comic Sans MS" panose="030F0702030302020204" pitchFamily="66" charset="0"/>
                  </a:rPr>
                  <a:t>durumda</a:t>
                </a:r>
                <a:r>
                  <a:rPr lang="en-US" sz="2400" dirty="0">
                    <a:solidFill>
                      <a:schemeClr val="accent4"/>
                    </a:solidFill>
                    <a:latin typeface="Comic Sans MS" panose="030F0702030302020204" pitchFamily="66" charset="0"/>
                  </a:rPr>
                  <a:t> </a:t>
                </a:r>
                <a:endParaRPr lang="tr-TR" sz="2400" dirty="0" smtClean="0">
                  <a:solidFill>
                    <a:schemeClr val="accent4"/>
                  </a:solidFill>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limLoc m:val="undOvr"/>
                          <m:ctrlPr>
                            <a:rPr lang="en-US" sz="2400" b="1" i="1" smtClean="0">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𝒗</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𝒗</m:t>
                          </m:r>
                        </m:sup>
                        <m:e>
                          <m:r>
                            <a:rPr lang="tr-TR" sz="2400" b="1" i="1">
                              <a:solidFill>
                                <a:srgbClr val="00B0F0"/>
                              </a:solidFill>
                              <a:latin typeface="Cambria Math" panose="02040503050406030204" pitchFamily="18" charset="0"/>
                            </a:rPr>
                            <m:t>𝒗𝒅𝒗</m:t>
                          </m:r>
                        </m:e>
                      </m:nary>
                      <m:r>
                        <a:rPr lang="tr-TR" sz="2400" b="1" i="1">
                          <a:solidFill>
                            <a:srgbClr val="00B0F0"/>
                          </a:solidFill>
                          <a:latin typeface="Cambria Math" panose="02040503050406030204" pitchFamily="18" charset="0"/>
                        </a:rPr>
                        <m:t>=</m:t>
                      </m:r>
                      <m:nary>
                        <m:naryPr>
                          <m:limLoc m:val="undOvr"/>
                          <m:ctrlPr>
                            <a:rPr lang="en-US" sz="2400" b="1" i="1">
                              <a:solidFill>
                                <a:srgbClr val="00B0F0"/>
                              </a:solidFill>
                              <a:latin typeface="Cambria Math" panose="02040503050406030204" pitchFamily="18" charset="0"/>
                            </a:rPr>
                          </m:ctrlPr>
                        </m:naryPr>
                        <m:sub>
                          <m:sSub>
                            <m:sSubPr>
                              <m:ctrlPr>
                                <a:rPr lang="en-US" sz="2400" b="1" i="1">
                                  <a:solidFill>
                                    <a:srgbClr val="00B0F0"/>
                                  </a:solidFill>
                                  <a:latin typeface="Cambria Math" panose="02040503050406030204" pitchFamily="18" charset="0"/>
                                </a:rPr>
                              </m:ctrlPr>
                            </m:sSubPr>
                            <m:e>
                              <m:r>
                                <a:rPr lang="tr-TR" sz="2400" b="1" i="1">
                                  <a:solidFill>
                                    <a:srgbClr val="00B0F0"/>
                                  </a:solidFill>
                                  <a:latin typeface="Cambria Math" panose="02040503050406030204" pitchFamily="18" charset="0"/>
                                </a:rPr>
                                <m:t>𝒔</m:t>
                              </m:r>
                            </m:e>
                            <m:sub>
                              <m:r>
                                <a:rPr lang="tr-TR" sz="2400" b="1" i="1">
                                  <a:solidFill>
                                    <a:srgbClr val="00B0F0"/>
                                  </a:solidFill>
                                  <a:latin typeface="Cambria Math" panose="02040503050406030204" pitchFamily="18" charset="0"/>
                                </a:rPr>
                                <m:t>𝟎</m:t>
                              </m:r>
                            </m:sub>
                          </m:sSub>
                        </m:sub>
                        <m:sup>
                          <m:r>
                            <a:rPr lang="tr-TR" sz="2400" b="1" i="1">
                              <a:solidFill>
                                <a:srgbClr val="00B0F0"/>
                              </a:solidFill>
                              <a:latin typeface="Cambria Math" panose="02040503050406030204" pitchFamily="18" charset="0"/>
                            </a:rPr>
                            <m:t>𝒔</m:t>
                          </m:r>
                        </m:sup>
                        <m:e>
                          <m:r>
                            <a:rPr lang="tr-TR" sz="2400" b="1" i="1" smtClean="0">
                              <a:solidFill>
                                <a:srgbClr val="00B0F0"/>
                              </a:solidFill>
                              <a:latin typeface="Cambria Math" panose="02040503050406030204" pitchFamily="18" charset="0"/>
                            </a:rPr>
                            <m:t>𝒇</m:t>
                          </m:r>
                          <m:r>
                            <a:rPr lang="tr-TR" sz="2400" b="1" i="1" smtClean="0">
                              <a:solidFill>
                                <a:srgbClr val="00B0F0"/>
                              </a:solidFill>
                              <a:latin typeface="Cambria Math" panose="02040503050406030204" pitchFamily="18" charset="0"/>
                            </a:rPr>
                            <m:t>(</m:t>
                          </m:r>
                          <m:r>
                            <a:rPr lang="tr-TR" sz="2400" b="1" i="1" smtClean="0">
                              <a:solidFill>
                                <a:srgbClr val="00B0F0"/>
                              </a:solidFill>
                              <a:latin typeface="Cambria Math" panose="02040503050406030204" pitchFamily="18" charset="0"/>
                            </a:rPr>
                            <m:t>𝒔</m:t>
                          </m:r>
                          <m:r>
                            <a:rPr lang="tr-TR" sz="2400" b="1" i="1" smtClean="0">
                              <a:solidFill>
                                <a:srgbClr val="00B0F0"/>
                              </a:solidFill>
                              <a:latin typeface="Cambria Math" panose="02040503050406030204" pitchFamily="18" charset="0"/>
                            </a:rPr>
                            <m:t>)</m:t>
                          </m:r>
                          <m:r>
                            <a:rPr lang="tr-TR" sz="2400" b="1" i="1">
                              <a:solidFill>
                                <a:srgbClr val="00B0F0"/>
                              </a:solidFill>
                              <a:latin typeface="Cambria Math" panose="02040503050406030204" pitchFamily="18" charset="0"/>
                            </a:rPr>
                            <m:t>𝒅𝒔</m:t>
                          </m:r>
                        </m:e>
                      </m:nary>
                    </m:oMath>
                  </m:oMathPara>
                </a14:m>
                <a:endParaRPr lang="tr-TR" sz="2400" b="1" dirty="0" smtClean="0">
                  <a:solidFill>
                    <a:schemeClr val="accent4"/>
                  </a:solidFill>
                  <a:latin typeface="Comic Sans MS" panose="030F0702030302020204" pitchFamily="66" charset="0"/>
                </a:endParaRPr>
              </a:p>
              <a:p>
                <a:r>
                  <a:rPr lang="tr-TR" sz="2400" dirty="0" smtClean="0">
                    <a:solidFill>
                      <a:schemeClr val="accent4"/>
                    </a:solidFill>
                    <a:latin typeface="Comic Sans MS" panose="030F0702030302020204" pitchFamily="66" charset="0"/>
                  </a:rPr>
                  <a:t>elde edilir.</a:t>
                </a:r>
              </a:p>
              <a:p>
                <a:endParaRPr lang="en-US" sz="2400" dirty="0">
                  <a:solidFill>
                    <a:schemeClr val="accent4"/>
                  </a:solidFill>
                  <a:latin typeface="Comic Sans MS" panose="030F0702030302020204" pitchFamily="66" charset="0"/>
                </a:endParaRPr>
              </a:p>
            </p:txBody>
          </p:sp>
        </mc:Choice>
        <mc:Fallback xmlns="">
          <p:sp>
            <p:nvSpPr>
              <p:cNvPr id="4" name="TextBox 5"/>
              <p:cNvSpPr txBox="1">
                <a:spLocks noRot="1" noChangeAspect="1" noMove="1" noResize="1" noEditPoints="1" noAdjustHandles="1" noChangeArrowheads="1" noChangeShapeType="1" noTextEdit="1"/>
              </p:cNvSpPr>
              <p:nvPr/>
            </p:nvSpPr>
            <p:spPr>
              <a:xfrm>
                <a:off x="539552" y="1628800"/>
                <a:ext cx="7804261" cy="3436775"/>
              </a:xfrm>
              <a:prstGeom prst="rect">
                <a:avLst/>
              </a:prstGeom>
              <a:blipFill rotWithShape="0">
                <a:blip r:embed="rId2"/>
                <a:stretch>
                  <a:fillRect l="-1250" t="-1418"/>
                </a:stretch>
              </a:blipFill>
            </p:spPr>
            <p:txBody>
              <a:bodyPr/>
              <a:lstStyle/>
              <a:p>
                <a:r>
                  <a:rPr lang="tr-TR">
                    <a:noFill/>
                  </a:rPr>
                  <a:t> </a:t>
                </a:r>
              </a:p>
            </p:txBody>
          </p:sp>
        </mc:Fallback>
      </mc:AlternateContent>
    </p:spTree>
    <p:extLst>
      <p:ext uri="{BB962C8B-B14F-4D97-AF65-F5344CB8AC3E}">
        <p14:creationId xmlns:p14="http://schemas.microsoft.com/office/powerpoint/2010/main" val="1975355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a:xfrm>
                <a:off x="16850" y="260648"/>
                <a:ext cx="9127149" cy="1246187"/>
              </a:xfrm>
            </p:spPr>
            <p:txBody>
              <a:bodyPr/>
              <a:lstStyle/>
              <a:p>
                <a:r>
                  <a:rPr lang="en-US" sz="1800" dirty="0" err="1"/>
                  <a:t>Üç</a:t>
                </a:r>
                <a:r>
                  <a:rPr lang="en-US" sz="1800" dirty="0"/>
                  <a:t> </a:t>
                </a:r>
                <a:r>
                  <a:rPr lang="en-US" sz="1800" dirty="0" err="1"/>
                  <a:t>farklı</a:t>
                </a:r>
                <a:r>
                  <a:rPr lang="en-US" sz="1800" dirty="0"/>
                  <a:t> </a:t>
                </a:r>
                <a:r>
                  <a:rPr lang="en-US" sz="1800" dirty="0" err="1"/>
                  <a:t>parçacık</a:t>
                </a:r>
                <a:r>
                  <a:rPr lang="en-US" sz="1800" dirty="0"/>
                  <a:t> </a:t>
                </a:r>
                <a:r>
                  <a:rPr lang="en-US" sz="1800" dirty="0" err="1"/>
                  <a:t>farklı</a:t>
                </a:r>
                <a:r>
                  <a:rPr lang="en-US" sz="1800" dirty="0"/>
                  <a:t> </a:t>
                </a:r>
                <a:r>
                  <a:rPr lang="en-US" sz="1800" dirty="0" err="1"/>
                  <a:t>ivmelere</a:t>
                </a:r>
                <a:r>
                  <a:rPr lang="en-US" sz="1800" dirty="0"/>
                  <a:t> </a:t>
                </a:r>
                <a:r>
                  <a:rPr lang="en-US" sz="1800" dirty="0" err="1"/>
                  <a:t>maruz</a:t>
                </a:r>
                <a:r>
                  <a:rPr lang="en-US" sz="1800" dirty="0"/>
                  <a:t> </a:t>
                </a:r>
                <a:r>
                  <a:rPr lang="en-US" sz="1800" dirty="0" err="1"/>
                  <a:t>kalıyor</a:t>
                </a:r>
                <a:r>
                  <a:rPr lang="en-US" sz="1800" dirty="0"/>
                  <a:t>. </a:t>
                </a:r>
                <a:r>
                  <a:rPr lang="en-US" sz="1800" dirty="0" err="1"/>
                  <a:t>Birinci</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𝑘𝑣</m:t>
                    </m:r>
                  </m:oMath>
                </a14:m>
                <a:r>
                  <a:rPr lang="en-US" sz="1800" dirty="0"/>
                  <a:t>, </a:t>
                </a:r>
                <a:r>
                  <a:rPr lang="en-US" sz="1800" dirty="0" err="1"/>
                  <a:t>ikinci</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𝑘𝑡</m:t>
                    </m:r>
                    <m:r>
                      <a:rPr lang="en-US" sz="1800" i="1" dirty="0">
                        <a:latin typeface="Cambria Math" panose="02040503050406030204" pitchFamily="18" charset="0"/>
                      </a:rPr>
                      <m:t> </m:t>
                    </m:r>
                  </m:oMath>
                </a14:m>
                <a:r>
                  <a:rPr lang="en-US" sz="1800" dirty="0" err="1"/>
                  <a:t>ve</a:t>
                </a:r>
                <a:r>
                  <a:rPr lang="en-US" sz="1800" dirty="0"/>
                  <a:t> </a:t>
                </a:r>
                <a:r>
                  <a:rPr lang="en-US" sz="1800" dirty="0" err="1"/>
                  <a:t>üçüncü</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𝑘𝑠</m:t>
                    </m:r>
                  </m:oMath>
                </a14:m>
                <a:r>
                  <a:rPr lang="en-US" sz="1800" dirty="0"/>
                  <a:t>. </a:t>
                </a:r>
                <a:r>
                  <a:rPr lang="en-US" sz="1800" dirty="0" err="1"/>
                  <a:t>Üç</a:t>
                </a:r>
                <a:r>
                  <a:rPr lang="en-US" sz="1800" dirty="0"/>
                  <a:t> </a:t>
                </a:r>
                <a:r>
                  <a:rPr lang="en-US" sz="1800" dirty="0" err="1"/>
                  <a:t>parçacıkta</a:t>
                </a:r>
                <a:r>
                  <a:rPr lang="en-US" sz="1800" dirty="0"/>
                  <a:t>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=0</m:t>
                    </m:r>
                  </m:oMath>
                </a14:m>
                <a:r>
                  <a:rPr lang="en-US" sz="1800" dirty="0"/>
                  <a:t> </a:t>
                </a:r>
                <a:r>
                  <a:rPr lang="en-US" sz="1800" dirty="0" err="1"/>
                  <a:t>anında</a:t>
                </a:r>
                <a:r>
                  <a:rPr lang="en-US" sz="1800" dirty="0"/>
                  <a:t> </a:t>
                </a:r>
                <a14:m>
                  <m:oMath xmlns:m="http://schemas.openxmlformats.org/officeDocument/2006/math">
                    <m:r>
                      <a:rPr lang="en-US" sz="1800" i="1" dirty="0" smtClean="0">
                        <a:latin typeface="Cambria Math" panose="02040503050406030204" pitchFamily="18" charset="0"/>
                      </a:rPr>
                      <m:t>𝑠</m:t>
                    </m:r>
                    <m:r>
                      <a:rPr lang="en-US" sz="1800" i="1" dirty="0" smtClean="0">
                        <a:latin typeface="Cambria Math" panose="02040503050406030204" pitchFamily="18" charset="0"/>
                      </a:rPr>
                      <m:t>=0</m:t>
                    </m:r>
                  </m:oMath>
                </a14:m>
                <a:r>
                  <a:rPr lang="en-US" sz="1800" dirty="0"/>
                  <a:t> </a:t>
                </a:r>
                <a:r>
                  <a:rPr lang="en-US" sz="1800" dirty="0" err="1"/>
                  <a:t>orijin</a:t>
                </a:r>
                <a:r>
                  <a:rPr lang="en-US" sz="1800" dirty="0"/>
                  <a:t> </a:t>
                </a:r>
                <a:r>
                  <a:rPr lang="en-US" sz="1800" dirty="0" err="1"/>
                  <a:t>noktasından</a:t>
                </a:r>
                <a:r>
                  <a:rPr lang="en-US" sz="1800" dirty="0"/>
                  <a:t> </a:t>
                </a:r>
                <a14:m>
                  <m:oMath xmlns:m="http://schemas.openxmlformats.org/officeDocument/2006/math">
                    <m:r>
                      <a:rPr lang="en-US" sz="1800" i="1" dirty="0" smtClean="0">
                        <a:latin typeface="Cambria Math" panose="02040503050406030204" pitchFamily="18" charset="0"/>
                      </a:rPr>
                      <m:t>𝑣</m:t>
                    </m:r>
                    <m:r>
                      <a:rPr lang="en-US" sz="1800" i="1" baseline="-25000" dirty="0">
                        <a:latin typeface="Cambria Math" panose="02040503050406030204" pitchFamily="18" charset="0"/>
                      </a:rPr>
                      <m:t>0</m:t>
                    </m:r>
                    <m:r>
                      <a:rPr lang="en-US" sz="1800" i="1" dirty="0">
                        <a:latin typeface="Cambria Math" panose="02040503050406030204" pitchFamily="18" charset="0"/>
                      </a:rPr>
                      <m:t>=10 </m:t>
                    </m:r>
                    <m:r>
                      <a:rPr lang="en-US" sz="1800" i="1" dirty="0">
                        <a:latin typeface="Cambria Math" panose="02040503050406030204" pitchFamily="18" charset="0"/>
                      </a:rPr>
                      <m:t>𝑚</m:t>
                    </m:r>
                    <m:r>
                      <a:rPr lang="en-US" sz="1800" i="1" dirty="0">
                        <a:latin typeface="Cambria Math" panose="02040503050406030204" pitchFamily="18" charset="0"/>
                      </a:rPr>
                      <m:t>/</m:t>
                    </m:r>
                    <m:r>
                      <a:rPr lang="en-US" sz="1800" i="1" dirty="0">
                        <a:latin typeface="Cambria Math" panose="02040503050406030204" pitchFamily="18" charset="0"/>
                      </a:rPr>
                      <m:t>𝑠</m:t>
                    </m:r>
                    <m:r>
                      <a:rPr lang="en-US" sz="1800" i="1" dirty="0">
                        <a:latin typeface="Cambria Math" panose="02040503050406030204" pitchFamily="18" charset="0"/>
                      </a:rPr>
                      <m:t> </m:t>
                    </m:r>
                  </m:oMath>
                </a14:m>
                <a:r>
                  <a:rPr lang="en-US" sz="1800" dirty="0" err="1"/>
                  <a:t>başlangıç</a:t>
                </a:r>
                <a:r>
                  <a:rPr lang="en-US" sz="1800" dirty="0"/>
                  <a:t> </a:t>
                </a:r>
                <a:r>
                  <a:rPr lang="en-US" sz="1800" dirty="0" err="1"/>
                  <a:t>hızıyla</a:t>
                </a:r>
                <a:r>
                  <a:rPr lang="en-US" sz="1800" dirty="0"/>
                  <a:t> </a:t>
                </a:r>
                <a:r>
                  <a:rPr lang="en-US" sz="1800" dirty="0" err="1"/>
                  <a:t>harekete</a:t>
                </a:r>
                <a:r>
                  <a:rPr lang="en-US" sz="1800" dirty="0"/>
                  <a:t> </a:t>
                </a:r>
                <a:r>
                  <a:rPr lang="en-US" sz="1800" dirty="0" err="1"/>
                  <a:t>başlıyorlar</a:t>
                </a:r>
                <a:r>
                  <a:rPr lang="en-US" sz="1800" dirty="0"/>
                  <a:t>. </a:t>
                </a:r>
                <a:r>
                  <a:rPr lang="tr-TR" sz="1800" dirty="0"/>
                  <a:t>k</a:t>
                </a:r>
                <a:r>
                  <a:rPr lang="en-US" sz="1800" dirty="0"/>
                  <a:t> </a:t>
                </a:r>
                <a:r>
                  <a:rPr lang="en-US" sz="1800" dirty="0" err="1"/>
                  <a:t>değeri</a:t>
                </a:r>
                <a:r>
                  <a:rPr lang="en-US" sz="1800" dirty="0"/>
                  <a:t> </a:t>
                </a:r>
                <a:r>
                  <a:rPr lang="en-US" sz="1800" dirty="0" err="1"/>
                  <a:t>birimi</a:t>
                </a:r>
                <a:r>
                  <a:rPr lang="en-US" sz="1800" dirty="0"/>
                  <a:t> her </a:t>
                </a:r>
                <a:r>
                  <a:rPr lang="en-US" sz="1800" dirty="0" err="1"/>
                  <a:t>biri</a:t>
                </a:r>
                <a:r>
                  <a:rPr lang="en-US" sz="1800" dirty="0"/>
                  <a:t> </a:t>
                </a:r>
                <a:r>
                  <a:rPr lang="en-US" sz="1800" dirty="0" err="1"/>
                  <a:t>için</a:t>
                </a:r>
                <a:r>
                  <a:rPr lang="en-US" sz="1800" dirty="0"/>
                  <a:t> </a:t>
                </a:r>
                <a:r>
                  <a:rPr lang="en-US" sz="1800" dirty="0" err="1"/>
                  <a:t>farklı</a:t>
                </a:r>
                <a:r>
                  <a:rPr lang="en-US" sz="1800" dirty="0"/>
                  <a:t> </a:t>
                </a:r>
                <a:r>
                  <a:rPr lang="en-US" sz="1800" dirty="0" err="1"/>
                  <a:t>olmakla</a:t>
                </a:r>
                <a:r>
                  <a:rPr lang="en-US" sz="1800" dirty="0"/>
                  <a:t> </a:t>
                </a:r>
                <a:r>
                  <a:rPr lang="en-US" sz="1800" dirty="0" err="1"/>
                  <a:t>beraber</a:t>
                </a:r>
                <a:r>
                  <a:rPr lang="en-US" sz="1800" dirty="0"/>
                  <a:t> </a:t>
                </a:r>
                <a:r>
                  <a:rPr lang="en-US" sz="1800" dirty="0" err="1"/>
                  <a:t>büyüklük</a:t>
                </a:r>
                <a:r>
                  <a:rPr lang="en-US" sz="1800" dirty="0"/>
                  <a:t> </a:t>
                </a:r>
                <a:r>
                  <a:rPr lang="en-US" sz="1800" dirty="0" err="1"/>
                  <a:t>olarak</a:t>
                </a:r>
                <a:r>
                  <a:rPr lang="en-US" sz="1800" dirty="0"/>
                  <a:t> </a:t>
                </a:r>
                <a:r>
                  <a:rPr lang="en-US" sz="1800" dirty="0" err="1"/>
                  <a:t>aynı</a:t>
                </a:r>
                <a:r>
                  <a:rPr lang="en-US" sz="1800" dirty="0"/>
                  <a:t> </a:t>
                </a:r>
                <a:r>
                  <a:rPr lang="en-US" sz="1800" dirty="0" err="1"/>
                  <a:t>ve</a:t>
                </a:r>
                <a:r>
                  <a:rPr lang="en-US" sz="1800" dirty="0"/>
                  <a:t> 0.1’e </a:t>
                </a:r>
                <a:r>
                  <a:rPr lang="en-US" sz="1800" dirty="0" err="1"/>
                  <a:t>eşitdir</a:t>
                </a:r>
                <a:r>
                  <a:rPr lang="en-US" sz="1800" dirty="0"/>
                  <a:t>. Her </a:t>
                </a:r>
                <a:r>
                  <a:rPr lang="en-US" sz="1800" dirty="0" err="1"/>
                  <a:t>bir</a:t>
                </a:r>
                <a:r>
                  <a:rPr lang="en-US" sz="1800" dirty="0"/>
                  <a:t> </a:t>
                </a:r>
                <a:r>
                  <a:rPr lang="en-US" sz="1800" dirty="0" err="1"/>
                  <a:t>parçacık</a:t>
                </a:r>
                <a:r>
                  <a:rPr lang="en-US" sz="1800" dirty="0"/>
                  <a:t> </a:t>
                </a:r>
                <a:r>
                  <a:rPr lang="en-US" sz="1800" dirty="0" err="1"/>
                  <a:t>için</a:t>
                </a:r>
                <a:r>
                  <a:rPr lang="en-US" sz="1800" dirty="0"/>
                  <a:t> </a:t>
                </a:r>
                <a:r>
                  <a:rPr lang="en-US" sz="1800" dirty="0" err="1"/>
                  <a:t>konum</a:t>
                </a:r>
                <a:r>
                  <a:rPr lang="en-US" sz="1800" dirty="0"/>
                  <a:t>, </a:t>
                </a:r>
                <a:r>
                  <a:rPr lang="en-US" sz="1800" dirty="0" err="1"/>
                  <a:t>hız</a:t>
                </a:r>
                <a:r>
                  <a:rPr lang="en-US" sz="1800" dirty="0"/>
                  <a:t> </a:t>
                </a:r>
                <a:r>
                  <a:rPr lang="en-US" sz="1800" dirty="0" err="1"/>
                  <a:t>ve</a:t>
                </a:r>
                <a:r>
                  <a:rPr lang="en-US" sz="1800" dirty="0"/>
                  <a:t> </a:t>
                </a:r>
                <a:r>
                  <a:rPr lang="en-US" sz="1800" dirty="0" err="1"/>
                  <a:t>ivme</a:t>
                </a:r>
                <a:r>
                  <a:rPr lang="en-US" sz="1800" dirty="0"/>
                  <a:t> </a:t>
                </a:r>
                <a:r>
                  <a:rPr lang="en-US" sz="1800" dirty="0" err="1"/>
                  <a:t>grafiklerini</a:t>
                </a:r>
                <a:r>
                  <a:rPr lang="en-US" sz="1800" dirty="0"/>
                  <a:t> </a:t>
                </a:r>
                <a14:m>
                  <m:oMath xmlns:m="http://schemas.openxmlformats.org/officeDocument/2006/math">
                    <m:r>
                      <a:rPr lang="en-US" sz="1800" i="1" dirty="0" smtClean="0">
                        <a:latin typeface="Cambria Math" panose="02040503050406030204" pitchFamily="18" charset="0"/>
                      </a:rPr>
                      <m:t>0≤</m:t>
                    </m:r>
                    <m:r>
                      <a:rPr lang="en-US" sz="1800" i="1" dirty="0" smtClean="0">
                        <a:latin typeface="Cambria Math" panose="02040503050406030204" pitchFamily="18" charset="0"/>
                      </a:rPr>
                      <m:t>𝑡</m:t>
                    </m:r>
                    <m:r>
                      <a:rPr lang="en-US" sz="1800" i="1" dirty="0" smtClean="0">
                        <a:latin typeface="Cambria Math" panose="02040503050406030204" pitchFamily="18" charset="0"/>
                      </a:rPr>
                      <m:t>≤10 </m:t>
                    </m:r>
                    <m:r>
                      <a:rPr lang="en-US" sz="1800" i="1" dirty="0" smtClean="0">
                        <a:latin typeface="Cambria Math" panose="02040503050406030204" pitchFamily="18" charset="0"/>
                      </a:rPr>
                      <m:t>𝑠</m:t>
                    </m:r>
                    <m:r>
                      <a:rPr lang="en-US" sz="1800" i="1" dirty="0" smtClean="0">
                        <a:latin typeface="Cambria Math" panose="02040503050406030204" pitchFamily="18" charset="0"/>
                      </a:rPr>
                      <m:t> </m:t>
                    </m:r>
                  </m:oMath>
                </a14:m>
                <a:r>
                  <a:rPr lang="en-US" sz="1800" dirty="0" err="1"/>
                  <a:t>aralığında</a:t>
                </a:r>
                <a:r>
                  <a:rPr lang="en-US" sz="1800" dirty="0"/>
                  <a:t> </a:t>
                </a:r>
                <a:r>
                  <a:rPr lang="en-US" sz="1800" dirty="0" err="1"/>
                  <a:t>çiziniz</a:t>
                </a:r>
                <a:r>
                  <a:rPr lang="en-US" sz="1800" dirty="0"/>
                  <a:t>.</a:t>
                </a:r>
                <a:endParaRPr lang="tr-TR" sz="18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xfrm>
                <a:off x="16850" y="260648"/>
                <a:ext cx="9127149" cy="1246187"/>
              </a:xfrm>
              <a:blipFill rotWithShape="0">
                <a:blip r:embed="rId2"/>
                <a:stretch>
                  <a:fillRect l="-601" t="-20098" b="-784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Dikdörtgen 2"/>
              <p:cNvSpPr/>
              <p:nvPr/>
            </p:nvSpPr>
            <p:spPr>
              <a:xfrm>
                <a:off x="0" y="1412776"/>
                <a:ext cx="9001000" cy="5006563"/>
              </a:xfrm>
              <a:prstGeom prst="rect">
                <a:avLst/>
              </a:prstGeom>
            </p:spPr>
            <p:txBody>
              <a:bodyPr wrap="square">
                <a:spAutoFit/>
              </a:bodyPr>
              <a:lstStyle/>
              <a:p>
                <a:r>
                  <a:rPr lang="tr-TR" dirty="0" smtClean="0">
                    <a:solidFill>
                      <a:schemeClr val="accent4"/>
                    </a:solidFill>
                    <a:latin typeface="+mj-lt"/>
                  </a:rPr>
                  <a:t>Çözüm:</a:t>
                </a:r>
              </a:p>
              <a:p>
                <a:r>
                  <a:rPr lang="tr-TR" dirty="0">
                    <a:solidFill>
                      <a:schemeClr val="accent4"/>
                    </a:solidFill>
                    <a:latin typeface="+mj-lt"/>
                  </a:rPr>
                  <a:t>Parçacık 1;</a:t>
                </a:r>
              </a:p>
              <a:p>
                <a:pPr/>
                <a14:m>
                  <m:oMathPara xmlns:m="http://schemas.openxmlformats.org/officeDocument/2006/math">
                    <m:oMathParaPr>
                      <m:jc m:val="centerGroup"/>
                    </m:oMathParaPr>
                    <m:oMath xmlns:m="http://schemas.openxmlformats.org/officeDocument/2006/math">
                      <m:r>
                        <a:rPr lang="tr-TR" i="1" dirty="0">
                          <a:solidFill>
                            <a:schemeClr val="accent4"/>
                          </a:solidFill>
                          <a:latin typeface="Cambria Math" panose="02040503050406030204" pitchFamily="18" charset="0"/>
                        </a:rPr>
                        <m:t>𝑎</m:t>
                      </m:r>
                      <m:r>
                        <a:rPr lang="tr-TR" i="1" dirty="0">
                          <a:solidFill>
                            <a:schemeClr val="accent4"/>
                          </a:solidFill>
                          <a:latin typeface="Cambria Math" panose="02040503050406030204" pitchFamily="18" charset="0"/>
                        </a:rPr>
                        <m:t>=</m:t>
                      </m:r>
                      <m:f>
                        <m:fPr>
                          <m:ctrlPr>
                            <a:rPr lang="tr-TR" i="1" dirty="0">
                              <a:solidFill>
                                <a:schemeClr val="accent4"/>
                              </a:solidFill>
                              <a:latin typeface="Cambria Math" panose="02040503050406030204" pitchFamily="18" charset="0"/>
                            </a:rPr>
                          </m:ctrlPr>
                        </m:fPr>
                        <m:num>
                          <m:r>
                            <a:rPr lang="tr-TR" i="1" dirty="0">
                              <a:solidFill>
                                <a:schemeClr val="accent4"/>
                              </a:solidFill>
                              <a:latin typeface="Cambria Math" panose="02040503050406030204" pitchFamily="18" charset="0"/>
                            </a:rPr>
                            <m:t>𝑑𝑣</m:t>
                          </m:r>
                        </m:num>
                        <m:den>
                          <m:r>
                            <a:rPr lang="tr-TR" i="1" dirty="0" err="1">
                              <a:solidFill>
                                <a:schemeClr val="accent4"/>
                              </a:solidFill>
                              <a:latin typeface="Cambria Math" panose="02040503050406030204" pitchFamily="18" charset="0"/>
                            </a:rPr>
                            <m:t>𝑑𝑡</m:t>
                          </m:r>
                        </m:den>
                      </m:f>
                      <m:r>
                        <a:rPr lang="tr-TR" i="1" dirty="0">
                          <a:solidFill>
                            <a:schemeClr val="accent4"/>
                          </a:solidFill>
                          <a:latin typeface="Cambria Math" panose="02040503050406030204" pitchFamily="18" charset="0"/>
                        </a:rPr>
                        <m:t> , </m:t>
                      </m:r>
                      <m:r>
                        <a:rPr lang="tr-TR" i="1" dirty="0">
                          <a:solidFill>
                            <a:schemeClr val="accent4"/>
                          </a:solidFill>
                          <a:latin typeface="Cambria Math" panose="02040503050406030204" pitchFamily="18" charset="0"/>
                        </a:rPr>
                        <m:t>𝑖𝑠𝑒</m:t>
                      </m:r>
                      <m:r>
                        <a:rPr lang="tr-TR" i="1" dirty="0">
                          <a:solidFill>
                            <a:schemeClr val="accent4"/>
                          </a:solidFill>
                          <a:latin typeface="Cambria Math" panose="02040503050406030204" pitchFamily="18" charset="0"/>
                        </a:rPr>
                        <m:t>  </m:t>
                      </m:r>
                      <m:r>
                        <a:rPr lang="tr-TR" i="1" dirty="0">
                          <a:solidFill>
                            <a:schemeClr val="accent4"/>
                          </a:solidFill>
                          <a:latin typeface="Cambria Math" panose="02040503050406030204" pitchFamily="18" charset="0"/>
                        </a:rPr>
                        <m:t>𝑎</m:t>
                      </m:r>
                      <m:r>
                        <a:rPr lang="tr-TR" i="1" dirty="0">
                          <a:solidFill>
                            <a:schemeClr val="accent4"/>
                          </a:solidFill>
                          <a:latin typeface="Cambria Math" panose="02040503050406030204" pitchFamily="18" charset="0"/>
                        </a:rPr>
                        <m:t> </m:t>
                      </m:r>
                      <m:r>
                        <a:rPr lang="tr-TR" i="1" dirty="0">
                          <a:solidFill>
                            <a:schemeClr val="accent4"/>
                          </a:solidFill>
                          <a:latin typeface="Cambria Math" panose="02040503050406030204" pitchFamily="18" charset="0"/>
                        </a:rPr>
                        <m:t>𝑦𝑒𝑟𝑖𝑛𝑒</m:t>
                      </m:r>
                      <m:r>
                        <a:rPr lang="tr-TR" i="1" dirty="0">
                          <a:solidFill>
                            <a:schemeClr val="accent4"/>
                          </a:solidFill>
                          <a:latin typeface="Cambria Math" panose="02040503050406030204" pitchFamily="18" charset="0"/>
                        </a:rPr>
                        <m:t> </m:t>
                      </m:r>
                      <m:r>
                        <a:rPr lang="tr-TR" i="1" dirty="0">
                          <a:solidFill>
                            <a:schemeClr val="accent4"/>
                          </a:solidFill>
                          <a:latin typeface="Cambria Math" panose="02040503050406030204" pitchFamily="18" charset="0"/>
                        </a:rPr>
                        <m:t>𝑎</m:t>
                      </m:r>
                      <m:r>
                        <a:rPr lang="tr-TR" i="1" dirty="0">
                          <a:solidFill>
                            <a:schemeClr val="accent4"/>
                          </a:solidFill>
                          <a:latin typeface="Cambria Math" panose="02040503050406030204" pitchFamily="18" charset="0"/>
                        </a:rPr>
                        <m:t>=−</m:t>
                      </m:r>
                      <m:r>
                        <a:rPr lang="tr-TR" i="1" dirty="0">
                          <a:solidFill>
                            <a:schemeClr val="accent4"/>
                          </a:solidFill>
                          <a:latin typeface="Cambria Math" panose="02040503050406030204" pitchFamily="18" charset="0"/>
                        </a:rPr>
                        <m:t>𝑘𝑣</m:t>
                      </m:r>
                      <m:r>
                        <a:rPr lang="tr-TR" i="1" dirty="0">
                          <a:solidFill>
                            <a:schemeClr val="accent4"/>
                          </a:solidFill>
                          <a:latin typeface="Cambria Math" panose="02040503050406030204" pitchFamily="18" charset="0"/>
                        </a:rPr>
                        <m:t> </m:t>
                      </m:r>
                      <m:r>
                        <a:rPr lang="tr-TR" i="1" dirty="0">
                          <a:solidFill>
                            <a:schemeClr val="accent4"/>
                          </a:solidFill>
                          <a:latin typeface="Cambria Math" panose="02040503050406030204" pitchFamily="18" charset="0"/>
                        </a:rPr>
                        <m:t>𝑦𝑎𝑧𝑎𝑙𝚤𝑚</m:t>
                      </m:r>
                      <m:r>
                        <a:rPr lang="tr-TR" i="1" dirty="0">
                          <a:solidFill>
                            <a:schemeClr val="accent4"/>
                          </a:solidFill>
                          <a:latin typeface="Cambria Math" panose="02040503050406030204" pitchFamily="18" charset="0"/>
                        </a:rPr>
                        <m:t>.−</m:t>
                      </m:r>
                      <m:r>
                        <a:rPr lang="tr-TR" i="1" dirty="0">
                          <a:solidFill>
                            <a:schemeClr val="accent4"/>
                          </a:solidFill>
                          <a:latin typeface="Cambria Math" panose="02040503050406030204" pitchFamily="18" charset="0"/>
                        </a:rPr>
                        <m:t>𝑘𝑣</m:t>
                      </m:r>
                      <m:r>
                        <a:rPr lang="tr-TR" i="1" dirty="0">
                          <a:solidFill>
                            <a:schemeClr val="accent4"/>
                          </a:solidFill>
                          <a:latin typeface="Cambria Math" panose="02040503050406030204" pitchFamily="18" charset="0"/>
                        </a:rPr>
                        <m:t>=</m:t>
                      </m:r>
                      <m:f>
                        <m:fPr>
                          <m:ctrlPr>
                            <a:rPr lang="tr-TR" i="1" dirty="0">
                              <a:solidFill>
                                <a:schemeClr val="accent4"/>
                              </a:solidFill>
                              <a:latin typeface="Cambria Math" panose="02040503050406030204" pitchFamily="18" charset="0"/>
                            </a:rPr>
                          </m:ctrlPr>
                        </m:fPr>
                        <m:num>
                          <m:r>
                            <a:rPr lang="tr-TR" i="1" dirty="0">
                              <a:solidFill>
                                <a:schemeClr val="accent4"/>
                              </a:solidFill>
                              <a:latin typeface="Cambria Math" panose="02040503050406030204" pitchFamily="18" charset="0"/>
                            </a:rPr>
                            <m:t>𝑑𝑣</m:t>
                          </m:r>
                        </m:num>
                        <m:den>
                          <m:r>
                            <a:rPr lang="tr-TR" i="1" dirty="0" err="1">
                              <a:solidFill>
                                <a:schemeClr val="accent4"/>
                              </a:solidFill>
                              <a:latin typeface="Cambria Math" panose="02040503050406030204" pitchFamily="18" charset="0"/>
                            </a:rPr>
                            <m:t>𝑑𝑡</m:t>
                          </m:r>
                        </m:den>
                      </m:f>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𝑘𝑑𝑡</m:t>
                      </m:r>
                      <m:r>
                        <a:rPr lang="tr-TR" i="1" dirty="0">
                          <a:solidFill>
                            <a:schemeClr val="accent4"/>
                          </a:solidFill>
                          <a:latin typeface="Cambria Math" panose="02040503050406030204" pitchFamily="18" charset="0"/>
                          <a:ea typeface="Cambria Math" panose="02040503050406030204" pitchFamily="18" charset="0"/>
                        </a:rPr>
                        <m:t>=</m:t>
                      </m:r>
                      <m:f>
                        <m:fPr>
                          <m:ctrlPr>
                            <a:rPr lang="tr-TR" i="1" dirty="0">
                              <a:solidFill>
                                <a:schemeClr val="accent4"/>
                              </a:solidFill>
                              <a:latin typeface="Cambria Math" panose="02040503050406030204" pitchFamily="18" charset="0"/>
                            </a:rPr>
                          </m:ctrlPr>
                        </m:fPr>
                        <m:num>
                          <m:r>
                            <a:rPr lang="tr-TR" i="1" dirty="0">
                              <a:solidFill>
                                <a:schemeClr val="accent4"/>
                              </a:solidFill>
                              <a:latin typeface="Cambria Math" panose="02040503050406030204" pitchFamily="18" charset="0"/>
                            </a:rPr>
                            <m:t>𝑑𝑣</m:t>
                          </m:r>
                        </m:num>
                        <m:den>
                          <m:r>
                            <a:rPr lang="tr-TR" i="1" dirty="0">
                              <a:solidFill>
                                <a:schemeClr val="accent4"/>
                              </a:solidFill>
                              <a:latin typeface="Cambria Math" panose="02040503050406030204" pitchFamily="18" charset="0"/>
                            </a:rPr>
                            <m:t>𝑣</m:t>
                          </m:r>
                        </m:den>
                      </m:f>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𝑘</m:t>
                      </m:r>
                      <m:nary>
                        <m:naryPr>
                          <m:limLoc m:val="undOvr"/>
                          <m:subHide m:val="on"/>
                          <m:supHide m:val="on"/>
                          <m:ctrlPr>
                            <a:rPr lang="tr-TR" i="1" dirty="0">
                              <a:solidFill>
                                <a:schemeClr val="accent4"/>
                              </a:solidFill>
                              <a:latin typeface="Cambria Math" panose="02040503050406030204" pitchFamily="18" charset="0"/>
                              <a:ea typeface="Cambria Math" panose="02040503050406030204" pitchFamily="18" charset="0"/>
                            </a:rPr>
                          </m:ctrlPr>
                        </m:naryPr>
                        <m:sub/>
                        <m:sup/>
                        <m:e>
                          <m:r>
                            <a:rPr lang="tr-TR" i="1" dirty="0">
                              <a:solidFill>
                                <a:schemeClr val="accent4"/>
                              </a:solidFill>
                              <a:latin typeface="Cambria Math" panose="02040503050406030204" pitchFamily="18" charset="0"/>
                              <a:ea typeface="Cambria Math" panose="02040503050406030204" pitchFamily="18" charset="0"/>
                            </a:rPr>
                            <m:t>𝑑𝑡</m:t>
                          </m:r>
                        </m:e>
                      </m:nary>
                      <m:r>
                        <a:rPr lang="tr-TR" i="1" dirty="0">
                          <a:solidFill>
                            <a:schemeClr val="accent4"/>
                          </a:solidFill>
                          <a:latin typeface="Cambria Math" panose="02040503050406030204" pitchFamily="18" charset="0"/>
                          <a:ea typeface="Cambria Math" panose="02040503050406030204" pitchFamily="18" charset="0"/>
                        </a:rPr>
                        <m:t>=</m:t>
                      </m:r>
                      <m:nary>
                        <m:naryPr>
                          <m:limLoc m:val="undOvr"/>
                          <m:subHide m:val="on"/>
                          <m:supHide m:val="on"/>
                          <m:ctrlPr>
                            <a:rPr lang="tr-TR" i="1" dirty="0">
                              <a:solidFill>
                                <a:schemeClr val="accent4"/>
                              </a:solidFill>
                              <a:latin typeface="Cambria Math" panose="02040503050406030204" pitchFamily="18" charset="0"/>
                              <a:ea typeface="Cambria Math" panose="02040503050406030204" pitchFamily="18" charset="0"/>
                            </a:rPr>
                          </m:ctrlPr>
                        </m:naryPr>
                        <m:sub/>
                        <m:sup/>
                        <m:e>
                          <m:f>
                            <m:fPr>
                              <m:ctrlPr>
                                <a:rPr lang="tr-TR" i="1" dirty="0">
                                  <a:solidFill>
                                    <a:schemeClr val="accent4"/>
                                  </a:solidFill>
                                  <a:latin typeface="Cambria Math" panose="02040503050406030204" pitchFamily="18" charset="0"/>
                                </a:rPr>
                              </m:ctrlPr>
                            </m:fPr>
                            <m:num>
                              <m:r>
                                <a:rPr lang="tr-TR" i="1" dirty="0">
                                  <a:solidFill>
                                    <a:schemeClr val="accent4"/>
                                  </a:solidFill>
                                  <a:latin typeface="Cambria Math" panose="02040503050406030204" pitchFamily="18" charset="0"/>
                                </a:rPr>
                                <m:t>𝑑𝑣</m:t>
                              </m:r>
                            </m:num>
                            <m:den>
                              <m:r>
                                <a:rPr lang="tr-TR" i="1" dirty="0">
                                  <a:solidFill>
                                    <a:schemeClr val="accent4"/>
                                  </a:solidFill>
                                  <a:latin typeface="Cambria Math" panose="02040503050406030204" pitchFamily="18" charset="0"/>
                                </a:rPr>
                                <m:t>𝑣</m:t>
                              </m:r>
                            </m:den>
                          </m:f>
                        </m:e>
                      </m:nary>
                    </m:oMath>
                  </m:oMathPara>
                </a14:m>
                <a:endParaRPr lang="tr-TR" dirty="0">
                  <a:solidFill>
                    <a:schemeClr val="accent4"/>
                  </a:solidFill>
                  <a:latin typeface="+mj-lt"/>
                </a:endParaRPr>
              </a:p>
              <a:p>
                <a:pPr/>
                <a14:m>
                  <m:oMathPara xmlns:m="http://schemas.openxmlformats.org/officeDocument/2006/math">
                    <m:oMathParaPr>
                      <m:jc m:val="centerGroup"/>
                    </m:oMathParaPr>
                    <m:oMath xmlns:m="http://schemas.openxmlformats.org/officeDocument/2006/math">
                      <m:r>
                        <a:rPr lang="tr-TR" i="1">
                          <a:solidFill>
                            <a:schemeClr val="accent4"/>
                          </a:solidFill>
                          <a:latin typeface="Cambria Math" panose="02040503050406030204" pitchFamily="18" charset="0"/>
                        </a:rPr>
                        <m:t>−</m:t>
                      </m:r>
                      <m:r>
                        <a:rPr lang="tr-TR" i="1">
                          <a:solidFill>
                            <a:schemeClr val="accent4"/>
                          </a:solidFill>
                          <a:latin typeface="Cambria Math" panose="02040503050406030204" pitchFamily="18" charset="0"/>
                        </a:rPr>
                        <m:t>𝑘𝑡</m:t>
                      </m:r>
                      <m:r>
                        <a:rPr lang="tr-TR" i="1">
                          <a:solidFill>
                            <a:schemeClr val="accent4"/>
                          </a:solidFill>
                          <a:latin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sub>
                        <m:sup>
                          <m:r>
                            <a:rPr lang="tr-TR" i="1">
                              <a:solidFill>
                                <a:schemeClr val="accent4"/>
                              </a:solidFill>
                              <a:latin typeface="Cambria Math" panose="02040503050406030204" pitchFamily="18" charset="0"/>
                            </a:rPr>
                            <m:t>𝑣</m:t>
                          </m:r>
                        </m:sup>
                        <m:e>
                          <m:f>
                            <m:fPr>
                              <m:ctrlPr>
                                <a:rPr lang="tr-TR" i="1" dirty="0">
                                  <a:solidFill>
                                    <a:schemeClr val="accent4"/>
                                  </a:solidFill>
                                  <a:latin typeface="Cambria Math" panose="02040503050406030204" pitchFamily="18" charset="0"/>
                                  <a:ea typeface="Cambria Math" panose="02040503050406030204" pitchFamily="18" charset="0"/>
                                </a:rPr>
                              </m:ctrlPr>
                            </m:fPr>
                            <m:num>
                              <m:r>
                                <a:rPr lang="tr-TR" i="1" dirty="0">
                                  <a:solidFill>
                                    <a:schemeClr val="accent4"/>
                                  </a:solidFill>
                                  <a:latin typeface="Cambria Math" panose="02040503050406030204" pitchFamily="18" charset="0"/>
                                  <a:ea typeface="Cambria Math" panose="02040503050406030204" pitchFamily="18" charset="0"/>
                                </a:rPr>
                                <m:t>𝑑𝑣</m:t>
                              </m:r>
                            </m:num>
                            <m:den>
                              <m:r>
                                <a:rPr lang="tr-TR" i="1" dirty="0">
                                  <a:solidFill>
                                    <a:schemeClr val="accent4"/>
                                  </a:solidFill>
                                  <a:latin typeface="Cambria Math" panose="02040503050406030204" pitchFamily="18" charset="0"/>
                                  <a:ea typeface="Cambria Math" panose="02040503050406030204" pitchFamily="18" charset="0"/>
                                </a:rPr>
                                <m:t>𝑣</m:t>
                              </m:r>
                            </m:den>
                          </m:f>
                        </m:e>
                      </m:nary>
                      <m:r>
                        <a:rPr lang="tr-TR" i="1" dirty="0">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rPr>
                        <m:t>−</m:t>
                      </m:r>
                      <m:r>
                        <a:rPr lang="tr-TR" i="1">
                          <a:solidFill>
                            <a:schemeClr val="accent4"/>
                          </a:solidFill>
                          <a:latin typeface="Cambria Math" panose="02040503050406030204" pitchFamily="18" charset="0"/>
                        </a:rPr>
                        <m:t>𝑘𝑡</m:t>
                      </m:r>
                      <m:r>
                        <a:rPr lang="tr-TR" i="1">
                          <a:solidFill>
                            <a:schemeClr val="accent4"/>
                          </a:solidFill>
                          <a:latin typeface="Cambria Math" panose="02040503050406030204" pitchFamily="18" charset="0"/>
                        </a:rPr>
                        <m:t>=</m:t>
                      </m:r>
                      <m:sSubSup>
                        <m:sSubSupPr>
                          <m:ctrlPr>
                            <a:rPr lang="tr-TR" i="1">
                              <a:solidFill>
                                <a:schemeClr val="accent4"/>
                              </a:solidFill>
                              <a:latin typeface="Cambria Math" panose="02040503050406030204" pitchFamily="18" charset="0"/>
                            </a:rPr>
                          </m:ctrlPr>
                        </m:sSubSupPr>
                        <m:e>
                          <m:d>
                            <m:dPr>
                              <m:begChr m:val=""/>
                              <m:endChr m:val="|"/>
                              <m:ctrlPr>
                                <a:rPr lang="tr-TR" i="1">
                                  <a:solidFill>
                                    <a:schemeClr val="accent4"/>
                                  </a:solidFill>
                                  <a:latin typeface="Cambria Math" panose="02040503050406030204" pitchFamily="18" charset="0"/>
                                </a:rPr>
                              </m:ctrlPr>
                            </m:dPr>
                            <m:e>
                              <m:r>
                                <a:rPr lang="tr-TR" i="1">
                                  <a:solidFill>
                                    <a:schemeClr val="accent4"/>
                                  </a:solidFill>
                                  <a:latin typeface="Cambria Math" panose="02040503050406030204" pitchFamily="18" charset="0"/>
                                </a:rPr>
                                <m:t>𝑙𝑛𝑣</m:t>
                              </m:r>
                            </m:e>
                          </m:d>
                        </m:e>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sub>
                        <m:sup>
                          <m:r>
                            <a:rPr lang="tr-TR" i="1">
                              <a:solidFill>
                                <a:schemeClr val="accent4"/>
                              </a:solidFill>
                              <a:latin typeface="Cambria Math" panose="02040503050406030204" pitchFamily="18" charset="0"/>
                            </a:rPr>
                            <m:t>𝑣</m:t>
                          </m:r>
                        </m:sup>
                      </m:sSubSup>
                      <m:r>
                        <a:rPr lang="tr-TR" i="1">
                          <a:solidFill>
                            <a:schemeClr val="accent4"/>
                          </a:solidFill>
                          <a:latin typeface="Cambria Math" panose="02040503050406030204" pitchFamily="18" charset="0"/>
                        </a:rPr>
                        <m:t>=</m:t>
                      </m:r>
                      <m:r>
                        <a:rPr lang="tr-TR" i="1">
                          <a:solidFill>
                            <a:schemeClr val="accent4"/>
                          </a:solidFill>
                          <a:latin typeface="Cambria Math" panose="02040503050406030204" pitchFamily="18" charset="0"/>
                        </a:rPr>
                        <m:t>𝑙𝑛𝑣</m:t>
                      </m:r>
                      <m:r>
                        <a:rPr lang="tr-TR" i="1">
                          <a:solidFill>
                            <a:schemeClr val="accent4"/>
                          </a:solidFill>
                          <a:latin typeface="Cambria Math" panose="02040503050406030204" pitchFamily="18" charset="0"/>
                        </a:rPr>
                        <m:t>−</m:t>
                      </m:r>
                      <m:r>
                        <a:rPr lang="tr-TR" i="1">
                          <a:solidFill>
                            <a:schemeClr val="accent4"/>
                          </a:solidFill>
                          <a:latin typeface="Cambria Math" panose="02040503050406030204" pitchFamily="18" charset="0"/>
                        </a:rPr>
                        <m:t>𝑙𝑛</m:t>
                      </m:r>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r>
                        <a:rPr lang="tr-TR" i="1">
                          <a:solidFill>
                            <a:schemeClr val="accent4"/>
                          </a:solidFill>
                          <a:latin typeface="Cambria Math" panose="02040503050406030204" pitchFamily="18" charset="0"/>
                        </a:rPr>
                        <m:t>=</m:t>
                      </m:r>
                      <m:func>
                        <m:funcPr>
                          <m:ctrlPr>
                            <a:rPr lang="tr-TR" i="1">
                              <a:solidFill>
                                <a:schemeClr val="accent4"/>
                              </a:solidFill>
                              <a:latin typeface="Cambria Math" panose="02040503050406030204" pitchFamily="18" charset="0"/>
                            </a:rPr>
                          </m:ctrlPr>
                        </m:funcPr>
                        <m:fName>
                          <m:r>
                            <m:rPr>
                              <m:sty m:val="p"/>
                            </m:rPr>
                            <a:rPr lang="tr-TR">
                              <a:solidFill>
                                <a:schemeClr val="accent4"/>
                              </a:solidFill>
                              <a:latin typeface="Cambria Math" panose="02040503050406030204" pitchFamily="18" charset="0"/>
                            </a:rPr>
                            <m:t>ln</m:t>
                          </m:r>
                        </m:fName>
                        <m:e>
                          <m:d>
                            <m:dPr>
                              <m:ctrlPr>
                                <a:rPr lang="tr-TR" i="1">
                                  <a:solidFill>
                                    <a:schemeClr val="accent4"/>
                                  </a:solidFill>
                                  <a:latin typeface="Cambria Math" panose="02040503050406030204" pitchFamily="18" charset="0"/>
                                </a:rPr>
                              </m:ctrlPr>
                            </m:dPr>
                            <m:e>
                              <m:f>
                                <m:fPr>
                                  <m:ctrlPr>
                                    <a:rPr lang="tr-TR" i="1">
                                      <a:solidFill>
                                        <a:schemeClr val="accent4"/>
                                      </a:solidFill>
                                      <a:latin typeface="Cambria Math" panose="02040503050406030204" pitchFamily="18" charset="0"/>
                                    </a:rPr>
                                  </m:ctrlPr>
                                </m:fPr>
                                <m:num>
                                  <m:r>
                                    <a:rPr lang="tr-TR" i="1">
                                      <a:solidFill>
                                        <a:schemeClr val="accent4"/>
                                      </a:solidFill>
                                      <a:latin typeface="Cambria Math" panose="02040503050406030204" pitchFamily="18" charset="0"/>
                                    </a:rPr>
                                    <m:t>𝑣</m:t>
                                  </m:r>
                                </m:num>
                                <m:den>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den>
                              </m:f>
                            </m:e>
                          </m:d>
                        </m:e>
                      </m:func>
                      <m:r>
                        <a:rPr lang="tr-TR" i="1" dirty="0">
                          <a:solidFill>
                            <a:schemeClr val="accent4"/>
                          </a:solidFill>
                          <a:latin typeface="Cambria Math" panose="02040503050406030204" pitchFamily="18" charset="0"/>
                          <a:ea typeface="Cambria Math" panose="02040503050406030204" pitchFamily="18" charset="0"/>
                        </a:rPr>
                        <m:t>⟹</m:t>
                      </m:r>
                      <m:sSup>
                        <m:sSupPr>
                          <m:ctrlPr>
                            <a:rPr lang="tr-TR" i="1" dirty="0">
                              <a:solidFill>
                                <a:schemeClr val="accent4"/>
                              </a:solidFill>
                              <a:latin typeface="Cambria Math" panose="02040503050406030204" pitchFamily="18" charset="0"/>
                              <a:ea typeface="Cambria Math" panose="02040503050406030204" pitchFamily="18" charset="0"/>
                            </a:rPr>
                          </m:ctrlPr>
                        </m:sSupPr>
                        <m:e>
                          <m:r>
                            <a:rPr lang="tr-TR" i="1" dirty="0">
                              <a:solidFill>
                                <a:schemeClr val="accent4"/>
                              </a:solidFill>
                              <a:latin typeface="Cambria Math" panose="02040503050406030204" pitchFamily="18" charset="0"/>
                              <a:ea typeface="Cambria Math" panose="02040503050406030204" pitchFamily="18" charset="0"/>
                            </a:rPr>
                            <m:t>𝑒</m:t>
                          </m:r>
                        </m:e>
                        <m:sup>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𝑘𝑡</m:t>
                          </m:r>
                        </m:sup>
                      </m:sSup>
                      <m:r>
                        <a:rPr lang="tr-TR" i="1" dirty="0">
                          <a:solidFill>
                            <a:schemeClr val="accent4"/>
                          </a:solidFill>
                          <a:latin typeface="Cambria Math" panose="02040503050406030204" pitchFamily="18" charset="0"/>
                          <a:ea typeface="Cambria Math" panose="02040503050406030204" pitchFamily="18" charset="0"/>
                        </a:rPr>
                        <m:t>=</m:t>
                      </m:r>
                      <m:f>
                        <m:fPr>
                          <m:ctrlPr>
                            <a:rPr lang="tr-TR" i="1">
                              <a:solidFill>
                                <a:schemeClr val="accent4"/>
                              </a:solidFill>
                              <a:latin typeface="Cambria Math" panose="02040503050406030204" pitchFamily="18" charset="0"/>
                            </a:rPr>
                          </m:ctrlPr>
                        </m:fPr>
                        <m:num>
                          <m:r>
                            <a:rPr lang="tr-TR" i="1">
                              <a:solidFill>
                                <a:schemeClr val="accent4"/>
                              </a:solidFill>
                              <a:latin typeface="Cambria Math" panose="02040503050406030204" pitchFamily="18" charset="0"/>
                            </a:rPr>
                            <m:t>𝑣</m:t>
                          </m:r>
                        </m:num>
                        <m:den>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den>
                      </m:f>
                    </m:oMath>
                  </m:oMathPara>
                </a14:m>
                <a:endParaRPr lang="tr-TR" i="1" dirty="0">
                  <a:solidFill>
                    <a:schemeClr val="accent4"/>
                  </a:solidFill>
                  <a:latin typeface="+mj-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b="1" i="1" dirty="0">
                          <a:solidFill>
                            <a:schemeClr val="accent4"/>
                          </a:solidFill>
                          <a:latin typeface="Cambria Math" panose="02040503050406030204" pitchFamily="18" charset="0"/>
                          <a:ea typeface="Cambria Math" panose="02040503050406030204" pitchFamily="18" charset="0"/>
                        </a:rPr>
                        <m:t>𝒗</m:t>
                      </m:r>
                      <m:r>
                        <a:rPr lang="tr-TR" b="1" i="1" dirty="0">
                          <a:solidFill>
                            <a:schemeClr val="accent4"/>
                          </a:solidFill>
                          <a:latin typeface="Cambria Math" panose="02040503050406030204" pitchFamily="18" charset="0"/>
                          <a:ea typeface="Cambria Math" panose="02040503050406030204" pitchFamily="18" charset="0"/>
                        </a:rPr>
                        <m:t>=</m:t>
                      </m:r>
                      <m:sSub>
                        <m:sSubPr>
                          <m:ctrlPr>
                            <a:rPr lang="tr-TR" b="1" i="1" dirty="0">
                              <a:solidFill>
                                <a:schemeClr val="accent4"/>
                              </a:solidFill>
                              <a:latin typeface="Cambria Math" panose="02040503050406030204" pitchFamily="18" charset="0"/>
                              <a:ea typeface="Cambria Math" panose="02040503050406030204" pitchFamily="18" charset="0"/>
                            </a:rPr>
                          </m:ctrlPr>
                        </m:sSubPr>
                        <m:e>
                          <m:r>
                            <a:rPr lang="tr-TR" b="1" i="1" dirty="0">
                              <a:solidFill>
                                <a:schemeClr val="accent4"/>
                              </a:solidFill>
                              <a:latin typeface="Cambria Math" panose="02040503050406030204" pitchFamily="18" charset="0"/>
                              <a:ea typeface="Cambria Math" panose="02040503050406030204" pitchFamily="18" charset="0"/>
                            </a:rPr>
                            <m:t>𝒗</m:t>
                          </m:r>
                        </m:e>
                        <m:sub>
                          <m:r>
                            <a:rPr lang="tr-TR" b="1" i="1" dirty="0">
                              <a:solidFill>
                                <a:schemeClr val="accent4"/>
                              </a:solidFill>
                              <a:latin typeface="Cambria Math" panose="02040503050406030204" pitchFamily="18" charset="0"/>
                              <a:ea typeface="Cambria Math" panose="02040503050406030204" pitchFamily="18" charset="0"/>
                            </a:rPr>
                            <m:t>𝟎</m:t>
                          </m:r>
                        </m:sub>
                      </m:sSub>
                      <m:sSup>
                        <m:sSupPr>
                          <m:ctrlPr>
                            <a:rPr lang="tr-TR" b="1" i="1" dirty="0">
                              <a:solidFill>
                                <a:schemeClr val="accent4"/>
                              </a:solidFill>
                              <a:latin typeface="Cambria Math" panose="02040503050406030204" pitchFamily="18" charset="0"/>
                              <a:ea typeface="Cambria Math" panose="02040503050406030204" pitchFamily="18" charset="0"/>
                            </a:rPr>
                          </m:ctrlPr>
                        </m:sSupPr>
                        <m:e>
                          <m:r>
                            <a:rPr lang="tr-TR" b="1" i="1" dirty="0">
                              <a:solidFill>
                                <a:schemeClr val="accent4"/>
                              </a:solidFill>
                              <a:latin typeface="Cambria Math" panose="02040503050406030204" pitchFamily="18" charset="0"/>
                              <a:ea typeface="Cambria Math" panose="02040503050406030204" pitchFamily="18" charset="0"/>
                            </a:rPr>
                            <m:t>𝒆</m:t>
                          </m:r>
                        </m:e>
                        <m:sup>
                          <m:r>
                            <a:rPr lang="tr-TR" b="1" i="1" dirty="0">
                              <a:solidFill>
                                <a:schemeClr val="accent4"/>
                              </a:solidFill>
                              <a:latin typeface="Cambria Math" panose="02040503050406030204" pitchFamily="18" charset="0"/>
                              <a:ea typeface="Cambria Math" panose="02040503050406030204" pitchFamily="18" charset="0"/>
                            </a:rPr>
                            <m:t>−</m:t>
                          </m:r>
                          <m:r>
                            <a:rPr lang="tr-TR" b="1" i="1" dirty="0">
                              <a:solidFill>
                                <a:schemeClr val="accent4"/>
                              </a:solidFill>
                              <a:latin typeface="Cambria Math" panose="02040503050406030204" pitchFamily="18" charset="0"/>
                              <a:ea typeface="Cambria Math" panose="02040503050406030204" pitchFamily="18" charset="0"/>
                            </a:rPr>
                            <m:t>𝒌𝒕</m:t>
                          </m:r>
                        </m:sup>
                      </m:sSup>
                      <m:r>
                        <a:rPr lang="tr-TR" dirty="0">
                          <a:solidFill>
                            <a:schemeClr val="accent4"/>
                          </a:solidFill>
                          <a:latin typeface="Cambria Math" panose="02040503050406030204" pitchFamily="18" charset="0"/>
                          <a:ea typeface="Cambria Math" panose="02040503050406030204" pitchFamily="18" charset="0"/>
                        </a:rPr>
                        <m:t>  </m:t>
                      </m:r>
                      <m:r>
                        <a:rPr lang="tr-TR" i="1" dirty="0">
                          <a:solidFill>
                            <a:schemeClr val="accent4"/>
                          </a:solidFill>
                          <a:latin typeface="Cambria Math" panose="02040503050406030204" pitchFamily="18" charset="0"/>
                          <a:ea typeface="Cambria Math" panose="02040503050406030204" pitchFamily="18" charset="0"/>
                        </a:rPr>
                        <m:t>∴ </m:t>
                      </m:r>
                      <m:f>
                        <m:fPr>
                          <m:ctrlPr>
                            <a:rPr lang="tr-TR" i="1" dirty="0">
                              <a:solidFill>
                                <a:schemeClr val="accent4"/>
                              </a:solidFill>
                              <a:latin typeface="Cambria Math" panose="02040503050406030204" pitchFamily="18" charset="0"/>
                              <a:ea typeface="Cambria Math" panose="02040503050406030204" pitchFamily="18" charset="0"/>
                            </a:rPr>
                          </m:ctrlPr>
                        </m:fPr>
                        <m:num>
                          <m:r>
                            <a:rPr lang="tr-TR" i="1" dirty="0">
                              <a:solidFill>
                                <a:schemeClr val="accent4"/>
                              </a:solidFill>
                              <a:latin typeface="Cambria Math" panose="02040503050406030204" pitchFamily="18" charset="0"/>
                              <a:ea typeface="Cambria Math" panose="02040503050406030204" pitchFamily="18" charset="0"/>
                            </a:rPr>
                            <m:t>𝑑𝑠</m:t>
                          </m:r>
                        </m:num>
                        <m:den>
                          <m:r>
                            <a:rPr lang="tr-TR" i="1" dirty="0">
                              <a:solidFill>
                                <a:schemeClr val="accent4"/>
                              </a:solidFill>
                              <a:latin typeface="Cambria Math" panose="02040503050406030204" pitchFamily="18" charset="0"/>
                              <a:ea typeface="Cambria Math" panose="02040503050406030204" pitchFamily="18" charset="0"/>
                            </a:rPr>
                            <m:t>𝑑𝑡</m:t>
                          </m:r>
                        </m:den>
                      </m:f>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𝑣</m:t>
                      </m:r>
                      <m:r>
                        <a:rPr lang="tr-TR" i="1" dirty="0">
                          <a:solidFill>
                            <a:schemeClr val="accent4"/>
                          </a:solidFill>
                          <a:latin typeface="Cambria Math" panose="02040503050406030204" pitchFamily="18" charset="0"/>
                          <a:ea typeface="Cambria Math" panose="02040503050406030204" pitchFamily="18" charset="0"/>
                        </a:rPr>
                        <m:t>=</m:t>
                      </m:r>
                      <m:sSub>
                        <m:sSubPr>
                          <m:ctrlPr>
                            <a:rPr lang="tr-TR" i="1" dirty="0">
                              <a:solidFill>
                                <a:schemeClr val="accent4"/>
                              </a:solidFill>
                              <a:latin typeface="Cambria Math" panose="02040503050406030204" pitchFamily="18" charset="0"/>
                              <a:ea typeface="Cambria Math" panose="02040503050406030204" pitchFamily="18" charset="0"/>
                            </a:rPr>
                          </m:ctrlPr>
                        </m:sSubPr>
                        <m:e>
                          <m:r>
                            <a:rPr lang="tr-TR" i="1" dirty="0">
                              <a:solidFill>
                                <a:schemeClr val="accent4"/>
                              </a:solidFill>
                              <a:latin typeface="Cambria Math" panose="02040503050406030204" pitchFamily="18" charset="0"/>
                              <a:ea typeface="Cambria Math" panose="02040503050406030204" pitchFamily="18" charset="0"/>
                            </a:rPr>
                            <m:t>𝑣</m:t>
                          </m:r>
                        </m:e>
                        <m:sub>
                          <m:r>
                            <a:rPr lang="tr-TR" i="1" dirty="0">
                              <a:solidFill>
                                <a:schemeClr val="accent4"/>
                              </a:solidFill>
                              <a:latin typeface="Cambria Math" panose="02040503050406030204" pitchFamily="18" charset="0"/>
                              <a:ea typeface="Cambria Math" panose="02040503050406030204" pitchFamily="18" charset="0"/>
                            </a:rPr>
                            <m:t>0</m:t>
                          </m:r>
                        </m:sub>
                      </m:sSub>
                      <m:sSup>
                        <m:sSupPr>
                          <m:ctrlPr>
                            <a:rPr lang="tr-TR" i="1" dirty="0">
                              <a:solidFill>
                                <a:schemeClr val="accent4"/>
                              </a:solidFill>
                              <a:latin typeface="Cambria Math" panose="02040503050406030204" pitchFamily="18" charset="0"/>
                              <a:ea typeface="Cambria Math" panose="02040503050406030204" pitchFamily="18" charset="0"/>
                            </a:rPr>
                          </m:ctrlPr>
                        </m:sSupPr>
                        <m:e>
                          <m:r>
                            <a:rPr lang="tr-TR" i="1" dirty="0">
                              <a:solidFill>
                                <a:schemeClr val="accent4"/>
                              </a:solidFill>
                              <a:latin typeface="Cambria Math" panose="02040503050406030204" pitchFamily="18" charset="0"/>
                              <a:ea typeface="Cambria Math" panose="02040503050406030204" pitchFamily="18" charset="0"/>
                            </a:rPr>
                            <m:t>𝑒</m:t>
                          </m:r>
                        </m:e>
                        <m:sup>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𝑘𝑡</m:t>
                          </m:r>
                        </m:sup>
                      </m:sSup>
                      <m:r>
                        <a:rPr lang="tr-TR" dirty="0">
                          <a:solidFill>
                            <a:schemeClr val="accent4"/>
                          </a:solidFill>
                          <a:latin typeface="Cambria Math" panose="02040503050406030204" pitchFamily="18" charset="0"/>
                          <a:ea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𝑠</m:t>
                          </m:r>
                        </m:sup>
                        <m:e>
                          <m:r>
                            <a:rPr lang="tr-TR" i="1">
                              <a:solidFill>
                                <a:schemeClr val="accent4"/>
                              </a:solidFill>
                              <a:latin typeface="Cambria Math" panose="02040503050406030204" pitchFamily="18" charset="0"/>
                            </a:rPr>
                            <m:t>𝑑𝑠</m:t>
                          </m:r>
                        </m:e>
                      </m:nary>
                      <m:r>
                        <a:rPr lang="tr-TR" i="1">
                          <a:solidFill>
                            <a:schemeClr val="accent4"/>
                          </a:solidFill>
                          <a:latin typeface="Cambria Math" panose="02040503050406030204" pitchFamily="18" charset="0"/>
                        </a:rPr>
                        <m:t>=</m:t>
                      </m:r>
                      <m:sSub>
                        <m:sSubPr>
                          <m:ctrlPr>
                            <a:rPr lang="tr-TR" i="1" dirty="0">
                              <a:solidFill>
                                <a:schemeClr val="accent4"/>
                              </a:solidFill>
                              <a:latin typeface="Cambria Math" panose="02040503050406030204" pitchFamily="18" charset="0"/>
                              <a:ea typeface="Cambria Math" panose="02040503050406030204" pitchFamily="18" charset="0"/>
                            </a:rPr>
                          </m:ctrlPr>
                        </m:sSubPr>
                        <m:e>
                          <m:r>
                            <a:rPr lang="tr-TR" i="1" dirty="0">
                              <a:solidFill>
                                <a:schemeClr val="accent4"/>
                              </a:solidFill>
                              <a:latin typeface="Cambria Math" panose="02040503050406030204" pitchFamily="18" charset="0"/>
                              <a:ea typeface="Cambria Math" panose="02040503050406030204" pitchFamily="18" charset="0"/>
                            </a:rPr>
                            <m:t>𝑣</m:t>
                          </m:r>
                        </m:e>
                        <m:sub>
                          <m:r>
                            <a:rPr lang="tr-TR" i="1" dirty="0">
                              <a:solidFill>
                                <a:schemeClr val="accent4"/>
                              </a:solidFill>
                              <a:latin typeface="Cambria Math" panose="02040503050406030204" pitchFamily="18" charset="0"/>
                              <a:ea typeface="Cambria Math" panose="02040503050406030204" pitchFamily="18" charset="0"/>
                            </a:rPr>
                            <m:t>0</m:t>
                          </m:r>
                        </m:sub>
                      </m:sSub>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𝑡</m:t>
                          </m:r>
                        </m:sup>
                        <m:e>
                          <m:sSup>
                            <m:sSupPr>
                              <m:ctrlPr>
                                <a:rPr lang="tr-TR" i="1" dirty="0">
                                  <a:solidFill>
                                    <a:schemeClr val="accent4"/>
                                  </a:solidFill>
                                  <a:latin typeface="Cambria Math" panose="02040503050406030204" pitchFamily="18" charset="0"/>
                                  <a:ea typeface="Cambria Math" panose="02040503050406030204" pitchFamily="18" charset="0"/>
                                </a:rPr>
                              </m:ctrlPr>
                            </m:sSupPr>
                            <m:e>
                              <m:r>
                                <a:rPr lang="tr-TR" i="1" dirty="0">
                                  <a:solidFill>
                                    <a:schemeClr val="accent4"/>
                                  </a:solidFill>
                                  <a:latin typeface="Cambria Math" panose="02040503050406030204" pitchFamily="18" charset="0"/>
                                  <a:ea typeface="Cambria Math" panose="02040503050406030204" pitchFamily="18" charset="0"/>
                                </a:rPr>
                                <m:t>𝑒</m:t>
                              </m:r>
                            </m:e>
                            <m:sup>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𝑘𝑡</m:t>
                              </m:r>
                            </m:sup>
                          </m:sSup>
                          <m:r>
                            <a:rPr lang="tr-TR" i="1">
                              <a:solidFill>
                                <a:schemeClr val="accent4"/>
                              </a:solidFill>
                              <a:latin typeface="Cambria Math" panose="02040503050406030204" pitchFamily="18" charset="0"/>
                            </a:rPr>
                            <m:t>𝑑𝑡</m:t>
                          </m:r>
                        </m:e>
                      </m:nary>
                      <m:r>
                        <a:rPr lang="tr-TR"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rPr>
                        <m:t>𝒔</m:t>
                      </m:r>
                      <m:r>
                        <a:rPr lang="tr-TR" b="1" i="1">
                          <a:solidFill>
                            <a:schemeClr val="accent4"/>
                          </a:solidFill>
                          <a:latin typeface="Cambria Math" panose="02040503050406030204" pitchFamily="18" charset="0"/>
                        </a:rPr>
                        <m:t>=</m:t>
                      </m:r>
                      <m:f>
                        <m:fPr>
                          <m:ctrlPr>
                            <a:rPr lang="tr-TR" b="1" i="1">
                              <a:solidFill>
                                <a:schemeClr val="accent4"/>
                              </a:solidFill>
                              <a:latin typeface="Cambria Math" panose="02040503050406030204" pitchFamily="18" charset="0"/>
                            </a:rPr>
                          </m:ctrlPr>
                        </m:fPr>
                        <m:num>
                          <m:sSub>
                            <m:sSubPr>
                              <m:ctrlPr>
                                <a:rPr lang="tr-TR" b="1" i="1" dirty="0">
                                  <a:solidFill>
                                    <a:schemeClr val="accent4"/>
                                  </a:solidFill>
                                  <a:latin typeface="Cambria Math" panose="02040503050406030204" pitchFamily="18" charset="0"/>
                                  <a:ea typeface="Cambria Math" panose="02040503050406030204" pitchFamily="18" charset="0"/>
                                </a:rPr>
                              </m:ctrlPr>
                            </m:sSubPr>
                            <m:e>
                              <m:r>
                                <a:rPr lang="tr-TR" b="1" i="1" dirty="0">
                                  <a:solidFill>
                                    <a:schemeClr val="accent4"/>
                                  </a:solidFill>
                                  <a:latin typeface="Cambria Math" panose="02040503050406030204" pitchFamily="18" charset="0"/>
                                  <a:ea typeface="Cambria Math" panose="02040503050406030204" pitchFamily="18" charset="0"/>
                                </a:rPr>
                                <m:t>𝒗</m:t>
                              </m:r>
                            </m:e>
                            <m:sub>
                              <m:r>
                                <a:rPr lang="tr-TR" b="1" i="1" dirty="0">
                                  <a:solidFill>
                                    <a:schemeClr val="accent4"/>
                                  </a:solidFill>
                                  <a:latin typeface="Cambria Math" panose="02040503050406030204" pitchFamily="18" charset="0"/>
                                  <a:ea typeface="Cambria Math" panose="02040503050406030204" pitchFamily="18" charset="0"/>
                                </a:rPr>
                                <m:t>𝟎</m:t>
                              </m:r>
                            </m:sub>
                          </m:sSub>
                        </m:num>
                        <m:den>
                          <m:r>
                            <a:rPr lang="tr-TR" b="1" i="1">
                              <a:solidFill>
                                <a:schemeClr val="accent4"/>
                              </a:solidFill>
                              <a:latin typeface="Cambria Math" panose="02040503050406030204" pitchFamily="18" charset="0"/>
                            </a:rPr>
                            <m:t>𝒌</m:t>
                          </m:r>
                        </m:den>
                      </m:f>
                      <m:d>
                        <m:dPr>
                          <m:ctrlPr>
                            <a:rPr lang="tr-TR" b="1" i="1">
                              <a:solidFill>
                                <a:schemeClr val="accent4"/>
                              </a:solidFill>
                              <a:latin typeface="Cambria Math" panose="02040503050406030204" pitchFamily="18" charset="0"/>
                            </a:rPr>
                          </m:ctrlPr>
                        </m:dPr>
                        <m:e>
                          <m:r>
                            <a:rPr lang="tr-TR" b="1" i="1">
                              <a:solidFill>
                                <a:schemeClr val="accent4"/>
                              </a:solidFill>
                              <a:latin typeface="Cambria Math" panose="02040503050406030204" pitchFamily="18" charset="0"/>
                            </a:rPr>
                            <m:t>𝟏</m:t>
                          </m:r>
                          <m:r>
                            <a:rPr lang="tr-TR" b="1" i="1">
                              <a:solidFill>
                                <a:schemeClr val="accent4"/>
                              </a:solidFill>
                              <a:latin typeface="Cambria Math" panose="02040503050406030204" pitchFamily="18" charset="0"/>
                            </a:rPr>
                            <m:t>−</m:t>
                          </m:r>
                          <m:sSup>
                            <m:sSupPr>
                              <m:ctrlPr>
                                <a:rPr lang="tr-TR" b="1" i="1" dirty="0">
                                  <a:solidFill>
                                    <a:schemeClr val="accent4"/>
                                  </a:solidFill>
                                  <a:latin typeface="Cambria Math" panose="02040503050406030204" pitchFamily="18" charset="0"/>
                                  <a:ea typeface="Cambria Math" panose="02040503050406030204" pitchFamily="18" charset="0"/>
                                </a:rPr>
                              </m:ctrlPr>
                            </m:sSupPr>
                            <m:e>
                              <m:r>
                                <a:rPr lang="tr-TR" b="1" i="1" dirty="0">
                                  <a:solidFill>
                                    <a:schemeClr val="accent4"/>
                                  </a:solidFill>
                                  <a:latin typeface="Cambria Math" panose="02040503050406030204" pitchFamily="18" charset="0"/>
                                  <a:ea typeface="Cambria Math" panose="02040503050406030204" pitchFamily="18" charset="0"/>
                                </a:rPr>
                                <m:t>𝒆</m:t>
                              </m:r>
                            </m:e>
                            <m:sup>
                              <m:r>
                                <a:rPr lang="tr-TR" b="1" i="1" dirty="0">
                                  <a:solidFill>
                                    <a:schemeClr val="accent4"/>
                                  </a:solidFill>
                                  <a:latin typeface="Cambria Math" panose="02040503050406030204" pitchFamily="18" charset="0"/>
                                  <a:ea typeface="Cambria Math" panose="02040503050406030204" pitchFamily="18" charset="0"/>
                                </a:rPr>
                                <m:t>−</m:t>
                              </m:r>
                              <m:r>
                                <a:rPr lang="tr-TR" b="1" i="1" dirty="0">
                                  <a:solidFill>
                                    <a:schemeClr val="accent4"/>
                                  </a:solidFill>
                                  <a:latin typeface="Cambria Math" panose="02040503050406030204" pitchFamily="18" charset="0"/>
                                  <a:ea typeface="Cambria Math" panose="02040503050406030204" pitchFamily="18" charset="0"/>
                                </a:rPr>
                                <m:t>𝒌𝒕</m:t>
                              </m:r>
                            </m:sup>
                          </m:sSup>
                        </m:e>
                      </m:d>
                    </m:oMath>
                  </m:oMathPara>
                </a14:m>
                <a:endParaRPr lang="tr-TR" b="1" dirty="0">
                  <a:solidFill>
                    <a:schemeClr val="accent4"/>
                  </a:solidFill>
                  <a:latin typeface="+mj-lt"/>
                </a:endParaRPr>
              </a:p>
              <a:p>
                <a:r>
                  <a:rPr lang="tr-TR" dirty="0">
                    <a:solidFill>
                      <a:schemeClr val="accent4"/>
                    </a:solidFill>
                    <a:latin typeface="+mj-lt"/>
                  </a:rPr>
                  <a:t>Parçacık 2;</a:t>
                </a:r>
              </a:p>
              <a:p>
                <a:pPr/>
                <a14:m>
                  <m:oMathPara xmlns:m="http://schemas.openxmlformats.org/officeDocument/2006/math">
                    <m:oMathParaPr>
                      <m:jc m:val="centerGroup"/>
                    </m:oMathParaPr>
                    <m:oMath xmlns:m="http://schemas.openxmlformats.org/officeDocument/2006/math">
                      <m:nary>
                        <m:naryPr>
                          <m:limLoc m:val="undOvr"/>
                          <m:ctrlPr>
                            <a:rPr lang="en-US" i="1">
                              <a:solidFill>
                                <a:schemeClr val="accent4"/>
                              </a:solidFill>
                              <a:latin typeface="Cambria Math" panose="02040503050406030204" pitchFamily="18" charset="0"/>
                            </a:rPr>
                          </m:ctrlPr>
                        </m:naryPr>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sub>
                        <m:sup>
                          <m:r>
                            <a:rPr lang="tr-TR" i="1">
                              <a:solidFill>
                                <a:schemeClr val="accent4"/>
                              </a:solidFill>
                              <a:latin typeface="Cambria Math" panose="02040503050406030204" pitchFamily="18" charset="0"/>
                            </a:rPr>
                            <m:t>𝑣</m:t>
                          </m:r>
                        </m:sup>
                        <m:e>
                          <m:r>
                            <a:rPr lang="tr-TR" i="1">
                              <a:solidFill>
                                <a:schemeClr val="accent4"/>
                              </a:solidFill>
                              <a:latin typeface="Cambria Math" panose="02040503050406030204" pitchFamily="18" charset="0"/>
                            </a:rPr>
                            <m:t>𝑑𝑣</m:t>
                          </m:r>
                        </m:e>
                      </m:nary>
                      <m:r>
                        <a:rPr lang="tr-TR" i="1">
                          <a:solidFill>
                            <a:schemeClr val="accent4"/>
                          </a:solidFill>
                          <a:latin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𝑡</m:t>
                          </m:r>
                        </m:sup>
                        <m:e>
                          <m:r>
                            <a:rPr lang="tr-TR" i="1">
                              <a:solidFill>
                                <a:schemeClr val="accent4"/>
                              </a:solidFill>
                              <a:latin typeface="Cambria Math" panose="02040503050406030204" pitchFamily="18" charset="0"/>
                            </a:rPr>
                            <m:t>𝑎𝑑𝑡</m:t>
                          </m:r>
                        </m:e>
                      </m:nary>
                      <m:r>
                        <a:rPr lang="tr-TR"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𝒗</m:t>
                      </m:r>
                      <m:r>
                        <a:rPr lang="tr-TR" b="1"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𝒌</m:t>
                      </m:r>
                      <m:f>
                        <m:fPr>
                          <m:ctrlPr>
                            <a:rPr lang="tr-TR" b="1" i="1">
                              <a:solidFill>
                                <a:schemeClr val="accent4"/>
                              </a:solidFill>
                              <a:latin typeface="Cambria Math" panose="02040503050406030204" pitchFamily="18" charset="0"/>
                              <a:ea typeface="Cambria Math" panose="02040503050406030204" pitchFamily="18" charset="0"/>
                            </a:rPr>
                          </m:ctrlPr>
                        </m:fPr>
                        <m:num>
                          <m:sSup>
                            <m:sSupPr>
                              <m:ctrlPr>
                                <a:rPr lang="tr-TR" b="1" i="1">
                                  <a:solidFill>
                                    <a:schemeClr val="accent4"/>
                                  </a:solidFill>
                                  <a:latin typeface="Cambria Math" panose="02040503050406030204" pitchFamily="18" charset="0"/>
                                  <a:ea typeface="Cambria Math" panose="02040503050406030204" pitchFamily="18" charset="0"/>
                                </a:rPr>
                              </m:ctrlPr>
                            </m:sSupPr>
                            <m:e>
                              <m:r>
                                <a:rPr lang="tr-TR" b="1" i="1">
                                  <a:solidFill>
                                    <a:schemeClr val="accent4"/>
                                  </a:solidFill>
                                  <a:latin typeface="Cambria Math" panose="02040503050406030204" pitchFamily="18" charset="0"/>
                                  <a:ea typeface="Cambria Math" panose="02040503050406030204" pitchFamily="18" charset="0"/>
                                </a:rPr>
                                <m:t>𝒕</m:t>
                              </m:r>
                            </m:e>
                            <m:sup>
                              <m:r>
                                <a:rPr lang="tr-TR" b="1" i="1">
                                  <a:solidFill>
                                    <a:schemeClr val="accent4"/>
                                  </a:solidFill>
                                  <a:latin typeface="Cambria Math" panose="02040503050406030204" pitchFamily="18" charset="0"/>
                                  <a:ea typeface="Cambria Math" panose="02040503050406030204" pitchFamily="18" charset="0"/>
                                </a:rPr>
                                <m:t>𝟐</m:t>
                              </m:r>
                            </m:sup>
                          </m:sSup>
                        </m:num>
                        <m:den>
                          <m:r>
                            <a:rPr lang="tr-TR" b="1" i="1">
                              <a:solidFill>
                                <a:schemeClr val="accent4"/>
                              </a:solidFill>
                              <a:latin typeface="Cambria Math" panose="02040503050406030204" pitchFamily="18" charset="0"/>
                              <a:ea typeface="Cambria Math" panose="02040503050406030204" pitchFamily="18" charset="0"/>
                            </a:rPr>
                            <m:t>𝟐</m:t>
                          </m:r>
                        </m:den>
                      </m:f>
                      <m:r>
                        <a:rPr lang="tr-TR" b="1">
                          <a:solidFill>
                            <a:schemeClr val="accent4"/>
                          </a:solidFill>
                          <a:latin typeface="Cambria Math" panose="02040503050406030204" pitchFamily="18" charset="0"/>
                          <a:ea typeface="Cambria Math" panose="02040503050406030204" pitchFamily="18" charset="0"/>
                        </a:rPr>
                        <m:t>+</m:t>
                      </m:r>
                      <m:sSub>
                        <m:sSubPr>
                          <m:ctrlPr>
                            <a:rPr lang="en-US" b="1" i="1">
                              <a:solidFill>
                                <a:schemeClr val="accent4"/>
                              </a:solidFill>
                              <a:latin typeface="Cambria Math" panose="02040503050406030204" pitchFamily="18" charset="0"/>
                            </a:rPr>
                          </m:ctrlPr>
                        </m:sSubPr>
                        <m:e>
                          <m:r>
                            <a:rPr lang="tr-TR" b="1" i="1">
                              <a:solidFill>
                                <a:schemeClr val="accent4"/>
                              </a:solidFill>
                              <a:latin typeface="Cambria Math" panose="02040503050406030204" pitchFamily="18" charset="0"/>
                            </a:rPr>
                            <m:t>𝒗</m:t>
                          </m:r>
                        </m:e>
                        <m:sub>
                          <m:r>
                            <a:rPr lang="tr-TR" b="1" i="1">
                              <a:solidFill>
                                <a:schemeClr val="accent4"/>
                              </a:solidFill>
                              <a:latin typeface="Cambria Math" panose="02040503050406030204" pitchFamily="18" charset="0"/>
                            </a:rPr>
                            <m:t>𝟎</m:t>
                          </m:r>
                        </m:sub>
                      </m:sSub>
                      <m:r>
                        <a:rPr lang="tr-TR" i="1" dirty="0">
                          <a:solidFill>
                            <a:schemeClr val="accent4"/>
                          </a:solidFill>
                          <a:latin typeface="Cambria Math" panose="02040503050406030204" pitchFamily="18" charset="0"/>
                          <a:ea typeface="Cambria Math" panose="02040503050406030204" pitchFamily="18" charset="0"/>
                        </a:rPr>
                        <m:t>∴ </m:t>
                      </m:r>
                    </m:oMath>
                  </m:oMathPara>
                </a14:m>
                <a:endParaRPr lang="tr-TR" i="1" dirty="0" smtClean="0">
                  <a:solidFill>
                    <a:schemeClr val="accent4"/>
                  </a:solidFill>
                  <a:latin typeface="+mj-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tr-TR" i="1" dirty="0">
                              <a:solidFill>
                                <a:schemeClr val="accent4"/>
                              </a:solidFill>
                              <a:latin typeface="Cambria Math" panose="02040503050406030204" pitchFamily="18" charset="0"/>
                              <a:ea typeface="Cambria Math" panose="02040503050406030204" pitchFamily="18" charset="0"/>
                            </a:rPr>
                          </m:ctrlPr>
                        </m:fPr>
                        <m:num>
                          <m:r>
                            <a:rPr lang="tr-TR" i="1" dirty="0">
                              <a:solidFill>
                                <a:schemeClr val="accent4"/>
                              </a:solidFill>
                              <a:latin typeface="Cambria Math" panose="02040503050406030204" pitchFamily="18" charset="0"/>
                              <a:ea typeface="Cambria Math" panose="02040503050406030204" pitchFamily="18" charset="0"/>
                            </a:rPr>
                            <m:t>𝑑𝑠</m:t>
                          </m:r>
                        </m:num>
                        <m:den>
                          <m:r>
                            <a:rPr lang="tr-TR" i="1" dirty="0">
                              <a:solidFill>
                                <a:schemeClr val="accent4"/>
                              </a:solidFill>
                              <a:latin typeface="Cambria Math" panose="02040503050406030204" pitchFamily="18" charset="0"/>
                              <a:ea typeface="Cambria Math" panose="02040503050406030204" pitchFamily="18" charset="0"/>
                            </a:rPr>
                            <m:t>𝑑𝑡</m:t>
                          </m:r>
                        </m:den>
                      </m:f>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𝑣</m:t>
                      </m:r>
                      <m:r>
                        <a:rPr lang="tr-TR" i="1" dirty="0">
                          <a:solidFill>
                            <a:schemeClr val="accent4"/>
                          </a:solidFill>
                          <a:latin typeface="Cambria Math" panose="02040503050406030204" pitchFamily="18" charset="0"/>
                          <a:ea typeface="Cambria Math" panose="02040503050406030204" pitchFamily="18" charset="0"/>
                        </a:rPr>
                        <m:t>=</m:t>
                      </m:r>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r>
                        <a:rPr lang="tr-TR" i="1" dirty="0">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ea typeface="Cambria Math" panose="02040503050406030204" pitchFamily="18" charset="0"/>
                        </a:rPr>
                        <m:t>𝑘</m:t>
                      </m:r>
                      <m:f>
                        <m:fPr>
                          <m:ctrlPr>
                            <a:rPr lang="tr-TR" i="1">
                              <a:solidFill>
                                <a:schemeClr val="accent4"/>
                              </a:solidFill>
                              <a:latin typeface="Cambria Math" panose="02040503050406030204" pitchFamily="18" charset="0"/>
                              <a:ea typeface="Cambria Math" panose="02040503050406030204" pitchFamily="18" charset="0"/>
                            </a:rPr>
                          </m:ctrlPr>
                        </m:fPr>
                        <m:num>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𝑡</m:t>
                              </m:r>
                            </m:e>
                            <m:sup>
                              <m:r>
                                <a:rPr lang="tr-TR" i="1">
                                  <a:solidFill>
                                    <a:schemeClr val="accent4"/>
                                  </a:solidFill>
                                  <a:latin typeface="Cambria Math" panose="02040503050406030204" pitchFamily="18" charset="0"/>
                                  <a:ea typeface="Cambria Math" panose="02040503050406030204" pitchFamily="18" charset="0"/>
                                </a:rPr>
                                <m:t>2</m:t>
                              </m:r>
                            </m:sup>
                          </m:sSup>
                        </m:num>
                        <m:den>
                          <m:r>
                            <a:rPr lang="tr-TR" i="1">
                              <a:solidFill>
                                <a:schemeClr val="accent4"/>
                              </a:solidFill>
                              <a:latin typeface="Cambria Math" panose="02040503050406030204" pitchFamily="18" charset="0"/>
                              <a:ea typeface="Cambria Math" panose="02040503050406030204" pitchFamily="18" charset="0"/>
                            </a:rPr>
                            <m:t>2</m:t>
                          </m:r>
                        </m:den>
                      </m:f>
                      <m:r>
                        <a:rPr lang="tr-TR" dirty="0">
                          <a:solidFill>
                            <a:schemeClr val="accent4"/>
                          </a:solidFill>
                          <a:latin typeface="Cambria Math" panose="02040503050406030204" pitchFamily="18" charset="0"/>
                          <a:ea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𝑠</m:t>
                          </m:r>
                        </m:sup>
                        <m:e>
                          <m:r>
                            <a:rPr lang="tr-TR" i="1">
                              <a:solidFill>
                                <a:schemeClr val="accent4"/>
                              </a:solidFill>
                              <a:latin typeface="Cambria Math" panose="02040503050406030204" pitchFamily="18" charset="0"/>
                            </a:rPr>
                            <m:t>𝑑𝑠</m:t>
                          </m:r>
                        </m:e>
                      </m:nary>
                      <m:r>
                        <a:rPr lang="tr-TR" i="1">
                          <a:solidFill>
                            <a:schemeClr val="accent4"/>
                          </a:solidFill>
                          <a:latin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𝑡</m:t>
                          </m:r>
                        </m:sup>
                        <m:e>
                          <m:d>
                            <m:dPr>
                              <m:ctrlPr>
                                <a:rPr lang="tr-TR" i="1">
                                  <a:solidFill>
                                    <a:schemeClr val="accent4"/>
                                  </a:solidFill>
                                  <a:latin typeface="Cambria Math" panose="02040503050406030204" pitchFamily="18" charset="0"/>
                                </a:rPr>
                              </m:ctrlPr>
                            </m:dPr>
                            <m:e>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r>
                                <a:rPr lang="tr-TR" i="1" dirty="0">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ea typeface="Cambria Math" panose="02040503050406030204" pitchFamily="18" charset="0"/>
                                </a:rPr>
                                <m:t>𝑘</m:t>
                              </m:r>
                              <m:f>
                                <m:fPr>
                                  <m:ctrlPr>
                                    <a:rPr lang="tr-TR" i="1">
                                      <a:solidFill>
                                        <a:schemeClr val="accent4"/>
                                      </a:solidFill>
                                      <a:latin typeface="Cambria Math" panose="02040503050406030204" pitchFamily="18" charset="0"/>
                                      <a:ea typeface="Cambria Math" panose="02040503050406030204" pitchFamily="18" charset="0"/>
                                    </a:rPr>
                                  </m:ctrlPr>
                                </m:fPr>
                                <m:num>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𝑡</m:t>
                                      </m:r>
                                    </m:e>
                                    <m:sup>
                                      <m:r>
                                        <a:rPr lang="tr-TR" i="1">
                                          <a:solidFill>
                                            <a:schemeClr val="accent4"/>
                                          </a:solidFill>
                                          <a:latin typeface="Cambria Math" panose="02040503050406030204" pitchFamily="18" charset="0"/>
                                          <a:ea typeface="Cambria Math" panose="02040503050406030204" pitchFamily="18" charset="0"/>
                                        </a:rPr>
                                        <m:t>2</m:t>
                                      </m:r>
                                    </m:sup>
                                  </m:sSup>
                                </m:num>
                                <m:den>
                                  <m:r>
                                    <a:rPr lang="tr-TR" i="1">
                                      <a:solidFill>
                                        <a:schemeClr val="accent4"/>
                                      </a:solidFill>
                                      <a:latin typeface="Cambria Math" panose="02040503050406030204" pitchFamily="18" charset="0"/>
                                      <a:ea typeface="Cambria Math" panose="02040503050406030204" pitchFamily="18" charset="0"/>
                                    </a:rPr>
                                    <m:t>2</m:t>
                                  </m:r>
                                </m:den>
                              </m:f>
                            </m:e>
                          </m:d>
                          <m:r>
                            <a:rPr lang="tr-TR" i="1">
                              <a:solidFill>
                                <a:schemeClr val="accent4"/>
                              </a:solidFill>
                              <a:latin typeface="Cambria Math" panose="02040503050406030204" pitchFamily="18" charset="0"/>
                            </a:rPr>
                            <m:t>𝑑𝑡</m:t>
                          </m:r>
                        </m:e>
                      </m:nary>
                      <m:r>
                        <a:rPr lang="tr-TR"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rPr>
                        <m:t>𝒔</m:t>
                      </m:r>
                      <m:r>
                        <a:rPr lang="tr-TR" b="1" i="1">
                          <a:solidFill>
                            <a:schemeClr val="accent4"/>
                          </a:solidFill>
                          <a:latin typeface="Cambria Math" panose="02040503050406030204" pitchFamily="18" charset="0"/>
                        </a:rPr>
                        <m:t>=</m:t>
                      </m:r>
                      <m:sSub>
                        <m:sSubPr>
                          <m:ctrlPr>
                            <a:rPr lang="en-US" b="1" i="1">
                              <a:solidFill>
                                <a:schemeClr val="accent4"/>
                              </a:solidFill>
                              <a:latin typeface="Cambria Math" panose="02040503050406030204" pitchFamily="18" charset="0"/>
                            </a:rPr>
                          </m:ctrlPr>
                        </m:sSubPr>
                        <m:e>
                          <m:r>
                            <a:rPr lang="tr-TR" b="1" i="1">
                              <a:solidFill>
                                <a:schemeClr val="accent4"/>
                              </a:solidFill>
                              <a:latin typeface="Cambria Math" panose="02040503050406030204" pitchFamily="18" charset="0"/>
                            </a:rPr>
                            <m:t>𝒗</m:t>
                          </m:r>
                        </m:e>
                        <m:sub>
                          <m:r>
                            <a:rPr lang="tr-TR" b="1" i="1">
                              <a:solidFill>
                                <a:schemeClr val="accent4"/>
                              </a:solidFill>
                              <a:latin typeface="Cambria Math" panose="02040503050406030204" pitchFamily="18" charset="0"/>
                            </a:rPr>
                            <m:t>𝟎</m:t>
                          </m:r>
                        </m:sub>
                      </m:sSub>
                      <m:r>
                        <a:rPr lang="tr-TR" b="1" i="1" dirty="0">
                          <a:solidFill>
                            <a:schemeClr val="accent4"/>
                          </a:solidFill>
                          <a:latin typeface="Cambria Math" panose="02040503050406030204" pitchFamily="18" charset="0"/>
                          <a:ea typeface="Cambria Math" panose="02040503050406030204" pitchFamily="18" charset="0"/>
                        </a:rPr>
                        <m:t>𝒕</m:t>
                      </m:r>
                      <m:r>
                        <a:rPr lang="tr-TR" b="1" i="1" dirty="0">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𝒌</m:t>
                      </m:r>
                      <m:f>
                        <m:fPr>
                          <m:ctrlPr>
                            <a:rPr lang="tr-TR" b="1" i="1">
                              <a:solidFill>
                                <a:schemeClr val="accent4"/>
                              </a:solidFill>
                              <a:latin typeface="Cambria Math" panose="02040503050406030204" pitchFamily="18" charset="0"/>
                              <a:ea typeface="Cambria Math" panose="02040503050406030204" pitchFamily="18" charset="0"/>
                            </a:rPr>
                          </m:ctrlPr>
                        </m:fPr>
                        <m:num>
                          <m:sSup>
                            <m:sSupPr>
                              <m:ctrlPr>
                                <a:rPr lang="tr-TR" b="1" i="1">
                                  <a:solidFill>
                                    <a:schemeClr val="accent4"/>
                                  </a:solidFill>
                                  <a:latin typeface="Cambria Math" panose="02040503050406030204" pitchFamily="18" charset="0"/>
                                  <a:ea typeface="Cambria Math" panose="02040503050406030204" pitchFamily="18" charset="0"/>
                                </a:rPr>
                              </m:ctrlPr>
                            </m:sSupPr>
                            <m:e>
                              <m:r>
                                <a:rPr lang="tr-TR" b="1" i="1">
                                  <a:solidFill>
                                    <a:schemeClr val="accent4"/>
                                  </a:solidFill>
                                  <a:latin typeface="Cambria Math" panose="02040503050406030204" pitchFamily="18" charset="0"/>
                                  <a:ea typeface="Cambria Math" panose="02040503050406030204" pitchFamily="18" charset="0"/>
                                </a:rPr>
                                <m:t>𝒕</m:t>
                              </m:r>
                            </m:e>
                            <m:sup>
                              <m:r>
                                <a:rPr lang="tr-TR" b="1" i="1">
                                  <a:solidFill>
                                    <a:schemeClr val="accent4"/>
                                  </a:solidFill>
                                  <a:latin typeface="Cambria Math" panose="02040503050406030204" pitchFamily="18" charset="0"/>
                                  <a:ea typeface="Cambria Math" panose="02040503050406030204" pitchFamily="18" charset="0"/>
                                </a:rPr>
                                <m:t>𝟑</m:t>
                              </m:r>
                            </m:sup>
                          </m:sSup>
                        </m:num>
                        <m:den>
                          <m:r>
                            <a:rPr lang="tr-TR" b="1" i="1">
                              <a:solidFill>
                                <a:schemeClr val="accent4"/>
                              </a:solidFill>
                              <a:latin typeface="Cambria Math" panose="02040503050406030204" pitchFamily="18" charset="0"/>
                              <a:ea typeface="Cambria Math" panose="02040503050406030204" pitchFamily="18" charset="0"/>
                            </a:rPr>
                            <m:t>𝟔</m:t>
                          </m:r>
                        </m:den>
                      </m:f>
                    </m:oMath>
                  </m:oMathPara>
                </a14:m>
                <a:endParaRPr lang="tr-TR" b="1" dirty="0">
                  <a:solidFill>
                    <a:schemeClr val="accent4"/>
                  </a:solidFill>
                  <a:latin typeface="+mj-lt"/>
                </a:endParaRPr>
              </a:p>
            </p:txBody>
          </p:sp>
        </mc:Choice>
        <mc:Fallback xmlns="">
          <p:sp>
            <p:nvSpPr>
              <p:cNvPr id="3" name="Dikdörtgen 2"/>
              <p:cNvSpPr>
                <a:spLocks noRot="1" noChangeAspect="1" noMove="1" noResize="1" noEditPoints="1" noAdjustHandles="1" noChangeArrowheads="1" noChangeShapeType="1" noTextEdit="1"/>
              </p:cNvSpPr>
              <p:nvPr/>
            </p:nvSpPr>
            <p:spPr>
              <a:xfrm>
                <a:off x="0" y="1412776"/>
                <a:ext cx="9001000" cy="5006563"/>
              </a:xfrm>
              <a:prstGeom prst="rect">
                <a:avLst/>
              </a:prstGeom>
              <a:blipFill rotWithShape="0">
                <a:blip r:embed="rId3"/>
                <a:stretch>
                  <a:fillRect l="-542" t="-731"/>
                </a:stretch>
              </a:blipFill>
            </p:spPr>
            <p:txBody>
              <a:bodyPr/>
              <a:lstStyle/>
              <a:p>
                <a:r>
                  <a:rPr lang="tr-TR">
                    <a:noFill/>
                  </a:rPr>
                  <a:t> </a:t>
                </a:r>
              </a:p>
            </p:txBody>
          </p:sp>
        </mc:Fallback>
      </mc:AlternateContent>
    </p:spTree>
    <p:extLst>
      <p:ext uri="{BB962C8B-B14F-4D97-AF65-F5344CB8AC3E}">
        <p14:creationId xmlns:p14="http://schemas.microsoft.com/office/powerpoint/2010/main" val="3097125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a:xfrm>
                <a:off x="16850" y="260648"/>
                <a:ext cx="9127149" cy="1246187"/>
              </a:xfrm>
            </p:spPr>
            <p:txBody>
              <a:bodyPr/>
              <a:lstStyle/>
              <a:p>
                <a:r>
                  <a:rPr lang="en-US" sz="1800" dirty="0" err="1"/>
                  <a:t>Üç</a:t>
                </a:r>
                <a:r>
                  <a:rPr lang="en-US" sz="1800" dirty="0"/>
                  <a:t> </a:t>
                </a:r>
                <a:r>
                  <a:rPr lang="en-US" sz="1800" dirty="0" err="1"/>
                  <a:t>farklı</a:t>
                </a:r>
                <a:r>
                  <a:rPr lang="en-US" sz="1800" dirty="0"/>
                  <a:t> </a:t>
                </a:r>
                <a:r>
                  <a:rPr lang="en-US" sz="1800" dirty="0" err="1"/>
                  <a:t>parçacık</a:t>
                </a:r>
                <a:r>
                  <a:rPr lang="en-US" sz="1800" dirty="0"/>
                  <a:t> </a:t>
                </a:r>
                <a:r>
                  <a:rPr lang="en-US" sz="1800" dirty="0" err="1"/>
                  <a:t>farklı</a:t>
                </a:r>
                <a:r>
                  <a:rPr lang="en-US" sz="1800" dirty="0"/>
                  <a:t> </a:t>
                </a:r>
                <a:r>
                  <a:rPr lang="en-US" sz="1800" dirty="0" err="1"/>
                  <a:t>ivmelere</a:t>
                </a:r>
                <a:r>
                  <a:rPr lang="en-US" sz="1800" dirty="0"/>
                  <a:t> </a:t>
                </a:r>
                <a:r>
                  <a:rPr lang="en-US" sz="1800" dirty="0" err="1"/>
                  <a:t>maruz</a:t>
                </a:r>
                <a:r>
                  <a:rPr lang="en-US" sz="1800" dirty="0"/>
                  <a:t> </a:t>
                </a:r>
                <a:r>
                  <a:rPr lang="en-US" sz="1800" dirty="0" err="1"/>
                  <a:t>kalıyor</a:t>
                </a:r>
                <a:r>
                  <a:rPr lang="en-US" sz="1800" dirty="0"/>
                  <a:t>. </a:t>
                </a:r>
                <a:r>
                  <a:rPr lang="en-US" sz="1800" dirty="0" err="1"/>
                  <a:t>Birinci</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𝑘𝑣</m:t>
                    </m:r>
                  </m:oMath>
                </a14:m>
                <a:r>
                  <a:rPr lang="en-US" sz="1800" dirty="0"/>
                  <a:t>, </a:t>
                </a:r>
                <a:r>
                  <a:rPr lang="en-US" sz="1800" dirty="0" err="1"/>
                  <a:t>ikinci</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𝑘𝑡</m:t>
                    </m:r>
                    <m:r>
                      <a:rPr lang="en-US" sz="1800" i="1" dirty="0">
                        <a:latin typeface="Cambria Math" panose="02040503050406030204" pitchFamily="18" charset="0"/>
                      </a:rPr>
                      <m:t> </m:t>
                    </m:r>
                  </m:oMath>
                </a14:m>
                <a:r>
                  <a:rPr lang="en-US" sz="1800" dirty="0" err="1"/>
                  <a:t>ve</a:t>
                </a:r>
                <a:r>
                  <a:rPr lang="en-US" sz="1800" dirty="0"/>
                  <a:t> </a:t>
                </a:r>
                <a:r>
                  <a:rPr lang="en-US" sz="1800" dirty="0" err="1"/>
                  <a:t>üçüncü</a:t>
                </a:r>
                <a:r>
                  <a:rPr lang="en-US" sz="1800" dirty="0"/>
                  <a:t> </a:t>
                </a:r>
                <a:r>
                  <a:rPr lang="en-US" sz="1800" dirty="0" err="1"/>
                  <a:t>parçacığın</a:t>
                </a:r>
                <a:r>
                  <a:rPr lang="en-US" sz="1800" dirty="0"/>
                  <a:t> </a:t>
                </a:r>
                <a:r>
                  <a:rPr lang="en-US" sz="1800" dirty="0" err="1"/>
                  <a:t>ivmesi</a:t>
                </a:r>
                <a:r>
                  <a:rPr lang="en-US" sz="1800" dirty="0"/>
                  <a: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m:t>
                    </m:r>
                    <m:r>
                      <a:rPr lang="en-US" sz="1800" i="1" dirty="0" err="1">
                        <a:latin typeface="Cambria Math" panose="02040503050406030204" pitchFamily="18" charset="0"/>
                      </a:rPr>
                      <m:t>𝑘𝑠</m:t>
                    </m:r>
                  </m:oMath>
                </a14:m>
                <a:r>
                  <a:rPr lang="en-US" sz="1800" dirty="0"/>
                  <a:t>. </a:t>
                </a:r>
                <a:r>
                  <a:rPr lang="en-US" sz="1800" dirty="0" err="1"/>
                  <a:t>Üç</a:t>
                </a:r>
                <a:r>
                  <a:rPr lang="en-US" sz="1800" dirty="0"/>
                  <a:t> </a:t>
                </a:r>
                <a:r>
                  <a:rPr lang="en-US" sz="1800" dirty="0" err="1"/>
                  <a:t>parçacıkta</a:t>
                </a:r>
                <a:r>
                  <a:rPr lang="en-US" sz="1800" dirty="0"/>
                  <a:t>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=0</m:t>
                    </m:r>
                  </m:oMath>
                </a14:m>
                <a:r>
                  <a:rPr lang="en-US" sz="1800" dirty="0"/>
                  <a:t> </a:t>
                </a:r>
                <a:r>
                  <a:rPr lang="en-US" sz="1800" dirty="0" err="1"/>
                  <a:t>anında</a:t>
                </a:r>
                <a:r>
                  <a:rPr lang="en-US" sz="1800" dirty="0"/>
                  <a:t> </a:t>
                </a:r>
                <a14:m>
                  <m:oMath xmlns:m="http://schemas.openxmlformats.org/officeDocument/2006/math">
                    <m:r>
                      <a:rPr lang="en-US" sz="1800" i="1" dirty="0" smtClean="0">
                        <a:latin typeface="Cambria Math" panose="02040503050406030204" pitchFamily="18" charset="0"/>
                      </a:rPr>
                      <m:t>𝑠</m:t>
                    </m:r>
                    <m:r>
                      <a:rPr lang="en-US" sz="1800" i="1" dirty="0" smtClean="0">
                        <a:latin typeface="Cambria Math" panose="02040503050406030204" pitchFamily="18" charset="0"/>
                      </a:rPr>
                      <m:t>=0</m:t>
                    </m:r>
                  </m:oMath>
                </a14:m>
                <a:r>
                  <a:rPr lang="en-US" sz="1800" dirty="0"/>
                  <a:t> </a:t>
                </a:r>
                <a:r>
                  <a:rPr lang="en-US" sz="1800" dirty="0" err="1"/>
                  <a:t>orijin</a:t>
                </a:r>
                <a:r>
                  <a:rPr lang="en-US" sz="1800" dirty="0"/>
                  <a:t> </a:t>
                </a:r>
                <a:r>
                  <a:rPr lang="en-US" sz="1800" dirty="0" err="1"/>
                  <a:t>noktasından</a:t>
                </a:r>
                <a:r>
                  <a:rPr lang="en-US" sz="1800" dirty="0"/>
                  <a:t> </a:t>
                </a:r>
                <a14:m>
                  <m:oMath xmlns:m="http://schemas.openxmlformats.org/officeDocument/2006/math">
                    <m:r>
                      <a:rPr lang="en-US" sz="1800" i="1" dirty="0" smtClean="0">
                        <a:latin typeface="Cambria Math" panose="02040503050406030204" pitchFamily="18" charset="0"/>
                      </a:rPr>
                      <m:t>𝑣</m:t>
                    </m:r>
                    <m:r>
                      <a:rPr lang="en-US" sz="1800" i="1" baseline="-25000" dirty="0">
                        <a:latin typeface="Cambria Math" panose="02040503050406030204" pitchFamily="18" charset="0"/>
                      </a:rPr>
                      <m:t>0</m:t>
                    </m:r>
                    <m:r>
                      <a:rPr lang="en-US" sz="1800" i="1" dirty="0">
                        <a:latin typeface="Cambria Math" panose="02040503050406030204" pitchFamily="18" charset="0"/>
                      </a:rPr>
                      <m:t>=10 </m:t>
                    </m:r>
                    <m:r>
                      <a:rPr lang="en-US" sz="1800" i="1" dirty="0">
                        <a:latin typeface="Cambria Math" panose="02040503050406030204" pitchFamily="18" charset="0"/>
                      </a:rPr>
                      <m:t>𝑚</m:t>
                    </m:r>
                    <m:r>
                      <a:rPr lang="en-US" sz="1800" i="1" dirty="0">
                        <a:latin typeface="Cambria Math" panose="02040503050406030204" pitchFamily="18" charset="0"/>
                      </a:rPr>
                      <m:t>/</m:t>
                    </m:r>
                    <m:r>
                      <a:rPr lang="en-US" sz="1800" i="1" dirty="0">
                        <a:latin typeface="Cambria Math" panose="02040503050406030204" pitchFamily="18" charset="0"/>
                      </a:rPr>
                      <m:t>𝑠</m:t>
                    </m:r>
                    <m:r>
                      <a:rPr lang="en-US" sz="1800" i="1" dirty="0">
                        <a:latin typeface="Cambria Math" panose="02040503050406030204" pitchFamily="18" charset="0"/>
                      </a:rPr>
                      <m:t> </m:t>
                    </m:r>
                  </m:oMath>
                </a14:m>
                <a:r>
                  <a:rPr lang="en-US" sz="1800" dirty="0" err="1"/>
                  <a:t>başlangıç</a:t>
                </a:r>
                <a:r>
                  <a:rPr lang="en-US" sz="1800" dirty="0"/>
                  <a:t> </a:t>
                </a:r>
                <a:r>
                  <a:rPr lang="en-US" sz="1800" dirty="0" err="1"/>
                  <a:t>hızıyla</a:t>
                </a:r>
                <a:r>
                  <a:rPr lang="en-US" sz="1800" dirty="0"/>
                  <a:t> </a:t>
                </a:r>
                <a:r>
                  <a:rPr lang="en-US" sz="1800" dirty="0" err="1"/>
                  <a:t>harekete</a:t>
                </a:r>
                <a:r>
                  <a:rPr lang="en-US" sz="1800" dirty="0"/>
                  <a:t> </a:t>
                </a:r>
                <a:r>
                  <a:rPr lang="en-US" sz="1800" dirty="0" err="1"/>
                  <a:t>başlıyorlar</a:t>
                </a:r>
                <a:r>
                  <a:rPr lang="en-US" sz="1800" dirty="0"/>
                  <a:t>. </a:t>
                </a:r>
                <a:r>
                  <a:rPr lang="tr-TR" sz="1800" dirty="0"/>
                  <a:t>k</a:t>
                </a:r>
                <a:r>
                  <a:rPr lang="en-US" sz="1800" dirty="0"/>
                  <a:t> </a:t>
                </a:r>
                <a:r>
                  <a:rPr lang="en-US" sz="1800" dirty="0" err="1"/>
                  <a:t>değeri</a:t>
                </a:r>
                <a:r>
                  <a:rPr lang="en-US" sz="1800" dirty="0"/>
                  <a:t> </a:t>
                </a:r>
                <a:r>
                  <a:rPr lang="en-US" sz="1800" dirty="0" err="1"/>
                  <a:t>birimi</a:t>
                </a:r>
                <a:r>
                  <a:rPr lang="en-US" sz="1800" dirty="0"/>
                  <a:t> her </a:t>
                </a:r>
                <a:r>
                  <a:rPr lang="en-US" sz="1800" dirty="0" err="1"/>
                  <a:t>biri</a:t>
                </a:r>
                <a:r>
                  <a:rPr lang="en-US" sz="1800" dirty="0"/>
                  <a:t> </a:t>
                </a:r>
                <a:r>
                  <a:rPr lang="en-US" sz="1800" dirty="0" err="1"/>
                  <a:t>için</a:t>
                </a:r>
                <a:r>
                  <a:rPr lang="en-US" sz="1800" dirty="0"/>
                  <a:t> </a:t>
                </a:r>
                <a:r>
                  <a:rPr lang="en-US" sz="1800" dirty="0" err="1"/>
                  <a:t>farklı</a:t>
                </a:r>
                <a:r>
                  <a:rPr lang="en-US" sz="1800" dirty="0"/>
                  <a:t> </a:t>
                </a:r>
                <a:r>
                  <a:rPr lang="en-US" sz="1800" dirty="0" err="1"/>
                  <a:t>olmakla</a:t>
                </a:r>
                <a:r>
                  <a:rPr lang="en-US" sz="1800" dirty="0"/>
                  <a:t> </a:t>
                </a:r>
                <a:r>
                  <a:rPr lang="en-US" sz="1800" dirty="0" err="1"/>
                  <a:t>beraber</a:t>
                </a:r>
                <a:r>
                  <a:rPr lang="en-US" sz="1800" dirty="0"/>
                  <a:t> </a:t>
                </a:r>
                <a:r>
                  <a:rPr lang="en-US" sz="1800" dirty="0" err="1"/>
                  <a:t>büyüklük</a:t>
                </a:r>
                <a:r>
                  <a:rPr lang="en-US" sz="1800" dirty="0"/>
                  <a:t> </a:t>
                </a:r>
                <a:r>
                  <a:rPr lang="en-US" sz="1800" dirty="0" err="1"/>
                  <a:t>olarak</a:t>
                </a:r>
                <a:r>
                  <a:rPr lang="en-US" sz="1800" dirty="0"/>
                  <a:t> </a:t>
                </a:r>
                <a:r>
                  <a:rPr lang="en-US" sz="1800" dirty="0" err="1"/>
                  <a:t>aynı</a:t>
                </a:r>
                <a:r>
                  <a:rPr lang="en-US" sz="1800" dirty="0"/>
                  <a:t> </a:t>
                </a:r>
                <a:r>
                  <a:rPr lang="en-US" sz="1800" dirty="0" err="1"/>
                  <a:t>ve</a:t>
                </a:r>
                <a:r>
                  <a:rPr lang="en-US" sz="1800" dirty="0"/>
                  <a:t> 0.1’e </a:t>
                </a:r>
                <a:r>
                  <a:rPr lang="en-US" sz="1800" dirty="0" err="1"/>
                  <a:t>eşitdir</a:t>
                </a:r>
                <a:r>
                  <a:rPr lang="en-US" sz="1800" dirty="0"/>
                  <a:t>. Her </a:t>
                </a:r>
                <a:r>
                  <a:rPr lang="en-US" sz="1800" dirty="0" err="1"/>
                  <a:t>bir</a:t>
                </a:r>
                <a:r>
                  <a:rPr lang="en-US" sz="1800" dirty="0"/>
                  <a:t> </a:t>
                </a:r>
                <a:r>
                  <a:rPr lang="en-US" sz="1800" dirty="0" err="1"/>
                  <a:t>parçacık</a:t>
                </a:r>
                <a:r>
                  <a:rPr lang="en-US" sz="1800" dirty="0"/>
                  <a:t> </a:t>
                </a:r>
                <a:r>
                  <a:rPr lang="en-US" sz="1800" dirty="0" err="1"/>
                  <a:t>için</a:t>
                </a:r>
                <a:r>
                  <a:rPr lang="en-US" sz="1800" dirty="0"/>
                  <a:t> </a:t>
                </a:r>
                <a:r>
                  <a:rPr lang="en-US" sz="1800" dirty="0" err="1"/>
                  <a:t>konum</a:t>
                </a:r>
                <a:r>
                  <a:rPr lang="en-US" sz="1800" dirty="0"/>
                  <a:t>, </a:t>
                </a:r>
                <a:r>
                  <a:rPr lang="en-US" sz="1800" dirty="0" err="1"/>
                  <a:t>hız</a:t>
                </a:r>
                <a:r>
                  <a:rPr lang="en-US" sz="1800" dirty="0"/>
                  <a:t> </a:t>
                </a:r>
                <a:r>
                  <a:rPr lang="en-US" sz="1800" dirty="0" err="1"/>
                  <a:t>ve</a:t>
                </a:r>
                <a:r>
                  <a:rPr lang="en-US" sz="1800" dirty="0"/>
                  <a:t> </a:t>
                </a:r>
                <a:r>
                  <a:rPr lang="en-US" sz="1800" dirty="0" err="1"/>
                  <a:t>ivme</a:t>
                </a:r>
                <a:r>
                  <a:rPr lang="en-US" sz="1800" dirty="0"/>
                  <a:t> </a:t>
                </a:r>
                <a:r>
                  <a:rPr lang="en-US" sz="1800" dirty="0" err="1"/>
                  <a:t>grafiklerini</a:t>
                </a:r>
                <a:r>
                  <a:rPr lang="en-US" sz="1800" dirty="0"/>
                  <a:t> </a:t>
                </a:r>
                <a14:m>
                  <m:oMath xmlns:m="http://schemas.openxmlformats.org/officeDocument/2006/math">
                    <m:r>
                      <a:rPr lang="en-US" sz="1800" i="1" dirty="0" smtClean="0">
                        <a:latin typeface="Cambria Math" panose="02040503050406030204" pitchFamily="18" charset="0"/>
                      </a:rPr>
                      <m:t>0≤</m:t>
                    </m:r>
                    <m:r>
                      <a:rPr lang="en-US" sz="1800" i="1" dirty="0" smtClean="0">
                        <a:latin typeface="Cambria Math" panose="02040503050406030204" pitchFamily="18" charset="0"/>
                      </a:rPr>
                      <m:t>𝑡</m:t>
                    </m:r>
                    <m:r>
                      <a:rPr lang="en-US" sz="1800" i="1" dirty="0" smtClean="0">
                        <a:latin typeface="Cambria Math" panose="02040503050406030204" pitchFamily="18" charset="0"/>
                      </a:rPr>
                      <m:t>≤10 </m:t>
                    </m:r>
                    <m:r>
                      <a:rPr lang="en-US" sz="1800" i="1" dirty="0" smtClean="0">
                        <a:latin typeface="Cambria Math" panose="02040503050406030204" pitchFamily="18" charset="0"/>
                      </a:rPr>
                      <m:t>𝑠</m:t>
                    </m:r>
                    <m:r>
                      <a:rPr lang="en-US" sz="1800" i="1" dirty="0" smtClean="0">
                        <a:latin typeface="Cambria Math" panose="02040503050406030204" pitchFamily="18" charset="0"/>
                      </a:rPr>
                      <m:t> </m:t>
                    </m:r>
                  </m:oMath>
                </a14:m>
                <a:r>
                  <a:rPr lang="en-US" sz="1800" dirty="0" err="1"/>
                  <a:t>aralığında</a:t>
                </a:r>
                <a:r>
                  <a:rPr lang="en-US" sz="1800" dirty="0"/>
                  <a:t> </a:t>
                </a:r>
                <a:r>
                  <a:rPr lang="en-US" sz="1800" dirty="0" err="1"/>
                  <a:t>çiziniz</a:t>
                </a:r>
                <a:r>
                  <a:rPr lang="en-US" sz="1800" dirty="0"/>
                  <a:t>.</a:t>
                </a:r>
                <a:endParaRPr lang="tr-TR" sz="18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xfrm>
                <a:off x="16850" y="260648"/>
                <a:ext cx="9127149" cy="1246187"/>
              </a:xfrm>
              <a:blipFill rotWithShape="0">
                <a:blip r:embed="rId2"/>
                <a:stretch>
                  <a:fillRect l="-601" t="-20098" b="-784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Dikdörtgen 2"/>
              <p:cNvSpPr/>
              <p:nvPr/>
            </p:nvSpPr>
            <p:spPr>
              <a:xfrm>
                <a:off x="0" y="1412776"/>
                <a:ext cx="9001000" cy="2601033"/>
              </a:xfrm>
              <a:prstGeom prst="rect">
                <a:avLst/>
              </a:prstGeom>
            </p:spPr>
            <p:txBody>
              <a:bodyPr wrap="square">
                <a:spAutoFit/>
              </a:bodyPr>
              <a:lstStyle/>
              <a:p>
                <a:r>
                  <a:rPr lang="tr-TR" dirty="0" smtClean="0">
                    <a:solidFill>
                      <a:schemeClr val="accent4"/>
                    </a:solidFill>
                    <a:latin typeface="+mj-lt"/>
                  </a:rPr>
                  <a:t>Çözümün devamı:</a:t>
                </a:r>
              </a:p>
              <a:p>
                <a:r>
                  <a:rPr lang="tr-TR" dirty="0">
                    <a:solidFill>
                      <a:schemeClr val="accent4"/>
                    </a:solidFill>
                    <a:latin typeface="+mj-lt"/>
                  </a:rPr>
                  <a:t>Parçacık 3;</a:t>
                </a:r>
              </a:p>
              <a:p>
                <a:pPr/>
                <a14:m>
                  <m:oMathPara xmlns:m="http://schemas.openxmlformats.org/officeDocument/2006/math">
                    <m:oMathParaPr>
                      <m:jc m:val="centerGroup"/>
                    </m:oMathParaPr>
                    <m:oMath xmlns:m="http://schemas.openxmlformats.org/officeDocument/2006/math">
                      <m:nary>
                        <m:naryPr>
                          <m:limLoc m:val="undOvr"/>
                          <m:ctrlPr>
                            <a:rPr lang="en-US" i="1">
                              <a:solidFill>
                                <a:schemeClr val="accent4"/>
                              </a:solidFill>
                              <a:latin typeface="Cambria Math" panose="02040503050406030204" pitchFamily="18" charset="0"/>
                            </a:rPr>
                          </m:ctrlPr>
                        </m:naryPr>
                        <m:sub>
                          <m:sSub>
                            <m:sSubPr>
                              <m:ctrlPr>
                                <a:rPr lang="en-US" i="1">
                                  <a:solidFill>
                                    <a:schemeClr val="accent4"/>
                                  </a:solidFill>
                                  <a:latin typeface="Cambria Math" panose="02040503050406030204" pitchFamily="18" charset="0"/>
                                </a:rPr>
                              </m:ctrlPr>
                            </m:sSubPr>
                            <m:e>
                              <m:r>
                                <a:rPr lang="tr-TR" i="1">
                                  <a:solidFill>
                                    <a:schemeClr val="accent4"/>
                                  </a:solidFill>
                                  <a:latin typeface="Cambria Math" panose="02040503050406030204" pitchFamily="18" charset="0"/>
                                </a:rPr>
                                <m:t>𝑣</m:t>
                              </m:r>
                            </m:e>
                            <m:sub>
                              <m:r>
                                <a:rPr lang="tr-TR" i="1">
                                  <a:solidFill>
                                    <a:schemeClr val="accent4"/>
                                  </a:solidFill>
                                  <a:latin typeface="Cambria Math" panose="02040503050406030204" pitchFamily="18" charset="0"/>
                                </a:rPr>
                                <m:t>0</m:t>
                              </m:r>
                            </m:sub>
                          </m:sSub>
                        </m:sub>
                        <m:sup>
                          <m:r>
                            <a:rPr lang="tr-TR" i="1">
                              <a:solidFill>
                                <a:schemeClr val="accent4"/>
                              </a:solidFill>
                              <a:latin typeface="Cambria Math" panose="02040503050406030204" pitchFamily="18" charset="0"/>
                            </a:rPr>
                            <m:t>𝑣</m:t>
                          </m:r>
                        </m:sup>
                        <m:e>
                          <m:r>
                            <a:rPr lang="tr-TR" i="1">
                              <a:solidFill>
                                <a:schemeClr val="accent4"/>
                              </a:solidFill>
                              <a:latin typeface="Cambria Math" panose="02040503050406030204" pitchFamily="18" charset="0"/>
                            </a:rPr>
                            <m:t>𝑣𝑑𝑣</m:t>
                          </m:r>
                        </m:e>
                      </m:nary>
                      <m:r>
                        <a:rPr lang="tr-TR" i="1">
                          <a:solidFill>
                            <a:schemeClr val="accent4"/>
                          </a:solidFill>
                          <a:latin typeface="Cambria Math" panose="02040503050406030204" pitchFamily="18" charset="0"/>
                        </a:rPr>
                        <m:t>=−</m:t>
                      </m:r>
                      <m:r>
                        <a:rPr lang="tr-TR" i="1">
                          <a:solidFill>
                            <a:schemeClr val="accent4"/>
                          </a:solidFill>
                          <a:latin typeface="Cambria Math" panose="02040503050406030204" pitchFamily="18" charset="0"/>
                        </a:rPr>
                        <m:t>𝑘</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𝑠</m:t>
                          </m:r>
                        </m:sup>
                        <m:e>
                          <m:r>
                            <a:rPr lang="tr-TR" i="1">
                              <a:solidFill>
                                <a:schemeClr val="accent4"/>
                              </a:solidFill>
                              <a:latin typeface="Cambria Math" panose="02040503050406030204" pitchFamily="18" charset="0"/>
                            </a:rPr>
                            <m:t>𝑠𝑑𝑠</m:t>
                          </m:r>
                        </m:e>
                      </m:nary>
                      <m:r>
                        <a:rPr lang="tr-TR" i="1">
                          <a:solidFill>
                            <a:schemeClr val="accent4"/>
                          </a:solidFill>
                          <a:latin typeface="Cambria Math" panose="02040503050406030204" pitchFamily="18" charset="0"/>
                          <a:ea typeface="Cambria Math" panose="02040503050406030204" pitchFamily="18" charset="0"/>
                        </a:rPr>
                        <m:t>⟹</m:t>
                      </m:r>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𝑣</m:t>
                          </m:r>
                        </m:e>
                        <m:sup>
                          <m:r>
                            <a:rPr lang="tr-TR" i="1">
                              <a:solidFill>
                                <a:schemeClr val="accent4"/>
                              </a:solidFill>
                              <a:latin typeface="Cambria Math" panose="02040503050406030204" pitchFamily="18" charset="0"/>
                              <a:ea typeface="Cambria Math" panose="02040503050406030204" pitchFamily="18" charset="0"/>
                            </a:rPr>
                            <m:t>2</m:t>
                          </m:r>
                        </m:sup>
                      </m:sSup>
                      <m:r>
                        <a:rPr lang="tr-TR" i="1">
                          <a:solidFill>
                            <a:schemeClr val="accent4"/>
                          </a:solidFill>
                          <a:latin typeface="Cambria Math" panose="02040503050406030204" pitchFamily="18" charset="0"/>
                          <a:ea typeface="Cambria Math" panose="02040503050406030204" pitchFamily="18" charset="0"/>
                        </a:rPr>
                        <m:t>=</m:t>
                      </m:r>
                      <m:sSup>
                        <m:sSupPr>
                          <m:ctrlPr>
                            <a:rPr lang="tr-TR" i="1">
                              <a:solidFill>
                                <a:schemeClr val="accent4"/>
                              </a:solidFill>
                              <a:latin typeface="Cambria Math" panose="02040503050406030204" pitchFamily="18" charset="0"/>
                              <a:ea typeface="Cambria Math" panose="02040503050406030204" pitchFamily="18" charset="0"/>
                            </a:rPr>
                          </m:ctrlPr>
                        </m:sSupPr>
                        <m:e>
                          <m:sSub>
                            <m:sSubPr>
                              <m:ctrlPr>
                                <a:rPr lang="tr-TR" i="1">
                                  <a:solidFill>
                                    <a:schemeClr val="accent4"/>
                                  </a:solidFill>
                                  <a:latin typeface="Cambria Math" panose="02040503050406030204" pitchFamily="18" charset="0"/>
                                  <a:ea typeface="Cambria Math" panose="02040503050406030204" pitchFamily="18" charset="0"/>
                                </a:rPr>
                              </m:ctrlPr>
                            </m:sSubPr>
                            <m:e>
                              <m:r>
                                <a:rPr lang="tr-TR" i="1">
                                  <a:solidFill>
                                    <a:schemeClr val="accent4"/>
                                  </a:solidFill>
                                  <a:latin typeface="Cambria Math" panose="02040503050406030204" pitchFamily="18" charset="0"/>
                                  <a:ea typeface="Cambria Math" panose="02040503050406030204" pitchFamily="18" charset="0"/>
                                </a:rPr>
                                <m:t>𝑣</m:t>
                              </m:r>
                            </m:e>
                            <m:sub>
                              <m:r>
                                <a:rPr lang="tr-TR" i="1">
                                  <a:solidFill>
                                    <a:schemeClr val="accent4"/>
                                  </a:solidFill>
                                  <a:latin typeface="Cambria Math" panose="02040503050406030204" pitchFamily="18" charset="0"/>
                                  <a:ea typeface="Cambria Math" panose="02040503050406030204" pitchFamily="18" charset="0"/>
                                </a:rPr>
                                <m:t>0</m:t>
                              </m:r>
                            </m:sub>
                          </m:sSub>
                        </m:e>
                        <m:sup>
                          <m:r>
                            <a:rPr lang="tr-TR" i="1">
                              <a:solidFill>
                                <a:schemeClr val="accent4"/>
                              </a:solidFill>
                              <a:latin typeface="Cambria Math" panose="02040503050406030204" pitchFamily="18" charset="0"/>
                              <a:ea typeface="Cambria Math" panose="02040503050406030204" pitchFamily="18" charset="0"/>
                            </a:rPr>
                            <m:t>2</m:t>
                          </m:r>
                        </m:sup>
                      </m:sSup>
                      <m:r>
                        <a:rPr lang="tr-TR" i="1">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ea typeface="Cambria Math" panose="02040503050406030204" pitchFamily="18" charset="0"/>
                        </a:rPr>
                        <m:t>𝑘</m:t>
                      </m:r>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𝑠</m:t>
                          </m:r>
                        </m:e>
                        <m:sup>
                          <m:r>
                            <a:rPr lang="tr-TR" i="1">
                              <a:solidFill>
                                <a:schemeClr val="accent4"/>
                              </a:solidFill>
                              <a:latin typeface="Cambria Math" panose="02040503050406030204" pitchFamily="18" charset="0"/>
                              <a:ea typeface="Cambria Math" panose="02040503050406030204" pitchFamily="18" charset="0"/>
                            </a:rPr>
                            <m:t>2</m:t>
                          </m:r>
                        </m:sup>
                      </m:sSup>
                      <m:r>
                        <a:rPr lang="tr-TR"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𝒗</m:t>
                      </m:r>
                      <m:r>
                        <a:rPr lang="tr-TR" b="1" i="1">
                          <a:solidFill>
                            <a:schemeClr val="accent4"/>
                          </a:solidFill>
                          <a:latin typeface="Cambria Math" panose="02040503050406030204" pitchFamily="18" charset="0"/>
                          <a:ea typeface="Cambria Math" panose="02040503050406030204" pitchFamily="18" charset="0"/>
                        </a:rPr>
                        <m:t>=±</m:t>
                      </m:r>
                      <m:rad>
                        <m:radPr>
                          <m:degHide m:val="on"/>
                          <m:ctrlPr>
                            <a:rPr lang="tr-TR" b="1" i="1">
                              <a:solidFill>
                                <a:schemeClr val="accent4"/>
                              </a:solidFill>
                              <a:latin typeface="Cambria Math" panose="02040503050406030204" pitchFamily="18" charset="0"/>
                              <a:ea typeface="Cambria Math" panose="02040503050406030204" pitchFamily="18" charset="0"/>
                            </a:rPr>
                          </m:ctrlPr>
                        </m:radPr>
                        <m:deg/>
                        <m:e>
                          <m:sSup>
                            <m:sSupPr>
                              <m:ctrlPr>
                                <a:rPr lang="tr-TR" b="1" i="1">
                                  <a:solidFill>
                                    <a:schemeClr val="accent4"/>
                                  </a:solidFill>
                                  <a:latin typeface="Cambria Math" panose="02040503050406030204" pitchFamily="18" charset="0"/>
                                  <a:ea typeface="Cambria Math" panose="02040503050406030204" pitchFamily="18" charset="0"/>
                                </a:rPr>
                              </m:ctrlPr>
                            </m:sSupPr>
                            <m:e>
                              <m:sSub>
                                <m:sSubPr>
                                  <m:ctrlPr>
                                    <a:rPr lang="tr-TR" b="1" i="1">
                                      <a:solidFill>
                                        <a:schemeClr val="accent4"/>
                                      </a:solidFill>
                                      <a:latin typeface="Cambria Math" panose="02040503050406030204" pitchFamily="18" charset="0"/>
                                      <a:ea typeface="Cambria Math" panose="02040503050406030204" pitchFamily="18" charset="0"/>
                                    </a:rPr>
                                  </m:ctrlPr>
                                </m:sSubPr>
                                <m:e>
                                  <m:r>
                                    <a:rPr lang="tr-TR" b="1" i="1">
                                      <a:solidFill>
                                        <a:schemeClr val="accent4"/>
                                      </a:solidFill>
                                      <a:latin typeface="Cambria Math" panose="02040503050406030204" pitchFamily="18" charset="0"/>
                                      <a:ea typeface="Cambria Math" panose="02040503050406030204" pitchFamily="18" charset="0"/>
                                    </a:rPr>
                                    <m:t>𝒗</m:t>
                                  </m:r>
                                </m:e>
                                <m:sub>
                                  <m:r>
                                    <a:rPr lang="tr-TR" b="1" i="1">
                                      <a:solidFill>
                                        <a:schemeClr val="accent4"/>
                                      </a:solidFill>
                                      <a:latin typeface="Cambria Math" panose="02040503050406030204" pitchFamily="18" charset="0"/>
                                      <a:ea typeface="Cambria Math" panose="02040503050406030204" pitchFamily="18" charset="0"/>
                                    </a:rPr>
                                    <m:t>𝟎</m:t>
                                  </m:r>
                                </m:sub>
                              </m:sSub>
                            </m:e>
                            <m:sup>
                              <m:r>
                                <a:rPr lang="tr-TR" b="1" i="1">
                                  <a:solidFill>
                                    <a:schemeClr val="accent4"/>
                                  </a:solidFill>
                                  <a:latin typeface="Cambria Math" panose="02040503050406030204" pitchFamily="18" charset="0"/>
                                  <a:ea typeface="Cambria Math" panose="02040503050406030204" pitchFamily="18" charset="0"/>
                                </a:rPr>
                                <m:t>𝟐</m:t>
                              </m:r>
                            </m:sup>
                          </m:sSup>
                          <m:r>
                            <a:rPr lang="tr-TR" b="1"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𝒌</m:t>
                          </m:r>
                          <m:sSup>
                            <m:sSupPr>
                              <m:ctrlPr>
                                <a:rPr lang="tr-TR" b="1" i="1">
                                  <a:solidFill>
                                    <a:schemeClr val="accent4"/>
                                  </a:solidFill>
                                  <a:latin typeface="Cambria Math" panose="02040503050406030204" pitchFamily="18" charset="0"/>
                                  <a:ea typeface="Cambria Math" panose="02040503050406030204" pitchFamily="18" charset="0"/>
                                </a:rPr>
                              </m:ctrlPr>
                            </m:sSupPr>
                            <m:e>
                              <m:r>
                                <a:rPr lang="tr-TR" b="1" i="1">
                                  <a:solidFill>
                                    <a:schemeClr val="accent4"/>
                                  </a:solidFill>
                                  <a:latin typeface="Cambria Math" panose="02040503050406030204" pitchFamily="18" charset="0"/>
                                  <a:ea typeface="Cambria Math" panose="02040503050406030204" pitchFamily="18" charset="0"/>
                                </a:rPr>
                                <m:t>𝒔</m:t>
                              </m:r>
                            </m:e>
                            <m:sup>
                              <m:r>
                                <a:rPr lang="tr-TR" b="1" i="1">
                                  <a:solidFill>
                                    <a:schemeClr val="accent4"/>
                                  </a:solidFill>
                                  <a:latin typeface="Cambria Math" panose="02040503050406030204" pitchFamily="18" charset="0"/>
                                  <a:ea typeface="Cambria Math" panose="02040503050406030204" pitchFamily="18" charset="0"/>
                                </a:rPr>
                                <m:t>𝟐</m:t>
                              </m:r>
                            </m:sup>
                          </m:sSup>
                        </m:e>
                      </m:rad>
                    </m:oMath>
                  </m:oMathPara>
                </a14:m>
                <a:endParaRPr lang="tr-TR" b="1" dirty="0">
                  <a:solidFill>
                    <a:schemeClr val="accent4"/>
                  </a:solidFill>
                  <a:latin typeface="+mj-lt"/>
                </a:endParaRPr>
              </a:p>
              <a:p>
                <a:pPr/>
                <a14:m>
                  <m:oMathPara xmlns:m="http://schemas.openxmlformats.org/officeDocument/2006/math">
                    <m:oMathParaPr>
                      <m:jc m:val="centerGroup"/>
                    </m:oMathParaPr>
                    <m:oMath xmlns:m="http://schemas.openxmlformats.org/officeDocument/2006/math">
                      <m:f>
                        <m:fPr>
                          <m:ctrlPr>
                            <a:rPr lang="tr-TR" i="1" dirty="0">
                              <a:solidFill>
                                <a:schemeClr val="accent4"/>
                              </a:solidFill>
                              <a:latin typeface="Cambria Math" panose="02040503050406030204" pitchFamily="18" charset="0"/>
                              <a:ea typeface="Cambria Math" panose="02040503050406030204" pitchFamily="18" charset="0"/>
                            </a:rPr>
                          </m:ctrlPr>
                        </m:fPr>
                        <m:num>
                          <m:r>
                            <a:rPr lang="tr-TR" i="1" dirty="0">
                              <a:solidFill>
                                <a:schemeClr val="accent4"/>
                              </a:solidFill>
                              <a:latin typeface="Cambria Math" panose="02040503050406030204" pitchFamily="18" charset="0"/>
                              <a:ea typeface="Cambria Math" panose="02040503050406030204" pitchFamily="18" charset="0"/>
                            </a:rPr>
                            <m:t>𝑑𝑠</m:t>
                          </m:r>
                        </m:num>
                        <m:den>
                          <m:r>
                            <a:rPr lang="tr-TR" i="1" dirty="0">
                              <a:solidFill>
                                <a:schemeClr val="accent4"/>
                              </a:solidFill>
                              <a:latin typeface="Cambria Math" panose="02040503050406030204" pitchFamily="18" charset="0"/>
                              <a:ea typeface="Cambria Math" panose="02040503050406030204" pitchFamily="18" charset="0"/>
                            </a:rPr>
                            <m:t>𝑑𝑡</m:t>
                          </m:r>
                        </m:den>
                      </m:f>
                      <m:r>
                        <a:rPr lang="tr-TR" i="1" dirty="0">
                          <a:solidFill>
                            <a:schemeClr val="accent4"/>
                          </a:solidFill>
                          <a:latin typeface="Cambria Math" panose="02040503050406030204" pitchFamily="18" charset="0"/>
                          <a:ea typeface="Cambria Math" panose="02040503050406030204" pitchFamily="18" charset="0"/>
                        </a:rPr>
                        <m:t>=</m:t>
                      </m:r>
                      <m:r>
                        <a:rPr lang="tr-TR" i="1" dirty="0">
                          <a:solidFill>
                            <a:schemeClr val="accent4"/>
                          </a:solidFill>
                          <a:latin typeface="Cambria Math" panose="02040503050406030204" pitchFamily="18" charset="0"/>
                          <a:ea typeface="Cambria Math" panose="02040503050406030204" pitchFamily="18" charset="0"/>
                        </a:rPr>
                        <m:t>𝑣</m:t>
                      </m:r>
                      <m:r>
                        <a:rPr lang="tr-TR" i="1">
                          <a:solidFill>
                            <a:schemeClr val="accent4"/>
                          </a:solidFill>
                          <a:latin typeface="Cambria Math" panose="02040503050406030204" pitchFamily="18" charset="0"/>
                          <a:ea typeface="Cambria Math" panose="02040503050406030204" pitchFamily="18" charset="0"/>
                        </a:rPr>
                        <m:t>=±</m:t>
                      </m:r>
                      <m:rad>
                        <m:radPr>
                          <m:degHide m:val="on"/>
                          <m:ctrlPr>
                            <a:rPr lang="tr-TR" i="1">
                              <a:solidFill>
                                <a:schemeClr val="accent4"/>
                              </a:solidFill>
                              <a:latin typeface="Cambria Math" panose="02040503050406030204" pitchFamily="18" charset="0"/>
                              <a:ea typeface="Cambria Math" panose="02040503050406030204" pitchFamily="18" charset="0"/>
                            </a:rPr>
                          </m:ctrlPr>
                        </m:radPr>
                        <m:deg/>
                        <m:e>
                          <m:sSup>
                            <m:sSupPr>
                              <m:ctrlPr>
                                <a:rPr lang="tr-TR" i="1">
                                  <a:solidFill>
                                    <a:schemeClr val="accent4"/>
                                  </a:solidFill>
                                  <a:latin typeface="Cambria Math" panose="02040503050406030204" pitchFamily="18" charset="0"/>
                                  <a:ea typeface="Cambria Math" panose="02040503050406030204" pitchFamily="18" charset="0"/>
                                </a:rPr>
                              </m:ctrlPr>
                            </m:sSupPr>
                            <m:e>
                              <m:sSub>
                                <m:sSubPr>
                                  <m:ctrlPr>
                                    <a:rPr lang="tr-TR" i="1">
                                      <a:solidFill>
                                        <a:schemeClr val="accent4"/>
                                      </a:solidFill>
                                      <a:latin typeface="Cambria Math" panose="02040503050406030204" pitchFamily="18" charset="0"/>
                                      <a:ea typeface="Cambria Math" panose="02040503050406030204" pitchFamily="18" charset="0"/>
                                    </a:rPr>
                                  </m:ctrlPr>
                                </m:sSubPr>
                                <m:e>
                                  <m:r>
                                    <a:rPr lang="tr-TR" i="1">
                                      <a:solidFill>
                                        <a:schemeClr val="accent4"/>
                                      </a:solidFill>
                                      <a:latin typeface="Cambria Math" panose="02040503050406030204" pitchFamily="18" charset="0"/>
                                      <a:ea typeface="Cambria Math" panose="02040503050406030204" pitchFamily="18" charset="0"/>
                                    </a:rPr>
                                    <m:t>𝑣</m:t>
                                  </m:r>
                                </m:e>
                                <m:sub>
                                  <m:r>
                                    <a:rPr lang="tr-TR" i="1">
                                      <a:solidFill>
                                        <a:schemeClr val="accent4"/>
                                      </a:solidFill>
                                      <a:latin typeface="Cambria Math" panose="02040503050406030204" pitchFamily="18" charset="0"/>
                                      <a:ea typeface="Cambria Math" panose="02040503050406030204" pitchFamily="18" charset="0"/>
                                    </a:rPr>
                                    <m:t>0</m:t>
                                  </m:r>
                                </m:sub>
                              </m:sSub>
                            </m:e>
                            <m:sup>
                              <m:r>
                                <a:rPr lang="tr-TR" i="1">
                                  <a:solidFill>
                                    <a:schemeClr val="accent4"/>
                                  </a:solidFill>
                                  <a:latin typeface="Cambria Math" panose="02040503050406030204" pitchFamily="18" charset="0"/>
                                  <a:ea typeface="Cambria Math" panose="02040503050406030204" pitchFamily="18" charset="0"/>
                                </a:rPr>
                                <m:t>2</m:t>
                              </m:r>
                            </m:sup>
                          </m:sSup>
                          <m:r>
                            <a:rPr lang="tr-TR" i="1">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ea typeface="Cambria Math" panose="02040503050406030204" pitchFamily="18" charset="0"/>
                            </a:rPr>
                            <m:t>𝑘</m:t>
                          </m:r>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𝑠</m:t>
                              </m:r>
                            </m:e>
                            <m:sup>
                              <m:r>
                                <a:rPr lang="tr-TR" i="1">
                                  <a:solidFill>
                                    <a:schemeClr val="accent4"/>
                                  </a:solidFill>
                                  <a:latin typeface="Cambria Math" panose="02040503050406030204" pitchFamily="18" charset="0"/>
                                  <a:ea typeface="Cambria Math" panose="02040503050406030204" pitchFamily="18" charset="0"/>
                                </a:rPr>
                                <m:t>2</m:t>
                              </m:r>
                            </m:sup>
                          </m:sSup>
                        </m:e>
                      </m:rad>
                      <m:r>
                        <a:rPr lang="tr-TR" dirty="0">
                          <a:solidFill>
                            <a:schemeClr val="accent4"/>
                          </a:solidFill>
                          <a:latin typeface="Cambria Math" panose="02040503050406030204" pitchFamily="18" charset="0"/>
                          <a:ea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𝑠</m:t>
                          </m:r>
                        </m:sup>
                        <m:e>
                          <m:f>
                            <m:fPr>
                              <m:ctrlPr>
                                <a:rPr lang="tr-TR" i="1">
                                  <a:solidFill>
                                    <a:schemeClr val="accent4"/>
                                  </a:solidFill>
                                  <a:latin typeface="Cambria Math" panose="02040503050406030204" pitchFamily="18" charset="0"/>
                                </a:rPr>
                              </m:ctrlPr>
                            </m:fPr>
                            <m:num>
                              <m:r>
                                <a:rPr lang="tr-TR" i="1">
                                  <a:solidFill>
                                    <a:schemeClr val="accent4"/>
                                  </a:solidFill>
                                  <a:latin typeface="Cambria Math" panose="02040503050406030204" pitchFamily="18" charset="0"/>
                                </a:rPr>
                                <m:t>𝑑𝑠</m:t>
                              </m:r>
                            </m:num>
                            <m:den>
                              <m:rad>
                                <m:radPr>
                                  <m:degHide m:val="on"/>
                                  <m:ctrlPr>
                                    <a:rPr lang="tr-TR" i="1">
                                      <a:solidFill>
                                        <a:schemeClr val="accent4"/>
                                      </a:solidFill>
                                      <a:latin typeface="Cambria Math" panose="02040503050406030204" pitchFamily="18" charset="0"/>
                                      <a:ea typeface="Cambria Math" panose="02040503050406030204" pitchFamily="18" charset="0"/>
                                    </a:rPr>
                                  </m:ctrlPr>
                                </m:radPr>
                                <m:deg/>
                                <m:e>
                                  <m:sSup>
                                    <m:sSupPr>
                                      <m:ctrlPr>
                                        <a:rPr lang="tr-TR" i="1">
                                          <a:solidFill>
                                            <a:schemeClr val="accent4"/>
                                          </a:solidFill>
                                          <a:latin typeface="Cambria Math" panose="02040503050406030204" pitchFamily="18" charset="0"/>
                                          <a:ea typeface="Cambria Math" panose="02040503050406030204" pitchFamily="18" charset="0"/>
                                        </a:rPr>
                                      </m:ctrlPr>
                                    </m:sSupPr>
                                    <m:e>
                                      <m:sSub>
                                        <m:sSubPr>
                                          <m:ctrlPr>
                                            <a:rPr lang="tr-TR" i="1">
                                              <a:solidFill>
                                                <a:schemeClr val="accent4"/>
                                              </a:solidFill>
                                              <a:latin typeface="Cambria Math" panose="02040503050406030204" pitchFamily="18" charset="0"/>
                                              <a:ea typeface="Cambria Math" panose="02040503050406030204" pitchFamily="18" charset="0"/>
                                            </a:rPr>
                                          </m:ctrlPr>
                                        </m:sSubPr>
                                        <m:e>
                                          <m:r>
                                            <a:rPr lang="tr-TR" i="1">
                                              <a:solidFill>
                                                <a:schemeClr val="accent4"/>
                                              </a:solidFill>
                                              <a:latin typeface="Cambria Math" panose="02040503050406030204" pitchFamily="18" charset="0"/>
                                              <a:ea typeface="Cambria Math" panose="02040503050406030204" pitchFamily="18" charset="0"/>
                                            </a:rPr>
                                            <m:t>𝑣</m:t>
                                          </m:r>
                                        </m:e>
                                        <m:sub>
                                          <m:r>
                                            <a:rPr lang="tr-TR" i="1">
                                              <a:solidFill>
                                                <a:schemeClr val="accent4"/>
                                              </a:solidFill>
                                              <a:latin typeface="Cambria Math" panose="02040503050406030204" pitchFamily="18" charset="0"/>
                                              <a:ea typeface="Cambria Math" panose="02040503050406030204" pitchFamily="18" charset="0"/>
                                            </a:rPr>
                                            <m:t>0</m:t>
                                          </m:r>
                                        </m:sub>
                                      </m:sSub>
                                    </m:e>
                                    <m:sup>
                                      <m:r>
                                        <a:rPr lang="tr-TR" i="1">
                                          <a:solidFill>
                                            <a:schemeClr val="accent4"/>
                                          </a:solidFill>
                                          <a:latin typeface="Cambria Math" panose="02040503050406030204" pitchFamily="18" charset="0"/>
                                          <a:ea typeface="Cambria Math" panose="02040503050406030204" pitchFamily="18" charset="0"/>
                                        </a:rPr>
                                        <m:t>2</m:t>
                                      </m:r>
                                    </m:sup>
                                  </m:sSup>
                                  <m:r>
                                    <a:rPr lang="tr-TR" i="1">
                                      <a:solidFill>
                                        <a:schemeClr val="accent4"/>
                                      </a:solidFill>
                                      <a:latin typeface="Cambria Math" panose="02040503050406030204" pitchFamily="18" charset="0"/>
                                      <a:ea typeface="Cambria Math" panose="02040503050406030204" pitchFamily="18" charset="0"/>
                                    </a:rPr>
                                    <m:t>−</m:t>
                                  </m:r>
                                  <m:r>
                                    <a:rPr lang="tr-TR" i="1">
                                      <a:solidFill>
                                        <a:schemeClr val="accent4"/>
                                      </a:solidFill>
                                      <a:latin typeface="Cambria Math" panose="02040503050406030204" pitchFamily="18" charset="0"/>
                                      <a:ea typeface="Cambria Math" panose="02040503050406030204" pitchFamily="18" charset="0"/>
                                    </a:rPr>
                                    <m:t>𝑘</m:t>
                                  </m:r>
                                  <m:sSup>
                                    <m:sSupPr>
                                      <m:ctrlPr>
                                        <a:rPr lang="tr-TR" i="1">
                                          <a:solidFill>
                                            <a:schemeClr val="accent4"/>
                                          </a:solidFill>
                                          <a:latin typeface="Cambria Math" panose="02040503050406030204" pitchFamily="18" charset="0"/>
                                          <a:ea typeface="Cambria Math" panose="02040503050406030204" pitchFamily="18" charset="0"/>
                                        </a:rPr>
                                      </m:ctrlPr>
                                    </m:sSupPr>
                                    <m:e>
                                      <m:r>
                                        <a:rPr lang="tr-TR" i="1">
                                          <a:solidFill>
                                            <a:schemeClr val="accent4"/>
                                          </a:solidFill>
                                          <a:latin typeface="Cambria Math" panose="02040503050406030204" pitchFamily="18" charset="0"/>
                                          <a:ea typeface="Cambria Math" panose="02040503050406030204" pitchFamily="18" charset="0"/>
                                        </a:rPr>
                                        <m:t>𝑠</m:t>
                                      </m:r>
                                    </m:e>
                                    <m:sup>
                                      <m:r>
                                        <a:rPr lang="tr-TR" i="1">
                                          <a:solidFill>
                                            <a:schemeClr val="accent4"/>
                                          </a:solidFill>
                                          <a:latin typeface="Cambria Math" panose="02040503050406030204" pitchFamily="18" charset="0"/>
                                          <a:ea typeface="Cambria Math" panose="02040503050406030204" pitchFamily="18" charset="0"/>
                                        </a:rPr>
                                        <m:t>2</m:t>
                                      </m:r>
                                    </m:sup>
                                  </m:sSup>
                                </m:e>
                              </m:rad>
                            </m:den>
                          </m:f>
                        </m:e>
                      </m:nary>
                      <m:r>
                        <a:rPr lang="tr-TR" i="1">
                          <a:solidFill>
                            <a:schemeClr val="accent4"/>
                          </a:solidFill>
                          <a:latin typeface="Cambria Math" panose="02040503050406030204" pitchFamily="18" charset="0"/>
                        </a:rPr>
                        <m:t>=</m:t>
                      </m:r>
                      <m:nary>
                        <m:naryPr>
                          <m:limLoc m:val="undOvr"/>
                          <m:ctrlPr>
                            <a:rPr lang="en-US" i="1">
                              <a:solidFill>
                                <a:schemeClr val="accent4"/>
                              </a:solidFill>
                              <a:latin typeface="Cambria Math" panose="02040503050406030204" pitchFamily="18" charset="0"/>
                            </a:rPr>
                          </m:ctrlPr>
                        </m:naryPr>
                        <m:sub>
                          <m:r>
                            <a:rPr lang="tr-TR" i="1">
                              <a:solidFill>
                                <a:schemeClr val="accent4"/>
                              </a:solidFill>
                              <a:latin typeface="Cambria Math" panose="02040503050406030204" pitchFamily="18" charset="0"/>
                            </a:rPr>
                            <m:t>0</m:t>
                          </m:r>
                        </m:sub>
                        <m:sup>
                          <m:r>
                            <a:rPr lang="tr-TR" i="1">
                              <a:solidFill>
                                <a:schemeClr val="accent4"/>
                              </a:solidFill>
                              <a:latin typeface="Cambria Math" panose="02040503050406030204" pitchFamily="18" charset="0"/>
                            </a:rPr>
                            <m:t>𝑡</m:t>
                          </m:r>
                        </m:sup>
                        <m:e>
                          <m:r>
                            <a:rPr lang="tr-TR" i="1">
                              <a:solidFill>
                                <a:schemeClr val="accent4"/>
                              </a:solidFill>
                              <a:latin typeface="Cambria Math" panose="02040503050406030204" pitchFamily="18" charset="0"/>
                            </a:rPr>
                            <m:t>𝑑𝑡</m:t>
                          </m:r>
                        </m:e>
                      </m:nary>
                      <m:r>
                        <a:rPr lang="tr-TR" i="1">
                          <a:solidFill>
                            <a:schemeClr val="accent4"/>
                          </a:solidFill>
                          <a:latin typeface="Cambria Math" panose="02040503050406030204" pitchFamily="18" charset="0"/>
                          <a:ea typeface="Cambria Math" panose="02040503050406030204" pitchFamily="18" charset="0"/>
                        </a:rPr>
                        <m:t>⟹</m:t>
                      </m:r>
                      <m:r>
                        <a:rPr lang="tr-TR" b="1" i="1">
                          <a:solidFill>
                            <a:schemeClr val="accent4"/>
                          </a:solidFill>
                          <a:latin typeface="Cambria Math" panose="02040503050406030204" pitchFamily="18" charset="0"/>
                          <a:ea typeface="Cambria Math" panose="02040503050406030204" pitchFamily="18" charset="0"/>
                        </a:rPr>
                        <m:t>𝒔</m:t>
                      </m:r>
                      <m:r>
                        <a:rPr lang="tr-TR" b="1" i="1">
                          <a:solidFill>
                            <a:schemeClr val="accent4"/>
                          </a:solidFill>
                          <a:latin typeface="Cambria Math" panose="02040503050406030204" pitchFamily="18" charset="0"/>
                          <a:ea typeface="Cambria Math" panose="02040503050406030204" pitchFamily="18" charset="0"/>
                        </a:rPr>
                        <m:t>=</m:t>
                      </m:r>
                      <m:f>
                        <m:fPr>
                          <m:ctrlPr>
                            <a:rPr lang="tr-TR" b="1" i="1">
                              <a:solidFill>
                                <a:schemeClr val="accent4"/>
                              </a:solidFill>
                              <a:latin typeface="Cambria Math" panose="02040503050406030204" pitchFamily="18" charset="0"/>
                              <a:ea typeface="Cambria Math" panose="02040503050406030204" pitchFamily="18" charset="0"/>
                            </a:rPr>
                          </m:ctrlPr>
                        </m:fPr>
                        <m:num>
                          <m:sSub>
                            <m:sSubPr>
                              <m:ctrlPr>
                                <a:rPr lang="tr-TR" b="1" i="1">
                                  <a:solidFill>
                                    <a:schemeClr val="accent4"/>
                                  </a:solidFill>
                                  <a:latin typeface="Cambria Math" panose="02040503050406030204" pitchFamily="18" charset="0"/>
                                  <a:ea typeface="Cambria Math" panose="02040503050406030204" pitchFamily="18" charset="0"/>
                                </a:rPr>
                              </m:ctrlPr>
                            </m:sSubPr>
                            <m:e>
                              <m:r>
                                <a:rPr lang="tr-TR" b="1" i="1">
                                  <a:solidFill>
                                    <a:schemeClr val="accent4"/>
                                  </a:solidFill>
                                  <a:latin typeface="Cambria Math" panose="02040503050406030204" pitchFamily="18" charset="0"/>
                                  <a:ea typeface="Cambria Math" panose="02040503050406030204" pitchFamily="18" charset="0"/>
                                </a:rPr>
                                <m:t>𝒗</m:t>
                              </m:r>
                            </m:e>
                            <m:sub>
                              <m:r>
                                <a:rPr lang="tr-TR" b="1" i="1">
                                  <a:solidFill>
                                    <a:schemeClr val="accent4"/>
                                  </a:solidFill>
                                  <a:latin typeface="Cambria Math" panose="02040503050406030204" pitchFamily="18" charset="0"/>
                                  <a:ea typeface="Cambria Math" panose="02040503050406030204" pitchFamily="18" charset="0"/>
                                </a:rPr>
                                <m:t>𝟎</m:t>
                              </m:r>
                            </m:sub>
                          </m:sSub>
                        </m:num>
                        <m:den>
                          <m:rad>
                            <m:radPr>
                              <m:degHide m:val="on"/>
                              <m:ctrlPr>
                                <a:rPr lang="tr-TR" b="1" i="1">
                                  <a:solidFill>
                                    <a:schemeClr val="accent4"/>
                                  </a:solidFill>
                                  <a:latin typeface="Cambria Math" panose="02040503050406030204" pitchFamily="18" charset="0"/>
                                  <a:ea typeface="Cambria Math" panose="02040503050406030204" pitchFamily="18" charset="0"/>
                                </a:rPr>
                              </m:ctrlPr>
                            </m:radPr>
                            <m:deg/>
                            <m:e>
                              <m:r>
                                <a:rPr lang="tr-TR" b="1" i="1">
                                  <a:solidFill>
                                    <a:schemeClr val="accent4"/>
                                  </a:solidFill>
                                  <a:latin typeface="Cambria Math" panose="02040503050406030204" pitchFamily="18" charset="0"/>
                                  <a:ea typeface="Cambria Math" panose="02040503050406030204" pitchFamily="18" charset="0"/>
                                </a:rPr>
                                <m:t>𝒌</m:t>
                              </m:r>
                            </m:e>
                          </m:rad>
                        </m:den>
                      </m:f>
                      <m:func>
                        <m:funcPr>
                          <m:ctrlPr>
                            <a:rPr lang="tr-TR" b="1" i="1">
                              <a:solidFill>
                                <a:schemeClr val="accent4"/>
                              </a:solidFill>
                              <a:latin typeface="Cambria Math" panose="02040503050406030204" pitchFamily="18" charset="0"/>
                              <a:ea typeface="Cambria Math" panose="02040503050406030204" pitchFamily="18" charset="0"/>
                            </a:rPr>
                          </m:ctrlPr>
                        </m:funcPr>
                        <m:fName>
                          <m:r>
                            <a:rPr lang="tr-TR" b="1" i="1">
                              <a:solidFill>
                                <a:schemeClr val="accent4"/>
                              </a:solidFill>
                              <a:latin typeface="Cambria Math" panose="02040503050406030204" pitchFamily="18" charset="0"/>
                              <a:ea typeface="Cambria Math" panose="02040503050406030204" pitchFamily="18" charset="0"/>
                            </a:rPr>
                            <m:t>𝒔𝒊𝒏</m:t>
                          </m:r>
                        </m:fName>
                        <m:e>
                          <m:d>
                            <m:dPr>
                              <m:ctrlPr>
                                <a:rPr lang="tr-TR" b="1" i="1">
                                  <a:solidFill>
                                    <a:schemeClr val="accent4"/>
                                  </a:solidFill>
                                  <a:latin typeface="Cambria Math" panose="02040503050406030204" pitchFamily="18" charset="0"/>
                                  <a:ea typeface="Cambria Math" panose="02040503050406030204" pitchFamily="18" charset="0"/>
                                </a:rPr>
                              </m:ctrlPr>
                            </m:dPr>
                            <m:e>
                              <m:rad>
                                <m:radPr>
                                  <m:degHide m:val="on"/>
                                  <m:ctrlPr>
                                    <a:rPr lang="tr-TR" b="1" i="1">
                                      <a:solidFill>
                                        <a:schemeClr val="accent4"/>
                                      </a:solidFill>
                                      <a:latin typeface="Cambria Math" panose="02040503050406030204" pitchFamily="18" charset="0"/>
                                      <a:ea typeface="Cambria Math" panose="02040503050406030204" pitchFamily="18" charset="0"/>
                                    </a:rPr>
                                  </m:ctrlPr>
                                </m:radPr>
                                <m:deg/>
                                <m:e>
                                  <m:r>
                                    <a:rPr lang="tr-TR" b="1" i="1">
                                      <a:solidFill>
                                        <a:schemeClr val="accent4"/>
                                      </a:solidFill>
                                      <a:latin typeface="Cambria Math" panose="02040503050406030204" pitchFamily="18" charset="0"/>
                                      <a:ea typeface="Cambria Math" panose="02040503050406030204" pitchFamily="18" charset="0"/>
                                    </a:rPr>
                                    <m:t>𝒌</m:t>
                                  </m:r>
                                </m:e>
                              </m:rad>
                              <m:r>
                                <a:rPr lang="tr-TR" b="1" i="1">
                                  <a:solidFill>
                                    <a:schemeClr val="accent4"/>
                                  </a:solidFill>
                                  <a:latin typeface="Cambria Math" panose="02040503050406030204" pitchFamily="18" charset="0"/>
                                  <a:ea typeface="Cambria Math" panose="02040503050406030204" pitchFamily="18" charset="0"/>
                                </a:rPr>
                                <m:t>𝒕</m:t>
                              </m:r>
                            </m:e>
                          </m:d>
                        </m:e>
                      </m:func>
                    </m:oMath>
                  </m:oMathPara>
                </a14:m>
                <a:endParaRPr lang="tr-TR" b="1" dirty="0" smtClean="0">
                  <a:solidFill>
                    <a:schemeClr val="accent4"/>
                  </a:solidFill>
                  <a:latin typeface="+mj-lt"/>
                </a:endParaRPr>
              </a:p>
              <a:p>
                <a:endParaRPr lang="tr-TR" b="1" dirty="0">
                  <a:solidFill>
                    <a:schemeClr val="accent4"/>
                  </a:solidFill>
                  <a:latin typeface="+mj-lt"/>
                </a:endParaRPr>
              </a:p>
            </p:txBody>
          </p:sp>
        </mc:Choice>
        <mc:Fallback xmlns="">
          <p:sp>
            <p:nvSpPr>
              <p:cNvPr id="3" name="Dikdörtgen 2"/>
              <p:cNvSpPr>
                <a:spLocks noRot="1" noChangeAspect="1" noMove="1" noResize="1" noEditPoints="1" noAdjustHandles="1" noChangeArrowheads="1" noChangeShapeType="1" noTextEdit="1"/>
              </p:cNvSpPr>
              <p:nvPr/>
            </p:nvSpPr>
            <p:spPr>
              <a:xfrm>
                <a:off x="0" y="1412776"/>
                <a:ext cx="9001000" cy="2601033"/>
              </a:xfrm>
              <a:prstGeom prst="rect">
                <a:avLst/>
              </a:prstGeom>
              <a:blipFill rotWithShape="0">
                <a:blip r:embed="rId3"/>
                <a:stretch>
                  <a:fillRect l="-542" t="-1408"/>
                </a:stretch>
              </a:blipFill>
            </p:spPr>
            <p:txBody>
              <a:bodyPr/>
              <a:lstStyle/>
              <a:p>
                <a:r>
                  <a:rPr lang="tr-TR">
                    <a:noFill/>
                  </a:rPr>
                  <a:t> </a:t>
                </a:r>
              </a:p>
            </p:txBody>
          </p:sp>
        </mc:Fallback>
      </mc:AlternateContent>
      <p:pic>
        <p:nvPicPr>
          <p:cNvPr id="4" name="Picture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15104" y="3861048"/>
            <a:ext cx="2880000" cy="2160000"/>
          </a:xfrm>
          <a:prstGeom prst="rect">
            <a:avLst/>
          </a:prstGeom>
        </p:spPr>
      </p:pic>
      <p:pic>
        <p:nvPicPr>
          <p:cNvPr id="5" name="Picture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987824" y="3861048"/>
            <a:ext cx="2880000" cy="2160000"/>
          </a:xfrm>
          <a:prstGeom prst="rect">
            <a:avLst/>
          </a:prstGeom>
        </p:spPr>
      </p:pic>
      <p:pic>
        <p:nvPicPr>
          <p:cNvPr id="6" name="Picture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652120" y="3861048"/>
            <a:ext cx="2880000" cy="2160000"/>
          </a:xfrm>
          <a:prstGeom prst="rect">
            <a:avLst/>
          </a:prstGeom>
        </p:spPr>
      </p:pic>
    </p:spTree>
    <p:extLst>
      <p:ext uri="{BB962C8B-B14F-4D97-AF65-F5344CB8AC3E}">
        <p14:creationId xmlns:p14="http://schemas.microsoft.com/office/powerpoint/2010/main" val="348487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Bölüm 1</a:t>
            </a:r>
            <a:br>
              <a:rPr lang="tr-TR" dirty="0" smtClean="0"/>
            </a:br>
            <a:r>
              <a:rPr lang="tr-TR" dirty="0" smtClean="0"/>
              <a:t>Dinamiğe Giriş</a:t>
            </a:r>
            <a:endParaRPr lang="tr-TR" dirty="0"/>
          </a:p>
        </p:txBody>
      </p:sp>
      <p:sp>
        <p:nvSpPr>
          <p:cNvPr id="5" name="Alt Başlık 4"/>
          <p:cNvSpPr>
            <a:spLocks noGrp="1"/>
          </p:cNvSpPr>
          <p:nvPr>
            <p:ph type="subTitle" idx="1"/>
          </p:nvPr>
        </p:nvSpPr>
        <p:spPr/>
        <p:txBody>
          <a:bodyPr/>
          <a:lstStyle/>
          <a:p>
            <a:r>
              <a:rPr lang="tr-TR" dirty="0" smtClean="0"/>
              <a:t>Dinamiğin Tarihi ve Modern Uygulamalar</a:t>
            </a:r>
            <a:endParaRPr lang="tr-TR" dirty="0"/>
          </a:p>
        </p:txBody>
      </p:sp>
    </p:spTree>
    <p:extLst>
      <p:ext uri="{BB962C8B-B14F-4D97-AF65-F5344CB8AC3E}">
        <p14:creationId xmlns:p14="http://schemas.microsoft.com/office/powerpoint/2010/main" val="3937118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p:txBody>
          <a:bodyPr/>
          <a:lstStyle/>
          <a:p>
            <a:r>
              <a:rPr lang="tr-TR" dirty="0" smtClean="0"/>
              <a:t>Problem Çözümleri</a:t>
            </a:r>
            <a:endParaRPr lang="tr-TR" dirty="0"/>
          </a:p>
        </p:txBody>
      </p:sp>
    </p:spTree>
    <p:extLst>
      <p:ext uri="{BB962C8B-B14F-4D97-AF65-F5344CB8AC3E}">
        <p14:creationId xmlns:p14="http://schemas.microsoft.com/office/powerpoint/2010/main" val="4275622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1800" dirty="0" smtClean="0"/>
                  <a:t>Örnek: Şekildeki araba, </a:t>
                </a:r>
                <a14:m>
                  <m:oMath xmlns:m="http://schemas.openxmlformats.org/officeDocument/2006/math">
                    <m:r>
                      <a:rPr lang="tr-TR" sz="1800" i="1" dirty="0" smtClean="0">
                        <a:latin typeface="Cambria Math" panose="02040503050406030204" pitchFamily="18" charset="0"/>
                      </a:rPr>
                      <m:t>𝑣</m:t>
                    </m:r>
                    <m:r>
                      <a:rPr lang="tr-TR" sz="1800" i="1" baseline="-25000" dirty="0" smtClean="0">
                        <a:latin typeface="Cambria Math" panose="02040503050406030204" pitchFamily="18" charset="0"/>
                      </a:rPr>
                      <m:t>0</m:t>
                    </m:r>
                    <m:r>
                      <a:rPr lang="tr-TR" sz="1800" i="1" dirty="0" smtClean="0">
                        <a:latin typeface="Cambria Math" panose="02040503050406030204" pitchFamily="18" charset="0"/>
                      </a:rPr>
                      <m:t>=100 </m:t>
                    </m:r>
                    <m:r>
                      <a:rPr lang="tr-TR" sz="1800" i="1" dirty="0" smtClean="0">
                        <a:latin typeface="Cambria Math" panose="02040503050406030204" pitchFamily="18" charset="0"/>
                      </a:rPr>
                      <m:t>𝑘𝑚</m:t>
                    </m:r>
                    <m:r>
                      <a:rPr lang="tr-TR" sz="1800" i="1" dirty="0" smtClean="0">
                        <a:latin typeface="Cambria Math" panose="02040503050406030204" pitchFamily="18" charset="0"/>
                      </a:rPr>
                      <m:t>/</m:t>
                    </m:r>
                    <m:r>
                      <a:rPr lang="tr-TR" sz="1800" i="1" dirty="0" smtClean="0">
                        <a:latin typeface="Cambria Math" panose="02040503050406030204" pitchFamily="18" charset="0"/>
                      </a:rPr>
                      <m:t>h</m:t>
                    </m:r>
                    <m:r>
                      <a:rPr lang="tr-TR" sz="1800" i="1" dirty="0" smtClean="0">
                        <a:latin typeface="Cambria Math" panose="02040503050406030204" pitchFamily="18" charset="0"/>
                      </a:rPr>
                      <m:t> </m:t>
                    </m:r>
                  </m:oMath>
                </a14:m>
                <a:r>
                  <a:rPr lang="tr-TR" sz="1800" dirty="0" smtClean="0"/>
                  <a:t>hızla hareket ederken eğimi </a:t>
                </a:r>
                <a14:m>
                  <m:oMath xmlns:m="http://schemas.openxmlformats.org/officeDocument/2006/math">
                    <m:func>
                      <m:funcPr>
                        <m:ctrlPr>
                          <a:rPr lang="tr-TR" sz="1800" i="1" dirty="0" smtClean="0">
                            <a:latin typeface="Cambria Math" panose="02040503050406030204" pitchFamily="18" charset="0"/>
                          </a:rPr>
                        </m:ctrlPr>
                      </m:funcPr>
                      <m:fName>
                        <m:r>
                          <m:rPr>
                            <m:sty m:val="p"/>
                          </m:rPr>
                          <a:rPr lang="tr-TR" sz="1800" i="0" dirty="0" smtClean="0">
                            <a:latin typeface="Cambria Math" panose="02040503050406030204" pitchFamily="18" charset="0"/>
                          </a:rPr>
                          <m:t>tan</m:t>
                        </m:r>
                      </m:fName>
                      <m:e>
                        <m:r>
                          <a:rPr lang="tr-TR" sz="1800" i="1" dirty="0">
                            <a:latin typeface="Cambria Math" panose="02040503050406030204" pitchFamily="18" charset="0"/>
                            <a:ea typeface="Cambria Math" panose="02040503050406030204" pitchFamily="18" charset="0"/>
                          </a:rPr>
                          <m:t>𝜃</m:t>
                        </m:r>
                        <m:r>
                          <a:rPr lang="tr-TR" sz="1800" b="0" i="1" dirty="0" smtClean="0">
                            <a:latin typeface="Cambria Math" panose="02040503050406030204" pitchFamily="18" charset="0"/>
                            <a:ea typeface="Cambria Math" panose="02040503050406030204" pitchFamily="18" charset="0"/>
                          </a:rPr>
                          <m:t>=6/100</m:t>
                        </m:r>
                      </m:e>
                    </m:func>
                  </m:oMath>
                </a14:m>
                <a:r>
                  <a:rPr lang="tr-TR" sz="1800" dirty="0" smtClean="0"/>
                  <a:t> olan bir bölüme denk geliyor ve gaz ayarını hiç değiştirmiyor, bu nedenle araç yer çekiminin etkisi ile </a:t>
                </a:r>
                <a14:m>
                  <m:oMath xmlns:m="http://schemas.openxmlformats.org/officeDocument/2006/math">
                    <m:r>
                      <a:rPr lang="tr-TR" sz="1800" i="1" dirty="0" smtClean="0">
                        <a:latin typeface="Cambria Math" panose="02040503050406030204" pitchFamily="18" charset="0"/>
                      </a:rPr>
                      <m:t>𝑎</m:t>
                    </m:r>
                    <m:r>
                      <a:rPr lang="tr-TR" sz="1800" i="1" dirty="0" smtClean="0">
                        <a:latin typeface="Cambria Math" panose="02040503050406030204" pitchFamily="18" charset="0"/>
                      </a:rPr>
                      <m:t>=−</m:t>
                    </m:r>
                    <m:r>
                      <a:rPr lang="tr-TR" sz="1800" i="1" dirty="0" smtClean="0">
                        <a:latin typeface="Cambria Math" panose="02040503050406030204" pitchFamily="18" charset="0"/>
                      </a:rPr>
                      <m:t>𝑔</m:t>
                    </m:r>
                    <m:func>
                      <m:funcPr>
                        <m:ctrlPr>
                          <a:rPr lang="tr-TR" sz="1800" i="1" dirty="0" smtClean="0">
                            <a:latin typeface="Cambria Math" panose="02040503050406030204" pitchFamily="18" charset="0"/>
                          </a:rPr>
                        </m:ctrlPr>
                      </m:funcPr>
                      <m:fName>
                        <m:r>
                          <m:rPr>
                            <m:sty m:val="p"/>
                          </m:rPr>
                          <a:rPr lang="tr-TR" sz="1800" i="0" dirty="0" smtClean="0">
                            <a:latin typeface="Cambria Math" panose="02040503050406030204" pitchFamily="18" charset="0"/>
                          </a:rPr>
                          <m:t>sin</m:t>
                        </m:r>
                      </m:fName>
                      <m:e>
                        <m:r>
                          <a:rPr lang="tr-TR" sz="1800" i="1" dirty="0" smtClean="0">
                            <a:latin typeface="Cambria Math" panose="02040503050406030204" pitchFamily="18" charset="0"/>
                            <a:ea typeface="Cambria Math" panose="02040503050406030204" pitchFamily="18" charset="0"/>
                          </a:rPr>
                          <m:t>𝜃</m:t>
                        </m:r>
                      </m:e>
                    </m:func>
                  </m:oMath>
                </a14:m>
                <a:r>
                  <a:rPr lang="tr-TR" sz="1800" dirty="0" smtClean="0"/>
                  <a:t> sabit ivmesi ile yavaşlıyor. A noktasını geçtikten 10 s sonra aracın hızı ne olur. Araç eğimli yolda 100 m ilerledikten sonra aracın hızı ne olur.</a:t>
                </a:r>
                <a:endParaRPr lang="tr-TR" sz="18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2"/>
                <a:stretch>
                  <a:fillRect l="-593" r="-815" b="-7843"/>
                </a:stretch>
              </a:blipFill>
            </p:spPr>
            <p:txBody>
              <a:bodyPr/>
              <a:lstStyle/>
              <a:p>
                <a:r>
                  <a:rPr lang="tr-TR">
                    <a:noFill/>
                  </a:rPr>
                  <a:t> </a:t>
                </a:r>
              </a:p>
            </p:txBody>
          </p:sp>
        </mc:Fallback>
      </mc:AlternateContent>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t="63085"/>
          <a:stretch/>
        </p:blipFill>
        <p:spPr>
          <a:xfrm>
            <a:off x="611560" y="1524000"/>
            <a:ext cx="5400000" cy="1267043"/>
          </a:xfrm>
          <a:prstGeom prst="rect">
            <a:avLst/>
          </a:prstGeom>
        </p:spPr>
      </p:pic>
      <mc:AlternateContent xmlns:mc="http://schemas.openxmlformats.org/markup-compatibility/2006" xmlns:a14="http://schemas.microsoft.com/office/drawing/2010/main">
        <mc:Choice Requires="a14">
          <p:sp>
            <p:nvSpPr>
              <p:cNvPr id="4" name="Dikdörtgen 3"/>
              <p:cNvSpPr/>
              <p:nvPr/>
            </p:nvSpPr>
            <p:spPr>
              <a:xfrm>
                <a:off x="755576" y="2636912"/>
                <a:ext cx="8208912" cy="17080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b="1" i="1" smtClean="0">
                          <a:solidFill>
                            <a:srgbClr val="00B0F0"/>
                          </a:solidFill>
                          <a:latin typeface="Cambria Math" panose="02040503050406030204" pitchFamily="18" charset="0"/>
                          <a:ea typeface="Cambria Math" panose="02040503050406030204" pitchFamily="18" charset="0"/>
                        </a:rPr>
                        <m:t>𝒗</m:t>
                      </m:r>
                      <m:r>
                        <a:rPr lang="tr-TR" b="1" i="1" smtClean="0">
                          <a:solidFill>
                            <a:srgbClr val="00B0F0"/>
                          </a:solidFill>
                          <a:latin typeface="Cambria Math" panose="02040503050406030204" pitchFamily="18" charset="0"/>
                          <a:ea typeface="Cambria Math" panose="02040503050406030204" pitchFamily="18" charset="0"/>
                        </a:rPr>
                        <m:t>=</m:t>
                      </m:r>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𝒗</m:t>
                          </m:r>
                        </m:e>
                        <m:sub>
                          <m:r>
                            <a:rPr lang="tr-TR" b="1" i="1">
                              <a:solidFill>
                                <a:srgbClr val="00B0F0"/>
                              </a:solidFill>
                              <a:latin typeface="Cambria Math" panose="02040503050406030204" pitchFamily="18" charset="0"/>
                              <a:ea typeface="Cambria Math" panose="02040503050406030204" pitchFamily="18" charset="0"/>
                            </a:rPr>
                            <m:t>𝟎</m:t>
                          </m:r>
                        </m:sub>
                      </m:sSub>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𝒂𝒕</m:t>
                      </m:r>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𝒗</m:t>
                      </m:r>
                      <m:r>
                        <a:rPr lang="tr-TR" b="1" i="1">
                          <a:solidFill>
                            <a:srgbClr val="00B0F0"/>
                          </a:solidFill>
                          <a:latin typeface="Cambria Math" panose="02040503050406030204" pitchFamily="18" charset="0"/>
                          <a:ea typeface="Cambria Math" panose="02040503050406030204" pitchFamily="18" charset="0"/>
                        </a:rPr>
                        <m:t>=</m:t>
                      </m:r>
                      <m:f>
                        <m:fPr>
                          <m:ctrlPr>
                            <a:rPr lang="tr-TR" b="1" i="1" smtClean="0">
                              <a:solidFill>
                                <a:srgbClr val="00B0F0"/>
                              </a:solidFill>
                              <a:latin typeface="Cambria Math" panose="02040503050406030204" pitchFamily="18" charset="0"/>
                              <a:ea typeface="Cambria Math" panose="02040503050406030204" pitchFamily="18" charset="0"/>
                            </a:rPr>
                          </m:ctrlPr>
                        </m:fPr>
                        <m:num>
                          <m:r>
                            <a:rPr lang="tr-TR" b="1" i="1" smtClean="0">
                              <a:solidFill>
                                <a:srgbClr val="00B0F0"/>
                              </a:solidFill>
                              <a:latin typeface="Cambria Math" panose="02040503050406030204" pitchFamily="18" charset="0"/>
                              <a:ea typeface="Cambria Math" panose="02040503050406030204" pitchFamily="18" charset="0"/>
                            </a:rPr>
                            <m:t>𝟏𝟎𝟎</m:t>
                          </m:r>
                        </m:num>
                        <m:den>
                          <m:r>
                            <a:rPr lang="tr-TR" b="1" i="1" smtClean="0">
                              <a:solidFill>
                                <a:srgbClr val="00B0F0"/>
                              </a:solidFill>
                              <a:latin typeface="Cambria Math" panose="02040503050406030204" pitchFamily="18" charset="0"/>
                              <a:ea typeface="Cambria Math" panose="02040503050406030204" pitchFamily="18" charset="0"/>
                            </a:rPr>
                            <m:t>𝟑</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𝟔</m:t>
                          </m:r>
                        </m:den>
                      </m:f>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𝒈</m:t>
                      </m:r>
                      <m:func>
                        <m:funcPr>
                          <m:ctrlPr>
                            <a:rPr lang="tr-TR" b="1" i="1" smtClean="0">
                              <a:solidFill>
                                <a:srgbClr val="00B0F0"/>
                              </a:solidFill>
                              <a:latin typeface="Cambria Math" panose="02040503050406030204" pitchFamily="18" charset="0"/>
                              <a:ea typeface="Cambria Math" panose="02040503050406030204" pitchFamily="18" charset="0"/>
                            </a:rPr>
                          </m:ctrlPr>
                        </m:funcPr>
                        <m:fName>
                          <m:r>
                            <m:rPr>
                              <m:sty m:val="p"/>
                            </m:rPr>
                            <a:rPr lang="tr-TR" b="0" i="0" smtClean="0">
                              <a:solidFill>
                                <a:srgbClr val="00B0F0"/>
                              </a:solidFill>
                              <a:latin typeface="Cambria Math" panose="02040503050406030204" pitchFamily="18" charset="0"/>
                              <a:ea typeface="Cambria Math" panose="02040503050406030204" pitchFamily="18" charset="0"/>
                            </a:rPr>
                            <m:t>sin</m:t>
                          </m:r>
                        </m:fName>
                        <m:e>
                          <m:r>
                            <a:rPr lang="tr-TR" b="0" i="1" smtClean="0">
                              <a:solidFill>
                                <a:srgbClr val="00B0F0"/>
                              </a:solidFill>
                              <a:latin typeface="Cambria Math" panose="02040503050406030204" pitchFamily="18" charset="0"/>
                              <a:ea typeface="Cambria Math" panose="02040503050406030204" pitchFamily="18" charset="0"/>
                            </a:rPr>
                            <m:t>𝜽</m:t>
                          </m:r>
                        </m:e>
                      </m:func>
                      <m:r>
                        <a:rPr lang="tr-TR" b="1" i="1">
                          <a:solidFill>
                            <a:srgbClr val="00B0F0"/>
                          </a:solidFill>
                          <a:latin typeface="Cambria Math" panose="02040503050406030204" pitchFamily="18" charset="0"/>
                          <a:ea typeface="Cambria Math" panose="02040503050406030204" pitchFamily="18" charset="0"/>
                        </a:rPr>
                        <m:t>𝒕</m:t>
                      </m:r>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𝒗</m:t>
                      </m:r>
                      <m:r>
                        <a:rPr lang="tr-TR" b="1" i="1">
                          <a:solidFill>
                            <a:srgbClr val="00B0F0"/>
                          </a:solidFill>
                          <a:latin typeface="Cambria Math" panose="02040503050406030204" pitchFamily="18" charset="0"/>
                          <a:ea typeface="Cambria Math" panose="02040503050406030204" pitchFamily="18" charset="0"/>
                        </a:rPr>
                        <m:t>=</m:t>
                      </m:r>
                      <m:f>
                        <m:fPr>
                          <m:ctrlPr>
                            <a:rPr lang="tr-TR" b="1" i="1">
                              <a:solidFill>
                                <a:srgbClr val="00B0F0"/>
                              </a:solidFill>
                              <a:latin typeface="Cambria Math" panose="02040503050406030204" pitchFamily="18" charset="0"/>
                              <a:ea typeface="Cambria Math" panose="02040503050406030204" pitchFamily="18" charset="0"/>
                            </a:rPr>
                          </m:ctrlPr>
                        </m:fPr>
                        <m:num>
                          <m:r>
                            <a:rPr lang="tr-TR" b="1" i="1">
                              <a:solidFill>
                                <a:srgbClr val="00B0F0"/>
                              </a:solidFill>
                              <a:latin typeface="Cambria Math" panose="02040503050406030204" pitchFamily="18" charset="0"/>
                              <a:ea typeface="Cambria Math" panose="02040503050406030204" pitchFamily="18" charset="0"/>
                            </a:rPr>
                            <m:t>𝟏𝟎𝟎</m:t>
                          </m:r>
                        </m:num>
                        <m:den>
                          <m:r>
                            <a:rPr lang="tr-TR" b="1" i="1">
                              <a:solidFill>
                                <a:srgbClr val="00B0F0"/>
                              </a:solidFill>
                              <a:latin typeface="Cambria Math" panose="02040503050406030204" pitchFamily="18" charset="0"/>
                              <a:ea typeface="Cambria Math" panose="02040503050406030204" pitchFamily="18" charset="0"/>
                            </a:rPr>
                            <m:t>𝟑</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𝟔</m:t>
                          </m:r>
                        </m:den>
                      </m:f>
                      <m:r>
                        <a:rPr lang="tr-TR" b="1" i="1">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𝟗</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𝟖𝟏</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𝟎</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𝟎𝟔</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𝟏𝟎</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𝟐𝟏</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𝟗</m:t>
                      </m:r>
                      <m:r>
                        <a:rPr lang="tr-TR" b="1" i="1" smtClean="0">
                          <a:solidFill>
                            <a:srgbClr val="00B0F0"/>
                          </a:solidFill>
                          <a:latin typeface="Cambria Math" panose="02040503050406030204" pitchFamily="18" charset="0"/>
                          <a:ea typeface="Cambria Math" panose="02040503050406030204" pitchFamily="18" charset="0"/>
                        </a:rPr>
                        <m:t> </m:t>
                      </m:r>
                      <m:r>
                        <a:rPr lang="tr-TR" b="1" i="1" smtClean="0">
                          <a:solidFill>
                            <a:srgbClr val="00B0F0"/>
                          </a:solidFill>
                          <a:latin typeface="Cambria Math" panose="02040503050406030204" pitchFamily="18" charset="0"/>
                          <a:ea typeface="Cambria Math" panose="02040503050406030204" pitchFamily="18" charset="0"/>
                        </a:rPr>
                        <m:t>𝒎</m:t>
                      </m:r>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𝒔</m:t>
                      </m:r>
                    </m:oMath>
                  </m:oMathPara>
                </a14:m>
                <a:endParaRPr lang="tr-TR" b="1" dirty="0" smtClean="0">
                  <a:solidFill>
                    <a:srgbClr val="00B0F0"/>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tr-TR" b="1" i="1" smtClean="0">
                              <a:solidFill>
                                <a:srgbClr val="00B0F0"/>
                              </a:solidFill>
                              <a:latin typeface="Cambria Math" panose="02040503050406030204" pitchFamily="18" charset="0"/>
                              <a:ea typeface="Cambria Math" panose="02040503050406030204" pitchFamily="18" charset="0"/>
                            </a:rPr>
                          </m:ctrlPr>
                        </m:sSupPr>
                        <m:e>
                          <m:r>
                            <a:rPr lang="tr-TR" b="1" i="1">
                              <a:solidFill>
                                <a:srgbClr val="00B0F0"/>
                              </a:solidFill>
                              <a:latin typeface="Cambria Math" panose="02040503050406030204" pitchFamily="18" charset="0"/>
                              <a:ea typeface="Cambria Math" panose="02040503050406030204" pitchFamily="18" charset="0"/>
                            </a:rPr>
                            <m:t>𝒗</m:t>
                          </m:r>
                        </m:e>
                        <m:sup>
                          <m:r>
                            <a:rPr lang="tr-TR" b="1" i="1">
                              <a:solidFill>
                                <a:srgbClr val="00B0F0"/>
                              </a:solidFill>
                              <a:latin typeface="Cambria Math" panose="02040503050406030204" pitchFamily="18" charset="0"/>
                              <a:ea typeface="Cambria Math" panose="02040503050406030204" pitchFamily="18" charset="0"/>
                            </a:rPr>
                            <m:t>𝟐</m:t>
                          </m:r>
                        </m:sup>
                      </m:sSup>
                      <m:r>
                        <a:rPr lang="tr-TR" b="1" i="1">
                          <a:solidFill>
                            <a:srgbClr val="00B0F0"/>
                          </a:solidFill>
                          <a:latin typeface="Cambria Math" panose="02040503050406030204" pitchFamily="18" charset="0"/>
                          <a:ea typeface="Cambria Math" panose="02040503050406030204" pitchFamily="18" charset="0"/>
                        </a:rPr>
                        <m:t>=</m:t>
                      </m:r>
                      <m:sSup>
                        <m:sSupPr>
                          <m:ctrlPr>
                            <a:rPr lang="tr-TR" b="1" i="1">
                              <a:solidFill>
                                <a:srgbClr val="00B0F0"/>
                              </a:solidFill>
                              <a:latin typeface="Cambria Math" panose="02040503050406030204" pitchFamily="18" charset="0"/>
                              <a:ea typeface="Cambria Math" panose="02040503050406030204" pitchFamily="18" charset="0"/>
                            </a:rPr>
                          </m:ctrlPr>
                        </m:sSupPr>
                        <m:e>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𝒗</m:t>
                              </m:r>
                            </m:e>
                            <m:sub>
                              <m:r>
                                <a:rPr lang="tr-TR" b="1" i="1">
                                  <a:solidFill>
                                    <a:srgbClr val="00B0F0"/>
                                  </a:solidFill>
                                  <a:latin typeface="Cambria Math" panose="02040503050406030204" pitchFamily="18" charset="0"/>
                                  <a:ea typeface="Cambria Math" panose="02040503050406030204" pitchFamily="18" charset="0"/>
                                </a:rPr>
                                <m:t>𝟎</m:t>
                              </m:r>
                            </m:sub>
                          </m:sSub>
                        </m:e>
                        <m:sup>
                          <m:r>
                            <a:rPr lang="tr-TR" b="1" i="1">
                              <a:solidFill>
                                <a:srgbClr val="00B0F0"/>
                              </a:solidFill>
                              <a:latin typeface="Cambria Math" panose="02040503050406030204" pitchFamily="18" charset="0"/>
                              <a:ea typeface="Cambria Math" panose="02040503050406030204" pitchFamily="18" charset="0"/>
                            </a:rPr>
                            <m:t>𝟐</m:t>
                          </m:r>
                        </m:sup>
                      </m:sSup>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𝟐</m:t>
                      </m:r>
                      <m:r>
                        <a:rPr lang="tr-TR" b="1" i="1">
                          <a:solidFill>
                            <a:srgbClr val="00B0F0"/>
                          </a:solidFill>
                          <a:latin typeface="Cambria Math" panose="02040503050406030204" pitchFamily="18" charset="0"/>
                          <a:ea typeface="Cambria Math" panose="02040503050406030204" pitchFamily="18" charset="0"/>
                        </a:rPr>
                        <m:t>𝒂</m:t>
                      </m:r>
                      <m:d>
                        <m:dPr>
                          <m:ctrlPr>
                            <a:rPr lang="tr-TR" b="1" i="1">
                              <a:solidFill>
                                <a:srgbClr val="00B0F0"/>
                              </a:solidFill>
                              <a:latin typeface="Cambria Math" panose="02040503050406030204" pitchFamily="18" charset="0"/>
                              <a:ea typeface="Cambria Math" panose="02040503050406030204" pitchFamily="18" charset="0"/>
                            </a:rPr>
                          </m:ctrlPr>
                        </m:dPr>
                        <m:e>
                          <m:r>
                            <a:rPr lang="tr-TR" b="1" i="1">
                              <a:solidFill>
                                <a:srgbClr val="00B0F0"/>
                              </a:solidFill>
                              <a:latin typeface="Cambria Math" panose="02040503050406030204" pitchFamily="18" charset="0"/>
                              <a:ea typeface="Cambria Math" panose="02040503050406030204" pitchFamily="18" charset="0"/>
                            </a:rPr>
                            <m:t>𝒔</m:t>
                          </m:r>
                          <m:r>
                            <a:rPr lang="tr-TR" b="1" i="1">
                              <a:solidFill>
                                <a:srgbClr val="00B0F0"/>
                              </a:solidFill>
                              <a:latin typeface="Cambria Math" panose="02040503050406030204" pitchFamily="18" charset="0"/>
                              <a:ea typeface="Cambria Math" panose="02040503050406030204" pitchFamily="18" charset="0"/>
                            </a:rPr>
                            <m:t>−</m:t>
                          </m:r>
                          <m:sSub>
                            <m:sSubPr>
                              <m:ctrlPr>
                                <a:rPr lang="tr-TR" b="1" i="1">
                                  <a:solidFill>
                                    <a:srgbClr val="00B0F0"/>
                                  </a:solidFill>
                                  <a:latin typeface="Cambria Math" panose="02040503050406030204" pitchFamily="18" charset="0"/>
                                  <a:ea typeface="Cambria Math" panose="02040503050406030204" pitchFamily="18" charset="0"/>
                                </a:rPr>
                              </m:ctrlPr>
                            </m:sSubPr>
                            <m:e>
                              <m:r>
                                <a:rPr lang="tr-TR" b="1" i="1">
                                  <a:solidFill>
                                    <a:srgbClr val="00B0F0"/>
                                  </a:solidFill>
                                  <a:latin typeface="Cambria Math" panose="02040503050406030204" pitchFamily="18" charset="0"/>
                                  <a:ea typeface="Cambria Math" panose="02040503050406030204" pitchFamily="18" charset="0"/>
                                </a:rPr>
                                <m:t>𝒔</m:t>
                              </m:r>
                            </m:e>
                            <m:sub>
                              <m:r>
                                <a:rPr lang="tr-TR" b="1" i="1">
                                  <a:solidFill>
                                    <a:srgbClr val="00B0F0"/>
                                  </a:solidFill>
                                  <a:latin typeface="Cambria Math" panose="02040503050406030204" pitchFamily="18" charset="0"/>
                                  <a:ea typeface="Cambria Math" panose="02040503050406030204" pitchFamily="18" charset="0"/>
                                </a:rPr>
                                <m:t>𝟎</m:t>
                              </m:r>
                            </m:sub>
                          </m:sSub>
                        </m:e>
                      </m:d>
                      <m:r>
                        <a:rPr lang="tr-TR" b="1" i="1" smtClean="0">
                          <a:solidFill>
                            <a:srgbClr val="00B0F0"/>
                          </a:solidFill>
                          <a:latin typeface="Cambria Math" panose="02040503050406030204" pitchFamily="18" charset="0"/>
                          <a:ea typeface="Cambria Math" panose="02040503050406030204" pitchFamily="18" charset="0"/>
                        </a:rPr>
                        <m:t>⟹</m:t>
                      </m:r>
                      <m:r>
                        <a:rPr lang="tr-TR" b="1" i="1" smtClean="0">
                          <a:solidFill>
                            <a:srgbClr val="00B0F0"/>
                          </a:solidFill>
                          <a:latin typeface="Cambria Math" panose="02040503050406030204" pitchFamily="18" charset="0"/>
                          <a:ea typeface="Cambria Math" panose="02040503050406030204" pitchFamily="18" charset="0"/>
                        </a:rPr>
                        <m:t>𝒗</m:t>
                      </m:r>
                      <m:r>
                        <a:rPr lang="tr-TR" b="1" i="1" smtClean="0">
                          <a:solidFill>
                            <a:srgbClr val="00B0F0"/>
                          </a:solidFill>
                          <a:latin typeface="Cambria Math" panose="02040503050406030204" pitchFamily="18" charset="0"/>
                          <a:ea typeface="Cambria Math" panose="02040503050406030204" pitchFamily="18" charset="0"/>
                        </a:rPr>
                        <m:t>=</m:t>
                      </m:r>
                      <m:rad>
                        <m:radPr>
                          <m:degHide m:val="on"/>
                          <m:ctrlPr>
                            <a:rPr lang="tr-TR" b="1" i="1" smtClean="0">
                              <a:solidFill>
                                <a:srgbClr val="00B0F0"/>
                              </a:solidFill>
                              <a:latin typeface="Cambria Math" panose="02040503050406030204" pitchFamily="18" charset="0"/>
                              <a:ea typeface="Cambria Math" panose="02040503050406030204" pitchFamily="18" charset="0"/>
                            </a:rPr>
                          </m:ctrlPr>
                        </m:radPr>
                        <m:deg/>
                        <m:e>
                          <m:sSup>
                            <m:sSupPr>
                              <m:ctrlPr>
                                <a:rPr lang="tr-TR" b="1" i="1">
                                  <a:solidFill>
                                    <a:srgbClr val="00B0F0"/>
                                  </a:solidFill>
                                  <a:latin typeface="Cambria Math" panose="02040503050406030204" pitchFamily="18" charset="0"/>
                                  <a:ea typeface="Cambria Math" panose="02040503050406030204" pitchFamily="18" charset="0"/>
                                </a:rPr>
                              </m:ctrlPr>
                            </m:sSupPr>
                            <m:e>
                              <m:d>
                                <m:dPr>
                                  <m:ctrlPr>
                                    <a:rPr lang="tr-TR" b="1" i="1" smtClean="0">
                                      <a:solidFill>
                                        <a:srgbClr val="00B0F0"/>
                                      </a:solidFill>
                                      <a:latin typeface="Cambria Math" panose="02040503050406030204" pitchFamily="18" charset="0"/>
                                      <a:ea typeface="Cambria Math" panose="02040503050406030204" pitchFamily="18" charset="0"/>
                                    </a:rPr>
                                  </m:ctrlPr>
                                </m:dPr>
                                <m:e>
                                  <m:f>
                                    <m:fPr>
                                      <m:ctrlPr>
                                        <a:rPr lang="tr-TR" b="1" i="1">
                                          <a:solidFill>
                                            <a:srgbClr val="00B0F0"/>
                                          </a:solidFill>
                                          <a:latin typeface="Cambria Math" panose="02040503050406030204" pitchFamily="18" charset="0"/>
                                          <a:ea typeface="Cambria Math" panose="02040503050406030204" pitchFamily="18" charset="0"/>
                                        </a:rPr>
                                      </m:ctrlPr>
                                    </m:fPr>
                                    <m:num>
                                      <m:r>
                                        <a:rPr lang="tr-TR" b="1" i="1">
                                          <a:solidFill>
                                            <a:srgbClr val="00B0F0"/>
                                          </a:solidFill>
                                          <a:latin typeface="Cambria Math" panose="02040503050406030204" pitchFamily="18" charset="0"/>
                                          <a:ea typeface="Cambria Math" panose="02040503050406030204" pitchFamily="18" charset="0"/>
                                        </a:rPr>
                                        <m:t>𝟏𝟎𝟎</m:t>
                                      </m:r>
                                    </m:num>
                                    <m:den>
                                      <m:r>
                                        <a:rPr lang="tr-TR" b="1" i="1">
                                          <a:solidFill>
                                            <a:srgbClr val="00B0F0"/>
                                          </a:solidFill>
                                          <a:latin typeface="Cambria Math" panose="02040503050406030204" pitchFamily="18" charset="0"/>
                                          <a:ea typeface="Cambria Math" panose="02040503050406030204" pitchFamily="18" charset="0"/>
                                        </a:rPr>
                                        <m:t>𝟑</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𝟔</m:t>
                                      </m:r>
                                    </m:den>
                                  </m:f>
                                </m:e>
                              </m:d>
                            </m:e>
                            <m:sup>
                              <m:r>
                                <a:rPr lang="tr-TR" b="1" i="1">
                                  <a:solidFill>
                                    <a:srgbClr val="00B0F0"/>
                                  </a:solidFill>
                                  <a:latin typeface="Cambria Math" panose="02040503050406030204" pitchFamily="18" charset="0"/>
                                  <a:ea typeface="Cambria Math" panose="02040503050406030204" pitchFamily="18" charset="0"/>
                                </a:rPr>
                                <m:t>𝟐</m:t>
                              </m:r>
                            </m:sup>
                          </m:sSup>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𝟐</m:t>
                          </m:r>
                          <m:r>
                            <a:rPr lang="tr-TR" b="1" i="1" smtClean="0">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𝟗</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𝟖𝟏</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𝟎</m:t>
                          </m:r>
                          <m:r>
                            <a:rPr lang="tr-TR" b="1" i="1">
                              <a:solidFill>
                                <a:srgbClr val="00B0F0"/>
                              </a:solidFill>
                              <a:latin typeface="Cambria Math" panose="02040503050406030204" pitchFamily="18" charset="0"/>
                              <a:ea typeface="Cambria Math" panose="02040503050406030204" pitchFamily="18" charset="0"/>
                            </a:rPr>
                            <m:t>.</m:t>
                          </m:r>
                          <m:r>
                            <a:rPr lang="tr-TR" b="1" i="1">
                              <a:solidFill>
                                <a:srgbClr val="00B0F0"/>
                              </a:solidFill>
                              <a:latin typeface="Cambria Math" panose="02040503050406030204" pitchFamily="18" charset="0"/>
                              <a:ea typeface="Cambria Math" panose="02040503050406030204" pitchFamily="18" charset="0"/>
                            </a:rPr>
                            <m:t>𝟎𝟔</m:t>
                          </m:r>
                          <m:r>
                            <a:rPr lang="tr-TR" b="1" i="1" smtClean="0">
                              <a:solidFill>
                                <a:srgbClr val="00B0F0"/>
                              </a:solidFill>
                              <a:latin typeface="Cambria Math" panose="02040503050406030204" pitchFamily="18" charset="0"/>
                              <a:ea typeface="Cambria Math" panose="02040503050406030204" pitchFamily="18" charset="0"/>
                            </a:rPr>
                            <m:t>∗</m:t>
                          </m:r>
                          <m:d>
                            <m:dPr>
                              <m:ctrlPr>
                                <a:rPr lang="tr-TR" b="1" i="1">
                                  <a:solidFill>
                                    <a:srgbClr val="00B0F0"/>
                                  </a:solidFill>
                                  <a:latin typeface="Cambria Math" panose="02040503050406030204" pitchFamily="18" charset="0"/>
                                  <a:ea typeface="Cambria Math" panose="02040503050406030204" pitchFamily="18" charset="0"/>
                                </a:rPr>
                              </m:ctrlPr>
                            </m:dPr>
                            <m:e>
                              <m:r>
                                <a:rPr lang="tr-TR" b="1" i="1" smtClean="0">
                                  <a:solidFill>
                                    <a:srgbClr val="00B0F0"/>
                                  </a:solidFill>
                                  <a:latin typeface="Cambria Math" panose="02040503050406030204" pitchFamily="18" charset="0"/>
                                  <a:ea typeface="Cambria Math" panose="02040503050406030204" pitchFamily="18" charset="0"/>
                                </a:rPr>
                                <m:t>𝟏𝟎𝟎</m:t>
                              </m:r>
                            </m:e>
                          </m:d>
                        </m:e>
                      </m:rad>
                      <m:r>
                        <a:rPr lang="tr-TR" b="1" i="0" smtClean="0">
                          <a:solidFill>
                            <a:srgbClr val="00B0F0"/>
                          </a:solidFill>
                          <a:latin typeface="Cambria Math" panose="02040503050406030204" pitchFamily="18" charset="0"/>
                          <a:ea typeface="Cambria Math" panose="02040503050406030204" pitchFamily="18" charset="0"/>
                        </a:rPr>
                        <m:t>=</m:t>
                      </m:r>
                      <m:r>
                        <a:rPr lang="tr-TR" b="1" i="0" smtClean="0">
                          <a:solidFill>
                            <a:srgbClr val="00B0F0"/>
                          </a:solidFill>
                          <a:latin typeface="Cambria Math" panose="02040503050406030204" pitchFamily="18" charset="0"/>
                          <a:ea typeface="Cambria Math" panose="02040503050406030204" pitchFamily="18" charset="0"/>
                        </a:rPr>
                        <m:t>𝟐𝟓</m:t>
                      </m:r>
                      <m:r>
                        <a:rPr lang="tr-TR" b="1" i="0" smtClean="0">
                          <a:solidFill>
                            <a:srgbClr val="00B0F0"/>
                          </a:solidFill>
                          <a:latin typeface="Cambria Math" panose="02040503050406030204" pitchFamily="18" charset="0"/>
                          <a:ea typeface="Cambria Math" panose="02040503050406030204" pitchFamily="18" charset="0"/>
                        </a:rPr>
                        <m:t>.</m:t>
                      </m:r>
                      <m:r>
                        <a:rPr lang="tr-TR" b="1" i="0" smtClean="0">
                          <a:solidFill>
                            <a:srgbClr val="00B0F0"/>
                          </a:solidFill>
                          <a:latin typeface="Cambria Math" panose="02040503050406030204" pitchFamily="18" charset="0"/>
                          <a:ea typeface="Cambria Math" panose="02040503050406030204" pitchFamily="18" charset="0"/>
                        </a:rPr>
                        <m:t>𝟔</m:t>
                      </m:r>
                      <m:r>
                        <a:rPr lang="tr-TR" b="1" i="0" smtClean="0">
                          <a:solidFill>
                            <a:srgbClr val="00B0F0"/>
                          </a:solidFill>
                          <a:latin typeface="Cambria Math" panose="02040503050406030204" pitchFamily="18" charset="0"/>
                          <a:ea typeface="Cambria Math" panose="02040503050406030204" pitchFamily="18" charset="0"/>
                        </a:rPr>
                        <m:t> </m:t>
                      </m:r>
                      <m:r>
                        <a:rPr lang="tr-TR" b="1" i="0" smtClean="0">
                          <a:solidFill>
                            <a:srgbClr val="00B0F0"/>
                          </a:solidFill>
                          <a:latin typeface="Cambria Math" panose="02040503050406030204" pitchFamily="18" charset="0"/>
                          <a:ea typeface="Cambria Math" panose="02040503050406030204" pitchFamily="18" charset="0"/>
                        </a:rPr>
                        <m:t>𝐦</m:t>
                      </m:r>
                      <m:r>
                        <a:rPr lang="tr-TR" b="1" i="0" smtClean="0">
                          <a:solidFill>
                            <a:srgbClr val="00B0F0"/>
                          </a:solidFill>
                          <a:latin typeface="Cambria Math" panose="02040503050406030204" pitchFamily="18" charset="0"/>
                          <a:ea typeface="Cambria Math" panose="02040503050406030204" pitchFamily="18" charset="0"/>
                        </a:rPr>
                        <m:t>/</m:t>
                      </m:r>
                      <m:r>
                        <a:rPr lang="tr-TR" b="1" i="0" smtClean="0">
                          <a:solidFill>
                            <a:srgbClr val="00B0F0"/>
                          </a:solidFill>
                          <a:latin typeface="Cambria Math" panose="02040503050406030204" pitchFamily="18" charset="0"/>
                          <a:ea typeface="Cambria Math" panose="02040503050406030204" pitchFamily="18" charset="0"/>
                        </a:rPr>
                        <m:t>𝐬</m:t>
                      </m:r>
                    </m:oMath>
                  </m:oMathPara>
                </a14:m>
                <a:endParaRPr lang="tr-TR" b="1" dirty="0" smtClean="0">
                  <a:solidFill>
                    <a:srgbClr val="00B0F0"/>
                  </a:solidFill>
                  <a:ea typeface="Cambria Math" panose="02040503050406030204" pitchFamily="18" charset="0"/>
                </a:endParaRPr>
              </a:p>
              <a:p>
                <a:endParaRPr lang="tr-TR" dirty="0">
                  <a:solidFill>
                    <a:srgbClr val="00B0F0"/>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755576" y="2636912"/>
                <a:ext cx="8208912" cy="1708096"/>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5580112" y="1526458"/>
                <a:ext cx="2430409" cy="8953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𝑣</m:t>
                      </m:r>
                      <m:r>
                        <a:rPr lang="tr-TR" i="1" baseline="-25000" dirty="0">
                          <a:latin typeface="Cambria Math" panose="02040503050406030204" pitchFamily="18" charset="0"/>
                        </a:rPr>
                        <m:t>0</m:t>
                      </m:r>
                      <m:r>
                        <a:rPr lang="tr-TR" i="1" dirty="0">
                          <a:latin typeface="Cambria Math" panose="02040503050406030204" pitchFamily="18" charset="0"/>
                        </a:rPr>
                        <m:t>=100</m:t>
                      </m:r>
                      <m:f>
                        <m:fPr>
                          <m:ctrlPr>
                            <a:rPr lang="tr-TR" i="1" dirty="0">
                              <a:latin typeface="Cambria Math" panose="02040503050406030204" pitchFamily="18" charset="0"/>
                            </a:rPr>
                          </m:ctrlPr>
                        </m:fPr>
                        <m:num>
                          <m:r>
                            <a:rPr lang="tr-TR" i="1" dirty="0">
                              <a:latin typeface="Cambria Math" panose="02040503050406030204" pitchFamily="18" charset="0"/>
                            </a:rPr>
                            <m:t>𝑘𝑚</m:t>
                          </m:r>
                        </m:num>
                        <m:den>
                          <m:r>
                            <a:rPr lang="tr-TR" i="1" dirty="0">
                              <a:latin typeface="Cambria Math" panose="02040503050406030204" pitchFamily="18" charset="0"/>
                            </a:rPr>
                            <m:t>h</m:t>
                          </m:r>
                        </m:den>
                      </m:f>
                      <m:r>
                        <a:rPr lang="tr-TR" b="0" i="1" dirty="0" smtClean="0">
                          <a:latin typeface="Cambria Math" panose="02040503050406030204" pitchFamily="18" charset="0"/>
                        </a:rPr>
                        <m:t>=</m:t>
                      </m:r>
                      <m:f>
                        <m:fPr>
                          <m:ctrlPr>
                            <a:rPr lang="tr-TR" b="0" i="1" dirty="0" smtClean="0">
                              <a:latin typeface="Cambria Math" panose="02040503050406030204" pitchFamily="18" charset="0"/>
                            </a:rPr>
                          </m:ctrlPr>
                        </m:fPr>
                        <m:num>
                          <m:r>
                            <a:rPr lang="tr-TR" b="0" i="1" dirty="0" smtClean="0">
                              <a:latin typeface="Cambria Math" panose="02040503050406030204" pitchFamily="18" charset="0"/>
                            </a:rPr>
                            <m:t>100</m:t>
                          </m:r>
                        </m:num>
                        <m:den>
                          <m:r>
                            <a:rPr lang="tr-TR" b="0" i="1" dirty="0" smtClean="0">
                              <a:latin typeface="Cambria Math" panose="02040503050406030204" pitchFamily="18" charset="0"/>
                            </a:rPr>
                            <m:t>3.6</m:t>
                          </m:r>
                        </m:den>
                      </m:f>
                      <m:f>
                        <m:fPr>
                          <m:ctrlPr>
                            <a:rPr lang="tr-TR" b="0" i="1" dirty="0" smtClean="0">
                              <a:latin typeface="Cambria Math" panose="02040503050406030204" pitchFamily="18" charset="0"/>
                            </a:rPr>
                          </m:ctrlPr>
                        </m:fPr>
                        <m:num>
                          <m:r>
                            <a:rPr lang="tr-TR" b="0" i="1" dirty="0" smtClean="0">
                              <a:latin typeface="Cambria Math" panose="02040503050406030204" pitchFamily="18" charset="0"/>
                            </a:rPr>
                            <m:t>𝑚</m:t>
                          </m:r>
                        </m:num>
                        <m:den>
                          <m:r>
                            <a:rPr lang="tr-TR" b="0" i="1" dirty="0" smtClean="0">
                              <a:latin typeface="Cambria Math" panose="02040503050406030204" pitchFamily="18" charset="0"/>
                            </a:rPr>
                            <m:t>𝑠</m:t>
                          </m:r>
                        </m:den>
                      </m:f>
                    </m:oMath>
                  </m:oMathPara>
                </a14:m>
                <a:endParaRPr lang="tr-TR" b="0" dirty="0" smtClean="0"/>
              </a:p>
              <a:p>
                <a:pPr/>
                <a14:m>
                  <m:oMathPara xmlns:m="http://schemas.openxmlformats.org/officeDocument/2006/math">
                    <m:oMathParaPr>
                      <m:jc m:val="centerGroup"/>
                    </m:oMathParaPr>
                    <m:oMath xmlns:m="http://schemas.openxmlformats.org/officeDocument/2006/math">
                      <m:func>
                        <m:funcPr>
                          <m:ctrlPr>
                            <a:rPr lang="tr-TR" i="1" dirty="0">
                              <a:latin typeface="Cambria Math" panose="02040503050406030204" pitchFamily="18" charset="0"/>
                            </a:rPr>
                          </m:ctrlPr>
                        </m:funcPr>
                        <m:fName>
                          <m:r>
                            <m:rPr>
                              <m:sty m:val="p"/>
                            </m:rPr>
                            <a:rPr lang="tr-TR" dirty="0">
                              <a:latin typeface="Cambria Math" panose="02040503050406030204" pitchFamily="18" charset="0"/>
                            </a:rPr>
                            <m:t>tan</m:t>
                          </m:r>
                        </m:fName>
                        <m:e>
                          <m:r>
                            <a:rPr lang="tr-TR" i="1" dirty="0">
                              <a:latin typeface="Cambria Math" panose="02040503050406030204" pitchFamily="18" charset="0"/>
                              <a:ea typeface="Cambria Math" panose="02040503050406030204" pitchFamily="18" charset="0"/>
                            </a:rPr>
                            <m:t>𝜃</m:t>
                          </m:r>
                          <m:r>
                            <a:rPr lang="tr-TR" i="1" dirty="0" smtClean="0">
                              <a:latin typeface="Cambria Math" panose="02040503050406030204" pitchFamily="18" charset="0"/>
                              <a:ea typeface="Cambria Math" panose="02040503050406030204" pitchFamily="18" charset="0"/>
                            </a:rPr>
                            <m:t>≅</m:t>
                          </m:r>
                          <m:func>
                            <m:funcPr>
                              <m:ctrlPr>
                                <a:rPr lang="tr-TR" i="1" dirty="0" smtClean="0">
                                  <a:latin typeface="Cambria Math" panose="02040503050406030204" pitchFamily="18" charset="0"/>
                                  <a:ea typeface="Cambria Math" panose="02040503050406030204" pitchFamily="18" charset="0"/>
                                </a:rPr>
                              </m:ctrlPr>
                            </m:funcPr>
                            <m:fName>
                              <m:r>
                                <m:rPr>
                                  <m:sty m:val="p"/>
                                </m:rPr>
                                <a:rPr lang="tr-TR" i="0" dirty="0" smtClean="0">
                                  <a:latin typeface="Cambria Math" panose="02040503050406030204" pitchFamily="18" charset="0"/>
                                  <a:ea typeface="Cambria Math" panose="02040503050406030204" pitchFamily="18" charset="0"/>
                                </a:rPr>
                                <m:t>sin</m:t>
                              </m:r>
                            </m:fName>
                            <m:e>
                              <m:r>
                                <a:rPr lang="tr-TR" i="1" dirty="0" smtClean="0">
                                  <a:latin typeface="Cambria Math" panose="02040503050406030204" pitchFamily="18" charset="0"/>
                                  <a:ea typeface="Cambria Math" panose="02040503050406030204" pitchFamily="18" charset="0"/>
                                </a:rPr>
                                <m:t>𝜃</m:t>
                              </m:r>
                              <m:r>
                                <a:rPr lang="tr-TR" b="0" i="1" dirty="0" smtClean="0">
                                  <a:latin typeface="Cambria Math" panose="02040503050406030204" pitchFamily="18" charset="0"/>
                                  <a:ea typeface="Cambria Math" panose="02040503050406030204" pitchFamily="18" charset="0"/>
                                </a:rPr>
                                <m:t>=</m:t>
                              </m:r>
                            </m:e>
                          </m:func>
                          <m:r>
                            <a:rPr lang="tr-TR" i="1" dirty="0">
                              <a:latin typeface="Cambria Math" panose="02040503050406030204" pitchFamily="18" charset="0"/>
                              <a:ea typeface="Cambria Math" panose="02040503050406030204" pitchFamily="18" charset="0"/>
                            </a:rPr>
                            <m:t>6/100</m:t>
                          </m:r>
                        </m:e>
                      </m:func>
                    </m:oMath>
                  </m:oMathPara>
                </a14:m>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5580112" y="1526458"/>
                <a:ext cx="2430409" cy="895310"/>
              </a:xfrm>
              <a:prstGeom prst="rect">
                <a:avLst/>
              </a:prstGeom>
              <a:blipFill rotWithShape="0">
                <a:blip r:embed="rId5"/>
                <a:stretch>
                  <a:fillRect b="-6122"/>
                </a:stretch>
              </a:blipFill>
            </p:spPr>
            <p:txBody>
              <a:bodyPr/>
              <a:lstStyle/>
              <a:p>
                <a:r>
                  <a:rPr lang="tr-TR">
                    <a:noFill/>
                  </a:rPr>
                  <a:t> </a:t>
                </a:r>
              </a:p>
            </p:txBody>
          </p:sp>
        </mc:Fallback>
      </mc:AlternateContent>
    </p:spTree>
    <p:extLst>
      <p:ext uri="{BB962C8B-B14F-4D97-AF65-F5344CB8AC3E}">
        <p14:creationId xmlns:p14="http://schemas.microsoft.com/office/powerpoint/2010/main" val="2248889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
            <a:ext cx="8892480" cy="1524000"/>
          </a:xfrm>
        </p:spPr>
        <p:txBody>
          <a:bodyPr/>
          <a:lstStyle/>
          <a:p>
            <a:r>
              <a:rPr lang="en-US" sz="1800" dirty="0" err="1"/>
              <a:t>Bir</a:t>
            </a:r>
            <a:r>
              <a:rPr lang="en-US" sz="1800" dirty="0"/>
              <a:t> </a:t>
            </a:r>
            <a:r>
              <a:rPr lang="en-US" sz="1800" dirty="0" err="1"/>
              <a:t>motorcu</a:t>
            </a:r>
            <a:r>
              <a:rPr lang="en-US" sz="1800" dirty="0"/>
              <a:t>, A </a:t>
            </a:r>
            <a:r>
              <a:rPr lang="en-US" sz="1800" dirty="0" err="1"/>
              <a:t>noktasından</a:t>
            </a:r>
            <a:r>
              <a:rPr lang="en-US" sz="1800" dirty="0"/>
              <a:t> 120 km/</a:t>
            </a:r>
            <a:r>
              <a:rPr lang="en-US" sz="1800" dirty="0" err="1"/>
              <a:t>saat</a:t>
            </a:r>
            <a:r>
              <a:rPr lang="en-US" sz="1800" dirty="0"/>
              <a:t> </a:t>
            </a:r>
            <a:r>
              <a:rPr lang="en-US" sz="1800" dirty="0" err="1"/>
              <a:t>sabit</a:t>
            </a:r>
            <a:r>
              <a:rPr lang="en-US" sz="1800" dirty="0"/>
              <a:t> </a:t>
            </a:r>
            <a:r>
              <a:rPr lang="en-US" sz="1800" dirty="0" err="1"/>
              <a:t>hızla</a:t>
            </a:r>
            <a:r>
              <a:rPr lang="en-US" sz="1800" dirty="0"/>
              <a:t> </a:t>
            </a:r>
            <a:r>
              <a:rPr lang="en-US" sz="1800" dirty="0" err="1"/>
              <a:t>geçen</a:t>
            </a:r>
            <a:r>
              <a:rPr lang="en-US" sz="1800" dirty="0"/>
              <a:t> </a:t>
            </a:r>
            <a:r>
              <a:rPr lang="en-US" sz="1800" dirty="0" err="1"/>
              <a:t>arabadan</a:t>
            </a:r>
            <a:r>
              <a:rPr lang="en-US" sz="1800" dirty="0"/>
              <a:t> 2 </a:t>
            </a:r>
            <a:r>
              <a:rPr lang="en-US" sz="1800" dirty="0" err="1"/>
              <a:t>saniye</a:t>
            </a:r>
            <a:r>
              <a:rPr lang="en-US" sz="1800" dirty="0"/>
              <a:t> </a:t>
            </a:r>
            <a:r>
              <a:rPr lang="en-US" sz="1800" dirty="0" err="1"/>
              <a:t>sonra</a:t>
            </a:r>
            <a:r>
              <a:rPr lang="en-US" sz="1800" dirty="0"/>
              <a:t> </a:t>
            </a:r>
            <a:r>
              <a:rPr lang="en-US" sz="1800" dirty="0" err="1"/>
              <a:t>durgunluktan</a:t>
            </a:r>
            <a:r>
              <a:rPr lang="en-US" sz="1800" dirty="0"/>
              <a:t> </a:t>
            </a:r>
            <a:r>
              <a:rPr lang="en-US" sz="1800" dirty="0" err="1"/>
              <a:t>harekete</a:t>
            </a:r>
            <a:r>
              <a:rPr lang="en-US" sz="1800" dirty="0"/>
              <a:t> </a:t>
            </a:r>
            <a:r>
              <a:rPr lang="en-US" sz="1800" dirty="0" err="1"/>
              <a:t>geçiyor</a:t>
            </a:r>
            <a:r>
              <a:rPr lang="en-US" sz="1800" dirty="0"/>
              <a:t>, </a:t>
            </a:r>
            <a:r>
              <a:rPr lang="en-US" sz="1800" dirty="0" err="1"/>
              <a:t>ve</a:t>
            </a:r>
            <a:r>
              <a:rPr lang="en-US" sz="1800" dirty="0"/>
              <a:t> </a:t>
            </a:r>
            <a:r>
              <a:rPr lang="en-US" sz="1800" dirty="0" err="1"/>
              <a:t>maksimum</a:t>
            </a:r>
            <a:r>
              <a:rPr lang="en-US" sz="1800" dirty="0"/>
              <a:t> </a:t>
            </a:r>
            <a:r>
              <a:rPr lang="en-US" sz="1800" dirty="0" err="1"/>
              <a:t>yasal</a:t>
            </a:r>
            <a:r>
              <a:rPr lang="en-US" sz="1800" dirty="0"/>
              <a:t> </a:t>
            </a:r>
            <a:r>
              <a:rPr lang="en-US" sz="1800" dirty="0" err="1"/>
              <a:t>hız</a:t>
            </a:r>
            <a:r>
              <a:rPr lang="en-US" sz="1800" dirty="0"/>
              <a:t> </a:t>
            </a:r>
            <a:r>
              <a:rPr lang="en-US" sz="1800" dirty="0" err="1"/>
              <a:t>sınırı</a:t>
            </a:r>
            <a:r>
              <a:rPr lang="en-US" sz="1800" dirty="0"/>
              <a:t> </a:t>
            </a:r>
            <a:r>
              <a:rPr lang="en-US" sz="1800" dirty="0" err="1"/>
              <a:t>olan</a:t>
            </a:r>
            <a:r>
              <a:rPr lang="en-US" sz="1800" dirty="0"/>
              <a:t> 150 km/</a:t>
            </a:r>
            <a:r>
              <a:rPr lang="en-US" sz="1800" dirty="0" err="1"/>
              <a:t>saat’e</a:t>
            </a:r>
            <a:r>
              <a:rPr lang="en-US" sz="1800" dirty="0"/>
              <a:t> </a:t>
            </a:r>
            <a:r>
              <a:rPr lang="en-US" sz="1800" dirty="0" err="1"/>
              <a:t>kadar</a:t>
            </a:r>
            <a:r>
              <a:rPr lang="en-US" sz="1800" dirty="0"/>
              <a:t> 6 m/s2 </a:t>
            </a:r>
            <a:r>
              <a:rPr lang="en-US" sz="1800" dirty="0" err="1"/>
              <a:t>lik</a:t>
            </a:r>
            <a:r>
              <a:rPr lang="en-US" sz="1800" dirty="0"/>
              <a:t> </a:t>
            </a:r>
            <a:r>
              <a:rPr lang="en-US" sz="1800" dirty="0" err="1"/>
              <a:t>bir</a:t>
            </a:r>
            <a:r>
              <a:rPr lang="en-US" sz="1800" dirty="0"/>
              <a:t> </a:t>
            </a:r>
            <a:r>
              <a:rPr lang="en-US" sz="1800" dirty="0" err="1"/>
              <a:t>ivme</a:t>
            </a:r>
            <a:r>
              <a:rPr lang="en-US" sz="1800" dirty="0"/>
              <a:t> </a:t>
            </a:r>
            <a:r>
              <a:rPr lang="en-US" sz="1800" dirty="0" err="1"/>
              <a:t>ile</a:t>
            </a:r>
            <a:r>
              <a:rPr lang="en-US" sz="1800" dirty="0"/>
              <a:t> </a:t>
            </a:r>
            <a:r>
              <a:rPr lang="en-US" sz="1800" dirty="0" err="1"/>
              <a:t>hızlanıyor</a:t>
            </a:r>
            <a:r>
              <a:rPr lang="en-US" sz="1800" dirty="0"/>
              <a:t>. </a:t>
            </a:r>
            <a:r>
              <a:rPr lang="en-US" sz="1800" dirty="0" err="1"/>
              <a:t>Arabayı</a:t>
            </a:r>
            <a:r>
              <a:rPr lang="en-US" sz="1800" dirty="0"/>
              <a:t> </a:t>
            </a:r>
            <a:r>
              <a:rPr lang="en-US" sz="1800" dirty="0" err="1"/>
              <a:t>yakalayana</a:t>
            </a:r>
            <a:r>
              <a:rPr lang="en-US" sz="1800" dirty="0"/>
              <a:t> </a:t>
            </a:r>
            <a:r>
              <a:rPr lang="en-US" sz="1800" dirty="0" err="1"/>
              <a:t>kadar</a:t>
            </a:r>
            <a:r>
              <a:rPr lang="en-US" sz="1800" dirty="0"/>
              <a:t> </a:t>
            </a:r>
            <a:r>
              <a:rPr lang="en-US" sz="1800" dirty="0" err="1"/>
              <a:t>aynı</a:t>
            </a:r>
            <a:r>
              <a:rPr lang="en-US" sz="1800" dirty="0"/>
              <a:t> </a:t>
            </a:r>
            <a:r>
              <a:rPr lang="en-US" sz="1800" dirty="0" err="1"/>
              <a:t>hızda</a:t>
            </a:r>
            <a:r>
              <a:rPr lang="en-US" sz="1800" dirty="0"/>
              <a:t> </a:t>
            </a:r>
            <a:r>
              <a:rPr lang="en-US" sz="1800" dirty="0" err="1"/>
              <a:t>sürüşünü</a:t>
            </a:r>
            <a:r>
              <a:rPr lang="en-US" sz="1800" dirty="0"/>
              <a:t> </a:t>
            </a:r>
            <a:r>
              <a:rPr lang="en-US" sz="1800" dirty="0" err="1"/>
              <a:t>sürdürüyor</a:t>
            </a:r>
            <a:r>
              <a:rPr lang="en-US" sz="1800" dirty="0"/>
              <a:t>. </a:t>
            </a:r>
            <a:r>
              <a:rPr lang="tr-TR" sz="1800" dirty="0"/>
              <a:t>Arabayı A noktasından geçerken </a:t>
            </a:r>
            <a:r>
              <a:rPr lang="tr-TR" sz="1800" dirty="0" err="1"/>
              <a:t>farkettiğinden</a:t>
            </a:r>
            <a:r>
              <a:rPr lang="tr-TR" sz="1800" dirty="0"/>
              <a:t> itibaren, m</a:t>
            </a:r>
            <a:r>
              <a:rPr lang="en-US" sz="1800" dirty="0" err="1"/>
              <a:t>otorun</a:t>
            </a:r>
            <a:r>
              <a:rPr lang="en-US" sz="1800" dirty="0"/>
              <a:t> </a:t>
            </a:r>
            <a:r>
              <a:rPr lang="en-US" sz="1800" dirty="0" err="1"/>
              <a:t>arabayı</a:t>
            </a:r>
            <a:r>
              <a:rPr lang="en-US" sz="1800" dirty="0"/>
              <a:t> </a:t>
            </a:r>
            <a:r>
              <a:rPr lang="en-US" sz="1800" dirty="0" err="1"/>
              <a:t>yakalayana</a:t>
            </a:r>
            <a:r>
              <a:rPr lang="en-US" sz="1800" dirty="0"/>
              <a:t> </a:t>
            </a:r>
            <a:r>
              <a:rPr lang="en-US" sz="1800" dirty="0" err="1"/>
              <a:t>kadar</a:t>
            </a:r>
            <a:r>
              <a:rPr lang="en-US" sz="1800" dirty="0"/>
              <a:t> </a:t>
            </a:r>
            <a:r>
              <a:rPr lang="en-US" sz="1800" dirty="0" err="1"/>
              <a:t>geçen</a:t>
            </a:r>
            <a:r>
              <a:rPr lang="en-US" sz="1800" dirty="0"/>
              <a:t> </a:t>
            </a:r>
            <a:r>
              <a:rPr lang="en-US" sz="1800" dirty="0" err="1"/>
              <a:t>zamanı</a:t>
            </a:r>
            <a:r>
              <a:rPr lang="en-US" sz="1800" dirty="0"/>
              <a:t> </a:t>
            </a:r>
            <a:r>
              <a:rPr lang="en-US" sz="1800" dirty="0" err="1"/>
              <a:t>ve</a:t>
            </a:r>
            <a:r>
              <a:rPr lang="en-US" sz="1800" dirty="0"/>
              <a:t> </a:t>
            </a:r>
            <a:r>
              <a:rPr lang="en-US" sz="1800" dirty="0" err="1"/>
              <a:t>motorcunun</a:t>
            </a:r>
            <a:r>
              <a:rPr lang="en-US" sz="1800" dirty="0"/>
              <a:t> </a:t>
            </a:r>
            <a:r>
              <a:rPr lang="en-US" sz="1800" dirty="0" err="1"/>
              <a:t>katettiği</a:t>
            </a:r>
            <a:r>
              <a:rPr lang="en-US" sz="1800" dirty="0"/>
              <a:t> </a:t>
            </a:r>
            <a:r>
              <a:rPr lang="en-US" sz="1800" dirty="0" err="1"/>
              <a:t>mesafeyi</a:t>
            </a:r>
            <a:r>
              <a:rPr lang="en-US" sz="1800" dirty="0"/>
              <a:t> </a:t>
            </a:r>
            <a:r>
              <a:rPr lang="en-US" sz="1800" dirty="0" err="1"/>
              <a:t>bulunuz</a:t>
            </a:r>
            <a:r>
              <a:rPr lang="en-US" sz="1800" dirty="0"/>
              <a:t>.</a:t>
            </a:r>
            <a:endParaRPr lang="tr-TR" sz="1800" dirty="0"/>
          </a:p>
        </p:txBody>
      </p:sp>
      <p:sp>
        <p:nvSpPr>
          <p:cNvPr id="3" name="TextBox 5"/>
          <p:cNvSpPr txBox="1"/>
          <p:nvPr/>
        </p:nvSpPr>
        <p:spPr>
          <a:xfrm>
            <a:off x="251520" y="1524000"/>
            <a:ext cx="8640960" cy="4062651"/>
          </a:xfrm>
          <a:prstGeom prst="rect">
            <a:avLst/>
          </a:prstGeom>
          <a:noFill/>
        </p:spPr>
        <p:txBody>
          <a:bodyPr wrap="square" rtlCol="0">
            <a:spAutoFit/>
          </a:bodyPr>
          <a:lstStyle/>
          <a:p>
            <a:r>
              <a:rPr lang="tr-TR" dirty="0" smtClean="0">
                <a:solidFill>
                  <a:schemeClr val="accent4"/>
                </a:solidFill>
                <a:latin typeface="+mj-lt"/>
              </a:rPr>
              <a:t>Çözüm:</a:t>
            </a:r>
          </a:p>
          <a:p>
            <a:pPr>
              <a:spcBef>
                <a:spcPts val="600"/>
              </a:spcBef>
              <a:spcAft>
                <a:spcPts val="600"/>
              </a:spcAft>
            </a:pPr>
            <a:r>
              <a:rPr lang="tr-TR" dirty="0" smtClean="0">
                <a:latin typeface="+mj-lt"/>
              </a:rPr>
              <a:t>Motorcunun ivmelenme süresi t</a:t>
            </a:r>
            <a:r>
              <a:rPr lang="tr-TR" baseline="-25000" dirty="0" smtClean="0">
                <a:latin typeface="+mj-lt"/>
              </a:rPr>
              <a:t>motor1</a:t>
            </a:r>
            <a:r>
              <a:rPr lang="tr-TR" dirty="0" smtClean="0">
                <a:latin typeface="+mj-lt"/>
              </a:rPr>
              <a:t>=</a:t>
            </a:r>
            <a:r>
              <a:rPr lang="tr-TR" dirty="0" err="1" smtClean="0">
                <a:latin typeface="+mj-lt"/>
              </a:rPr>
              <a:t>v</a:t>
            </a:r>
            <a:r>
              <a:rPr lang="tr-TR" baseline="-25000" dirty="0" err="1" smtClean="0">
                <a:latin typeface="+mj-lt"/>
              </a:rPr>
              <a:t>max_motor</a:t>
            </a:r>
            <a:r>
              <a:rPr lang="tr-TR" dirty="0" smtClean="0">
                <a:latin typeface="+mj-lt"/>
              </a:rPr>
              <a:t>/a=(150/3.6)/6=6.944 sn.</a:t>
            </a:r>
          </a:p>
          <a:p>
            <a:pPr>
              <a:spcBef>
                <a:spcPts val="600"/>
              </a:spcBef>
              <a:spcAft>
                <a:spcPts val="600"/>
              </a:spcAft>
            </a:pPr>
            <a:r>
              <a:rPr lang="tr-TR" dirty="0" smtClean="0">
                <a:latin typeface="+mj-lt"/>
              </a:rPr>
              <a:t>Bu sürede arabanın kat ettiği yol s</a:t>
            </a:r>
            <a:r>
              <a:rPr lang="tr-TR" baseline="-25000" dirty="0" smtClean="0">
                <a:latin typeface="+mj-lt"/>
              </a:rPr>
              <a:t>araba1</a:t>
            </a:r>
            <a:r>
              <a:rPr lang="tr-TR" dirty="0" smtClean="0">
                <a:latin typeface="+mj-lt"/>
              </a:rPr>
              <a:t>=</a:t>
            </a:r>
            <a:r>
              <a:rPr lang="tr-TR" dirty="0" err="1" smtClean="0">
                <a:latin typeface="+mj-lt"/>
              </a:rPr>
              <a:t>v</a:t>
            </a:r>
            <a:r>
              <a:rPr lang="tr-TR" baseline="-25000" dirty="0" err="1" smtClean="0">
                <a:latin typeface="+mj-lt"/>
              </a:rPr>
              <a:t>araba</a:t>
            </a:r>
            <a:r>
              <a:rPr lang="tr-TR" dirty="0" smtClean="0">
                <a:latin typeface="+mj-lt"/>
              </a:rPr>
              <a:t>(2+t</a:t>
            </a:r>
            <a:r>
              <a:rPr lang="tr-TR" baseline="-25000" dirty="0" smtClean="0">
                <a:latin typeface="+mj-lt"/>
              </a:rPr>
              <a:t>motor1</a:t>
            </a:r>
            <a:r>
              <a:rPr lang="tr-TR" dirty="0" smtClean="0">
                <a:latin typeface="+mj-lt"/>
              </a:rPr>
              <a:t>)</a:t>
            </a:r>
            <a:r>
              <a:rPr lang="tr-TR" dirty="0">
                <a:latin typeface="+mj-lt"/>
              </a:rPr>
              <a:t> =(</a:t>
            </a:r>
            <a:r>
              <a:rPr lang="tr-TR" dirty="0" smtClean="0">
                <a:latin typeface="+mj-lt"/>
              </a:rPr>
              <a:t>120/3.6)*8.944=298.148 m</a:t>
            </a:r>
          </a:p>
          <a:p>
            <a:pPr>
              <a:spcBef>
                <a:spcPts val="600"/>
              </a:spcBef>
              <a:spcAft>
                <a:spcPts val="600"/>
              </a:spcAft>
            </a:pPr>
            <a:r>
              <a:rPr lang="tr-TR" dirty="0" smtClean="0">
                <a:latin typeface="+mj-lt"/>
              </a:rPr>
              <a:t>Bu sürede motorun kat ettiği yol s</a:t>
            </a:r>
            <a:r>
              <a:rPr lang="tr-TR" baseline="-25000" dirty="0" smtClean="0">
                <a:latin typeface="+mj-lt"/>
              </a:rPr>
              <a:t>motor1</a:t>
            </a:r>
            <a:r>
              <a:rPr lang="tr-TR" dirty="0" smtClean="0">
                <a:latin typeface="+mj-lt"/>
              </a:rPr>
              <a:t>=v</a:t>
            </a:r>
            <a:r>
              <a:rPr lang="tr-TR" baseline="30000" dirty="0" smtClean="0">
                <a:latin typeface="+mj-lt"/>
              </a:rPr>
              <a:t>2</a:t>
            </a:r>
            <a:r>
              <a:rPr lang="tr-TR" baseline="-25000" dirty="0" smtClean="0">
                <a:latin typeface="+mj-lt"/>
              </a:rPr>
              <a:t>max_motor </a:t>
            </a:r>
            <a:r>
              <a:rPr lang="tr-TR" dirty="0">
                <a:latin typeface="+mj-lt"/>
              </a:rPr>
              <a:t>/</a:t>
            </a:r>
            <a:r>
              <a:rPr lang="tr-TR" dirty="0" smtClean="0">
                <a:latin typeface="+mj-lt"/>
              </a:rPr>
              <a:t>2a) </a:t>
            </a:r>
            <a:r>
              <a:rPr lang="tr-TR" dirty="0">
                <a:latin typeface="+mj-lt"/>
              </a:rPr>
              <a:t>=(</a:t>
            </a:r>
            <a:r>
              <a:rPr lang="tr-TR" dirty="0" smtClean="0">
                <a:latin typeface="+mj-lt"/>
              </a:rPr>
              <a:t>150/3.6)</a:t>
            </a:r>
            <a:r>
              <a:rPr lang="tr-TR" baseline="30000" dirty="0" smtClean="0">
                <a:latin typeface="+mj-lt"/>
              </a:rPr>
              <a:t>2</a:t>
            </a:r>
            <a:r>
              <a:rPr lang="tr-TR" dirty="0" smtClean="0">
                <a:latin typeface="+mj-lt"/>
              </a:rPr>
              <a:t>/(2*6)=144.676 m</a:t>
            </a:r>
          </a:p>
          <a:p>
            <a:pPr>
              <a:spcBef>
                <a:spcPts val="600"/>
              </a:spcBef>
              <a:spcAft>
                <a:spcPts val="600"/>
              </a:spcAft>
            </a:pPr>
            <a:r>
              <a:rPr lang="tr-TR" dirty="0" smtClean="0">
                <a:latin typeface="+mj-lt"/>
              </a:rPr>
              <a:t>Sabit hızlı iki aracın aralarındaki farkın kapanması için gerekecek süre</a:t>
            </a:r>
          </a:p>
          <a:p>
            <a:pPr>
              <a:spcBef>
                <a:spcPts val="600"/>
              </a:spcBef>
              <a:spcAft>
                <a:spcPts val="600"/>
              </a:spcAft>
            </a:pPr>
            <a:r>
              <a:rPr lang="tr-TR" dirty="0" smtClean="0">
                <a:latin typeface="+mj-lt"/>
              </a:rPr>
              <a:t>t</a:t>
            </a:r>
            <a:r>
              <a:rPr lang="tr-TR" baseline="-25000" dirty="0" smtClean="0">
                <a:latin typeface="+mj-lt"/>
              </a:rPr>
              <a:t>motor2</a:t>
            </a:r>
            <a:r>
              <a:rPr lang="tr-TR" dirty="0" smtClean="0">
                <a:latin typeface="+mj-lt"/>
              </a:rPr>
              <a:t>=(s</a:t>
            </a:r>
            <a:r>
              <a:rPr lang="tr-TR" baseline="-25000" dirty="0" smtClean="0">
                <a:latin typeface="+mj-lt"/>
              </a:rPr>
              <a:t>araba1</a:t>
            </a:r>
            <a:r>
              <a:rPr lang="tr-TR" dirty="0" smtClean="0">
                <a:latin typeface="+mj-lt"/>
              </a:rPr>
              <a:t>-</a:t>
            </a:r>
            <a:r>
              <a:rPr lang="tr-TR" dirty="0">
                <a:latin typeface="+mj-lt"/>
              </a:rPr>
              <a:t>s</a:t>
            </a:r>
            <a:r>
              <a:rPr lang="tr-TR" baseline="-25000" dirty="0">
                <a:latin typeface="+mj-lt"/>
              </a:rPr>
              <a:t>motor1</a:t>
            </a:r>
            <a:r>
              <a:rPr lang="tr-TR" dirty="0" smtClean="0">
                <a:latin typeface="+mj-lt"/>
              </a:rPr>
              <a:t> )/(</a:t>
            </a:r>
            <a:r>
              <a:rPr lang="tr-TR" dirty="0" err="1" smtClean="0">
                <a:latin typeface="+mj-lt"/>
              </a:rPr>
              <a:t>v</a:t>
            </a:r>
            <a:r>
              <a:rPr lang="tr-TR" baseline="-25000" dirty="0" err="1" smtClean="0">
                <a:latin typeface="+mj-lt"/>
              </a:rPr>
              <a:t>max_motor</a:t>
            </a:r>
            <a:r>
              <a:rPr lang="tr-TR" dirty="0" err="1" smtClean="0">
                <a:latin typeface="+mj-lt"/>
              </a:rPr>
              <a:t>-</a:t>
            </a:r>
            <a:r>
              <a:rPr lang="tr-TR" dirty="0" err="1">
                <a:latin typeface="+mj-lt"/>
              </a:rPr>
              <a:t>v</a:t>
            </a:r>
            <a:r>
              <a:rPr lang="tr-TR" baseline="-25000" dirty="0" err="1">
                <a:latin typeface="+mj-lt"/>
              </a:rPr>
              <a:t>araba</a:t>
            </a:r>
            <a:r>
              <a:rPr lang="tr-TR" dirty="0" smtClean="0">
                <a:latin typeface="+mj-lt"/>
              </a:rPr>
              <a:t>)=18.41 sn. Bu durumda </a:t>
            </a:r>
            <a:r>
              <a:rPr lang="tr-TR" dirty="0" err="1" smtClean="0">
                <a:latin typeface="+mj-lt"/>
              </a:rPr>
              <a:t>t</a:t>
            </a:r>
            <a:r>
              <a:rPr lang="tr-TR" baseline="-25000" dirty="0" err="1" smtClean="0">
                <a:latin typeface="+mj-lt"/>
              </a:rPr>
              <a:t>toplam</a:t>
            </a:r>
            <a:r>
              <a:rPr lang="tr-TR" dirty="0" smtClean="0">
                <a:latin typeface="+mj-lt"/>
              </a:rPr>
              <a:t>=t</a:t>
            </a:r>
            <a:r>
              <a:rPr lang="tr-TR" baseline="-25000" dirty="0" smtClean="0">
                <a:latin typeface="+mj-lt"/>
              </a:rPr>
              <a:t>1</a:t>
            </a:r>
            <a:r>
              <a:rPr lang="tr-TR" dirty="0" smtClean="0">
                <a:latin typeface="+mj-lt"/>
              </a:rPr>
              <a:t>+t</a:t>
            </a:r>
            <a:r>
              <a:rPr lang="tr-TR" baseline="-25000" dirty="0" smtClean="0">
                <a:latin typeface="+mj-lt"/>
              </a:rPr>
              <a:t>2</a:t>
            </a:r>
            <a:r>
              <a:rPr lang="tr-TR" dirty="0" smtClean="0">
                <a:latin typeface="+mj-lt"/>
              </a:rPr>
              <a:t>+2=27.35 sn.</a:t>
            </a:r>
          </a:p>
          <a:p>
            <a:pPr>
              <a:spcBef>
                <a:spcPts val="600"/>
              </a:spcBef>
              <a:spcAft>
                <a:spcPts val="600"/>
              </a:spcAft>
            </a:pPr>
            <a:r>
              <a:rPr lang="tr-TR" dirty="0" smtClean="0">
                <a:latin typeface="+mj-lt"/>
              </a:rPr>
              <a:t>Motorun sabit hızla kat ettiği yol s</a:t>
            </a:r>
            <a:r>
              <a:rPr lang="tr-TR" baseline="-25000" dirty="0" smtClean="0">
                <a:latin typeface="+mj-lt"/>
              </a:rPr>
              <a:t>motor2</a:t>
            </a:r>
            <a:r>
              <a:rPr lang="tr-TR" dirty="0" smtClean="0">
                <a:latin typeface="+mj-lt"/>
              </a:rPr>
              <a:t>=</a:t>
            </a:r>
            <a:r>
              <a:rPr lang="tr-TR" dirty="0" err="1" smtClean="0">
                <a:latin typeface="+mj-lt"/>
              </a:rPr>
              <a:t>v</a:t>
            </a:r>
            <a:r>
              <a:rPr lang="tr-TR" baseline="-25000" dirty="0" err="1">
                <a:latin typeface="+mj-lt"/>
              </a:rPr>
              <a:t>max_motor</a:t>
            </a:r>
            <a:r>
              <a:rPr lang="tr-TR" baseline="-25000" dirty="0">
                <a:latin typeface="+mj-lt"/>
              </a:rPr>
              <a:t> </a:t>
            </a:r>
            <a:r>
              <a:rPr lang="tr-TR" dirty="0" smtClean="0">
                <a:latin typeface="+mj-lt"/>
              </a:rPr>
              <a:t>*t</a:t>
            </a:r>
            <a:r>
              <a:rPr lang="tr-TR" baseline="-25000" dirty="0" smtClean="0">
                <a:latin typeface="+mj-lt"/>
              </a:rPr>
              <a:t>motor2</a:t>
            </a:r>
            <a:r>
              <a:rPr lang="tr-TR" dirty="0" smtClean="0">
                <a:latin typeface="+mj-lt"/>
              </a:rPr>
              <a:t>=767,36 m</a:t>
            </a:r>
          </a:p>
          <a:p>
            <a:pPr>
              <a:spcBef>
                <a:spcPts val="600"/>
              </a:spcBef>
              <a:spcAft>
                <a:spcPts val="600"/>
              </a:spcAft>
            </a:pPr>
            <a:r>
              <a:rPr lang="tr-TR" dirty="0" smtClean="0">
                <a:latin typeface="+mj-lt"/>
              </a:rPr>
              <a:t>Motorun Toplam kat ettiği mesafe </a:t>
            </a:r>
            <a:r>
              <a:rPr lang="tr-TR" dirty="0" err="1" smtClean="0">
                <a:latin typeface="+mj-lt"/>
              </a:rPr>
              <a:t>s</a:t>
            </a:r>
            <a:r>
              <a:rPr lang="tr-TR" baseline="-25000" dirty="0" err="1" smtClean="0">
                <a:latin typeface="+mj-lt"/>
              </a:rPr>
              <a:t>toplam</a:t>
            </a:r>
            <a:r>
              <a:rPr lang="tr-TR" dirty="0" smtClean="0">
                <a:latin typeface="+mj-lt"/>
              </a:rPr>
              <a:t>=s</a:t>
            </a:r>
            <a:r>
              <a:rPr lang="tr-TR" baseline="-25000" dirty="0" smtClean="0">
                <a:latin typeface="+mj-lt"/>
              </a:rPr>
              <a:t>1</a:t>
            </a:r>
            <a:r>
              <a:rPr lang="tr-TR" dirty="0" smtClean="0">
                <a:latin typeface="+mj-lt"/>
              </a:rPr>
              <a:t>+s</a:t>
            </a:r>
            <a:r>
              <a:rPr lang="tr-TR" baseline="-25000" dirty="0" smtClean="0">
                <a:latin typeface="+mj-lt"/>
              </a:rPr>
              <a:t>2</a:t>
            </a:r>
            <a:r>
              <a:rPr lang="tr-TR" dirty="0" smtClean="0">
                <a:latin typeface="+mj-lt"/>
              </a:rPr>
              <a:t>=912 m.</a:t>
            </a:r>
            <a:endParaRPr lang="tr-TR" dirty="0">
              <a:latin typeface="+mj-lt"/>
            </a:endParaRPr>
          </a:p>
          <a:p>
            <a:endParaRPr lang="tr-TR" sz="1400" dirty="0" smtClean="0">
              <a:solidFill>
                <a:schemeClr val="accent4"/>
              </a:solidFill>
              <a:latin typeface="Comic Sans MS" panose="030F0702030302020204" pitchFamily="66" charset="0"/>
            </a:endParaRPr>
          </a:p>
          <a:p>
            <a:endParaRPr lang="tr-TR" sz="1400" dirty="0" smtClean="0">
              <a:solidFill>
                <a:schemeClr val="accent4"/>
              </a:solidFill>
              <a:latin typeface="Comic Sans MS" panose="030F0702030302020204" pitchFamily="66" charset="0"/>
            </a:endParaRPr>
          </a:p>
          <a:p>
            <a:endParaRPr lang="en-US" sz="1600" dirty="0">
              <a:solidFill>
                <a:schemeClr val="accent4"/>
              </a:solidFill>
              <a:latin typeface="Comic Sans MS" panose="030F0702030302020204" pitchFamily="66" charset="0"/>
            </a:endParaRPr>
          </a:p>
        </p:txBody>
      </p:sp>
      <p:pic>
        <p:nvPicPr>
          <p:cNvPr id="4" name="Picture 14"/>
          <p:cNvPicPr>
            <a:picLocks noChangeAspect="1"/>
          </p:cNvPicPr>
          <p:nvPr/>
        </p:nvPicPr>
        <p:blipFill rotWithShape="1">
          <a:blip r:embed="rId2">
            <a:extLst>
              <a:ext uri="{28A0092B-C50C-407E-A947-70E740481C1C}">
                <a14:useLocalDpi xmlns:a14="http://schemas.microsoft.com/office/drawing/2010/main" val="0"/>
              </a:ext>
            </a:extLst>
          </a:blip>
          <a:srcRect l="8024" t="66055" r="12720"/>
          <a:stretch/>
        </p:blipFill>
        <p:spPr bwMode="auto">
          <a:xfrm>
            <a:off x="1145537" y="5085184"/>
            <a:ext cx="5248469" cy="14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1460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lstStyle/>
              <a:p>
                <a:r>
                  <a:rPr lang="tr-TR" sz="1800" dirty="0" smtClean="0"/>
                  <a:t>Örnek: Bir cisim </a:t>
                </a:r>
                <a14:m>
                  <m:oMath xmlns:m="http://schemas.openxmlformats.org/officeDocument/2006/math">
                    <m:r>
                      <a:rPr lang="tr-TR" sz="1800" i="1" dirty="0" smtClean="0">
                        <a:latin typeface="Cambria Math" panose="02040503050406030204" pitchFamily="18" charset="0"/>
                      </a:rPr>
                      <m:t>𝑣</m:t>
                    </m:r>
                    <m:r>
                      <a:rPr lang="tr-TR" sz="1800" i="1" baseline="-25000" dirty="0" smtClean="0">
                        <a:latin typeface="Cambria Math" panose="02040503050406030204" pitchFamily="18" charset="0"/>
                      </a:rPr>
                      <m:t>0</m:t>
                    </m:r>
                  </m:oMath>
                </a14:m>
                <a:r>
                  <a:rPr lang="tr-TR" sz="1800" dirty="0" smtClean="0"/>
                  <a:t> hızıyla yaylarla desteklenen platformun üzerine düşüyor ve düşmenin ardından temasını koruyor. Çarpışma sonrası cismin ivmesi </a:t>
                </a:r>
                <a14:m>
                  <m:oMath xmlns:m="http://schemas.openxmlformats.org/officeDocument/2006/math">
                    <m:r>
                      <a:rPr lang="tr-TR" sz="1800" i="1" dirty="0" smtClean="0">
                        <a:latin typeface="Cambria Math" panose="02040503050406030204" pitchFamily="18" charset="0"/>
                      </a:rPr>
                      <m:t>𝑎</m:t>
                    </m:r>
                    <m:r>
                      <a:rPr lang="tr-TR" sz="1800" i="1" dirty="0" smtClean="0">
                        <a:latin typeface="Cambria Math" panose="02040503050406030204" pitchFamily="18" charset="0"/>
                      </a:rPr>
                      <m:t>=</m:t>
                    </m:r>
                    <m:r>
                      <a:rPr lang="tr-TR" sz="1800" i="1" dirty="0" smtClean="0">
                        <a:latin typeface="Cambria Math" panose="02040503050406030204" pitchFamily="18" charset="0"/>
                      </a:rPr>
                      <m:t>𝑔</m:t>
                    </m:r>
                    <m:r>
                      <a:rPr lang="tr-TR" sz="1800" i="1" dirty="0" smtClean="0">
                        <a:latin typeface="Cambria Math" panose="02040503050406030204" pitchFamily="18" charset="0"/>
                      </a:rPr>
                      <m:t>−</m:t>
                    </m:r>
                    <m:r>
                      <a:rPr lang="tr-TR" sz="1800" i="1" dirty="0" err="1" smtClean="0">
                        <a:latin typeface="Cambria Math" panose="02040503050406030204" pitchFamily="18" charset="0"/>
                      </a:rPr>
                      <m:t>𝑐𝑦</m:t>
                    </m:r>
                  </m:oMath>
                </a14:m>
                <a:r>
                  <a:rPr lang="tr-TR" sz="1800" dirty="0" smtClean="0"/>
                  <a:t> olarak ölçülüyor. Burada </a:t>
                </a:r>
                <a14:m>
                  <m:oMath xmlns:m="http://schemas.openxmlformats.org/officeDocument/2006/math">
                    <m:r>
                      <a:rPr lang="tr-TR" sz="1800" i="1" dirty="0" smtClean="0">
                        <a:latin typeface="Cambria Math" panose="02040503050406030204" pitchFamily="18" charset="0"/>
                      </a:rPr>
                      <m:t>𝑐</m:t>
                    </m:r>
                  </m:oMath>
                </a14:m>
                <a:r>
                  <a:rPr lang="tr-TR" sz="1800" dirty="0" smtClean="0"/>
                  <a:t> pozitif bir katsayı ve y platformun orijinal konumundan sapmasını gösteren büyüklüktür. Eğer yaylardaki maksimum sıkışma </a:t>
                </a:r>
                <a14:m>
                  <m:oMath xmlns:m="http://schemas.openxmlformats.org/officeDocument/2006/math">
                    <m:r>
                      <a:rPr lang="tr-TR" sz="1800" i="1" dirty="0" smtClean="0">
                        <a:latin typeface="Cambria Math" panose="02040503050406030204" pitchFamily="18" charset="0"/>
                      </a:rPr>
                      <m:t>𝑦</m:t>
                    </m:r>
                    <m:r>
                      <a:rPr lang="tr-TR" sz="1800" i="1" baseline="-25000" dirty="0" err="1" smtClean="0">
                        <a:latin typeface="Cambria Math" panose="02040503050406030204" pitchFamily="18" charset="0"/>
                      </a:rPr>
                      <m:t>𝑚</m:t>
                    </m:r>
                  </m:oMath>
                </a14:m>
                <a:r>
                  <a:rPr lang="tr-TR" sz="1800" dirty="0" smtClean="0"/>
                  <a:t> ise </a:t>
                </a:r>
                <a14:m>
                  <m:oMath xmlns:m="http://schemas.openxmlformats.org/officeDocument/2006/math">
                    <m:r>
                      <a:rPr lang="tr-TR" sz="1800" i="1" dirty="0" smtClean="0">
                        <a:latin typeface="Cambria Math" panose="02040503050406030204" pitchFamily="18" charset="0"/>
                      </a:rPr>
                      <m:t>𝑐</m:t>
                    </m:r>
                  </m:oMath>
                </a14:m>
                <a:r>
                  <a:rPr lang="tr-TR" sz="1800" dirty="0" smtClean="0"/>
                  <a:t> sabitinin büyüklüğüne karar veriniz.</a:t>
                </a:r>
                <a:endParaRPr lang="tr-TR" sz="18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rotWithShape="0">
                <a:blip r:embed="rId2"/>
                <a:stretch>
                  <a:fillRect l="-593" t="-20098" r="-222" b="-7843"/>
                </a:stretch>
              </a:blipFill>
            </p:spPr>
            <p:txBody>
              <a:bodyPr/>
              <a:lstStyle/>
              <a:p>
                <a:r>
                  <a:rPr lang="tr-TR">
                    <a:noFill/>
                  </a:rPr>
                  <a:t> </a:t>
                </a:r>
              </a:p>
            </p:txBody>
          </p:sp>
        </mc:Fallback>
      </mc:AlternateContent>
      <p:pic>
        <p:nvPicPr>
          <p:cNvPr id="3" name="Resim 2"/>
          <p:cNvPicPr>
            <a:picLocks noChangeAspect="1"/>
          </p:cNvPicPr>
          <p:nvPr/>
        </p:nvPicPr>
        <p:blipFill>
          <a:blip r:embed="rId3"/>
          <a:stretch>
            <a:fillRect/>
          </a:stretch>
        </p:blipFill>
        <p:spPr>
          <a:xfrm>
            <a:off x="827584" y="3645024"/>
            <a:ext cx="4054722" cy="2160000"/>
          </a:xfrm>
          <a:prstGeom prst="rect">
            <a:avLst/>
          </a:prstGeom>
        </p:spPr>
      </p:pic>
      <mc:AlternateContent xmlns:mc="http://schemas.openxmlformats.org/markup-compatibility/2006" xmlns:a14="http://schemas.microsoft.com/office/drawing/2010/main">
        <mc:Choice Requires="a14">
          <p:sp>
            <p:nvSpPr>
              <p:cNvPr id="4" name="Metin kutusu 3"/>
              <p:cNvSpPr txBox="1"/>
              <p:nvPr/>
            </p:nvSpPr>
            <p:spPr>
              <a:xfrm>
                <a:off x="457200" y="1628800"/>
                <a:ext cx="6492739" cy="1778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solidFill>
                            <a:srgbClr val="00B0F0"/>
                          </a:solidFill>
                          <a:latin typeface="Cambria Math" panose="02040503050406030204" pitchFamily="18" charset="0"/>
                        </a:rPr>
                        <m:t>𝑎</m:t>
                      </m:r>
                      <m:r>
                        <a:rPr lang="tr-TR" b="0" i="1" smtClean="0">
                          <a:solidFill>
                            <a:srgbClr val="00B0F0"/>
                          </a:solidFill>
                          <a:latin typeface="Cambria Math" panose="02040503050406030204" pitchFamily="18" charset="0"/>
                        </a:rPr>
                        <m:t>=</m:t>
                      </m:r>
                      <m:r>
                        <a:rPr lang="tr-TR" b="0" i="1" smtClean="0">
                          <a:solidFill>
                            <a:srgbClr val="00B0F0"/>
                          </a:solidFill>
                          <a:latin typeface="Cambria Math" panose="02040503050406030204" pitchFamily="18" charset="0"/>
                        </a:rPr>
                        <m:t>𝑔</m:t>
                      </m:r>
                      <m:r>
                        <a:rPr lang="tr-TR" b="0" i="1" smtClean="0">
                          <a:solidFill>
                            <a:srgbClr val="00B0F0"/>
                          </a:solidFill>
                          <a:latin typeface="Cambria Math" panose="02040503050406030204" pitchFamily="18" charset="0"/>
                        </a:rPr>
                        <m:t>−</m:t>
                      </m:r>
                      <m:r>
                        <a:rPr lang="tr-TR" b="0" i="1" smtClean="0">
                          <a:solidFill>
                            <a:srgbClr val="00B0F0"/>
                          </a:solidFill>
                          <a:latin typeface="Cambria Math" panose="02040503050406030204" pitchFamily="18" charset="0"/>
                        </a:rPr>
                        <m:t>𝑐𝑦</m:t>
                      </m:r>
                    </m:oMath>
                  </m:oMathPara>
                </a14:m>
                <a:endParaRPr lang="tr-TR" b="0" dirty="0" smtClean="0">
                  <a:solidFill>
                    <a:srgbClr val="00B0F0"/>
                  </a:solidFill>
                </a:endParaRPr>
              </a:p>
              <a:p>
                <a:pPr/>
                <a14:m>
                  <m:oMathPara xmlns:m="http://schemas.openxmlformats.org/officeDocument/2006/math">
                    <m:oMathParaPr>
                      <m:jc m:val="centerGroup"/>
                    </m:oMathParaPr>
                    <m:oMath xmlns:m="http://schemas.openxmlformats.org/officeDocument/2006/math">
                      <m:nary>
                        <m:naryPr>
                          <m:ctrlPr>
                            <a:rPr lang="tr-TR" i="1" smtClean="0">
                              <a:solidFill>
                                <a:srgbClr val="00B0F0"/>
                              </a:solidFill>
                              <a:latin typeface="Cambria Math" panose="02040503050406030204" pitchFamily="18" charset="0"/>
                            </a:rPr>
                          </m:ctrlPr>
                        </m:naryPr>
                        <m:sub>
                          <m:r>
                            <m:rPr>
                              <m:brk m:alnAt="23"/>
                            </m:rPr>
                            <a:rPr lang="tr-TR" b="0" i="1" smtClean="0">
                              <a:solidFill>
                                <a:srgbClr val="00B0F0"/>
                              </a:solidFill>
                              <a:latin typeface="Cambria Math" panose="02040503050406030204" pitchFamily="18" charset="0"/>
                            </a:rPr>
                            <m:t>𝑜</m:t>
                          </m:r>
                        </m:sub>
                        <m:sup>
                          <m:sSub>
                            <m:sSubPr>
                              <m:ctrlPr>
                                <a:rPr lang="tr-TR" i="1" smtClean="0">
                                  <a:solidFill>
                                    <a:srgbClr val="00B0F0"/>
                                  </a:solidFill>
                                  <a:latin typeface="Cambria Math" panose="02040503050406030204" pitchFamily="18" charset="0"/>
                                </a:rPr>
                              </m:ctrlPr>
                            </m:sSubPr>
                            <m:e>
                              <m:r>
                                <a:rPr lang="tr-TR" b="0" i="1" smtClean="0">
                                  <a:solidFill>
                                    <a:srgbClr val="00B0F0"/>
                                  </a:solidFill>
                                  <a:latin typeface="Cambria Math" panose="02040503050406030204" pitchFamily="18" charset="0"/>
                                </a:rPr>
                                <m:t>𝑦</m:t>
                              </m:r>
                            </m:e>
                            <m:sub>
                              <m:r>
                                <a:rPr lang="tr-TR" b="0" i="1" smtClean="0">
                                  <a:solidFill>
                                    <a:srgbClr val="00B0F0"/>
                                  </a:solidFill>
                                  <a:latin typeface="Cambria Math" panose="02040503050406030204" pitchFamily="18" charset="0"/>
                                </a:rPr>
                                <m:t>𝑚</m:t>
                              </m:r>
                            </m:sub>
                          </m:sSub>
                        </m:sup>
                        <m:e>
                          <m:r>
                            <a:rPr lang="tr-TR" b="0" i="1" smtClean="0">
                              <a:solidFill>
                                <a:srgbClr val="00B0F0"/>
                              </a:solidFill>
                              <a:latin typeface="Cambria Math" panose="02040503050406030204" pitchFamily="18" charset="0"/>
                            </a:rPr>
                            <m:t>𝑎𝑑𝑠</m:t>
                          </m:r>
                        </m:e>
                      </m:nary>
                      <m:r>
                        <a:rPr lang="tr-TR" b="0" i="1" smtClean="0">
                          <a:solidFill>
                            <a:srgbClr val="00B0F0"/>
                          </a:solidFill>
                          <a:latin typeface="Cambria Math" panose="02040503050406030204" pitchFamily="18" charset="0"/>
                        </a:rPr>
                        <m:t>=</m:t>
                      </m:r>
                      <m:nary>
                        <m:naryPr>
                          <m:ctrlPr>
                            <a:rPr lang="tr-TR" b="0" i="1" smtClean="0">
                              <a:solidFill>
                                <a:srgbClr val="00B0F0"/>
                              </a:solidFill>
                              <a:latin typeface="Cambria Math" panose="02040503050406030204" pitchFamily="18" charset="0"/>
                            </a:rPr>
                          </m:ctrlPr>
                        </m:naryPr>
                        <m:sub>
                          <m:sSub>
                            <m:sSubPr>
                              <m:ctrlPr>
                                <a:rPr lang="tr-TR" b="0" i="1" smtClean="0">
                                  <a:solidFill>
                                    <a:srgbClr val="00B0F0"/>
                                  </a:solidFill>
                                  <a:latin typeface="Cambria Math" panose="02040503050406030204" pitchFamily="18" charset="0"/>
                                </a:rPr>
                              </m:ctrlPr>
                            </m:sSubPr>
                            <m:e>
                              <m:r>
                                <a:rPr lang="tr-TR" b="0" i="1" smtClean="0">
                                  <a:solidFill>
                                    <a:srgbClr val="00B0F0"/>
                                  </a:solidFill>
                                  <a:latin typeface="Cambria Math" panose="02040503050406030204" pitchFamily="18" charset="0"/>
                                </a:rPr>
                                <m:t>𝑣</m:t>
                              </m:r>
                            </m:e>
                            <m:sub>
                              <m:r>
                                <a:rPr lang="tr-TR" b="0" i="1" smtClean="0">
                                  <a:solidFill>
                                    <a:srgbClr val="00B0F0"/>
                                  </a:solidFill>
                                  <a:latin typeface="Cambria Math" panose="02040503050406030204" pitchFamily="18" charset="0"/>
                                </a:rPr>
                                <m:t>0</m:t>
                              </m:r>
                            </m:sub>
                          </m:sSub>
                        </m:sub>
                        <m:sup>
                          <m:r>
                            <a:rPr lang="tr-TR" b="0" i="1" smtClean="0">
                              <a:solidFill>
                                <a:srgbClr val="00B0F0"/>
                              </a:solidFill>
                              <a:latin typeface="Cambria Math" panose="02040503050406030204" pitchFamily="18" charset="0"/>
                            </a:rPr>
                            <m:t>0</m:t>
                          </m:r>
                        </m:sup>
                        <m:e>
                          <m:r>
                            <a:rPr lang="tr-TR" b="0" i="1" smtClean="0">
                              <a:solidFill>
                                <a:srgbClr val="00B0F0"/>
                              </a:solidFill>
                              <a:latin typeface="Cambria Math" panose="02040503050406030204" pitchFamily="18" charset="0"/>
                            </a:rPr>
                            <m:t>𝑣𝑑𝑣</m:t>
                          </m:r>
                        </m:e>
                      </m:nary>
                      <m:r>
                        <a:rPr lang="tr-TR" b="0" i="1" smtClean="0">
                          <a:latin typeface="Cambria Math" panose="02040503050406030204" pitchFamily="18" charset="0"/>
                          <a:ea typeface="Cambria Math" panose="02040503050406030204" pitchFamily="18" charset="0"/>
                        </a:rPr>
                        <m:t>⟹</m:t>
                      </m:r>
                      <m:nary>
                        <m:naryPr>
                          <m:ctrlPr>
                            <a:rPr lang="tr-TR" i="1">
                              <a:latin typeface="Cambria Math" panose="02040503050406030204" pitchFamily="18" charset="0"/>
                            </a:rPr>
                          </m:ctrlPr>
                        </m:naryPr>
                        <m:sub>
                          <m:r>
                            <m:rPr>
                              <m:brk m:alnAt="23"/>
                            </m:rPr>
                            <a:rPr lang="tr-TR" i="1">
                              <a:latin typeface="Cambria Math" panose="02040503050406030204" pitchFamily="18" charset="0"/>
                            </a:rPr>
                            <m:t>𝑜</m:t>
                          </m:r>
                        </m:sub>
                        <m: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𝑚</m:t>
                              </m:r>
                            </m:sub>
                          </m:sSub>
                        </m:sup>
                        <m:e>
                          <m:d>
                            <m:dPr>
                              <m:ctrlPr>
                                <a:rPr lang="tr-TR" b="0" i="1" smtClean="0">
                                  <a:latin typeface="Cambria Math" panose="02040503050406030204" pitchFamily="18" charset="0"/>
                                </a:rPr>
                              </m:ctrlPr>
                            </m:dPr>
                            <m:e>
                              <m:r>
                                <a:rPr lang="tr-TR" i="1">
                                  <a:latin typeface="Cambria Math" panose="02040503050406030204" pitchFamily="18" charset="0"/>
                                </a:rPr>
                                <m:t>𝑔</m:t>
                              </m:r>
                              <m:r>
                                <a:rPr lang="tr-TR" i="1">
                                  <a:latin typeface="Cambria Math" panose="02040503050406030204" pitchFamily="18" charset="0"/>
                                </a:rPr>
                                <m:t>−</m:t>
                              </m:r>
                              <m:r>
                                <a:rPr lang="tr-TR" i="1">
                                  <a:latin typeface="Cambria Math" panose="02040503050406030204" pitchFamily="18" charset="0"/>
                                </a:rPr>
                                <m:t>𝑐𝑦</m:t>
                              </m:r>
                            </m:e>
                          </m:d>
                          <m:r>
                            <m:rPr>
                              <m:nor/>
                            </m:rPr>
                            <a:rPr lang="tr-TR" dirty="0"/>
                            <m:t> </m:t>
                          </m:r>
                          <m:r>
                            <a:rPr lang="tr-TR" i="1">
                              <a:latin typeface="Cambria Math" panose="02040503050406030204" pitchFamily="18" charset="0"/>
                            </a:rPr>
                            <m:t>𝑑</m:t>
                          </m:r>
                          <m:r>
                            <a:rPr lang="tr-TR" b="0" i="1" smtClean="0">
                              <a:latin typeface="Cambria Math" panose="02040503050406030204" pitchFamily="18" charset="0"/>
                            </a:rPr>
                            <m:t>𝑦</m:t>
                          </m:r>
                        </m:e>
                      </m:nary>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sub>
                        <m:sup>
                          <m:r>
                            <a:rPr lang="tr-TR" i="1">
                              <a:latin typeface="Cambria Math" panose="02040503050406030204" pitchFamily="18" charset="0"/>
                            </a:rPr>
                            <m:t>0</m:t>
                          </m:r>
                        </m:sup>
                        <m:e>
                          <m:r>
                            <a:rPr lang="tr-TR" i="1">
                              <a:latin typeface="Cambria Math" panose="02040503050406030204" pitchFamily="18" charset="0"/>
                            </a:rPr>
                            <m:t>𝑣𝑑𝑣</m:t>
                          </m:r>
                        </m:e>
                      </m:nary>
                    </m:oMath>
                  </m:oMathPara>
                </a14:m>
                <a:endParaRPr lang="tr-TR" dirty="0" smtClean="0"/>
              </a:p>
              <a:p>
                <a:pPr/>
                <a14:m>
                  <m:oMathPara xmlns:m="http://schemas.openxmlformats.org/officeDocument/2006/math">
                    <m:oMathParaPr>
                      <m:jc m:val="centerGroup"/>
                    </m:oMathParaPr>
                    <m:oMath xmlns:m="http://schemas.openxmlformats.org/officeDocument/2006/math">
                      <m:sSubSup>
                        <m:sSubSupPr>
                          <m:ctrlPr>
                            <a:rPr lang="tr-TR" i="1" smtClean="0">
                              <a:latin typeface="Cambria Math" panose="02040503050406030204" pitchFamily="18" charset="0"/>
                            </a:rPr>
                          </m:ctrlPr>
                        </m:sSubSupPr>
                        <m:e>
                          <m:d>
                            <m:dPr>
                              <m:begChr m:val=""/>
                              <m:endChr m:val="|"/>
                              <m:ctrlPr>
                                <a:rPr lang="tr-TR" i="1" smtClean="0">
                                  <a:latin typeface="Cambria Math" panose="02040503050406030204" pitchFamily="18" charset="0"/>
                                </a:rPr>
                              </m:ctrlPr>
                            </m:dPr>
                            <m:e>
                              <m:r>
                                <a:rPr lang="tr-TR" i="1">
                                  <a:latin typeface="Cambria Math" panose="02040503050406030204" pitchFamily="18" charset="0"/>
                                </a:rPr>
                                <m:t>𝑔𝑦</m:t>
                              </m:r>
                              <m:r>
                                <a:rPr lang="tr-TR" i="1">
                                  <a:latin typeface="Cambria Math" panose="02040503050406030204" pitchFamily="18" charset="0"/>
                                </a:rPr>
                                <m:t>−</m:t>
                              </m:r>
                              <m:r>
                                <a:rPr lang="tr-TR" i="1">
                                  <a:latin typeface="Cambria Math" panose="02040503050406030204" pitchFamily="18" charset="0"/>
                                </a:rPr>
                                <m:t>𝑐</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num>
                                <m:den>
                                  <m:r>
                                    <a:rPr lang="tr-TR" i="1">
                                      <a:latin typeface="Cambria Math" panose="02040503050406030204" pitchFamily="18" charset="0"/>
                                    </a:rPr>
                                    <m:t>2</m:t>
                                  </m:r>
                                </m:den>
                              </m:f>
                            </m:e>
                          </m:d>
                        </m:e>
                        <m:sub>
                          <m:r>
                            <a:rPr lang="tr-TR" b="0" i="1" smtClean="0">
                              <a:latin typeface="Cambria Math" panose="02040503050406030204" pitchFamily="18" charset="0"/>
                            </a:rPr>
                            <m:t>0</m:t>
                          </m:r>
                        </m:sub>
                        <m:sup>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𝑚</m:t>
                              </m:r>
                            </m:sub>
                          </m:sSub>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b="0" i="1" smtClean="0">
                                          <a:latin typeface="Cambria Math" panose="02040503050406030204" pitchFamily="18" charset="0"/>
                                        </a:rPr>
                                        <m:t>𝑣</m:t>
                                      </m:r>
                                    </m:e>
                                    <m:sup>
                                      <m:r>
                                        <a:rPr lang="tr-TR" i="1">
                                          <a:latin typeface="Cambria Math" panose="02040503050406030204" pitchFamily="18" charset="0"/>
                                        </a:rPr>
                                        <m:t>2</m:t>
                                      </m:r>
                                    </m:sup>
                                  </m:sSup>
                                </m:num>
                                <m:den>
                                  <m:r>
                                    <a:rPr lang="tr-TR" i="1">
                                      <a:latin typeface="Cambria Math" panose="02040503050406030204" pitchFamily="18" charset="0"/>
                                    </a:rPr>
                                    <m:t>2</m:t>
                                  </m:r>
                                </m:den>
                              </m:f>
                            </m:e>
                          </m:d>
                        </m:e>
                        <m:sub>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sub>
                        <m:sup>
                          <m:r>
                            <a:rPr lang="tr-TR" b="0" i="1" smtClean="0">
                              <a:latin typeface="Cambria Math" panose="02040503050406030204" pitchFamily="18" charset="0"/>
                            </a:rPr>
                            <m:t>0</m:t>
                          </m:r>
                        </m:sup>
                      </m:sSubSup>
                      <m:r>
                        <a:rPr lang="tr-TR"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𝑔</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𝑚</m:t>
                          </m:r>
                        </m:sub>
                      </m:sSub>
                      <m:r>
                        <a:rPr lang="tr-TR" i="1">
                          <a:latin typeface="Cambria Math" panose="02040503050406030204" pitchFamily="18" charset="0"/>
                        </a:rPr>
                        <m:t>−</m:t>
                      </m:r>
                      <m:r>
                        <a:rPr lang="tr-TR" i="1">
                          <a:latin typeface="Cambria Math" panose="02040503050406030204" pitchFamily="18" charset="0"/>
                        </a:rPr>
                        <m:t>𝑐</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𝑚</m:t>
                                  </m:r>
                                </m:sub>
                              </m:sSub>
                            </m:e>
                            <m:sup>
                              <m:r>
                                <a:rPr lang="tr-TR" i="1">
                                  <a:latin typeface="Cambria Math" panose="02040503050406030204" pitchFamily="18" charset="0"/>
                                </a:rPr>
                                <m:t>2</m:t>
                              </m:r>
                            </m:sup>
                          </m:sSup>
                        </m:num>
                        <m:den>
                          <m:r>
                            <a:rPr lang="tr-TR" i="1">
                              <a:latin typeface="Cambria Math" panose="02040503050406030204" pitchFamily="18" charset="0"/>
                            </a:rPr>
                            <m:t>2</m:t>
                          </m:r>
                        </m:den>
                      </m:f>
                      <m:r>
                        <a:rPr lang="tr-TR" b="0" i="0" smtClean="0">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e>
                            <m:sup>
                              <m:r>
                                <a:rPr lang="tr-TR" i="1">
                                  <a:latin typeface="Cambria Math" panose="02040503050406030204" pitchFamily="18" charset="0"/>
                                </a:rPr>
                                <m:t>2</m:t>
                              </m:r>
                            </m:sup>
                          </m:sSup>
                        </m:num>
                        <m:den>
                          <m:r>
                            <a:rPr lang="tr-TR" i="1">
                              <a:latin typeface="Cambria Math" panose="02040503050406030204" pitchFamily="18" charset="0"/>
                            </a:rPr>
                            <m:t>2</m:t>
                          </m:r>
                        </m:den>
                      </m:f>
                      <m:r>
                        <a:rPr lang="tr-TR" i="1">
                          <a:latin typeface="Cambria Math" panose="02040503050406030204" pitchFamily="18" charset="0"/>
                          <a:ea typeface="Cambria Math" panose="02040503050406030204" pitchFamily="18" charset="0"/>
                        </a:rPr>
                        <m:t>⟹</m:t>
                      </m:r>
                      <m:r>
                        <m:rPr>
                          <m:sty m:val="p"/>
                        </m:rPr>
                        <a:rPr lang="tr-TR" b="0" i="0" smtClean="0">
                          <a:latin typeface="Cambria Math" panose="02040503050406030204" pitchFamily="18" charset="0"/>
                          <a:ea typeface="Cambria Math" panose="02040503050406030204" pitchFamily="18" charset="0"/>
                        </a:rPr>
                        <m:t>c</m:t>
                      </m:r>
                      <m:r>
                        <a:rPr lang="tr-TR" b="0" i="0"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rPr>
                              </m:ctrlPr>
                            </m:sSupPr>
                            <m:e>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e>
                            <m:sup>
                              <m:r>
                                <a:rPr lang="tr-TR" i="1">
                                  <a:latin typeface="Cambria Math" panose="02040503050406030204" pitchFamily="18" charset="0"/>
                                </a:rPr>
                                <m:t>2</m:t>
                              </m:r>
                            </m:sup>
                          </m:sSup>
                          <m:r>
                            <a:rPr lang="tr-TR" b="0" i="1" smtClean="0">
                              <a:latin typeface="Cambria Math" panose="02040503050406030204" pitchFamily="18" charset="0"/>
                            </a:rPr>
                            <m:t>+</m:t>
                          </m:r>
                          <m:r>
                            <a:rPr lang="tr-TR" i="1">
                              <a:latin typeface="Cambria Math" panose="02040503050406030204" pitchFamily="18" charset="0"/>
                            </a:rPr>
                            <m:t>𝑔</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𝑚</m:t>
                              </m:r>
                            </m:sub>
                          </m:sSub>
                        </m:num>
                        <m:den>
                          <m:sSup>
                            <m:sSupPr>
                              <m:ctrlPr>
                                <a:rPr lang="tr-TR" i="1">
                                  <a:latin typeface="Cambria Math" panose="02040503050406030204" pitchFamily="18" charset="0"/>
                                </a:rPr>
                              </m:ctrlPr>
                            </m:sSup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𝑚</m:t>
                                  </m:r>
                                </m:sub>
                              </m:sSub>
                            </m:e>
                            <m:sup>
                              <m:r>
                                <a:rPr lang="tr-TR" i="1">
                                  <a:latin typeface="Cambria Math" panose="02040503050406030204" pitchFamily="18" charset="0"/>
                                </a:rPr>
                                <m:t>2</m:t>
                              </m:r>
                            </m:sup>
                          </m:sSup>
                        </m:den>
                      </m:f>
                    </m:oMath>
                  </m:oMathPara>
                </a14:m>
                <a:endParaRPr lang="tr-TR"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457200" y="1628800"/>
                <a:ext cx="6492739" cy="1778949"/>
              </a:xfrm>
              <a:prstGeom prst="rect">
                <a:avLst/>
              </a:prstGeo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23942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Tanımlamalar</a:t>
            </a:r>
            <a:endParaRPr lang="tr-TR" dirty="0"/>
          </a:p>
        </p:txBody>
      </p:sp>
      <p:sp>
        <p:nvSpPr>
          <p:cNvPr id="3" name="İçerik Yer Tutucusu 2"/>
          <p:cNvSpPr>
            <a:spLocks noGrp="1"/>
          </p:cNvSpPr>
          <p:nvPr>
            <p:ph idx="1"/>
          </p:nvPr>
        </p:nvSpPr>
        <p:spPr/>
        <p:txBody>
          <a:bodyPr/>
          <a:lstStyle/>
          <a:p>
            <a:r>
              <a:rPr lang="tr-TR" b="1" dirty="0">
                <a:solidFill>
                  <a:schemeClr val="accent4"/>
                </a:solidFill>
                <a:latin typeface="Comic Sans MS" pitchFamily="66" charset="0"/>
              </a:rPr>
              <a:t>Dinamik, </a:t>
            </a:r>
            <a:r>
              <a:rPr lang="tr-TR" dirty="0" smtClean="0">
                <a:solidFill>
                  <a:schemeClr val="accent4"/>
                </a:solidFill>
                <a:latin typeface="Comic Sans MS" pitchFamily="66" charset="0"/>
              </a:rPr>
              <a:t>mekanik biliminin, cisimlerin kuvvetlerin </a:t>
            </a:r>
            <a:r>
              <a:rPr lang="tr-TR" dirty="0">
                <a:solidFill>
                  <a:schemeClr val="accent4"/>
                </a:solidFill>
                <a:latin typeface="Comic Sans MS" pitchFamily="66" charset="0"/>
              </a:rPr>
              <a:t>etkisi altındaki </a:t>
            </a:r>
            <a:r>
              <a:rPr lang="tr-TR" dirty="0" smtClean="0">
                <a:solidFill>
                  <a:schemeClr val="accent4"/>
                </a:solidFill>
                <a:latin typeface="Comic Sans MS" pitchFamily="66" charset="0"/>
              </a:rPr>
              <a:t>hareketini </a:t>
            </a:r>
            <a:r>
              <a:rPr lang="tr-TR" dirty="0">
                <a:solidFill>
                  <a:schemeClr val="accent4"/>
                </a:solidFill>
                <a:latin typeface="Comic Sans MS" pitchFamily="66" charset="0"/>
              </a:rPr>
              <a:t>inceleyen dalıdır.</a:t>
            </a:r>
          </a:p>
          <a:p>
            <a:r>
              <a:rPr lang="tr-TR" b="1" dirty="0" smtClean="0">
                <a:solidFill>
                  <a:schemeClr val="accent4"/>
                </a:solidFill>
                <a:latin typeface="Comic Sans MS" pitchFamily="66" charset="0"/>
              </a:rPr>
              <a:t>Dinamik </a:t>
            </a:r>
            <a:r>
              <a:rPr lang="tr-TR" b="1" dirty="0">
                <a:solidFill>
                  <a:schemeClr val="accent4"/>
                </a:solidFill>
                <a:latin typeface="Comic Sans MS" pitchFamily="66" charset="0"/>
              </a:rPr>
              <a:t>dersi</a:t>
            </a:r>
            <a:r>
              <a:rPr lang="tr-TR" dirty="0">
                <a:solidFill>
                  <a:schemeClr val="accent4"/>
                </a:solidFill>
                <a:latin typeface="Comic Sans MS" pitchFamily="66" charset="0"/>
              </a:rPr>
              <a:t>, durgun cisimlerin mekaniğini inceleyen </a:t>
            </a:r>
            <a:r>
              <a:rPr lang="tr-TR" b="1" dirty="0">
                <a:solidFill>
                  <a:schemeClr val="accent4"/>
                </a:solidFill>
                <a:latin typeface="Comic Sans MS" pitchFamily="66" charset="0"/>
              </a:rPr>
              <a:t>statik</a:t>
            </a:r>
            <a:r>
              <a:rPr lang="tr-TR" dirty="0">
                <a:solidFill>
                  <a:schemeClr val="accent4"/>
                </a:solidFill>
                <a:latin typeface="Comic Sans MS" pitchFamily="66" charset="0"/>
              </a:rPr>
              <a:t> dersinin devamıdır. Orada öğrenilen </a:t>
            </a:r>
            <a:r>
              <a:rPr lang="tr-TR" dirty="0" err="1">
                <a:solidFill>
                  <a:schemeClr val="accent4"/>
                </a:solidFill>
                <a:latin typeface="Comic Sans MS" pitchFamily="66" charset="0"/>
              </a:rPr>
              <a:t>vektörel</a:t>
            </a:r>
            <a:r>
              <a:rPr lang="tr-TR" dirty="0">
                <a:solidFill>
                  <a:schemeClr val="accent4"/>
                </a:solidFill>
                <a:latin typeface="Comic Sans MS" pitchFamily="66" charset="0"/>
              </a:rPr>
              <a:t> işlemler burada da geçerlidir</a:t>
            </a:r>
            <a:r>
              <a:rPr lang="tr-TR" dirty="0" smtClean="0">
                <a:solidFill>
                  <a:schemeClr val="accent4"/>
                </a:solidFill>
                <a:latin typeface="Comic Sans MS" pitchFamily="66" charset="0"/>
              </a:rPr>
              <a:t>.</a:t>
            </a:r>
            <a:endParaRPr lang="tr-TR" dirty="0"/>
          </a:p>
        </p:txBody>
      </p:sp>
    </p:spTree>
    <p:extLst>
      <p:ext uri="{BB962C8B-B14F-4D97-AF65-F5344CB8AC3E}">
        <p14:creationId xmlns:p14="http://schemas.microsoft.com/office/powerpoint/2010/main" val="7041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Motivasyon</a:t>
            </a:r>
            <a:endParaRPr lang="tr-TR" dirty="0"/>
          </a:p>
        </p:txBody>
      </p:sp>
      <p:sp>
        <p:nvSpPr>
          <p:cNvPr id="3" name="İçerik Yer Tutucusu 2"/>
          <p:cNvSpPr>
            <a:spLocks noGrp="1"/>
          </p:cNvSpPr>
          <p:nvPr>
            <p:ph idx="1"/>
          </p:nvPr>
        </p:nvSpPr>
        <p:spPr/>
        <p:txBody>
          <a:bodyPr/>
          <a:lstStyle/>
          <a:p>
            <a:r>
              <a:rPr lang="tr-TR" dirty="0" smtClean="0">
                <a:solidFill>
                  <a:schemeClr val="accent4"/>
                </a:solidFill>
                <a:latin typeface="Comic Sans MS" pitchFamily="66" charset="0"/>
              </a:rPr>
              <a:t>Dinamik dersinin eksiksiz kavranması ile, makine mühendisliği öğrencisi, </a:t>
            </a:r>
            <a:r>
              <a:rPr lang="tr-TR" dirty="0">
                <a:solidFill>
                  <a:schemeClr val="accent4"/>
                </a:solidFill>
                <a:latin typeface="Comic Sans MS" pitchFamily="66" charset="0"/>
              </a:rPr>
              <a:t>mühendislik problemlerinin analizinde </a:t>
            </a:r>
            <a:r>
              <a:rPr lang="tr-TR" dirty="0" smtClean="0">
                <a:solidFill>
                  <a:schemeClr val="accent4"/>
                </a:solidFill>
                <a:latin typeface="Comic Sans MS" pitchFamily="66" charset="0"/>
              </a:rPr>
              <a:t>kullanacağı çok kullanışlı ve çok güçlü bir araç edinmiş olur.</a:t>
            </a:r>
          </a:p>
          <a:p>
            <a:r>
              <a:rPr lang="tr-TR" dirty="0" smtClean="0">
                <a:solidFill>
                  <a:schemeClr val="accent4"/>
                </a:solidFill>
                <a:latin typeface="Comic Sans MS" pitchFamily="66" charset="0"/>
              </a:rPr>
              <a:t>Bu </a:t>
            </a:r>
            <a:r>
              <a:rPr lang="tr-TR" dirty="0">
                <a:solidFill>
                  <a:schemeClr val="accent4"/>
                </a:solidFill>
                <a:latin typeface="Comic Sans MS" pitchFamily="66" charset="0"/>
              </a:rPr>
              <a:t>ders </a:t>
            </a:r>
            <a:r>
              <a:rPr lang="tr-TR" dirty="0" smtClean="0">
                <a:solidFill>
                  <a:schemeClr val="accent4"/>
                </a:solidFill>
                <a:latin typeface="Comic Sans MS" pitchFamily="66" charset="0"/>
              </a:rPr>
              <a:t>aynı zamanda gelecek dönemlerde okunacak</a:t>
            </a:r>
          </a:p>
          <a:p>
            <a:pPr lvl="1"/>
            <a:r>
              <a:rPr lang="tr-TR" b="1" dirty="0" smtClean="0">
                <a:solidFill>
                  <a:schemeClr val="accent4"/>
                </a:solidFill>
                <a:latin typeface="Comic Sans MS" pitchFamily="66" charset="0"/>
              </a:rPr>
              <a:t>mekanizma </a:t>
            </a:r>
            <a:r>
              <a:rPr lang="tr-TR" b="1" dirty="0">
                <a:solidFill>
                  <a:schemeClr val="accent4"/>
                </a:solidFill>
                <a:latin typeface="Comic Sans MS" pitchFamily="66" charset="0"/>
              </a:rPr>
              <a:t>tekniği, </a:t>
            </a:r>
            <a:endParaRPr lang="tr-TR" b="1" dirty="0" smtClean="0">
              <a:solidFill>
                <a:schemeClr val="accent4"/>
              </a:solidFill>
              <a:latin typeface="Comic Sans MS" pitchFamily="66" charset="0"/>
            </a:endParaRPr>
          </a:p>
          <a:p>
            <a:pPr lvl="1"/>
            <a:r>
              <a:rPr lang="tr-TR" b="1" dirty="0" smtClean="0">
                <a:solidFill>
                  <a:schemeClr val="accent4"/>
                </a:solidFill>
                <a:latin typeface="Comic Sans MS" pitchFamily="66" charset="0"/>
              </a:rPr>
              <a:t>makine </a:t>
            </a:r>
            <a:r>
              <a:rPr lang="tr-TR" b="1" dirty="0">
                <a:solidFill>
                  <a:schemeClr val="accent4"/>
                </a:solidFill>
                <a:latin typeface="Comic Sans MS" pitchFamily="66" charset="0"/>
              </a:rPr>
              <a:t>dinamiği, </a:t>
            </a:r>
            <a:endParaRPr lang="tr-TR" b="1" dirty="0" smtClean="0">
              <a:solidFill>
                <a:schemeClr val="accent4"/>
              </a:solidFill>
              <a:latin typeface="Comic Sans MS" pitchFamily="66" charset="0"/>
            </a:endParaRPr>
          </a:p>
          <a:p>
            <a:pPr lvl="1"/>
            <a:r>
              <a:rPr lang="tr-TR" b="1" dirty="0" smtClean="0">
                <a:solidFill>
                  <a:schemeClr val="accent4"/>
                </a:solidFill>
                <a:latin typeface="Comic Sans MS" pitchFamily="66" charset="0"/>
              </a:rPr>
              <a:t>otomatik </a:t>
            </a:r>
            <a:r>
              <a:rPr lang="tr-TR" b="1" dirty="0">
                <a:solidFill>
                  <a:schemeClr val="accent4"/>
                </a:solidFill>
                <a:latin typeface="Comic Sans MS" pitchFamily="66" charset="0"/>
              </a:rPr>
              <a:t>kontrol </a:t>
            </a:r>
          </a:p>
          <a:p>
            <a:pPr marL="0" lvl="1" indent="0">
              <a:buClr>
                <a:schemeClr val="bg2"/>
              </a:buClr>
              <a:buNone/>
            </a:pPr>
            <a:r>
              <a:rPr lang="tr-TR" sz="2800" dirty="0" smtClean="0">
                <a:solidFill>
                  <a:schemeClr val="accent4"/>
                </a:solidFill>
                <a:latin typeface="Comic Sans MS" pitchFamily="66" charset="0"/>
                <a:ea typeface="+mn-ea"/>
                <a:cs typeface="+mn-cs"/>
              </a:rPr>
              <a:t>    gibi </a:t>
            </a:r>
            <a:r>
              <a:rPr lang="tr-TR" sz="2800" dirty="0">
                <a:solidFill>
                  <a:schemeClr val="accent4"/>
                </a:solidFill>
                <a:latin typeface="Comic Sans MS" pitchFamily="66" charset="0"/>
                <a:ea typeface="+mn-ea"/>
                <a:cs typeface="+mn-cs"/>
              </a:rPr>
              <a:t>derslerin </a:t>
            </a:r>
            <a:r>
              <a:rPr lang="tr-TR" sz="2800" dirty="0" smtClean="0">
                <a:solidFill>
                  <a:schemeClr val="accent4"/>
                </a:solidFill>
                <a:latin typeface="Comic Sans MS" pitchFamily="66" charset="0"/>
                <a:ea typeface="+mn-ea"/>
                <a:cs typeface="+mn-cs"/>
              </a:rPr>
              <a:t>temelidir.</a:t>
            </a:r>
            <a:endParaRPr lang="tr-TR" sz="2800" dirty="0">
              <a:solidFill>
                <a:schemeClr val="accent4"/>
              </a:solidFill>
              <a:latin typeface="Comic Sans MS" pitchFamily="66" charset="0"/>
              <a:ea typeface="+mn-ea"/>
              <a:cs typeface="+mn-cs"/>
            </a:endParaRPr>
          </a:p>
        </p:txBody>
      </p:sp>
    </p:spTree>
    <p:extLst>
      <p:ext uri="{BB962C8B-B14F-4D97-AF65-F5344CB8AC3E}">
        <p14:creationId xmlns:p14="http://schemas.microsoft.com/office/powerpoint/2010/main" val="158784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Tanımlamalar</a:t>
            </a:r>
            <a:endParaRPr lang="tr-TR" dirty="0"/>
          </a:p>
        </p:txBody>
      </p:sp>
      <p:sp>
        <p:nvSpPr>
          <p:cNvPr id="3" name="İçerik Yer Tutucusu 2"/>
          <p:cNvSpPr>
            <a:spLocks noGrp="1"/>
          </p:cNvSpPr>
          <p:nvPr>
            <p:ph idx="1"/>
          </p:nvPr>
        </p:nvSpPr>
        <p:spPr/>
        <p:txBody>
          <a:bodyPr/>
          <a:lstStyle/>
          <a:p>
            <a:r>
              <a:rPr lang="tr-TR" b="1" dirty="0" smtClean="0">
                <a:solidFill>
                  <a:schemeClr val="accent4"/>
                </a:solidFill>
                <a:latin typeface="Comic Sans MS" pitchFamily="66" charset="0"/>
              </a:rPr>
              <a:t>Dinamik</a:t>
            </a:r>
            <a:r>
              <a:rPr lang="tr-TR" dirty="0" smtClean="0">
                <a:solidFill>
                  <a:schemeClr val="accent4"/>
                </a:solidFill>
                <a:latin typeface="Comic Sans MS" pitchFamily="66" charset="0"/>
              </a:rPr>
              <a:t>, </a:t>
            </a:r>
            <a:r>
              <a:rPr lang="tr-TR" b="1" dirty="0" smtClean="0">
                <a:solidFill>
                  <a:schemeClr val="accent4"/>
                </a:solidFill>
                <a:latin typeface="Comic Sans MS" pitchFamily="66" charset="0"/>
              </a:rPr>
              <a:t>Kinematik</a:t>
            </a:r>
            <a:r>
              <a:rPr lang="tr-TR" dirty="0" smtClean="0">
                <a:solidFill>
                  <a:schemeClr val="accent4"/>
                </a:solidFill>
                <a:latin typeface="Comic Sans MS" pitchFamily="66" charset="0"/>
              </a:rPr>
              <a:t> </a:t>
            </a:r>
            <a:r>
              <a:rPr lang="tr-TR" dirty="0">
                <a:solidFill>
                  <a:schemeClr val="accent4"/>
                </a:solidFill>
                <a:latin typeface="Comic Sans MS" pitchFamily="66" charset="0"/>
              </a:rPr>
              <a:t>ve </a:t>
            </a:r>
            <a:r>
              <a:rPr lang="tr-TR" b="1" dirty="0" smtClean="0">
                <a:solidFill>
                  <a:schemeClr val="accent4"/>
                </a:solidFill>
                <a:latin typeface="Comic Sans MS" pitchFamily="66" charset="0"/>
              </a:rPr>
              <a:t>Kinetik</a:t>
            </a:r>
            <a:r>
              <a:rPr lang="tr-TR" dirty="0">
                <a:solidFill>
                  <a:schemeClr val="accent4"/>
                </a:solidFill>
                <a:latin typeface="Comic Sans MS" pitchFamily="66" charset="0"/>
              </a:rPr>
              <a:t> </a:t>
            </a:r>
            <a:r>
              <a:rPr lang="tr-TR" dirty="0" smtClean="0">
                <a:solidFill>
                  <a:schemeClr val="accent4"/>
                </a:solidFill>
                <a:latin typeface="Comic Sans MS" pitchFamily="66" charset="0"/>
              </a:rPr>
              <a:t>olarak iki alanda incelenir</a:t>
            </a:r>
          </a:p>
          <a:p>
            <a:r>
              <a:rPr lang="tr-TR" b="1" dirty="0">
                <a:solidFill>
                  <a:schemeClr val="accent4"/>
                </a:solidFill>
                <a:latin typeface="Comic Sans MS" pitchFamily="66" charset="0"/>
              </a:rPr>
              <a:t>Kinematik, </a:t>
            </a:r>
            <a:r>
              <a:rPr lang="tr-TR" dirty="0">
                <a:solidFill>
                  <a:schemeClr val="accent4"/>
                </a:solidFill>
                <a:latin typeface="Comic Sans MS" pitchFamily="66" charset="0"/>
              </a:rPr>
              <a:t>dinamiğin, hareketi oluşturan veya hareketin oluşturduğu kuvvetleri referans almaksızın cismin hareketini inceleyen bir </a:t>
            </a:r>
            <a:r>
              <a:rPr lang="tr-TR" dirty="0" smtClean="0">
                <a:solidFill>
                  <a:schemeClr val="accent4"/>
                </a:solidFill>
                <a:latin typeface="Comic Sans MS" pitchFamily="66" charset="0"/>
              </a:rPr>
              <a:t>koludur.</a:t>
            </a:r>
          </a:p>
          <a:p>
            <a:pPr lvl="1"/>
            <a:r>
              <a:rPr lang="tr-TR" dirty="0" smtClean="0">
                <a:solidFill>
                  <a:schemeClr val="accent4"/>
                </a:solidFill>
                <a:latin typeface="Comic Sans MS" pitchFamily="66" charset="0"/>
              </a:rPr>
              <a:t>Konum-Hız-İvme analizi ile ilgilenir</a:t>
            </a:r>
            <a:endParaRPr lang="tr-TR" dirty="0">
              <a:solidFill>
                <a:schemeClr val="accent4"/>
              </a:solidFill>
              <a:latin typeface="Comic Sans MS" pitchFamily="66" charset="0"/>
            </a:endParaRPr>
          </a:p>
          <a:p>
            <a:r>
              <a:rPr lang="tr-TR" b="1" dirty="0" smtClean="0">
                <a:solidFill>
                  <a:schemeClr val="accent4"/>
                </a:solidFill>
                <a:latin typeface="Comic Sans MS" pitchFamily="66" charset="0"/>
              </a:rPr>
              <a:t>Kinetik</a:t>
            </a:r>
            <a:r>
              <a:rPr lang="tr-TR" b="1" dirty="0">
                <a:solidFill>
                  <a:schemeClr val="accent4"/>
                </a:solidFill>
                <a:latin typeface="Comic Sans MS" pitchFamily="66" charset="0"/>
              </a:rPr>
              <a:t>,</a:t>
            </a:r>
            <a:r>
              <a:rPr lang="tr-TR" dirty="0">
                <a:solidFill>
                  <a:schemeClr val="accent4"/>
                </a:solidFill>
                <a:latin typeface="Comic Sans MS" pitchFamily="66" charset="0"/>
              </a:rPr>
              <a:t> ise dinamiğin, cismin üzerine etkiyen kuvvetleri ele alarak cismin hareketini inceleyen </a:t>
            </a:r>
            <a:r>
              <a:rPr lang="tr-TR" dirty="0" smtClean="0">
                <a:solidFill>
                  <a:schemeClr val="accent4"/>
                </a:solidFill>
                <a:latin typeface="Comic Sans MS" pitchFamily="66" charset="0"/>
              </a:rPr>
              <a:t>koludur.</a:t>
            </a:r>
          </a:p>
          <a:p>
            <a:pPr lvl="1"/>
            <a:r>
              <a:rPr lang="tr-TR" dirty="0" smtClean="0">
                <a:solidFill>
                  <a:schemeClr val="accent4"/>
                </a:solidFill>
                <a:latin typeface="Comic Sans MS" pitchFamily="66" charset="0"/>
              </a:rPr>
              <a:t>Kuvvet-Moment analizi ile ilgilenir</a:t>
            </a:r>
            <a:endParaRPr lang="tr-TR" dirty="0">
              <a:solidFill>
                <a:schemeClr val="accent4"/>
              </a:solidFill>
              <a:latin typeface="Comic Sans MS" pitchFamily="66" charset="0"/>
            </a:endParaRPr>
          </a:p>
          <a:p>
            <a:r>
              <a:rPr lang="tr-TR" b="1" dirty="0" smtClean="0">
                <a:solidFill>
                  <a:schemeClr val="accent4"/>
                </a:solidFill>
                <a:latin typeface="Comic Sans MS" pitchFamily="66" charset="0"/>
              </a:rPr>
              <a:t>Kinematik</a:t>
            </a:r>
            <a:r>
              <a:rPr lang="tr-TR" dirty="0" smtClean="0">
                <a:solidFill>
                  <a:schemeClr val="accent4"/>
                </a:solidFill>
                <a:latin typeface="Comic Sans MS" pitchFamily="66" charset="0"/>
              </a:rPr>
              <a:t> </a:t>
            </a:r>
            <a:r>
              <a:rPr lang="tr-TR" dirty="0">
                <a:solidFill>
                  <a:schemeClr val="accent4"/>
                </a:solidFill>
                <a:latin typeface="Comic Sans MS" pitchFamily="66" charset="0"/>
              </a:rPr>
              <a:t>bilgisi kinetik için </a:t>
            </a:r>
            <a:r>
              <a:rPr lang="tr-TR" b="1" dirty="0">
                <a:solidFill>
                  <a:schemeClr val="accent4"/>
                </a:solidFill>
                <a:latin typeface="Comic Sans MS" pitchFamily="66" charset="0"/>
              </a:rPr>
              <a:t>ön koşuldur. </a:t>
            </a:r>
          </a:p>
          <a:p>
            <a:endParaRPr lang="tr-TR" dirty="0">
              <a:solidFill>
                <a:schemeClr val="accent4"/>
              </a:solidFill>
              <a:latin typeface="Comic Sans MS" pitchFamily="66" charset="0"/>
            </a:endParaRPr>
          </a:p>
          <a:p>
            <a:endParaRPr lang="tr-TR" dirty="0"/>
          </a:p>
        </p:txBody>
      </p:sp>
    </p:spTree>
    <p:extLst>
      <p:ext uri="{BB962C8B-B14F-4D97-AF65-F5344CB8AC3E}">
        <p14:creationId xmlns:p14="http://schemas.microsoft.com/office/powerpoint/2010/main" val="205549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Tarihçe</a:t>
            </a:r>
            <a:endParaRPr lang="tr-TR" dirty="0"/>
          </a:p>
        </p:txBody>
      </p:sp>
      <p:sp>
        <p:nvSpPr>
          <p:cNvPr id="3" name="İçerik Yer Tutucusu 2"/>
          <p:cNvSpPr>
            <a:spLocks noGrp="1"/>
          </p:cNvSpPr>
          <p:nvPr>
            <p:ph idx="1"/>
          </p:nvPr>
        </p:nvSpPr>
        <p:spPr/>
        <p:txBody>
          <a:bodyPr/>
          <a:lstStyle/>
          <a:p>
            <a:pPr>
              <a:spcBef>
                <a:spcPts val="500"/>
              </a:spcBef>
            </a:pPr>
            <a:r>
              <a:rPr lang="tr-TR" dirty="0" smtClean="0"/>
              <a:t>Dinamik görece yeni bir bilim dalıdır.</a:t>
            </a:r>
          </a:p>
          <a:p>
            <a:pPr>
              <a:spcBef>
                <a:spcPts val="500"/>
              </a:spcBef>
            </a:pPr>
            <a:r>
              <a:rPr lang="tr-TR" dirty="0" smtClean="0"/>
              <a:t>Kökleri Galileo’ya (1564-1642) dayanır.</a:t>
            </a:r>
          </a:p>
          <a:p>
            <a:pPr lvl="1">
              <a:spcBef>
                <a:spcPts val="0"/>
              </a:spcBef>
            </a:pPr>
            <a:r>
              <a:rPr lang="tr-TR" dirty="0" smtClean="0"/>
              <a:t>Zamanın doğru ölçülmesi için sarkaçlı saatin keşfi </a:t>
            </a:r>
            <a:r>
              <a:rPr lang="tr-TR" dirty="0" err="1" smtClean="0"/>
              <a:t>Huygens</a:t>
            </a:r>
            <a:r>
              <a:rPr lang="tr-TR" dirty="0" smtClean="0"/>
              <a:t> (1657)</a:t>
            </a:r>
          </a:p>
          <a:p>
            <a:pPr marL="342900" lvl="1" indent="-342900">
              <a:spcBef>
                <a:spcPts val="500"/>
              </a:spcBef>
              <a:buClr>
                <a:schemeClr val="bg2"/>
              </a:buClr>
              <a:buFont typeface="Wingdings" pitchFamily="2" charset="2"/>
              <a:buChar char="p"/>
            </a:pPr>
            <a:r>
              <a:rPr lang="tr-TR" sz="2800" dirty="0">
                <a:ea typeface="+mn-ea"/>
                <a:cs typeface="+mn-cs"/>
              </a:rPr>
              <a:t>Kurucusu Newton (1642-1723</a:t>
            </a:r>
            <a:r>
              <a:rPr lang="tr-TR" sz="2800" dirty="0" smtClean="0">
                <a:ea typeface="+mn-ea"/>
                <a:cs typeface="+mn-cs"/>
              </a:rPr>
              <a:t>)</a:t>
            </a:r>
          </a:p>
          <a:p>
            <a:pPr marL="342900" lvl="1" indent="-342900">
              <a:spcBef>
                <a:spcPts val="500"/>
              </a:spcBef>
              <a:buClr>
                <a:schemeClr val="bg2"/>
              </a:buClr>
              <a:buFont typeface="Wingdings" pitchFamily="2" charset="2"/>
              <a:buChar char="p"/>
            </a:pPr>
            <a:r>
              <a:rPr lang="tr-TR" sz="2800" dirty="0" smtClean="0">
                <a:ea typeface="+mn-ea"/>
                <a:cs typeface="+mn-cs"/>
              </a:rPr>
              <a:t>Mekanik bilimine daha sonraki önemli katkılar</a:t>
            </a:r>
            <a:endParaRPr lang="tr-TR" dirty="0">
              <a:ea typeface="+mn-ea"/>
              <a:cs typeface="+mn-cs"/>
            </a:endParaRPr>
          </a:p>
          <a:p>
            <a:pPr lvl="1">
              <a:spcBef>
                <a:spcPts val="0"/>
              </a:spcBef>
            </a:pPr>
            <a:r>
              <a:rPr lang="tr-TR" dirty="0" err="1"/>
              <a:t>Euler</a:t>
            </a:r>
            <a:endParaRPr lang="tr-TR" dirty="0"/>
          </a:p>
          <a:p>
            <a:pPr lvl="1">
              <a:spcBef>
                <a:spcPts val="0"/>
              </a:spcBef>
            </a:pPr>
            <a:r>
              <a:rPr lang="tr-TR" dirty="0" err="1"/>
              <a:t>D’alambert</a:t>
            </a:r>
            <a:endParaRPr lang="tr-TR" dirty="0"/>
          </a:p>
          <a:p>
            <a:pPr lvl="1">
              <a:spcBef>
                <a:spcPts val="0"/>
              </a:spcBef>
            </a:pPr>
            <a:r>
              <a:rPr lang="tr-TR" dirty="0" err="1"/>
              <a:t>Lagrange</a:t>
            </a:r>
            <a:endParaRPr lang="tr-TR" dirty="0"/>
          </a:p>
          <a:p>
            <a:pPr lvl="1">
              <a:spcBef>
                <a:spcPts val="0"/>
              </a:spcBef>
            </a:pPr>
            <a:r>
              <a:rPr lang="tr-TR" dirty="0" err="1"/>
              <a:t>Laplace</a:t>
            </a:r>
            <a:endParaRPr lang="tr-TR" dirty="0"/>
          </a:p>
          <a:p>
            <a:pPr lvl="1">
              <a:spcBef>
                <a:spcPts val="0"/>
              </a:spcBef>
            </a:pPr>
            <a:r>
              <a:rPr lang="tr-TR" dirty="0" err="1"/>
              <a:t>Poinsot</a:t>
            </a:r>
            <a:endParaRPr lang="tr-TR" dirty="0"/>
          </a:p>
          <a:p>
            <a:pPr lvl="1">
              <a:spcBef>
                <a:spcPts val="0"/>
              </a:spcBef>
            </a:pPr>
            <a:r>
              <a:rPr lang="tr-TR" dirty="0"/>
              <a:t>Einstein ve diğerleri</a:t>
            </a:r>
          </a:p>
        </p:txBody>
      </p:sp>
    </p:spTree>
    <p:extLst>
      <p:ext uri="{BB962C8B-B14F-4D97-AF65-F5344CB8AC3E}">
        <p14:creationId xmlns:p14="http://schemas.microsoft.com/office/powerpoint/2010/main" val="325791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Dinamiğe Giriş </a:t>
            </a:r>
            <a:br>
              <a:rPr lang="tr-TR" dirty="0" smtClean="0"/>
            </a:br>
            <a:r>
              <a:rPr lang="tr-TR" dirty="0" smtClean="0"/>
              <a:t>Newton Yasaları</a:t>
            </a:r>
            <a:endParaRPr lang="tr-TR" dirty="0"/>
          </a:p>
        </p:txBody>
      </p:sp>
      <p:sp>
        <p:nvSpPr>
          <p:cNvPr id="11" name="Rounded Rectangle 15"/>
          <p:cNvSpPr/>
          <p:nvPr/>
        </p:nvSpPr>
        <p:spPr>
          <a:xfrm>
            <a:off x="648072" y="1601505"/>
            <a:ext cx="936104"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12" name="TextBox 16"/>
          <p:cNvSpPr txBox="1"/>
          <p:nvPr/>
        </p:nvSpPr>
        <p:spPr>
          <a:xfrm>
            <a:off x="648072" y="1880245"/>
            <a:ext cx="864096" cy="338554"/>
          </a:xfrm>
          <a:prstGeom prst="rect">
            <a:avLst/>
          </a:prstGeom>
          <a:noFill/>
        </p:spPr>
        <p:txBody>
          <a:bodyPr wrap="square" rtlCol="0">
            <a:spAutoFit/>
          </a:bodyPr>
          <a:lstStyle/>
          <a:p>
            <a:r>
              <a:rPr lang="tr-TR" sz="1600" dirty="0" smtClean="0">
                <a:solidFill>
                  <a:schemeClr val="accent4">
                    <a:lumMod val="75000"/>
                  </a:schemeClr>
                </a:solidFill>
                <a:latin typeface="Comic Sans MS" pitchFamily="66" charset="0"/>
              </a:rPr>
              <a:t>1. Yasa</a:t>
            </a:r>
            <a:endParaRPr lang="tr-TR" sz="1600" dirty="0">
              <a:solidFill>
                <a:schemeClr val="accent4">
                  <a:lumMod val="75000"/>
                </a:schemeClr>
              </a:solidFill>
              <a:latin typeface="Comic Sans MS" pitchFamily="66" charset="0"/>
            </a:endParaRPr>
          </a:p>
        </p:txBody>
      </p:sp>
      <p:sp>
        <p:nvSpPr>
          <p:cNvPr id="13" name="Rounded Rectangle 17"/>
          <p:cNvSpPr/>
          <p:nvPr/>
        </p:nvSpPr>
        <p:spPr>
          <a:xfrm>
            <a:off x="1728192" y="1601505"/>
            <a:ext cx="6912768"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14" name="TextBox 18"/>
          <p:cNvSpPr txBox="1"/>
          <p:nvPr/>
        </p:nvSpPr>
        <p:spPr>
          <a:xfrm>
            <a:off x="1728192" y="1673513"/>
            <a:ext cx="6840760" cy="830997"/>
          </a:xfrm>
          <a:prstGeom prst="rect">
            <a:avLst/>
          </a:prstGeom>
          <a:noFill/>
        </p:spPr>
        <p:txBody>
          <a:bodyPr wrap="square" rtlCol="0">
            <a:spAutoFit/>
          </a:bodyPr>
          <a:lstStyle/>
          <a:p>
            <a:pPr algn="just"/>
            <a:r>
              <a:rPr lang="en-US" sz="1600" dirty="0" err="1" smtClean="0">
                <a:solidFill>
                  <a:schemeClr val="accent4">
                    <a:lumMod val="75000"/>
                  </a:schemeClr>
                </a:solidFill>
                <a:latin typeface="Comic Sans MS" panose="030F0702030302020204" pitchFamily="66" charset="0"/>
              </a:rPr>
              <a:t>Üzerine</a:t>
            </a:r>
            <a:r>
              <a:rPr lang="en-US" sz="1600" dirty="0" smtClean="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dengesiz</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bir</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kuvvet</a:t>
            </a:r>
            <a:r>
              <a:rPr lang="en-US" sz="1600" dirty="0">
                <a:solidFill>
                  <a:schemeClr val="accent4">
                    <a:lumMod val="75000"/>
                  </a:schemeClr>
                </a:solidFill>
                <a:latin typeface="Comic Sans MS" panose="030F0702030302020204" pitchFamily="66" charset="0"/>
              </a:rPr>
              <a:t> </a:t>
            </a:r>
            <a:r>
              <a:rPr lang="en-US" sz="1600" dirty="0" err="1" smtClean="0">
                <a:solidFill>
                  <a:schemeClr val="accent4">
                    <a:lumMod val="75000"/>
                  </a:schemeClr>
                </a:solidFill>
                <a:latin typeface="Comic Sans MS" panose="030F0702030302020204" pitchFamily="66" charset="0"/>
              </a:rPr>
              <a:t>uygulanma</a:t>
            </a:r>
            <a:r>
              <a:rPr lang="tr-TR" sz="1600" dirty="0" err="1" smtClean="0">
                <a:solidFill>
                  <a:schemeClr val="accent4">
                    <a:lumMod val="75000"/>
                  </a:schemeClr>
                </a:solidFill>
                <a:latin typeface="Comic Sans MS" panose="030F0702030302020204" pitchFamily="66" charset="0"/>
              </a:rPr>
              <a:t>dığı</a:t>
            </a:r>
            <a:r>
              <a:rPr lang="tr-TR" sz="1600" dirty="0" smtClean="0">
                <a:solidFill>
                  <a:schemeClr val="accent4">
                    <a:lumMod val="75000"/>
                  </a:schemeClr>
                </a:solidFill>
                <a:latin typeface="Comic Sans MS" panose="030F0702030302020204" pitchFamily="66" charset="0"/>
              </a:rPr>
              <a:t> sürece</a:t>
            </a:r>
            <a:r>
              <a:rPr lang="en-US" sz="1600" dirty="0" smtClean="0">
                <a:solidFill>
                  <a:schemeClr val="accent4">
                    <a:lumMod val="75000"/>
                  </a:schemeClr>
                </a:solidFill>
                <a:latin typeface="Comic Sans MS" panose="030F0702030302020204" pitchFamily="66" charset="0"/>
              </a:rPr>
              <a:t>, </a:t>
            </a:r>
            <a:r>
              <a:rPr lang="en-US" sz="1600" dirty="0" err="1" smtClean="0">
                <a:solidFill>
                  <a:schemeClr val="accent4">
                    <a:lumMod val="75000"/>
                  </a:schemeClr>
                </a:solidFill>
                <a:latin typeface="Comic Sans MS" panose="030F0702030302020204" pitchFamily="66" charset="0"/>
              </a:rPr>
              <a:t>parçacık</a:t>
            </a:r>
            <a:r>
              <a:rPr lang="en-US" sz="1600" dirty="0" smtClean="0">
                <a:solidFill>
                  <a:schemeClr val="accent4">
                    <a:lumMod val="75000"/>
                  </a:schemeClr>
                </a:solidFill>
                <a:latin typeface="Comic Sans MS" panose="030F0702030302020204" pitchFamily="66" charset="0"/>
              </a:rPr>
              <a:t> </a:t>
            </a:r>
            <a:r>
              <a:rPr lang="tr-TR" sz="1600" dirty="0" smtClean="0">
                <a:solidFill>
                  <a:schemeClr val="accent4">
                    <a:lumMod val="75000"/>
                  </a:schemeClr>
                </a:solidFill>
                <a:latin typeface="Comic Sans MS" panose="030F0702030302020204" pitchFamily="66" charset="0"/>
              </a:rPr>
              <a:t>durgun halde</a:t>
            </a:r>
            <a:r>
              <a:rPr lang="en-US" sz="1600" dirty="0" smtClean="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kalır</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veya</a:t>
            </a:r>
            <a:r>
              <a:rPr lang="en-US" sz="1600" dirty="0">
                <a:solidFill>
                  <a:schemeClr val="accent4">
                    <a:lumMod val="75000"/>
                  </a:schemeClr>
                </a:solidFill>
                <a:latin typeface="Comic Sans MS" panose="030F0702030302020204" pitchFamily="66" charset="0"/>
              </a:rPr>
              <a:t> </a:t>
            </a:r>
            <a:r>
              <a:rPr lang="tr-TR" sz="1600" dirty="0" err="1" smtClean="0">
                <a:solidFill>
                  <a:schemeClr val="accent4">
                    <a:lumMod val="75000"/>
                  </a:schemeClr>
                </a:solidFill>
                <a:latin typeface="Comic Sans MS" panose="030F0702030302020204" pitchFamily="66" charset="0"/>
              </a:rPr>
              <a:t>varolan</a:t>
            </a:r>
            <a:r>
              <a:rPr lang="tr-TR" sz="1600" dirty="0" smtClean="0">
                <a:solidFill>
                  <a:schemeClr val="accent4">
                    <a:lumMod val="75000"/>
                  </a:schemeClr>
                </a:solidFill>
                <a:latin typeface="Comic Sans MS" panose="030F0702030302020204" pitchFamily="66" charset="0"/>
              </a:rPr>
              <a:t> </a:t>
            </a:r>
            <a:r>
              <a:rPr lang="en-US" sz="1600" dirty="0" err="1" smtClean="0">
                <a:solidFill>
                  <a:schemeClr val="accent4">
                    <a:lumMod val="75000"/>
                  </a:schemeClr>
                </a:solidFill>
                <a:latin typeface="Comic Sans MS" panose="030F0702030302020204" pitchFamily="66" charset="0"/>
              </a:rPr>
              <a:t>hız</a:t>
            </a:r>
            <a:r>
              <a:rPr lang="tr-TR" sz="1600" dirty="0" err="1" smtClean="0">
                <a:solidFill>
                  <a:schemeClr val="accent4">
                    <a:lumMod val="75000"/>
                  </a:schemeClr>
                </a:solidFill>
                <a:latin typeface="Comic Sans MS" panose="030F0702030302020204" pitchFamily="66" charset="0"/>
              </a:rPr>
              <a:t>ıyla</a:t>
            </a:r>
            <a:r>
              <a:rPr lang="tr-TR" sz="1600" dirty="0" smtClean="0">
                <a:solidFill>
                  <a:schemeClr val="accent4">
                    <a:lumMod val="75000"/>
                  </a:schemeClr>
                </a:solidFill>
                <a:latin typeface="Comic Sans MS" panose="030F0702030302020204" pitchFamily="66" charset="0"/>
              </a:rPr>
              <a:t> (yönünü değiştirmeksizin, sabit hızda)</a:t>
            </a:r>
            <a:r>
              <a:rPr lang="en-US" sz="1600" dirty="0" smtClean="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hareket</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etmeye</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devam</a:t>
            </a:r>
            <a:r>
              <a:rPr lang="en-US" sz="1600" dirty="0">
                <a:solidFill>
                  <a:schemeClr val="accent4">
                    <a:lumMod val="75000"/>
                  </a:schemeClr>
                </a:solidFill>
                <a:latin typeface="Comic Sans MS" panose="030F0702030302020204" pitchFamily="66" charset="0"/>
              </a:rPr>
              <a:t> </a:t>
            </a:r>
            <a:r>
              <a:rPr lang="en-US" sz="1600" dirty="0" err="1">
                <a:solidFill>
                  <a:schemeClr val="accent4">
                    <a:lumMod val="75000"/>
                  </a:schemeClr>
                </a:solidFill>
                <a:latin typeface="Comic Sans MS" panose="030F0702030302020204" pitchFamily="66" charset="0"/>
              </a:rPr>
              <a:t>eder</a:t>
            </a:r>
            <a:r>
              <a:rPr lang="en-US" sz="1600" dirty="0">
                <a:solidFill>
                  <a:schemeClr val="accent4">
                    <a:lumMod val="75000"/>
                  </a:schemeClr>
                </a:solidFill>
                <a:latin typeface="Comic Sans MS" panose="030F0702030302020204" pitchFamily="66" charset="0"/>
              </a:rPr>
              <a:t>.</a:t>
            </a:r>
            <a:endParaRPr lang="tr-TR" sz="1600" dirty="0">
              <a:solidFill>
                <a:schemeClr val="accent4">
                  <a:lumMod val="75000"/>
                </a:schemeClr>
              </a:solidFill>
              <a:latin typeface="Comic Sans MS" pitchFamily="66" charset="0"/>
            </a:endParaRPr>
          </a:p>
        </p:txBody>
      </p:sp>
      <p:sp>
        <p:nvSpPr>
          <p:cNvPr id="15" name="Rounded Rectangle 19"/>
          <p:cNvSpPr/>
          <p:nvPr/>
        </p:nvSpPr>
        <p:spPr>
          <a:xfrm>
            <a:off x="684584" y="2537609"/>
            <a:ext cx="936104"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16" name="TextBox 20"/>
          <p:cNvSpPr txBox="1"/>
          <p:nvPr/>
        </p:nvSpPr>
        <p:spPr>
          <a:xfrm>
            <a:off x="648072" y="2825641"/>
            <a:ext cx="936104" cy="338554"/>
          </a:xfrm>
          <a:prstGeom prst="rect">
            <a:avLst/>
          </a:prstGeom>
          <a:noFill/>
        </p:spPr>
        <p:txBody>
          <a:bodyPr wrap="square" rtlCol="0">
            <a:spAutoFit/>
          </a:bodyPr>
          <a:lstStyle/>
          <a:p>
            <a:r>
              <a:rPr lang="tr-TR" sz="1600" dirty="0" smtClean="0">
                <a:solidFill>
                  <a:schemeClr val="accent4">
                    <a:lumMod val="75000"/>
                  </a:schemeClr>
                </a:solidFill>
                <a:latin typeface="Comic Sans MS" pitchFamily="66" charset="0"/>
              </a:rPr>
              <a:t>2. Yasa</a:t>
            </a:r>
            <a:endParaRPr lang="tr-TR" sz="1600" dirty="0">
              <a:solidFill>
                <a:schemeClr val="accent4">
                  <a:lumMod val="75000"/>
                </a:schemeClr>
              </a:solidFill>
              <a:latin typeface="Comic Sans MS" pitchFamily="66" charset="0"/>
            </a:endParaRPr>
          </a:p>
        </p:txBody>
      </p:sp>
      <p:sp>
        <p:nvSpPr>
          <p:cNvPr id="17" name="Rounded Rectangle 21"/>
          <p:cNvSpPr/>
          <p:nvPr/>
        </p:nvSpPr>
        <p:spPr>
          <a:xfrm>
            <a:off x="1728192" y="2537609"/>
            <a:ext cx="6912768"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18" name="TextBox 22"/>
          <p:cNvSpPr txBox="1"/>
          <p:nvPr/>
        </p:nvSpPr>
        <p:spPr>
          <a:xfrm>
            <a:off x="1764704" y="2609617"/>
            <a:ext cx="6732240" cy="584775"/>
          </a:xfrm>
          <a:prstGeom prst="rect">
            <a:avLst/>
          </a:prstGeom>
          <a:noFill/>
        </p:spPr>
        <p:txBody>
          <a:bodyPr wrap="square" rtlCol="0">
            <a:spAutoFit/>
          </a:bodyPr>
          <a:lstStyle/>
          <a:p>
            <a:pPr algn="just"/>
            <a:r>
              <a:rPr lang="tr-TR" sz="1600" dirty="0" smtClean="0">
                <a:solidFill>
                  <a:schemeClr val="accent4">
                    <a:lumMod val="75000"/>
                  </a:schemeClr>
                </a:solidFill>
                <a:latin typeface="Comic Sans MS" pitchFamily="66" charset="0"/>
              </a:rPr>
              <a:t>Parçacığın ivmesi, üzerine etkiyen bileşke kuvvetle orantılıdır ve bileşke kuvvet ile aynı yöndedir.*</a:t>
            </a:r>
            <a:endParaRPr lang="tr-TR" sz="1600" dirty="0">
              <a:solidFill>
                <a:schemeClr val="accent4">
                  <a:lumMod val="75000"/>
                </a:schemeClr>
              </a:solidFill>
              <a:latin typeface="Comic Sans MS" pitchFamily="66" charset="0"/>
            </a:endParaRPr>
          </a:p>
        </p:txBody>
      </p:sp>
      <p:sp>
        <p:nvSpPr>
          <p:cNvPr id="19" name="Rounded Rectangle 23"/>
          <p:cNvSpPr/>
          <p:nvPr/>
        </p:nvSpPr>
        <p:spPr>
          <a:xfrm>
            <a:off x="684584" y="3473713"/>
            <a:ext cx="936104"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20" name="TextBox 24"/>
          <p:cNvSpPr txBox="1"/>
          <p:nvPr/>
        </p:nvSpPr>
        <p:spPr>
          <a:xfrm>
            <a:off x="648072" y="3761745"/>
            <a:ext cx="900608" cy="338554"/>
          </a:xfrm>
          <a:prstGeom prst="rect">
            <a:avLst/>
          </a:prstGeom>
          <a:noFill/>
        </p:spPr>
        <p:txBody>
          <a:bodyPr wrap="square" rtlCol="0">
            <a:spAutoFit/>
          </a:bodyPr>
          <a:lstStyle/>
          <a:p>
            <a:r>
              <a:rPr lang="tr-TR" sz="1600" dirty="0" smtClean="0">
                <a:solidFill>
                  <a:schemeClr val="accent4">
                    <a:lumMod val="75000"/>
                  </a:schemeClr>
                </a:solidFill>
                <a:latin typeface="Comic Sans MS" pitchFamily="66" charset="0"/>
              </a:rPr>
              <a:t>3. Yasa</a:t>
            </a:r>
            <a:endParaRPr lang="tr-TR" sz="1600" dirty="0">
              <a:solidFill>
                <a:schemeClr val="accent4">
                  <a:lumMod val="75000"/>
                </a:schemeClr>
              </a:solidFill>
              <a:latin typeface="Comic Sans MS" pitchFamily="66" charset="0"/>
            </a:endParaRPr>
          </a:p>
        </p:txBody>
      </p:sp>
      <p:sp>
        <p:nvSpPr>
          <p:cNvPr id="21" name="Rounded Rectangle 25"/>
          <p:cNvSpPr/>
          <p:nvPr/>
        </p:nvSpPr>
        <p:spPr>
          <a:xfrm>
            <a:off x="1728192" y="3473713"/>
            <a:ext cx="6912768" cy="86409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22" name="TextBox 26"/>
          <p:cNvSpPr txBox="1"/>
          <p:nvPr/>
        </p:nvSpPr>
        <p:spPr>
          <a:xfrm>
            <a:off x="1764704" y="3545721"/>
            <a:ext cx="6732240" cy="584775"/>
          </a:xfrm>
          <a:prstGeom prst="rect">
            <a:avLst/>
          </a:prstGeom>
          <a:noFill/>
        </p:spPr>
        <p:txBody>
          <a:bodyPr wrap="square" rtlCol="0">
            <a:spAutoFit/>
          </a:bodyPr>
          <a:lstStyle/>
          <a:p>
            <a:pPr algn="just"/>
            <a:r>
              <a:rPr lang="tr-TR" sz="1600" dirty="0" smtClean="0">
                <a:solidFill>
                  <a:schemeClr val="accent4">
                    <a:lumMod val="75000"/>
                  </a:schemeClr>
                </a:solidFill>
                <a:latin typeface="Comic Sans MS" pitchFamily="66" charset="0"/>
              </a:rPr>
              <a:t> </a:t>
            </a:r>
            <a:r>
              <a:rPr lang="en-US" sz="1600" dirty="0" err="1" smtClean="0">
                <a:solidFill>
                  <a:schemeClr val="accent4">
                    <a:lumMod val="75000"/>
                  </a:schemeClr>
                </a:solidFill>
                <a:latin typeface="Comic Sans MS" pitchFamily="66" charset="0"/>
              </a:rPr>
              <a:t>Etkileşim</a:t>
            </a:r>
            <a:r>
              <a:rPr lang="en-US" sz="1600" dirty="0" smtClean="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yapan</a:t>
            </a:r>
            <a:r>
              <a:rPr lang="en-US" sz="1600" dirty="0">
                <a:solidFill>
                  <a:schemeClr val="accent4">
                    <a:lumMod val="75000"/>
                  </a:schemeClr>
                </a:solidFill>
                <a:latin typeface="Comic Sans MS" pitchFamily="66" charset="0"/>
              </a:rPr>
              <a:t> </a:t>
            </a:r>
            <a:r>
              <a:rPr lang="tr-TR" sz="1600" dirty="0">
                <a:solidFill>
                  <a:schemeClr val="accent4">
                    <a:lumMod val="75000"/>
                  </a:schemeClr>
                </a:solidFill>
                <a:latin typeface="Comic Sans MS" pitchFamily="66" charset="0"/>
              </a:rPr>
              <a:t>cisimler </a:t>
            </a:r>
            <a:r>
              <a:rPr lang="en-US" sz="1600" dirty="0" err="1">
                <a:solidFill>
                  <a:schemeClr val="accent4">
                    <a:lumMod val="75000"/>
                  </a:schemeClr>
                </a:solidFill>
                <a:latin typeface="Comic Sans MS" pitchFamily="66" charset="0"/>
              </a:rPr>
              <a:t>arasındaki</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etki</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ve</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tepki</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kuvvetleri</a:t>
            </a:r>
            <a:r>
              <a:rPr lang="en-US" sz="1600" dirty="0">
                <a:solidFill>
                  <a:schemeClr val="accent4">
                    <a:lumMod val="75000"/>
                  </a:schemeClr>
                </a:solidFill>
                <a:latin typeface="Comic Sans MS" pitchFamily="66" charset="0"/>
              </a:rPr>
              <a:t> </a:t>
            </a:r>
            <a:r>
              <a:rPr lang="tr-TR" sz="1600" dirty="0">
                <a:solidFill>
                  <a:schemeClr val="accent4">
                    <a:lumMod val="75000"/>
                  </a:schemeClr>
                </a:solidFill>
                <a:latin typeface="Comic Sans MS" pitchFamily="66" charset="0"/>
              </a:rPr>
              <a:t>eşit </a:t>
            </a:r>
            <a:r>
              <a:rPr lang="en-US" sz="1600" dirty="0" err="1">
                <a:solidFill>
                  <a:schemeClr val="accent4">
                    <a:lumMod val="75000"/>
                  </a:schemeClr>
                </a:solidFill>
                <a:latin typeface="Comic Sans MS" pitchFamily="66" charset="0"/>
              </a:rPr>
              <a:t>büyüklük</a:t>
            </a:r>
            <a:r>
              <a:rPr lang="tr-TR" sz="1600" dirty="0" err="1">
                <a:solidFill>
                  <a:schemeClr val="accent4">
                    <a:lumMod val="75000"/>
                  </a:schemeClr>
                </a:solidFill>
                <a:latin typeface="Comic Sans MS" pitchFamily="66" charset="0"/>
              </a:rPr>
              <a:t>lü</a:t>
            </a:r>
            <a:r>
              <a:rPr lang="en-US" sz="1600" dirty="0">
                <a:solidFill>
                  <a:schemeClr val="accent4">
                    <a:lumMod val="75000"/>
                  </a:schemeClr>
                </a:solidFill>
                <a:latin typeface="Comic Sans MS" pitchFamily="66" charset="0"/>
              </a:rPr>
              <a:t>,</a:t>
            </a:r>
            <a:r>
              <a:rPr lang="tr-TR" sz="1600" dirty="0">
                <a:solidFill>
                  <a:schemeClr val="accent4">
                    <a:lumMod val="75000"/>
                  </a:schemeClr>
                </a:solidFill>
                <a:latin typeface="Comic Sans MS" pitchFamily="66" charset="0"/>
              </a:rPr>
              <a:t> </a:t>
            </a:r>
            <a:r>
              <a:rPr lang="en-US" sz="1600" dirty="0">
                <a:solidFill>
                  <a:schemeClr val="accent4">
                    <a:lumMod val="75000"/>
                  </a:schemeClr>
                </a:solidFill>
                <a:latin typeface="Comic Sans MS" pitchFamily="66" charset="0"/>
              </a:rPr>
              <a:t> zıt</a:t>
            </a:r>
            <a:r>
              <a:rPr lang="tr-TR" sz="1600" dirty="0">
                <a:solidFill>
                  <a:schemeClr val="accent4">
                    <a:lumMod val="75000"/>
                  </a:schemeClr>
                </a:solidFill>
                <a:latin typeface="Comic Sans MS" pitchFamily="66" charset="0"/>
              </a:rPr>
              <a:t> yönlü</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ve</a:t>
            </a:r>
            <a:r>
              <a:rPr lang="en-US" sz="1600" dirty="0">
                <a:solidFill>
                  <a:schemeClr val="accent4">
                    <a:lumMod val="75000"/>
                  </a:schemeClr>
                </a:solidFill>
                <a:latin typeface="Comic Sans MS" pitchFamily="66" charset="0"/>
              </a:rPr>
              <a:t> </a:t>
            </a:r>
            <a:r>
              <a:rPr lang="en-US" sz="1600" dirty="0" err="1">
                <a:solidFill>
                  <a:schemeClr val="accent4">
                    <a:lumMod val="75000"/>
                  </a:schemeClr>
                </a:solidFill>
                <a:latin typeface="Comic Sans MS" pitchFamily="66" charset="0"/>
              </a:rPr>
              <a:t>eşdoğrusaldır</a:t>
            </a:r>
            <a:r>
              <a:rPr lang="en-US" sz="1600" dirty="0">
                <a:solidFill>
                  <a:schemeClr val="accent4">
                    <a:lumMod val="75000"/>
                  </a:schemeClr>
                </a:solidFill>
                <a:latin typeface="Comic Sans MS" pitchFamily="66" charset="0"/>
              </a:rPr>
              <a:t>.</a:t>
            </a:r>
            <a:endParaRPr lang="tr-TR" sz="1600" dirty="0">
              <a:solidFill>
                <a:schemeClr val="accent4">
                  <a:lumMod val="75000"/>
                </a:schemeClr>
              </a:solidFill>
              <a:latin typeface="Comic Sans MS" pitchFamily="66" charset="0"/>
            </a:endParaRPr>
          </a:p>
        </p:txBody>
      </p:sp>
      <p:sp>
        <p:nvSpPr>
          <p:cNvPr id="24" name="TextBox 28"/>
          <p:cNvSpPr txBox="1"/>
          <p:nvPr/>
        </p:nvSpPr>
        <p:spPr>
          <a:xfrm>
            <a:off x="720080" y="4409817"/>
            <a:ext cx="8028384" cy="584775"/>
          </a:xfrm>
          <a:prstGeom prst="rect">
            <a:avLst/>
          </a:prstGeom>
          <a:noFill/>
        </p:spPr>
        <p:txBody>
          <a:bodyPr wrap="square" rtlCol="0">
            <a:spAutoFit/>
          </a:bodyPr>
          <a:lstStyle/>
          <a:p>
            <a:r>
              <a:rPr lang="tr-TR" sz="1600" dirty="0" smtClean="0">
                <a:solidFill>
                  <a:schemeClr val="tx2">
                    <a:lumMod val="75000"/>
                  </a:schemeClr>
                </a:solidFill>
                <a:latin typeface="Comic Sans MS" pitchFamily="66" charset="0"/>
              </a:rPr>
              <a:t>Newton’un ikinci yasası dinamik analizlerin pek çoğu için temeli oluşturur. Kütlesi </a:t>
            </a:r>
            <a:r>
              <a:rPr lang="tr-TR" sz="1600" b="1" i="1" dirty="0" smtClean="0">
                <a:solidFill>
                  <a:schemeClr val="tx2">
                    <a:lumMod val="75000"/>
                  </a:schemeClr>
                </a:solidFill>
                <a:latin typeface="Comic Sans MS" pitchFamily="66" charset="0"/>
              </a:rPr>
              <a:t>m</a:t>
            </a:r>
            <a:r>
              <a:rPr lang="tr-TR" sz="1600" dirty="0" smtClean="0">
                <a:solidFill>
                  <a:schemeClr val="tx2">
                    <a:lumMod val="75000"/>
                  </a:schemeClr>
                </a:solidFill>
                <a:latin typeface="Comic Sans MS" pitchFamily="66" charset="0"/>
              </a:rPr>
              <a:t> olan parçacık, bileşke kuvvet </a:t>
            </a:r>
            <a:r>
              <a:rPr lang="tr-TR" sz="1600" b="1" i="1" dirty="0" err="1" smtClean="0">
                <a:solidFill>
                  <a:schemeClr val="tx2">
                    <a:lumMod val="75000"/>
                  </a:schemeClr>
                </a:solidFill>
                <a:latin typeface="Comic Sans MS" pitchFamily="66" charset="0"/>
              </a:rPr>
              <a:t>F’</a:t>
            </a:r>
            <a:r>
              <a:rPr lang="tr-TR" sz="1600" i="1" dirty="0" err="1" smtClean="0">
                <a:solidFill>
                  <a:schemeClr val="tx2">
                    <a:lumMod val="75000"/>
                  </a:schemeClr>
                </a:solidFill>
                <a:latin typeface="Comic Sans MS" pitchFamily="66" charset="0"/>
              </a:rPr>
              <a:t>e</a:t>
            </a:r>
            <a:r>
              <a:rPr lang="tr-TR" sz="1600" i="1" dirty="0" smtClean="0">
                <a:solidFill>
                  <a:schemeClr val="tx2">
                    <a:lumMod val="75000"/>
                  </a:schemeClr>
                </a:solidFill>
                <a:latin typeface="Comic Sans MS" pitchFamily="66" charset="0"/>
              </a:rPr>
              <a:t> </a:t>
            </a:r>
            <a:r>
              <a:rPr lang="tr-TR" sz="1600" dirty="0" smtClean="0">
                <a:solidFill>
                  <a:schemeClr val="tx2">
                    <a:lumMod val="75000"/>
                  </a:schemeClr>
                </a:solidFill>
                <a:latin typeface="Comic Sans MS" pitchFamily="66" charset="0"/>
              </a:rPr>
              <a:t>tabidir, 2. Yasa aşağıdaki gibi formüle edilebilir.</a:t>
            </a:r>
            <a:endParaRPr lang="tr-TR" sz="1600" dirty="0">
              <a:solidFill>
                <a:schemeClr val="tx2">
                  <a:lumMod val="75000"/>
                </a:schemeClr>
              </a:solidFill>
              <a:latin typeface="Comic Sans MS" pitchFamily="66" charset="0"/>
            </a:endParaRPr>
          </a:p>
        </p:txBody>
      </p:sp>
      <p:sp>
        <p:nvSpPr>
          <p:cNvPr id="25" name="Rounded Rectangle 29"/>
          <p:cNvSpPr/>
          <p:nvPr/>
        </p:nvSpPr>
        <p:spPr>
          <a:xfrm>
            <a:off x="3528392" y="4985881"/>
            <a:ext cx="1512168" cy="504056"/>
          </a:xfrm>
          <a:prstGeom prst="roundRect">
            <a:avLst/>
          </a:prstGeom>
          <a:solidFill>
            <a:schemeClr val="bg2"/>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p>
        </p:txBody>
      </p:sp>
      <p:graphicFrame>
        <p:nvGraphicFramePr>
          <p:cNvPr id="26" name="Object 30"/>
          <p:cNvGraphicFramePr>
            <a:graphicFrameLocks noChangeAspect="1"/>
          </p:cNvGraphicFramePr>
          <p:nvPr>
            <p:extLst>
              <p:ext uri="{D42A27DB-BD31-4B8C-83A1-F6EECF244321}">
                <p14:modId xmlns:p14="http://schemas.microsoft.com/office/powerpoint/2010/main" val="1694346459"/>
              </p:ext>
            </p:extLst>
          </p:nvPr>
        </p:nvGraphicFramePr>
        <p:xfrm>
          <a:off x="3672407" y="4985881"/>
          <a:ext cx="1080121" cy="378042"/>
        </p:xfrm>
        <a:graphic>
          <a:graphicData uri="http://schemas.openxmlformats.org/presentationml/2006/ole">
            <mc:AlternateContent xmlns:mc="http://schemas.openxmlformats.org/markup-compatibility/2006">
              <mc:Choice xmlns:v="urn:schemas-microsoft-com:vml" Requires="v">
                <p:oleObj spid="_x0000_s1060" name="Equation" r:id="rId3" imgW="507960" imgH="177480" progId="Equation.3">
                  <p:embed/>
                </p:oleObj>
              </mc:Choice>
              <mc:Fallback>
                <p:oleObj name="Equation" r:id="rId3" imgW="5079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407" y="4985881"/>
                        <a:ext cx="1080121" cy="378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35"/>
          <p:cNvSpPr txBox="1"/>
          <p:nvPr/>
        </p:nvSpPr>
        <p:spPr>
          <a:xfrm>
            <a:off x="720080" y="5489937"/>
            <a:ext cx="7992888" cy="1323439"/>
          </a:xfrm>
          <a:prstGeom prst="rect">
            <a:avLst/>
          </a:prstGeom>
          <a:noFill/>
        </p:spPr>
        <p:txBody>
          <a:bodyPr wrap="square" rtlCol="0">
            <a:spAutoFit/>
          </a:bodyPr>
          <a:lstStyle/>
          <a:p>
            <a:r>
              <a:rPr lang="tr-TR" sz="1600" dirty="0" smtClean="0">
                <a:solidFill>
                  <a:schemeClr val="tx2">
                    <a:lumMod val="75000"/>
                  </a:schemeClr>
                </a:solidFill>
                <a:latin typeface="Comic Sans MS" pitchFamily="66" charset="0"/>
              </a:rPr>
              <a:t>Burada </a:t>
            </a:r>
            <a:r>
              <a:rPr lang="tr-TR" sz="1600" b="1" i="1" dirty="0" smtClean="0">
                <a:solidFill>
                  <a:schemeClr val="tx2">
                    <a:lumMod val="75000"/>
                  </a:schemeClr>
                </a:solidFill>
                <a:latin typeface="Comic Sans MS" pitchFamily="66" charset="0"/>
              </a:rPr>
              <a:t>a</a:t>
            </a:r>
            <a:r>
              <a:rPr lang="tr-TR" sz="1600" dirty="0" smtClean="0">
                <a:solidFill>
                  <a:schemeClr val="tx2">
                    <a:lumMod val="75000"/>
                  </a:schemeClr>
                </a:solidFill>
                <a:latin typeface="Comic Sans MS" pitchFamily="66" charset="0"/>
              </a:rPr>
              <a:t> sabit referans sisteminde ölçülen bileşke ivmeyi göstermektedir. Newton’un birinci yasası, ikinci yasanın bir sonucudur. Şöyle ki bileşke kuvvetler sıfır olduğunda ivme de sıfır olacaktır. Dolayısıyla parçacık ya durgunlukta kalacak yada sabit hızda hareketine devam edecektir. 3. yasa etki-tepki prensibi olarak adlandırılır.</a:t>
            </a:r>
            <a:endParaRPr lang="tr-TR" sz="1600"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val="2734600577"/>
      </p:ext>
    </p:extLst>
  </p:cSld>
  <p:clrMapOvr>
    <a:masterClrMapping/>
  </p:clrMapOvr>
</p:sld>
</file>

<file path=ppt/theme/theme1.xml><?xml version="1.0" encoding="utf-8"?>
<a:theme xmlns:a="http://schemas.openxmlformats.org/drawingml/2006/main" name="Level">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8A24CC-A9A9-433C-BF6C-D19CD7956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Sunu (Düzey teması)</Template>
  <TotalTime>966</TotalTime>
  <Words>2124</Words>
  <Application>Microsoft Office PowerPoint</Application>
  <PresentationFormat>Ekran Gösterisi (4:3)</PresentationFormat>
  <Paragraphs>279</Paragraphs>
  <Slides>43</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3</vt:i4>
      </vt:variant>
      <vt:variant>
        <vt:lpstr>Slayt Başlıkları</vt:lpstr>
      </vt:variant>
      <vt:variant>
        <vt:i4>43</vt:i4>
      </vt:variant>
    </vt:vector>
  </HeadingPairs>
  <TitlesOfParts>
    <vt:vector size="52" baseType="lpstr">
      <vt:lpstr>Arial</vt:lpstr>
      <vt:lpstr>Cambria Math</vt:lpstr>
      <vt:lpstr>Comic Sans MS</vt:lpstr>
      <vt:lpstr>Times New Roman</vt:lpstr>
      <vt:lpstr>Wingdings</vt:lpstr>
      <vt:lpstr>Level</vt:lpstr>
      <vt:lpstr>Equation</vt:lpstr>
      <vt:lpstr>Makro İçerebilen Çalışma Sayfası</vt:lpstr>
      <vt:lpstr>Makro İçerebilen Microsoft Excel Çalışma Sayfası</vt:lpstr>
      <vt:lpstr>Dinamik (MAK219)</vt:lpstr>
      <vt:lpstr>Açıklama ve Uyarılar</vt:lpstr>
      <vt:lpstr>Açıklama ve Uyarılar</vt:lpstr>
      <vt:lpstr>Bölüm 1 Dinamiğe Giriş</vt:lpstr>
      <vt:lpstr>Tanımlamalar</vt:lpstr>
      <vt:lpstr>Motivasyon</vt:lpstr>
      <vt:lpstr>Tanımlamalar</vt:lpstr>
      <vt:lpstr>Tarihçe</vt:lpstr>
      <vt:lpstr>Dinamiğe Giriş  Newton Yasaları</vt:lpstr>
      <vt:lpstr>Dinamiğe Giriş Birimler ve Boyutlar</vt:lpstr>
      <vt:lpstr>Bölüm 2 Parçacık Kinematiği </vt:lpstr>
      <vt:lpstr>Parçacık Kinematiği Giriş</vt:lpstr>
      <vt:lpstr>Giriş</vt:lpstr>
      <vt:lpstr>Giriş</vt:lpstr>
      <vt:lpstr>Koordinat Sistemleri</vt:lpstr>
      <vt:lpstr>Koordinat Sistemleri</vt:lpstr>
      <vt:lpstr>Koordinat Sistemleri</vt:lpstr>
      <vt:lpstr>Koordinat Sistemleri</vt:lpstr>
      <vt:lpstr>Parçacık Kinematiği Doğrusal Hareket – Yer Değiştirme</vt:lpstr>
      <vt:lpstr>Parçacık Kinematiği Doğrusal Hareket – Hız</vt:lpstr>
      <vt:lpstr>Parçacık Kinematiği Doğrusal Hareket – İvme</vt:lpstr>
      <vt:lpstr>Parçacık Kinematiği Doğrusal Hareket, s, v ve a ilişkisi</vt:lpstr>
      <vt:lpstr>Doğrusal hareket için elde edilen diferansiyel denklemlerin grafik olarak yorumlanması, s, v, a ve t arasındaki ilişkilerin daha net anlaşılmasını sağlayabilir.</vt:lpstr>
      <vt:lpstr>Doğrusal hareket için elde edilen diferansiyel denklemlerin grafik olarak yorumlanması, s, v, a ve t arasındaki ilişkilerin daha net anlaşılmasını sağlayabilir.</vt:lpstr>
      <vt:lpstr>Doğrusal hareket için elde edilen diferansiyel denklemlerin grafik olarak yorumlanması, s, v, a ve t arasındaki ilişkilerin daha net anlaşılmasını sağlayabilir.</vt:lpstr>
      <vt:lpstr>Bir parçacığın konum denklemi s=2t^3-40t^2+200t-50 ifadesi ile tanımlanıyor. İlk 12 s için konum, hız ve ivme grafiklerini çiziniz. Hızın sıfır olduğu zamanları bulunuz. Birimler: Konum (m); Zaman (s)</vt:lpstr>
      <vt:lpstr>Bir parçacığın konum denklemi s=2t^3-40t^2+200t-50 ifadesi ile tanımlanıyor. İlk 12 s için konum, hız ve ivme grafiklerini çiziniz. Hızın sıfır olduğu zamanları bulunuz. Birimler: Konum (m); Zaman (s)</vt:lpstr>
      <vt:lpstr>Bir parçacığın konum denklemi s=2t^3-40t^2+200t-50 ifadesi ile tanımlanıyor. İlk 12 s için konum, hız ve ivme grafiklerini çiziniz. Hızın sıfır olduğu zamanları bulunuz. Birimler: Konum (m); Zaman (s)</vt:lpstr>
      <vt:lpstr>Analitik Tümlev (İntegral) Alma</vt:lpstr>
      <vt:lpstr>Analitik Tümlev (İntegral) Alma</vt:lpstr>
      <vt:lpstr>İvme sabit olduğu zaman, daha önce yazdığımız tümlev ifadelerinde ivme tümlev işaretinin dışına çıkar ve ifadelerin tümlevi direkt olarak alınabilir.</vt:lpstr>
      <vt:lpstr>Örnek: Bir parçacık v0=50 m/s hızla ilerlerken 4. saniyede fren yapılarak a=-10 m/s2 ivme ile durmaya zorlanıyor. Parçacığın 8. ve 12. saniyelerdeki hız ve konumunu hesaplayınız. </vt:lpstr>
      <vt:lpstr>Zamanın fonksiyonu olarak ivme a=f(t)</vt:lpstr>
      <vt:lpstr>Örnek:ivmesi a=4t-30 ifadesi ile verilen parçacığın hız ve konum fonksiyonlarını bulunuz. t=0 anında s0=-5 m ve v0=3 m/s dir.</vt:lpstr>
      <vt:lpstr>Hızın fonksiyonu olarak ivme a=f(v)</vt:lpstr>
      <vt:lpstr>Örnek: Bir parçacık a=-kv yavaşlama ivmesi ile hareket ediyor. t=0 s’de v0=4 m/s ve t=2 s’de v0=1 m/s hızda olduğu ölçülüyor. Parçacığın hızı ilk hızının onda birine eriştiğinde geçen zamanı ve katedilen mesafeyi hesaplayınız.</vt:lpstr>
      <vt:lpstr>Yer değiştirmenin fonksiyonu olarak ivme a=f(s)</vt:lpstr>
      <vt:lpstr>Üç farklı parçacık farklı ivmelere maruz kalıyor. Birinci parçacığın ivmesi a=-kv, ikinci parçacığın ivmesi a=-kt ve üçüncü parçacığın ivmesi a=-ks. Üç parçacıkta t=0 anında s=0 orijin noktasından v0=10 m/s başlangıç hızıyla harekete başlıyorlar. k değeri birimi her biri için farklı olmakla beraber büyüklük olarak aynı ve 0.1’e eşitdir. Her bir parçacık için konum, hız ve ivme grafiklerini 0≤t≤10 s aralığında çiziniz.</vt:lpstr>
      <vt:lpstr>Üç farklı parçacık farklı ivmelere maruz kalıyor. Birinci parçacığın ivmesi a=-kv, ikinci parçacığın ivmesi a=-kt ve üçüncü parçacığın ivmesi a=-ks. Üç parçacıkta t=0 anında s=0 orijin noktasından v0=10 m/s başlangıç hızıyla harekete başlıyorlar. k değeri birimi her biri için farklı olmakla beraber büyüklük olarak aynı ve 0.1’e eşitdir. Her bir parçacık için konum, hız ve ivme grafiklerini 0≤t≤10 s aralığında çiziniz.</vt:lpstr>
      <vt:lpstr>Problem Çözümleri</vt:lpstr>
      <vt:lpstr>Örnek: Şekildeki araba, v0=100 km/h hızla hareket ederken eğimi tan⁡〖θ=6/100〗 olan bir bölüme denk geliyor ve gaz ayarını hiç değiştirmiyor, bu nedenle araç yer çekiminin etkisi ile a=-g sin⁡θ sabit ivmesi ile yavaşlıyor. A noktasını geçtikten 10 s sonra aracın hızı ne olur. Araç eğimli yolda 100 m ilerledikten sonra aracın hızı ne olur.</vt:lpstr>
      <vt:lpstr>Bir motorcu, A noktasından 120 km/saat sabit hızla geçen arabadan 2 saniye sonra durgunluktan harekete geçiyor, ve maksimum yasal hız sınırı olan 150 km/saat’e kadar 6 m/s2 lik bir ivme ile hızlanıyor. Arabayı yakalayana kadar aynı hızda sürüşünü sürdürüyor. Arabayı A noktasından geçerken farkettiğinden itibaren, motorun arabayı yakalayana kadar geçen zamanı ve motorcunun katettiği mesafeyi bulunuz.</vt:lpstr>
      <vt:lpstr>Örnek: Bir cisim v0 hızıyla yaylarla desteklenen platformun üzerine düşüyor ve düşmenin ardından temasını koruyor. Çarpışma sonrası cismin ivmesi a=g-cy olarak ölçülüyor. Burada c pozitif bir katsayı ve y platformun orijinal konumundan sapmasını gösteren büyüklüktür. Eğer yaylardaki maksimum sıkışma ym ise c sabitinin büyüklüğüne karar veriniz.</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Dinamik (MAK219)</dc:title>
  <dc:subject/>
  <dc:creator>Nurdan Bilgin</dc:creator>
  <cp:keywords/>
  <dc:description/>
  <cp:lastModifiedBy>Nurdan Bilgin</cp:lastModifiedBy>
  <cp:revision>61</cp:revision>
  <dcterms:created xsi:type="dcterms:W3CDTF">2018-09-06T10:33:28Z</dcterms:created>
  <dcterms:modified xsi:type="dcterms:W3CDTF">2018-09-25T14:14:29Z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TC060874521055</vt:lpwstr>
  </property>
</Properties>
</file>