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5"/>
  </p:notesMasterIdLst>
  <p:sldIdLst>
    <p:sldId id="262" r:id="rId3"/>
    <p:sldId id="312" r:id="rId4"/>
    <p:sldId id="313" r:id="rId5"/>
    <p:sldId id="392" r:id="rId6"/>
    <p:sldId id="393" r:id="rId7"/>
    <p:sldId id="394" r:id="rId8"/>
    <p:sldId id="395" r:id="rId9"/>
    <p:sldId id="411" r:id="rId10"/>
    <p:sldId id="412" r:id="rId11"/>
    <p:sldId id="413" r:id="rId12"/>
    <p:sldId id="414" r:id="rId13"/>
    <p:sldId id="415" r:id="rId14"/>
    <p:sldId id="416" r:id="rId15"/>
    <p:sldId id="418" r:id="rId16"/>
    <p:sldId id="419" r:id="rId17"/>
    <p:sldId id="420" r:id="rId18"/>
    <p:sldId id="423" r:id="rId19"/>
    <p:sldId id="422" r:id="rId20"/>
    <p:sldId id="424" r:id="rId21"/>
    <p:sldId id="426" r:id="rId22"/>
    <p:sldId id="427" r:id="rId23"/>
    <p:sldId id="428" r:id="rId24"/>
    <p:sldId id="429" r:id="rId25"/>
    <p:sldId id="430" r:id="rId26"/>
    <p:sldId id="431" r:id="rId27"/>
    <p:sldId id="435" r:id="rId28"/>
    <p:sldId id="436" r:id="rId29"/>
    <p:sldId id="437" r:id="rId30"/>
    <p:sldId id="342" r:id="rId31"/>
    <p:sldId id="406" r:id="rId32"/>
    <p:sldId id="407" r:id="rId33"/>
    <p:sldId id="425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>
        <p:scale>
          <a:sx n="80" d="100"/>
          <a:sy n="80" d="100"/>
        </p:scale>
        <p:origin x="33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Macro-Enabled_Worksheet1.xlsm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Macro-Enabled_Worksheet2.xlsm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emf"/><Relationship Id="rId10" Type="http://schemas.openxmlformats.org/officeDocument/2006/relationships/image" Target="../media/image35.png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Dinamik </a:t>
            </a:r>
            <a:r>
              <a:rPr lang="tr-TR" sz="2800" dirty="0" smtClean="0"/>
              <a:t>(MAK219)</a:t>
            </a:r>
            <a:endParaRPr lang="tr-TR" sz="28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bg2"/>
                </a:solidFill>
              </a:rPr>
              <a:t>2018-2019</a:t>
            </a:r>
          </a:p>
          <a:p>
            <a:r>
              <a:rPr lang="tr-TR" sz="2400" dirty="0" err="1" smtClean="0">
                <a:solidFill>
                  <a:schemeClr val="tx2"/>
                </a:solidFill>
              </a:rPr>
              <a:t>Ondokuz</a:t>
            </a:r>
            <a:r>
              <a:rPr lang="tr-TR" sz="2400" dirty="0" smtClean="0">
                <a:solidFill>
                  <a:schemeClr val="tx2"/>
                </a:solidFill>
              </a:rPr>
              <a:t> Mayıs Üniversitesi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Mühendislik Fakültesi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Makine Mühendisliği Bölümü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Dr. </a:t>
            </a:r>
            <a:r>
              <a:rPr lang="tr-TR" sz="2400" dirty="0" err="1" smtClean="0">
                <a:solidFill>
                  <a:schemeClr val="accent6"/>
                </a:solidFill>
              </a:rPr>
              <a:t>Öğr</a:t>
            </a:r>
            <a:r>
              <a:rPr lang="tr-TR" sz="2400" dirty="0" smtClean="0">
                <a:solidFill>
                  <a:schemeClr val="accent6"/>
                </a:solidFill>
              </a:rPr>
              <a:t>. Üyesi Nurdan Bilgin</a:t>
            </a:r>
            <a:endParaRPr lang="tr-TR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Problem:</a:t>
                </a:r>
              </a:p>
              <a:p>
                <a:r>
                  <a:rPr lang="tr-TR" sz="2000" dirty="0" smtClean="0"/>
                  <a:t>sabit </a:t>
                </a:r>
                <a:r>
                  <a:rPr lang="tr-TR" sz="2000" dirty="0"/>
                  <a:t>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hızıyla-</a:t>
                </a:r>
                <a:r>
                  <a:rPr lang="tr-TR" sz="2000" b="1" dirty="0" smtClean="0"/>
                  <a:t>İvme </a:t>
                </a:r>
                <a:r>
                  <a:rPr lang="tr-TR" sz="2000" b="1" dirty="0"/>
                  <a:t>s</a:t>
                </a:r>
                <a:r>
                  <a:rPr lang="tr-TR" sz="2000" b="1" dirty="0" smtClean="0"/>
                  <a:t>abit</a:t>
                </a:r>
              </a:p>
              <a:p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km=10000 m </a:t>
                </a:r>
              </a:p>
              <a:p>
                <a:r>
                  <a:rPr lang="tr-TR" sz="2000" dirty="0" smtClean="0"/>
                  <a:t>Eğer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000" dirty="0"/>
                  <a:t> derece iken </a:t>
                </a:r>
                <a:endParaRPr lang="tr-TR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tr-TR" sz="2000" dirty="0" smtClean="0"/>
                  <a:t> </a:t>
                </a:r>
                <a:r>
                  <a:rPr lang="tr-TR" sz="2000" dirty="0"/>
                  <a:t>değişim oranı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0.020 </m:t>
                    </m:r>
                    <m:r>
                      <a:rPr lang="tr-TR" sz="2000" i="1" dirty="0" err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 smtClean="0"/>
                  <a:t>’ı </a:t>
                </a:r>
                <a:r>
                  <a:rPr lang="tr-TR" sz="2000" dirty="0"/>
                  <a:t>ve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/>
                  <a:t>uçağın hızının büyüklüğünü belirleyiniz</a:t>
                </a:r>
                <a:r>
                  <a:rPr lang="tr-TR" sz="20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dirty="0" err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tr-TR" sz="20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h𝑐𝑜𝑠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endParaRPr lang="en-US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53" t="-673" b="-2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2060848"/>
            <a:ext cx="4038600" cy="3465585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endParaRPr lang="en-US" sz="2000" dirty="0"/>
          </a:p>
          <a:p>
            <a:endParaRPr lang="tr-TR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/>
          </p:nvPr>
        </p:nvGraphicFramePr>
        <p:xfrm>
          <a:off x="5292080" y="2132856"/>
          <a:ext cx="24479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Makro İçerebilen Çalışma Sayfası" r:id="rId4" imgW="2447985" imgH="1533454" progId="Excel.SheetMacroEnabled.12">
                  <p:embed/>
                </p:oleObj>
              </mc:Choice>
              <mc:Fallback>
                <p:oleObj name="Makro İçerebilen Çalışma Sayfası" r:id="rId4" imgW="2447985" imgH="15334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2132856"/>
                        <a:ext cx="24479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51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Problem:</a:t>
                </a:r>
              </a:p>
              <a:p>
                <a:r>
                  <a:rPr lang="tr-TR" sz="2000" dirty="0" smtClean="0"/>
                  <a:t>sabit </a:t>
                </a:r>
                <a:r>
                  <a:rPr lang="tr-TR" sz="2000" dirty="0"/>
                  <a:t>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hızıyla-</a:t>
                </a:r>
                <a:r>
                  <a:rPr lang="tr-TR" sz="2000" b="1" dirty="0" smtClean="0"/>
                  <a:t>İvme sabit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tr-T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endParaRPr lang="en-US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453" t="-6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Nesne 5"/>
          <p:cNvGraphicFramePr>
            <a:graphicFrameLocks noChangeAspect="1"/>
          </p:cNvGraphicFramePr>
          <p:nvPr>
            <p:extLst/>
          </p:nvPr>
        </p:nvGraphicFramePr>
        <p:xfrm>
          <a:off x="5292725" y="3500438"/>
          <a:ext cx="24479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Makro İçerebilen Çalışma Sayfası" r:id="rId5" imgW="2447985" imgH="2104997" progId="Excel.SheetMacroEnabled.12">
                  <p:embed/>
                </p:oleObj>
              </mc:Choice>
              <mc:Fallback>
                <p:oleObj name="Makro İçerebilen Çalışma Sayfası" r:id="rId5" imgW="2447985" imgH="2104997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725" y="3500438"/>
                        <a:ext cx="24479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67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latin typeface="Comic Sans MS" panose="030F0702030302020204" pitchFamily="66" charset="0"/>
                  </a:rPr>
                  <a:t>Düzlemsel Koordinatlar (x-y-z):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Comic Sans MS" panose="030F0702030302020204" pitchFamily="66" charset="0"/>
                  </a:rPr>
                  <a:t>İki boyutlu hareketi incelemiştik, üç boyutlu harekette tek fark ek olarak z koordinatının eklenmesidir. Böylece konum, hız ve ivme ifadelerimiz şu şekli alır.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30725"/>
              </a:xfrm>
              <a:blipFill rotWithShape="0">
                <a:blip r:embed="rId2"/>
                <a:stretch>
                  <a:fillRect l="-1185" t="-1075" r="-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7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latin typeface="Comic Sans MS" panose="030F0702030302020204" pitchFamily="66" charset="0"/>
                  </a:rPr>
                  <a:t>Silindirik Koordinatlar (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𝛉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tr-TR" sz="2400" b="1" dirty="0">
                    <a:latin typeface="Comic Sans MS" panose="030F0702030302020204" pitchFamily="66" charset="0"/>
                  </a:rPr>
                  <a:t>)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Comic Sans MS" panose="030F0702030302020204" pitchFamily="66" charset="0"/>
                  </a:rPr>
                  <a:t>Polar koordinatlarda gördüğümüz ilişkilere ek olarak z koordinatına bağlı terimler ortaya çıkar.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968552"/>
              </a:xfrm>
              <a:blipFill rotWithShape="0">
                <a:blip r:embed="rId2"/>
                <a:stretch>
                  <a:fillRect l="-1185" t="-9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4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05090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b="1" dirty="0" smtClean="0">
                    <a:latin typeface="Comic Sans MS" panose="030F0702030302020204" pitchFamily="66" charset="0"/>
                  </a:rPr>
                  <a:t>Küresel </a:t>
                </a:r>
                <a:r>
                  <a:rPr lang="tr-TR" sz="2000" b="1" dirty="0">
                    <a:latin typeface="Comic Sans MS" panose="030F0702030302020204" pitchFamily="66" charset="0"/>
                  </a:rPr>
                  <a:t>Koordinatlar (</a:t>
                </a:r>
                <a14:m>
                  <m:oMath xmlns:m="http://schemas.openxmlformats.org/officeDocument/2006/math">
                    <m:r>
                      <a:rPr lang="tr-TR" sz="2000" b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sz="2000" b="1" dirty="0">
                    <a:latin typeface="Comic Sans MS" panose="030F0702030302020204" pitchFamily="66" charset="0"/>
                  </a:rPr>
                  <a:t>)</a:t>
                </a:r>
                <a:endParaRPr lang="en-US" sz="20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tr-TR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050904" cy="4530725"/>
              </a:xfrm>
              <a:blipFill rotWithShape="0">
                <a:blip r:embed="rId2"/>
                <a:stretch>
                  <a:fillRect l="-1206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8104" y="1600200"/>
                <a:ext cx="3178696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8104" y="1600200"/>
                <a:ext cx="3178696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5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504056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</a:t>
                </a: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Bir endüstriyel robot küçük bir </a:t>
                </a:r>
                <a14:m>
                  <m:oMath xmlns:m="http://schemas.openxmlformats.org/officeDocument/2006/math">
                    <m:r>
                      <a:rPr lang="tr-TR" sz="2000" i="1" kern="12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parçacığının konumlandırılması için kullanılıyor.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0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derece olduğunda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ise P parçasının ivmesi </a:t>
                </a:r>
                <a14:m>
                  <m:oMath xmlns:m="http://schemas.openxmlformats.org/officeDocument/2006/math">
                    <m:r>
                      <a:rPr lang="tr-TR" sz="2000" i="1" kern="12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’nın büyüklüğünü hesaplayın. </a:t>
                </a: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Robotun gövdesi </a:t>
                </a:r>
                <a14:m>
                  <m:oMath xmlns:m="http://schemas.openxmlformats.org/officeDocument/2006/math">
                    <m:r>
                      <a:rPr lang="tr-T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 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hızla dönmektedir. Hareket sırasında robotun AO ve AP kolları dik kalmaktadır. </a:t>
                </a: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5040560" cy="4530725"/>
              </a:xfrm>
              <a:blipFill rotWithShape="0">
                <a:blip r:embed="rId2"/>
                <a:stretch>
                  <a:fillRect l="-1332" t="-808" r="-20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4" r="5847"/>
          <a:stretch/>
        </p:blipFill>
        <p:spPr>
          <a:xfrm>
            <a:off x="539552" y="2492896"/>
            <a:ext cx="3281082" cy="25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67744" y="5805264"/>
                <a:ext cx="6408712" cy="8206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func>
                        <m:funcPr>
                          <m:ctrlPr>
                            <a:rPr lang="tr-TR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r>
                        <m:rPr>
                          <m:sty m:val="p"/>
                        </m:rPr>
                        <a:rPr lang="tr-TR" sz="24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+300</m:t>
                      </m:r>
                      <m:func>
                        <m:func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kern="1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i="1" kern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67744" y="5805264"/>
                <a:ext cx="6408712" cy="820688"/>
              </a:xfrm>
              <a:blipFill rotWithShape="0">
                <a:blip r:embed="rId2"/>
                <a:stretch>
                  <a:fillRect b="-1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4" r="5847"/>
          <a:stretch/>
        </p:blipFill>
        <p:spPr>
          <a:xfrm>
            <a:off x="899592" y="1484784"/>
            <a:ext cx="5566725" cy="432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79712" y="2492896"/>
            <a:ext cx="5256584" cy="3024336"/>
            <a:chOff x="1979712" y="2492896"/>
            <a:chExt cx="5256584" cy="3024336"/>
          </a:xfrm>
        </p:grpSpPr>
        <p:sp>
          <p:nvSpPr>
            <p:cNvPr id="13" name="Arc 12"/>
            <p:cNvSpPr/>
            <p:nvPr/>
          </p:nvSpPr>
          <p:spPr bwMode="auto">
            <a:xfrm rot="19061166">
              <a:off x="4081128" y="3029437"/>
              <a:ext cx="1584176" cy="1080120"/>
            </a:xfrm>
            <a:prstGeom prst="arc">
              <a:avLst>
                <a:gd name="adj1" fmla="val 1867086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979712" y="2492896"/>
              <a:ext cx="5256584" cy="3024336"/>
              <a:chOff x="1979712" y="2708920"/>
              <a:chExt cx="5256584" cy="30243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79712" y="2708920"/>
                <a:ext cx="3600400" cy="1757809"/>
                <a:chOff x="1979712" y="2708920"/>
                <a:chExt cx="3600400" cy="1757809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 flipH="1">
                  <a:off x="1979712" y="4437112"/>
                  <a:ext cx="3456384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>
                  <a:off x="1979712" y="393305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491880" y="4005064"/>
                      <a:ext cx="7920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1880" y="4005064"/>
                      <a:ext cx="792088" cy="46166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/>
                <p:cNvCxnSpPr/>
                <p:nvPr/>
              </p:nvCxnSpPr>
              <p:spPr bwMode="auto">
                <a:xfrm flipH="1" flipV="1">
                  <a:off x="5436096" y="2996952"/>
                  <a:ext cx="72008" cy="14401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788024" y="2708920"/>
                      <a:ext cx="7920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8024" y="2708920"/>
                      <a:ext cx="792088" cy="4616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Straight Connector 16"/>
              <p:cNvCxnSpPr/>
              <p:nvPr/>
            </p:nvCxnSpPr>
            <p:spPr bwMode="auto">
              <a:xfrm>
                <a:off x="3203848" y="5733256"/>
                <a:ext cx="40324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5436096" y="4437112"/>
                <a:ext cx="0" cy="129614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220072" y="4869160"/>
                    <a:ext cx="7920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0072" y="4869160"/>
                    <a:ext cx="792088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8184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Uzaysal </a:t>
            </a:r>
            <a:r>
              <a:rPr lang="tr-TR" sz="3600" dirty="0" err="1"/>
              <a:t>Eğrisel</a:t>
            </a:r>
            <a:r>
              <a:rPr lang="tr-TR" sz="3600" dirty="0"/>
              <a:t> Hareket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r>
                        <m:rPr>
                          <m:sty m:val="p"/>
                        </m:rPr>
                        <a:rPr lang="tr-TR" sz="2000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acc>
                        <m:accPr>
                          <m:chr m:val="̇"/>
                          <m:ctrlP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 sz="2000" b="0" i="0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=−300</m:t>
                    </m:r>
                    <m:acc>
                      <m:accPr>
                        <m:chr m:val="̈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func>
                      <m:func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−300</m:t>
                    </m:r>
                    <m:sSup>
                      <m:sSupPr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)+200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m:rPr>
                        <m:sty m:val="p"/>
                      </m:rP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+300</m:t>
                      </m:r>
                      <m:func>
                        <m:func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>
                        <m:rPr>
                          <m:sty m:val="p"/>
                        </m:rP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300</m:t>
                      </m:r>
                      <m:sSup>
                        <m:sSup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200</m:t>
                      </m:r>
                      <m:sSup>
                        <m:sSup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𝑏𝑖𝑙𝑖𝑛𝑖𝑦𝑜𝑟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çü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𝑛𝑘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 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̈"/>
                        <m:ctrlP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biliniyor</m:t>
                    </m:r>
                    <m: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0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𝑏𝑒𝑛𝑧𝑒𝑟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ş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𝑒𝑘𝑖𝑙𝑑𝑒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𝑏𝑖𝑙𝑖𝑛𝑖𝑦𝑜𝑟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çü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𝑛𝑘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0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9992" y="1772816"/>
                <a:ext cx="403244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1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tr-TR" sz="1800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9992" y="1772816"/>
                <a:ext cx="4032448" cy="4530725"/>
              </a:xfrm>
              <a:blipFill rotWithShape="0">
                <a:blip r:embed="rId3"/>
                <a:stretch>
                  <a:fillRect r="-10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4576388"/>
              </p:ext>
            </p:extLst>
          </p:nvPr>
        </p:nvGraphicFramePr>
        <p:xfrm>
          <a:off x="661988" y="1600200"/>
          <a:ext cx="36290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Worksheet" r:id="rId4" imgW="1838203" imgH="2295615" progId="Excel.Sheet.8">
                  <p:embed/>
                </p:oleObj>
              </mc:Choice>
              <mc:Fallback>
                <p:oleObj name="Worksheet" r:id="rId4" imgW="1838203" imgH="2295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88" y="1600200"/>
                        <a:ext cx="3629025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59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2</a:t>
            </a:r>
            <a:br>
              <a:rPr lang="tr-TR" dirty="0" smtClean="0"/>
            </a:br>
            <a:r>
              <a:rPr lang="tr-TR" dirty="0" smtClean="0"/>
              <a:t>Parçacık Kinematiği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dirty="0" smtClean="0"/>
              <a:t>Bu ders kapsamında sırasıyla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Tek parçacığın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Parçacık Sisteminin ve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accent1"/>
                </a:solidFill>
              </a:rPr>
              <a:t>Rijit</a:t>
            </a:r>
            <a:r>
              <a:rPr lang="tr-TR" dirty="0" smtClean="0">
                <a:solidFill>
                  <a:schemeClr val="accent1"/>
                </a:solidFill>
              </a:rPr>
              <a:t> cisimlerin</a:t>
            </a:r>
          </a:p>
          <a:p>
            <a:r>
              <a:rPr lang="tr-TR" dirty="0" smtClean="0"/>
              <a:t>kinematiğini </a:t>
            </a:r>
            <a:r>
              <a:rPr lang="tr-TR" dirty="0"/>
              <a:t>ve kinetiğini </a:t>
            </a:r>
            <a:r>
              <a:rPr lang="tr-TR" dirty="0" smtClean="0"/>
              <a:t>çalışacağız.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</a:t>
            </a:r>
            <a:r>
              <a:rPr lang="tr-TR" sz="3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Şimdiye kadar ki konularda, </a:t>
            </a:r>
            <a:r>
              <a:rPr lang="tr-TR" sz="2000" b="1" dirty="0">
                <a:latin typeface="Comic Sans MS" panose="030F0702030302020204" pitchFamily="66" charset="0"/>
              </a:rPr>
              <a:t>sabit referans eksenlerine</a:t>
            </a:r>
            <a:r>
              <a:rPr lang="tr-TR" sz="2000" dirty="0">
                <a:latin typeface="Comic Sans MS" panose="030F0702030302020204" pitchFamily="66" charset="0"/>
              </a:rPr>
              <a:t> atıfta bulunulan koordinatlar kullanılarak parçacık hareketini tanımladık</a:t>
            </a:r>
            <a:r>
              <a:rPr lang="tr-TR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Sabit eksen takımlarında belirlenen yer değiştirmeler, </a:t>
            </a:r>
            <a:r>
              <a:rPr lang="tr-TR" sz="2000" dirty="0">
                <a:latin typeface="Comic Sans MS" panose="030F0702030302020204" pitchFamily="66" charset="0"/>
              </a:rPr>
              <a:t>hızlar ve ivmeler </a:t>
            </a:r>
            <a:r>
              <a:rPr lang="tr-TR" sz="2000" b="1" dirty="0">
                <a:latin typeface="Comic Sans MS" panose="030F0702030302020204" pitchFamily="66" charset="0"/>
              </a:rPr>
              <a:t>mutlak</a:t>
            </a:r>
            <a:r>
              <a:rPr lang="tr-TR" sz="2000" dirty="0">
                <a:latin typeface="Comic Sans MS" panose="030F0702030302020204" pitchFamily="66" charset="0"/>
              </a:rPr>
              <a:t> olarak adlandırılır.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Ancak</a:t>
            </a:r>
            <a:r>
              <a:rPr lang="tr-TR" sz="2000" dirty="0">
                <a:latin typeface="Comic Sans MS" panose="030F0702030302020204" pitchFamily="66" charset="0"/>
              </a:rPr>
              <a:t>, hareketi tanımlamak veya ölçmek için sabit bir eksen </a:t>
            </a:r>
            <a:r>
              <a:rPr lang="tr-TR" sz="2000" dirty="0" smtClean="0">
                <a:latin typeface="Comic Sans MS" panose="030F0702030302020204" pitchFamily="66" charset="0"/>
              </a:rPr>
              <a:t>takımı kullanmak </a:t>
            </a:r>
            <a:r>
              <a:rPr lang="tr-TR" sz="2000" dirty="0">
                <a:latin typeface="Comic Sans MS" panose="030F0702030302020204" pitchFamily="66" charset="0"/>
              </a:rPr>
              <a:t>her zaman </a:t>
            </a:r>
            <a:r>
              <a:rPr lang="tr-TR" sz="2000" b="1" dirty="0">
                <a:latin typeface="Comic Sans MS" panose="030F0702030302020204" pitchFamily="66" charset="0"/>
              </a:rPr>
              <a:t>mümkün veya uygun </a:t>
            </a:r>
            <a:r>
              <a:rPr lang="tr-TR" sz="2000" dirty="0">
                <a:latin typeface="Comic Sans MS" panose="030F0702030302020204" pitchFamily="66" charset="0"/>
              </a:rPr>
              <a:t>değildir.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Ayrıca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b="1" dirty="0">
                <a:latin typeface="Comic Sans MS" panose="030F0702030302020204" pitchFamily="66" charset="0"/>
              </a:rPr>
              <a:t>hareketli bir referans sistemine </a:t>
            </a:r>
            <a:r>
              <a:rPr lang="tr-TR" sz="2000" dirty="0">
                <a:latin typeface="Comic Sans MS" panose="030F0702030302020204" pitchFamily="66" charset="0"/>
              </a:rPr>
              <a:t>göre yapılan ölçümler kullanılarak hareket analizinin basitleştirildiği birçok mühendislik problemi vardır.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b="1" i="1" dirty="0" smtClean="0">
                <a:latin typeface="Comic Sans MS" panose="030F0702030302020204" pitchFamily="66" charset="0"/>
              </a:rPr>
              <a:t>Bu </a:t>
            </a:r>
            <a:r>
              <a:rPr lang="tr-TR" sz="2000" b="1" i="1" dirty="0">
                <a:latin typeface="Comic Sans MS" panose="030F0702030302020204" pitchFamily="66" charset="0"/>
              </a:rPr>
              <a:t>ölçümler, hareketli koordinat sisteminin mutlak hareketi ile birleştirildiğinde, söz konusu mutlak hareketi belirlememizi sağlar. </a:t>
            </a:r>
            <a:endParaRPr lang="tr-TR" sz="2000" b="1" i="1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Bu </a:t>
            </a:r>
            <a:r>
              <a:rPr lang="tr-TR" sz="2000" dirty="0">
                <a:latin typeface="Comic Sans MS" panose="030F0702030302020204" pitchFamily="66" charset="0"/>
              </a:rPr>
              <a:t>yaklaşım </a:t>
            </a:r>
            <a:r>
              <a:rPr lang="tr-TR" sz="2000" b="1" dirty="0" smtClean="0">
                <a:latin typeface="Comic Sans MS" panose="030F0702030302020204" pitchFamily="66" charset="0"/>
              </a:rPr>
              <a:t>bağıl </a:t>
            </a:r>
            <a:r>
              <a:rPr lang="tr-TR" sz="2000" b="1" dirty="0">
                <a:latin typeface="Comic Sans MS" panose="030F0702030302020204" pitchFamily="66" charset="0"/>
              </a:rPr>
              <a:t>hareket analizi </a:t>
            </a:r>
            <a:r>
              <a:rPr lang="tr-TR" sz="2000" dirty="0">
                <a:latin typeface="Comic Sans MS" panose="030F0702030302020204" pitchFamily="66" charset="0"/>
              </a:rPr>
              <a:t>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97959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/>
          <a:lstStyle/>
          <a:p>
            <a:r>
              <a:rPr lang="tr-TR" sz="2000" dirty="0">
                <a:latin typeface="Comic Sans MS" panose="030F0702030302020204" pitchFamily="66" charset="0"/>
              </a:rPr>
              <a:t>Koordinat Sistem Seçimi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Hareketli koordinat sisteminin hareketi, sabit bir koordinat sistemine göre belirlenir, bu sabit sistem, uzayda hareket olmadığı varsayılan birincil atalet sistemidir.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Burada 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"A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|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B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alt indisinin anlamı</a:t>
            </a:r>
            <a:r>
              <a:rPr lang="en-US" sz="200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A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,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 B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’ye bağıl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"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yada</a:t>
            </a:r>
            <a:r>
              <a:rPr lang="en-US" sz="200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“A, B’ye bağlı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 err="1" smtClean="0">
                <a:solidFill>
                  <a:schemeClr val="accent4"/>
                </a:solidFill>
                <a:latin typeface="Comic Sans MS" pitchFamily="66" charset="0"/>
              </a:rPr>
              <a:t>dır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8975" r="5501" b="12712"/>
          <a:stretch/>
        </p:blipFill>
        <p:spPr bwMode="auto">
          <a:xfrm>
            <a:off x="756196" y="3573016"/>
            <a:ext cx="38143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741" y="3573016"/>
            <a:ext cx="295170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36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Eksenler)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12" y="1600200"/>
            <a:ext cx="7294976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 Örnek Problem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0915"/>
            <a:ext cx="4038600" cy="3569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>
                    <a:latin typeface="Comic Sans MS" panose="030F0702030302020204" pitchFamily="66" charset="0"/>
                  </a:rPr>
                  <a:t>A arabası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=60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hızla r=300 m yarıçaplı göbeği dönerken B arabası ok yönünde sola doğru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80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hızla gitmektedir. Bu esnada A arabasının yarı çapı r yatayla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’</a:t>
                </a:r>
                <a:r>
                  <a:rPr lang="tr-TR" sz="2000" dirty="0" err="1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lik</a:t>
                </a:r>
                <a:r>
                  <a:rPr lang="tr-TR" sz="20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açı yapmaktadır. A arabasının B arabasına göre hızını bulunuz. Bu sırada yarıçapın ve A arabasının yatayla yaptığı açının zamana göre değişimini belirleyiniz. </a:t>
                </a:r>
                <a:endParaRPr lang="tr-TR" sz="200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tr-TR" sz="2000" dirty="0">
                    <a:latin typeface="Comic Sans MS" panose="030F0702030302020204" pitchFamily="66" charset="0"/>
                  </a:rPr>
                  <a:t>Soru: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>
                        <a:latin typeface="Cambria Math" panose="02040503050406030204" pitchFamily="18" charset="0"/>
                      </a:rPr>
                      <m:t>=?, 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=?,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tr-T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662" r="-28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6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Bağıl Hareket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=60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+60 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sz="2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80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+80)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 sz="2000">
                          <a:latin typeface="Cambria Math" panose="02040503050406030204" pitchFamily="18" charset="0"/>
                        </a:rPr>
                        <m:t>+60 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129,56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=22,22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⁡(135)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=25,9°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24450"/>
              </p:ext>
            </p:extLst>
          </p:nvPr>
        </p:nvGraphicFramePr>
        <p:xfrm>
          <a:off x="5724128" y="1772816"/>
          <a:ext cx="264168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Worksheet" r:id="rId4" imgW="1838203" imgH="1152710" progId="Excel.Sheet.8">
                  <p:embed/>
                </p:oleObj>
              </mc:Choice>
              <mc:Fallback>
                <p:oleObj name="Worksheet" r:id="rId4" imgW="1838203" imgH="11527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1772816"/>
                        <a:ext cx="2641682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392312" y="3284984"/>
            <a:ext cx="4723995" cy="2498721"/>
            <a:chOff x="3923928" y="4263607"/>
            <a:chExt cx="4723995" cy="2498721"/>
          </a:xfrm>
        </p:grpSpPr>
        <p:grpSp>
          <p:nvGrpSpPr>
            <p:cNvPr id="17" name="Group 16"/>
            <p:cNvGrpSpPr/>
            <p:nvPr/>
          </p:nvGrpSpPr>
          <p:grpSpPr>
            <a:xfrm>
              <a:off x="3923928" y="4293096"/>
              <a:ext cx="4723995" cy="1901825"/>
              <a:chOff x="3779912" y="2708920"/>
              <a:chExt cx="4723995" cy="1901825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3779912" y="4221088"/>
                <a:ext cx="288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8100000" flipH="1">
                <a:off x="6343907" y="3472596"/>
                <a:ext cx="216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7380312" y="3284984"/>
                    <a:ext cx="58201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3284984"/>
                    <a:ext cx="582019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004048" y="4149080"/>
                    <a:ext cx="60439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048" y="4149080"/>
                    <a:ext cx="604396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 bwMode="auto">
              <a:xfrm flipH="1">
                <a:off x="3779912" y="2708920"/>
                <a:ext cx="4392488" cy="151216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580112" y="2924944"/>
                    <a:ext cx="883062" cy="485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0112" y="2924944"/>
                    <a:ext cx="883062" cy="4855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53750" r="-46897" b="-13625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Arc 18"/>
            <p:cNvSpPr/>
            <p:nvPr/>
          </p:nvSpPr>
          <p:spPr bwMode="auto">
            <a:xfrm rot="11152483">
              <a:off x="7627234" y="4263607"/>
              <a:ext cx="864096" cy="648072"/>
            </a:xfrm>
            <a:prstGeom prst="arc">
              <a:avLst>
                <a:gd name="adj1" fmla="val 1854439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7092280" y="4581128"/>
                  <a:ext cx="46487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4581128"/>
                  <a:ext cx="46487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99" b="-197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c 20"/>
            <p:cNvSpPr/>
            <p:nvPr/>
          </p:nvSpPr>
          <p:spPr bwMode="auto">
            <a:xfrm rot="17962544">
              <a:off x="6132554" y="5178152"/>
              <a:ext cx="1512168" cy="1656184"/>
            </a:xfrm>
            <a:prstGeom prst="arc">
              <a:avLst>
                <a:gd name="adj1" fmla="val 1531833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6300192" y="5301208"/>
                  <a:ext cx="7793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301208"/>
                  <a:ext cx="779381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919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Bağıl Hareket Örnek Problem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0781"/>
            <a:ext cx="4038600" cy="35695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691680" y="3212976"/>
            <a:ext cx="136815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rot="16200000">
            <a:off x="1691680" y="1844825"/>
            <a:ext cx="136815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67744" y="4005064"/>
                <a:ext cx="551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05064"/>
                <a:ext cx="55136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843808" y="1772816"/>
                <a:ext cx="574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72816"/>
                <a:ext cx="57490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004048" y="1844824"/>
            <a:ext cx="1836462" cy="2808312"/>
            <a:chOff x="6046743" y="2204863"/>
            <a:chExt cx="1836462" cy="2808312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046743" y="2852936"/>
              <a:ext cx="1765617" cy="936024"/>
              <a:chOff x="6343907" y="2138309"/>
              <a:chExt cx="4663741" cy="2472436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 rot="8100000" flipH="1">
                <a:off x="6343907" y="3472596"/>
                <a:ext cx="216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442762" y="2138309"/>
                    <a:ext cx="58201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2762" y="2138309"/>
                    <a:ext cx="582019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113889" b="-1724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000" r="-120000" b="-16428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6615160" y="2708920"/>
                <a:ext cx="4392488" cy="1512167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8535004" y="3279531"/>
                    <a:ext cx="883062" cy="4855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5004" y="3279531"/>
                    <a:ext cx="883062" cy="48558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43333" r="-187273" b="-53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/>
            <p:nvPr/>
          </p:nvCxnSpPr>
          <p:spPr bwMode="auto">
            <a:xfrm>
              <a:off x="6156176" y="3645023"/>
              <a:ext cx="1368152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6200000">
              <a:off x="6156176" y="2276872"/>
              <a:ext cx="1368152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6732240" y="4437111"/>
                  <a:ext cx="5513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437111"/>
                  <a:ext cx="55136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7308304" y="2204863"/>
                  <a:ext cx="5749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2204863"/>
                  <a:ext cx="57490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/>
            <p:cNvSpPr/>
            <p:nvPr/>
          </p:nvSpPr>
          <p:spPr bwMode="auto">
            <a:xfrm rot="1961891">
              <a:off x="6379284" y="2863480"/>
              <a:ext cx="720080" cy="504056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6948264" y="2780928"/>
                  <a:ext cx="46487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2780928"/>
                  <a:ext cx="46487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632" b="-197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619672" y="5733256"/>
                <a:ext cx="5498813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func>
                            <m:func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29,5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=0,1079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29,5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=−15,71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33256"/>
                <a:ext cx="5498813" cy="924933"/>
              </a:xfrm>
              <a:prstGeom prst="rect">
                <a:avLst/>
              </a:prstGeom>
              <a:blipFill rotWithShape="0">
                <a:blip r:embed="rId11"/>
                <a:stretch>
                  <a:fillRect b="-526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15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Tek Serbestlik Dereceli 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Sistem</a:t>
            </a:r>
            <a:endParaRPr lang="tr-T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204633"/>
            <a:ext cx="4040188" cy="34020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Kablonun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uzunluğu</a:t>
            </a:r>
            <a:endParaRPr lang="tr-T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75950"/>
            <a:ext cx="4041775" cy="21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İki Serbestlik Derecesi</a:t>
            </a: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639762"/>
          </a:xfrm>
        </p:spPr>
        <p:txBody>
          <a:bodyPr/>
          <a:lstStyle/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İki kablo var</a:t>
            </a:r>
          </a:p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Kabloların uzunluğu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" t="-2756" r="1186" b="2756"/>
          <a:stretch/>
        </p:blipFill>
        <p:spPr>
          <a:xfrm>
            <a:off x="251520" y="2204864"/>
            <a:ext cx="3765150" cy="432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39952" y="2996952"/>
            <a:ext cx="4680000" cy="25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4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 Örnek Problem</a:t>
            </a:r>
            <a:endParaRPr lang="tr-TR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3952727" cy="19369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412776"/>
                <a:ext cx="4038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>
                    <a:latin typeface="Comic Sans MS" panose="030F0702030302020204" pitchFamily="66" charset="0"/>
                  </a:rPr>
                  <a:t>A bloğunun hızı sağa doğru 1,2 m/s ise B bloğunun hızı nedir?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0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=3∗1,2=3,6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412776"/>
                <a:ext cx="4038600" cy="4530725"/>
              </a:xfrm>
              <a:blipFill rotWithShape="0">
                <a:blip r:embed="rId3"/>
                <a:stretch>
                  <a:fillRect l="-1662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3789040"/>
            <a:ext cx="3952727" cy="193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915816" y="3429000"/>
            <a:ext cx="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1619672" y="3356992"/>
            <a:ext cx="288032" cy="1224136"/>
            <a:chOff x="1619672" y="3356992"/>
            <a:chExt cx="288032" cy="122413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915816" y="3429000"/>
            <a:ext cx="288032" cy="115212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907704" y="3573016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rot="5400000">
            <a:off x="4319972" y="3465004"/>
            <a:ext cx="288032" cy="1224136"/>
            <a:chOff x="1619672" y="3356992"/>
            <a:chExt cx="288032" cy="1224136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6200000" flipV="1">
            <a:off x="4319972" y="4473116"/>
            <a:ext cx="288032" cy="1224136"/>
            <a:chOff x="1619672" y="3356992"/>
            <a:chExt cx="288032" cy="122413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tangle 30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 flipV="1">
            <a:off x="4716016" y="4221088"/>
            <a:ext cx="0" cy="72008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267744" y="3284984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2877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7021" r="-6383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355976" y="4437112"/>
                <a:ext cx="303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437112"/>
                <a:ext cx="30367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8367" r="-4082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Problem Çözümleri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6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Düzlemsel hareket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aynı yada paralel düzlemlerde gerçekleşmektedir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>
                <a:solidFill>
                  <a:srgbClr val="00B050"/>
                </a:solidFill>
                <a:latin typeface="Comic Sans MS" pitchFamily="66" charset="0"/>
              </a:rPr>
              <a:t>Doğrusal hareket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rgbClr val="00B050"/>
                </a:solidFill>
                <a:latin typeface="Comic Sans MS" pitchFamily="66" charset="0"/>
              </a:rPr>
              <a:t>Hareket bir hat boyunca gerçekleşmektedir.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 err="1">
                <a:solidFill>
                  <a:srgbClr val="00B0F0"/>
                </a:solidFill>
                <a:latin typeface="Comic Sans MS" pitchFamily="66" charset="0"/>
              </a:rPr>
              <a:t>Eğrisel</a:t>
            </a:r>
            <a:r>
              <a:rPr lang="tr-TR" b="1" dirty="0">
                <a:solidFill>
                  <a:srgbClr val="00B0F0"/>
                </a:solidFill>
                <a:latin typeface="Comic Sans MS" pitchFamily="66" charset="0"/>
              </a:rPr>
              <a:t> hareket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:</a:t>
            </a:r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 Hareket bir eğri boyunca gerçekleşmektedir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Polar Koordinatlar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Uzaysal </a:t>
            </a:r>
            <a:r>
              <a:rPr lang="tr-TR" dirty="0" err="1" smtClean="0">
                <a:solidFill>
                  <a:srgbClr val="00B0F0"/>
                </a:solidFill>
                <a:latin typeface="Comic Sans MS" pitchFamily="66" charset="0"/>
              </a:rPr>
              <a:t>Eğrisel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 Hareket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Bağıl Hareket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Bağlı Parçaların Sınırlandırılmış Hareketi (Makara Sistemleri)</a:t>
            </a:r>
          </a:p>
          <a:p>
            <a:pPr marL="857250" lvl="3"/>
            <a:endParaRPr lang="tr-TR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857250" lvl="3"/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5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Problemleri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15727"/>
            <a:ext cx="4038600" cy="2899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Problem: Sabit yatay </a:t>
                </a:r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slot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üzerinde kayan kızağa kılavuzluk etmektedir. Kızağa bağlı P </a:t>
                </a:r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pininin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hareketi OA kolunun dönmesiyle gerçekleşmektedir. Kol O noktası etrafında, tasarlandığı hareketi gerçekleştirmek üzere belirli aralıkta sabit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hızıyla dönmektedir.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derece iken kızağın hız ve ivmesini bulunuz. Ek olarak hız ve ivmenin r-bileşenlerini de bulunuz.</a:t>
                </a:r>
                <a:endParaRPr lang="en-US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53" t="-808" r="-1813" b="-5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4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Problemleri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62201"/>
            <a:ext cx="4038600" cy="280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3928" y="1600200"/>
                <a:ext cx="511256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Robot kol eş zamanlı olarak yükseliyor ve uzuyor.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Verilen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anda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=30°,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sabit hızıyla yükselmekte ve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0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0.3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büyüklüklerine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oranlı genişlemektedir.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Tutucunun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tuttuğu P parçasının hız ve ivmesinin büyüklüğünü bulunuz. Ek olarak hız ve ivmeyi i ve j birim vektörleri cinsinden ifade ediniz.</a:t>
                </a:r>
                <a:endParaRPr lang="en-US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3928" y="1600200"/>
                <a:ext cx="5112568" cy="4530725"/>
              </a:xfrm>
              <a:blipFill rotWithShape="0">
                <a:blip r:embed="rId3"/>
                <a:stretch>
                  <a:fillRect l="-1313" t="-808" r="-5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82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Uzaysal </a:t>
            </a:r>
            <a:r>
              <a:rPr lang="tr-TR" sz="3600" dirty="0" err="1"/>
              <a:t>Eğrisel</a:t>
            </a:r>
            <a:r>
              <a:rPr lang="tr-TR" sz="3600" dirty="0"/>
              <a:t> Hareket </a:t>
            </a:r>
            <a:r>
              <a:rPr lang="tr-TR" sz="3600" dirty="0" smtClean="0"/>
              <a:t>Problemleri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4" r="2350"/>
          <a:stretch/>
        </p:blipFill>
        <p:spPr>
          <a:xfrm>
            <a:off x="251520" y="2276872"/>
            <a:ext cx="3819526" cy="3136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600200"/>
                <a:ext cx="489654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 Bir önceki problemdeki robot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kol eş zamanlı olarak </a:t>
                </a: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yükselip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uzarken aynı zamanda dik eksen etrafında dönüyor. </a:t>
                </a:r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Verilen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anda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=30°,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sabit hızıyla yükselmekte ve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0.3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büyüklüklerine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oranlı genişlemektedir.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Dik eksen etrafında dönme hızı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ve sabittir.</a:t>
                </a:r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Tutucunun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tuttuğu P parçasının hız ve ivmesinin büyüklüğünü bulunuz. </a:t>
                </a:r>
                <a:endParaRPr lang="tr-TR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600200"/>
                <a:ext cx="4896544" cy="4530725"/>
              </a:xfrm>
              <a:blipFill rotWithShape="0">
                <a:blip r:embed="rId3"/>
                <a:stretch>
                  <a:fillRect l="-1245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61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700808"/>
            <a:ext cx="3338865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</p:spPr>
            <p:txBody>
              <a:bodyPr/>
              <a:lstStyle/>
              <a:p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Kutupsal 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koordinatlar, hareket bir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radyal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mesafe ve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açısal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pozisyon ile sınırlı olduğunda veya sınırlı olmayan bir hareket ölçüm yoluyla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radyal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bir mesafe ve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açısal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bir konumla ifade edilebildiğinde  kullanışlıdır.</a:t>
                </a:r>
              </a:p>
              <a:p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Şekil (a)’dan </a:t>
                </a:r>
                <a14:m>
                  <m:oMath xmlns:m="http://schemas.openxmlformats.org/officeDocument/2006/math"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dirty="0" err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tr-TR" sz="20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Birim vektörlerin türetilmesi: Şekil (b)’den,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vektörlerinin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açısı ile döndüklerini görebiliyoruz. </a:t>
                </a:r>
              </a:p>
              <a:p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Şekil (b)’de gösterildiği gibi der pozitif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yönündedir 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negatif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yönündedir.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büyüklükçe 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birbirine eşittir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  <a:blipFill rotWithShape="0">
                <a:blip r:embed="rId3"/>
                <a:stretch>
                  <a:fillRect l="-343" t="-592" r="-19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46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700808"/>
            <a:ext cx="3338865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81128" y="1628800"/>
                <a:ext cx="4762872" cy="34849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Eşitlikleri </a:t>
                </a:r>
                <a14:m>
                  <m:oMath xmlns:m="http://schemas.openxmlformats.org/officeDocument/2006/math">
                    <m:r>
                      <a:rPr lang="tr-TR" sz="20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sz="20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’ya bölersek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tr-TR" sz="2000" dirty="0"/>
                            <m:t> 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Diğer taraftan eşitlikleri </a:t>
                </a:r>
                <a:r>
                  <a:rPr lang="tr-TR" sz="2000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dt’ye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bölersek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sz="20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81128" y="1628800"/>
                <a:ext cx="4762872" cy="3484984"/>
              </a:xfrm>
              <a:blipFill rotWithShape="0"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3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koordinatlarda hız ve ivme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dirty="0" err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>
                    <a:latin typeface="Comic Sans MS" panose="030F0702030302020204" pitchFamily="66" charset="0"/>
                  </a:rPr>
                  <a:t>Hız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tr-TR" sz="2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>
                    <a:latin typeface="Comic Sans MS" panose="030F0702030302020204" pitchFamily="66" charset="0"/>
                  </a:rPr>
                  <a:t>İvme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sz="2000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tr-TR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sz="2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  <a:blipFill rotWithShape="0"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556792"/>
            <a:ext cx="367746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Polar </a:t>
            </a:r>
            <a:r>
              <a:rPr lang="tr-TR" sz="3600" dirty="0" smtClean="0"/>
              <a:t>Koordinatların Geometrik Yorumu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err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’</a:t>
                </a:r>
                <a:r>
                  <a:rPr lang="tr-TR" sz="2000" dirty="0" err="1" smtClean="0">
                    <a:latin typeface="Comic Sans MS" panose="030F0702030302020204" pitchFamily="66" charset="0"/>
                  </a:rPr>
                  <a:t>ın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 büyüklük değişimi: Bu değişim basitçe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’</a:t>
                </a:r>
                <a:r>
                  <a:rPr lang="tr-TR" sz="20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000" dirty="0">
                    <a:latin typeface="Comic Sans MS" panose="030F0702030302020204" pitchFamily="66" charset="0"/>
                  </a:rPr>
                  <a:t> 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uzunluğunun artması anlamına gelir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acc>
                      <m:accPr>
                        <m:chr m:val="̇"/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) ve pozitif r yönündeki ivme terimi </a:t>
                </a:r>
                <a:r>
                  <a:rPr lang="tr-TR" sz="2000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̇"/>
                            <m:ctrlP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) ile bağlantılıdır.</a:t>
                </a:r>
              </a:p>
              <a:p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’</a:t>
                </a:r>
                <a:r>
                  <a:rPr lang="tr-TR" sz="20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000" dirty="0">
                    <a:latin typeface="Comic Sans MS" panose="030F0702030302020204" pitchFamily="66" charset="0"/>
                  </a:rPr>
                  <a:t> 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yön </a:t>
                </a:r>
                <a:r>
                  <a:rPr lang="tr-TR" sz="2000" dirty="0">
                    <a:latin typeface="Comic Sans MS" panose="030F0702030302020204" pitchFamily="66" charset="0"/>
                  </a:rPr>
                  <a:t>değişimi: Bu 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değişimin büyüklüğü  şekilden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sz="20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olarak görülebilir ve ivmeye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f>
                      <m:fPr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tr-T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şeklinde katkı yapar. </a:t>
                </a: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  <a:blipFill rotWithShape="0">
                <a:blip r:embed="rId2"/>
                <a:stretch>
                  <a:fillRect l="-416" t="-808" r="-26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628800"/>
            <a:ext cx="302168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4293096"/>
            <a:ext cx="3600000" cy="22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Polar </a:t>
            </a:r>
            <a:r>
              <a:rPr lang="tr-TR" sz="3600" dirty="0" smtClean="0"/>
              <a:t>Koordinatların Geometrik Yorumu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600200"/>
                <a:ext cx="41148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’</a:t>
                </a:r>
                <a:r>
                  <a:rPr lang="tr-TR" sz="20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000" dirty="0">
                    <a:latin typeface="Comic Sans MS" panose="030F0702030302020204" pitchFamily="66" charset="0"/>
                  </a:rPr>
                  <a:t> büyüklük değişimi: Bu değişim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’nın </a:t>
                </a:r>
                <a:r>
                  <a:rPr lang="tr-TR" sz="2000" dirty="0">
                    <a:latin typeface="Comic Sans MS" panose="030F0702030302020204" pitchFamily="66" charset="0"/>
                  </a:rPr>
                  <a:t>uzunluğunun artması anlamına gelir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) </a:t>
                </a:r>
                <a:r>
                  <a:rPr lang="tr-TR" sz="2000" dirty="0">
                    <a:latin typeface="Comic Sans MS" panose="030F0702030302020204" pitchFamily="66" charset="0"/>
                  </a:rPr>
                  <a:t>ve pozitif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 yönündeki ivme terimi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acc>
                              <m:accPr>
                                <m:chr m:val="̇"/>
                                <m:ctrlPr>
                                  <a:rPr lang="tr-T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acc>
                      <m:accPr>
                        <m:chr m:val="̈"/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) ile bağlantılıdır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’</a:t>
                </a:r>
                <a:r>
                  <a:rPr lang="tr-TR" sz="20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000" dirty="0">
                    <a:latin typeface="Comic Sans MS" panose="030F0702030302020204" pitchFamily="66" charset="0"/>
                  </a:rPr>
                  <a:t> yön değişimi: Bu değişimin büyüklüğü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sz="20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tr-TR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acc>
                          <m:accPr>
                            <m:chr m:val="̇"/>
                            <m:ctrlPr>
                              <a:rPr lang="tr-T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tr-TR" sz="2000" dirty="0">
                    <a:latin typeface="Comic Sans MS" panose="030F0702030302020204" pitchFamily="66" charset="0"/>
                  </a:rPr>
                  <a:t> olarak görülebilir ve </a:t>
                </a:r>
                <a:r>
                  <a:rPr lang="tr-TR" sz="2000" dirty="0" smtClean="0">
                    <a:latin typeface="Comic Sans MS" panose="030F0702030302020204" pitchFamily="66" charset="0"/>
                  </a:rPr>
                  <a:t>ivmeye</a:t>
                </a:r>
                <a14:m>
                  <m:oMath xmlns:m="http://schemas.openxmlformats.org/officeDocument/2006/math">
                    <m:r>
                      <a:rPr lang="tr-TR" sz="2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acc>
                      <m:accPr>
                        <m:chr m:val="̇"/>
                        <m:ctrlP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f>
                      <m:fPr>
                        <m:ctrlP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tr-T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şeklinde negatif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yönünde katkı </a:t>
                </a:r>
                <a:r>
                  <a:rPr lang="tr-TR" sz="2000" dirty="0">
                    <a:latin typeface="Comic Sans MS" panose="030F0702030302020204" pitchFamily="66" charset="0"/>
                  </a:rPr>
                  <a:t>yapar. 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tr-TR" sz="1800" dirty="0"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600200"/>
                <a:ext cx="4114800" cy="4530725"/>
              </a:xfrm>
              <a:blipFill rotWithShape="0">
                <a:blip r:embed="rId2"/>
                <a:stretch>
                  <a:fillRect l="-444" t="-808" r="-2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3568" y="1700808"/>
            <a:ext cx="3787799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</a:t>
            </a:r>
            <a:r>
              <a:rPr lang="tr-TR" dirty="0" smtClean="0"/>
              <a:t>koordinat Örnek Problem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Problem:Bir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jet uçağı sabit bir </a:t>
                </a:r>
                <a14:m>
                  <m:oMath xmlns:m="http://schemas.openxmlformats.org/officeDocument/2006/math"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hızıyla </a:t>
                </a:r>
                <a14:m>
                  <m:oMath xmlns:m="http://schemas.openxmlformats.org/officeDocument/2006/math"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km yükseklikte uçarken uçuş çizgisinin direkt altında </a:t>
                </a:r>
                <a14:m>
                  <m:oMath xmlns:m="http://schemas.openxmlformats.org/officeDocument/2006/math"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noktasında konumlu bir radar tarafından izlenmeye başlıyor. Eğer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derece iken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’</a:t>
                </a:r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nın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değişim oranı </a:t>
                </a:r>
                <a14:m>
                  <m:oMath xmlns:m="http://schemas.openxmlformats.org/officeDocument/2006/math"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0.020 </m:t>
                    </m:r>
                    <m:r>
                      <a:rPr lang="tr-TR" sz="2000" kern="1200" dirty="0" err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0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ise bu andaki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kern="1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ve uçağın hızının büyüklüğünü belirleyiniz.</a:t>
                </a:r>
                <a:endParaRPr lang="en-US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53" t="-808" r="-15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2911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1982</TotalTime>
  <Words>702</Words>
  <Application>Microsoft Office PowerPoint</Application>
  <PresentationFormat>On-screen Show (4:3)</PresentationFormat>
  <Paragraphs>203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Cambria Math</vt:lpstr>
      <vt:lpstr>Comic Sans MS</vt:lpstr>
      <vt:lpstr>Times New Roman</vt:lpstr>
      <vt:lpstr>Wingdings</vt:lpstr>
      <vt:lpstr>Level</vt:lpstr>
      <vt:lpstr>Makro İçerebilen Çalışma Sayfası</vt:lpstr>
      <vt:lpstr>Microsoft Excel 97-2003 Worksheet</vt:lpstr>
      <vt:lpstr>Dinamik (MAK219)</vt:lpstr>
      <vt:lpstr>Bölüm 2 Parçacık Kinematiği </vt:lpstr>
      <vt:lpstr>Parçacık Kinematiği Düzlemde Eğrisel Hareket</vt:lpstr>
      <vt:lpstr>Polar Koordinatlar</vt:lpstr>
      <vt:lpstr>Polar Koordinatlar</vt:lpstr>
      <vt:lpstr>Polar koordinatlarda hız ve ivme</vt:lpstr>
      <vt:lpstr>Polar Koordinatların Geometrik Yorumu</vt:lpstr>
      <vt:lpstr>Polar Koordinatların Geometrik Yorumu</vt:lpstr>
      <vt:lpstr>Polar koordinat Örnek Problem</vt:lpstr>
      <vt:lpstr>Polar koordinat Örnek Problem</vt:lpstr>
      <vt:lpstr>Polar koordinat Örnek Problem</vt:lpstr>
      <vt:lpstr>Polar koordinat Örnek Problem</vt:lpstr>
      <vt:lpstr>Uzaysal Eğrisel Hareket</vt:lpstr>
      <vt:lpstr>Uzaysal Eğrisel Hareket</vt:lpstr>
      <vt:lpstr>Uzaysal Eğrisel Hareket</vt:lpstr>
      <vt:lpstr>Uzaysal Eğrisel Hareket Örnek Problem</vt:lpstr>
      <vt:lpstr>Uzaysal Eğrisel Hareket Örnek Problem</vt:lpstr>
      <vt:lpstr>Uzaysal Eğrisel Hareket Örnek Problem</vt:lpstr>
      <vt:lpstr>Uzaysal Eğrisel Hareket Örnek Problem</vt:lpstr>
      <vt:lpstr>Bağıl Hareket (Hareket Eden Eksenler)</vt:lpstr>
      <vt:lpstr>Bağıl Hareket (Hareket Eden Eksenler)</vt:lpstr>
      <vt:lpstr>Bağıl Hareket (Hareket Eden Eksenler)</vt:lpstr>
      <vt:lpstr>Bağıl Hareket Örnek Problem</vt:lpstr>
      <vt:lpstr>Bağıl Hareket Örnek Problem</vt:lpstr>
      <vt:lpstr>Bağıl Hareket Örnek Problem</vt:lpstr>
      <vt:lpstr>Bağlı Parçacıkların Kısıtlanmış Hareketi</vt:lpstr>
      <vt:lpstr>Bağlı Parçacıkların Kısıtlanmış Hareketi</vt:lpstr>
      <vt:lpstr>Bağlı Parçacıkların Kısıtlanmış Hareketi Örnek Problem</vt:lpstr>
      <vt:lpstr>Problem Çözümleri</vt:lpstr>
      <vt:lpstr>Polar koordinat Problemleri</vt:lpstr>
      <vt:lpstr>Polar koordinat Problemleri</vt:lpstr>
      <vt:lpstr>Uzaysal Eğrisel Hareket Problemleri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136</cp:revision>
  <dcterms:created xsi:type="dcterms:W3CDTF">2018-09-06T10:33:28Z</dcterms:created>
  <dcterms:modified xsi:type="dcterms:W3CDTF">2018-10-08T15:07:19Z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