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35"/>
  </p:notesMasterIdLst>
  <p:sldIdLst>
    <p:sldId id="262" r:id="rId3"/>
    <p:sldId id="312" r:id="rId4"/>
    <p:sldId id="313" r:id="rId5"/>
    <p:sldId id="316" r:id="rId6"/>
    <p:sldId id="317" r:id="rId7"/>
    <p:sldId id="318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6" r:id="rId24"/>
    <p:sldId id="387" r:id="rId25"/>
    <p:sldId id="388" r:id="rId26"/>
    <p:sldId id="391" r:id="rId27"/>
    <p:sldId id="342" r:id="rId28"/>
    <p:sldId id="382" r:id="rId29"/>
    <p:sldId id="383" r:id="rId30"/>
    <p:sldId id="385" r:id="rId31"/>
    <p:sldId id="396" r:id="rId32"/>
    <p:sldId id="398" r:id="rId33"/>
    <p:sldId id="397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00" autoAdjust="0"/>
  </p:normalViewPr>
  <p:slideViewPr>
    <p:cSldViewPr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0E580D-246B-4AB6-9156-194B536138E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F620E-3C43-49E2-8B42-DAC17A8D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F43B-EB27-43CC-BA8E-1A503A31462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1E7A-E57F-4DC1-BDEC-F439AB2FD5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2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085D17-BB08-450F-85D6-1A11C58B0A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C76AA8-A1A0-4C92-9E3D-3F02CC3180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2A1-A246-4652-A694-355DEEDA6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2AF1-C64F-4ED3-BE1A-7A297F1E810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545D-9CFE-4D0B-889D-E21BFB1ECF1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513-BFCC-449E-AD5D-0FD264D46DB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45B8-D820-4B5C-AF3A-4C4DCFE094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B22-8508-49D2-BD46-6EC6DB0C56E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E656-C999-4312-A8CD-7732D2338C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8A24-C539-4F79-9148-102E9B69F5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4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39373-13DA-423F-8FD2-5A01CA0949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6.png"/><Relationship Id="rId21" Type="http://schemas.openxmlformats.org/officeDocument/2006/relationships/image" Target="../media/image48.png"/><Relationship Id="rId7" Type="http://schemas.openxmlformats.org/officeDocument/2006/relationships/image" Target="../media/image33.wmf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8.png"/><Relationship Id="rId24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42.png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wmf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50.png"/><Relationship Id="rId7" Type="http://schemas.openxmlformats.org/officeDocument/2006/relationships/image" Target="../media/image38.wmf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7.wmf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emf"/><Relationship Id="rId5" Type="http://schemas.openxmlformats.org/officeDocument/2006/relationships/package" Target="../embeddings/Makro___erebilen_Microsoft_Excel__al__ma_Sayfas_1.xlsm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emf"/><Relationship Id="rId5" Type="http://schemas.openxmlformats.org/officeDocument/2006/relationships/package" Target="../embeddings/Makro___erebilen_Microsoft_Excel__al__ma_Sayfas_2.xlsm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56.emf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8.pn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7.wmf"/><Relationship Id="rId4" Type="http://schemas.openxmlformats.org/officeDocument/2006/relationships/image" Target="../media/image86.png"/><Relationship Id="rId9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Dinamik </a:t>
            </a:r>
            <a:r>
              <a:rPr lang="tr-TR" sz="2800" dirty="0" smtClean="0"/>
              <a:t>(MAK219)</a:t>
            </a:r>
            <a:endParaRPr lang="tr-TR" sz="28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bg2"/>
                </a:solidFill>
              </a:rPr>
              <a:t>2018-2019</a:t>
            </a:r>
          </a:p>
          <a:p>
            <a:r>
              <a:rPr lang="tr-TR" sz="2400" dirty="0" err="1" smtClean="0">
                <a:solidFill>
                  <a:schemeClr val="tx2"/>
                </a:solidFill>
              </a:rPr>
              <a:t>Ondokuz</a:t>
            </a:r>
            <a:r>
              <a:rPr lang="tr-TR" sz="2400" dirty="0" smtClean="0">
                <a:solidFill>
                  <a:schemeClr val="tx2"/>
                </a:solidFill>
              </a:rPr>
              <a:t> Mayıs Üniversitesi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Mühendislik Fakültesi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Makine Mühendisliği Bölümü</a:t>
            </a:r>
          </a:p>
          <a:p>
            <a:r>
              <a:rPr lang="tr-TR" sz="2400" dirty="0" smtClean="0">
                <a:solidFill>
                  <a:schemeClr val="accent6"/>
                </a:solidFill>
              </a:rPr>
              <a:t>Dr. </a:t>
            </a:r>
            <a:r>
              <a:rPr lang="tr-TR" sz="2400" dirty="0" err="1" smtClean="0">
                <a:solidFill>
                  <a:schemeClr val="accent6"/>
                </a:solidFill>
              </a:rPr>
              <a:t>Öğr</a:t>
            </a:r>
            <a:r>
              <a:rPr lang="tr-TR" sz="2400" dirty="0" smtClean="0">
                <a:solidFill>
                  <a:schemeClr val="accent6"/>
                </a:solidFill>
              </a:rPr>
              <a:t>. Üyesi Nurdan Bilgin</a:t>
            </a:r>
            <a:endParaRPr lang="tr-TR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7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Düzlemde </a:t>
            </a:r>
            <a:r>
              <a:rPr lang="tr-TR" dirty="0" err="1"/>
              <a:t>Eğrisel</a:t>
            </a:r>
            <a:r>
              <a:rPr lang="tr-TR" dirty="0"/>
              <a:t> Hareket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b="1" dirty="0">
                <a:solidFill>
                  <a:srgbClr val="00B0F0"/>
                </a:solidFill>
                <a:latin typeface="Comic Sans MS" pitchFamily="66" charset="0"/>
              </a:rPr>
              <a:t>Hareketin Görselleştirilmesi:</a:t>
            </a:r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 Her bir konum vektörünün yola teğet olan bir hız vektörü vardır. Eğer bu hız vektörleri keyfi olarak belirlenmiş bir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C  noktasına yerleştirilirse oluşan yeni eğriye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hodograf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denir. Bu hız vektörlerinin türevi ivmeyi verecektir ve ivmeler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hodograf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teğet olacaktır.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737" y="3956516"/>
            <a:ext cx="4686525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4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Düzlemde </a:t>
            </a:r>
            <a:r>
              <a:rPr lang="tr-TR" dirty="0" err="1"/>
              <a:t>Eğrisel</a:t>
            </a:r>
            <a:r>
              <a:rPr lang="tr-TR" dirty="0"/>
              <a:t> Hareket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Düzlemde </a:t>
            </a:r>
            <a:r>
              <a:rPr lang="tr-TR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Karesel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Kartezyen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x, </a:t>
            </a:r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y</a:t>
            </a:r>
            <a:endParaRPr lang="tr-TR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Kutupsal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r, </a:t>
            </a:r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θ</a:t>
            </a:r>
            <a:endParaRPr lang="tr-TR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28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Düzlemde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Karesel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x, y</a:t>
            </a:r>
            <a:endParaRPr lang="tr-TR" sz="3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4344" y="1524000"/>
            <a:ext cx="352531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25387" y="1600201"/>
                <a:ext cx="4761413" cy="2548880"/>
              </a:xfrm>
            </p:spPr>
            <p:txBody>
              <a:bodyPr/>
              <a:lstStyle/>
              <a:p>
                <a:r>
                  <a:rPr lang="tr-TR" sz="2000" b="1" dirty="0">
                    <a:solidFill>
                      <a:srgbClr val="00B0F0"/>
                    </a:solidFill>
                    <a:latin typeface="Comic Sans MS" pitchFamily="66" charset="0"/>
                  </a:rPr>
                  <a:t>vektör Gösterimleri:</a:t>
                </a:r>
                <a:r>
                  <a:rPr lang="tr-TR" sz="2000" b="1" dirty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sz="2000" b="1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Şekilde, 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konum 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vektörü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, hız vektörü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ve ivme vektörü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gösterilmektedir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birim vektörlerinin yardımıyla, Yukarıda saydığımız vektörlerin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bileşenlerini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birim vektörleri cinsinden yazabiliriz. Dolayısıyla</a:t>
                </a:r>
                <a:endParaRPr lang="tr-TR" sz="2000" b="1" dirty="0">
                  <a:solidFill>
                    <a:srgbClr val="00B0F0"/>
                  </a:solidFill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25387" y="1600201"/>
                <a:ext cx="4761413" cy="2548880"/>
              </a:xfrm>
              <a:blipFill rotWithShape="0">
                <a:blip r:embed="rId4"/>
                <a:stretch>
                  <a:fillRect l="-384" t="-1435" r="-2433" b="-33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853093"/>
            <a:ext cx="1889619" cy="1101813"/>
          </a:xfrm>
          <a:prstGeom prst="rect">
            <a:avLst/>
          </a:prstGeom>
        </p:spPr>
      </p:pic>
      <p:sp>
        <p:nvSpPr>
          <p:cNvPr id="8" name="TextBox 14"/>
          <p:cNvSpPr txBox="1"/>
          <p:nvPr/>
        </p:nvSpPr>
        <p:spPr>
          <a:xfrm>
            <a:off x="683568" y="4299193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Şekilde görüldüğü gibi, hızın yönü daima yola teğettir. </a:t>
            </a:r>
            <a:endParaRPr lang="tr-TR" sz="2000" b="1" dirty="0" smtClean="0">
              <a:solidFill>
                <a:srgbClr val="00B0F0"/>
              </a:solidFill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167398"/>
              </p:ext>
            </p:extLst>
          </p:nvPr>
        </p:nvGraphicFramePr>
        <p:xfrm>
          <a:off x="1609328" y="5157192"/>
          <a:ext cx="3816424" cy="125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6" imgW="2311200" imgH="761760" progId="Equation.3">
                  <p:embed/>
                </p:oleObj>
              </mc:Choice>
              <mc:Fallback>
                <p:oleObj name="Equation" r:id="rId6" imgW="23112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328" y="5157192"/>
                        <a:ext cx="3816424" cy="1258162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30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Düzlemde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Karesel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x, y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000" b="1" dirty="0">
                <a:solidFill>
                  <a:srgbClr val="00B0F0"/>
                </a:solidFill>
                <a:latin typeface="Comic Sans MS" pitchFamily="66" charset="0"/>
              </a:rPr>
              <a:t>Eğik Atış Hareketi:</a:t>
            </a:r>
            <a:r>
              <a:rPr lang="tr-TR" sz="20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İki boyutlu kinematik teorinin önemli bir uygulaması:</a:t>
            </a:r>
          </a:p>
          <a:p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İhmal ve </a:t>
            </a:r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Kabuller:</a:t>
            </a:r>
          </a:p>
          <a:p>
            <a:pPr lvl="1"/>
            <a:r>
              <a:rPr lang="tr-TR" sz="1600" dirty="0" smtClean="0">
                <a:solidFill>
                  <a:schemeClr val="accent4"/>
                </a:solidFill>
                <a:latin typeface="Comic Sans MS" pitchFamily="66" charset="0"/>
              </a:rPr>
              <a:t>Aerodinamik 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sürüklenmeyi ve dünyanın dönmesi ve eğimini ihmal </a:t>
            </a:r>
            <a:r>
              <a:rPr lang="tr-TR" sz="1600" dirty="0" smtClean="0">
                <a:solidFill>
                  <a:schemeClr val="accent4"/>
                </a:solidFill>
                <a:latin typeface="Comic Sans MS" pitchFamily="66" charset="0"/>
              </a:rPr>
              <a:t>ediyoruz.</a:t>
            </a:r>
          </a:p>
          <a:p>
            <a:pPr lvl="1"/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Yükseklik değişimi yeterince küçük olduğu için yerçekimi ivmesi sabit kabul ediliyor.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39953" y="1574551"/>
            <a:ext cx="4788977" cy="1980000"/>
          </a:xfrm>
          <a:prstGeom prst="rect">
            <a:avLst/>
          </a:prstGeom>
        </p:spPr>
      </p:pic>
      <p:sp>
        <p:nvSpPr>
          <p:cNvPr id="6" name="TextBox 30"/>
          <p:cNvSpPr txBox="1"/>
          <p:nvPr/>
        </p:nvSpPr>
        <p:spPr>
          <a:xfrm>
            <a:off x="4660644" y="3580800"/>
            <a:ext cx="287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accent4"/>
                </a:solidFill>
                <a:latin typeface="Comic Sans MS" pitchFamily="66" charset="0"/>
              </a:rPr>
              <a:t>Şekilde, ivme bileşenleri 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801214"/>
              </p:ext>
            </p:extLst>
          </p:nvPr>
        </p:nvGraphicFramePr>
        <p:xfrm>
          <a:off x="7367638" y="3585466"/>
          <a:ext cx="159157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Equation" r:id="rId4" imgW="1066680" imgH="241200" progId="Equation.3">
                  <p:embed/>
                </p:oleObj>
              </mc:Choice>
              <mc:Fallback>
                <p:oleObj name="Equation" r:id="rId4" imgW="1066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7638" y="3585466"/>
                        <a:ext cx="1591579" cy="360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33"/>
          <p:cNvSpPr txBox="1"/>
          <p:nvPr/>
        </p:nvSpPr>
        <p:spPr>
          <a:xfrm>
            <a:off x="4643876" y="4051910"/>
            <a:ext cx="431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accent4"/>
                </a:solidFill>
                <a:latin typeface="Comic Sans MS" pitchFamily="66" charset="0"/>
              </a:rPr>
              <a:t>Bu sabit ivmelerin </a:t>
            </a:r>
            <a:r>
              <a:rPr lang="tr-TR" sz="1600" dirty="0" err="1" smtClean="0">
                <a:solidFill>
                  <a:schemeClr val="accent4"/>
                </a:solidFill>
                <a:latin typeface="Comic Sans MS" pitchFamily="66" charset="0"/>
              </a:rPr>
              <a:t>integrasyonu</a:t>
            </a:r>
            <a:r>
              <a:rPr lang="tr-TR" sz="1600" dirty="0" smtClean="0">
                <a:solidFill>
                  <a:schemeClr val="accent4"/>
                </a:solidFill>
                <a:latin typeface="Comic Sans MS" pitchFamily="66" charset="0"/>
              </a:rPr>
              <a:t> sonucunda elde edilen denklemler şu şekildedir.</a:t>
            </a:r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630345"/>
              </p:ext>
            </p:extLst>
          </p:nvPr>
        </p:nvGraphicFramePr>
        <p:xfrm>
          <a:off x="5306346" y="4636685"/>
          <a:ext cx="2990400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Equation" r:id="rId6" imgW="2260440" imgH="952200" progId="Equation.3">
                  <p:embed/>
                </p:oleObj>
              </mc:Choice>
              <mc:Fallback>
                <p:oleObj name="Equation" r:id="rId6" imgW="22604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346" y="4636685"/>
                        <a:ext cx="2990400" cy="1260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8" cstate="print"/>
          <a:srcRect b="4989"/>
          <a:stretch>
            <a:fillRect/>
          </a:stretch>
        </p:blipFill>
        <p:spPr bwMode="auto">
          <a:xfrm>
            <a:off x="3135004" y="4968463"/>
            <a:ext cx="176496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6"/>
          <p:cNvSpPr txBox="1"/>
          <p:nvPr/>
        </p:nvSpPr>
        <p:spPr>
          <a:xfrm>
            <a:off x="309124" y="5013176"/>
            <a:ext cx="2897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accent4"/>
                </a:solidFill>
                <a:latin typeface="Comic Sans MS" pitchFamily="66" charset="0"/>
              </a:rPr>
              <a:t>Sıçrayan pinpon topunun seri fotoğrafı sadece hareketin </a:t>
            </a:r>
            <a:r>
              <a:rPr lang="tr-TR" sz="1600" dirty="0" err="1" smtClean="0">
                <a:solidFill>
                  <a:schemeClr val="accent4"/>
                </a:solidFill>
                <a:latin typeface="Comic Sans MS" pitchFamily="66" charset="0"/>
              </a:rPr>
              <a:t>eğrisel</a:t>
            </a:r>
            <a:r>
              <a:rPr lang="tr-TR" sz="1600" dirty="0" smtClean="0">
                <a:solidFill>
                  <a:schemeClr val="accent4"/>
                </a:solidFill>
                <a:latin typeface="Comic Sans MS" pitchFamily="66" charset="0"/>
              </a:rPr>
              <a:t> yolunu göstermiyor aynı zamanda tepede hızın yavaşladığını da gösteriyor.</a:t>
            </a:r>
            <a:endParaRPr lang="tr-TR" sz="1600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4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Unvan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sz="1800" b="1" dirty="0">
                    <a:latin typeface="Comic Sans MS" pitchFamily="66" charset="0"/>
                  </a:rPr>
                  <a:t>Örnek 1: </a:t>
                </a:r>
                <a:r>
                  <a:rPr lang="tr-TR" sz="1800" dirty="0" smtClean="0">
                    <a:latin typeface="Comic Sans MS" pitchFamily="66" charset="0"/>
                  </a:rPr>
                  <a:t>Düzlemde (iki boyutlu) </a:t>
                </a:r>
                <a:r>
                  <a:rPr lang="tr-TR" sz="1800" dirty="0" err="1" smtClean="0">
                    <a:latin typeface="Comic Sans MS" pitchFamily="66" charset="0"/>
                  </a:rPr>
                  <a:t>eğrisel</a:t>
                </a:r>
                <a:r>
                  <a:rPr lang="tr-TR" sz="1800" dirty="0" smtClean="0">
                    <a:latin typeface="Comic Sans MS" pitchFamily="66" charset="0"/>
                  </a:rPr>
                  <a:t> </a:t>
                </a:r>
                <a:r>
                  <a:rPr lang="tr-TR" sz="1800" dirty="0">
                    <a:latin typeface="Comic Sans MS" pitchFamily="66" charset="0"/>
                  </a:rPr>
                  <a:t>hareket yapan bir parçacığın koordinatları </a:t>
                </a:r>
                <a14:m>
                  <m:oMath xmlns:m="http://schemas.openxmlformats.org/officeDocument/2006/math"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1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r>
                  <a:rPr lang="tr-TR" sz="1800" dirty="0"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tr-TR" sz="1800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1800" dirty="0">
                    <a:latin typeface="Comic Sans MS" pitchFamily="66" charset="0"/>
                  </a:rPr>
                  <a:t> olarak veriliyor  burada </a:t>
                </a:r>
                <a14:m>
                  <m:oMath xmlns:m="http://schemas.openxmlformats.org/officeDocument/2006/math"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1800" dirty="0">
                    <a:latin typeface="Comic Sans MS" pitchFamily="66" charset="0"/>
                  </a:rPr>
                  <a:t> zamanı gösteriyor. Parçacığın hız ve ivmesinin büyüklüğünü </a:t>
                </a:r>
                <a14:m>
                  <m:oMath xmlns:m="http://schemas.openxmlformats.org/officeDocument/2006/math"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tr-TR" sz="1800" dirty="0">
                    <a:latin typeface="Comic Sans MS" pitchFamily="66" charset="0"/>
                  </a:rPr>
                  <a:t> sn. iken belirleyiniz. Aynı anda bu iki vektör (hız ve ivme) arasında oluşan </a:t>
                </a:r>
                <a14:m>
                  <m:oMath xmlns:m="http://schemas.openxmlformats.org/officeDocument/2006/math">
                    <m:r>
                      <a:rPr lang="tr-TR" sz="1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tr-TR" sz="1800" dirty="0">
                    <a:latin typeface="Comic Sans MS" pitchFamily="66" charset="0"/>
                  </a:rPr>
                  <a:t> açısını belirleyiniz</a:t>
                </a:r>
                <a:r>
                  <a:rPr lang="tr-TR" sz="1800" dirty="0" smtClean="0">
                    <a:latin typeface="Comic Sans MS" pitchFamily="66" charset="0"/>
                  </a:rPr>
                  <a:t>.</a:t>
                </a:r>
                <a:endParaRPr lang="tr-TR" sz="1800" dirty="0"/>
              </a:p>
            </p:txBody>
          </p:sp>
        </mc:Choice>
        <mc:Fallback xmlns="">
          <p:sp>
            <p:nvSpPr>
              <p:cNvPr id="5" name="Unvan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593" t="-19608" r="-889" b="-8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457200" y="1524001"/>
                <a:ext cx="8003232" cy="4250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>
                    <a:solidFill>
                      <a:srgbClr val="00B0F0"/>
                    </a:solidFill>
                    <a:latin typeface="Comic Sans MS" pitchFamily="66" charset="0"/>
                  </a:rPr>
                  <a:t>Çözüm:</a:t>
                </a:r>
                <a:r>
                  <a:rPr lang="tr-TR" b="1" dirty="0">
                    <a:solidFill>
                      <a:schemeClr val="accent4"/>
                    </a:solidFill>
                    <a:latin typeface="Comic Sans MS" pitchFamily="66" charset="0"/>
                  </a:rPr>
                  <a:t> P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arçacığın koordinatları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baseline="3000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olarak veriliyor. Birinci türevler hızı ikinci türev ivmeyi verecek</a:t>
                </a:r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</a:p>
              <a:p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Hız bileşenleri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−4 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=6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İvme Bileşenleri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=−12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t=3 </a:t>
                </a:r>
                <a:r>
                  <a:rPr lang="tr-TR" dirty="0" err="1">
                    <a:solidFill>
                      <a:schemeClr val="accent4"/>
                    </a:solidFill>
                    <a:latin typeface="Comic Sans MS" pitchFamily="66" charset="0"/>
                  </a:rPr>
                  <a:t>sn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için değerlendirirsek</a:t>
                </a: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Hız bileşenleri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=5.76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num>
                      <m:den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5.76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=6.10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İvme Bileşenleri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=3.35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3.35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=3.90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Hız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vektörü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+5.76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İvme vektörü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+3.35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Açı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tr-T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tr-T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num>
                          <m:den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11.96</m:t>
                        </m:r>
                      </m:e>
                      <m:sup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1"/>
                <a:ext cx="8003232" cy="4250651"/>
              </a:xfrm>
              <a:prstGeom prst="rect">
                <a:avLst/>
              </a:prstGeom>
              <a:blipFill rotWithShape="0">
                <a:blip r:embed="rId3"/>
                <a:stretch>
                  <a:fillRect l="-609" t="-5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06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277813"/>
            <a:ext cx="8964488" cy="1246187"/>
          </a:xfrm>
        </p:spPr>
        <p:txBody>
          <a:bodyPr/>
          <a:lstStyle/>
          <a:p>
            <a:r>
              <a:rPr lang="tr-TR" sz="2000" b="1" dirty="0">
                <a:latin typeface="Comic Sans MS" pitchFamily="66" charset="0"/>
              </a:rPr>
              <a:t>Örnek 2: </a:t>
            </a:r>
            <a:r>
              <a:rPr lang="tr-TR" sz="2000" dirty="0">
                <a:latin typeface="Comic Sans MS" pitchFamily="66" charset="0"/>
              </a:rPr>
              <a:t>A </a:t>
            </a:r>
            <a:r>
              <a:rPr lang="tr-TR" sz="2000" dirty="0" err="1">
                <a:latin typeface="Comic Sans MS" pitchFamily="66" charset="0"/>
              </a:rPr>
              <a:t>pini</a:t>
            </a:r>
            <a:r>
              <a:rPr lang="tr-TR" sz="2000" dirty="0">
                <a:latin typeface="Comic Sans MS" pitchFamily="66" charset="0"/>
              </a:rPr>
              <a:t> belirli bir aralıkta sabit parabolik yuva içerisinde hareket etmeye zorlanıyor. Bu esnada y-yönündeki hızı sabit ve 3 </a:t>
            </a:r>
            <a:r>
              <a:rPr lang="tr-TR" sz="2000" dirty="0" smtClean="0">
                <a:latin typeface="Comic Sans MS" pitchFamily="66" charset="0"/>
              </a:rPr>
              <a:t>in/s </a:t>
            </a:r>
            <a:r>
              <a:rPr lang="tr-TR" sz="2000" dirty="0">
                <a:latin typeface="Comic Sans MS" pitchFamily="66" charset="0"/>
              </a:rPr>
              <a:t>olarak verilmektedir. Burada bütün ölçümler inç ve saniye olarak yapılmaktadır. A </a:t>
            </a:r>
            <a:r>
              <a:rPr lang="tr-TR" sz="2000" dirty="0" err="1">
                <a:latin typeface="Comic Sans MS" pitchFamily="66" charset="0"/>
              </a:rPr>
              <a:t>pini</a:t>
            </a:r>
            <a:r>
              <a:rPr lang="tr-TR" sz="2000" dirty="0">
                <a:latin typeface="Comic Sans MS" pitchFamily="66" charset="0"/>
              </a:rPr>
              <a:t> x=6 in. Noktasına geldiğinde hızını ve ivmesini hesaplayınız</a:t>
            </a:r>
            <a:r>
              <a:rPr lang="tr-TR" sz="2000" dirty="0" smtClean="0">
                <a:latin typeface="Comic Sans MS" pitchFamily="66" charset="0"/>
              </a:rPr>
              <a:t>.</a:t>
            </a:r>
            <a:endParaRPr lang="tr-TR" sz="20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107" y="1628800"/>
            <a:ext cx="4023709" cy="2377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416106" y="3861048"/>
                <a:ext cx="8476373" cy="2965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>
                    <a:solidFill>
                      <a:srgbClr val="00B0F0"/>
                    </a:solidFill>
                    <a:latin typeface="Comic Sans MS" pitchFamily="66" charset="0"/>
                  </a:rPr>
                  <a:t>Çözüm:</a:t>
                </a:r>
                <a:r>
                  <a:rPr lang="tr-TR" b="1" dirty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b="1" dirty="0" err="1">
                    <a:solidFill>
                      <a:schemeClr val="accent4"/>
                    </a:solidFill>
                    <a:latin typeface="Comic Sans MS" pitchFamily="66" charset="0"/>
                  </a:rPr>
                  <a:t>P</a:t>
                </a:r>
                <a:r>
                  <a:rPr lang="tr-TR" dirty="0" err="1">
                    <a:solidFill>
                      <a:schemeClr val="accent4"/>
                    </a:solidFill>
                    <a:latin typeface="Comic Sans MS" pitchFamily="66" charset="0"/>
                  </a:rPr>
                  <a:t>inin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x koordinatının </a:t>
                </a:r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değişimi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baseline="3000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/6</m:t>
                    </m:r>
                  </m:oMath>
                </a14:m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olarak veriliyor. Dikey yöndeki hız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sn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Birinci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türev hızı ikinci türev ivmeyi verecek.</a:t>
                </a: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Hız bileşeni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y</m:t>
                    </m:r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/6=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y</m:t>
                    </m:r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İvme bileşeni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)/3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x=6 iken y=6 olur. Çünkü x=y</a:t>
                </a:r>
                <a:r>
                  <a:rPr lang="tr-TR" baseline="30000" dirty="0">
                    <a:solidFill>
                      <a:schemeClr val="accent4"/>
                    </a:solidFill>
                    <a:latin typeface="Comic Sans MS" pitchFamily="66" charset="0"/>
                  </a:rPr>
                  <a:t>2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/6 </a:t>
                </a: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Hız bileşenleri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num>
                      <m:den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=6∗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=6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sn</m:t>
                        </m:r>
                      </m:den>
                    </m:f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num>
                      <m:den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𝑠𝑛</m:t>
                        </m:r>
                      </m:den>
                    </m:f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İvme Bileşenleri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 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num>
                      <m:den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6" y="3861048"/>
                <a:ext cx="8476373" cy="2965171"/>
              </a:xfrm>
              <a:prstGeom prst="rect">
                <a:avLst/>
              </a:prstGeom>
              <a:blipFill rotWithShape="0">
                <a:blip r:embed="rId3"/>
                <a:stretch>
                  <a:fillRect l="-575" t="-821" b="-4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84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Düzlemde </a:t>
            </a:r>
            <a:r>
              <a:rPr lang="tr-TR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Karesel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Kartezyen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x, </a:t>
            </a:r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y</a:t>
            </a:r>
            <a:endParaRPr lang="tr-TR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Kutupsal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r, </a:t>
            </a:r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θ</a:t>
            </a:r>
            <a:endParaRPr lang="tr-TR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369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5488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koordinatları yol boyunca hareket ediyor gibi düşünülmelidir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</a:p>
              <a:p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(normal) </a:t>
                </a:r>
                <a14:m>
                  <m:oMath xmlns:m="http://schemas.openxmlformats.org/officeDocument/2006/math">
                    <m:r>
                      <a:rPr lang="tr-TR" sz="2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yönü: eğri üzerindeki bir noktadan, eğrinin merkezine doğrudur. </a:t>
                </a:r>
              </a:p>
              <a:p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(teğet)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000" b="0" i="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tr-TR" sz="2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yönü: 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normal yönüne diktir.</a:t>
                </a:r>
              </a:p>
              <a:p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Eğrilik Yarıçapı (Radius of </a:t>
                </a:r>
                <a:r>
                  <a:rPr lang="tr-TR" sz="2000" dirty="0" err="1" smtClean="0">
                    <a:solidFill>
                      <a:schemeClr val="accent4"/>
                    </a:solidFill>
                    <a:latin typeface="Comic Sans MS" pitchFamily="66" charset="0"/>
                  </a:rPr>
                  <a:t>Curvature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): eğri üzerinde bir nokta ile eğrinin merkezi arasındaki mesafedir ve </a:t>
                </a:r>
                <a14:m>
                  <m:oMath xmlns:m="http://schemas.openxmlformats.org/officeDocument/2006/math">
                    <m:r>
                      <a:rPr lang="tr-TR" sz="20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ile gösterilir.</a:t>
                </a:r>
                <a:endParaRPr lang="tr-TR" sz="20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sz="20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548879"/>
              </a:xfrm>
              <a:blipFill rotWithShape="0">
                <a:blip r:embed="rId2"/>
                <a:stretch>
                  <a:fillRect l="-222" t="-1435" r="-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77072"/>
            <a:ext cx="690332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1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08148"/>
            <a:ext cx="4038600" cy="3114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95936" y="1600201"/>
                <a:ext cx="4690864" cy="2548880"/>
              </a:xfrm>
            </p:spPr>
            <p:txBody>
              <a:bodyPr/>
              <a:lstStyle/>
              <a:p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</a:rPr>
                  <a:t>Şekilde görüldüğü gibi </a:t>
                </a:r>
                <a14:m>
                  <m:oMath xmlns:m="http://schemas.openxmlformats.org/officeDocument/2006/math">
                    <m:r>
                      <a:rPr lang="tr-TR" sz="1800" b="1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tr-TR" sz="1800" i="1" baseline="-25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1800" b="1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tr-TR" sz="1800" i="1" baseline="-25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</a:rPr>
                  <a:t> sırasıyla  </a:t>
                </a:r>
                <a14:m>
                  <m:oMath xmlns:m="http://schemas.openxmlformats.org/officeDocument/2006/math">
                    <m:r>
                      <a:rPr lang="tr-TR" sz="18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18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</a:rPr>
                  <a:t>yönündeki ve </a:t>
                </a:r>
                <a14:m>
                  <m:oMath xmlns:m="http://schemas.openxmlformats.org/officeDocument/2006/math">
                    <m:r>
                      <a:rPr lang="tr-TR" sz="18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18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</a:rPr>
                  <a:t>yönündeki birim vektörlerdir. Parçacığın çok küçük yer </a:t>
                </a:r>
                <a:r>
                  <a:rPr lang="tr-TR" sz="18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değiştirmesi </a:t>
                </a:r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</a:rPr>
                  <a:t>sırasında </a:t>
                </a:r>
                <a:r>
                  <a:rPr lang="tr-TR" sz="18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aldığı </a:t>
                </a:r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</a:rPr>
                  <a:t>yol, </a:t>
                </a:r>
                <a14:m>
                  <m:oMath xmlns:m="http://schemas.openxmlformats.org/officeDocument/2006/math">
                    <m:r>
                      <a:rPr lang="tr-TR" sz="18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tr-TR" sz="18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tr-TR" sz="18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sz="18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sz="1800" dirty="0" err="1">
                    <a:solidFill>
                      <a:schemeClr val="accent4"/>
                    </a:solidFill>
                    <a:latin typeface="Comic Sans MS" pitchFamily="66" charset="0"/>
                  </a:rPr>
                  <a:t>dir</a:t>
                </a:r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</a:rPr>
                  <a:t>. Burada </a:t>
                </a:r>
                <a14:m>
                  <m:oMath xmlns:m="http://schemas.openxmlformats.org/officeDocument/2006/math">
                    <m:r>
                      <a:rPr lang="tr-TR" sz="18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</m:t>
                    </m:r>
                  </m:oMath>
                </a14:m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 yolun eğrilik yarıçapı, </a:t>
                </a:r>
                <a14:m>
                  <m:oMath xmlns:m="http://schemas.openxmlformats.org/officeDocument/2006/math">
                    <m:r>
                      <a:rPr lang="tr-TR" sz="18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sz="18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</a:rPr>
                  <a:t> ise parçacığın normaliyle eğrilik yarıçapı arasındaki açıdır</a:t>
                </a:r>
                <a:r>
                  <a:rPr lang="tr-TR" sz="18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</a:p>
              <a:p>
                <a:r>
                  <a:rPr lang="tr-TR" sz="1800" dirty="0">
                    <a:solidFill>
                      <a:schemeClr val="accent4"/>
                    </a:solidFill>
                    <a:latin typeface="Comic Sans MS" pitchFamily="66" charset="0"/>
                  </a:rPr>
                  <a:t>Hız ifadesini vektör olarak şu şekilde yazabiliriz.</a:t>
                </a:r>
                <a:endParaRPr lang="tr-TR" sz="1800" b="1" dirty="0">
                  <a:solidFill>
                    <a:srgbClr val="00B0F0"/>
                  </a:solidFill>
                </a:endParaRPr>
              </a:p>
              <a:p>
                <a:endParaRPr lang="tr-TR" sz="1800" b="1" dirty="0">
                  <a:solidFill>
                    <a:srgbClr val="00B0F0"/>
                  </a:solidFill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95936" y="1600201"/>
                <a:ext cx="4690864" cy="2548880"/>
              </a:xfrm>
              <a:blipFill rotWithShape="0">
                <a:blip r:embed="rId4"/>
                <a:stretch>
                  <a:fillRect l="-130" t="-1196" r="-3251" b="-64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41759"/>
              </p:ext>
            </p:extLst>
          </p:nvPr>
        </p:nvGraphicFramePr>
        <p:xfrm>
          <a:off x="5292080" y="4365104"/>
          <a:ext cx="167225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quation" r:id="rId5" imgW="914400" imgH="393480" progId="Equation.3">
                  <p:embed/>
                </p:oleObj>
              </mc:Choice>
              <mc:Fallback>
                <p:oleObj name="Equation" r:id="rId5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365104"/>
                        <a:ext cx="1672258" cy="720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10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197252"/>
            <a:ext cx="4038600" cy="333662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1800" dirty="0">
                <a:solidFill>
                  <a:schemeClr val="accent4"/>
                </a:solidFill>
                <a:latin typeface="Comic Sans MS" pitchFamily="66" charset="0"/>
              </a:rPr>
              <a:t>Bilinen türev kurallarını uygulayarak v’nin türevini alırsak, aşağıdaki ivme ifadesini elde ederiz.</a:t>
            </a:r>
            <a:endParaRPr lang="tr-TR" sz="1800" b="1" dirty="0">
              <a:solidFill>
                <a:srgbClr val="00B0F0"/>
              </a:solidFill>
            </a:endParaRPr>
          </a:p>
          <a:p>
            <a:endParaRPr lang="tr-TR" dirty="0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274783"/>
              </p:ext>
            </p:extLst>
          </p:nvPr>
        </p:nvGraphicFramePr>
        <p:xfrm>
          <a:off x="5192661" y="2924944"/>
          <a:ext cx="2949677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Equation" r:id="rId4" imgW="1612800" imgH="393480" progId="Equation.3">
                  <p:embed/>
                </p:oleObj>
              </mc:Choice>
              <mc:Fallback>
                <p:oleObj name="Equation" r:id="rId4" imgW="1612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661" y="2924944"/>
                        <a:ext cx="2949677" cy="720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77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Bölüm 2</a:t>
            </a:r>
            <a:br>
              <a:rPr lang="tr-TR" dirty="0" smtClean="0"/>
            </a:br>
            <a:r>
              <a:rPr lang="tr-TR" dirty="0" smtClean="0"/>
              <a:t>Parçacık Kinematiği 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27584" y="3270250"/>
            <a:ext cx="7560840" cy="2679030"/>
          </a:xfrm>
        </p:spPr>
        <p:txBody>
          <a:bodyPr/>
          <a:lstStyle/>
          <a:p>
            <a:r>
              <a:rPr lang="tr-TR" dirty="0" smtClean="0"/>
              <a:t>Bu ders kapsamında sırasıyla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/>
                </a:solidFill>
              </a:rPr>
              <a:t>Tek parçacığın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/>
                </a:solidFill>
              </a:rPr>
              <a:t>Parçacık Sisteminin ve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chemeClr val="accent1"/>
                </a:solidFill>
              </a:rPr>
              <a:t>Rijit</a:t>
            </a:r>
            <a:r>
              <a:rPr lang="tr-TR" dirty="0" smtClean="0">
                <a:solidFill>
                  <a:schemeClr val="accent1"/>
                </a:solidFill>
              </a:rPr>
              <a:t> cisimlerin</a:t>
            </a:r>
          </a:p>
          <a:p>
            <a:r>
              <a:rPr lang="tr-TR" dirty="0" smtClean="0"/>
              <a:t>kinematiğini </a:t>
            </a:r>
            <a:r>
              <a:rPr lang="tr-TR" dirty="0"/>
              <a:t>ve kinetiğini </a:t>
            </a:r>
            <a:r>
              <a:rPr lang="tr-TR" dirty="0" smtClean="0"/>
              <a:t>çalışacağız.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3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97252"/>
            <a:ext cx="4038600" cy="3336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8"/>
              <p:cNvSpPr txBox="1"/>
              <p:nvPr/>
            </p:nvSpPr>
            <p:spPr>
              <a:xfrm>
                <a:off x="4495800" y="1842728"/>
                <a:ext cx="4191000" cy="5109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Yandaki </a:t>
                </a:r>
                <a:r>
                  <a:rPr lang="tr-TR" dirty="0" err="1" smtClean="0">
                    <a:solidFill>
                      <a:schemeClr val="accent4"/>
                    </a:solidFill>
                    <a:latin typeface="Comic Sans MS" pitchFamily="66" charset="0"/>
                  </a:rPr>
                  <a:t>şekile</a:t>
                </a:r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göre,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tr-TR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tr-TR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tr-TR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tr-TR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tr-TR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tr-TR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tr-TR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Burada </a:t>
                </a:r>
                <a:r>
                  <a:rPr lang="tr-TR" b="1" dirty="0">
                    <a:solidFill>
                      <a:schemeClr val="accent4"/>
                    </a:solidFill>
                    <a:latin typeface="Comic Sans MS" pitchFamily="66" charset="0"/>
                  </a:rPr>
                  <a:t>e</a:t>
                </a:r>
                <a:r>
                  <a:rPr lang="tr-TR" b="1" baseline="-25000" dirty="0">
                    <a:solidFill>
                      <a:schemeClr val="accent4"/>
                    </a:solidFill>
                    <a:latin typeface="Comic Sans MS" pitchFamily="66" charset="0"/>
                  </a:rPr>
                  <a:t>n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, d</a:t>
                </a:r>
                <a:r>
                  <a:rPr lang="tr-TR" b="1" dirty="0">
                    <a:solidFill>
                      <a:schemeClr val="accent4"/>
                    </a:solidFill>
                    <a:latin typeface="Comic Sans MS" pitchFamily="66" charset="0"/>
                  </a:rPr>
                  <a:t>e</a:t>
                </a:r>
                <a:r>
                  <a:rPr lang="tr-TR" b="1" baseline="-25000" dirty="0">
                    <a:solidFill>
                      <a:schemeClr val="accent4"/>
                    </a:solidFill>
                    <a:latin typeface="Comic Sans MS" pitchFamily="66" charset="0"/>
                  </a:rPr>
                  <a:t>t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nin yönünü gösterir</a:t>
                </a:r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Bu ifadeyi </a:t>
                </a:r>
                <a:r>
                  <a:rPr lang="tr-TR" dirty="0" err="1">
                    <a:solidFill>
                      <a:schemeClr val="accent4"/>
                    </a:solidFill>
                    <a:latin typeface="Comic Sans MS" pitchFamily="66" charset="0"/>
                  </a:rPr>
                  <a:t>dt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ye </a:t>
                </a:r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bölersek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tr-T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tr-T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sSub>
                        <m:sSub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tr-TR" b="1" dirty="0" smtClean="0">
                  <a:solidFill>
                    <a:srgbClr val="00B0F0"/>
                  </a:solidFill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Bulduğumuz birim vektörün türevini içeren yukarıdaki ifadeyi ivme denkleminde yerine yazarsak</a:t>
                </a:r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tr-T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tr-T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sSub>
                        <m:sSub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tr-T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acc>
                        <m:accPr>
                          <m:chr m:val="̇"/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sSub>
                        <m:sSub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sSub>
                        <m:sSub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tr-TR" b="1" dirty="0" smtClean="0">
                  <a:solidFill>
                    <a:srgbClr val="00B0F0"/>
                  </a:solidFill>
                </a:endParaRPr>
              </a:p>
              <a:p>
                <a:r>
                  <a:rPr lang="tr-TR" b="1" dirty="0" smtClean="0">
                    <a:solidFill>
                      <a:srgbClr val="00B0F0"/>
                    </a:solidFill>
                  </a:rPr>
                  <a:t>Hatırlatma: </a:t>
                </a:r>
                <a:endParaRPr lang="tr-TR" b="0" i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tr-T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̇"/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tr-T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tr-TR" i="1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Bu durumda</a:t>
                </a:r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sSub>
                        <m:sSub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tr-TR" b="1" dirty="0" smtClean="0">
                  <a:solidFill>
                    <a:srgbClr val="00B0F0"/>
                  </a:solidFill>
                </a:endParaRPr>
              </a:p>
              <a:p>
                <a:endParaRPr lang="tr-TR" b="1" dirty="0">
                  <a:solidFill>
                    <a:srgbClr val="00B0F0"/>
                  </a:solidFill>
                </a:endParaRPr>
              </a:p>
              <a:p>
                <a:endParaRPr lang="tr-TR" baseline="-25000" dirty="0">
                  <a:solidFill>
                    <a:srgbClr val="00B0F0"/>
                  </a:solidFill>
                </a:endParaRPr>
              </a:p>
              <a:p>
                <a:r>
                  <a:rPr lang="tr-TR" b="1" dirty="0" smtClean="0">
                    <a:solidFill>
                      <a:srgbClr val="00B0F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42728"/>
                <a:ext cx="4191000" cy="5109219"/>
              </a:xfrm>
              <a:prstGeom prst="rect">
                <a:avLst/>
              </a:prstGeom>
              <a:blipFill rotWithShape="0">
                <a:blip r:embed="rId3"/>
                <a:stretch>
                  <a:fillRect l="-1310" t="-477" r="-17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63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97252"/>
            <a:ext cx="4038600" cy="3336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8"/>
              <p:cNvSpPr txBox="1"/>
              <p:nvPr/>
            </p:nvSpPr>
            <p:spPr>
              <a:xfrm>
                <a:off x="4495800" y="1842728"/>
                <a:ext cx="4191000" cy="301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tr-T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tr-TR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sSub>
                        <m:sSubPr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tr-TR" b="1" dirty="0" smtClean="0">
                  <a:solidFill>
                    <a:srgbClr val="00B0F0"/>
                  </a:solidFill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Denkleminin özel isimlendirilmeleri,</a:t>
                </a: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Normal ivme;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acc>
                        <m:accPr>
                          <m:chr m:val="̇"/>
                          <m:ctrlPr>
                            <a:rPr lang="tr-T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tr-TR" dirty="0" smtClean="0">
                  <a:latin typeface="Comic Sans MS" panose="030F0702030302020204" pitchFamily="66" charset="0"/>
                </a:endParaRPr>
              </a:p>
              <a:p>
                <a:r>
                  <a:rPr lang="tr-TR" dirty="0" err="1" smtClean="0">
                    <a:latin typeface="Comic Sans MS" panose="030F0702030302020204" pitchFamily="66" charset="0"/>
                  </a:rPr>
                  <a:t>Teğetsel</a:t>
                </a:r>
                <a:r>
                  <a:rPr lang="tr-TR" dirty="0" smtClean="0">
                    <a:latin typeface="Comic Sans MS" panose="030F0702030302020204" pitchFamily="66" charset="0"/>
                  </a:rPr>
                  <a:t> ivme;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tr-TR" b="1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acc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tr-TR" baseline="-25000" dirty="0" smtClean="0">
                  <a:solidFill>
                    <a:srgbClr val="00B0F0"/>
                  </a:solidFill>
                </a:endParaRPr>
              </a:p>
              <a:p>
                <a:r>
                  <a:rPr lang="tr-TR" dirty="0">
                    <a:latin typeface="Comic Sans MS" panose="030F0702030302020204" pitchFamily="66" charset="0"/>
                  </a:rPr>
                  <a:t>Bileşke İvme</a:t>
                </a:r>
              </a:p>
              <a:p>
                <a:r>
                  <a:rPr lang="tr-TR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tr-T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42728"/>
                <a:ext cx="4191000" cy="3011722"/>
              </a:xfrm>
              <a:prstGeom prst="rect">
                <a:avLst/>
              </a:prstGeom>
              <a:blipFill rotWithShape="0">
                <a:blip r:embed="rId3"/>
                <a:stretch>
                  <a:fillRect l="-13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246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Normal ve 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Teğetsel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Koordinatlar (n-t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000" b="1" dirty="0">
                <a:solidFill>
                  <a:srgbClr val="00B0F0"/>
                </a:solidFill>
                <a:latin typeface="Comic Sans MS" pitchFamily="66" charset="0"/>
              </a:rPr>
              <a:t>Geometrik Yorum:</a:t>
            </a:r>
            <a:r>
              <a:rPr lang="tr-TR" sz="20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Önemli!!! a</a:t>
            </a:r>
            <a:r>
              <a:rPr lang="tr-TR" sz="2000" baseline="-25000" dirty="0">
                <a:solidFill>
                  <a:schemeClr val="accent4"/>
                </a:solidFill>
                <a:latin typeface="Comic Sans MS" pitchFamily="66" charset="0"/>
              </a:rPr>
              <a:t>n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 daima eğrilik merkezi </a:t>
            </a:r>
            <a:r>
              <a:rPr lang="tr-TR" sz="2000" b="1" i="1" dirty="0">
                <a:solidFill>
                  <a:schemeClr val="accent4"/>
                </a:solidFill>
                <a:latin typeface="Comic Sans MS" pitchFamily="66" charset="0"/>
              </a:rPr>
              <a:t>C’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ye doğrudur. Diğer taraftan, ivmenin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</a:rPr>
              <a:t>teğetsel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 bileşeni eğer hız artıyorsa pozitif t-yönünde, hız azalıyorsa negatif t-yönündedir.</a:t>
            </a:r>
            <a:endParaRPr lang="tr-TR" sz="2000" dirty="0">
              <a:solidFill>
                <a:srgbClr val="00B0F0"/>
              </a:solidFill>
            </a:endParaRP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88840"/>
            <a:ext cx="4038600" cy="203648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932040" y="268391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Hız artıyor</a:t>
            </a:r>
          </a:p>
          <a:p>
            <a:pPr algn="ctr"/>
            <a:r>
              <a:rPr lang="tr-TR" dirty="0" smtClean="0"/>
              <a:t>(a)</a:t>
            </a:r>
            <a:endParaRPr lang="en-US" dirty="0"/>
          </a:p>
        </p:txBody>
      </p:sp>
      <p:sp>
        <p:nvSpPr>
          <p:cNvPr id="7" name="TextBox 17"/>
          <p:cNvSpPr txBox="1"/>
          <p:nvPr/>
        </p:nvSpPr>
        <p:spPr>
          <a:xfrm>
            <a:off x="7164288" y="300708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Hız düşüyor</a:t>
            </a:r>
          </a:p>
          <a:p>
            <a:pPr algn="ctr"/>
            <a:r>
              <a:rPr lang="tr-TR" dirty="0" smtClean="0"/>
              <a:t>(b)</a:t>
            </a:r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3419872" y="418819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A’da B’ye hareket eden bir parçacık için ivme vektörleri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70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Dairesel Hareket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43608" y="1412776"/>
            <a:ext cx="2755631" cy="2999492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32040" y="1988840"/>
            <a:ext cx="3420152" cy="2164268"/>
          </a:xfrm>
          <a:prstGeom prst="rect">
            <a:avLst/>
          </a:prstGeom>
        </p:spPr>
      </p:pic>
      <p:sp>
        <p:nvSpPr>
          <p:cNvPr id="7" name="TextBox 18"/>
          <p:cNvSpPr txBox="1"/>
          <p:nvPr/>
        </p:nvSpPr>
        <p:spPr>
          <a:xfrm>
            <a:off x="808997" y="4221088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Dairesel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hareket düzlemde </a:t>
            </a:r>
            <a:r>
              <a:rPr lang="tr-TR" dirty="0" err="1">
                <a:solidFill>
                  <a:schemeClr val="accent4"/>
                </a:solidFill>
                <a:latin typeface="Comic Sans MS" pitchFamily="66" charset="0"/>
              </a:rPr>
              <a:t>eğrisel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 hareketin önemli bir özel durumudur. </a:t>
            </a:r>
            <a:endParaRPr lang="tr-TR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Burada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eğrilik yarıçapı </a:t>
            </a:r>
            <a:r>
              <a:rPr lang="el-GR" dirty="0">
                <a:solidFill>
                  <a:schemeClr val="accent4"/>
                </a:solidFill>
                <a:latin typeface="Comic Sans MS" pitchFamily="66" charset="0"/>
              </a:rPr>
              <a:t>ρ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 sabit bir r yarıçapı olur ve </a:t>
            </a:r>
            <a:r>
              <a:rPr lang="el-GR" dirty="0">
                <a:solidFill>
                  <a:schemeClr val="accent4"/>
                </a:solidFill>
                <a:latin typeface="Comic Sans MS" pitchFamily="66" charset="0"/>
              </a:rPr>
              <a:t>β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dirty="0" err="1">
                <a:solidFill>
                  <a:schemeClr val="accent4"/>
                </a:solidFill>
                <a:latin typeface="Comic Sans MS" pitchFamily="66" charset="0"/>
              </a:rPr>
              <a:t>açısıda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, </a:t>
            </a:r>
            <a:r>
              <a:rPr lang="tr-TR" dirty="0" err="1">
                <a:solidFill>
                  <a:schemeClr val="accent4"/>
                </a:solidFill>
                <a:latin typeface="Comic Sans MS" pitchFamily="66" charset="0"/>
              </a:rPr>
              <a:t>OP’ye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 göre uygun bir </a:t>
            </a:r>
            <a:r>
              <a:rPr lang="tr-TR" dirty="0" err="1">
                <a:solidFill>
                  <a:schemeClr val="accent4"/>
                </a:solidFill>
                <a:latin typeface="Comic Sans MS" pitchFamily="66" charset="0"/>
              </a:rPr>
              <a:t>referansdan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 ölçülen  </a:t>
            </a:r>
            <a:r>
              <a:rPr lang="el-GR" dirty="0">
                <a:solidFill>
                  <a:schemeClr val="accent4"/>
                </a:solidFill>
                <a:latin typeface="Comic Sans MS" pitchFamily="66" charset="0"/>
              </a:rPr>
              <a:t>θ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 açısıyla ifade edilir. 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5086979" y="436510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Bu özel durum için P parçacığının hız ve ivme bileşenleri şu şekildedir.</a:t>
            </a:r>
            <a:endParaRPr lang="tr-TR" dirty="0" smtClean="0">
              <a:solidFill>
                <a:srgbClr val="00B0F0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440155"/>
              </p:ext>
            </p:extLst>
          </p:nvPr>
        </p:nvGraphicFramePr>
        <p:xfrm>
          <a:off x="6084168" y="5157192"/>
          <a:ext cx="1384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Equation" r:id="rId5" imgW="1384200" imgH="914400" progId="Equation.3">
                  <p:embed/>
                </p:oleObj>
              </mc:Choice>
              <mc:Fallback>
                <p:oleObj name="Equation" r:id="rId5" imgW="1384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157192"/>
                        <a:ext cx="1384300" cy="914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946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600" b="1" dirty="0">
                <a:solidFill>
                  <a:srgbClr val="00B0F0"/>
                </a:solidFill>
                <a:latin typeface="Comic Sans MS" pitchFamily="66" charset="0"/>
              </a:rPr>
              <a:t>Örnek1:</a:t>
            </a:r>
            <a:r>
              <a:rPr lang="tr-TR" sz="16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P </a:t>
            </a:r>
            <a:r>
              <a:rPr lang="tr-TR" sz="1600" dirty="0" err="1">
                <a:solidFill>
                  <a:schemeClr val="accent4"/>
                </a:solidFill>
                <a:latin typeface="Comic Sans MS" pitchFamily="66" charset="0"/>
              </a:rPr>
              <a:t>pini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 A ve B </a:t>
            </a:r>
            <a:r>
              <a:rPr lang="tr-TR" sz="1600" dirty="0" err="1">
                <a:solidFill>
                  <a:schemeClr val="accent4"/>
                </a:solidFill>
                <a:latin typeface="Comic Sans MS" pitchFamily="66" charset="0"/>
              </a:rPr>
              <a:t>slotlarıyla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 kısıtlanmış olarak hareket etmektedir. A </a:t>
            </a:r>
            <a:r>
              <a:rPr lang="tr-TR" sz="1600" dirty="0" err="1">
                <a:solidFill>
                  <a:schemeClr val="accent4"/>
                </a:solidFill>
                <a:latin typeface="Comic Sans MS" pitchFamily="66" charset="0"/>
              </a:rPr>
              <a:t>slotunun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 hızı sağa doğru 0.2 m/s ve </a:t>
            </a:r>
            <a:r>
              <a:rPr lang="tr-TR" sz="1600" dirty="0" err="1">
                <a:solidFill>
                  <a:schemeClr val="accent4"/>
                </a:solidFill>
                <a:latin typeface="Comic Sans MS" pitchFamily="66" charset="0"/>
              </a:rPr>
              <a:t>ivmeside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 yavaşlama yönünde yani -0.75 m/s2 </a:t>
            </a:r>
            <a:r>
              <a:rPr lang="tr-TR" sz="1600" dirty="0" err="1">
                <a:solidFill>
                  <a:schemeClr val="accent4"/>
                </a:solidFill>
                <a:latin typeface="Comic Sans MS" pitchFamily="66" charset="0"/>
              </a:rPr>
              <a:t>dir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. Aynı zamanda B, aşağı doğru 0.15 m/ hıza sahiptir ve onunda ivmesi yavaşlama yönünde -0.5 m/s2 </a:t>
            </a:r>
            <a:r>
              <a:rPr lang="tr-TR" sz="1600" dirty="0" err="1">
                <a:solidFill>
                  <a:schemeClr val="accent4"/>
                </a:solidFill>
                <a:latin typeface="Comic Sans MS" pitchFamily="66" charset="0"/>
              </a:rPr>
              <a:t>dir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. Bu durumda eğrilik yarıçapı 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’</a:t>
            </a:r>
            <a:r>
              <a:rPr lang="tr-TR" sz="1600" dirty="0" err="1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yu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 bulunuz. </a:t>
            </a:r>
            <a:endParaRPr lang="tr-TR" sz="16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2850" y="2167679"/>
            <a:ext cx="2987299" cy="3395766"/>
          </a:xfrm>
          <a:prstGeom prst="rect">
            <a:avLst/>
          </a:prstGeom>
        </p:spPr>
      </p:pic>
      <p:sp>
        <p:nvSpPr>
          <p:cNvPr id="6" name="TextBox 20"/>
          <p:cNvSpPr txBox="1"/>
          <p:nvPr/>
        </p:nvSpPr>
        <p:spPr>
          <a:xfrm>
            <a:off x="4139952" y="141277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00B0F0"/>
                </a:solidFill>
                <a:latin typeface="Comic Sans MS" pitchFamily="66" charset="0"/>
              </a:rPr>
              <a:t>Çözüm</a:t>
            </a:r>
            <a:r>
              <a:rPr lang="tr-TR" sz="1200" b="1" dirty="0" smtClean="0">
                <a:solidFill>
                  <a:srgbClr val="00B0F0"/>
                </a:solidFill>
                <a:latin typeface="Comic Sans MS" pitchFamily="66" charset="0"/>
              </a:rPr>
              <a:t>:</a:t>
            </a:r>
            <a:endParaRPr lang="tr-TR" sz="1200" dirty="0" smtClean="0">
              <a:solidFill>
                <a:srgbClr val="00B0F0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5076056" y="1484784"/>
          <a:ext cx="1181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Equation" r:id="rId4" imgW="1180800" imgH="457200" progId="Equation.3">
                  <p:embed/>
                </p:oleObj>
              </mc:Choice>
              <mc:Fallback>
                <p:oleObj name="Equation" r:id="rId4" imgW="1180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484784"/>
                        <a:ext cx="118110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5076056" y="1988840"/>
          <a:ext cx="1536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Equation" r:id="rId6" imgW="1536480" imgH="317160" progId="Equation.3">
                  <p:embed/>
                </p:oleObj>
              </mc:Choice>
              <mc:Fallback>
                <p:oleObj name="Equation" r:id="rId6" imgW="15364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988840"/>
                        <a:ext cx="1536700" cy="317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/>
          </p:nvPr>
        </p:nvGraphicFramePr>
        <p:xfrm>
          <a:off x="4860032" y="5085184"/>
          <a:ext cx="345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Equation" r:id="rId8" imgW="3454200" imgH="393480" progId="Equation.3">
                  <p:embed/>
                </p:oleObj>
              </mc:Choice>
              <mc:Fallback>
                <p:oleObj name="Equation" r:id="rId8" imgW="345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085184"/>
                        <a:ext cx="3454400" cy="393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Triangle 1"/>
          <p:cNvSpPr/>
          <p:nvPr/>
        </p:nvSpPr>
        <p:spPr>
          <a:xfrm flipH="1" flipV="1">
            <a:off x="5940152" y="2708920"/>
            <a:ext cx="432000" cy="3240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5"/>
          <p:cNvCxnSpPr/>
          <p:nvPr/>
        </p:nvCxnSpPr>
        <p:spPr>
          <a:xfrm>
            <a:off x="5076056" y="2420888"/>
            <a:ext cx="1080120" cy="79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4"/>
          <p:cNvCxnSpPr/>
          <p:nvPr/>
        </p:nvCxnSpPr>
        <p:spPr>
          <a:xfrm>
            <a:off x="5292080" y="256490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6"/>
          <p:cNvCxnSpPr/>
          <p:nvPr/>
        </p:nvCxnSpPr>
        <p:spPr>
          <a:xfrm>
            <a:off x="5292080" y="256490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5"/>
          <p:cNvCxnSpPr/>
          <p:nvPr/>
        </p:nvCxnSpPr>
        <p:spPr>
          <a:xfrm>
            <a:off x="5292080" y="2564904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30"/>
          <p:cNvSpPr txBox="1"/>
          <p:nvPr/>
        </p:nvSpPr>
        <p:spPr>
          <a:xfrm>
            <a:off x="6300192" y="270892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3</a:t>
            </a:r>
            <a:endParaRPr lang="en-US" sz="1400" dirty="0"/>
          </a:p>
        </p:txBody>
      </p:sp>
      <p:sp>
        <p:nvSpPr>
          <p:cNvPr id="16" name="TextBox 32"/>
          <p:cNvSpPr txBox="1"/>
          <p:nvPr/>
        </p:nvSpPr>
        <p:spPr>
          <a:xfrm>
            <a:off x="6084168" y="247315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4</a:t>
            </a:r>
            <a:endParaRPr lang="en-US" sz="1400" dirty="0"/>
          </a:p>
        </p:txBody>
      </p:sp>
      <p:sp>
        <p:nvSpPr>
          <p:cNvPr id="17" name="TextBox 33"/>
          <p:cNvSpPr txBox="1"/>
          <p:nvPr/>
        </p:nvSpPr>
        <p:spPr>
          <a:xfrm>
            <a:off x="5940152" y="278092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5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8671"/>
              <p:cNvSpPr txBox="1"/>
              <p:nvPr/>
            </p:nvSpPr>
            <p:spPr>
              <a:xfrm>
                <a:off x="5940152" y="220486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286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204864"/>
                <a:ext cx="43204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5"/>
              <p:cNvSpPr txBox="1"/>
              <p:nvPr/>
            </p:nvSpPr>
            <p:spPr>
              <a:xfrm>
                <a:off x="4932040" y="27809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780928"/>
                <a:ext cx="4320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6"/>
              <p:cNvSpPr txBox="1"/>
              <p:nvPr/>
            </p:nvSpPr>
            <p:spPr>
              <a:xfrm>
                <a:off x="5436096" y="285293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852936"/>
                <a:ext cx="432048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21311" r="-309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8672"/>
          <p:cNvSpPr/>
          <p:nvPr/>
        </p:nvSpPr>
        <p:spPr>
          <a:xfrm rot="5400000">
            <a:off x="5881289" y="2551759"/>
            <a:ext cx="238882" cy="26517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38"/>
          <p:cNvSpPr/>
          <p:nvPr/>
        </p:nvSpPr>
        <p:spPr>
          <a:xfrm rot="5400000" flipH="1" flipV="1">
            <a:off x="6241329" y="2839791"/>
            <a:ext cx="238882" cy="26517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39"/>
              <p:cNvSpPr txBox="1"/>
              <p:nvPr/>
            </p:nvSpPr>
            <p:spPr>
              <a:xfrm>
                <a:off x="6300192" y="27809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780928"/>
                <a:ext cx="43204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40"/>
              <p:cNvSpPr txBox="1"/>
              <p:nvPr/>
            </p:nvSpPr>
            <p:spPr>
              <a:xfrm>
                <a:off x="5652120" y="24928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492896"/>
                <a:ext cx="432048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41"/>
              <p:cNvSpPr txBox="1"/>
              <p:nvPr/>
            </p:nvSpPr>
            <p:spPr>
              <a:xfrm>
                <a:off x="6084168" y="30689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068960"/>
                <a:ext cx="43204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3"/>
              <p:cNvSpPr txBox="1"/>
              <p:nvPr/>
            </p:nvSpPr>
            <p:spPr>
              <a:xfrm>
                <a:off x="6084168" y="45811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81128"/>
                <a:ext cx="43204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Triangle 44"/>
          <p:cNvSpPr/>
          <p:nvPr/>
        </p:nvSpPr>
        <p:spPr>
          <a:xfrm flipH="1" flipV="1">
            <a:off x="4932040" y="3789040"/>
            <a:ext cx="432000" cy="3240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45"/>
          <p:cNvCxnSpPr/>
          <p:nvPr/>
        </p:nvCxnSpPr>
        <p:spPr>
          <a:xfrm>
            <a:off x="5228456" y="4077072"/>
            <a:ext cx="1080120" cy="79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46"/>
          <p:cNvCxnSpPr/>
          <p:nvPr/>
        </p:nvCxnSpPr>
        <p:spPr>
          <a:xfrm flipH="1">
            <a:off x="5220072" y="465313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47"/>
          <p:cNvCxnSpPr/>
          <p:nvPr/>
        </p:nvCxnSpPr>
        <p:spPr>
          <a:xfrm flipV="1">
            <a:off x="6012160" y="407707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0"/>
              <p:cNvSpPr txBox="1"/>
              <p:nvPr/>
            </p:nvSpPr>
            <p:spPr>
              <a:xfrm>
                <a:off x="4932040" y="42930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93096"/>
                <a:ext cx="43204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1"/>
              <p:cNvSpPr txBox="1"/>
              <p:nvPr/>
            </p:nvSpPr>
            <p:spPr>
              <a:xfrm>
                <a:off x="5796136" y="378904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789040"/>
                <a:ext cx="432048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52"/>
              <p:cNvSpPr txBox="1"/>
              <p:nvPr/>
            </p:nvSpPr>
            <p:spPr>
              <a:xfrm>
                <a:off x="5076056" y="378904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789040"/>
                <a:ext cx="432048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53"/>
              <p:cNvSpPr txBox="1"/>
              <p:nvPr/>
            </p:nvSpPr>
            <p:spPr>
              <a:xfrm>
                <a:off x="4932040" y="357301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73016"/>
                <a:ext cx="432048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28674"/>
          <p:cNvCxnSpPr/>
          <p:nvPr/>
        </p:nvCxnSpPr>
        <p:spPr>
          <a:xfrm flipV="1">
            <a:off x="5652120" y="4149080"/>
            <a:ext cx="864096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6"/>
              <p:cNvSpPr txBox="1"/>
              <p:nvPr/>
            </p:nvSpPr>
            <p:spPr>
              <a:xfrm>
                <a:off x="5940152" y="422108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221088"/>
                <a:ext cx="432048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57"/>
              <p:cNvSpPr txBox="1"/>
              <p:nvPr/>
            </p:nvSpPr>
            <p:spPr>
              <a:xfrm>
                <a:off x="5580112" y="45811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581128"/>
                <a:ext cx="432048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5"/>
          <p:cNvGraphicFramePr>
            <a:graphicFrameLocks noChangeAspect="1"/>
          </p:cNvGraphicFramePr>
          <p:nvPr>
            <p:extLst/>
          </p:nvPr>
        </p:nvGraphicFramePr>
        <p:xfrm>
          <a:off x="5276850" y="5661025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5" name="Equation" r:id="rId23" imgW="1498320" imgH="457200" progId="Equation.3">
                  <p:embed/>
                </p:oleObj>
              </mc:Choice>
              <mc:Fallback>
                <p:oleObj name="Equation" r:id="rId23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5661025"/>
                        <a:ext cx="149860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633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600" b="1" dirty="0">
                <a:solidFill>
                  <a:srgbClr val="00B0F0"/>
                </a:solidFill>
                <a:latin typeface="Comic Sans MS" pitchFamily="66" charset="0"/>
              </a:rPr>
              <a:t>Örnek2:</a:t>
            </a:r>
            <a:r>
              <a:rPr lang="tr-TR" sz="16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Bir minibüs eğrilik </a:t>
            </a:r>
            <a:r>
              <a:rPr lang="tr-TR" sz="1600" dirty="0" err="1">
                <a:solidFill>
                  <a:schemeClr val="accent4"/>
                </a:solidFill>
                <a:latin typeface="Comic Sans MS" pitchFamily="66" charset="0"/>
              </a:rPr>
              <a:t>yarışapı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 40 m ve yatış açısı 10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 o</a:t>
            </a:r>
            <a:r>
              <a:rPr lang="tr-TR" sz="1600" dirty="0">
                <a:solidFill>
                  <a:schemeClr val="accent4"/>
                </a:solidFill>
                <a:latin typeface="Comic Sans MS" pitchFamily="66" charset="0"/>
              </a:rPr>
              <a:t>lan yol üzerinde durgunluktan harekete başlıyor. Minibüsün ileri doğru sabit ivmesi 1.8 m/s2 olduğuna göre 5 saniye sonundaki toplam ivmesini hesaplayınız. </a:t>
            </a:r>
            <a:endParaRPr lang="tr-TR" sz="16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6203" y="2432878"/>
            <a:ext cx="3700593" cy="2865368"/>
          </a:xfrm>
          <a:prstGeom prst="rect">
            <a:avLst/>
          </a:prstGeom>
        </p:spPr>
      </p:pic>
      <p:sp>
        <p:nvSpPr>
          <p:cNvPr id="6" name="TextBox 20"/>
          <p:cNvSpPr txBox="1"/>
          <p:nvPr/>
        </p:nvSpPr>
        <p:spPr>
          <a:xfrm>
            <a:off x="4499992" y="242005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00B0F0"/>
                </a:solidFill>
                <a:latin typeface="Comic Sans MS" pitchFamily="66" charset="0"/>
              </a:rPr>
              <a:t>Çözüm:</a:t>
            </a:r>
            <a:r>
              <a:rPr lang="tr-TR" sz="1200" dirty="0" smtClean="0">
                <a:solidFill>
                  <a:schemeClr val="accent4"/>
                </a:solidFill>
                <a:latin typeface="Comic Sans MS" pitchFamily="66" charset="0"/>
              </a:rPr>
              <a:t> İleri doğru sabit ivme</a:t>
            </a:r>
            <a:endParaRPr lang="tr-TR" sz="1200" dirty="0" smtClean="0">
              <a:solidFill>
                <a:srgbClr val="00B0F0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51621"/>
              </p:ext>
            </p:extLst>
          </p:nvPr>
        </p:nvGraphicFramePr>
        <p:xfrm>
          <a:off x="5436096" y="3500174"/>
          <a:ext cx="546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0" name="Equation" r:id="rId4" imgW="545760" imgH="444240" progId="Equation.3">
                  <p:embed/>
                </p:oleObj>
              </mc:Choice>
              <mc:Fallback>
                <p:oleObj name="Equation" r:id="rId4" imgW="545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500174"/>
                        <a:ext cx="546100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11423"/>
              </p:ext>
            </p:extLst>
          </p:nvPr>
        </p:nvGraphicFramePr>
        <p:xfrm>
          <a:off x="5415285" y="2707491"/>
          <a:ext cx="1041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1" name="Equation" r:id="rId6" imgW="1041120" imgH="241200" progId="Equation.3">
                  <p:embed/>
                </p:oleObj>
              </mc:Choice>
              <mc:Fallback>
                <p:oleObj name="Equation" r:id="rId6" imgW="10411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5285" y="2707491"/>
                        <a:ext cx="1041400" cy="241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solidFill>
                          <a:srgbClr val="CC997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/>
              <p:cNvSpPr txBox="1"/>
              <p:nvPr/>
            </p:nvSpPr>
            <p:spPr>
              <a:xfrm>
                <a:off x="4499992" y="2924110"/>
                <a:ext cx="40324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İlk hız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2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2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1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1200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924110"/>
                <a:ext cx="4032448" cy="276999"/>
              </a:xfrm>
              <a:prstGeom prst="rect">
                <a:avLst/>
              </a:prstGeom>
              <a:blipFill rotWithShape="0"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054739"/>
              </p:ext>
            </p:extLst>
          </p:nvPr>
        </p:nvGraphicFramePr>
        <p:xfrm>
          <a:off x="5436096" y="3140134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2" name="Equation" r:id="rId9" imgW="825480" imgH="291960" progId="Equation.3">
                  <p:embed/>
                </p:oleObj>
              </mc:Choice>
              <mc:Fallback>
                <p:oleObj name="Equation" r:id="rId9" imgW="82548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36096" y="3140134"/>
                        <a:ext cx="825500" cy="292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solidFill>
                          <a:srgbClr val="CC997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591771"/>
              </p:ext>
            </p:extLst>
          </p:nvPr>
        </p:nvGraphicFramePr>
        <p:xfrm>
          <a:off x="4860032" y="4004230"/>
          <a:ext cx="1879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3" name="Equation" r:id="rId11" imgW="1879560" imgH="228600" progId="Equation.3">
                  <p:embed/>
                </p:oleObj>
              </mc:Choice>
              <mc:Fallback>
                <p:oleObj name="Equation" r:id="rId11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04230"/>
                        <a:ext cx="1879600" cy="228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903649"/>
              </p:ext>
            </p:extLst>
          </p:nvPr>
        </p:nvGraphicFramePr>
        <p:xfrm>
          <a:off x="5061273" y="4291816"/>
          <a:ext cx="1295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4" name="Equation" r:id="rId13" imgW="1295280" imgH="444240" progId="Equation.3">
                  <p:embed/>
                </p:oleObj>
              </mc:Choice>
              <mc:Fallback>
                <p:oleObj name="Equation" r:id="rId13" imgW="1295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273" y="4291816"/>
                        <a:ext cx="1295400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297373"/>
              </p:ext>
            </p:extLst>
          </p:nvPr>
        </p:nvGraphicFramePr>
        <p:xfrm>
          <a:off x="4789810" y="4815691"/>
          <a:ext cx="1828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5" name="Equation" r:id="rId15" imgW="1828800" imgH="253800" progId="Equation.3">
                  <p:embed/>
                </p:oleObj>
              </mc:Choice>
              <mc:Fallback>
                <p:oleObj name="Equation" r:id="rId15" imgW="18288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89810" y="4815691"/>
                        <a:ext cx="1828800" cy="254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solidFill>
                          <a:srgbClr val="CC997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632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Problem Çözümleri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5622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Eğik Atış Problemi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0312" y="1988840"/>
            <a:ext cx="4038600" cy="1661502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400" dirty="0" smtClean="0"/>
              <a:t>Bir cisim şekilde görülen başlangıç koşulları ile fırlatılıyor. Şekilde s ile gösterilen eğimli yolun uzunluğunu ve cismin toplam uçuş zamanını bulunuz.</a:t>
            </a:r>
            <a:endParaRPr lang="tr-TR" sz="2400" dirty="0"/>
          </a:p>
        </p:txBody>
      </p:sp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792971"/>
              </p:ext>
            </p:extLst>
          </p:nvPr>
        </p:nvGraphicFramePr>
        <p:xfrm>
          <a:off x="827584" y="4005064"/>
          <a:ext cx="2990400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4" imgW="2260440" imgH="952200" progId="Equation.3">
                  <p:embed/>
                </p:oleObj>
              </mc:Choice>
              <mc:Fallback>
                <p:oleObj name="Equation" r:id="rId4" imgW="22604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05064"/>
                        <a:ext cx="2990400" cy="1260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025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Eğik Atış Problemi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6347048" cy="27649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=120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120∗</m:t>
                      </m:r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d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=91,92 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=120∗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77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=7,86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𝑡𝑒𝑝𝑒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0,5∗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𝚤𝑘𝚤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=303,2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𝑖𝑙𝑘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=0+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722,8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6347048" cy="2764904"/>
              </a:xfrm>
              <a:blipFill rotWithShape="0">
                <a:blip r:embed="rId3"/>
                <a:stretch>
                  <a:fillRect l="-288" b="-101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İçerik Yer Tutucusu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6891772"/>
              </p:ext>
            </p:extLst>
          </p:nvPr>
        </p:nvGraphicFramePr>
        <p:xfrm>
          <a:off x="6610350" y="1600200"/>
          <a:ext cx="207645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Makro İçerebilen Çalışma Sayfası" r:id="rId5" imgW="1838385" imgH="4010011" progId="Excel.SheetMacroEnabled.12">
                  <p:embed/>
                </p:oleObj>
              </mc:Choice>
              <mc:Fallback>
                <p:oleObj name="Makro İçerebilen Çalışma Sayfası" r:id="rId5" imgW="1838385" imgH="4010011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10350" y="1600200"/>
                        <a:ext cx="207645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 11"/>
          <p:cNvGrpSpPr/>
          <p:nvPr/>
        </p:nvGrpSpPr>
        <p:grpSpPr>
          <a:xfrm>
            <a:off x="1515824" y="4797152"/>
            <a:ext cx="4035902" cy="1944214"/>
            <a:chOff x="1043608" y="4365106"/>
            <a:chExt cx="4035902" cy="1944214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3608" y="4441306"/>
              <a:ext cx="4035902" cy="1664352"/>
            </a:xfrm>
            <a:prstGeom prst="rect">
              <a:avLst/>
            </a:prstGeom>
          </p:spPr>
        </p:pic>
        <p:cxnSp>
          <p:nvCxnSpPr>
            <p:cNvPr id="8" name="Düz Bağlayıcı 7"/>
            <p:cNvCxnSpPr/>
            <p:nvPr/>
          </p:nvCxnSpPr>
          <p:spPr bwMode="auto">
            <a:xfrm flipV="1">
              <a:off x="2843808" y="4365106"/>
              <a:ext cx="0" cy="19442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Düz Bağlayıcı 10"/>
            <p:cNvCxnSpPr/>
            <p:nvPr/>
          </p:nvCxnSpPr>
          <p:spPr bwMode="auto">
            <a:xfrm flipH="1" flipV="1">
              <a:off x="2483768" y="5805264"/>
              <a:ext cx="2448272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7858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Eğik Atış Problemi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4947" y="3717032"/>
                <a:ext cx="6347048" cy="27649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91,92 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𝑘𝑎𝑙𝑎𝑛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20=0+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üşüş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(1)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𝑡𝑒𝑝𝑒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20=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0,5∗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üşüş</m:t>
                              </m:r>
                            </m:sub>
                          </m:sSub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(2)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Çözüm:</a:t>
                </a: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=1056,55 </m:t>
                    </m:r>
                    <m:r>
                      <m:rPr>
                        <m:sty m:val="p"/>
                      </m:rPr>
                      <a:rPr lang="tr-TR" sz="2400" b="0" i="0" smtClean="0">
                        <a:latin typeface="Cambria Math" panose="02040503050406030204" pitchFamily="18" charset="0"/>
                      </a:rPr>
                      <m:t>ve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üşüş</m:t>
                        </m:r>
                      </m:sub>
                    </m:sSub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=11,64</m:t>
                    </m:r>
                  </m:oMath>
                </a14:m>
                <a:endParaRPr lang="tr-TR" sz="2400" b="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Toplam uçuş zamanı=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𝚤𝑘𝚤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ş</m:t>
                            </m:r>
                          </m:sub>
                        </m:s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üşüş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=19,5</m:t>
                    </m:r>
                  </m:oMath>
                </a14:m>
                <a:r>
                  <a:rPr lang="tr-TR" sz="2400" dirty="0" smtClean="0"/>
                  <a:t> </a:t>
                </a:r>
              </a:p>
              <a:p>
                <a:pPr marL="0" indent="0">
                  <a:buNone/>
                </a:pPr>
                <a:endParaRPr lang="tr-TR" sz="2400" b="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4947" y="3717032"/>
                <a:ext cx="6347048" cy="2764904"/>
              </a:xfrm>
              <a:blipFill rotWithShape="0">
                <a:blip r:embed="rId3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İçerik Yer Tutucusu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6812531"/>
              </p:ext>
            </p:extLst>
          </p:nvPr>
        </p:nvGraphicFramePr>
        <p:xfrm>
          <a:off x="6610350" y="1600200"/>
          <a:ext cx="207645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Makro İçerebilen Çalışma Sayfası" r:id="rId5" imgW="1838385" imgH="4010011" progId="Excel.SheetMacroEnabled.12">
                  <p:embed/>
                </p:oleObj>
              </mc:Choice>
              <mc:Fallback>
                <p:oleObj name="Makro İçerebilen Çalışma Sayfası" r:id="rId5" imgW="1838385" imgH="4010011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10350" y="1600200"/>
                        <a:ext cx="207645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 11"/>
          <p:cNvGrpSpPr/>
          <p:nvPr/>
        </p:nvGrpSpPr>
        <p:grpSpPr>
          <a:xfrm>
            <a:off x="539552" y="1700808"/>
            <a:ext cx="2595742" cy="1944214"/>
            <a:chOff x="2483768" y="4365106"/>
            <a:chExt cx="2595742" cy="1944214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5254" y="4441306"/>
              <a:ext cx="2304256" cy="1664352"/>
            </a:xfrm>
            <a:prstGeom prst="rect">
              <a:avLst/>
            </a:prstGeom>
          </p:spPr>
        </p:pic>
        <p:cxnSp>
          <p:nvCxnSpPr>
            <p:cNvPr id="8" name="Düz Bağlayıcı 7"/>
            <p:cNvCxnSpPr/>
            <p:nvPr/>
          </p:nvCxnSpPr>
          <p:spPr bwMode="auto">
            <a:xfrm flipV="1">
              <a:off x="2843808" y="4365106"/>
              <a:ext cx="0" cy="19442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Düz Bağlayıcı 10"/>
            <p:cNvCxnSpPr/>
            <p:nvPr/>
          </p:nvCxnSpPr>
          <p:spPr bwMode="auto">
            <a:xfrm flipH="1" flipV="1">
              <a:off x="2483768" y="5805264"/>
              <a:ext cx="2448272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Metin kutusu 3"/>
          <p:cNvSpPr txBox="1"/>
          <p:nvPr/>
        </p:nvSpPr>
        <p:spPr>
          <a:xfrm>
            <a:off x="1043608" y="3284984"/>
            <a:ext cx="209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Xkalan+scos</a:t>
            </a:r>
            <a:r>
              <a:rPr lang="tr-TR" dirty="0" smtClean="0"/>
              <a:t>(20)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 rot="16200000">
            <a:off x="-420895" y="1982465"/>
            <a:ext cx="209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yçıkış+sin</a:t>
            </a:r>
            <a:r>
              <a:rPr lang="tr-TR" dirty="0" smtClean="0"/>
              <a:t>(20)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71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Parçacık Kinematiği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Düzlemde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Düzlemsel hareket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: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Hareket aynı yada paralel düzlemlerde gerçekleşmektedir</a:t>
            </a:r>
            <a:endParaRPr lang="en-US" dirty="0">
              <a:solidFill>
                <a:schemeClr val="accent4"/>
              </a:solidFill>
              <a:latin typeface="Comic Sans MS" pitchFamily="66" charset="0"/>
            </a:endParaRPr>
          </a:p>
          <a:p>
            <a:pPr marL="400050" lvl="2"/>
            <a:r>
              <a:rPr lang="tr-TR" b="1" dirty="0">
                <a:solidFill>
                  <a:srgbClr val="00B050"/>
                </a:solidFill>
                <a:latin typeface="Comic Sans MS" pitchFamily="66" charset="0"/>
              </a:rPr>
              <a:t>Doğrusal hareket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: </a:t>
            </a:r>
            <a:r>
              <a:rPr lang="tr-TR" dirty="0">
                <a:solidFill>
                  <a:srgbClr val="00B050"/>
                </a:solidFill>
                <a:latin typeface="Comic Sans MS" pitchFamily="66" charset="0"/>
              </a:rPr>
              <a:t>Hareket bir hat boyunca gerçekleşmektedir.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400050" lvl="2"/>
            <a:r>
              <a:rPr lang="tr-TR" b="1" dirty="0" err="1">
                <a:solidFill>
                  <a:srgbClr val="00B0F0"/>
                </a:solidFill>
                <a:latin typeface="Comic Sans MS" pitchFamily="66" charset="0"/>
              </a:rPr>
              <a:t>Eğrisel</a:t>
            </a:r>
            <a:r>
              <a:rPr lang="tr-TR" b="1" dirty="0">
                <a:solidFill>
                  <a:srgbClr val="00B0F0"/>
                </a:solidFill>
                <a:latin typeface="Comic Sans MS" pitchFamily="66" charset="0"/>
              </a:rPr>
              <a:t> hareket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:</a:t>
            </a:r>
            <a:r>
              <a:rPr lang="tr-TR" dirty="0">
                <a:solidFill>
                  <a:srgbClr val="00B0F0"/>
                </a:solidFill>
                <a:latin typeface="Comic Sans MS" pitchFamily="66" charset="0"/>
              </a:rPr>
              <a:t> Hareket bir eğri boyunca gerçekleşmektedir.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2055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Normal ve 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Teğetsel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Koordinatlar (n-t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17032" y="2833094"/>
                <a:ext cx="5626968" cy="2664296"/>
              </a:xfrm>
            </p:spPr>
            <p:txBody>
              <a:bodyPr/>
              <a:lstStyle/>
              <a:p>
                <a:r>
                  <a:rPr lang="tr-TR" sz="2000" b="1" dirty="0">
                    <a:solidFill>
                      <a:srgbClr val="00B0F0"/>
                    </a:solidFill>
                    <a:latin typeface="Comic Sans MS" pitchFamily="66" charset="0"/>
                  </a:rPr>
                  <a:t>Çözüm: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Yukarı doğru sabit 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hız v</a:t>
                </a:r>
                <a:r>
                  <a:rPr lang="tr-TR" sz="2000" baseline="-25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0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=2m/s</a:t>
                </a:r>
              </a:p>
              <a:p>
                <a:pPr marL="0" indent="0">
                  <a:buNone/>
                </a:pPr>
                <a:r>
                  <a:rPr lang="tr-TR" sz="2000" dirty="0">
                    <a:latin typeface="Comic Sans MS" panose="030F0702030302020204" pitchFamily="66" charset="0"/>
                  </a:rPr>
                  <a:t>Normal ivme;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0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p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acc>
                        <m:accPr>
                          <m:chr m:val="̇"/>
                          <m:ctrlPr>
                            <a:rPr lang="tr-TR" sz="20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tr-TR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tr-TR" sz="2000" dirty="0" err="1">
                    <a:latin typeface="Comic Sans MS" panose="030F0702030302020204" pitchFamily="66" charset="0"/>
                  </a:rPr>
                  <a:t>Teğetsel</a:t>
                </a:r>
                <a:r>
                  <a:rPr lang="tr-TR" sz="2000" dirty="0">
                    <a:latin typeface="Comic Sans MS" panose="030F0702030302020204" pitchFamily="66" charset="0"/>
                  </a:rPr>
                  <a:t> ivme;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tr-TR" sz="2000" b="1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acc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tr-TR" sz="20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Önce </a:t>
                </a:r>
                <a:r>
                  <a:rPr lang="tr-TR" sz="2000" dirty="0" err="1">
                    <a:solidFill>
                      <a:schemeClr val="accent4"/>
                    </a:solidFill>
                    <a:latin typeface="Comic Sans MS" pitchFamily="66" charset="0"/>
                  </a:rPr>
                  <a:t>teğetsel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hızı bulacağız.</a:t>
                </a:r>
                <a:endParaRPr lang="tr-TR" sz="20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tr-TR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17032" y="2833094"/>
                <a:ext cx="5626968" cy="2664296"/>
              </a:xfrm>
              <a:blipFill rotWithShape="0">
                <a:blip r:embed="rId2"/>
                <a:stretch>
                  <a:fillRect l="-1192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İçerik Yer Tutucusu 3"/>
          <p:cNvSpPr txBox="1">
            <a:spLocks/>
          </p:cNvSpPr>
          <p:nvPr/>
        </p:nvSpPr>
        <p:spPr bwMode="auto">
          <a:xfrm>
            <a:off x="408492" y="1516691"/>
            <a:ext cx="8417131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tr-TR" sz="2000" b="1" dirty="0" smtClean="0">
                <a:solidFill>
                  <a:srgbClr val="00B0F0"/>
                </a:solidFill>
                <a:latin typeface="Comic Sans MS" pitchFamily="66" charset="0"/>
              </a:rPr>
              <a:t>Problem 1:</a:t>
            </a:r>
            <a:r>
              <a:rPr lang="tr-TR" sz="2000" b="1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Aşağıdaki mekanizmada, A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</a:rPr>
              <a:t>pininin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 hareketi dairesel bir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</a:rPr>
              <a:t>slot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 üzerinde, B parçasıyla kontrol ediliyor. B parçası bir vida yardımıyla  v</a:t>
            </a:r>
            <a:r>
              <a:rPr lang="tr-TR" sz="2000" baseline="-25000" dirty="0">
                <a:solidFill>
                  <a:schemeClr val="accent4"/>
                </a:solidFill>
                <a:latin typeface="Comic Sans MS" pitchFamily="66" charset="0"/>
              </a:rPr>
              <a:t>0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=2m/s sabit başlangıç hızıyla hareket ediyor. 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=30 olduğu zaman A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pininin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 normal ve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teğetsel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 ivmesini bulunuz.</a:t>
            </a:r>
            <a:endParaRPr lang="tr-TR" sz="2000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996952"/>
            <a:ext cx="2574712" cy="32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62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Normal ve 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Teğetsel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Koordinatlar (n-t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sz="3200" dirty="0"/>
          </a:p>
        </p:txBody>
      </p:sp>
      <p:sp>
        <p:nvSpPr>
          <p:cNvPr id="6" name="İçerik Yer Tutucusu 3"/>
          <p:cNvSpPr txBox="1">
            <a:spLocks/>
          </p:cNvSpPr>
          <p:nvPr/>
        </p:nvSpPr>
        <p:spPr bwMode="auto">
          <a:xfrm>
            <a:off x="408492" y="1516691"/>
            <a:ext cx="8417131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tr-TR" sz="2000" b="1" dirty="0" smtClean="0">
                <a:solidFill>
                  <a:srgbClr val="00B0F0"/>
                </a:solidFill>
                <a:latin typeface="Comic Sans MS" pitchFamily="66" charset="0"/>
              </a:rPr>
              <a:t>Problem 1:</a:t>
            </a:r>
            <a:r>
              <a:rPr lang="tr-TR" sz="2000" b="1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Aşağıdaki mekanizmada, A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</a:rPr>
              <a:t>pininin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 hareketi dairesel bir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</a:rPr>
              <a:t>slot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 üzerinde, B parçasıyla kontrol ediliyor. B parçası bir vida yardımıyla  v</a:t>
            </a:r>
            <a:r>
              <a:rPr lang="tr-TR" sz="2000" baseline="-25000" dirty="0">
                <a:solidFill>
                  <a:schemeClr val="accent4"/>
                </a:solidFill>
                <a:latin typeface="Comic Sans MS" pitchFamily="66" charset="0"/>
              </a:rPr>
              <a:t>0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=2m/s sabit başlangıç hızıyla hareket ediyor. 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=30 olduğu zaman A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pininin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 normal ve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teğetsel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 ivmesini bulunuz.</a:t>
            </a:r>
            <a:endParaRPr lang="tr-TR" sz="2000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996952"/>
            <a:ext cx="2574712" cy="3264656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3923928" y="3356992"/>
            <a:ext cx="4104456" cy="1943968"/>
            <a:chOff x="3923928" y="3356992"/>
            <a:chExt cx="4104456" cy="1943968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31432"/>
                </p:ext>
              </p:extLst>
            </p:nvPr>
          </p:nvGraphicFramePr>
          <p:xfrm>
            <a:off x="3923928" y="3573016"/>
            <a:ext cx="1892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5" name="Equation" r:id="rId4" imgW="1892160" imgH="393480" progId="Equation.3">
                    <p:embed/>
                  </p:oleObj>
                </mc:Choice>
                <mc:Fallback>
                  <p:oleObj name="Equation" r:id="rId4" imgW="1892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573016"/>
                          <a:ext cx="1892300" cy="3937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99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3249269"/>
                </p:ext>
              </p:extLst>
            </p:nvPr>
          </p:nvGraphicFramePr>
          <p:xfrm>
            <a:off x="4067944" y="4221088"/>
            <a:ext cx="14605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6" name="Equation" r:id="rId6" imgW="1460160" imgH="444240" progId="Equation.3">
                    <p:embed/>
                  </p:oleObj>
                </mc:Choice>
                <mc:Fallback>
                  <p:oleObj name="Equation" r:id="rId6" imgW="14601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944" y="4221088"/>
                          <a:ext cx="1460500" cy="4445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99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3"/>
            <p:cNvCxnSpPr/>
            <p:nvPr/>
          </p:nvCxnSpPr>
          <p:spPr>
            <a:xfrm flipV="1">
              <a:off x="7020272" y="3501008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8000000">
              <a:off x="6914152" y="3248980"/>
              <a:ext cx="0" cy="158417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4"/>
            <p:cNvCxnSpPr/>
            <p:nvPr/>
          </p:nvCxnSpPr>
          <p:spPr>
            <a:xfrm>
              <a:off x="6228184" y="3645024"/>
              <a:ext cx="1800200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25"/>
            <p:cNvSpPr/>
            <p:nvPr/>
          </p:nvSpPr>
          <p:spPr>
            <a:xfrm>
              <a:off x="6516216" y="3645024"/>
              <a:ext cx="144016" cy="504056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089161"/>
                </p:ext>
              </p:extLst>
            </p:nvPr>
          </p:nvGraphicFramePr>
          <p:xfrm>
            <a:off x="7092280" y="3356992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7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092280" y="3356992"/>
                          <a:ext cx="1651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29"/>
            <p:cNvCxnSpPr/>
            <p:nvPr/>
          </p:nvCxnSpPr>
          <p:spPr>
            <a:xfrm flipV="1">
              <a:off x="7020272" y="3501008"/>
              <a:ext cx="432048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6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6864438"/>
                </p:ext>
              </p:extLst>
            </p:nvPr>
          </p:nvGraphicFramePr>
          <p:xfrm>
            <a:off x="7524328" y="3429000"/>
            <a:ext cx="1143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8" name="Equation" r:id="rId10" imgW="114120" imgH="139680" progId="Equation.3">
                    <p:embed/>
                  </p:oleObj>
                </mc:Choice>
                <mc:Fallback>
                  <p:oleObj name="Equation" r:id="rId10" imgW="114120" imgH="1396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524328" y="3429000"/>
                          <a:ext cx="114300" cy="139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4647028"/>
                </p:ext>
              </p:extLst>
            </p:nvPr>
          </p:nvGraphicFramePr>
          <p:xfrm>
            <a:off x="6669286" y="3685778"/>
            <a:ext cx="2413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9" name="Equation" r:id="rId12" imgW="241200" imgH="203040" progId="Equation.3">
                    <p:embed/>
                  </p:oleObj>
                </mc:Choice>
                <mc:Fallback>
                  <p:oleObj name="Equation" r:id="rId12" imgW="2412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669286" y="3685778"/>
                          <a:ext cx="2413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28672"/>
            <p:cNvCxnSpPr/>
            <p:nvPr/>
          </p:nvCxnSpPr>
          <p:spPr>
            <a:xfrm flipH="1" flipV="1">
              <a:off x="6516216" y="3789040"/>
              <a:ext cx="504056" cy="2880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19" name="Object 286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0955652"/>
                </p:ext>
              </p:extLst>
            </p:nvPr>
          </p:nvGraphicFramePr>
          <p:xfrm>
            <a:off x="6300192" y="3717032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0" name="Equation" r:id="rId14" imgW="177480" imgH="215640" progId="Equation.3">
                    <p:embed/>
                  </p:oleObj>
                </mc:Choice>
                <mc:Fallback>
                  <p:oleObj name="Equation" r:id="rId14" imgW="1774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300192" y="3717032"/>
                          <a:ext cx="1778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Arrow Connector 28675"/>
            <p:cNvCxnSpPr/>
            <p:nvPr/>
          </p:nvCxnSpPr>
          <p:spPr>
            <a:xfrm flipH="1">
              <a:off x="6732240" y="4077072"/>
              <a:ext cx="288032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21" name="Object 286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141717"/>
                </p:ext>
              </p:extLst>
            </p:nvPr>
          </p:nvGraphicFramePr>
          <p:xfrm>
            <a:off x="6876256" y="4293096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1" name="Equation" r:id="rId16" imgW="164880" imgH="228600" progId="Equation.3">
                    <p:embed/>
                  </p:oleObj>
                </mc:Choice>
                <mc:Fallback>
                  <p:oleObj name="Equation" r:id="rId16" imgW="1648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876256" y="4293096"/>
                          <a:ext cx="1651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39"/>
            <p:cNvCxnSpPr/>
            <p:nvPr/>
          </p:nvCxnSpPr>
          <p:spPr>
            <a:xfrm>
              <a:off x="6084168" y="4077072"/>
              <a:ext cx="1800200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8679"/>
            <p:cNvCxnSpPr/>
            <p:nvPr/>
          </p:nvCxnSpPr>
          <p:spPr>
            <a:xfrm flipH="1">
              <a:off x="6444208" y="4077072"/>
              <a:ext cx="576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2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815585"/>
                </p:ext>
              </p:extLst>
            </p:nvPr>
          </p:nvGraphicFramePr>
          <p:xfrm>
            <a:off x="6588224" y="3861048"/>
            <a:ext cx="2413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2" name="Equation" r:id="rId18" imgW="241200" imgH="203040" progId="Equation.3">
                    <p:embed/>
                  </p:oleObj>
                </mc:Choice>
                <mc:Fallback>
                  <p:oleObj name="Equation" r:id="rId18" imgW="2412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588224" y="3861048"/>
                          <a:ext cx="2413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5073842"/>
                </p:ext>
              </p:extLst>
            </p:nvPr>
          </p:nvGraphicFramePr>
          <p:xfrm>
            <a:off x="4067944" y="4869160"/>
            <a:ext cx="3695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3" name="Equation" r:id="rId20" imgW="3695400" imgH="431640" progId="Equation.3">
                    <p:embed/>
                  </p:oleObj>
                </mc:Choice>
                <mc:Fallback>
                  <p:oleObj name="Equation" r:id="rId20" imgW="36954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944" y="4869160"/>
                          <a:ext cx="3695700" cy="4318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99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78736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Normal ve 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Teğetsel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Koordinatlar (n-t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sz="32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2976" y="1600200"/>
            <a:ext cx="4038600" cy="1296192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000" b="1" dirty="0">
                <a:solidFill>
                  <a:srgbClr val="00B0F0"/>
                </a:solidFill>
                <a:latin typeface="Comic Sans MS" pitchFamily="66" charset="0"/>
              </a:rPr>
              <a:t>Çözüm: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</a:rPr>
              <a:t>Ağurlıksız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 hissetmesi için yerçekimi ivmesi ile ivmenin normal bileşeni eşit olmalıdır.</a:t>
            </a:r>
            <a:endParaRPr lang="tr-TR" sz="20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3"/>
              <p:cNvSpPr txBox="1">
                <a:spLocks/>
              </p:cNvSpPr>
              <p:nvPr/>
            </p:nvSpPr>
            <p:spPr bwMode="auto">
              <a:xfrm>
                <a:off x="475349" y="2972593"/>
                <a:ext cx="4038600" cy="2904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p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tr-TR" sz="2000" b="1" dirty="0" smtClean="0">
                    <a:solidFill>
                      <a:srgbClr val="00B0F0"/>
                    </a:solidFill>
                    <a:latin typeface="Comic Sans MS" pitchFamily="66" charset="0"/>
                  </a:rPr>
                  <a:t>Problem 2:</a:t>
                </a:r>
                <a:r>
                  <a:rPr lang="tr-TR" sz="2000" b="1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Kabin içerisinde </a:t>
                </a:r>
                <a:r>
                  <a:rPr lang="tr-TR" sz="2000" dirty="0" err="1">
                    <a:solidFill>
                      <a:schemeClr val="accent4"/>
                    </a:solidFill>
                    <a:latin typeface="Comic Sans MS" pitchFamily="66" charset="0"/>
                  </a:rPr>
                  <a:t>ağırlıksızlığı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sağlamak üzere bir jet 8 km yüksekte resimdeki eğri boyunca hareket ediyor. Jetin hızı 800 km/saat ve bu yükseklikte yerçekimi ivmesi 9.76 m/s</a:t>
                </a:r>
                <a:r>
                  <a:rPr lang="tr-TR" sz="2000" baseline="30000" dirty="0">
                    <a:solidFill>
                      <a:schemeClr val="accent4"/>
                    </a:solidFill>
                    <a:latin typeface="Comic Sans MS" pitchFamily="66" charset="0"/>
                  </a:rPr>
                  <a:t>2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. Pilotun ağırlıksız hissetmesi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ne olmalıdır.</a:t>
                </a:r>
              </a:p>
            </p:txBody>
          </p:sp>
        </mc:Choice>
        <mc:Fallback xmlns="">
          <p:sp>
            <p:nvSpPr>
              <p:cNvPr id="6" name="İçerik Yer Tutuc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349" y="2972593"/>
                <a:ext cx="4038600" cy="2904680"/>
              </a:xfrm>
              <a:prstGeom prst="rect">
                <a:avLst/>
              </a:prstGeom>
              <a:blipFill rotWithShape="0">
                <a:blip r:embed="rId4"/>
                <a:stretch>
                  <a:fillRect l="-453" t="-1261" r="-1208" b="-21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5652120" y="3284984"/>
          <a:ext cx="546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name="Equation" r:id="rId5" imgW="545760" imgH="444240" progId="Equation.3">
                  <p:embed/>
                </p:oleObj>
              </mc:Choice>
              <mc:Fallback>
                <p:oleObj name="Equation" r:id="rId5" imgW="545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284984"/>
                        <a:ext cx="546100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/>
          </p:nvPr>
        </p:nvGraphicFramePr>
        <p:xfrm>
          <a:off x="6804248" y="3356992"/>
          <a:ext cx="457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4" name="Equation" r:id="rId7" imgW="457200" imgH="228600" progId="Equation.3">
                  <p:embed/>
                </p:oleObj>
              </mc:Choice>
              <mc:Fallback>
                <p:oleObj name="Equation" r:id="rId7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356992"/>
                        <a:ext cx="457200" cy="228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652120" y="4005064"/>
          <a:ext cx="205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name="Equation" r:id="rId9" imgW="2057400" imgH="838080" progId="Equation.3">
                  <p:embed/>
                </p:oleObj>
              </mc:Choice>
              <mc:Fallback>
                <p:oleObj name="Equation" r:id="rId9" imgW="20574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05064"/>
                        <a:ext cx="2057400" cy="838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33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Düzlemde </a:t>
            </a:r>
            <a:r>
              <a:rPr lang="tr-TR" dirty="0" err="1"/>
              <a:t>Eğrisel</a:t>
            </a:r>
            <a:r>
              <a:rPr lang="tr-TR" dirty="0"/>
              <a:t> Hareket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4387878" y="1600200"/>
            <a:ext cx="4576610" cy="4530725"/>
          </a:xfrm>
        </p:spPr>
        <p:txBody>
          <a:bodyPr/>
          <a:lstStyle/>
          <a:p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P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itchFamily="66" charset="0"/>
              </a:rPr>
              <a:t>Parçacığının</a:t>
            </a:r>
            <a:r>
              <a:rPr lang="en-US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itchFamily="66" charset="0"/>
              </a:rPr>
              <a:t>herhangi</a:t>
            </a:r>
            <a:r>
              <a:rPr lang="en-US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itchFamily="66" charset="0"/>
              </a:rPr>
              <a:t>bir</a:t>
            </a:r>
            <a:r>
              <a:rPr lang="en-US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400" b="1" i="1" dirty="0">
                <a:solidFill>
                  <a:schemeClr val="accent4"/>
                </a:solidFill>
                <a:latin typeface="Comic Sans MS" pitchFamily="66" charset="0"/>
              </a:rPr>
              <a:t>t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zamandaki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konumu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çok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biçimde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ifade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edilebilir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. </a:t>
            </a:r>
            <a:endParaRPr lang="tr-TR" sz="2400" dirty="0">
              <a:solidFill>
                <a:schemeClr val="accent4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Bu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ifade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biçimlerinin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farklılığına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koordinat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sistemlerinin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seçimi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neden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olur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  <a:endParaRPr lang="tr-TR" sz="2400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Koordinat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sistemi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seçilen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başlangıç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noktasına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göre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cismin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uzaydaki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konumunu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ifade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etmek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için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geliştirilmiş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ve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genelleşmiş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sistematiklerdir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  <a:endParaRPr lang="tr-T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34586" t="16360" r="35529" b="20641"/>
          <a:stretch/>
        </p:blipFill>
        <p:spPr bwMode="auto">
          <a:xfrm>
            <a:off x="565121" y="1600200"/>
            <a:ext cx="382275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58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Düzlemde </a:t>
            </a:r>
            <a:r>
              <a:rPr lang="tr-TR" dirty="0" err="1"/>
              <a:t>Eğrisel</a:t>
            </a:r>
            <a:r>
              <a:rPr lang="tr-TR" dirty="0"/>
              <a:t> Hareket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Belli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başlı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koordinat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sistemleri</a:t>
            </a:r>
            <a:endParaRPr lang="tr-TR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Kartezyen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x, y, </a:t>
            </a:r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z</a:t>
            </a:r>
            <a:endParaRPr lang="tr-TR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Silindirik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r, θ, </a:t>
            </a:r>
            <a:r>
              <a:rPr lang="en-US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z</a:t>
            </a:r>
            <a:endParaRPr lang="tr-TR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Küresel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R, θ, Φ</a:t>
            </a:r>
            <a:endParaRPr lang="tr-TR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34586" t="16360" r="35529" b="20641"/>
          <a:stretch/>
        </p:blipFill>
        <p:spPr bwMode="auto">
          <a:xfrm>
            <a:off x="565121" y="1600200"/>
            <a:ext cx="382275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11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Düzlemde </a:t>
            </a:r>
            <a:r>
              <a:rPr lang="tr-TR" dirty="0" err="1"/>
              <a:t>Eğrisel</a:t>
            </a:r>
            <a:r>
              <a:rPr lang="tr-TR" dirty="0"/>
              <a:t> Hareket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20" cy="4530725"/>
          </a:xfrm>
        </p:spPr>
        <p:txBody>
          <a:bodyPr/>
          <a:lstStyle/>
          <a:p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Ayrıca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dinamik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problemlerin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sz="2400" noProof="1">
                <a:solidFill>
                  <a:schemeClr val="accent4"/>
                </a:solidFill>
                <a:latin typeface="Comic Sans MS" panose="030F0702030302020204" pitchFamily="66" charset="0"/>
              </a:rPr>
              <a:t>çözümünde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sıkça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karşılaşılan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başka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bir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hareket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tanımlama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biçimide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teğetsel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ve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normal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bileşenlerden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oluşan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hareket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tanımlama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sistematiğidir</a:t>
            </a:r>
            <a:r>
              <a:rPr lang="en-US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  <a:endParaRPr lang="tr-TR" sz="240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sz="20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Parçacığın</a:t>
            </a:r>
            <a:r>
              <a:rPr lang="en-US" sz="20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hareketi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i="1" dirty="0">
                <a:solidFill>
                  <a:schemeClr val="accent4"/>
                </a:solidFill>
                <a:latin typeface="Comic Sans MS" panose="030F0702030302020204" pitchFamily="66" charset="0"/>
              </a:rPr>
              <a:t>t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teğeti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ve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i="1" dirty="0">
                <a:solidFill>
                  <a:schemeClr val="accent4"/>
                </a:solidFill>
                <a:latin typeface="Comic Sans MS" panose="030F0702030302020204" pitchFamily="66" charset="0"/>
              </a:rPr>
              <a:t>n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normal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eğrisi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boyunca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alınan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ölçülerle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tanımlanabilir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. </a:t>
            </a:r>
            <a:endParaRPr lang="tr-TR" sz="2000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sz="20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Bu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ölçümlere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yol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değişkenleri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adı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verili</a:t>
            </a:r>
            <a:r>
              <a:rPr lang="tr-TR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r</a:t>
            </a:r>
            <a:endParaRPr lang="tr-TR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34586" t="16360" r="35529" b="20641"/>
          <a:stretch/>
        </p:blipFill>
        <p:spPr bwMode="auto">
          <a:xfrm>
            <a:off x="455960" y="1600200"/>
            <a:ext cx="382275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7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Düzlemde </a:t>
            </a:r>
            <a:r>
              <a:rPr lang="tr-TR" dirty="0" err="1"/>
              <a:t>Eğrisel</a:t>
            </a:r>
            <a:r>
              <a:rPr lang="tr-TR" dirty="0"/>
              <a:t> Hareket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>
                <a:solidFill>
                  <a:srgbClr val="00B0F0"/>
                </a:solidFill>
                <a:latin typeface="Comic Sans MS" pitchFamily="66" charset="0"/>
              </a:rPr>
              <a:t>Hız:</a:t>
            </a:r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A ve A’ noktaları arasında parçacığın ortalama hızı V</a:t>
            </a:r>
            <a:r>
              <a:rPr lang="el-GR" sz="2400" baseline="-250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baseline="-25000" dirty="0">
                <a:solidFill>
                  <a:schemeClr val="accent4"/>
                </a:solidFill>
                <a:latin typeface="Comic Sans MS" pitchFamily="66" charset="0"/>
              </a:rPr>
              <a:t>v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=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 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r/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 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t olarak tanımlanabilir. Ortalama hızın yönü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r ile aynı yönde, büyüklüğü ise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r bölü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t kadardır.</a:t>
            </a:r>
          </a:p>
          <a:p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Ortalama hız=Sürat</a:t>
            </a:r>
            <a:endParaRPr lang="tr-TR" sz="2400" b="1" dirty="0">
              <a:solidFill>
                <a:srgbClr val="00B0F0"/>
              </a:solidFill>
            </a:endParaRP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831" y="3712989"/>
            <a:ext cx="554033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Düzlemde </a:t>
            </a:r>
            <a:r>
              <a:rPr lang="tr-TR" dirty="0" err="1"/>
              <a:t>Eğrisel</a:t>
            </a:r>
            <a:r>
              <a:rPr lang="tr-TR" dirty="0"/>
              <a:t> Hareket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u="sng" dirty="0">
                <a:solidFill>
                  <a:schemeClr val="accent4"/>
                </a:solidFill>
                <a:latin typeface="Comic Sans MS" pitchFamily="66" charset="0"/>
              </a:rPr>
              <a:t>Bir parçacığın anlık hızı </a:t>
            </a:r>
            <a:r>
              <a:rPr lang="tr-TR" sz="2000" b="1" u="sng" dirty="0">
                <a:solidFill>
                  <a:schemeClr val="accent4"/>
                </a:solidFill>
                <a:latin typeface="Comic Sans MS" pitchFamily="66" charset="0"/>
              </a:rPr>
              <a:t>v</a:t>
            </a:r>
            <a:r>
              <a:rPr lang="tr-TR" sz="2000" u="sng" dirty="0">
                <a:solidFill>
                  <a:schemeClr val="accent4"/>
                </a:solidFill>
                <a:latin typeface="Comic Sans MS" pitchFamily="66" charset="0"/>
              </a:rPr>
              <a:t>, zaman aralığı sıfıra yaklaşırken yani çok çok küçük zaman aralıklarında ölçülen hızdır. Şu şekilde ifade edilir. </a:t>
            </a:r>
            <a:endParaRPr lang="tr-TR" sz="2000" u="sng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tr-TR" sz="2000" u="sng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tr-TR" sz="2000" b="1" u="sng" dirty="0">
              <a:solidFill>
                <a:schemeClr val="accent4"/>
              </a:solidFill>
              <a:latin typeface="Comic Sans MS" pitchFamily="66" charset="0"/>
            </a:endParaRPr>
          </a:p>
          <a:p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Şimdi yaptığımız tanımı vektör bileşenleri yani yön ve büyüklük içerecek şekilde genişletelim. Bir vektörün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</a:rPr>
              <a:t>türevide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 bir vektördür ve yön ve büyüklük bilgisi içerir</a:t>
            </a:r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tr-TR" sz="2000" b="1" dirty="0">
              <a:solidFill>
                <a:schemeClr val="accent4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tr-TR" sz="2000" b="1" dirty="0">
              <a:solidFill>
                <a:srgbClr val="00B0F0"/>
              </a:solidFill>
            </a:endParaRPr>
          </a:p>
          <a:p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Hızın v, büyüklüğüne sürat diyoruz ve sürat </a:t>
            </a:r>
            <a:r>
              <a:rPr lang="tr-TR" sz="2000" dirty="0" err="1">
                <a:solidFill>
                  <a:schemeClr val="accent4"/>
                </a:solidFill>
                <a:latin typeface="Comic Sans MS" pitchFamily="66" charset="0"/>
              </a:rPr>
              <a:t>skaler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 bir büyüklük olarak şu şekilde ifade edilir.</a:t>
            </a:r>
            <a:endParaRPr lang="tr-TR" sz="2000" b="1" dirty="0">
              <a:solidFill>
                <a:srgbClr val="00B0F0"/>
              </a:solidFill>
            </a:endParaRPr>
          </a:p>
          <a:p>
            <a:endParaRPr lang="tr-TR" dirty="0"/>
          </a:p>
        </p:txBody>
      </p:sp>
      <p:grpSp>
        <p:nvGrpSpPr>
          <p:cNvPr id="7" name="Grup 6"/>
          <p:cNvGrpSpPr/>
          <p:nvPr/>
        </p:nvGrpSpPr>
        <p:grpSpPr>
          <a:xfrm>
            <a:off x="3649502" y="2492896"/>
            <a:ext cx="1672258" cy="3960360"/>
            <a:chOff x="3649502" y="2492896"/>
            <a:chExt cx="1672258" cy="3960360"/>
          </a:xfrm>
        </p:grpSpPr>
        <p:graphicFrame>
          <p:nvGraphicFramePr>
            <p:cNvPr id="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9416899"/>
                </p:ext>
              </p:extLst>
            </p:nvPr>
          </p:nvGraphicFramePr>
          <p:xfrm>
            <a:off x="3846921" y="2492896"/>
            <a:ext cx="1277420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6" name="Equation" r:id="rId3" imgW="698400" imgH="393480" progId="Equation.3">
                    <p:embed/>
                  </p:oleObj>
                </mc:Choice>
                <mc:Fallback>
                  <p:oleObj name="Equation" r:id="rId3" imgW="698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921" y="2492896"/>
                          <a:ext cx="1277420" cy="720000"/>
                        </a:xfrm>
                        <a:prstGeom prst="rect">
                          <a:avLst/>
                        </a:prstGeom>
                        <a:solidFill>
                          <a:srgbClr val="CC99FF"/>
                        </a:solidFill>
                        <a:ln w="9525">
                          <a:solidFill>
                            <a:srgbClr val="99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0965079"/>
                </p:ext>
              </p:extLst>
            </p:nvPr>
          </p:nvGraphicFramePr>
          <p:xfrm>
            <a:off x="3881760" y="4311910"/>
            <a:ext cx="1207742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7" name="Equation" r:id="rId5" imgW="660240" imgH="393480" progId="Equation.3">
                    <p:embed/>
                  </p:oleObj>
                </mc:Choice>
                <mc:Fallback>
                  <p:oleObj name="Equation" r:id="rId5" imgW="6602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1760" y="4311910"/>
                          <a:ext cx="1207742" cy="720000"/>
                        </a:xfrm>
                        <a:prstGeom prst="rect">
                          <a:avLst/>
                        </a:prstGeom>
                        <a:solidFill>
                          <a:srgbClr val="CC99FF"/>
                        </a:solidFill>
                        <a:ln w="9525">
                          <a:solidFill>
                            <a:srgbClr val="99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0551894"/>
                </p:ext>
              </p:extLst>
            </p:nvPr>
          </p:nvGraphicFramePr>
          <p:xfrm>
            <a:off x="3649502" y="5733256"/>
            <a:ext cx="1672258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8" name="Equation" r:id="rId7" imgW="914400" imgH="393480" progId="Equation.3">
                    <p:embed/>
                  </p:oleObj>
                </mc:Choice>
                <mc:Fallback>
                  <p:oleObj name="Equation" r:id="rId7" imgW="914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9502" y="5733256"/>
                          <a:ext cx="1672258" cy="720000"/>
                        </a:xfrm>
                        <a:prstGeom prst="rect">
                          <a:avLst/>
                        </a:prstGeom>
                        <a:solidFill>
                          <a:srgbClr val="CC99FF"/>
                        </a:solidFill>
                        <a:ln w="9525">
                          <a:solidFill>
                            <a:srgbClr val="99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1696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Düzlemde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b="1" dirty="0">
                <a:solidFill>
                  <a:srgbClr val="00B0F0"/>
                </a:solidFill>
                <a:latin typeface="Comic Sans MS" pitchFamily="66" charset="0"/>
              </a:rPr>
              <a:t>İvme:</a:t>
            </a:r>
            <a:r>
              <a:rPr lang="tr-TR" sz="20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A ve A’ noktaları arasında, parçacığın ortalama ivmesi </a:t>
            </a:r>
            <a:r>
              <a:rPr lang="el-GR" sz="20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v/</a:t>
            </a:r>
            <a:r>
              <a:rPr lang="el-GR" sz="2000" dirty="0">
                <a:solidFill>
                  <a:schemeClr val="accent4"/>
                </a:solidFill>
                <a:latin typeface="Comic Sans MS" pitchFamily="66" charset="0"/>
              </a:rPr>
              <a:t> Δ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t olarak tanımlanır. İvmenin yönü, hız ile aynı yönde, büyüklüğü ise  </a:t>
            </a:r>
            <a:r>
              <a:rPr lang="el-GR" sz="20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v bölü </a:t>
            </a:r>
            <a:r>
              <a:rPr lang="el-GR" sz="20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t şeklindedir</a:t>
            </a:r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.</a:t>
            </a:r>
          </a:p>
          <a:p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Anlık 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ivme </a:t>
            </a:r>
            <a:r>
              <a:rPr lang="tr-TR" sz="2000" b="1" dirty="0">
                <a:solidFill>
                  <a:schemeClr val="accent4"/>
                </a:solidFill>
                <a:latin typeface="Comic Sans MS" pitchFamily="66" charset="0"/>
              </a:rPr>
              <a:t>a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, ivmenin </a:t>
            </a:r>
            <a:r>
              <a:rPr lang="el-GR" sz="20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t sıfıra yaklaşırken ölçülen değerleridir. </a:t>
            </a:r>
            <a:endParaRPr lang="tr-TR" sz="2000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tr-TR" sz="2000" dirty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tr-TR" sz="2000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Tanımlı 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yol üzerinde herhangi bir anda, ivme bulunan noktanın yolun eğrilik merkezine doğru normalidir.</a:t>
            </a:r>
            <a:endParaRPr lang="tr-TR" sz="20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B0F0"/>
              </a:solidFill>
            </a:endParaRPr>
          </a:p>
          <a:p>
            <a:endParaRPr lang="tr-TR" dirty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812762"/>
              </p:ext>
            </p:extLst>
          </p:nvPr>
        </p:nvGraphicFramePr>
        <p:xfrm>
          <a:off x="3682163" y="3068960"/>
          <a:ext cx="1300645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163" y="3068960"/>
                        <a:ext cx="1300645" cy="720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296890"/>
              </p:ext>
            </p:extLst>
          </p:nvPr>
        </p:nvGraphicFramePr>
        <p:xfrm>
          <a:off x="3751840" y="4432679"/>
          <a:ext cx="123096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3" name="Equation" r:id="rId5" imgW="672840" imgH="393480" progId="Equation.3">
                  <p:embed/>
                </p:oleObj>
              </mc:Choice>
              <mc:Fallback>
                <p:oleObj name="Equation" r:id="rId5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840" y="4432679"/>
                        <a:ext cx="1230968" cy="720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4149080"/>
            <a:ext cx="2911840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0080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8A24CC-A9A9-433C-BF6C-D19CD795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 (Düzey teması)</Template>
  <TotalTime>1444</TotalTime>
  <Words>1346</Words>
  <Application>Microsoft Office PowerPoint</Application>
  <PresentationFormat>Ekran Gösterisi (4:3)</PresentationFormat>
  <Paragraphs>186</Paragraphs>
  <Slides>32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32</vt:i4>
      </vt:variant>
    </vt:vector>
  </HeadingPairs>
  <TitlesOfParts>
    <vt:vector size="41" baseType="lpstr">
      <vt:lpstr>Arial</vt:lpstr>
      <vt:lpstr>Cambria Math</vt:lpstr>
      <vt:lpstr>Comic Sans MS</vt:lpstr>
      <vt:lpstr>Symbol</vt:lpstr>
      <vt:lpstr>Times New Roman</vt:lpstr>
      <vt:lpstr>Wingdings</vt:lpstr>
      <vt:lpstr>Level</vt:lpstr>
      <vt:lpstr>Equation</vt:lpstr>
      <vt:lpstr>Makro İçerebilen Çalışma Sayfası</vt:lpstr>
      <vt:lpstr>Dinamik (MAK219)</vt:lpstr>
      <vt:lpstr>Bölüm 2 Parçacık Kinematiği </vt:lpstr>
      <vt:lpstr>Parçacık Kinematiği Düzlemde Eğrisel Hareket</vt:lpstr>
      <vt:lpstr>Düzlemde Eğrisel Hareket</vt:lpstr>
      <vt:lpstr>Düzlemde Eğrisel Hareket</vt:lpstr>
      <vt:lpstr>Düzlemde Eğrisel Hareket</vt:lpstr>
      <vt:lpstr>Düzlemde Eğrisel Hareket</vt:lpstr>
      <vt:lpstr>Düzlemde Eğrisel Hareket</vt:lpstr>
      <vt:lpstr>Düzlemde Eğrisel Hareket</vt:lpstr>
      <vt:lpstr>Düzlemde Eğrisel Hareket</vt:lpstr>
      <vt:lpstr>Düzlemde Eğrisel Hareket</vt:lpstr>
      <vt:lpstr>Düzlemde Karesel koordinatlar x, y</vt:lpstr>
      <vt:lpstr>Düzlemde Karesel koordinatlar x, y</vt:lpstr>
      <vt:lpstr>Örnek 1: Düzlemde (iki boyutlu) eğrisel hareket yapan bir parçacığın koordinatları x=t2-4t+20 ve y=3sin2t olarak veriliyor  burada t zamanı gösteriyor. Parçacığın hız ve ivmesinin büyüklüğünü t=3 sn. iken belirleyiniz. Aynı anda bu iki vektör (hız ve ivme) arasında oluşan  açısını belirleyiniz.</vt:lpstr>
      <vt:lpstr>Örnek 2: A pini belirli bir aralıkta sabit parabolik yuva içerisinde hareket etmeye zorlanıyor. Bu esnada y-yönündeki hızı sabit ve 3 in/s olarak verilmektedir. Burada bütün ölçümler inç ve saniye olarak yapılmaktadır. A pini x=6 in. Noktasına geldiğinde hızını ve ivmesini hesaplayınız.</vt:lpstr>
      <vt:lpstr>Normal ve Teğetsel Koordinatlar n,t</vt:lpstr>
      <vt:lpstr>Normal ve Teğetsel Koordinatlar n,t</vt:lpstr>
      <vt:lpstr>Normal ve Teğetsel Koordinatlar n,t</vt:lpstr>
      <vt:lpstr>Normal ve Teğetsel Koordinatlar n,t</vt:lpstr>
      <vt:lpstr>Normal ve Teğetsel Koordinatlar n,t</vt:lpstr>
      <vt:lpstr>Normal ve Teğetsel Koordinatlar n,t</vt:lpstr>
      <vt:lpstr>Normal ve Teğetsel Koordinatlar (n-t)</vt:lpstr>
      <vt:lpstr>Dairesel Hareket</vt:lpstr>
      <vt:lpstr>Örnek1: P pini A ve B slotlarıyla kısıtlanmış olarak hareket etmektedir. A slotunun hızı sağa doğru 0.2 m/s ve ivmeside yavaşlama yönünde yani -0.75 m/s2 dir. Aynı zamanda B, aşağı doğru 0.15 m/ hıza sahiptir ve onunda ivmesi yavaşlama yönünde -0.5 m/s2 dir. Bu durumda eğrilik yarıçapı ’yu bulunuz. </vt:lpstr>
      <vt:lpstr>Örnek2: Bir minibüs eğrilik yarışapı 40 m ve yatış açısı 10 olan yol üzerinde durgunluktan harekete başlıyor. Minibüsün ileri doğru sabit ivmesi 1.8 m/s2 olduğuna göre 5 saniye sonundaki toplam ivmesini hesaplayınız. </vt:lpstr>
      <vt:lpstr>Problem Çözümleri</vt:lpstr>
      <vt:lpstr>Eğik Atış Problemi</vt:lpstr>
      <vt:lpstr>Eğik Atış Problemi</vt:lpstr>
      <vt:lpstr>Eğik Atış Problemi</vt:lpstr>
      <vt:lpstr>Normal ve Teğetsel Koordinatlar (n-t)</vt:lpstr>
      <vt:lpstr>Normal ve Teğetsel Koordinatlar (n-t)</vt:lpstr>
      <vt:lpstr>Normal ve Teğetsel Koordinatlar (n-t)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 (MAK219)</dc:title>
  <dc:subject/>
  <dc:creator>Nurdan Bilgin</dc:creator>
  <cp:keywords/>
  <dc:description/>
  <cp:lastModifiedBy>Nurdan Bilgin</cp:lastModifiedBy>
  <cp:revision>101</cp:revision>
  <dcterms:created xsi:type="dcterms:W3CDTF">2018-09-06T10:33:28Z</dcterms:created>
  <dcterms:modified xsi:type="dcterms:W3CDTF">2018-10-02T14:25:45Z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TC060874521055</vt:lpwstr>
  </property>
</Properties>
</file>