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6"/>
  </p:notesMasterIdLst>
  <p:sldIdLst>
    <p:sldId id="312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0" r:id="rId11"/>
    <p:sldId id="331" r:id="rId12"/>
    <p:sldId id="333" r:id="rId13"/>
    <p:sldId id="332" r:id="rId14"/>
    <p:sldId id="329" r:id="rId15"/>
    <p:sldId id="334" r:id="rId16"/>
    <p:sldId id="336" r:id="rId17"/>
    <p:sldId id="337" r:id="rId18"/>
    <p:sldId id="335" r:id="rId19"/>
    <p:sldId id="347" r:id="rId20"/>
    <p:sldId id="348" r:id="rId21"/>
    <p:sldId id="343" r:id="rId22"/>
    <p:sldId id="350" r:id="rId23"/>
    <p:sldId id="345" r:id="rId24"/>
    <p:sldId id="351" r:id="rId25"/>
    <p:sldId id="346" r:id="rId26"/>
    <p:sldId id="352" r:id="rId27"/>
    <p:sldId id="355" r:id="rId28"/>
    <p:sldId id="356" r:id="rId29"/>
    <p:sldId id="338" r:id="rId30"/>
    <p:sldId id="353" r:id="rId31"/>
    <p:sldId id="357" r:id="rId32"/>
    <p:sldId id="339" r:id="rId33"/>
    <p:sldId id="354" r:id="rId34"/>
    <p:sldId id="358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10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9423D53-CB34-4E98-B069-897780846B2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09423D53-CB34-4E98-B069-897780846B28}">
          <dgm:prSet phldrT="[Text]"/>
          <dgm:spPr/>
          <dgm:t>
            <a:bodyPr/>
            <a:lstStyle/>
            <a:p>
              <a:r>
                <a:rPr lang="tr-TR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∑▒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𝐹 ⃗ =𝑚𝑎 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A68027-9F18-487E-86C0-A8AB02ABF36A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95A68027-9F18-487E-86C0-A8AB02ABF36A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∫▒〖∑𝐹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∙𝑑𝑠 ⃗ 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⃗𝑑𝑠 ⃗ 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91E4272-AF98-4D2D-8526-EA83EDA8684F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191E4272-AF98-4D2D-8526-EA83EDA8684F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▒〖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𝑡〗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𝑡〗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  <dgm:t>
        <a:bodyPr/>
        <a:lstStyle/>
        <a:p>
          <a:endParaRPr lang="tr-TR"/>
        </a:p>
      </dgm:t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F1ADCA-597A-428A-A568-04186C164B1E}" type="pres">
      <dgm:prSet presAssocID="{09423D53-CB34-4E98-B069-897780846B28}" presName="rootConnector" presStyleLbl="node3" presStyleIdx="0" presStyleCnt="3"/>
      <dgm:spPr/>
      <dgm:t>
        <a:bodyPr/>
        <a:lstStyle/>
        <a:p>
          <a:endParaRPr lang="tr-TR"/>
        </a:p>
      </dgm:t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  <dgm:t>
        <a:bodyPr/>
        <a:lstStyle/>
        <a:p>
          <a:endParaRPr lang="tr-TR"/>
        </a:p>
      </dgm:t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  <dgm:t>
        <a:bodyPr/>
        <a:lstStyle/>
        <a:p>
          <a:endParaRPr lang="tr-TR"/>
        </a:p>
      </dgm:t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  <dgm:t>
        <a:bodyPr/>
        <a:lstStyle/>
        <a:p>
          <a:endParaRPr lang="tr-TR"/>
        </a:p>
      </dgm:t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  <dgm:t>
        <a:bodyPr/>
        <a:lstStyle/>
        <a:p>
          <a:endParaRPr lang="tr-TR"/>
        </a:p>
      </dgm:t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749584-4697-4457-B8F7-9575F079DC45}" type="pres">
      <dgm:prSet presAssocID="{7B73FB2D-9CDB-4A60-86A0-777DF0C549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  <dgm:t>
        <a:bodyPr/>
        <a:lstStyle/>
        <a:p>
          <a:endParaRPr lang="tr-TR"/>
        </a:p>
      </dgm:t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9423D53-CB34-4E98-B069-897780846B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5A68027-9F18-487E-86C0-A8AB02ABF36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191E4272-AF98-4D2D-8526-EA83EDA8684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</dgm:pt>
    <dgm:pt modelId="{94F1ADCA-597A-428A-A568-04186C164B1E}" type="pres">
      <dgm:prSet presAssocID="{09423D53-CB34-4E98-B069-897780846B28}" presName="rootConnector" presStyleLbl="node3" presStyleIdx="0" presStyleCnt="3"/>
      <dgm:spPr/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</dgm:pt>
    <dgm:pt modelId="{72749584-4697-4457-B8F7-9575F079DC45}" type="pres">
      <dgm:prSet presAssocID="{7B73FB2D-9CDB-4A60-86A0-777DF0C54921}" presName="rootConnector" presStyleLbl="node2" presStyleIdx="2" presStyleCnt="3"/>
      <dgm:spPr/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D9C6-F814-4001-83D3-5E00D42963CB}">
      <dsp:nvSpPr>
        <dsp:cNvPr id="0" name=""/>
        <dsp:cNvSpPr/>
      </dsp:nvSpPr>
      <dsp:spPr>
        <a:xfrm>
          <a:off x="6038605" y="2586648"/>
          <a:ext cx="408140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408140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41C-2E29-465A-9883-822F92DF682B}">
      <dsp:nvSpPr>
        <dsp:cNvPr id="0" name=""/>
        <dsp:cNvSpPr/>
      </dsp:nvSpPr>
      <dsp:spPr>
        <a:xfrm>
          <a:off x="4245826" y="1355683"/>
          <a:ext cx="2881153" cy="36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44"/>
              </a:lnTo>
              <a:lnTo>
                <a:pt x="2881153" y="182044"/>
              </a:lnTo>
              <a:lnTo>
                <a:pt x="2881153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0795-778A-42CC-942E-5B7872DDF11A}">
      <dsp:nvSpPr>
        <dsp:cNvPr id="0" name=""/>
        <dsp:cNvSpPr/>
      </dsp:nvSpPr>
      <dsp:spPr>
        <a:xfrm>
          <a:off x="2782198" y="2163959"/>
          <a:ext cx="91440" cy="431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61"/>
              </a:lnTo>
              <a:lnTo>
                <a:pt x="101078" y="431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001A-BE6B-48E1-8A35-A47DAFF17C42}">
      <dsp:nvSpPr>
        <dsp:cNvPr id="0" name=""/>
        <dsp:cNvSpPr/>
      </dsp:nvSpPr>
      <dsp:spPr>
        <a:xfrm>
          <a:off x="3521420" y="1355683"/>
          <a:ext cx="724406" cy="364088"/>
        </a:xfrm>
        <a:custGeom>
          <a:avLst/>
          <a:gdLst/>
          <a:ahLst/>
          <a:cxnLst/>
          <a:rect l="0" t="0" r="0" b="0"/>
          <a:pathLst>
            <a:path>
              <a:moveTo>
                <a:pt x="724406" y="0"/>
              </a:moveTo>
              <a:lnTo>
                <a:pt x="72440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18456-6745-4867-8D01-E6A7060E7C2F}">
      <dsp:nvSpPr>
        <dsp:cNvPr id="0" name=""/>
        <dsp:cNvSpPr/>
      </dsp:nvSpPr>
      <dsp:spPr>
        <a:xfrm>
          <a:off x="232829" y="2586648"/>
          <a:ext cx="342937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342937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1514-60AE-41DC-86A9-D94B7E549D2A}">
      <dsp:nvSpPr>
        <dsp:cNvPr id="0" name=""/>
        <dsp:cNvSpPr/>
      </dsp:nvSpPr>
      <dsp:spPr>
        <a:xfrm>
          <a:off x="1147329" y="1355683"/>
          <a:ext cx="3098496" cy="364088"/>
        </a:xfrm>
        <a:custGeom>
          <a:avLst/>
          <a:gdLst/>
          <a:ahLst/>
          <a:cxnLst/>
          <a:rect l="0" t="0" r="0" b="0"/>
          <a:pathLst>
            <a:path>
              <a:moveTo>
                <a:pt x="3098496" y="0"/>
              </a:moveTo>
              <a:lnTo>
                <a:pt x="309849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7A1A-BA8E-4904-B1EB-67EF84812D0A}">
      <dsp:nvSpPr>
        <dsp:cNvPr id="0" name=""/>
        <dsp:cNvSpPr/>
      </dsp:nvSpPr>
      <dsp:spPr>
        <a:xfrm>
          <a:off x="1460142" y="828526"/>
          <a:ext cx="5571368" cy="527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460142" y="828526"/>
        <a:ext cx="5571368" cy="527156"/>
      </dsp:txXfrm>
    </dsp:sp>
    <dsp:sp modelId="{CE14D4ED-2743-4F7C-8FB7-8BE6AD15E8B3}">
      <dsp:nvSpPr>
        <dsp:cNvPr id="0" name=""/>
        <dsp:cNvSpPr/>
      </dsp:nvSpPr>
      <dsp:spPr>
        <a:xfrm>
          <a:off x="4204" y="1719771"/>
          <a:ext cx="2286250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Newton’un 2. yasasının direkt uygulaması: Kuvvet-Kütle-İvme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204" y="1719771"/>
        <a:ext cx="2286250" cy="866877"/>
      </dsp:txXfrm>
    </dsp:sp>
    <dsp:sp modelId="{4814C490-171F-4B12-8C21-3697604612A3}">
      <dsp:nvSpPr>
        <dsp:cNvPr id="0" name=""/>
        <dsp:cNvSpPr/>
      </dsp:nvSpPr>
      <dsp:spPr>
        <a:xfrm>
          <a:off x="575766" y="2950737"/>
          <a:ext cx="1733754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subHide m:val="on"/>
                    <m:supHide m:val="on"/>
                    <m:ctrlPr>
                      <a:rPr lang="tr-TR" sz="160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𝑚</m:t>
                </m:r>
                <m:acc>
                  <m:accPr>
                    <m:chr m:val="⃗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</m:acc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5766" y="2950737"/>
        <a:ext cx="1733754" cy="866877"/>
      </dsp:txXfrm>
    </dsp:sp>
    <dsp:sp modelId="{0FA7FA69-4E88-40B2-95A5-C4D547E48F31}">
      <dsp:nvSpPr>
        <dsp:cNvPr id="0" name=""/>
        <dsp:cNvSpPr/>
      </dsp:nvSpPr>
      <dsp:spPr>
        <a:xfrm>
          <a:off x="2654543" y="1719771"/>
          <a:ext cx="1733754" cy="444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654543" y="1719771"/>
        <a:ext cx="1733754" cy="444187"/>
      </dsp:txXfrm>
    </dsp:sp>
    <dsp:sp modelId="{D1E83739-2BAC-41B0-945F-F3DAAA8BAEBE}">
      <dsp:nvSpPr>
        <dsp:cNvPr id="0" name=""/>
        <dsp:cNvSpPr/>
      </dsp:nvSpPr>
      <dsp:spPr>
        <a:xfrm>
          <a:off x="2883277" y="2259810"/>
          <a:ext cx="2314441" cy="671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883277" y="2259810"/>
        <a:ext cx="2314441" cy="671821"/>
      </dsp:txXfrm>
    </dsp:sp>
    <dsp:sp modelId="{0F82A49E-2A46-4618-B474-41E0430788B1}">
      <dsp:nvSpPr>
        <dsp:cNvPr id="0" name=""/>
        <dsp:cNvSpPr/>
      </dsp:nvSpPr>
      <dsp:spPr>
        <a:xfrm>
          <a:off x="5766511" y="1719771"/>
          <a:ext cx="2720937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66511" y="1719771"/>
        <a:ext cx="2720937" cy="866877"/>
      </dsp:txXfrm>
    </dsp:sp>
    <dsp:sp modelId="{47C4E525-D7F2-46A2-A4D1-DAA2CD544D02}">
      <dsp:nvSpPr>
        <dsp:cNvPr id="0" name=""/>
        <dsp:cNvSpPr/>
      </dsp:nvSpPr>
      <dsp:spPr>
        <a:xfrm>
          <a:off x="6446745" y="2950737"/>
          <a:ext cx="2235849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6446745" y="2950737"/>
        <a:ext cx="2235849" cy="8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3</a:t>
            </a:r>
            <a:br>
              <a:rPr lang="tr-TR" dirty="0" smtClean="0"/>
            </a:br>
            <a:r>
              <a:rPr lang="tr-TR" dirty="0" smtClean="0"/>
              <a:t>Parçacık Kinetiği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sz="2800" dirty="0" smtClean="0"/>
              <a:t>Bu bölümü dört alt başlık altında çalışacağız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Newton’un 2. yasasının direkt uygulaması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İş - Enerji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/>
                </a:solidFill>
              </a:rPr>
              <a:t>İmpuls</a:t>
            </a:r>
            <a:r>
              <a:rPr lang="tr-TR" sz="2400" dirty="0" smtClean="0">
                <a:solidFill>
                  <a:schemeClr val="accent1"/>
                </a:solidFill>
              </a:rPr>
              <a:t> ve Momentum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Özel Uygulamalar</a:t>
            </a: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</a:t>
            </a:r>
            <a:r>
              <a:rPr lang="tr-TR" dirty="0" smtClean="0"/>
              <a:t>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628800"/>
                <a:ext cx="5626968" cy="453072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:∑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⇒2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∗60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98.1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=1.1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:∑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98.1=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0∗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0.981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𝑉𝑎𝑟𝑠𝑎𝑦𝚤𝑚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𝑟𝑢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400" dirty="0" smtClean="0"/>
                  <a:t> olsaydı varsayım yanlış olurdu birlikte hareket ederlerdi.</a:t>
                </a:r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628800"/>
                <a:ext cx="5626968" cy="4530725"/>
              </a:xfrm>
              <a:blipFill rotWithShape="0">
                <a:blip r:embed="rId2"/>
                <a:stretch>
                  <a:fillRect l="-1625" b="-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3528" y="1988840"/>
            <a:ext cx="2808312" cy="3672408"/>
            <a:chOff x="899592" y="1988840"/>
            <a:chExt cx="2808312" cy="3672408"/>
          </a:xfrm>
        </p:grpSpPr>
        <p:sp>
          <p:nvSpPr>
            <p:cNvPr id="8" name="Rectangle 7"/>
            <p:cNvSpPr/>
            <p:nvPr/>
          </p:nvSpPr>
          <p:spPr bwMode="auto">
            <a:xfrm>
              <a:off x="1115616" y="2348880"/>
              <a:ext cx="1872208" cy="5760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 bwMode="auto">
            <a:xfrm>
              <a:off x="2987824" y="263691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 bwMode="auto">
            <a:xfrm flipH="1">
              <a:off x="899592" y="2924944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8" idx="2"/>
            </p:cNvCxnSpPr>
            <p:nvPr/>
          </p:nvCxnSpPr>
          <p:spPr bwMode="auto">
            <a:xfrm>
              <a:off x="2051720" y="2924944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051720" y="1988840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051720" y="2636912"/>
              <a:ext cx="6480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1600" y="2996952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996952"/>
                  <a:ext cx="19749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0625" t="-2222" r="-37500" b="-3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123728" y="3068960"/>
                  <a:ext cx="315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068960"/>
                  <a:ext cx="315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308" r="-3846"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23728" y="1988840"/>
                  <a:ext cx="5150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988840"/>
                  <a:ext cx="51507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762" r="-10714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75856" y="2348880"/>
                  <a:ext cx="3406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2348880"/>
                  <a:ext cx="34067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071" r="-12500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67744" y="2348880"/>
                  <a:ext cx="304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348880"/>
                  <a:ext cx="30431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204" r="-6122"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 bwMode="auto">
            <a:xfrm>
              <a:off x="1115616" y="4437112"/>
              <a:ext cx="1872208" cy="5760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99592" y="4448145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26" idx="2"/>
            </p:cNvCxnSpPr>
            <p:nvPr/>
          </p:nvCxnSpPr>
          <p:spPr bwMode="auto">
            <a:xfrm>
              <a:off x="2051720" y="5013176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051720" y="4077072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051720" y="4725144"/>
              <a:ext cx="6480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71600" y="4520153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520153"/>
                  <a:ext cx="19749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0625" r="-3750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123728" y="5157192"/>
                  <a:ext cx="3206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5157192"/>
                  <a:ext cx="32060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308" r="-5769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23728" y="4077072"/>
                  <a:ext cx="5309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4077072"/>
                  <a:ext cx="530979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598" r="-10345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267744" y="4437112"/>
                  <a:ext cx="3202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4437112"/>
                  <a:ext cx="32021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15" r="-3846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/>
            <p:nvPr/>
          </p:nvCxnSpPr>
          <p:spPr bwMode="auto">
            <a:xfrm flipV="1">
              <a:off x="2051720" y="3789040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691680" y="3933056"/>
                  <a:ext cx="315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933056"/>
                  <a:ext cx="31527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385" r="-5769"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50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</a:t>
            </a:r>
            <a:r>
              <a:rPr lang="tr-TR" dirty="0" smtClean="0"/>
              <a:t>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31840" y="1556792"/>
                <a:ext cx="583264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b.) P=40 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98.1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=2∗40=80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Bu durumda A cismi, B cismi ile birlikte hareket eder.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∗40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d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31840" y="1556792"/>
                <a:ext cx="5832648" cy="4530725"/>
              </a:xfrm>
              <a:blipFill rotWithShape="0">
                <a:blip r:embed="rId2"/>
                <a:stretch>
                  <a:fillRect l="-1672" t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95536" y="2060848"/>
            <a:ext cx="2952328" cy="2160240"/>
            <a:chOff x="755576" y="1988840"/>
            <a:chExt cx="2952328" cy="2160240"/>
          </a:xfrm>
        </p:grpSpPr>
        <p:sp>
          <p:nvSpPr>
            <p:cNvPr id="8" name="Rectangle 7"/>
            <p:cNvSpPr/>
            <p:nvPr/>
          </p:nvSpPr>
          <p:spPr bwMode="auto">
            <a:xfrm>
              <a:off x="1115616" y="2348880"/>
              <a:ext cx="1872208" cy="5760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 bwMode="auto">
            <a:xfrm>
              <a:off x="2987824" y="263691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051720" y="1988840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051720" y="2636912"/>
              <a:ext cx="64807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23728" y="1988840"/>
                  <a:ext cx="12138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988840"/>
                  <a:ext cx="121385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30" r="-402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75856" y="2348880"/>
                  <a:ext cx="3406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2348880"/>
                  <a:ext cx="34067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286" r="-14286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67744" y="2348880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348880"/>
                  <a:ext cx="19800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25" r="-125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 bwMode="auto">
            <a:xfrm>
              <a:off x="755576" y="2924944"/>
              <a:ext cx="2592000" cy="5760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2123728" y="3501008"/>
              <a:ext cx="0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123728" y="3645024"/>
                  <a:ext cx="2380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645024"/>
                  <a:ext cx="23807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513" r="-20513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386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 2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140328"/>
            <a:ext cx="4038600" cy="1450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Kamyonun hızı 70 km/h iken, üzerindeki yükü kaydırmayacak maksimum yavaşlama ivmesi ile durma mesafesini bulunuz. Kamyon kasası ile yük arasındaki sürtünme katsayısı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480" r="-27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61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8072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/>
              <a:t>Önce kayma yaratmayacak ivmeyi hesaplamamız gerekiyor.</a:t>
            </a: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=−2.94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4041998" cy="14509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5536" y="2636912"/>
            <a:ext cx="4104456" cy="2088232"/>
            <a:chOff x="-108520" y="3284984"/>
            <a:chExt cx="4104456" cy="2088232"/>
          </a:xfrm>
        </p:grpSpPr>
        <p:sp>
          <p:nvSpPr>
            <p:cNvPr id="6" name="Rectangle 5"/>
            <p:cNvSpPr/>
            <p:nvPr/>
          </p:nvSpPr>
          <p:spPr bwMode="auto">
            <a:xfrm>
              <a:off x="1619672" y="3645024"/>
              <a:ext cx="1224136" cy="8640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267744" y="4509120"/>
              <a:ext cx="0" cy="86409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267744" y="3284984"/>
              <a:ext cx="0" cy="86409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</p:cNvCxnSpPr>
            <p:nvPr/>
          </p:nvCxnSpPr>
          <p:spPr bwMode="auto">
            <a:xfrm flipH="1">
              <a:off x="1259632" y="4509120"/>
              <a:ext cx="97210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043608" y="4149080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843808" y="4077072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35896" y="3789040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3789040"/>
                  <a:ext cx="19454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625" r="-93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3608" y="3861048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3861048"/>
                  <a:ext cx="19800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25" r="-125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39752" y="3284984"/>
                  <a:ext cx="4031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3284984"/>
                  <a:ext cx="4031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36" r="-12121" b="-2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39752" y="4941168"/>
                  <a:ext cx="8784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4941168"/>
                  <a:ext cx="878446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5556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108520" y="4581128"/>
                  <a:ext cx="23257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8520" y="4581128"/>
                  <a:ext cx="232570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87" r="-210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096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8072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/>
              <a:t>Maksimum ivmeyi bulduk, şimdide maksimum mesafeyi bulacağız.</a:t>
            </a: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𝑎𝑑𝑠</m:t>
                          </m:r>
                        </m:e>
                      </m:nary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=70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3.6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=−2.94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=64.3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402832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404199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sz="3600" dirty="0">
                    <a:latin typeface="+mn-lt"/>
                  </a:rPr>
                  <a:t>Newton’un 2. yasası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sz="3600" dirty="0" smtClean="0">
                    <a:latin typeface="+mn-lt"/>
                  </a:rPr>
                  <a:t/>
                </a:r>
                <a:br>
                  <a:rPr lang="tr-TR" sz="3600" dirty="0" smtClean="0">
                    <a:latin typeface="+mn-lt"/>
                  </a:rPr>
                </a:br>
                <a:r>
                  <a:rPr lang="tr-TR" sz="3600" dirty="0" smtClean="0">
                    <a:latin typeface="+mn-lt"/>
                  </a:rPr>
                  <a:t>Kuvvet-Kütle-İvme</a:t>
                </a:r>
                <a:endParaRPr lang="tr-T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2" t="-2941" b="-18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solidFill>
                      <a:srgbClr val="7030A0"/>
                    </a:solidFill>
                  </a:rPr>
                  <a:t>Doğrusal Hareket</a:t>
                </a:r>
              </a:p>
              <a:p>
                <a:pPr marL="0" indent="0">
                  <a:buNone/>
                </a:pPr>
                <a:r>
                  <a:rPr lang="tr-TR" sz="2400" dirty="0" err="1" smtClean="0"/>
                  <a:t>Karesel</a:t>
                </a:r>
                <a:r>
                  <a:rPr lang="tr-TR" sz="2400" dirty="0" smtClean="0"/>
                  <a:t> </a:t>
                </a:r>
                <a:r>
                  <a:rPr lang="tr-TR" sz="2400" dirty="0"/>
                  <a:t>koordinatlarda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262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solidFill>
                      <a:srgbClr val="7030A0"/>
                    </a:solidFill>
                  </a:rPr>
                  <a:t>Eğrisel Hareket</a:t>
                </a:r>
              </a:p>
              <a:p>
                <a:pPr marL="0" indent="0">
                  <a:buNone/>
                </a:pPr>
                <a:r>
                  <a:rPr lang="tr-TR" sz="2400" b="1" dirty="0" err="1">
                    <a:solidFill>
                      <a:srgbClr val="7030A0"/>
                    </a:solidFill>
                  </a:rPr>
                  <a:t>Teğetsel</a:t>
                </a:r>
                <a:r>
                  <a:rPr lang="tr-TR" sz="2400" b="1" dirty="0">
                    <a:solidFill>
                      <a:srgbClr val="7030A0"/>
                    </a:solidFill>
                  </a:rPr>
                  <a:t> Koordinatlarda;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Hatırlatma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tr-T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tr-TR" sz="2400" dirty="0"/>
                  <a:t> 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417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10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sz="3600" dirty="0"/>
                  <a:t>Newton’un 2. yasası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sz="3600" dirty="0"/>
                  <a:t/>
                </a:r>
                <a:br>
                  <a:rPr lang="tr-TR" sz="3600" dirty="0"/>
                </a:br>
                <a:r>
                  <a:rPr lang="tr-TR" sz="3600" dirty="0"/>
                  <a:t>Kuvvet-Kütle-İvme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2" t="-2941" b="-181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 err="1">
                    <a:solidFill>
                      <a:srgbClr val="7030A0"/>
                    </a:solidFill>
                  </a:rPr>
                  <a:t>Eğrisel</a:t>
                </a:r>
                <a:r>
                  <a:rPr lang="tr-TR" sz="2400" b="1" dirty="0">
                    <a:solidFill>
                      <a:srgbClr val="7030A0"/>
                    </a:solidFill>
                  </a:rPr>
                  <a:t> Hareket</a:t>
                </a:r>
              </a:p>
              <a:p>
                <a:pPr marL="0" indent="0">
                  <a:buNone/>
                </a:pPr>
                <a:r>
                  <a:rPr lang="tr-TR" sz="2400" b="1" dirty="0" smtClean="0">
                    <a:solidFill>
                      <a:srgbClr val="7030A0"/>
                    </a:solidFill>
                  </a:rPr>
                  <a:t>Polar </a:t>
                </a:r>
                <a:r>
                  <a:rPr lang="tr-TR" sz="2400" b="1" dirty="0">
                    <a:solidFill>
                      <a:srgbClr val="7030A0"/>
                    </a:solidFill>
                  </a:rPr>
                  <a:t>Koordinatlarda;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/>
                  <a:t>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acc>
                      <m:accPr>
                        <m:chr m:val="̈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4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Örnek Problem 3 </a:t>
            </a:r>
            <a:r>
              <a:rPr lang="tr-TR" sz="2400" dirty="0" smtClean="0"/>
              <a:t>(6th. Ed. 3/51. problem)</a:t>
            </a:r>
            <a:endParaRPr lang="tr-T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981" y="2797047"/>
            <a:ext cx="3445037" cy="21370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Yolun eğrisel bölümünün tepesindeki B noktasını 3.5 m/s ile geçen </a:t>
                </a:r>
                <a:r>
                  <a:rPr lang="tr-TR" sz="2400" dirty="0" smtClean="0"/>
                  <a:t>2 kg’lık cismin </a:t>
                </a:r>
                <a:r>
                  <a:rPr lang="tr-TR" sz="2400" dirty="0" smtClean="0"/>
                  <a:t>üzerine etkiyen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400" dirty="0" smtClean="0"/>
                  <a:t> normal kuvvetini </a:t>
                </a:r>
                <a:r>
                  <a:rPr lang="tr-TR" sz="2400" dirty="0" smtClean="0"/>
                  <a:t>bulunuz.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Aynı </a:t>
                </a:r>
                <a:r>
                  <a:rPr lang="tr-TR" sz="2400" dirty="0" smtClean="0"/>
                  <a:t>cismin yerden bağlantısı kesilmeksizin A noktasını geçebileceği maksimum hızı bulunuz.</a:t>
                </a:r>
                <a:endParaRPr lang="tr-TR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17" t="-942" r="-25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4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3 Çözüm </a:t>
            </a:r>
            <a:r>
              <a:rPr lang="tr-TR" sz="2400" dirty="0">
                <a:solidFill>
                  <a:srgbClr val="666699"/>
                </a:solidFill>
              </a:rPr>
              <a:t>(6th. Ed. 3/51. problem)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87824" y="1600200"/>
                <a:ext cx="5698976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9.81−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3.5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9.41 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87824" y="1600200"/>
                <a:ext cx="5698976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22423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0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3 Çözüm </a:t>
            </a:r>
            <a:r>
              <a:rPr lang="tr-TR" sz="2400" dirty="0">
                <a:solidFill>
                  <a:srgbClr val="666699"/>
                </a:solidFill>
              </a:rPr>
              <a:t>(6th. Ed. 3/51. problem)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27784" y="1600200"/>
                <a:ext cx="605901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0" dirty="0" smtClean="0"/>
                  <a:t>Eğer A noktasındaki normal kuvvet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b="0" dirty="0" smtClean="0"/>
                  <a:t> olursa arabanın yerle teması kesilmiş demektir.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.52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27784" y="1600200"/>
                <a:ext cx="6059016" cy="4530725"/>
              </a:xfrm>
              <a:blipFill rotWithShape="0">
                <a:blip r:embed="rId2"/>
                <a:stretch>
                  <a:fillRect l="-1509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21533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Parçacıkların Kinetiği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043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Örnek Problem </a:t>
            </a:r>
            <a:r>
              <a:rPr lang="tr-TR" sz="3600" dirty="0" smtClean="0"/>
              <a:t>4 </a:t>
            </a:r>
            <a:r>
              <a:rPr lang="tr-TR" sz="2000" dirty="0"/>
              <a:t>(6th. Ed. </a:t>
            </a:r>
            <a:r>
              <a:rPr lang="tr-TR" sz="2000" dirty="0" smtClean="0"/>
              <a:t>3/66. </a:t>
            </a:r>
            <a:r>
              <a:rPr lang="tr-TR" sz="2000" dirty="0"/>
              <a:t>problem)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50996"/>
            <a:ext cx="4038600" cy="1629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Küçük küre iki telin ucunda dengede şekildeki gibi dururken aniden telin biri kopuyor. Kopmadan hemen sonra sağlam telde oluşan gerilme ile ilk durumdaki gerilme arasındaki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/>
                  <a:t> oranını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480" r="-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1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Örnek Problem </a:t>
            </a:r>
            <a:r>
              <a:rPr lang="tr-TR" sz="3600" dirty="0" smtClean="0"/>
              <a:t>4 Çözüm </a:t>
            </a:r>
            <a:r>
              <a:rPr lang="tr-TR" sz="2000" dirty="0"/>
              <a:t>(6th. Ed. </a:t>
            </a:r>
            <a:r>
              <a:rPr lang="tr-TR" sz="2000" dirty="0" smtClean="0"/>
              <a:t>3/66. </a:t>
            </a:r>
            <a:r>
              <a:rPr lang="tr-TR" sz="2000" dirty="0"/>
              <a:t>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75856" y="1600200"/>
                <a:ext cx="541094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Dengede iken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60+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60=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Telin kopmasının hemen arkasından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𝑚𝑔𝑠𝑖𝑛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30=0.5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75856" y="1600200"/>
                <a:ext cx="5410944" cy="4530725"/>
              </a:xfrm>
              <a:blipFill rotWithShape="0">
                <a:blip r:embed="rId2"/>
                <a:stretch>
                  <a:fillRect l="-1689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72816"/>
            <a:ext cx="3246385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365104"/>
            <a:ext cx="256205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9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Örnek Problem </a:t>
            </a:r>
            <a:r>
              <a:rPr lang="tr-TR" sz="3600" dirty="0" smtClean="0"/>
              <a:t>5 </a:t>
            </a:r>
            <a:r>
              <a:rPr lang="tr-TR" sz="2000" dirty="0"/>
              <a:t>(6th. Ed. </a:t>
            </a:r>
            <a:r>
              <a:rPr lang="tr-TR" sz="2000" dirty="0" smtClean="0"/>
              <a:t>3/73. </a:t>
            </a:r>
            <a:r>
              <a:rPr lang="tr-TR" sz="2000" dirty="0"/>
              <a:t>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91880" y="1600200"/>
                <a:ext cx="519492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Kütlesi m olan küçük bir boncuk yarıçapı r olan ve dikey eksen etrafında dönen bir halkaya geçirilmiştir. Boncuğun </a:t>
                </a:r>
                <a:r>
                  <a:rPr lang="tr-TR" sz="2400" dirty="0" err="1" smtClean="0"/>
                  <a:t>açısal</a:t>
                </a:r>
                <a:r>
                  <a:rPr lang="tr-TR" sz="2400" dirty="0" smtClean="0"/>
                  <a:t> konumu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yı</a:t>
                </a:r>
                <a:r>
                  <a:rPr lang="tr-TR" sz="2400" dirty="0" smtClean="0"/>
                  <a:t> gözlemleyerek halkanın dikey eksen etrafındaki </a:t>
                </a:r>
                <a:r>
                  <a:rPr lang="tr-TR" sz="2400" dirty="0" err="1" smtClean="0"/>
                  <a:t>açısal</a:t>
                </a:r>
                <a:r>
                  <a:rPr lang="tr-TR" sz="2400" dirty="0" smtClean="0"/>
                  <a:t> hızı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 smtClean="0"/>
                  <a:t> hakkında nasıl karar verilebileceğini gösteriniz.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91880" y="1600200"/>
                <a:ext cx="5194920" cy="4530725"/>
              </a:xfrm>
              <a:blipFill rotWithShape="0">
                <a:blip r:embed="rId2"/>
                <a:stretch>
                  <a:fillRect l="-1878" t="-942" r="-22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3138" y="2274368"/>
            <a:ext cx="2066723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5 Çözüm </a:t>
            </a:r>
            <a:r>
              <a:rPr lang="tr-TR" sz="2000" dirty="0">
                <a:solidFill>
                  <a:srgbClr val="666699"/>
                </a:solidFill>
              </a:rPr>
              <a:t>(6th. Ed. 3/73.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44824"/>
            <a:ext cx="2584913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87824" y="1600200"/>
                <a:ext cx="5698976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=0: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𝑁𝑐𝑜𝑠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tr-TR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𝑟𝑠𝑖𝑛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tr-TR" sz="2200" b="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𝑟𝑠𝑖𝑛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𝑁𝑠𝑖𝑛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𝑟𝑠𝑖𝑛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tr-TR" sz="2200" dirty="0"/>
                                <m:t> 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𝑟𝑠𝑖𝑛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tr-TR" sz="2200" dirty="0"/>
                            <m:t> </m:t>
                          </m:r>
                        </m:den>
                      </m:f>
                    </m:oMath>
                  </m:oMathPara>
                </a14:m>
                <a:endParaRPr lang="tr-TR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𝑚𝑟𝑠𝑖𝑛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20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  <m:t>𝑟𝑐𝑜𝑠</m:t>
                              </m:r>
                              <m:r>
                                <a:rPr lang="tr-TR" sz="22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sz="2200" b="0" dirty="0" smtClean="0"/>
              </a:p>
              <a:p>
                <a:pPr marL="0" indent="0">
                  <a:buNone/>
                </a:pPr>
                <a:r>
                  <a:rPr lang="tr-TR" sz="2200" dirty="0" smtClean="0"/>
                  <a:t>Eşitlikten </a:t>
                </a:r>
                <a14:m>
                  <m:oMath xmlns:m="http://schemas.openxmlformats.org/officeDocument/2006/math"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tr-TR" sz="2200" b="0" dirty="0" smtClean="0"/>
                  <a:t> olduğunu görüyoruz bu nedenle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tr-TR" sz="2200" b="0" dirty="0" smtClean="0"/>
                  <a:t> sınır değerdir.</a:t>
                </a: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87824" y="1600200"/>
                <a:ext cx="5698976" cy="4530725"/>
              </a:xfrm>
              <a:blipFill rotWithShape="0">
                <a:blip r:embed="rId3"/>
                <a:stretch>
                  <a:fillRect l="-1390" r="-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44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6 </a:t>
            </a:r>
            <a:r>
              <a:rPr lang="tr-TR" sz="2000" dirty="0">
                <a:solidFill>
                  <a:srgbClr val="666699"/>
                </a:solidFill>
              </a:rPr>
              <a:t>(6th. Ed. </a:t>
            </a:r>
            <a:r>
              <a:rPr lang="tr-TR" sz="2000" dirty="0" smtClean="0">
                <a:solidFill>
                  <a:srgbClr val="666699"/>
                </a:solidFill>
              </a:rPr>
              <a:t>3/82. </a:t>
            </a:r>
            <a:r>
              <a:rPr lang="tr-TR" sz="2000" dirty="0">
                <a:solidFill>
                  <a:srgbClr val="666699"/>
                </a:solidFill>
              </a:rPr>
              <a:t>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981" y="2546968"/>
            <a:ext cx="3445037" cy="2637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Yarış arabasının yana kaymadan yapabileceği maximum hızı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dirty="0" smtClean="0"/>
                  <a:t> sürtünmeyi dikkate almaksızın bulunuz. Ek olarak statik sürtünme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sz="2400" dirty="0" smtClean="0"/>
                  <a:t> kullanarak </a:t>
                </a:r>
                <a:r>
                  <a:rPr lang="tr-TR" sz="2400" dirty="0" err="1" smtClean="0"/>
                  <a:t>max</a:t>
                </a:r>
                <a:r>
                  <a:rPr lang="tr-TR" sz="2400" dirty="0" smtClean="0"/>
                  <a:t>. ve min. Hızı bulunuz.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417" t="-942" r="-37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51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6 Çözüm </a:t>
            </a:r>
            <a:r>
              <a:rPr lang="tr-TR" sz="2000" dirty="0">
                <a:solidFill>
                  <a:srgbClr val="666699"/>
                </a:solidFill>
              </a:rPr>
              <a:t>(6th. Ed. 3/82.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7" y="2132856"/>
            <a:ext cx="358897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Kaynanın olmadığı durum için serbest cisim diyagramındaki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dır</a:t>
                </a:r>
                <a:r>
                  <a:rPr lang="tr-TR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=149.4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  <a:blipFill rotWithShape="0">
                <a:blip r:embed="rId3"/>
                <a:stretch>
                  <a:fillRect l="-1836" t="-942" r="-1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9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6 Çözüm </a:t>
            </a:r>
            <a:r>
              <a:rPr lang="tr-TR" sz="2000" dirty="0">
                <a:solidFill>
                  <a:srgbClr val="666699"/>
                </a:solidFill>
              </a:rPr>
              <a:t>(6th. Ed. 3/82.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7" y="2132856"/>
            <a:ext cx="358897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Statik </a:t>
                </a:r>
                <a:r>
                  <a:rPr lang="tr-TR" sz="2400" dirty="0"/>
                  <a:t>sürtünme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sz="2400" dirty="0"/>
                  <a:t> kullanarak </a:t>
                </a:r>
                <a:r>
                  <a:rPr lang="tr-TR" sz="2400" dirty="0" err="1"/>
                  <a:t>max</a:t>
                </a:r>
                <a:r>
                  <a:rPr lang="tr-TR" sz="2400" dirty="0"/>
                  <a:t>. ve min. </a:t>
                </a:r>
                <a:r>
                  <a:rPr lang="tr-TR" sz="2400" dirty="0" smtClean="0"/>
                  <a:t>hızı </a:t>
                </a:r>
                <a:r>
                  <a:rPr lang="tr-TR" sz="2400" dirty="0"/>
                  <a:t>bulunuz</a:t>
                </a:r>
                <a:r>
                  <a:rPr lang="tr-TR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tr-TR" sz="2400" dirty="0" smtClean="0"/>
                  <a:t> durumunda arabanın kaymaması için yolun eğiminin sürtünme katsayısından küçük veya eşit olması gerekir. Yolun eğimi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verilmiş. Kontrol edelim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 smtClean="0"/>
                  <a:t> iken araba kayıyor mu? 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Araba dururken kaymaz.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00200"/>
                <a:ext cx="4978896" cy="4530725"/>
              </a:xfrm>
              <a:blipFill rotWithShape="0">
                <a:blip r:embed="rId3"/>
                <a:stretch>
                  <a:fillRect l="-1836" t="-942" b="-52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14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6 Çözüm </a:t>
            </a:r>
            <a:r>
              <a:rPr lang="tr-TR" sz="2000" dirty="0">
                <a:solidFill>
                  <a:srgbClr val="666699"/>
                </a:solidFill>
              </a:rPr>
              <a:t>(6th. Ed. 3/82.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7" y="2132856"/>
            <a:ext cx="2871176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56992" y="1556792"/>
                <a:ext cx="598700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Statik </a:t>
                </a:r>
                <a:r>
                  <a:rPr lang="tr-TR" sz="2400" dirty="0"/>
                  <a:t>sürtünme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sz="2400" dirty="0"/>
                  <a:t> kullanarak </a:t>
                </a:r>
                <a:r>
                  <a:rPr lang="tr-TR" sz="2400" dirty="0" err="1"/>
                  <a:t>max</a:t>
                </a:r>
                <a:r>
                  <a:rPr lang="tr-TR" sz="2400" dirty="0"/>
                  <a:t>. ve min. </a:t>
                </a:r>
                <a:r>
                  <a:rPr lang="tr-TR" sz="2400" dirty="0" smtClean="0"/>
                  <a:t>hızı </a:t>
                </a:r>
                <a:r>
                  <a:rPr lang="tr-TR" sz="2400" dirty="0"/>
                  <a:t>bulunuz</a:t>
                </a:r>
                <a:r>
                  <a:rPr lang="tr-TR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tr-TR" sz="2400" dirty="0" smtClean="0"/>
                  <a:t> için ise cisme etkiyecek maksimum  sürtünmeyi bulmamız gerekiyor.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=0: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=345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56992" y="1556792"/>
                <a:ext cx="5987008" cy="4530725"/>
              </a:xfrm>
              <a:blipFill rotWithShape="0">
                <a:blip r:embed="rId3"/>
                <a:stretch>
                  <a:fillRect l="-1629" t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2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7 </a:t>
            </a:r>
            <a:r>
              <a:rPr lang="tr-TR" sz="2000" dirty="0">
                <a:solidFill>
                  <a:srgbClr val="666699"/>
                </a:solidFill>
              </a:rPr>
              <a:t>(6th. Ed. </a:t>
            </a:r>
            <a:r>
              <a:rPr lang="tr-TR" sz="2000" dirty="0" smtClean="0">
                <a:solidFill>
                  <a:srgbClr val="666699"/>
                </a:solidFill>
              </a:rPr>
              <a:t>3/86. </a:t>
            </a:r>
            <a:r>
              <a:rPr lang="tr-TR" sz="2000" dirty="0">
                <a:solidFill>
                  <a:srgbClr val="666699"/>
                </a:solidFill>
              </a:rPr>
              <a:t>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7718" y="2751578"/>
            <a:ext cx="3517564" cy="2227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Üzerine yuva açılmış kol yatay düzlemde dikey eksen etrafında dönmektedir. Bu esnada 3 </a:t>
                </a:r>
                <a:r>
                  <a:rPr lang="tr-TR" sz="2400" dirty="0" err="1" smtClean="0"/>
                  <a:t>lb</a:t>
                </a:r>
                <a:r>
                  <a:rPr lang="tr-TR" sz="2400" dirty="0" smtClean="0"/>
                  <a:t> ağırlığındaki kayar uzuv 2 in/</a:t>
                </a:r>
                <a:r>
                  <a:rPr lang="tr-TR" sz="2400" dirty="0" err="1" smtClean="0"/>
                  <a:t>sec</a:t>
                </a:r>
                <a:r>
                  <a:rPr lang="tr-TR" sz="2400" dirty="0" smtClean="0"/>
                  <a:t> hızla S ipi marifetiyle </a:t>
                </a:r>
                <a:r>
                  <a:rPr lang="tr-TR" sz="2400" dirty="0" err="1" smtClean="0"/>
                  <a:t>çeklimektedir</a:t>
                </a:r>
                <a:r>
                  <a:rPr lang="tr-TR" sz="2400" dirty="0" smtClean="0"/>
                  <a:t>. Bu anda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=9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=6</m:t>
                    </m:r>
                    <m:f>
                      <m:f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tr-TR" sz="2400" dirty="0" smtClean="0"/>
                  <a:t>İpteki gerilmeyi ve normal </a:t>
                </a:r>
                <a:r>
                  <a:rPr lang="tr-TR" sz="2400" dirty="0" err="1" smtClean="0"/>
                  <a:t>kuvvei</a:t>
                </a:r>
                <a:r>
                  <a:rPr lang="tr-TR" sz="2400" dirty="0" smtClean="0"/>
                  <a:t> bulun. Kayan uzuv yuvanın A mı B mi tarafıyla temas halindedir gösterin.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417" t="-942" r="-3776" b="-5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51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7 Çözüm </a:t>
            </a:r>
            <a:r>
              <a:rPr lang="tr-TR" sz="2000" dirty="0">
                <a:solidFill>
                  <a:srgbClr val="666699"/>
                </a:solidFill>
              </a:rPr>
              <a:t>(6th. Ed. 3/86.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2204864"/>
            <a:ext cx="3894563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600200"/>
                <a:ext cx="454684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̈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=32.2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32.2</m:t>
                          </m:r>
                        </m:den>
                      </m:f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=2.52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600200"/>
                <a:ext cx="4546848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69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Parçacıkların Kinetiği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latin typeface="+mj-lt"/>
                  </a:rPr>
                  <a:t>Kinetik: </a:t>
                </a:r>
                <a:r>
                  <a:rPr lang="tr-TR" dirty="0">
                    <a:latin typeface="+mj-lt"/>
                  </a:rPr>
                  <a:t>Parçacığın hareketi ve parçacığın hareketini yaratan kuvvetler arasındaki ilişkiyi inceleyen bilim dalıdır. </a:t>
                </a:r>
                <a:endParaRPr lang="tr-TR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tr-TR" b="1" dirty="0">
                    <a:latin typeface="+mj-lt"/>
                  </a:rPr>
                  <a:t>Newton’un 2. yasasının direkt uygulaması: </a:t>
                </a:r>
                <a:r>
                  <a:rPr lang="tr-TR" b="1" dirty="0" smtClean="0">
                    <a:latin typeface="+mj-lt"/>
                  </a:rPr>
                  <a:t>Kuvvet-Kütle-İvme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6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sz="3600" i="1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d>
                        <m:dPr>
                          <m:ctrlPr>
                            <a:rPr lang="tr-TR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3600" dirty="0">
                  <a:latin typeface="+mj-lt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57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7 Çözüm </a:t>
            </a:r>
            <a:r>
              <a:rPr lang="tr-TR" sz="2000" dirty="0">
                <a:solidFill>
                  <a:srgbClr val="666699"/>
                </a:solidFill>
              </a:rPr>
              <a:t>(6th. Ed. 3/86.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204864"/>
            <a:ext cx="3894563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31840" y="1600200"/>
                <a:ext cx="555496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nary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=32.2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32.2</m:t>
                          </m:r>
                        </m:den>
                      </m:f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+2(−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)(6)</m:t>
                          </m:r>
                        </m:e>
                      </m:d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=−0.326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Kayan uzuv yuvanın </a:t>
                </a:r>
                <a:r>
                  <a:rPr lang="tr-TR" sz="2400" dirty="0" smtClean="0"/>
                  <a:t>B tarafıyla </a:t>
                </a:r>
                <a:r>
                  <a:rPr lang="tr-TR" sz="2400" dirty="0"/>
                  <a:t>temas </a:t>
                </a:r>
                <a:r>
                  <a:rPr lang="tr-TR" sz="2400" dirty="0" smtClean="0"/>
                  <a:t>halindedir.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31840" y="1600200"/>
                <a:ext cx="5554960" cy="4530725"/>
              </a:xfrm>
              <a:blipFill rotWithShape="0">
                <a:blip r:embed="rId3"/>
                <a:stretch>
                  <a:fillRect l="-17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5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8 </a:t>
            </a:r>
            <a:r>
              <a:rPr lang="tr-TR" sz="2000" dirty="0">
                <a:solidFill>
                  <a:srgbClr val="666699"/>
                </a:solidFill>
              </a:rPr>
              <a:t>(6th. Ed. </a:t>
            </a:r>
            <a:r>
              <a:rPr lang="tr-TR" sz="2000" dirty="0" smtClean="0">
                <a:solidFill>
                  <a:srgbClr val="666699"/>
                </a:solidFill>
              </a:rPr>
              <a:t>3/93. </a:t>
            </a:r>
            <a:r>
              <a:rPr lang="tr-TR" sz="2000" dirty="0">
                <a:solidFill>
                  <a:srgbClr val="666699"/>
                </a:solidFill>
              </a:rPr>
              <a:t>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035" y="2742484"/>
            <a:ext cx="3154929" cy="2246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A aracının ilk hızına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bağlı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yı</a:t>
                </a:r>
                <a:r>
                  <a:rPr lang="tr-TR" dirty="0" smtClean="0"/>
                  <a:t> bulan bir ifade elde edin.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için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yı</a:t>
                </a:r>
                <a:r>
                  <a:rPr lang="tr-TR" dirty="0"/>
                  <a:t> </a:t>
                </a:r>
                <a:r>
                  <a:rPr lang="tr-TR" dirty="0" smtClean="0"/>
                  <a:t>belirleyin.</a:t>
                </a: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480" r="-39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425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8 Çözüm </a:t>
            </a:r>
            <a:r>
              <a:rPr lang="tr-TR" sz="2000" dirty="0">
                <a:solidFill>
                  <a:srgbClr val="666699"/>
                </a:solidFill>
              </a:rPr>
              <a:t>(6th. Ed. 3/93.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060848"/>
            <a:ext cx="313219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83768" y="1600200"/>
                <a:ext cx="620303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𝑣𝑑𝑣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nary>
                        <m:nary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𝑣𝑑𝑣</m:t>
                          </m:r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𝑔𝑠𝑖𝑛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83768" y="1600200"/>
                <a:ext cx="6203032" cy="4530725"/>
              </a:xfrm>
              <a:blipFill rotWithShape="0">
                <a:blip r:embed="rId3"/>
                <a:stretch>
                  <a:fillRect b="-16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4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666699"/>
                </a:solidFill>
              </a:rPr>
              <a:t>Örnek Problem </a:t>
            </a:r>
            <a:r>
              <a:rPr lang="tr-TR" sz="3600" dirty="0" smtClean="0">
                <a:solidFill>
                  <a:srgbClr val="666699"/>
                </a:solidFill>
              </a:rPr>
              <a:t>8 Çözüm </a:t>
            </a:r>
            <a:r>
              <a:rPr lang="tr-TR" sz="2000" dirty="0">
                <a:solidFill>
                  <a:srgbClr val="666699"/>
                </a:solidFill>
              </a:rPr>
              <a:t>(6th. Ed. 3/93. problem)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060848"/>
            <a:ext cx="313219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556792"/>
                <a:ext cx="511256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b="0" i="1" dirty="0" smtClean="0">
                    <a:latin typeface="Cambria Math" panose="02040503050406030204" pitchFamily="18" charset="0"/>
                  </a:rPr>
                  <a:t> olduğunda,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𝑔𝑅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 smtClean="0"/>
                  <a:t> için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48.2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556792"/>
                <a:ext cx="5112568" cy="4530725"/>
              </a:xfrm>
              <a:blipFill rotWithShape="0">
                <a:blip r:embed="rId3"/>
                <a:stretch>
                  <a:fillRect l="-238" t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2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Tipik Kinetik </a:t>
            </a:r>
            <a:r>
              <a:rPr lang="tr-TR" sz="3200" dirty="0" smtClean="0"/>
              <a:t>Problemleri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51435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nary>
                  </m:oMath>
                </a14:m>
                <a:r>
                  <a:rPr lang="tr-TR" sz="2400" dirty="0"/>
                  <a:t> biliniyor iken (1) denkleminden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sz="2400" dirty="0"/>
                  <a:t>’yı bulmaya dayanan problemlerdir.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sz="2400" dirty="0"/>
                  <a:t> bulunduktan sonra </a:t>
                </a:r>
                <a:r>
                  <a:rPr lang="tr-TR" sz="2400" dirty="0" err="1"/>
                  <a:t>integrasyon</a:t>
                </a:r>
                <a:r>
                  <a:rPr lang="tr-TR" sz="2400" dirty="0"/>
                  <a:t> yoluyla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400" dirty="0"/>
                  <a:t> vektörleri bulunabilir.</a:t>
                </a:r>
              </a:p>
              <a:p>
                <a:pPr marL="51435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tr-TR" sz="2400" dirty="0"/>
                  <a:t> biliniyor iken (1) denkleminden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</m:oMath>
                </a14:m>
                <a:r>
                  <a:rPr lang="tr-TR" sz="2400" dirty="0"/>
                  <a:t>’i bulmaya dayanan problemlerdir.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tr-TR" sz="2400" dirty="0" smtClean="0"/>
                  <a:t>Hem </a:t>
                </a:r>
                <a:r>
                  <a:rPr lang="tr-TR" sz="2400" dirty="0"/>
                  <a:t>(i) hem de (ii)’de verilen problemler problemin doğasına uygun koordinat sistemleri seçilerek çözülebilir.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84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sz="3200" dirty="0" smtClean="0">
                    <a:solidFill>
                      <a:schemeClr val="tx2"/>
                    </a:solidFill>
                  </a:rPr>
                  <a:t>Newton’un 2. yasası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56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Bu </a:t>
            </a:r>
            <a:r>
              <a:rPr lang="tr-TR" sz="2400" dirty="0" smtClean="0"/>
              <a:t>kanun deneysel olarak kanıtlanabilmiştir. İdeal </a:t>
            </a:r>
            <a:r>
              <a:rPr lang="tr-TR" sz="2400" dirty="0"/>
              <a:t>deney sisteminde </a:t>
            </a:r>
            <a:r>
              <a:rPr lang="tr-TR" sz="2400" dirty="0" smtClean="0"/>
              <a:t>kuvvet ve </a:t>
            </a:r>
            <a:r>
              <a:rPr lang="tr-TR" sz="2400" dirty="0"/>
              <a:t>ivmenin </a:t>
            </a:r>
            <a:r>
              <a:rPr lang="tr-TR" sz="2400" dirty="0" smtClean="0"/>
              <a:t>hatasız ölçülebildiği varsayılmaktadır. </a:t>
            </a:r>
            <a:endParaRPr lang="tr-TR" sz="2400" dirty="0"/>
          </a:p>
          <a:p>
            <a:r>
              <a:rPr lang="tr-TR" sz="2400" b="1" dirty="0" smtClean="0"/>
              <a:t>Atalet </a:t>
            </a:r>
            <a:r>
              <a:rPr lang="tr-TR" sz="2400" b="1" dirty="0"/>
              <a:t>sistemi: </a:t>
            </a:r>
            <a:r>
              <a:rPr lang="tr-TR" sz="2400" dirty="0" smtClean="0"/>
              <a:t>İdeal </a:t>
            </a:r>
            <a:r>
              <a:rPr lang="tr-TR" sz="2400" dirty="0"/>
              <a:t>deney </a:t>
            </a:r>
            <a:r>
              <a:rPr lang="tr-TR" sz="2400" dirty="0" smtClean="0"/>
              <a:t>sonuçları </a:t>
            </a:r>
            <a:r>
              <a:rPr lang="tr-TR" sz="2400" dirty="0"/>
              <a:t>sabit bir koordinat sistemine </a:t>
            </a:r>
            <a:r>
              <a:rPr lang="tr-TR" sz="2400" dirty="0" smtClean="0"/>
              <a:t>göre ölçülerek bulunabildiği gibi, </a:t>
            </a:r>
            <a:r>
              <a:rPr lang="tr-TR" sz="2400" dirty="0"/>
              <a:t>sabit hızla </a:t>
            </a:r>
            <a:r>
              <a:rPr lang="tr-TR" sz="2400" dirty="0" smtClean="0"/>
              <a:t>dönmeden öteleme </a:t>
            </a:r>
            <a:r>
              <a:rPr lang="tr-TR" sz="2400" dirty="0"/>
              <a:t>yapan bir </a:t>
            </a:r>
            <a:r>
              <a:rPr lang="tr-TR" sz="2400" dirty="0" smtClean="0"/>
              <a:t>koordinat sistemine göre de geçerlidir</a:t>
            </a:r>
            <a:r>
              <a:rPr lang="tr-TR" sz="2400" dirty="0"/>
              <a:t>, </a:t>
            </a:r>
            <a:r>
              <a:rPr lang="tr-TR" sz="2400" dirty="0" smtClean="0"/>
              <a:t>hız sabit olduğu için ivme ölçülebilmektedir. </a:t>
            </a:r>
            <a:r>
              <a:rPr lang="tr-TR" sz="2400" dirty="0"/>
              <a:t>Bu sisteme atalet </a:t>
            </a:r>
            <a:r>
              <a:rPr lang="tr-TR" sz="2400" dirty="0" smtClean="0"/>
              <a:t>sistemi denir</a:t>
            </a:r>
            <a:r>
              <a:rPr lang="tr-TR" sz="2400" dirty="0"/>
              <a:t>.</a:t>
            </a:r>
          </a:p>
          <a:p>
            <a:r>
              <a:rPr lang="tr-TR" sz="2400" b="1" dirty="0" smtClean="0"/>
              <a:t>Birim </a:t>
            </a:r>
            <a:r>
              <a:rPr lang="tr-TR" sz="2400" b="1" dirty="0"/>
              <a:t>sistemleri: </a:t>
            </a:r>
            <a:r>
              <a:rPr lang="tr-TR" sz="2400" dirty="0"/>
              <a:t>SI ve U.S birim sistemlerini </a:t>
            </a:r>
            <a:r>
              <a:rPr lang="tr-TR" sz="2400" dirty="0" smtClean="0"/>
              <a:t>kullanacağız</a:t>
            </a:r>
            <a:r>
              <a:rPr lang="tr-TR" sz="2400" dirty="0"/>
              <a:t>. SI </a:t>
            </a:r>
            <a:r>
              <a:rPr lang="tr-TR" sz="2400" dirty="0" smtClean="0"/>
              <a:t>sistemi mutlak </a:t>
            </a:r>
            <a:r>
              <a:rPr lang="tr-TR" sz="2400" dirty="0"/>
              <a:t>sistem, U.S sistemi ise </a:t>
            </a:r>
            <a:r>
              <a:rPr lang="tr-TR" sz="2400" dirty="0" smtClean="0"/>
              <a:t>yerçekimi </a:t>
            </a:r>
            <a:r>
              <a:rPr lang="tr-TR" sz="2400" dirty="0"/>
              <a:t>sistemi diye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417098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sz="3600" dirty="0">
                    <a:latin typeface="+mn-lt"/>
                  </a:rPr>
                  <a:t>Newton’un 2. yasası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sz="3600" dirty="0" smtClean="0">
                    <a:latin typeface="+mn-lt"/>
                  </a:rPr>
                  <a:t/>
                </a:r>
                <a:br>
                  <a:rPr lang="tr-TR" sz="3600" dirty="0" smtClean="0">
                    <a:latin typeface="+mn-lt"/>
                  </a:rPr>
                </a:br>
                <a:r>
                  <a:rPr lang="tr-TR" sz="3600" dirty="0" smtClean="0">
                    <a:latin typeface="+mn-lt"/>
                  </a:rPr>
                  <a:t>Kuvvet-Kütle-İvme</a:t>
                </a:r>
                <a:endParaRPr lang="tr-T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2" t="-2941" b="-18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7030A0"/>
                    </a:solidFill>
                  </a:rPr>
                  <a:t>Doğrusal Hareket</a:t>
                </a:r>
              </a:p>
              <a:p>
                <a:pPr marL="0" indent="0">
                  <a:buNone/>
                </a:pPr>
                <a:r>
                  <a:rPr lang="tr-TR" dirty="0" err="1" smtClean="0"/>
                  <a:t>Karesel</a:t>
                </a:r>
                <a:r>
                  <a:rPr lang="tr-TR" dirty="0" smtClean="0"/>
                  <a:t> </a:t>
                </a:r>
                <a:r>
                  <a:rPr lang="tr-TR" dirty="0"/>
                  <a:t>koordinatlarda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tr-T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tr-TR" dirty="0"/>
                  <a:t> parçacığın </a:t>
                </a:r>
                <a:r>
                  <a:rPr lang="tr-TR" b="1" dirty="0"/>
                  <a:t>mutlak ivmesi </a:t>
                </a:r>
                <a:r>
                  <a:rPr lang="tr-TR" dirty="0"/>
                  <a:t>veya </a:t>
                </a:r>
                <a:r>
                  <a:rPr lang="tr-TR" i="1" dirty="0" err="1"/>
                  <a:t>rigid</a:t>
                </a:r>
                <a:r>
                  <a:rPr lang="tr-TR" i="1" dirty="0"/>
                  <a:t> cisimlerde ise kütle merkezinin ivmesidir. </a:t>
                </a:r>
                <a:endParaRPr lang="en-US" i="1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480" b="-7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63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 1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5400600" cy="205873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3356992"/>
            <a:ext cx="8640960" cy="3168352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20 kg’lık A bloğu ve 100 kg’lık B bloğu arasındaki statik ve kinetik sürtünme katsayısı birbirine eşit ve 0.5 </a:t>
            </a:r>
            <a:r>
              <a:rPr lang="tr-TR" sz="2400" dirty="0" err="1"/>
              <a:t>dir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</a:t>
            </a:r>
            <a:r>
              <a:rPr lang="tr-TR" sz="2400" dirty="0"/>
              <a:t>.) P=60 N ve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b</a:t>
            </a:r>
            <a:r>
              <a:rPr lang="tr-TR" sz="2400" dirty="0"/>
              <a:t>.) P=40 N için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ivme veya ivmeleri bulunuz</a:t>
            </a:r>
            <a:r>
              <a:rPr lang="tr-TR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r>
              <a:rPr lang="tr-TR" sz="2000" dirty="0" smtClean="0"/>
              <a:t>Not</a:t>
            </a:r>
            <a:r>
              <a:rPr lang="tr-TR" sz="2000" dirty="0"/>
              <a:t>: </a:t>
            </a:r>
            <a:endParaRPr lang="tr-TR" sz="2000" dirty="0" smtClean="0"/>
          </a:p>
          <a:p>
            <a:pPr marL="457200" indent="-457200">
              <a:buAutoNum type="arabicPeriod"/>
            </a:pPr>
            <a:r>
              <a:rPr lang="tr-TR" sz="2000" dirty="0" smtClean="0"/>
              <a:t>Makaranın </a:t>
            </a:r>
            <a:r>
              <a:rPr lang="tr-TR" sz="2000" dirty="0"/>
              <a:t>kütlesi ve atalet momenti sıfır kabul edilmektedir</a:t>
            </a:r>
            <a:r>
              <a:rPr lang="tr-T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tr-TR" sz="2000" dirty="0" smtClean="0"/>
              <a:t>Hangi durumda birlikte hareket ederler</a:t>
            </a:r>
            <a:endParaRPr lang="en-US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97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</a:t>
            </a:r>
            <a:r>
              <a:rPr lang="tr-TR" dirty="0" smtClean="0"/>
              <a:t>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a.)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b="1" dirty="0" smtClean="0"/>
                  <a:t>Varsayım: </a:t>
                </a:r>
                <a:r>
                  <a:rPr lang="tr-TR" dirty="0" smtClean="0"/>
                  <a:t>A, B’nin üzerinde sabit değil aralarında kayma var.</a:t>
                </a:r>
              </a:p>
              <a:p>
                <a:pPr marL="0" indent="0">
                  <a:buNone/>
                </a:pPr>
                <a:r>
                  <a:rPr lang="tr-TR" b="1" dirty="0" smtClean="0"/>
                  <a:t>Çözümün sonunda varsayımın doğru olup olmadığını göreceğiz.</a:t>
                </a:r>
                <a:endParaRPr lang="tr-TR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172" t="-1480" r="-45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115616" y="2348880"/>
            <a:ext cx="1872208" cy="5760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2987824" y="2636912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 flipH="1">
            <a:off x="899592" y="2924944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8" idx="2"/>
          </p:cNvCxnSpPr>
          <p:nvPr/>
        </p:nvCxnSpPr>
        <p:spPr bwMode="auto">
          <a:xfrm>
            <a:off x="2051720" y="2924944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051720" y="1988840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51720" y="26369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1600" y="2996952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96952"/>
                <a:ext cx="1974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9394" t="-2222" r="-33333" b="-3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3728" y="3068960"/>
                <a:ext cx="3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068960"/>
                <a:ext cx="31527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385" r="-5769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3728" y="1988840"/>
                <a:ext cx="515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988840"/>
                <a:ext cx="51507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706" r="-9412" b="-2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5856" y="2348880"/>
                <a:ext cx="34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48880"/>
                <a:ext cx="3406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7744" y="2348880"/>
                <a:ext cx="304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30431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000" r="-6000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1115616" y="4437112"/>
            <a:ext cx="187220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99592" y="4448145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26" idx="2"/>
          </p:cNvCxnSpPr>
          <p:nvPr/>
        </p:nvCxnSpPr>
        <p:spPr bwMode="auto">
          <a:xfrm>
            <a:off x="2051720" y="5013176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051720" y="4077072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051720" y="472514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1600" y="4520153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20153"/>
                <a:ext cx="19749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9394" r="-33333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23728" y="5157192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57192"/>
                <a:ext cx="32060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094" r="-5660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3728" y="4077072"/>
                <a:ext cx="530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77072"/>
                <a:ext cx="53097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598" r="-10345" b="-2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67744" y="4437112"/>
                <a:ext cx="32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37112"/>
                <a:ext cx="32021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434" r="-3774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 flipV="1">
            <a:off x="2051720" y="3789040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91680" y="3933056"/>
                <a:ext cx="3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33056"/>
                <a:ext cx="31527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647" r="-5882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77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 </a:t>
            </a:r>
            <a:r>
              <a:rPr lang="tr-TR" dirty="0" smtClean="0"/>
              <a:t>1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3928" y="1600200"/>
                <a:ext cx="476287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Kayma olması ne demek?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İki cismin farklı ivmelere sahip olması ancak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Olması gerek.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Kaymanın olması için sürtünmeyi yenmemiz gerek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20∗9.81=98.1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=2∗60=120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Bu durumda A cismi için ivmeli hareketten söz edebiliriz.</a:t>
                </a:r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3928" y="1600200"/>
                <a:ext cx="4762872" cy="4530725"/>
              </a:xfrm>
              <a:blipFill rotWithShape="0">
                <a:blip r:embed="rId2"/>
                <a:stretch>
                  <a:fillRect l="-2049" t="-942" r="-1536" b="-4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115616" y="2348880"/>
            <a:ext cx="1872208" cy="5760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2987824" y="2636912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 flipH="1">
            <a:off x="899592" y="2924944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8" idx="2"/>
          </p:cNvCxnSpPr>
          <p:nvPr/>
        </p:nvCxnSpPr>
        <p:spPr bwMode="auto">
          <a:xfrm>
            <a:off x="2051720" y="2924944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051720" y="1988840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51720" y="26369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1600" y="2996952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96952"/>
                <a:ext cx="1974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9394" t="-2222" r="-33333" b="-3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3728" y="3068960"/>
                <a:ext cx="3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068960"/>
                <a:ext cx="31527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385" r="-5769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3728" y="1988840"/>
                <a:ext cx="515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988840"/>
                <a:ext cx="51507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706" r="-9412" b="-260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5856" y="2348880"/>
                <a:ext cx="34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48880"/>
                <a:ext cx="3406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14286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7744" y="2348880"/>
                <a:ext cx="304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30431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000" r="-6000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1115616" y="4437112"/>
            <a:ext cx="187220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99592" y="4448145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26" idx="2"/>
          </p:cNvCxnSpPr>
          <p:nvPr/>
        </p:nvCxnSpPr>
        <p:spPr bwMode="auto">
          <a:xfrm>
            <a:off x="2051720" y="5013176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051720" y="4077072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051720" y="472514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1600" y="4520153"/>
                <a:ext cx="19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20153"/>
                <a:ext cx="19749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9394" r="-33333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23728" y="5157192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57192"/>
                <a:ext cx="32060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094" r="-5660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3728" y="4077072"/>
                <a:ext cx="530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77072"/>
                <a:ext cx="53097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598" r="-10345" b="-2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67744" y="4437112"/>
                <a:ext cx="32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37112"/>
                <a:ext cx="32021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434" r="-3774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 flipV="1">
            <a:off x="2051720" y="3789040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91680" y="3933056"/>
                <a:ext cx="3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33056"/>
                <a:ext cx="31527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647" r="-5882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42645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3429</TotalTime>
  <Words>776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Times New Roman</vt:lpstr>
      <vt:lpstr>Wingdings</vt:lpstr>
      <vt:lpstr>Level</vt:lpstr>
      <vt:lpstr>Bölüm 3 Parçacık Kinetiği </vt:lpstr>
      <vt:lpstr>Parçacıkların Kinetiği</vt:lpstr>
      <vt:lpstr>Parçacıkların Kinetiği</vt:lpstr>
      <vt:lpstr>Tipik Kinetik Problemleri</vt:lpstr>
      <vt:lpstr>Newton’un 2. yasası∑▒F ⃗ =ma ⃗</vt:lpstr>
      <vt:lpstr>Newton’un 2. yasası∑▒F ⃗ =ma ⃗ Kuvvet-Kütle-İvme</vt:lpstr>
      <vt:lpstr>Örnek Problem 1</vt:lpstr>
      <vt:lpstr>Örnek Problem 1 Çözüm</vt:lpstr>
      <vt:lpstr>Örnek Problem 1 Çözüm</vt:lpstr>
      <vt:lpstr>Örnek Problem 1 Çözüm</vt:lpstr>
      <vt:lpstr>Örnek Problem 1 Çözüm</vt:lpstr>
      <vt:lpstr>Örnek Problem 2</vt:lpstr>
      <vt:lpstr>Örnek Problem 2</vt:lpstr>
      <vt:lpstr>Örnek Problem 2</vt:lpstr>
      <vt:lpstr>Newton’un 2. yasası∑▒F ⃗ =ma ⃗ Kuvvet-Kütle-İvme</vt:lpstr>
      <vt:lpstr>Newton’un 2. yasası∑▒F ⃗ =ma ⃗ Kuvvet-Kütle-İvme</vt:lpstr>
      <vt:lpstr>Örnek Problem 3 (6th. Ed. 3/51. problem)</vt:lpstr>
      <vt:lpstr>Örnek Problem 3 Çözüm (6th. Ed. 3/51. problem)</vt:lpstr>
      <vt:lpstr>Örnek Problem 3 Çözüm (6th. Ed. 3/51. problem)</vt:lpstr>
      <vt:lpstr>Örnek Problem 4 (6th. Ed. 3/66. problem)</vt:lpstr>
      <vt:lpstr>Örnek Problem 4 Çözüm (6th. Ed. 3/66. problem)</vt:lpstr>
      <vt:lpstr>Örnek Problem 5 (6th. Ed. 3/73. problem)</vt:lpstr>
      <vt:lpstr>Örnek Problem 5 Çözüm (6th. Ed. 3/73. problem)</vt:lpstr>
      <vt:lpstr>Örnek Problem 6 (6th. Ed. 3/82. problem)</vt:lpstr>
      <vt:lpstr>Örnek Problem 6 Çözüm (6th. Ed. 3/82. problem)</vt:lpstr>
      <vt:lpstr>Örnek Problem 6 Çözüm (6th. Ed. 3/82. problem)</vt:lpstr>
      <vt:lpstr>Örnek Problem 6 Çözüm (6th. Ed. 3/82. problem)</vt:lpstr>
      <vt:lpstr>Örnek Problem 7 (6th. Ed. 3/86. problem)</vt:lpstr>
      <vt:lpstr>Örnek Problem 7 Çözüm (6th. Ed. 3/86. problem)</vt:lpstr>
      <vt:lpstr>Örnek Problem 7 Çözüm (6th. Ed. 3/86. problem)</vt:lpstr>
      <vt:lpstr>Örnek Problem 8 (6th. Ed. 3/93. problem)</vt:lpstr>
      <vt:lpstr>Örnek Problem 8 Çözüm (6th. Ed. 3/93. problem)</vt:lpstr>
      <vt:lpstr>Örnek Problem 8 Çözüm (6th. Ed. 3/93. problem)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Windows Kullanıcısı</cp:lastModifiedBy>
  <cp:revision>195</cp:revision>
  <dcterms:created xsi:type="dcterms:W3CDTF">2018-09-06T10:33:28Z</dcterms:created>
  <dcterms:modified xsi:type="dcterms:W3CDTF">2019-10-14T07:18:49Z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