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8"/>
  </p:notesMasterIdLst>
  <p:sldIdLst>
    <p:sldId id="312" r:id="rId3"/>
    <p:sldId id="313" r:id="rId4"/>
    <p:sldId id="314" r:id="rId5"/>
    <p:sldId id="325" r:id="rId6"/>
    <p:sldId id="326" r:id="rId7"/>
    <p:sldId id="327" r:id="rId8"/>
    <p:sldId id="364" r:id="rId9"/>
    <p:sldId id="365" r:id="rId10"/>
    <p:sldId id="328" r:id="rId11"/>
    <p:sldId id="329" r:id="rId12"/>
    <p:sldId id="359" r:id="rId13"/>
    <p:sldId id="361" r:id="rId14"/>
    <p:sldId id="362" r:id="rId15"/>
    <p:sldId id="363" r:id="rId16"/>
    <p:sldId id="330" r:id="rId17"/>
    <p:sldId id="366" r:id="rId18"/>
    <p:sldId id="367" r:id="rId19"/>
    <p:sldId id="331" r:id="rId20"/>
    <p:sldId id="332" r:id="rId21"/>
    <p:sldId id="337" r:id="rId22"/>
    <p:sldId id="339" r:id="rId23"/>
    <p:sldId id="338" r:id="rId24"/>
    <p:sldId id="340" r:id="rId25"/>
    <p:sldId id="341" r:id="rId26"/>
    <p:sldId id="342" r:id="rId27"/>
    <p:sldId id="347" r:id="rId28"/>
    <p:sldId id="348" r:id="rId29"/>
    <p:sldId id="349" r:id="rId30"/>
    <p:sldId id="344" r:id="rId31"/>
    <p:sldId id="353" r:id="rId32"/>
    <p:sldId id="345" r:id="rId33"/>
    <p:sldId id="354" r:id="rId34"/>
    <p:sldId id="346" r:id="rId35"/>
    <p:sldId id="357" r:id="rId36"/>
    <p:sldId id="358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CDFF356-9989-4F60-A610-B8181D5EF4F2}">
          <p14:sldIdLst>
            <p14:sldId id="312"/>
            <p14:sldId id="313"/>
            <p14:sldId id="314"/>
            <p14:sldId id="325"/>
            <p14:sldId id="326"/>
            <p14:sldId id="327"/>
            <p14:sldId id="364"/>
            <p14:sldId id="365"/>
            <p14:sldId id="328"/>
            <p14:sldId id="329"/>
            <p14:sldId id="359"/>
            <p14:sldId id="361"/>
            <p14:sldId id="362"/>
            <p14:sldId id="363"/>
            <p14:sldId id="330"/>
            <p14:sldId id="366"/>
            <p14:sldId id="367"/>
            <p14:sldId id="331"/>
            <p14:sldId id="332"/>
            <p14:sldId id="337"/>
            <p14:sldId id="339"/>
            <p14:sldId id="338"/>
            <p14:sldId id="340"/>
            <p14:sldId id="341"/>
            <p14:sldId id="342"/>
            <p14:sldId id="347"/>
            <p14:sldId id="348"/>
            <p14:sldId id="349"/>
            <p14:sldId id="344"/>
            <p14:sldId id="353"/>
            <p14:sldId id="345"/>
            <p14:sldId id="354"/>
            <p14:sldId id="346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62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79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62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01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09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422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31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90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 smtClean="0"/>
              <a:t>Bölüm 4</a:t>
            </a:r>
            <a:br>
              <a:rPr lang="tr-TR" sz="4400" dirty="0" smtClean="0"/>
            </a:br>
            <a:r>
              <a:rPr lang="tr-TR" sz="4400" dirty="0" smtClean="0"/>
              <a:t>Parçacık Sistemlerinin Kinetiği </a:t>
            </a:r>
            <a:endParaRPr lang="tr-TR" sz="44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755576" y="3270250"/>
            <a:ext cx="7632848" cy="318308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Bundan önceki konularda önce parçacığın kinematiğini ardından da kinetiğini çalıştık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Şimdiki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konumuz birden fazla parçacığın bir araya gelerek oluşturdukları sistemlerin kinetiğidir.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 daha sonra göreceğimiz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cisimlerin kinematiği ve kinetiğini anlamamızda bize kolaylık sağlayacaktır.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kern="1200" dirty="0">
                <a:latin typeface="Comic Sans MS" pitchFamily="66" charset="0"/>
              </a:rPr>
              <a:t>Parçacık sistemleri için İş-Enerji İlişkileri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tr-TR" dirty="0" smtClean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6804248" y="4221088"/>
            <a:ext cx="72008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2320" y="393305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5776" y="5013176"/>
                <a:ext cx="4145302" cy="894347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tr-TR" sz="2400" i="1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13176"/>
                <a:ext cx="4145302" cy="8943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04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̇"/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tr-TR" sz="32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tr-TR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Kütle merkezinin tanımı gereği, tüm parçacıkların kütle merkezinde dengede olması istenmektedir. Yani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olmalıdır. Dolayısıyla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tr-TR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dır.</a:t>
                </a:r>
                <a:endParaRPr lang="tr-TR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9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5191" y="2378734"/>
            <a:ext cx="3662618" cy="297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07904" y="1600200"/>
                <a:ext cx="4978896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Kütleleri m olan üç küçük küre ağırlığı ihmal edilecek </a:t>
                </a:r>
                <a:r>
                  <a:rPr lang="tr-TR" sz="2400" dirty="0" err="1" smtClean="0"/>
                  <a:t>rigid</a:t>
                </a:r>
                <a:r>
                  <a:rPr lang="tr-TR" sz="2400" dirty="0" smtClean="0"/>
                  <a:t> bağlantılarla birbirlerine bağlanmıştır, sürtünmesiz dairesel yüzeyde hareket edebilmektedirler.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 smtClean="0"/>
                  <a:t> iken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dirty="0" smtClean="0"/>
                  <a:t> olduğunda sistemin tekrar durgunluğa ulaşması için gerekli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400" i="1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tr-TR" sz="2400" dirty="0" smtClean="0"/>
                  <a:t>’i bulunuz.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400" i="1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tr-TR" sz="2400" dirty="0" smtClean="0"/>
                  <a:t> olduğunda 1 den 2 noktasına ulaşıldığında bu durumda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dirty="0" smtClean="0"/>
                  <a:t> olur, sistemin ortak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400" dirty="0" smtClean="0"/>
                  <a:t> hızını bulunuz.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07904" y="1600200"/>
                <a:ext cx="4978896" cy="4530725"/>
              </a:xfrm>
              <a:blipFill rotWithShape="0">
                <a:blip r:embed="rId4"/>
                <a:stretch>
                  <a:fillRect l="-1836" t="-942" r="-3427" b="-36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2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3’ün </a:t>
            </a:r>
            <a:r>
              <a:rPr lang="tr-TR" dirty="0" smtClean="0"/>
              <a:t>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45710" y="1600200"/>
                <a:ext cx="5241090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45710" y="1600200"/>
                <a:ext cx="5241090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5454" y="1604618"/>
            <a:ext cx="2940442" cy="238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 9"/>
          <p:cNvGrpSpPr/>
          <p:nvPr/>
        </p:nvGrpSpPr>
        <p:grpSpPr>
          <a:xfrm>
            <a:off x="860969" y="4005064"/>
            <a:ext cx="2393389" cy="2356515"/>
            <a:chOff x="927380" y="1576541"/>
            <a:chExt cx="2393389" cy="2356515"/>
          </a:xfrm>
        </p:grpSpPr>
        <p:grpSp>
          <p:nvGrpSpPr>
            <p:cNvPr id="11" name="Grup 10"/>
            <p:cNvGrpSpPr/>
            <p:nvPr/>
          </p:nvGrpSpPr>
          <p:grpSpPr>
            <a:xfrm>
              <a:off x="1043608" y="1576541"/>
              <a:ext cx="2160048" cy="2356515"/>
              <a:chOff x="4788024" y="2132856"/>
              <a:chExt cx="2160048" cy="2356515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5220072" y="2761371"/>
                <a:ext cx="1728000" cy="1728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Dikdörtgen 28"/>
              <p:cNvSpPr/>
              <p:nvPr/>
            </p:nvSpPr>
            <p:spPr bwMode="auto">
              <a:xfrm>
                <a:off x="4788024" y="2132856"/>
                <a:ext cx="1512168" cy="19442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up 11"/>
            <p:cNvGrpSpPr/>
            <p:nvPr/>
          </p:nvGrpSpPr>
          <p:grpSpPr>
            <a:xfrm>
              <a:off x="2195736" y="2924944"/>
              <a:ext cx="910833" cy="1008032"/>
              <a:chOff x="3108432" y="2156264"/>
              <a:chExt cx="910833" cy="1008032"/>
            </a:xfrm>
          </p:grpSpPr>
          <p:sp>
            <p:nvSpPr>
              <p:cNvPr id="24" name="İkizkenar Üçgen 23"/>
              <p:cNvSpPr/>
              <p:nvPr/>
            </p:nvSpPr>
            <p:spPr bwMode="auto">
              <a:xfrm rot="5400000">
                <a:off x="3203848" y="2348880"/>
                <a:ext cx="720000" cy="622800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108432" y="2156264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731233" y="2516264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108432" y="2876264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up 12"/>
            <p:cNvGrpSpPr/>
            <p:nvPr/>
          </p:nvGrpSpPr>
          <p:grpSpPr>
            <a:xfrm rot="3600000">
              <a:off x="2361336" y="2654944"/>
              <a:ext cx="910833" cy="1008032"/>
              <a:chOff x="3108432" y="2156264"/>
              <a:chExt cx="910833" cy="1008032"/>
            </a:xfrm>
            <a:noFill/>
          </p:grpSpPr>
          <p:sp>
            <p:nvSpPr>
              <p:cNvPr id="20" name="İkizkenar Üçgen 19"/>
              <p:cNvSpPr/>
              <p:nvPr/>
            </p:nvSpPr>
            <p:spPr bwMode="auto">
              <a:xfrm rot="5400000">
                <a:off x="3203848" y="2348880"/>
                <a:ext cx="720000" cy="6228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108432" y="2156264"/>
                <a:ext cx="288032" cy="288032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731233" y="2516264"/>
                <a:ext cx="288032" cy="288032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3108432" y="2876264"/>
                <a:ext cx="288032" cy="288032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" name="Düz Ok Bağlayıcısı 13"/>
            <p:cNvCxnSpPr/>
            <p:nvPr/>
          </p:nvCxnSpPr>
          <p:spPr bwMode="auto">
            <a:xfrm flipH="1">
              <a:off x="1907704" y="3429000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927380" y="2381483"/>
                  <a:ext cx="153316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b="0" dirty="0" smtClean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dirty="0" smtClean="0"/>
                </a:p>
                <a:p>
                  <a:pPr algn="just"/>
                  <a:r>
                    <a:rPr lang="tr-TR" dirty="0" smtClean="0"/>
                    <a:t>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80" y="2381483"/>
                  <a:ext cx="1533161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Metin kutusu 15"/>
            <p:cNvSpPr txBox="1"/>
            <p:nvPr/>
          </p:nvSpPr>
          <p:spPr>
            <a:xfrm>
              <a:off x="1756084" y="3110588"/>
              <a:ext cx="308481" cy="370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</a:t>
              </a:r>
              <a:endParaRPr lang="tr-T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Metin kutusu 16"/>
                <p:cNvSpPr txBox="1"/>
                <p:nvPr/>
              </p:nvSpPr>
              <p:spPr>
                <a:xfrm>
                  <a:off x="1810293" y="3058885"/>
                  <a:ext cx="986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Metin kutusu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293" y="3058885"/>
                  <a:ext cx="98683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Metin kutusu 17"/>
                <p:cNvSpPr txBox="1"/>
                <p:nvPr/>
              </p:nvSpPr>
              <p:spPr>
                <a:xfrm>
                  <a:off x="1784121" y="3373178"/>
                  <a:ext cx="986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Metin kutusu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121" y="3373178"/>
                  <a:ext cx="98683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2147121" y="2602699"/>
                  <a:ext cx="986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Metin kutusu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121" y="2602699"/>
                  <a:ext cx="98683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488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3’ün </a:t>
            </a:r>
            <a:r>
              <a:rPr lang="tr-TR" dirty="0" smtClean="0"/>
              <a:t>devamı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b="-29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80202" y="1600200"/>
            <a:ext cx="2792595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Comic Sans MS" pitchFamily="66" charset="0"/>
              </a:rPr>
              <a:t>Parçacık sistemleri için </a:t>
            </a:r>
            <a:r>
              <a:rPr lang="tr-TR" sz="3200" dirty="0" err="1">
                <a:latin typeface="Comic Sans MS" pitchFamily="66" charset="0"/>
              </a:rPr>
              <a:t>İmpuls</a:t>
            </a:r>
            <a:r>
              <a:rPr lang="tr-TR" sz="3200" dirty="0">
                <a:latin typeface="Comic Sans MS" pitchFamily="66" charset="0"/>
              </a:rPr>
              <a:t>-momentum kavramının genelleştirilmesi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99779" y="3978000"/>
            <a:ext cx="3144221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600200"/>
                <a:ext cx="8219256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 smtClean="0">
                    <a:latin typeface="+mj-lt"/>
                    <a:cs typeface="Times New Roman" panose="02020603050405020304" pitchFamily="18" charset="0"/>
                  </a:rPr>
                  <a:t>Çizgisel Momentum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+mj-lt"/>
                    <a:cs typeface="Times New Roman" panose="02020603050405020304" pitchFamily="18" charset="0"/>
                  </a:rPr>
                  <a:t>Her bir parçacık için </a:t>
                </a:r>
                <a:endParaRPr lang="tr-TR" sz="2400" i="1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4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4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tr-TR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240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+mj-lt"/>
                    <a:cs typeface="Times New Roman" panose="02020603050405020304" pitchFamily="18" charset="0"/>
                  </a:rPr>
                  <a:t>Not: </a:t>
                </a:r>
                <a:r>
                  <a:rPr lang="tr-TR" sz="2400" dirty="0">
                    <a:latin typeface="+mj-lt"/>
                  </a:rPr>
                  <a:t>Eksen takımı G de olduğu için </a:t>
                </a:r>
                <a:endParaRPr lang="tr-T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+mj-lt"/>
                  </a:rPr>
                  <a:t>olmalı</a:t>
                </a:r>
                <a:r>
                  <a:rPr lang="tr-TR" sz="2400" dirty="0">
                    <a:latin typeface="+mj-lt"/>
                  </a:rPr>
                  <a:t>.</a:t>
                </a:r>
                <a:endParaRPr lang="tr-TR" sz="24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600200"/>
                <a:ext cx="8219256" cy="4530725"/>
              </a:xfrm>
              <a:blipFill rotWithShape="0">
                <a:blip r:embed="rId4"/>
                <a:stretch>
                  <a:fillRect l="-1187" t="-1077" b="-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6372200" y="3284984"/>
            <a:ext cx="72008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896" y="6021288"/>
                <a:ext cx="1289777" cy="416524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021288"/>
                <a:ext cx="1289777" cy="4165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10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4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2300" y="2691981"/>
            <a:ext cx="3688400" cy="23471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30725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tr-TR" sz="2400" kern="1200" dirty="0">
                <a:solidFill>
                  <a:srgbClr val="000000"/>
                </a:solidFill>
                <a:latin typeface="+mj-lt"/>
              </a:rPr>
              <a:t>Şekilde görülen maden arabaları birbirlerine doğru kenetlenmek üzere yaklaşırken, konveyörden 100 kg’lık yük düşmektedir. </a:t>
            </a:r>
            <a:r>
              <a:rPr lang="tr-TR" sz="2400" kern="1200" dirty="0" smtClean="0">
                <a:solidFill>
                  <a:srgbClr val="000000"/>
                </a:solidFill>
                <a:latin typeface="+mj-lt"/>
              </a:rPr>
              <a:t>Birleşme </a:t>
            </a:r>
            <a:r>
              <a:rPr lang="tr-TR" sz="2400" kern="1200" dirty="0">
                <a:solidFill>
                  <a:srgbClr val="000000"/>
                </a:solidFill>
                <a:latin typeface="+mj-lt"/>
              </a:rPr>
              <a:t>hareketinin tamamlanmasının ardından sistemin hızını bulunuz. Yük kenetlenmeden sonra düşseydi son hız etkilenir miydi?</a:t>
            </a:r>
            <a:endParaRPr lang="en-US" sz="2400" kern="12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15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4’ün </a:t>
            </a:r>
            <a:r>
              <a:rPr lang="tr-TR" dirty="0" smtClean="0"/>
              <a:t>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4540344"/>
            <a:ext cx="3688400" cy="2347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1560" y="1600200"/>
                <a:ext cx="8075240" cy="4530725"/>
              </a:xfrm>
            </p:spPr>
            <p:txBody>
              <a:bodyPr/>
              <a:lstStyle/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tr-TR" sz="2400" kern="1200" dirty="0" smtClean="0">
                    <a:solidFill>
                      <a:srgbClr val="000000"/>
                    </a:solidFill>
                    <a:latin typeface="+mj-lt"/>
                  </a:rPr>
                  <a:t>Tüm sistem için yatay doğrultuda momentumun korunumunu yazarsak</a:t>
                </a: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=0⟹</m:t>
                      </m:r>
                      <m:sSub>
                        <m:sSubPr>
                          <m:ctrlP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tr-TR" sz="2400" b="0" kern="12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100∗1.2∗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30+300∗0.6−400∗0.3=163.92</m:t>
                      </m:r>
                    </m:oMath>
                  </m:oMathPara>
                </a14:m>
                <a:endParaRPr lang="tr-TR" sz="2400" b="0" i="1" kern="12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100+300+400</m:t>
                          </m:r>
                        </m:e>
                      </m:d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kern="1200" dirty="0">
                  <a:solidFill>
                    <a:srgbClr val="000000"/>
                  </a:solidFill>
                  <a:latin typeface="+mj-lt"/>
                </a:endParaRPr>
              </a:p>
              <a:p>
                <a:pPr mar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163.92=800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=0.205 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i="1" kern="12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tr-TR" sz="2400" dirty="0">
                    <a:latin typeface="+mj-lt"/>
                  </a:rPr>
                  <a:t>Yük kenetlenmeden sonra düşseydi son hız </a:t>
                </a:r>
                <a:r>
                  <a:rPr lang="tr-TR" sz="2400" dirty="0" smtClean="0">
                    <a:latin typeface="+mj-lt"/>
                  </a:rPr>
                  <a:t>etkilenmezdi çünkü momentumun korunumu olayların sırasıyla ilişkili değildir.</a:t>
                </a:r>
                <a:endParaRPr lang="en-US" sz="2400" i="1" kern="1200" dirty="0">
                  <a:solidFill>
                    <a:srgbClr val="000000"/>
                  </a:solidFill>
                  <a:latin typeface="+mj-lt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:endParaRPr lang="tr-TR" sz="2400" i="1" kern="12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1560" y="1600200"/>
                <a:ext cx="8075240" cy="4530725"/>
              </a:xfrm>
              <a:blipFill rotWithShape="0">
                <a:blip r:embed="rId4"/>
                <a:stretch>
                  <a:fillRect l="-1132" t="-1077" r="-2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07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Comic Sans MS" pitchFamily="66" charset="0"/>
              </a:rPr>
              <a:t>Parçacık sistemleri için </a:t>
            </a:r>
            <a:r>
              <a:rPr lang="tr-TR" sz="3200" dirty="0" err="1">
                <a:latin typeface="Comic Sans MS" pitchFamily="66" charset="0"/>
              </a:rPr>
              <a:t>İmpuls</a:t>
            </a:r>
            <a:r>
              <a:rPr lang="tr-TR" sz="3200" dirty="0">
                <a:latin typeface="Comic Sans MS" pitchFamily="66" charset="0"/>
              </a:rPr>
              <a:t>-momentum kavramının genelleştirilmesi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99779" y="3978000"/>
            <a:ext cx="3144221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600200"/>
                <a:ext cx="8219256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>
                    <a:latin typeface="+mj-lt"/>
                    <a:cs typeface="Times New Roman" panose="02020603050405020304" pitchFamily="18" charset="0"/>
                  </a:rPr>
                  <a:t>Açısal Momentum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+mj-lt"/>
                    <a:cs typeface="Times New Roman" panose="02020603050405020304" pitchFamily="18" charset="0"/>
                  </a:rPr>
                  <a:t>Her bir parçacık için </a:t>
                </a:r>
                <a:endParaRPr lang="tr-TR" sz="240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4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̇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4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4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600200"/>
                <a:ext cx="8219256" cy="4530725"/>
              </a:xfrm>
              <a:blipFill rotWithShape="0">
                <a:blip r:embed="rId3"/>
                <a:stretch>
                  <a:fillRect l="-1187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3635896" y="3501008"/>
            <a:ext cx="72008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3928" y="32129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23928" y="5301208"/>
                <a:ext cx="1880258" cy="986680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301208"/>
                <a:ext cx="1880258" cy="9866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95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/>
            <a:r>
              <a:rPr lang="tr-TR" sz="3200" kern="1200" dirty="0">
                <a:latin typeface="Comic Sans MS" pitchFamily="66" charset="0"/>
                <a:ea typeface="+mn-ea"/>
                <a:cs typeface="+mn-cs"/>
              </a:rPr>
              <a:t>Parçacık sistemleri için Enerji ve Momentumun </a:t>
            </a:r>
            <a:r>
              <a:rPr lang="tr-TR" sz="3200" kern="1200" dirty="0" smtClean="0">
                <a:latin typeface="Comic Sans MS" pitchFamily="66" charset="0"/>
                <a:ea typeface="+mn-ea"/>
                <a:cs typeface="+mn-cs"/>
              </a:rPr>
              <a:t>Korunumu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ctr">
                  <a:buClr>
                    <a:srgbClr val="FFCC00"/>
                  </a:buClr>
                  <a:buNone/>
                </a:pPr>
                <a:r>
                  <a:rPr lang="tr-TR" sz="2400" dirty="0" smtClean="0">
                    <a:solidFill>
                      <a:srgbClr val="000000"/>
                    </a:solidFill>
                    <a:latin typeface="+mj-lt"/>
                  </a:rPr>
                  <a:t>Enerjinin Korunumu</a:t>
                </a:r>
              </a:p>
              <a:p>
                <a:pPr marL="0" lvl="0" indent="0" algn="ctr">
                  <a:buClr>
                    <a:srgbClr val="FFCC00"/>
                  </a:buClr>
                  <a:buNone/>
                </a:pPr>
                <a:r>
                  <a:rPr lang="tr-TR" sz="2400" dirty="0" smtClean="0">
                    <a:solidFill>
                      <a:srgbClr val="000000"/>
                    </a:solidFill>
                    <a:latin typeface="+mj-lt"/>
                  </a:rPr>
                  <a:t>Eğer </a:t>
                </a:r>
                <a14:m>
                  <m:oMath xmlns:m="http://schemas.openxmlformats.org/officeDocument/2006/math"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tr-T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+mj-lt"/>
                  </a:rPr>
                  <a:t> ise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+mj-lt"/>
                  </a:rPr>
                  <a:t>=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+mj-lt"/>
                  </a:rPr>
                  <a:t>0</a:t>
                </a:r>
              </a:p>
              <a:p>
                <a:pPr marL="0" lvl="0" indent="0" algn="ctr">
                  <a:buClr>
                    <a:srgbClr val="FFCC00"/>
                  </a:buClr>
                  <a:buNone/>
                </a:pPr>
                <a:r>
                  <a:rPr lang="tr-TR" sz="2400" dirty="0" smtClean="0">
                    <a:solidFill>
                      <a:srgbClr val="000000"/>
                    </a:solidFill>
                    <a:latin typeface="+mj-lt"/>
                  </a:rPr>
                  <a:t>Momentumun Korunumu</a:t>
                </a:r>
                <a:endParaRPr lang="tr-TR" sz="2400" dirty="0">
                  <a:solidFill>
                    <a:srgbClr val="000000"/>
                  </a:solidFill>
                  <a:latin typeface="+mj-lt"/>
                </a:endParaRPr>
              </a:p>
              <a:p>
                <a:pPr marL="0" lvl="0" indent="0" algn="ctr">
                  <a:buClr>
                    <a:srgbClr val="FFCC00"/>
                  </a:buClr>
                  <a:buNone/>
                </a:pPr>
                <a:r>
                  <a:rPr lang="tr-TR" sz="2400" dirty="0">
                    <a:solidFill>
                      <a:srgbClr val="000000"/>
                    </a:solidFill>
                    <a:latin typeface="+mj-lt"/>
                  </a:rPr>
                  <a:t>Eğer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+mj-lt"/>
                  </a:rPr>
                  <a:t> ise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marL="0" lvl="0" indent="0" algn="ctr">
                  <a:buClr>
                    <a:srgbClr val="FFCC00"/>
                  </a:buClr>
                  <a:buNone/>
                </a:pPr>
                <a:r>
                  <a:rPr lang="tr-TR" sz="2400" dirty="0" err="1" smtClean="0">
                    <a:solidFill>
                      <a:srgbClr val="000000"/>
                    </a:solidFill>
                    <a:latin typeface="+mj-lt"/>
                  </a:rPr>
                  <a:t>Açısal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+mj-lt"/>
                  </a:rPr>
                  <a:t> Momentumun Korunumu</a:t>
                </a:r>
                <a:endParaRPr lang="tr-TR" sz="2400" dirty="0">
                  <a:solidFill>
                    <a:srgbClr val="000000"/>
                  </a:solidFill>
                  <a:latin typeface="+mj-lt"/>
                </a:endParaRPr>
              </a:p>
              <a:p>
                <a:pPr marL="0" lvl="0" indent="0" algn="ctr">
                  <a:buClr>
                    <a:srgbClr val="FFCC00"/>
                  </a:buClr>
                  <a:buNone/>
                </a:pPr>
                <a:r>
                  <a:rPr lang="tr-TR" sz="2400" dirty="0">
                    <a:solidFill>
                      <a:srgbClr val="000000"/>
                    </a:solidFill>
                    <a:latin typeface="+mj-lt"/>
                  </a:rPr>
                  <a:t>Eğer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tr-TR" sz="2400" dirty="0">
                    <a:solidFill>
                      <a:srgbClr val="000000"/>
                    </a:solidFill>
                    <a:latin typeface="+mj-lt"/>
                  </a:rPr>
                  <a:t> ise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dirty="0">
                  <a:solidFill>
                    <a:srgbClr val="000000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tr-TR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7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 smtClean="0"/>
              <a:t>Bölüm 4</a:t>
            </a:r>
            <a:br>
              <a:rPr lang="tr-TR" sz="4400" dirty="0" smtClean="0"/>
            </a:br>
            <a:r>
              <a:rPr lang="tr-TR" sz="4400" dirty="0" smtClean="0"/>
              <a:t>Parçacık Sistemlerinin Kinetiği </a:t>
            </a:r>
            <a:endParaRPr lang="tr-TR" sz="44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560840" cy="3024336"/>
          </a:xfrm>
        </p:spPr>
        <p:txBody>
          <a:bodyPr/>
          <a:lstStyle/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Parçacık Sistemlerinin Kinetiği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Kapsamında 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Parçacık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sistemleri için Newton’un 2. yasasının genelleştirilmesi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İş-Enerji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İlişkileri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İmpuls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-Momentum</a:t>
            </a:r>
            <a:endParaRPr lang="tr-T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Momentumun Korunumu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konularını işleyeceğiz.</a:t>
            </a:r>
          </a:p>
        </p:txBody>
      </p:sp>
    </p:spTree>
    <p:extLst>
      <p:ext uri="{BB962C8B-B14F-4D97-AF65-F5344CB8AC3E}">
        <p14:creationId xmlns:p14="http://schemas.microsoft.com/office/powerpoint/2010/main" val="205949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43978"/>
            <a:ext cx="4038600" cy="2443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9872" y="1600200"/>
                <a:ext cx="526692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>
                    <a:latin typeface="+mj-lt"/>
                  </a:rPr>
                  <a:t>Şekildeki sistem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=20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400" dirty="0">
                    <a:latin typeface="+mj-lt"/>
                  </a:rPr>
                  <a:t> hızla dönerken 5 saniye boyunca 30 </a:t>
                </a:r>
                <a:r>
                  <a:rPr lang="tr-TR" sz="2400" dirty="0" err="1">
                    <a:latin typeface="+mj-lt"/>
                  </a:rPr>
                  <a:t>Nm’lik</a:t>
                </a:r>
                <a:r>
                  <a:rPr lang="tr-TR" sz="2400" dirty="0">
                    <a:latin typeface="+mj-lt"/>
                  </a:rPr>
                  <a:t> moment uygulanıyor. Sistemin 5 saniye sonundaki </a:t>
                </a:r>
                <a:r>
                  <a:rPr lang="tr-TR" sz="2400" dirty="0" err="1">
                    <a:latin typeface="+mj-lt"/>
                  </a:rPr>
                  <a:t>açısal</a:t>
                </a:r>
                <a:r>
                  <a:rPr lang="tr-TR" sz="2400" dirty="0">
                    <a:latin typeface="+mj-lt"/>
                  </a:rPr>
                  <a:t> hızını bulunuz.</a:t>
                </a: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9872" y="1600200"/>
                <a:ext cx="5266928" cy="4530725"/>
              </a:xfrm>
              <a:blipFill rotWithShape="0">
                <a:blip r:embed="rId3"/>
                <a:stretch>
                  <a:fillRect l="-1736" t="-6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80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5’in </a:t>
            </a:r>
            <a:r>
              <a:rPr lang="tr-TR" dirty="0" smtClean="0"/>
              <a:t>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10247" y="4149080"/>
            <a:ext cx="4633753" cy="2803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9512" y="1600200"/>
                <a:ext cx="655272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30∗5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[3∗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+3∗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+4∗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2.47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](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=80.73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9512" y="1600200"/>
                <a:ext cx="6552728" cy="4530725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6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628800"/>
            <a:ext cx="7280580" cy="288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9552" y="4797152"/>
                <a:ext cx="8208912" cy="17658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>
                    <a:latin typeface="+mj-lt"/>
                  </a:rPr>
                  <a:t>Başlangıçta s=0, kız arabanın bir başında oğlan diğer başında, birbirlerine doğru yürümeye başlıyorlar. Karşılaştıkları zaman araba ilk konumundan ne kadar uzaklaştığını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>
                    <a:latin typeface="+mj-lt"/>
                  </a:rPr>
                  <a:t> cinsinden ifade ediniz.</a:t>
                </a: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9552" y="4797152"/>
                <a:ext cx="8208912" cy="1765821"/>
              </a:xfrm>
              <a:blipFill rotWithShape="0">
                <a:blip r:embed="rId3"/>
                <a:stretch>
                  <a:fillRect l="-1189" t="-27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79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6’nın </a:t>
            </a:r>
            <a:r>
              <a:rPr lang="tr-TR" dirty="0" smtClean="0"/>
              <a:t>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1560" y="3501008"/>
                <a:ext cx="8064896" cy="320598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b="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2400" b="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1560" y="3501008"/>
                <a:ext cx="8064896" cy="3205981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683568" y="1556792"/>
            <a:ext cx="2864820" cy="196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3360" y="1412776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dirty="0">
                <a:latin typeface="+mj-lt"/>
              </a:rPr>
              <a:t>Yere sabit C noktasına göre sistemin momentumunun </a:t>
            </a:r>
            <a:r>
              <a:rPr lang="tr-TR" sz="2400" dirty="0" err="1">
                <a:latin typeface="+mj-lt"/>
              </a:rPr>
              <a:t>korunumlu</a:t>
            </a:r>
            <a:r>
              <a:rPr lang="tr-TR" sz="2400" dirty="0">
                <a:latin typeface="+mj-lt"/>
              </a:rPr>
              <a:t> olabilmesi için, birinci ve ikinci durumda oğlanın kızın ve kayığın yer değiştirmeleri toplamının sabit olması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3687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6’nın </a:t>
            </a:r>
            <a:r>
              <a:rPr lang="tr-TR" dirty="0" smtClean="0"/>
              <a:t>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1560" y="3501008"/>
                <a:ext cx="8064896" cy="320598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b="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tr-TR" sz="240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1560" y="3501008"/>
                <a:ext cx="8064896" cy="32059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3568" y="1556792"/>
            <a:ext cx="2864820" cy="196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3360" y="1412776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+mj-lt"/>
              </a:rPr>
              <a:t>Soruda, oğlanla kızın karşılaştıkları anda kayığın kıyıdan ne kadar uzaklaştığı sorulduğuna göre, Oğlanla kızın aldığı yolların toplamı kayığın boyu kadar olmalıdır.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7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2108" y="1772816"/>
            <a:ext cx="3537461" cy="3675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9912" y="1600201"/>
                <a:ext cx="4906888" cy="3773016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latin typeface="+mj-lt"/>
                  </a:rPr>
                  <a:t>kütlesindeki bir bomba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tr-TR" sz="2400" dirty="0">
                    <a:latin typeface="+mj-lt"/>
                  </a:rPr>
                  <a:t>noktasında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tr-TR" sz="2400" dirty="0">
                    <a:latin typeface="+mj-lt"/>
                  </a:rPr>
                  <a:t> </a:t>
                </a:r>
                <a:r>
                  <a:rPr lang="tr-TR" sz="2400" dirty="0" err="1">
                    <a:latin typeface="+mj-lt"/>
                  </a:rPr>
                  <a:t>düsey</a:t>
                </a:r>
                <a:r>
                  <a:rPr lang="tr-TR" sz="2400" dirty="0">
                    <a:latin typeface="+mj-lt"/>
                  </a:rPr>
                  <a:t> düzleminde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300 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400" dirty="0" smtClean="0">
                    <a:latin typeface="+mj-lt"/>
                  </a:rPr>
                  <a:t> ilk </a:t>
                </a:r>
                <a:r>
                  <a:rPr lang="tr-TR" sz="2400" dirty="0">
                    <a:latin typeface="+mj-lt"/>
                  </a:rPr>
                  <a:t>hızı ile </a:t>
                </a:r>
                <a:r>
                  <a:rPr lang="tr-TR" sz="2400" dirty="0" err="1">
                    <a:latin typeface="+mj-lt"/>
                  </a:rPr>
                  <a:t>sekilde</a:t>
                </a:r>
                <a:r>
                  <a:rPr lang="tr-TR" sz="2400" dirty="0">
                    <a:latin typeface="+mj-lt"/>
                  </a:rPr>
                  <a:t> gösterildiği eğimle fırlatılıyor. Bomba yörüngenin en yüksek </a:t>
                </a:r>
                <a:r>
                  <a:rPr lang="tr-TR" sz="2400" dirty="0" smtClean="0">
                    <a:latin typeface="+mj-lt"/>
                  </a:rPr>
                  <a:t>noktasına eristiğinde </a:t>
                </a:r>
                <a:r>
                  <a:rPr lang="tr-TR" sz="2400" dirty="0">
                    <a:latin typeface="+mj-lt"/>
                  </a:rPr>
                  <a:t>patlayıp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latin typeface="+mj-lt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sz="2400" dirty="0">
                    <a:latin typeface="+mj-lt"/>
                  </a:rPr>
                  <a:t> parçalarına bölünüyor. Patlamadan sonra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sz="2400" dirty="0">
                    <a:latin typeface="+mj-lt"/>
                  </a:rPr>
                  <a:t> </a:t>
                </a:r>
                <a:r>
                  <a:rPr lang="tr-TR" sz="2400" dirty="0" err="1">
                    <a:latin typeface="+mj-lt"/>
                  </a:rPr>
                  <a:t>parçasi</a:t>
                </a:r>
                <a:r>
                  <a:rPr lang="tr-TR" sz="2400" dirty="0">
                    <a:latin typeface="+mj-lt"/>
                  </a:rPr>
                  <a:t> </a:t>
                </a:r>
                <a:r>
                  <a:rPr lang="tr-TR" sz="2400" dirty="0" smtClean="0">
                    <a:latin typeface="+mj-lt"/>
                  </a:rPr>
                  <a:t>dikey olarak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500 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>
                    <a:latin typeface="+mj-lt"/>
                  </a:rPr>
                  <a:t>. yükseliyor,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tr-TR" sz="2400" dirty="0">
                    <a:latin typeface="+mj-lt"/>
                  </a:rPr>
                  <a:t> yatay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sz="2400" dirty="0">
                    <a:latin typeface="+mj-lt"/>
                  </a:rPr>
                  <a:t> hızına sahip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sz="2400" dirty="0">
                    <a:latin typeface="+mj-lt"/>
                  </a:rPr>
                  <a:t> noktasında yere çarpıyor.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9912" y="1600201"/>
                <a:ext cx="4906888" cy="3773016"/>
              </a:xfrm>
              <a:blipFill rotWithShape="0">
                <a:blip r:embed="rId3"/>
                <a:stretch>
                  <a:fillRect l="-1863" t="-1294" r="-1988" b="-30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4" y="5380672"/>
                <a:ext cx="842493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latin typeface="+mj-lt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sz="2400" dirty="0">
                    <a:latin typeface="+mj-lt"/>
                  </a:rPr>
                  <a:t>’nin kütleleri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9 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>
                    <a:latin typeface="+mj-lt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latin typeface="+mj-lt"/>
                  </a:rPr>
                  <a:t>oldukları parçalar bulunduktan sonra tespit ediliyor</a:t>
                </a:r>
                <a:r>
                  <a:rPr lang="tr-TR" sz="2400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sz="2400" dirty="0" smtClean="0">
                    <a:latin typeface="+mj-lt"/>
                  </a:rPr>
                  <a:t>’nin </a:t>
                </a:r>
                <a:r>
                  <a:rPr lang="tr-TR" sz="2400" dirty="0">
                    <a:latin typeface="+mj-lt"/>
                  </a:rPr>
                  <a:t>patlamadan hemen sonraki hızını bulunuz. Atmosferik sürtünmeyi ihmal edin.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80672"/>
                <a:ext cx="842493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158" t="-4061" r="-1230" b="-106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41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7’nin </a:t>
            </a:r>
            <a:r>
              <a:rPr lang="tr-TR" dirty="0" smtClean="0"/>
              <a:t>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3535986" cy="3676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9912" y="1600200"/>
                <a:ext cx="490688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Momentumun korunumunu yazacağız ancak hızlar açık verilmemiş; Önce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 smtClean="0"/>
                  <a:t> hızını bulacağız. Ardından momentumun korunumundan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 smtClean="0"/>
                  <a:t> hızını bulacağız.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2∗9.81∗500</m:t>
                          </m:r>
                        </m:e>
                      </m:ra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=99.045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300∗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=24.465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9912" y="1600200"/>
                <a:ext cx="4906888" cy="4530725"/>
              </a:xfrm>
              <a:blipFill rotWithShape="0">
                <a:blip r:embed="rId4"/>
                <a:stretch>
                  <a:fillRect l="-2484" t="-1480" r="-3230" b="-22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49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7’nin </a:t>
            </a:r>
            <a:r>
              <a:rPr lang="tr-TR" dirty="0" smtClean="0"/>
              <a:t>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5576" y="1600200"/>
                <a:ext cx="7931224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24.465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=163.5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Momentumun korunumu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5576" y="1600200"/>
                <a:ext cx="7931224" cy="4530725"/>
              </a:xfrm>
              <a:blipFill rotWithShape="0">
                <a:blip r:embed="rId2"/>
                <a:stretch>
                  <a:fillRect l="-16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121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r>
              <a:rPr lang="tr-TR" dirty="0" smtClean="0"/>
              <a:t>7’nin </a:t>
            </a:r>
            <a:r>
              <a:rPr lang="tr-TR" dirty="0" smtClean="0"/>
              <a:t>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5576" y="1600200"/>
                <a:ext cx="7931224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𝑚𝑢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𝑚𝑢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5576" y="1600200"/>
                <a:ext cx="7931224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826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8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2" r="10851"/>
          <a:stretch/>
        </p:blipFill>
        <p:spPr>
          <a:xfrm>
            <a:off x="395536" y="2649354"/>
            <a:ext cx="3312368" cy="2432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1600200"/>
                <a:ext cx="512291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dirty="0" smtClean="0"/>
                  <a:t>’lık araba yatay ray üzerinde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400" dirty="0" smtClean="0"/>
                  <a:t> hızıyla ilerlemektedir. Ağırlığı ihmal edilecek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=0.4 </m:t>
                    </m:r>
                    <m:r>
                      <a:rPr lang="tr-TR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 err="1" smtClean="0"/>
                  <a:t>’lik</a:t>
                </a:r>
                <a:r>
                  <a:rPr lang="tr-TR" sz="2400" dirty="0" smtClean="0"/>
                  <a:t> bir bağlantı çubuğuyla merkeze bağlı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dirty="0" smtClean="0"/>
                  <a:t>’lık küre motor vasıtasıyla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a:rPr lang="tr-TR" sz="2400" i="1" dirty="0" err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400" dirty="0" smtClean="0"/>
                  <a:t> sabit hızla döndürülmektedir. Eğer arabanın hızı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dirty="0" smtClean="0"/>
                  <a:t> iken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=0.6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ise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olduğunda arabanın hızını hesaplayınız.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1600200"/>
                <a:ext cx="5122912" cy="4530725"/>
              </a:xfrm>
              <a:blipFill rotWithShape="0">
                <a:blip r:embed="rId4"/>
                <a:stretch>
                  <a:fillRect l="-1905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4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tr-TR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Parçacık sistemleri için Newton’un 2. yasasının </a:t>
            </a:r>
            <a:r>
              <a:rPr lang="tr-TR" sz="3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genelleştirilmesi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31840" y="1600200"/>
                <a:ext cx="5554960" cy="4530725"/>
              </a:xfrm>
            </p:spPr>
            <p:txBody>
              <a:bodyPr/>
              <a:lstStyle/>
              <a:p>
                <a:pPr marL="0" lvl="0" indent="0" algn="just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tr-TR" sz="24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kütle merkezi, </a:t>
                </a:r>
                <a:endParaRPr lang="tr-TR" sz="2400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tr-TR" sz="24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kütle merkezinin konumu, </a:t>
                </a:r>
                <a:endParaRPr lang="tr-TR" sz="2400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sistem sınırları içerisinde bir parçacığın kütlesi, </a:t>
                </a:r>
                <a:endParaRPr lang="tr-TR" sz="2400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kütlesinin konumu. </a:t>
                </a:r>
                <a:endParaRPr lang="tr-TR" sz="2400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’ye etkiyen iç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e>
                    </m:d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e>
                    </m:d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dış kuvvetler.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’ye etkiyen iç kuvvetlerin,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’ye bağlı parçacığa veya parçacıklara da </a:t>
                </a:r>
                <a14:m>
                  <m:oMath xmlns:m="http://schemas.openxmlformats.org/officeDocument/2006/math">
                    <m:r>
                      <a:rPr lang="tr-TR" sz="24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tr-TR" sz="24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olarak etkidiğine dikkat edelim.</a:t>
                </a:r>
              </a:p>
              <a:p>
                <a:pPr marL="0" lvl="0" indent="0" algn="just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 kern="12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 kern="12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400" i="1" kern="12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31840" y="1600200"/>
                <a:ext cx="5554960" cy="4530725"/>
              </a:xfrm>
              <a:blipFill rotWithShape="0">
                <a:blip r:embed="rId5"/>
                <a:stretch>
                  <a:fillRect l="-1756" t="-1077" r="-1647" b="-24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412776"/>
            <a:ext cx="2338008" cy="1980000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58000"/>
            <a:ext cx="393027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6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8’in çözümü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7868" y="3667046"/>
            <a:ext cx="3310415" cy="243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73930" y="1600200"/>
                <a:ext cx="611287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Tüm sistem için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 smtClean="0"/>
                  <a:t> yönünde momentumun korunumunu yazarsak;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⁡(30)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5(1.6)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⁡(30)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6.9282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=0.877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73930" y="1600200"/>
                <a:ext cx="6112870" cy="4530725"/>
              </a:xfrm>
              <a:blipFill rotWithShape="0">
                <a:blip r:embed="rId4"/>
                <a:stretch>
                  <a:fillRect l="-1496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 25"/>
          <p:cNvGrpSpPr/>
          <p:nvPr/>
        </p:nvGrpSpPr>
        <p:grpSpPr>
          <a:xfrm>
            <a:off x="491192" y="1600200"/>
            <a:ext cx="2863418" cy="1640011"/>
            <a:chOff x="1403648" y="4237261"/>
            <a:chExt cx="2863418" cy="1640011"/>
          </a:xfrm>
        </p:grpSpPr>
        <p:sp>
          <p:nvSpPr>
            <p:cNvPr id="9" name="Dikdörtgen 8"/>
            <p:cNvSpPr/>
            <p:nvPr/>
          </p:nvSpPr>
          <p:spPr bwMode="auto">
            <a:xfrm>
              <a:off x="1403648" y="4752288"/>
              <a:ext cx="1944216" cy="112498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Düz Bağlayıcı 10"/>
            <p:cNvCxnSpPr>
              <a:stCxn id="9" idx="1"/>
            </p:cNvCxnSpPr>
            <p:nvPr/>
          </p:nvCxnSpPr>
          <p:spPr bwMode="auto">
            <a:xfrm flipV="1">
              <a:off x="1403648" y="5301208"/>
              <a:ext cx="2664296" cy="135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Düz Bağlayıcı 12"/>
            <p:cNvCxnSpPr/>
            <p:nvPr/>
          </p:nvCxnSpPr>
          <p:spPr bwMode="auto">
            <a:xfrm flipH="1">
              <a:off x="3347864" y="5297241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Düz Bağlayıcı 14"/>
            <p:cNvCxnSpPr/>
            <p:nvPr/>
          </p:nvCxnSpPr>
          <p:spPr bwMode="auto">
            <a:xfrm rot="1800000">
              <a:off x="2683524" y="4270064"/>
              <a:ext cx="0" cy="1124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Oval 15"/>
            <p:cNvSpPr/>
            <p:nvPr/>
          </p:nvSpPr>
          <p:spPr bwMode="auto">
            <a:xfrm>
              <a:off x="2623233" y="4614645"/>
              <a:ext cx="216000" cy="21600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Düz Bağlayıcı 16"/>
            <p:cNvCxnSpPr/>
            <p:nvPr/>
          </p:nvCxnSpPr>
          <p:spPr bwMode="auto">
            <a:xfrm flipH="1">
              <a:off x="2712742" y="4759000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Düz Bağlayıcı 17"/>
            <p:cNvCxnSpPr/>
            <p:nvPr/>
          </p:nvCxnSpPr>
          <p:spPr bwMode="auto">
            <a:xfrm rot="12600000" flipH="1">
              <a:off x="2269879" y="4639699"/>
              <a:ext cx="5040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3589174" y="5009818"/>
                  <a:ext cx="5254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Metin kutusu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174" y="5009818"/>
                  <a:ext cx="52549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Metin kutusu 19"/>
                <p:cNvSpPr txBox="1"/>
                <p:nvPr/>
              </p:nvSpPr>
              <p:spPr>
                <a:xfrm>
                  <a:off x="2811961" y="4425070"/>
                  <a:ext cx="5254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Metin kutusu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1961" y="4425070"/>
                  <a:ext cx="52549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Metin kutusu 20"/>
                <p:cNvSpPr txBox="1"/>
                <p:nvPr/>
              </p:nvSpPr>
              <p:spPr>
                <a:xfrm>
                  <a:off x="2019184" y="4237261"/>
                  <a:ext cx="525492" cy="382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" name="Metin kutusu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9184" y="4237261"/>
                  <a:ext cx="525492" cy="38215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Yay 21"/>
            <p:cNvSpPr/>
            <p:nvPr/>
          </p:nvSpPr>
          <p:spPr bwMode="auto">
            <a:xfrm>
              <a:off x="2326573" y="5075884"/>
              <a:ext cx="436205" cy="484135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Dikdörtgen 22"/>
                <p:cNvSpPr/>
                <p:nvPr/>
              </p:nvSpPr>
              <p:spPr>
                <a:xfrm>
                  <a:off x="2281930" y="4819214"/>
                  <a:ext cx="3628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Dikdörtgen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930" y="4819214"/>
                  <a:ext cx="36285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Dikdörtgen 23"/>
                <p:cNvSpPr/>
                <p:nvPr/>
              </p:nvSpPr>
              <p:spPr>
                <a:xfrm>
                  <a:off x="2601914" y="4920034"/>
                  <a:ext cx="3853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Dikdörtgen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914" y="4920034"/>
                  <a:ext cx="38536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Metin kutusu 24"/>
                <p:cNvSpPr txBox="1"/>
                <p:nvPr/>
              </p:nvSpPr>
              <p:spPr>
                <a:xfrm>
                  <a:off x="3741574" y="5162218"/>
                  <a:ext cx="5254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Metin kutusu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1574" y="5162218"/>
                  <a:ext cx="52549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457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9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28754"/>
            <a:ext cx="4038600" cy="16736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 smtClean="0"/>
              <a:t>Roller-</a:t>
            </a:r>
            <a:r>
              <a:rPr lang="tr-TR" sz="2400" dirty="0" err="1" smtClean="0"/>
              <a:t>coaster’ın</a:t>
            </a:r>
            <a:r>
              <a:rPr lang="tr-TR" sz="2400" dirty="0" smtClean="0"/>
              <a:t> hızı dairesel bölümün tepesinden geçerken 30 km/h. Sürtünmeleri ihmal edin </a:t>
            </a:r>
            <a:r>
              <a:rPr lang="tr-TR" sz="2400" dirty="0"/>
              <a:t>ve </a:t>
            </a:r>
            <a:r>
              <a:rPr lang="tr-TR" sz="2400" dirty="0" smtClean="0"/>
              <a:t>Roller-</a:t>
            </a:r>
            <a:r>
              <a:rPr lang="tr-TR" sz="2400" dirty="0" err="1" smtClean="0"/>
              <a:t>coaster</a:t>
            </a:r>
            <a:r>
              <a:rPr lang="tr-TR" sz="2400" dirty="0" smtClean="0"/>
              <a:t> yatay pozisyona geldiğindeki hızını hesaplayın. Tepe noktasında Roller-</a:t>
            </a:r>
            <a:r>
              <a:rPr lang="tr-TR" sz="2400" dirty="0" err="1" smtClean="0"/>
              <a:t>coaster’ın</a:t>
            </a:r>
            <a:r>
              <a:rPr lang="tr-TR" sz="2400" dirty="0" smtClean="0"/>
              <a:t> ağırlık merkezinin dairesel yolun merkezine olan uzaklığı 18 m ve 6 arabada eşit kütlelerdedir.</a:t>
            </a:r>
            <a:endParaRPr lang="tr-TR" sz="2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491880" y="2924944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3808" y="2636912"/>
                <a:ext cx="187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636912"/>
                <a:ext cx="1872208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781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9’un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842489" y="1494468"/>
                <a:ext cx="583610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=18⟹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28.65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̅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=17.26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Enerjinin korunumunu yazarsak;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num>
                                    <m:den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3.6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17.26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17.26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3.6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=20.20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20.20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∗3.6=72.72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842489" y="1494468"/>
                <a:ext cx="5836102" cy="4530725"/>
              </a:xfrm>
              <a:blipFill rotWithShape="0">
                <a:blip r:embed="rId3"/>
                <a:stretch>
                  <a:fillRect l="-1566" b="-166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8542" y="1665852"/>
            <a:ext cx="3789500" cy="1832405"/>
          </a:xfrm>
          <a:prstGeom prst="rect">
            <a:avLst/>
          </a:prstGeom>
        </p:spPr>
      </p:pic>
      <p:grpSp>
        <p:nvGrpSpPr>
          <p:cNvPr id="47" name="Grup 46"/>
          <p:cNvGrpSpPr/>
          <p:nvPr/>
        </p:nvGrpSpPr>
        <p:grpSpPr>
          <a:xfrm>
            <a:off x="457200" y="3698278"/>
            <a:ext cx="2207115" cy="2046063"/>
            <a:chOff x="2007490" y="3865562"/>
            <a:chExt cx="2207115" cy="2046063"/>
          </a:xfrm>
        </p:grpSpPr>
        <p:sp>
          <p:nvSpPr>
            <p:cNvPr id="20" name="Yay 19"/>
            <p:cNvSpPr/>
            <p:nvPr/>
          </p:nvSpPr>
          <p:spPr bwMode="auto">
            <a:xfrm rot="18937784">
              <a:off x="2352171" y="4530855"/>
              <a:ext cx="1341209" cy="1319218"/>
            </a:xfrm>
            <a:prstGeom prst="arc">
              <a:avLst>
                <a:gd name="adj1" fmla="val 16162228"/>
                <a:gd name="adj2" fmla="val 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Yay 34"/>
            <p:cNvSpPr/>
            <p:nvPr/>
          </p:nvSpPr>
          <p:spPr bwMode="auto">
            <a:xfrm rot="18937784">
              <a:off x="2440444" y="4592407"/>
              <a:ext cx="1341209" cy="1319218"/>
            </a:xfrm>
            <a:prstGeom prst="arc">
              <a:avLst>
                <a:gd name="adj1" fmla="val 15984838"/>
                <a:gd name="adj2" fmla="val 18497894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" name="Grup 45"/>
            <p:cNvGrpSpPr/>
            <p:nvPr/>
          </p:nvGrpSpPr>
          <p:grpSpPr>
            <a:xfrm>
              <a:off x="2007490" y="3865562"/>
              <a:ext cx="2207115" cy="1939558"/>
              <a:chOff x="2007490" y="3865562"/>
              <a:chExt cx="2207115" cy="1939558"/>
            </a:xfrm>
          </p:grpSpPr>
          <p:cxnSp>
            <p:nvCxnSpPr>
              <p:cNvPr id="34" name="Düz Bağlayıcı 33"/>
              <p:cNvCxnSpPr/>
              <p:nvPr/>
            </p:nvCxnSpPr>
            <p:spPr bwMode="auto">
              <a:xfrm flipV="1">
                <a:off x="3022775" y="3865562"/>
                <a:ext cx="0" cy="13249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Düz Bağlayıcı 23"/>
              <p:cNvCxnSpPr/>
              <p:nvPr/>
            </p:nvCxnSpPr>
            <p:spPr bwMode="auto">
              <a:xfrm>
                <a:off x="2564571" y="4698915"/>
                <a:ext cx="458204" cy="11062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Düz Bağlayıcı 25"/>
              <p:cNvCxnSpPr/>
              <p:nvPr/>
            </p:nvCxnSpPr>
            <p:spPr bwMode="auto">
              <a:xfrm flipH="1">
                <a:off x="3022775" y="4698915"/>
                <a:ext cx="470318" cy="11062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Düz Ok Bağlayıcısı 29"/>
              <p:cNvCxnSpPr/>
              <p:nvPr/>
            </p:nvCxnSpPr>
            <p:spPr bwMode="auto">
              <a:xfrm flipV="1">
                <a:off x="3022775" y="4581128"/>
                <a:ext cx="0" cy="12239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Düz Bağlayıcı 36"/>
              <p:cNvCxnSpPr>
                <a:endCxn id="20" idx="0"/>
              </p:cNvCxnSpPr>
              <p:nvPr/>
            </p:nvCxnSpPr>
            <p:spPr bwMode="auto">
              <a:xfrm flipH="1">
                <a:off x="2556362" y="4528015"/>
                <a:ext cx="466413" cy="1960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Metin kutusu 39"/>
                  <p:cNvSpPr txBox="1"/>
                  <p:nvPr/>
                </p:nvSpPr>
                <p:spPr>
                  <a:xfrm>
                    <a:off x="2940464" y="4851908"/>
                    <a:ext cx="1952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0" name="Metin kutusu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0464" y="4851908"/>
                    <a:ext cx="19523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437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Metin kutusu 40"/>
                  <p:cNvSpPr txBox="1"/>
                  <p:nvPr/>
                </p:nvSpPr>
                <p:spPr>
                  <a:xfrm>
                    <a:off x="2984600" y="5154361"/>
                    <a:ext cx="19523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oMath>
                      </m:oMathPara>
                    </a14:m>
                    <a:endParaRPr lang="tr-TR" b="0" dirty="0" smtClean="0"/>
                  </a:p>
                  <a:p>
                    <a:endParaRPr lang="tr-TR" dirty="0"/>
                  </a:p>
                </p:txBody>
              </p:sp>
            </mc:Choice>
            <mc:Fallback xmlns="">
              <p:sp>
                <p:nvSpPr>
                  <p:cNvPr id="41" name="Metin kutusu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4600" y="5154361"/>
                    <a:ext cx="195232" cy="64633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6875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Metin kutusu 41"/>
                  <p:cNvSpPr txBox="1"/>
                  <p:nvPr/>
                </p:nvSpPr>
                <p:spPr>
                  <a:xfrm>
                    <a:off x="2748213" y="5154361"/>
                    <a:ext cx="19523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oMath>
                      </m:oMathPara>
                    </a14:m>
                    <a:endParaRPr lang="tr-TR" b="0" dirty="0" smtClean="0"/>
                  </a:p>
                  <a:p>
                    <a:endParaRPr lang="tr-TR" dirty="0"/>
                  </a:p>
                </p:txBody>
              </p:sp>
            </mc:Choice>
            <mc:Fallback xmlns="">
              <p:sp>
                <p:nvSpPr>
                  <p:cNvPr id="42" name="Metin kutusu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8213" y="5154361"/>
                    <a:ext cx="195232" cy="6463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r="-65625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Metin kutusu 42"/>
              <p:cNvSpPr txBox="1"/>
              <p:nvPr/>
            </p:nvSpPr>
            <p:spPr>
              <a:xfrm rot="17532175">
                <a:off x="3016949" y="5049229"/>
                <a:ext cx="759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18 m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Metin kutusu 43"/>
                  <p:cNvSpPr txBox="1"/>
                  <p:nvPr/>
                </p:nvSpPr>
                <p:spPr>
                  <a:xfrm>
                    <a:off x="2007490" y="4169703"/>
                    <a:ext cx="220711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=18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4" name="Metin kutusu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7490" y="4169703"/>
                    <a:ext cx="220711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Metin kutusu 44"/>
                  <p:cNvSpPr txBox="1"/>
                  <p:nvPr/>
                </p:nvSpPr>
                <p:spPr>
                  <a:xfrm>
                    <a:off x="2993942" y="4461176"/>
                    <a:ext cx="1952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45" name="Metin kutusu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942" y="4461176"/>
                    <a:ext cx="195232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625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18367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10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528" y="2408116"/>
            <a:ext cx="4038600" cy="291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Gösterilen sistemde arabanın kütlesi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 smtClean="0"/>
                  <a:t> ve taşıdığı kürelerin her birinin kütlesi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err="1" smtClean="0"/>
                  <a:t>dir</a:t>
                </a:r>
                <a:r>
                  <a:rPr lang="tr-TR" sz="2400" dirty="0" smtClean="0"/>
                  <a:t>. Küreler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tr-TR" sz="2400" dirty="0" smtClean="0"/>
                  <a:t> uzunluğunda ağırlıksız </a:t>
                </a:r>
                <a:r>
                  <a:rPr lang="tr-TR" sz="2400" dirty="0" err="1" smtClean="0"/>
                  <a:t>rigid</a:t>
                </a:r>
                <a:r>
                  <a:rPr lang="tr-TR" sz="2400" dirty="0" smtClean="0"/>
                  <a:t> bağlantılarla arabaya bağlanmıştır.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 smtClean="0"/>
                  <a:t>’dan küreler durgunluktan serbest bırakılıyorlar. Arabada durgunluktadır.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dirty="0" smtClean="0"/>
                  <a:t>’de kürelerin </a:t>
                </a:r>
                <a:r>
                  <a:rPr lang="tr-TR" sz="2400" dirty="0" err="1" smtClean="0"/>
                  <a:t>açısal</a:t>
                </a:r>
                <a:r>
                  <a:rPr lang="tr-TR" sz="2400" dirty="0" smtClean="0"/>
                  <a:t> hızını ve arabanın yatay hızını bulunuz.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  <a:blipFill rotWithShape="0">
                <a:blip r:embed="rId4"/>
                <a:stretch>
                  <a:fillRect l="-2216" t="-942" r="-37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401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10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916832"/>
            <a:ext cx="3839065" cy="277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1600200"/>
                <a:ext cx="5122912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Enerjinin korunumundan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 smtClean="0"/>
                  <a:t> kütleli kürelerin </a:t>
                </a:r>
                <a:r>
                  <a:rPr lang="tr-TR" sz="2400" dirty="0" err="1" smtClean="0"/>
                  <a:t>açısal</a:t>
                </a:r>
                <a:r>
                  <a:rPr lang="tr-TR" sz="2400" dirty="0" smtClean="0"/>
                  <a:t> hızını bulalım.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𝑚𝑔𝑙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𝑚𝑔𝑙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1600200"/>
                <a:ext cx="5122912" cy="4530725"/>
              </a:xfrm>
              <a:blipFill rotWithShape="0">
                <a:blip r:embed="rId4"/>
                <a:stretch>
                  <a:fillRect l="-1905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208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10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916832"/>
            <a:ext cx="3839065" cy="277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1600200"/>
                <a:ext cx="5122912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Momentumun korunumundan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(2)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(1) Denkleminde (2)’</a:t>
                </a:r>
                <a:r>
                  <a:rPr lang="tr-TR" sz="2400" dirty="0" err="1" smtClean="0"/>
                  <a:t>yi</a:t>
                </a:r>
                <a:r>
                  <a:rPr lang="tr-TR" sz="2400" dirty="0" smtClean="0"/>
                  <a:t> yerine yazalım.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𝑔𝑙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𝑔𝑙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𝑔𝑙</m:t>
                          </m:r>
                        </m:e>
                      </m:ra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1600200"/>
                <a:ext cx="5122912" cy="4530725"/>
              </a:xfrm>
              <a:blipFill rotWithShape="0">
                <a:blip r:embed="rId4"/>
                <a:stretch>
                  <a:fillRect l="-1905" t="-942" b="-24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92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tr-TR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Parçacık sistemleri için Newton’un 2. yasasının </a:t>
            </a:r>
            <a:r>
              <a:rPr lang="tr-TR" sz="3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genelleştirilmesi</a:t>
            </a:r>
            <a:endParaRPr lang="tr-TR" sz="3200" dirty="0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199914"/>
            <a:ext cx="2901948" cy="265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67544" y="1556792"/>
                <a:ext cx="6491287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Newton’un ikinci yasası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nary>
                  </m:oMath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romanLcPeriod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parçacık için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⋯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ilişkiyi tüm parçacıklar için yazıp toplarsak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nary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̈"/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67544" y="1556792"/>
                <a:ext cx="6491287" cy="4530725"/>
              </a:xfrm>
              <a:blipFill rotWithShape="0">
                <a:blip r:embed="rId3"/>
                <a:stretch>
                  <a:fillRect l="-15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005064"/>
            <a:ext cx="2338008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08104" y="5589240"/>
                <a:ext cx="2890470" cy="763094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89240"/>
                <a:ext cx="2890470" cy="7630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63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1866964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67744" y="1556792"/>
                <a:ext cx="6336704" cy="4530725"/>
              </a:xfrm>
            </p:spPr>
            <p:txBody>
              <a:bodyPr/>
              <a:lstStyle/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Bir ip üzerinde 3 maymun hareket etmektedir.  Kütleleri sırasıyla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=15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 olarak verilmektedir.  İvmeleri ise bir an için sırasıyla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=1.5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olarak ölçülmüştür.  Bu anda ipteki gerilmeyi bulunuz</a:t>
                </a:r>
                <a:r>
                  <a:rPr lang="tr-TR" sz="2400" kern="1200" dirty="0" smtClean="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:endParaRPr lang="en-US" sz="2400" kern="12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67744" y="1556792"/>
                <a:ext cx="6336704" cy="4530725"/>
              </a:xfrm>
              <a:blipFill rotWithShape="0">
                <a:blip r:embed="rId3"/>
                <a:stretch>
                  <a:fillRect l="-1444" t="-941" r="-39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06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1’in çözümü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1866964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67744" y="1556792"/>
                <a:ext cx="6336704" cy="4530725"/>
              </a:xfrm>
            </p:spPr>
            <p:txBody>
              <a:bodyPr/>
              <a:lstStyle/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=15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tr-TR" sz="2400" i="1" kern="1200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kern="12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=1.5 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sz="2400" kern="1200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10+15+8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=−10∙2+0+8∙1.5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=316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sz="2400" dirty="0"/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:endParaRPr lang="tr-TR" sz="2400" kern="1200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:endParaRPr lang="tr-TR" sz="2400" kern="12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67744" y="1556792"/>
                <a:ext cx="6336704" cy="4530725"/>
              </a:xfrm>
              <a:blipFill rotWithShape="0"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60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9624" y="2926697"/>
            <a:ext cx="3773751" cy="1877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tr-TR" sz="2400" dirty="0">
                    <a:latin typeface="+mj-lt"/>
                  </a:rPr>
                  <a:t>Kütleleri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>
                    <a:latin typeface="+mj-lt"/>
                  </a:rPr>
                  <a:t> olan iki küre, kütleleri ihmal edilecek kadar küçük yay ve mafsallı çubuklarla birbirine bağlanmıştır</a:t>
                </a:r>
                <a:r>
                  <a:rPr lang="tr-TR" sz="2400" dirty="0" smtClean="0">
                    <a:latin typeface="+mj-lt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tr-TR" sz="2400" dirty="0" smtClean="0">
                    <a:latin typeface="+mj-lt"/>
                  </a:rPr>
                  <a:t> </a:t>
                </a:r>
                <a:r>
                  <a:rPr lang="tr-TR" sz="2400" dirty="0">
                    <a:latin typeface="+mj-lt"/>
                  </a:rPr>
                  <a:t>Kütleler yatayla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>
                    <a:latin typeface="+mj-lt"/>
                  </a:rPr>
                  <a:t> açısı yapan sürtünmesiz yuvada serbestçe kaymaktadır. </a:t>
                </a:r>
                <a:endParaRPr lang="tr-TR" sz="2400" dirty="0" smtClean="0">
                  <a:latin typeface="+mj-lt"/>
                </a:endParaRPr>
              </a:p>
              <a:p>
                <a:pPr marL="0" indent="0" algn="just">
                  <a:buNone/>
                </a:pPr>
                <a:r>
                  <a:rPr lang="tr-TR" sz="2400" dirty="0" smtClean="0">
                    <a:latin typeface="+mj-lt"/>
                  </a:rPr>
                  <a:t>Yayın </a:t>
                </a:r>
                <a:r>
                  <a:rPr lang="tr-TR" sz="2400" dirty="0">
                    <a:latin typeface="+mj-lt"/>
                  </a:rPr>
                  <a:t>merkezindeki C noktasının ivmesini bulunuz.</a:t>
                </a:r>
                <a:endParaRPr lang="en-US" sz="2400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  <a:blipFill rotWithShape="0">
                <a:blip r:embed="rId3"/>
                <a:stretch>
                  <a:fillRect l="-2216" t="-1077" r="-20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92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2’nin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9952" y="3717032"/>
                <a:ext cx="4680520" cy="3140968"/>
              </a:xfrm>
            </p:spPr>
            <p:txBody>
              <a:bodyPr/>
              <a:lstStyle/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tr-TR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2400" kern="12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tr-TR" sz="2400" kern="12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tr-TR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kern="12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indent="0" algn="just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9952" y="3717032"/>
                <a:ext cx="4680520" cy="314096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9" y="1546818"/>
            <a:ext cx="7283153" cy="32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/>
            <a:r>
              <a:rPr lang="tr-TR" sz="3200" kern="1200" dirty="0">
                <a:latin typeface="Comic Sans MS" pitchFamily="66" charset="0"/>
                <a:ea typeface="+mn-ea"/>
                <a:cs typeface="+mn-cs"/>
              </a:rPr>
              <a:t>Parçacık sistemleri için İş-Enerji </a:t>
            </a:r>
            <a:r>
              <a:rPr lang="tr-TR" sz="3200" kern="1200" dirty="0" smtClean="0">
                <a:latin typeface="Comic Sans MS" pitchFamily="66" charset="0"/>
                <a:ea typeface="+mn-ea"/>
                <a:cs typeface="+mn-cs"/>
              </a:rPr>
              <a:t>İlişkileri</a:t>
            </a:r>
            <a:endParaRPr lang="tr-TR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1132" y="1600200"/>
            <a:ext cx="3190736" cy="4530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0"/>
                <a:ext cx="4824536" cy="47811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>
                    <a:latin typeface="+mj-lt"/>
                    <a:cs typeface="Times New Roman" panose="02020603050405020304" pitchFamily="18" charset="0"/>
                  </a:rPr>
                  <a:t>Her bir parçacık </a:t>
                </a:r>
                <a:r>
                  <a:rPr lang="tr-TR" sz="2400" dirty="0" smtClean="0">
                    <a:latin typeface="+mj-lt"/>
                    <a:cs typeface="Times New Roman" panose="02020603050405020304" pitchFamily="18" charset="0"/>
                  </a:rPr>
                  <a:t>için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latin typeface="+mj-lt"/>
                    <a:cs typeface="Times New Roman" panose="02020603050405020304" pitchFamily="18" charset="0"/>
                  </a:rPr>
                  <a:t>Bu ilişkiyi tüm parçacıklar için yazıp </a:t>
                </a:r>
                <a:r>
                  <a:rPr lang="tr-TR" sz="2400" dirty="0" smtClean="0">
                    <a:latin typeface="+mj-lt"/>
                    <a:cs typeface="Times New Roman" panose="02020603050405020304" pitchFamily="18" charset="0"/>
                  </a:rPr>
                  <a:t>toplarsak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tr-TR" sz="24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sz="24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Sistemde iç kuvvetlerin yaptığı işin toplamı sıfırdır</a:t>
                </a:r>
                <a:r>
                  <a:rPr lang="tr-TR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+mj-lt"/>
                  </a:rPr>
                  <a:t>Dolayısıyla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tr-TR" sz="2400" dirty="0">
                    <a:latin typeface="+mj-lt"/>
                  </a:rPr>
                  <a:t>, sistemde yapılan toplam iş sadece dış kuvvetlerin yaptığı işlerin toplamıdır.</a:t>
                </a: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tr-T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0"/>
                <a:ext cx="4824536" cy="4781128"/>
              </a:xfrm>
              <a:blipFill rotWithShape="0">
                <a:blip r:embed="rId3"/>
                <a:stretch>
                  <a:fillRect l="-2023" t="-1020" r="-12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67744" y="5877272"/>
                <a:ext cx="1259640" cy="461665"/>
              </a:xfrm>
              <a:prstGeom prst="rect">
                <a:avLst/>
              </a:prstGeom>
              <a:solidFill>
                <a:srgbClr val="C089AD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77272"/>
                <a:ext cx="125964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563300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5913</TotalTime>
  <Words>720</Words>
  <Application>Microsoft Office PowerPoint</Application>
  <PresentationFormat>On-screen Show (4:3)</PresentationFormat>
  <Paragraphs>221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Cambria Math</vt:lpstr>
      <vt:lpstr>Comic Sans MS</vt:lpstr>
      <vt:lpstr>Times New Roman</vt:lpstr>
      <vt:lpstr>Wingdings</vt:lpstr>
      <vt:lpstr>Level</vt:lpstr>
      <vt:lpstr>Bölüm 4 Parçacık Sistemlerinin Kinetiği </vt:lpstr>
      <vt:lpstr>Bölüm 4 Parçacık Sistemlerinin Kinetiği </vt:lpstr>
      <vt:lpstr>Parçacık sistemleri için Newton’un 2. yasasının genelleştirilmesi</vt:lpstr>
      <vt:lpstr>Parçacık sistemleri için Newton’un 2. yasasının genelleştirilmesi</vt:lpstr>
      <vt:lpstr>Örnek 1</vt:lpstr>
      <vt:lpstr>Örnek 1’in çözümü</vt:lpstr>
      <vt:lpstr>Örnek 2</vt:lpstr>
      <vt:lpstr>Örnek 2’nin çözümü</vt:lpstr>
      <vt:lpstr>Parçacık sistemleri için İş-Enerji İlişkileri</vt:lpstr>
      <vt:lpstr>Parçacık sistemleri için İş-Enerji İlişkileri</vt:lpstr>
      <vt:lpstr>∑▒m_i  (ρ ⃗_i ) ̇=0</vt:lpstr>
      <vt:lpstr>Örnek 3</vt:lpstr>
      <vt:lpstr>Örnek 3’ün Çözümü</vt:lpstr>
      <vt:lpstr>Örnek 3’ün devamı</vt:lpstr>
      <vt:lpstr>Parçacık sistemleri için İmpuls-momentum kavramının genelleştirilmesi</vt:lpstr>
      <vt:lpstr>Örnek 4</vt:lpstr>
      <vt:lpstr>Örnek 4’ün Çözümü</vt:lpstr>
      <vt:lpstr>Parçacık sistemleri için İmpuls-momentum kavramının genelleştirilmesi</vt:lpstr>
      <vt:lpstr>Parçacık sistemleri için Enerji ve Momentumun Korunumu</vt:lpstr>
      <vt:lpstr>Örnek 5</vt:lpstr>
      <vt:lpstr>Örnek 5’in Çözümü</vt:lpstr>
      <vt:lpstr>Örnek 6</vt:lpstr>
      <vt:lpstr>Örnek 6’nın Çözümü</vt:lpstr>
      <vt:lpstr>Örnek 6’nın Çözümü</vt:lpstr>
      <vt:lpstr>Örnek 7</vt:lpstr>
      <vt:lpstr>Örnek 7’nin Çözümü</vt:lpstr>
      <vt:lpstr>Örnek 7’nin Çözümü</vt:lpstr>
      <vt:lpstr>Örnek 7’nin Çözümü</vt:lpstr>
      <vt:lpstr>Örnek 8</vt:lpstr>
      <vt:lpstr>Örnek 8’in çözümü</vt:lpstr>
      <vt:lpstr>Örnek 9</vt:lpstr>
      <vt:lpstr>Örnek 9’un çözümü</vt:lpstr>
      <vt:lpstr>Örnek 10</vt:lpstr>
      <vt:lpstr>Örnek 10</vt:lpstr>
      <vt:lpstr>Örnek 10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407</cp:revision>
  <dcterms:created xsi:type="dcterms:W3CDTF">2018-09-06T10:33:28Z</dcterms:created>
  <dcterms:modified xsi:type="dcterms:W3CDTF">2019-11-25T07:02:00Z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