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m" ContentType="application/vnd.ms-excel.sheet.macroEnabled.12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64"/>
  </p:notesMasterIdLst>
  <p:sldIdLst>
    <p:sldId id="312" r:id="rId5"/>
    <p:sldId id="346" r:id="rId6"/>
    <p:sldId id="347" r:id="rId7"/>
    <p:sldId id="313" r:id="rId8"/>
    <p:sldId id="314" r:id="rId9"/>
    <p:sldId id="315" r:id="rId10"/>
    <p:sldId id="316" r:id="rId11"/>
    <p:sldId id="317" r:id="rId12"/>
    <p:sldId id="318" r:id="rId13"/>
    <p:sldId id="320" r:id="rId14"/>
    <p:sldId id="319" r:id="rId15"/>
    <p:sldId id="321" r:id="rId16"/>
    <p:sldId id="348" r:id="rId17"/>
    <p:sldId id="349" r:id="rId18"/>
    <p:sldId id="322" r:id="rId19"/>
    <p:sldId id="350" r:id="rId20"/>
    <p:sldId id="323" r:id="rId21"/>
    <p:sldId id="351" r:id="rId22"/>
    <p:sldId id="324" r:id="rId23"/>
    <p:sldId id="352" r:id="rId24"/>
    <p:sldId id="326" r:id="rId25"/>
    <p:sldId id="353" r:id="rId26"/>
    <p:sldId id="327" r:id="rId27"/>
    <p:sldId id="354" r:id="rId28"/>
    <p:sldId id="355" r:id="rId29"/>
    <p:sldId id="334" r:id="rId30"/>
    <p:sldId id="335" r:id="rId31"/>
    <p:sldId id="336" r:id="rId32"/>
    <p:sldId id="328" r:id="rId33"/>
    <p:sldId id="356" r:id="rId34"/>
    <p:sldId id="329" r:id="rId35"/>
    <p:sldId id="357" r:id="rId36"/>
    <p:sldId id="358" r:id="rId37"/>
    <p:sldId id="359" r:id="rId38"/>
    <p:sldId id="360" r:id="rId39"/>
    <p:sldId id="337" r:id="rId40"/>
    <p:sldId id="331" r:id="rId41"/>
    <p:sldId id="361" r:id="rId42"/>
    <p:sldId id="338" r:id="rId43"/>
    <p:sldId id="332" r:id="rId44"/>
    <p:sldId id="362" r:id="rId45"/>
    <p:sldId id="339" r:id="rId46"/>
    <p:sldId id="363" r:id="rId47"/>
    <p:sldId id="333" r:id="rId48"/>
    <p:sldId id="364" r:id="rId49"/>
    <p:sldId id="365" r:id="rId50"/>
    <p:sldId id="366" r:id="rId51"/>
    <p:sldId id="367" r:id="rId52"/>
    <p:sldId id="368" r:id="rId53"/>
    <p:sldId id="369" r:id="rId54"/>
    <p:sldId id="370" r:id="rId55"/>
    <p:sldId id="342" r:id="rId56"/>
    <p:sldId id="371" r:id="rId57"/>
    <p:sldId id="372" r:id="rId58"/>
    <p:sldId id="373" r:id="rId59"/>
    <p:sldId id="374" r:id="rId60"/>
    <p:sldId id="375" r:id="rId61"/>
    <p:sldId id="376" r:id="rId62"/>
    <p:sldId id="377" r:id="rId6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00" autoAdjust="0"/>
  </p:normalViewPr>
  <p:slideViewPr>
    <p:cSldViewPr>
      <p:cViewPr>
        <p:scale>
          <a:sx n="60" d="100"/>
          <a:sy n="60" d="100"/>
        </p:scale>
        <p:origin x="171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tr-TR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tr-T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tr-TR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00E580D-246B-4AB6-9156-194B536138E1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9242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tr-TR" noProof="0" smtClean="0"/>
              <a:t>Asıl başlık stili için tıklatın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tr-TR" noProof="0" smtClean="0"/>
              <a:t>Asıl alt başlık stilini düzenlemek için tıklatın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0AF620E-3C43-49E2-8B42-DAC17A8D4ED7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16392" name="Rectangle 8" descr="Gold bar"/>
          <p:cNvSpPr>
            <a:spLocks noChangeArrowheads="1"/>
          </p:cNvSpPr>
          <p:nvPr/>
        </p:nvSpPr>
        <p:spPr bwMode="auto">
          <a:xfrm>
            <a:off x="228600" y="2889250"/>
            <a:ext cx="2870200" cy="2016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Rectangle 9" descr="Orange bar"/>
          <p:cNvSpPr>
            <a:spLocks noChangeArrowheads="1"/>
          </p:cNvSpPr>
          <p:nvPr/>
        </p:nvSpPr>
        <p:spPr bwMode="auto">
          <a:xfrm>
            <a:off x="3098800" y="2889250"/>
            <a:ext cx="2870200" cy="2016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Rectangle 10" descr="Slate bar"/>
          <p:cNvSpPr>
            <a:spLocks noChangeArrowheads="1"/>
          </p:cNvSpPr>
          <p:nvPr/>
        </p:nvSpPr>
        <p:spPr bwMode="auto">
          <a:xfrm>
            <a:off x="5969000" y="2889250"/>
            <a:ext cx="2870200" cy="2016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EF43B-EB27-43CC-BA8E-1A503A314628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2689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01E7A-E57F-4DC1-BDEC-F439AB2FD5AB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6528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2461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2085D17-BB08-450F-85D6-1A11C58B0A05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0089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2461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r>
              <a:rPr lang="tr-TR" smtClean="0"/>
              <a:t>Çevrimiçi resim eklemek için simgeyi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4C76AA8-A1A0-4C92-9E3D-3F02CC318050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4195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BF2A1-A246-4652-A694-355DEEDA63C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070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E2AF1-C64F-4ED3-BE1A-7A297F1E8107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72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4545D-9CFE-4D0B-889D-E21BFB1ECF18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674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52513-BFCC-449E-AD5D-0FD264D46DB3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575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B45B8-D820-4B5C-AF3A-4C4DCFE0943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609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36B22-8508-49D2-BD46-6EC6DB0C56E3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609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4E656-C999-4312-A8CD-7732D2338C79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509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78A24-C539-4F79-9148-102E9B69F5A6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942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24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başlık stilini düzenlemek için tıklatın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tr-TR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tr-TR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B9439373-13DA-423F-8FD2-5A01CA094997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15367" name="Rectangle 7" descr="Gold bar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tr-TR" sz="2400">
              <a:latin typeface="Times New Roman" pitchFamily="18" charset="0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Rectangle 9" descr="Orange bar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tr-TR" sz="2400">
              <a:latin typeface="Times New Roman" pitchFamily="18" charset="0"/>
            </a:endParaRPr>
          </a:p>
        </p:txBody>
      </p:sp>
      <p:sp>
        <p:nvSpPr>
          <p:cNvPr id="15370" name="Rectangle 10" descr="Slate bar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tr-TR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Macro-Enabled_Worksheet.xlsm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Macro-Enabled_Worksheet1.xlsm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Bölüm 2</a:t>
            </a:r>
            <a:br>
              <a:rPr lang="tr-TR" dirty="0" smtClean="0"/>
            </a:br>
            <a:r>
              <a:rPr lang="tr-TR" dirty="0" smtClean="0"/>
              <a:t>Parçacık Kinematiği </a:t>
            </a:r>
            <a:endParaRPr lang="tr-TR" dirty="0"/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827584" y="3270250"/>
            <a:ext cx="7560840" cy="2679030"/>
          </a:xfrm>
        </p:spPr>
        <p:txBody>
          <a:bodyPr/>
          <a:lstStyle/>
          <a:p>
            <a:r>
              <a:rPr lang="tr-TR" dirty="0" smtClean="0"/>
              <a:t>Bu ders kapsamında sırasıyla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1"/>
                </a:solidFill>
              </a:rPr>
              <a:t>Tek parçacığın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1"/>
                </a:solidFill>
              </a:rPr>
              <a:t>Parçacık Sisteminin ve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 err="1" smtClean="0">
                <a:solidFill>
                  <a:schemeClr val="accent1"/>
                </a:solidFill>
              </a:rPr>
              <a:t>Rijit</a:t>
            </a:r>
            <a:r>
              <a:rPr lang="tr-TR" dirty="0" smtClean="0">
                <a:solidFill>
                  <a:schemeClr val="accent1"/>
                </a:solidFill>
              </a:rPr>
              <a:t> cisimlerin</a:t>
            </a:r>
          </a:p>
          <a:p>
            <a:r>
              <a:rPr lang="tr-TR" dirty="0" smtClean="0"/>
              <a:t>kinematiğini </a:t>
            </a:r>
            <a:r>
              <a:rPr lang="tr-TR" dirty="0"/>
              <a:t>ve kinetiğini </a:t>
            </a:r>
            <a:r>
              <a:rPr lang="tr-TR" dirty="0" smtClean="0"/>
              <a:t>çalışacağız.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0325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Koordinat Sistemleri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680520" cy="4530725"/>
          </a:xfrm>
        </p:spPr>
        <p:txBody>
          <a:bodyPr/>
          <a:lstStyle/>
          <a:p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Cisimlerin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(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parçacık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yada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katı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)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hareketi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,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sabit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bir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referans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eksenine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göre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ölçülerek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koordinatları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ifade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edildiğinde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buna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mutlak</a:t>
            </a:r>
            <a:r>
              <a:rPr lang="en-US" sz="24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hareket</a:t>
            </a:r>
            <a:r>
              <a:rPr lang="en-US" sz="24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analizi</a:t>
            </a:r>
            <a:r>
              <a:rPr lang="en-US" sz="24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adı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verilir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.</a:t>
            </a:r>
            <a:endParaRPr lang="tr-TR" sz="2400" dirty="0">
              <a:solidFill>
                <a:schemeClr val="accent4"/>
              </a:solidFill>
              <a:latin typeface="Comic Sans MS" panose="030F0702030302020204" pitchFamily="66" charset="0"/>
            </a:endParaRPr>
          </a:p>
          <a:p>
            <a:r>
              <a:rPr lang="en-US" sz="2400" dirty="0" err="1" smtClean="0">
                <a:solidFill>
                  <a:schemeClr val="accent4"/>
                </a:solidFill>
                <a:latin typeface="Comic Sans MS" panose="030F0702030302020204" pitchFamily="66" charset="0"/>
              </a:rPr>
              <a:t>Hareketli</a:t>
            </a:r>
            <a:r>
              <a:rPr lang="en-US" sz="240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referans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eksenlerinden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ölçülen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koordinatlar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kullanıldığında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ise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buna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bağıl</a:t>
            </a:r>
            <a:r>
              <a:rPr lang="en-US" sz="24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hareket</a:t>
            </a:r>
            <a:r>
              <a:rPr lang="en-US" sz="24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analizi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adı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verilir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/>
          <a:srcRect l="34586" t="16360" r="35529" b="20641"/>
          <a:stretch/>
        </p:blipFill>
        <p:spPr bwMode="auto">
          <a:xfrm>
            <a:off x="455960" y="1600200"/>
            <a:ext cx="3822757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5613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Parçacık Kinematiği</a:t>
            </a:r>
            <a:br>
              <a:rPr lang="tr-TR" dirty="0" smtClean="0"/>
            </a:br>
            <a:r>
              <a:rPr lang="tr-TR" dirty="0" smtClean="0"/>
              <a:t>Doğrusal Hareket – Yer Değiştirme</a:t>
            </a:r>
            <a:endParaRPr lang="tr-T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7624" y="1556792"/>
            <a:ext cx="6888002" cy="2160000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</p:spPr>
      </p:pic>
      <p:sp>
        <p:nvSpPr>
          <p:cNvPr id="7" name="TextBox 15"/>
          <p:cNvSpPr txBox="1"/>
          <p:nvPr/>
        </p:nvSpPr>
        <p:spPr>
          <a:xfrm>
            <a:off x="395536" y="3718679"/>
            <a:ext cx="83525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tr-TR" dirty="0" smtClean="0">
                <a:solidFill>
                  <a:schemeClr val="accent4"/>
                </a:solidFill>
                <a:latin typeface="Comic Sans MS" pitchFamily="66" charset="0"/>
              </a:rPr>
              <a:t>Şekildeki gibi bir parçacığının </a:t>
            </a:r>
            <a:r>
              <a:rPr lang="tr-TR" b="1" i="1" dirty="0" smtClean="0">
                <a:solidFill>
                  <a:schemeClr val="accent4"/>
                </a:solidFill>
                <a:latin typeface="Comic Sans MS" pitchFamily="66" charset="0"/>
              </a:rPr>
              <a:t>P</a:t>
            </a:r>
            <a:r>
              <a:rPr lang="tr-TR" dirty="0" smtClean="0">
                <a:solidFill>
                  <a:schemeClr val="accent4"/>
                </a:solidFill>
                <a:latin typeface="Comic Sans MS" pitchFamily="66" charset="0"/>
              </a:rPr>
              <a:t>  noktasında bulunduğunu düşünelim. Bu parçacığın düzgün bir çizgi üzerinde hareket edebildiğini varsayalım. Şekilde </a:t>
            </a:r>
            <a:r>
              <a:rPr lang="tr-TR" b="1" i="1" dirty="0" smtClean="0">
                <a:solidFill>
                  <a:schemeClr val="accent4"/>
                </a:solidFill>
                <a:latin typeface="Comic Sans MS" pitchFamily="66" charset="0"/>
              </a:rPr>
              <a:t>O</a:t>
            </a:r>
            <a:r>
              <a:rPr lang="tr-TR" dirty="0" smtClean="0">
                <a:solidFill>
                  <a:schemeClr val="accent4"/>
                </a:solidFill>
                <a:latin typeface="Comic Sans MS" pitchFamily="66" charset="0"/>
              </a:rPr>
              <a:t> noktasının sabit referans sisteminin başlangıç noktası olduğunu ifade edelim. P ile işaretlenen ve parçacığın her hangi bir </a:t>
            </a:r>
            <a:r>
              <a:rPr lang="tr-TR" b="1" i="1" dirty="0">
                <a:solidFill>
                  <a:schemeClr val="accent4"/>
                </a:solidFill>
                <a:latin typeface="Comic Sans MS" pitchFamily="66" charset="0"/>
              </a:rPr>
              <a:t>t</a:t>
            </a:r>
            <a:r>
              <a:rPr lang="tr-TR" dirty="0" smtClean="0">
                <a:solidFill>
                  <a:schemeClr val="accent4"/>
                </a:solidFill>
                <a:latin typeface="Comic Sans MS" pitchFamily="66" charset="0"/>
              </a:rPr>
              <a:t> anında </a:t>
            </a:r>
            <a:r>
              <a:rPr lang="tr-TR" b="1" i="1" dirty="0">
                <a:solidFill>
                  <a:schemeClr val="accent4"/>
                </a:solidFill>
                <a:latin typeface="Comic Sans MS" pitchFamily="66" charset="0"/>
              </a:rPr>
              <a:t>O</a:t>
            </a:r>
            <a:r>
              <a:rPr lang="tr-TR" dirty="0" smtClean="0">
                <a:solidFill>
                  <a:schemeClr val="accent4"/>
                </a:solidFill>
                <a:latin typeface="Comic Sans MS" pitchFamily="66" charset="0"/>
              </a:rPr>
              <a:t> noktasından uzaklığı </a:t>
            </a:r>
            <a:r>
              <a:rPr lang="tr-TR" b="1" i="1" dirty="0">
                <a:solidFill>
                  <a:schemeClr val="accent4"/>
                </a:solidFill>
                <a:latin typeface="Comic Sans MS" pitchFamily="66" charset="0"/>
              </a:rPr>
              <a:t>s</a:t>
            </a:r>
            <a:r>
              <a:rPr lang="tr-TR" dirty="0" smtClean="0">
                <a:solidFill>
                  <a:schemeClr val="accent4"/>
                </a:solidFill>
                <a:latin typeface="Comic Sans MS" pitchFamily="66" charset="0"/>
              </a:rPr>
              <a:t> olarak ölçülmüş olsun.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tr-TR" dirty="0" smtClean="0">
                <a:solidFill>
                  <a:schemeClr val="accent4"/>
                </a:solidFill>
                <a:latin typeface="Comic Sans MS" pitchFamily="66" charset="0"/>
              </a:rPr>
              <a:t>Her hangi bir </a:t>
            </a:r>
            <a:r>
              <a:rPr lang="tr-TR" b="1" i="1" dirty="0" smtClean="0">
                <a:solidFill>
                  <a:schemeClr val="accent4"/>
                </a:solidFill>
                <a:latin typeface="Comic Sans MS" pitchFamily="66" charset="0"/>
              </a:rPr>
              <a:t>t+</a:t>
            </a:r>
            <a:r>
              <a:rPr lang="el-GR" b="1" i="1" dirty="0" smtClean="0">
                <a:solidFill>
                  <a:schemeClr val="accent4"/>
                </a:solidFill>
                <a:latin typeface="Comic Sans MS" pitchFamily="66" charset="0"/>
              </a:rPr>
              <a:t>Δ</a:t>
            </a:r>
            <a:r>
              <a:rPr lang="tr-TR" b="1" i="1" dirty="0" smtClean="0">
                <a:solidFill>
                  <a:schemeClr val="accent4"/>
                </a:solidFill>
                <a:latin typeface="Comic Sans MS" pitchFamily="66" charset="0"/>
              </a:rPr>
              <a:t>t</a:t>
            </a:r>
            <a:r>
              <a:rPr lang="tr-TR" i="1" dirty="0" smtClean="0">
                <a:solidFill>
                  <a:schemeClr val="accent4"/>
                </a:solidFill>
                <a:latin typeface="Comic Sans MS" pitchFamily="66" charset="0"/>
              </a:rPr>
              <a:t>  </a:t>
            </a:r>
            <a:r>
              <a:rPr lang="tr-TR" dirty="0">
                <a:solidFill>
                  <a:schemeClr val="accent4"/>
                </a:solidFill>
                <a:latin typeface="Comic Sans MS" pitchFamily="66" charset="0"/>
              </a:rPr>
              <a:t>zamanında parçacık  </a:t>
            </a:r>
            <a:r>
              <a:rPr lang="tr-TR" b="1" i="1" dirty="0" smtClean="0">
                <a:solidFill>
                  <a:schemeClr val="accent4"/>
                </a:solidFill>
                <a:latin typeface="Comic Sans MS" pitchFamily="66" charset="0"/>
              </a:rPr>
              <a:t>P’  </a:t>
            </a:r>
            <a:r>
              <a:rPr lang="tr-TR" dirty="0">
                <a:solidFill>
                  <a:schemeClr val="accent4"/>
                </a:solidFill>
                <a:latin typeface="Comic Sans MS" pitchFamily="66" charset="0"/>
              </a:rPr>
              <a:t>noktasına hareket etmiş olsun, yeni gelinen noktada parçacığın koordinatı </a:t>
            </a:r>
            <a:r>
              <a:rPr lang="tr-TR" b="1" i="1" dirty="0">
                <a:solidFill>
                  <a:schemeClr val="accent4"/>
                </a:solidFill>
                <a:latin typeface="Comic Sans MS" pitchFamily="66" charset="0"/>
              </a:rPr>
              <a:t>s+</a:t>
            </a:r>
            <a:r>
              <a:rPr lang="el-GR" b="1" i="1" dirty="0">
                <a:solidFill>
                  <a:schemeClr val="accent4"/>
                </a:solidFill>
                <a:latin typeface="Comic Sans MS" pitchFamily="66" charset="0"/>
              </a:rPr>
              <a:t>Δ</a:t>
            </a:r>
            <a:r>
              <a:rPr lang="tr-TR" b="1" i="1" dirty="0">
                <a:solidFill>
                  <a:schemeClr val="accent4"/>
                </a:solidFill>
                <a:latin typeface="Comic Sans MS" pitchFamily="66" charset="0"/>
              </a:rPr>
              <a:t>s</a:t>
            </a:r>
            <a:r>
              <a:rPr lang="tr-TR" dirty="0">
                <a:solidFill>
                  <a:schemeClr val="accent4"/>
                </a:solidFill>
                <a:latin typeface="Comic Sans MS" pitchFamily="66" charset="0"/>
              </a:rPr>
              <a:t> </a:t>
            </a:r>
            <a:r>
              <a:rPr lang="tr-TR" dirty="0" smtClean="0">
                <a:solidFill>
                  <a:schemeClr val="accent4"/>
                </a:solidFill>
                <a:latin typeface="Comic Sans MS" pitchFamily="66" charset="0"/>
              </a:rPr>
              <a:t>olur.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tr-TR" dirty="0" smtClean="0">
                <a:solidFill>
                  <a:schemeClr val="accent4"/>
                </a:solidFill>
                <a:latin typeface="Comic Sans MS" pitchFamily="66" charset="0"/>
              </a:rPr>
              <a:t>Dolayısıyla, </a:t>
            </a:r>
            <a:r>
              <a:rPr lang="el-GR" b="1" i="1" dirty="0">
                <a:solidFill>
                  <a:schemeClr val="accent4"/>
                </a:solidFill>
                <a:latin typeface="Comic Sans MS" pitchFamily="66" charset="0"/>
              </a:rPr>
              <a:t>Δ</a:t>
            </a:r>
            <a:r>
              <a:rPr lang="tr-TR" b="1" i="1" dirty="0">
                <a:solidFill>
                  <a:schemeClr val="accent4"/>
                </a:solidFill>
                <a:latin typeface="Comic Sans MS" pitchFamily="66" charset="0"/>
              </a:rPr>
              <a:t>t </a:t>
            </a:r>
            <a:r>
              <a:rPr lang="tr-TR" dirty="0" smtClean="0">
                <a:solidFill>
                  <a:schemeClr val="accent4"/>
                </a:solidFill>
                <a:latin typeface="Comic Sans MS" pitchFamily="66" charset="0"/>
              </a:rPr>
              <a:t>zaman aralığında parçacığın koordinatlarındaki değişim </a:t>
            </a:r>
            <a:r>
              <a:rPr lang="el-GR" b="1" i="1" dirty="0">
                <a:solidFill>
                  <a:schemeClr val="accent4"/>
                </a:solidFill>
                <a:latin typeface="Comic Sans MS" pitchFamily="66" charset="0"/>
              </a:rPr>
              <a:t>Δ</a:t>
            </a:r>
            <a:r>
              <a:rPr lang="tr-TR" b="1" i="1" dirty="0">
                <a:solidFill>
                  <a:schemeClr val="accent4"/>
                </a:solidFill>
                <a:latin typeface="Comic Sans MS" pitchFamily="66" charset="0"/>
              </a:rPr>
              <a:t>s</a:t>
            </a:r>
            <a:r>
              <a:rPr lang="tr-TR" dirty="0" smtClean="0">
                <a:solidFill>
                  <a:schemeClr val="accent4"/>
                </a:solidFill>
                <a:latin typeface="Comic Sans MS" pitchFamily="66" charset="0"/>
              </a:rPr>
              <a:t> olur ve buna </a:t>
            </a:r>
            <a:r>
              <a:rPr lang="tr-TR" b="1" dirty="0" smtClean="0">
                <a:solidFill>
                  <a:schemeClr val="accent4"/>
                </a:solidFill>
                <a:latin typeface="Comic Sans MS" pitchFamily="66" charset="0"/>
              </a:rPr>
              <a:t>yer değiştirme </a:t>
            </a:r>
            <a:r>
              <a:rPr lang="tr-TR" dirty="0" smtClean="0">
                <a:solidFill>
                  <a:schemeClr val="accent4"/>
                </a:solidFill>
                <a:latin typeface="Comic Sans MS" pitchFamily="66" charset="0"/>
              </a:rPr>
              <a:t>adı verilir.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tr-TR" dirty="0" smtClean="0">
                <a:solidFill>
                  <a:schemeClr val="accent4"/>
                </a:solidFill>
                <a:latin typeface="Comic Sans MS" pitchFamily="66" charset="0"/>
              </a:rPr>
              <a:t>Eğer parçacık negatif </a:t>
            </a:r>
            <a:r>
              <a:rPr lang="tr-TR" b="1" i="1" dirty="0" smtClean="0">
                <a:solidFill>
                  <a:schemeClr val="accent4"/>
                </a:solidFill>
                <a:latin typeface="Comic Sans MS" pitchFamily="66" charset="0"/>
              </a:rPr>
              <a:t>s</a:t>
            </a:r>
            <a:r>
              <a:rPr lang="tr-TR" dirty="0" smtClean="0">
                <a:solidFill>
                  <a:schemeClr val="accent4"/>
                </a:solidFill>
                <a:latin typeface="Comic Sans MS" pitchFamily="66" charset="0"/>
              </a:rPr>
              <a:t> yönünde hareket ediyorsa yer değiştirme negatif olabilir.</a:t>
            </a:r>
            <a:endParaRPr lang="tr-TR" i="1" dirty="0" smtClean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946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Parçacık Kinematiği</a:t>
            </a:r>
            <a:br>
              <a:rPr lang="tr-TR" dirty="0"/>
            </a:br>
            <a:r>
              <a:rPr lang="tr-TR" dirty="0"/>
              <a:t>Doğrusal Hareket – </a:t>
            </a:r>
            <a:r>
              <a:rPr lang="tr-TR" dirty="0" smtClean="0"/>
              <a:t>Hız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18"/>
              <p:cNvSpPr txBox="1"/>
              <p:nvPr/>
            </p:nvSpPr>
            <p:spPr>
              <a:xfrm>
                <a:off x="575976" y="1505661"/>
                <a:ext cx="7992048" cy="1723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l-GR" sz="2400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Δ</a:t>
                </a:r>
                <a:r>
                  <a:rPr lang="tr-TR" sz="2400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t </a:t>
                </a:r>
                <a:r>
                  <a:rPr lang="tr-TR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zaman aralığı süresince parçacığın ortalama hızı, yer değiştirmenin zaman aralığına bölünmesi ile elde edilir, yani </a:t>
                </a:r>
                <a:endParaRPr lang="tr-TR" sz="2400" dirty="0" smtClean="0">
                  <a:solidFill>
                    <a:schemeClr val="accent4"/>
                  </a:solidFill>
                  <a:latin typeface="Comic Sans MS" panose="030F0702030302020204" pitchFamily="66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b="0" i="1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𝑎𝑣</m:t>
                          </m:r>
                        </m:sub>
                      </m:sSub>
                      <m:r>
                        <a:rPr lang="tr-TR" sz="2400" b="0" i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tr-TR" sz="2400" b="0" i="1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tr-TR" sz="2400" b="0" i="1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tr-TR" sz="2400" b="0" i="1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tr-TR" sz="2400" b="0" i="1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tr-TR" sz="2400" dirty="0" smtClean="0">
                  <a:solidFill>
                    <a:schemeClr val="accent4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6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76" y="1505661"/>
                <a:ext cx="7992048" cy="1723549"/>
              </a:xfrm>
              <a:prstGeom prst="rect">
                <a:avLst/>
              </a:prstGeom>
              <a:blipFill>
                <a:blip r:embed="rId2"/>
                <a:stretch>
                  <a:fillRect l="-1143" t="-282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3645024"/>
            <a:ext cx="6888002" cy="2160000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783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Parçacık Kinematiği</a:t>
            </a:r>
            <a:br>
              <a:rPr lang="tr-TR" dirty="0"/>
            </a:br>
            <a:r>
              <a:rPr lang="tr-TR" dirty="0"/>
              <a:t>Doğrusal Hareket – </a:t>
            </a:r>
            <a:r>
              <a:rPr lang="tr-TR" dirty="0" smtClean="0"/>
              <a:t>Hız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18"/>
              <p:cNvSpPr txBox="1"/>
              <p:nvPr/>
            </p:nvSpPr>
            <p:spPr>
              <a:xfrm>
                <a:off x="575976" y="1505661"/>
                <a:ext cx="7992048" cy="4213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l-GR" sz="2800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Δ</a:t>
                </a:r>
                <a:r>
                  <a:rPr lang="tr-TR" sz="2800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t </a:t>
                </a:r>
                <a:r>
                  <a:rPr lang="tr-TR" sz="28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çok küçük olursa ve limiti sıfıra yaklaşırsa, ortalama hız parçacığın anlık hızına </a:t>
                </a:r>
                <a:r>
                  <a:rPr lang="tr-TR" sz="2800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yakınsar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tr-T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tr-T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tr-T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tr-T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tr-T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tr-T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tr-T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tr-TR" sz="28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tr-TR" sz="2800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ya </a:t>
                </a:r>
                <a:r>
                  <a:rPr lang="tr-TR" sz="28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da </a:t>
                </a:r>
                <a:endParaRPr lang="tr-TR" sz="2800" dirty="0" smtClean="0">
                  <a:solidFill>
                    <a:schemeClr val="accent4"/>
                  </a:solidFill>
                  <a:latin typeface="Comic Sans MS" panose="030F0702030302020204" pitchFamily="66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tr-TR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𝒅𝒔</m:t>
                          </m:r>
                        </m:num>
                        <m:den>
                          <m:r>
                            <a:rPr lang="tr-TR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tr-TR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acc>
                    </m:oMath>
                  </m:oMathPara>
                </a14:m>
                <a:endParaRPr lang="tr-TR" sz="28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tr-TR" sz="2400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Bu durumda, hız yer değiştirmenin zamana göre değişimidir. </a:t>
                </a:r>
              </a:p>
            </p:txBody>
          </p:sp>
        </mc:Choice>
        <mc:Fallback>
          <p:sp>
            <p:nvSpPr>
              <p:cNvPr id="6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76" y="1505661"/>
                <a:ext cx="7992048" cy="4213205"/>
              </a:xfrm>
              <a:prstGeom prst="rect">
                <a:avLst/>
              </a:prstGeom>
              <a:blipFill>
                <a:blip r:embed="rId2"/>
                <a:stretch>
                  <a:fillRect l="-1524" t="-1592" b="-246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494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Parçacık Kinematiği</a:t>
            </a:r>
            <a:br>
              <a:rPr lang="tr-TR" dirty="0"/>
            </a:br>
            <a:r>
              <a:rPr lang="tr-TR" dirty="0"/>
              <a:t>Doğrusal Hareket – </a:t>
            </a:r>
            <a:r>
              <a:rPr lang="tr-TR" dirty="0" smtClean="0"/>
              <a:t>Hız</a:t>
            </a:r>
            <a:endParaRPr lang="tr-TR" dirty="0"/>
          </a:p>
        </p:txBody>
      </p:sp>
      <p:sp>
        <p:nvSpPr>
          <p:cNvPr id="6" name="TextBox 18"/>
          <p:cNvSpPr txBox="1"/>
          <p:nvPr/>
        </p:nvSpPr>
        <p:spPr>
          <a:xfrm>
            <a:off x="575976" y="1505661"/>
            <a:ext cx="7992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sz="240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Hız </a:t>
            </a:r>
            <a:r>
              <a:rPr lang="tr-TR" sz="240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vektörel bir büyüklüktür ve yer değiştirmenin pozitif veya negatif olmasına bağlı olarak pozitif veya negatif olabilir.</a:t>
            </a:r>
            <a:endParaRPr lang="en-US" sz="2400" dirty="0">
              <a:solidFill>
                <a:schemeClr val="accent4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1600" y="3212976"/>
            <a:ext cx="6888002" cy="2160000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737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Parçacık Kinematiği</a:t>
            </a:r>
            <a:br>
              <a:rPr lang="tr-TR" dirty="0"/>
            </a:br>
            <a:r>
              <a:rPr lang="tr-TR" dirty="0"/>
              <a:t>Doğrusal Hareket – </a:t>
            </a:r>
            <a:r>
              <a:rPr lang="tr-TR" dirty="0" smtClean="0"/>
              <a:t>İvme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18"/>
              <p:cNvSpPr txBox="1"/>
              <p:nvPr/>
            </p:nvSpPr>
            <p:spPr>
              <a:xfrm>
                <a:off x="469692" y="1524000"/>
                <a:ext cx="8494795" cy="4179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l-GR" sz="2800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Δ</a:t>
                </a:r>
                <a:r>
                  <a:rPr lang="tr-TR" sz="2800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t </a:t>
                </a:r>
                <a:r>
                  <a:rPr lang="tr-TR" sz="28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zaman aralığı süresince parçacığın ortalama </a:t>
                </a:r>
                <a:r>
                  <a:rPr lang="tr-TR" sz="2800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ivmesi, bu süre zarfında ortaya çıkan hız değişiminin zaman </a:t>
                </a:r>
                <a:r>
                  <a:rPr lang="tr-TR" sz="28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aralığına bölünmesi ile elde edilir, yani </a:t>
                </a:r>
                <a:endParaRPr lang="tr-TR" sz="2800" dirty="0" smtClean="0">
                  <a:solidFill>
                    <a:schemeClr val="accent4"/>
                  </a:solidFill>
                  <a:latin typeface="Comic Sans MS" panose="030F0702030302020204" pitchFamily="66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tr-TR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𝒂𝒗</m:t>
                          </m:r>
                        </m:sub>
                      </m:sSub>
                      <m:r>
                        <a:rPr lang="tr-T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tr-TR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tr-TR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tr-TR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tr-TR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tr-TR" sz="2800" b="1" dirty="0" smtClean="0">
                  <a:solidFill>
                    <a:schemeClr val="accent4"/>
                  </a:solidFill>
                  <a:latin typeface="Comic Sans MS" panose="030F0702030302020204" pitchFamily="66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l-GR" sz="2800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Δ</a:t>
                </a:r>
                <a:r>
                  <a:rPr lang="tr-TR" sz="2800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t </a:t>
                </a:r>
                <a:r>
                  <a:rPr lang="tr-TR" sz="28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çok küçük olursa ve limiti sıfıra yaklaşırsa, ortalama </a:t>
                </a:r>
                <a:r>
                  <a:rPr lang="tr-TR" sz="2800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ivme </a:t>
                </a:r>
                <a:r>
                  <a:rPr lang="tr-TR" sz="28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parçacığın anlık </a:t>
                </a:r>
                <a:r>
                  <a:rPr lang="tr-TR" sz="2800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ivmesine yakınsar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tr-TR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tr-TR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tr-TR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tr-TR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tr-TR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𝒍𝒊𝒎</m:t>
                            </m:r>
                          </m:e>
                          <m:lim>
                            <m:r>
                              <a:rPr lang="tr-TR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tr-TR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tr-TR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tr-TR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tr-TR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tr-TR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num>
                          <m:den>
                            <m:r>
                              <a:rPr lang="tr-TR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tr-TR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den>
                        </m:f>
                      </m:e>
                    </m:func>
                  </m:oMath>
                </a14:m>
                <a:r>
                  <a:rPr lang="tr-TR" sz="2800" i="1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ya </a:t>
                </a:r>
                <a:r>
                  <a:rPr lang="tr-TR" sz="2800" i="1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da </a:t>
                </a:r>
                <a14:m>
                  <m:oMath xmlns:m="http://schemas.openxmlformats.org/officeDocument/2006/math">
                    <m:r>
                      <a:rPr lang="tr-TR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tr-TR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𝒅𝒗</m:t>
                        </m:r>
                      </m:num>
                      <m:den>
                        <m:r>
                          <a:rPr lang="tr-TR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tr-TR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tr-TR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tr-TR" sz="2800" i="1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ya da </a:t>
                </a:r>
                <a14:m>
                  <m:oMath xmlns:m="http://schemas.openxmlformats.org/officeDocument/2006/math">
                    <m:r>
                      <a:rPr lang="tr-TR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tr-TR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r-TR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tr-TR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tr-TR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num>
                      <m:den>
                        <m:r>
                          <a:rPr lang="tr-TR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p>
                          <m:sSupPr>
                            <m:ctrlPr>
                              <a:rPr lang="tr-TR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tr-TR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tr-TR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̈"/>
                        <m:ctrlPr>
                          <a:rPr lang="tr-TR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acc>
                  </m:oMath>
                </a14:m>
                <a:endParaRPr lang="tr-TR" sz="2800" b="1" i="1" dirty="0">
                  <a:solidFill>
                    <a:schemeClr val="accent4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5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92" y="1524000"/>
                <a:ext cx="8494795" cy="4179927"/>
              </a:xfrm>
              <a:prstGeom prst="rect">
                <a:avLst/>
              </a:prstGeom>
              <a:blipFill>
                <a:blip r:embed="rId2"/>
                <a:stretch>
                  <a:fillRect l="-1435" t="-1458" b="-29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906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Parçacık Kinematiği</a:t>
            </a:r>
            <a:br>
              <a:rPr lang="tr-TR" dirty="0"/>
            </a:br>
            <a:r>
              <a:rPr lang="tr-TR" dirty="0"/>
              <a:t>Doğrusal Hareket – </a:t>
            </a:r>
            <a:r>
              <a:rPr lang="tr-TR" dirty="0" smtClean="0"/>
              <a:t>İvme</a:t>
            </a:r>
            <a:endParaRPr lang="tr-TR" dirty="0"/>
          </a:p>
        </p:txBody>
      </p:sp>
      <p:sp>
        <p:nvSpPr>
          <p:cNvPr id="5" name="TextBox 18"/>
          <p:cNvSpPr txBox="1"/>
          <p:nvPr/>
        </p:nvSpPr>
        <p:spPr>
          <a:xfrm>
            <a:off x="469692" y="1524000"/>
            <a:ext cx="84947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sz="280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İvme </a:t>
            </a:r>
            <a:r>
              <a:rPr lang="tr-TR" sz="280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hızın artmasına veya azalmasına bağlı olarak </a:t>
            </a:r>
            <a:r>
              <a:rPr lang="tr-TR" sz="2800" b="1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pozitif</a:t>
            </a:r>
            <a:r>
              <a:rPr lang="tr-TR" sz="280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 veya </a:t>
            </a:r>
            <a:r>
              <a:rPr lang="tr-TR" sz="2800" b="1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negatif</a:t>
            </a:r>
            <a:r>
              <a:rPr lang="tr-TR" sz="280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 olabilir. </a:t>
            </a:r>
            <a:endParaRPr lang="tr-TR" sz="2800" dirty="0" smtClean="0">
              <a:solidFill>
                <a:schemeClr val="accent4"/>
              </a:solidFill>
              <a:latin typeface="Comic Sans MS" panose="030F0702030302020204" pitchFamily="66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sz="280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Hız </a:t>
            </a:r>
            <a:r>
              <a:rPr lang="tr-TR" sz="280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negatif olsa bile, </a:t>
            </a:r>
            <a:r>
              <a:rPr lang="tr-TR" sz="2800" b="1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eğer parçacık süreç sonunda daha az negatif bir hıza ulaşıyorsa </a:t>
            </a:r>
            <a:r>
              <a:rPr lang="tr-TR" sz="280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bu durumda ivme pozitif olur. </a:t>
            </a:r>
            <a:endParaRPr lang="tr-TR" sz="2800" dirty="0" smtClean="0">
              <a:solidFill>
                <a:schemeClr val="accent4"/>
              </a:solidFill>
              <a:latin typeface="Comic Sans MS" panose="030F0702030302020204" pitchFamily="66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sz="280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Eğer </a:t>
            </a:r>
            <a:r>
              <a:rPr lang="tr-TR" sz="280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parçacık yavaşlıyorsa, ivme ifadesi yerine </a:t>
            </a:r>
            <a:r>
              <a:rPr lang="tr-TR" sz="2800" b="1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yavaşlama (decelerating) </a:t>
            </a:r>
            <a:r>
              <a:rPr lang="tr-TR" sz="280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ifadesi kullanılır.</a:t>
            </a:r>
            <a:endParaRPr lang="en-US" sz="2800" dirty="0">
              <a:solidFill>
                <a:schemeClr val="accent4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45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Parçacık Kinematiği</a:t>
            </a:r>
            <a:br>
              <a:rPr lang="tr-TR" dirty="0"/>
            </a:br>
            <a:r>
              <a:rPr lang="tr-TR" dirty="0"/>
              <a:t>Doğrusal Hareket, s, v ve a ilişkisi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23"/>
              <p:cNvSpPr txBox="1"/>
              <p:nvPr/>
            </p:nvSpPr>
            <p:spPr>
              <a:xfrm>
                <a:off x="971600" y="1772816"/>
                <a:ext cx="7529139" cy="3883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tr-T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𝒅𝒔</m:t>
                          </m:r>
                        </m:num>
                        <m:den>
                          <m:r>
                            <a:rPr lang="tr-TR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tr-TR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acc>
                      <m:r>
                        <a:rPr lang="tr-T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         (</m:t>
                      </m:r>
                      <m:r>
                        <a:rPr lang="tr-T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tr-T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800" b="1" dirty="0" smtClean="0">
                  <a:solidFill>
                    <a:srgbClr val="0070C0"/>
                  </a:solidFill>
                  <a:latin typeface="Comic Sans MS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tr-TR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num>
                        <m:den>
                          <m:r>
                            <a:rPr lang="tr-TR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tr-TR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tr-T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        (</m:t>
                      </m:r>
                      <m:r>
                        <a:rPr lang="tr-T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tr-T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800" b="1" dirty="0" smtClean="0">
                  <a:solidFill>
                    <a:srgbClr val="0070C0"/>
                  </a:solidFill>
                  <a:latin typeface="Comic Sans MS" pitchFamily="66" charset="0"/>
                </a:endParaRPr>
              </a:p>
              <a:p>
                <a:endParaRPr lang="tr-TR" sz="2800" dirty="0" smtClean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r>
                  <a:rPr lang="tr-TR" sz="28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Yukarıdaki ifadelerde zaman ifadesi </a:t>
                </a:r>
                <a:r>
                  <a:rPr lang="tr-TR" sz="2800" i="1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dt</a:t>
                </a:r>
                <a:r>
                  <a:rPr lang="tr-TR" sz="28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 yok edilerek, yer değiştirme, hız ve ivme arasındaki ilişkiyi ifade eden diferansiyel denklem elde edilir</a:t>
                </a:r>
                <a:r>
                  <a:rPr lang="tr-TR" sz="28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.</a:t>
                </a:r>
                <a:endParaRPr lang="tr-TR" sz="2400" dirty="0" smtClean="0">
                  <a:solidFill>
                    <a:schemeClr val="accent4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772816"/>
                <a:ext cx="7529139" cy="3883627"/>
              </a:xfrm>
              <a:prstGeom prst="rect">
                <a:avLst/>
              </a:prstGeom>
              <a:blipFill>
                <a:blip r:embed="rId2"/>
                <a:stretch>
                  <a:fillRect l="-1619" b="-345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188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Parçacık Kinematiği</a:t>
            </a:r>
            <a:br>
              <a:rPr lang="tr-TR" dirty="0"/>
            </a:br>
            <a:r>
              <a:rPr lang="tr-TR" dirty="0"/>
              <a:t>Doğrusal Hareket, s, v ve a ilişkisi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23"/>
              <p:cNvSpPr txBox="1"/>
              <p:nvPr/>
            </p:nvSpPr>
            <p:spPr>
              <a:xfrm>
                <a:off x="971600" y="1772816"/>
                <a:ext cx="7529139" cy="3409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tr-T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𝒅𝒔</m:t>
                          </m:r>
                        </m:num>
                        <m:den>
                          <m:r>
                            <a:rPr lang="tr-TR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tr-TR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acc>
                      <m:r>
                        <a:rPr lang="tr-T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tr-T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𝒅𝒕</m:t>
                      </m:r>
                      <m:r>
                        <a:rPr lang="tr-T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𝒅𝒔</m:t>
                          </m:r>
                        </m:num>
                        <m:den>
                          <m:r>
                            <a:rPr lang="tr-TR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den>
                      </m:f>
                      <m:r>
                        <a:rPr lang="tr-T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         (</m:t>
                      </m:r>
                      <m:r>
                        <a:rPr lang="tr-T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tr-T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800" b="1" dirty="0" smtClean="0">
                  <a:solidFill>
                    <a:srgbClr val="0070C0"/>
                  </a:solidFill>
                  <a:latin typeface="Comic Sans MS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tr-TR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num>
                        <m:den>
                          <m:r>
                            <a:rPr lang="tr-TR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tr-TR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tr-TR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tr-TR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𝒅𝒕</m:t>
                      </m:r>
                      <m:r>
                        <a:rPr lang="tr-TR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tr-TR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tr-TR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tr-T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tr-T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tr-T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800" b="1" dirty="0" smtClean="0">
                  <a:solidFill>
                    <a:srgbClr val="0070C0"/>
                  </a:solidFill>
                  <a:latin typeface="Comic Sans MS" pitchFamily="66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𝒅𝒔</m:t>
                          </m:r>
                        </m:num>
                        <m:den>
                          <m:r>
                            <a:rPr lang="tr-TR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den>
                      </m:f>
                      <m:r>
                        <a:rPr lang="tr-T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tr-TR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tr-TR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tr-T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→ </m:t>
                      </m:r>
                      <m:r>
                        <a:rPr lang="tr-T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𝒂𝒅𝒔</m:t>
                      </m:r>
                      <m:r>
                        <a:rPr lang="tr-T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𝒗𝒅𝒗</m:t>
                      </m:r>
                      <m:r>
                        <a:rPr lang="tr-T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       (</m:t>
                      </m:r>
                      <m:r>
                        <a:rPr lang="tr-T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tr-T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800" b="1" dirty="0" smtClean="0">
                  <a:solidFill>
                    <a:srgbClr val="0070C0"/>
                  </a:solidFill>
                  <a:latin typeface="Comic Sans MS" pitchFamily="66" charset="0"/>
                </a:endParaRPr>
              </a:p>
              <a:p>
                <a:r>
                  <a:rPr lang="tr-TR" sz="2800" dirty="0">
                    <a:solidFill>
                      <a:schemeClr val="accent4"/>
                    </a:solidFill>
                    <a:latin typeface="Comic Sans MS" pitchFamily="66" charset="0"/>
                  </a:rPr>
                  <a:t>y</a:t>
                </a:r>
                <a:r>
                  <a:rPr lang="tr-TR" sz="28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a da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tr-TR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acc>
                      <m:r>
                        <a:rPr lang="tr-T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𝒅𝒔</m:t>
                      </m:r>
                      <m:r>
                        <a:rPr lang="tr-T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acc>
                      <m:r>
                        <a:rPr lang="tr-T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acc>
                        <m:accPr>
                          <m:chr m:val="̇"/>
                          <m:ctrlPr>
                            <a:rPr lang="tr-TR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acc>
                    </m:oMath>
                  </m:oMathPara>
                </a14:m>
                <a:endParaRPr lang="tr-TR" sz="2800" b="1" dirty="0">
                  <a:solidFill>
                    <a:schemeClr val="accent4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772816"/>
                <a:ext cx="7529139" cy="3409395"/>
              </a:xfrm>
              <a:prstGeom prst="rect">
                <a:avLst/>
              </a:prstGeom>
              <a:blipFill>
                <a:blip r:embed="rId2"/>
                <a:stretch>
                  <a:fillRect l="-16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41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07288" cy="1246187"/>
          </a:xfrm>
        </p:spPr>
        <p:txBody>
          <a:bodyPr/>
          <a:lstStyle/>
          <a:p>
            <a:r>
              <a:rPr lang="tr-TR" sz="2400" b="1" dirty="0" smtClean="0">
                <a:latin typeface="Comic Sans MS" panose="030F0702030302020204" pitchFamily="66" charset="0"/>
              </a:rPr>
              <a:t>Doğrusal </a:t>
            </a:r>
            <a:r>
              <a:rPr lang="tr-TR" sz="2400" b="1" dirty="0">
                <a:latin typeface="Comic Sans MS" panose="030F0702030302020204" pitchFamily="66" charset="0"/>
              </a:rPr>
              <a:t>hareket için elde edilen diferansiyel denklemlerin grafik olarak yorumlanması, s, v, a ve t arasındaki ilişkilerin daha net anlaşılmasını sağlayabilir.</a:t>
            </a: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6834" y="1524000"/>
            <a:ext cx="3402851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5"/>
          <p:cNvSpPr txBox="1"/>
          <p:nvPr/>
        </p:nvSpPr>
        <p:spPr>
          <a:xfrm>
            <a:off x="4067944" y="1628800"/>
            <a:ext cx="47525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Yer </a:t>
            </a:r>
            <a:r>
              <a:rPr lang="tr-TR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değiştirmenin zamana bağlı </a:t>
            </a:r>
            <a:r>
              <a:rPr lang="tr-TR" sz="240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değişimi: </a:t>
            </a:r>
          </a:p>
          <a:p>
            <a:endParaRPr lang="tr-TR" sz="2400" dirty="0" smtClean="0">
              <a:solidFill>
                <a:schemeClr val="accent4"/>
              </a:solidFill>
              <a:latin typeface="Comic Sans MS" panose="030F0702030302020204" pitchFamily="66" charset="0"/>
            </a:endParaRPr>
          </a:p>
          <a:p>
            <a:r>
              <a:rPr lang="tr-TR" sz="240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Kırmızı </a:t>
            </a:r>
            <a:r>
              <a:rPr lang="tr-TR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eğrinin her hangi bir t anındaki eğimi hız ifadesini verir</a:t>
            </a:r>
            <a:r>
              <a:rPr lang="tr-TR" sz="240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tr-TR" sz="2400" dirty="0" smtClean="0">
              <a:solidFill>
                <a:schemeClr val="accent4"/>
              </a:solidFill>
              <a:latin typeface="Comic Sans MS" panose="030F0702030302020204" pitchFamily="66" charset="0"/>
            </a:endParaRPr>
          </a:p>
          <a:p>
            <a:r>
              <a:rPr lang="tr-TR" sz="240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Bu </a:t>
            </a:r>
            <a:r>
              <a:rPr lang="tr-TR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durumda, eğri boyunca her hangi bir nokta için hız ifadesi </a:t>
            </a:r>
            <a:r>
              <a:rPr lang="tr-TR" sz="240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bulunabilir. </a:t>
            </a:r>
            <a:endParaRPr lang="en-US" sz="2400" dirty="0">
              <a:solidFill>
                <a:schemeClr val="accent4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07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Parçacık Kinematiği</a:t>
            </a:r>
            <a:br>
              <a:rPr lang="tr-TR" dirty="0"/>
            </a:br>
            <a:r>
              <a:rPr lang="tr-TR" dirty="0"/>
              <a:t>Giriş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2"/>
          </a:xfrm>
        </p:spPr>
        <p:txBody>
          <a:bodyPr/>
          <a:lstStyle/>
          <a:p>
            <a:r>
              <a:rPr lang="tr-TR" altLang="en-US" dirty="0">
                <a:solidFill>
                  <a:schemeClr val="accent4"/>
                </a:solidFill>
                <a:latin typeface="Comic Sans MS" pitchFamily="66" charset="0"/>
              </a:rPr>
              <a:t>Parçacık kavramı, fiziksel boyutu, izlediği yolun eğrilik yarıçapına oranla çok küçük olan cisimleri tanımlamak için kullanılır. </a:t>
            </a:r>
          </a:p>
          <a:p>
            <a:pPr marL="0" indent="0">
              <a:buNone/>
            </a:pPr>
            <a:endParaRPr lang="tr-TR" dirty="0"/>
          </a:p>
        </p:txBody>
      </p:sp>
      <p:grpSp>
        <p:nvGrpSpPr>
          <p:cNvPr id="12" name="Grup 11"/>
          <p:cNvGrpSpPr/>
          <p:nvPr/>
        </p:nvGrpSpPr>
        <p:grpSpPr>
          <a:xfrm>
            <a:off x="1547664" y="3598333"/>
            <a:ext cx="3729527" cy="2836334"/>
            <a:chOff x="1547664" y="3598333"/>
            <a:chExt cx="3729527" cy="2836334"/>
          </a:xfrm>
        </p:grpSpPr>
        <p:sp>
          <p:nvSpPr>
            <p:cNvPr id="4" name="Serbest Form 3"/>
            <p:cNvSpPr/>
            <p:nvPr/>
          </p:nvSpPr>
          <p:spPr bwMode="auto">
            <a:xfrm>
              <a:off x="2810933" y="3598333"/>
              <a:ext cx="1432527" cy="2836334"/>
            </a:xfrm>
            <a:custGeom>
              <a:avLst/>
              <a:gdLst>
                <a:gd name="connsiteX0" fmla="*/ 0 w 1432527"/>
                <a:gd name="connsiteY0" fmla="*/ 2836334 h 2836334"/>
                <a:gd name="connsiteX1" fmla="*/ 1413934 w 1432527"/>
                <a:gd name="connsiteY1" fmla="*/ 1913467 h 2836334"/>
                <a:gd name="connsiteX2" fmla="*/ 846667 w 1432527"/>
                <a:gd name="connsiteY2" fmla="*/ 0 h 2836334"/>
                <a:gd name="connsiteX3" fmla="*/ 846667 w 1432527"/>
                <a:gd name="connsiteY3" fmla="*/ 0 h 2836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2527" h="2836334">
                  <a:moveTo>
                    <a:pt x="0" y="2836334"/>
                  </a:moveTo>
                  <a:cubicBezTo>
                    <a:pt x="636411" y="2611261"/>
                    <a:pt x="1272823" y="2386189"/>
                    <a:pt x="1413934" y="1913467"/>
                  </a:cubicBezTo>
                  <a:cubicBezTo>
                    <a:pt x="1555045" y="1440745"/>
                    <a:pt x="846667" y="0"/>
                    <a:pt x="846667" y="0"/>
                  </a:cubicBezTo>
                  <a:lnTo>
                    <a:pt x="846667" y="0"/>
                  </a:lnTo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Akış Çizelgesi: Veya 4"/>
            <p:cNvSpPr/>
            <p:nvPr/>
          </p:nvSpPr>
          <p:spPr bwMode="auto">
            <a:xfrm>
              <a:off x="1547664" y="4077072"/>
              <a:ext cx="216024" cy="216024"/>
            </a:xfrm>
            <a:prstGeom prst="flowChar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4175968" y="5481240"/>
              <a:ext cx="108000" cy="108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" name="Düz Ok Bağlayıcısı 7"/>
            <p:cNvCxnSpPr>
              <a:stCxn id="5" idx="5"/>
              <a:endCxn id="6" idx="1"/>
            </p:cNvCxnSpPr>
            <p:nvPr/>
          </p:nvCxnSpPr>
          <p:spPr bwMode="auto">
            <a:xfrm>
              <a:off x="1732052" y="4261460"/>
              <a:ext cx="2459732" cy="123559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Metin kutusu 9"/>
                <p:cNvSpPr txBox="1"/>
                <p:nvPr/>
              </p:nvSpPr>
              <p:spPr>
                <a:xfrm>
                  <a:off x="2672033" y="4782468"/>
                  <a:ext cx="19678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0" name="Metin kutusu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2033" y="4782468"/>
                  <a:ext cx="196784" cy="2769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7273" r="-21212" b="-2888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Metin kutusu 10"/>
            <p:cNvSpPr txBox="1"/>
            <p:nvPr/>
          </p:nvSpPr>
          <p:spPr>
            <a:xfrm>
              <a:off x="4217267" y="5404574"/>
              <a:ext cx="10599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parçacık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1413296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93440" y="188640"/>
            <a:ext cx="8867328" cy="1134963"/>
          </a:xfrm>
        </p:spPr>
        <p:txBody>
          <a:bodyPr/>
          <a:lstStyle/>
          <a:p>
            <a:r>
              <a:rPr lang="tr-TR" sz="2400" b="1" dirty="0" smtClean="0">
                <a:latin typeface="Comic Sans MS" panose="030F0702030302020204" pitchFamily="66" charset="0"/>
              </a:rPr>
              <a:t>Doğrusal </a:t>
            </a:r>
            <a:r>
              <a:rPr lang="tr-TR" sz="2400" b="1" dirty="0">
                <a:latin typeface="Comic Sans MS" panose="030F0702030302020204" pitchFamily="66" charset="0"/>
              </a:rPr>
              <a:t>hareket için elde edilen diferansiyel denklemlerin grafik olarak yorumlanması, s, v, a ve t arasındaki ilişkilerin daha net anlaşılmasını sağlayabilir.</a:t>
            </a: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484784"/>
            <a:ext cx="3402851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5"/>
              <p:cNvSpPr txBox="1"/>
              <p:nvPr/>
            </p:nvSpPr>
            <p:spPr>
              <a:xfrm>
                <a:off x="3419872" y="1988840"/>
                <a:ext cx="5580112" cy="3829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Şimdi</a:t>
                </a:r>
                <a:r>
                  <a:rPr lang="tr-TR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tr-TR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zamanında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tr-TR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tr-TR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eğrisinin altında kalan alanın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𝑣𝑑𝑡</m:t>
                    </m:r>
                  </m:oMath>
                </a14:m>
                <a:r>
                  <a:rPr lang="tr-TR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‘ye eşit olduğunu görebiliyoruz. Bu alanın aynı zamanda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𝑑𝑠</m:t>
                    </m:r>
                  </m:oMath>
                </a14:m>
                <a:r>
                  <a:rPr lang="tr-TR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’e eşit olduğunu bildiğimize göre aralarındaki ilişkiyi şu şekilde yazabiliriz</a:t>
                </a:r>
                <a:r>
                  <a:rPr lang="tr-TR" sz="2400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.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tr-TR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tr-TR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tr-T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  <m:r>
                        <a:rPr lang="tr-TR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tr-T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tr-T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</m:oMath>
                  </m:oMathPara>
                </a14:m>
                <a:endParaRPr lang="tr-TR" sz="2400" dirty="0" smtClean="0">
                  <a:solidFill>
                    <a:srgbClr val="0070C0"/>
                  </a:solidFill>
                  <a:latin typeface="Comic Sans MS" panose="030F0702030302020204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tr-TR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𝑟𝑖𝑠𝑖𝑛𝑖𝑛</m:t>
                      </m:r>
                      <m:r>
                        <a:rPr lang="tr-TR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𝑎𝑙𝑡𝚤𝑛𝑑𝑎𝑘𝑖</m:t>
                      </m:r>
                      <m:r>
                        <a:rPr lang="tr-TR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𝑎𝑙𝑎𝑛</m:t>
                      </m:r>
                    </m:oMath>
                  </m:oMathPara>
                </a14:m>
                <a:endParaRPr lang="tr-TR" sz="2400" dirty="0" smtClean="0">
                  <a:solidFill>
                    <a:srgbClr val="0070C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5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1988840"/>
                <a:ext cx="5580112" cy="3829638"/>
              </a:xfrm>
              <a:prstGeom prst="rect">
                <a:avLst/>
              </a:prstGeom>
              <a:blipFill>
                <a:blip r:embed="rId3"/>
                <a:stretch>
                  <a:fillRect l="-1639" t="-1274" r="-3388" b="-14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266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b="1" dirty="0" smtClean="0"/>
              <a:t>Doğrusal </a:t>
            </a:r>
            <a:r>
              <a:rPr lang="tr-TR" sz="2400" b="1" dirty="0"/>
              <a:t>hareket için elde edilen diferansiyel denklemlerin grafik olarak yorumlanması, s, v, a ve t arasındaki ilişkilerin daha net anlaşılmasını sağlayabilir.</a:t>
            </a: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772816"/>
            <a:ext cx="3402000" cy="376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5"/>
              <p:cNvSpPr txBox="1"/>
              <p:nvPr/>
            </p:nvSpPr>
            <p:spPr>
              <a:xfrm>
                <a:off x="3779912" y="1772816"/>
                <a:ext cx="490688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Yandaki, </a:t>
                </a:r>
                <a14:m>
                  <m:oMath xmlns:m="http://schemas.openxmlformats.org/officeDocument/2006/math">
                    <m:r>
                      <a:rPr lang="tr-TR" sz="2400" b="1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tr-TR" sz="2400" b="1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sz="2400" b="1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tr-TR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tr-TR" sz="2400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grafiğinde her bir t zamanındaki </a:t>
                </a:r>
                <a14:m>
                  <m:oMath xmlns:m="http://schemas.openxmlformats.org/officeDocument/2006/math">
                    <m:r>
                      <a:rPr lang="tr-TR" sz="24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𝑑𝑣</m:t>
                    </m:r>
                    <m:r>
                      <a:rPr lang="tr-TR" sz="24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sz="2400" i="1" dirty="0" err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tr-TR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eğimleri bulunarak, </a:t>
                </a:r>
                <a:r>
                  <a:rPr lang="tr-TR" sz="2400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alttaki </a:t>
                </a:r>
                <a:r>
                  <a:rPr lang="tr-TR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ivme zaman grafiği elde edilir.</a:t>
                </a:r>
              </a:p>
            </p:txBody>
          </p:sp>
        </mc:Choice>
        <mc:Fallback>
          <p:sp>
            <p:nvSpPr>
              <p:cNvPr id="5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1772816"/>
                <a:ext cx="4906887" cy="1569660"/>
              </a:xfrm>
              <a:prstGeom prst="rect">
                <a:avLst/>
              </a:prstGeom>
              <a:blipFill>
                <a:blip r:embed="rId3"/>
                <a:stretch>
                  <a:fillRect l="-1863" t="-3113" r="-870" b="-817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21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435280" cy="1246187"/>
          </a:xfrm>
        </p:spPr>
        <p:txBody>
          <a:bodyPr/>
          <a:lstStyle/>
          <a:p>
            <a:r>
              <a:rPr lang="tr-TR" sz="2400" b="1" dirty="0" smtClean="0">
                <a:latin typeface="Comic Sans MS" panose="030F0702030302020204" pitchFamily="66" charset="0"/>
              </a:rPr>
              <a:t>Doğrusal </a:t>
            </a:r>
            <a:r>
              <a:rPr lang="tr-TR" sz="2400" b="1" dirty="0">
                <a:latin typeface="Comic Sans MS" panose="030F0702030302020204" pitchFamily="66" charset="0"/>
              </a:rPr>
              <a:t>hareket için elde edilen diferansiyel denklemlerin grafik olarak yorumlanması, s, v, a ve t arasındaki ilişkilerin daha net anlaşılmasını sağlayabilir.</a:t>
            </a: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2924944"/>
            <a:ext cx="3402000" cy="376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95536" y="1484784"/>
                <a:ext cx="8748464" cy="4197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Alttaki </a:t>
                </a:r>
                <a:r>
                  <a:rPr lang="tr-TR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grafikten,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tr-TR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zamanında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tr-TR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eğrisinin altında kalan alanın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𝑎𝑑𝑡</m:t>
                    </m:r>
                  </m:oMath>
                </a14:m>
                <a:r>
                  <a:rPr lang="tr-TR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‘ye eşit olduğunu görebiliyoruz. Bu alanın aynı </a:t>
                </a:r>
                <a:r>
                  <a:rPr lang="tr-TR" sz="2400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zamanda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𝑑𝑣</m:t>
                    </m:r>
                  </m:oMath>
                </a14:m>
                <a:r>
                  <a:rPr lang="tr-TR" sz="2400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’ye </a:t>
                </a:r>
                <a:r>
                  <a:rPr lang="tr-TR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eşit olduğunu bildiğimize göre aralarındaki ilişkiyi şu şekilde yazabiliriz</a:t>
                </a:r>
                <a:r>
                  <a:rPr lang="tr-TR" sz="2400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.</a:t>
                </a:r>
              </a:p>
              <a:p>
                <a:endParaRPr lang="tr-TR" sz="2400" dirty="0">
                  <a:solidFill>
                    <a:schemeClr val="accent4"/>
                  </a:solidFill>
                  <a:latin typeface="Comic Sans MS" panose="030F0702030302020204" pitchFamily="66" charset="0"/>
                </a:endParaRPr>
              </a:p>
              <a:p>
                <a:endParaRPr lang="en-US" sz="2400" dirty="0">
                  <a:solidFill>
                    <a:schemeClr val="accent4"/>
                  </a:solidFill>
                  <a:latin typeface="Comic Sans MS" panose="030F0702030302020204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tr-TR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tr-TR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sup>
                        <m:e>
                          <m:r>
                            <a:rPr lang="tr-TR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tr-TR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nary>
                      <m:r>
                        <a:rPr lang="tr-TR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tr-TR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tr-TR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sup>
                        <m:e>
                          <m:r>
                            <a:rPr lang="tr-TR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tr-TR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e>
                      </m:nary>
                    </m:oMath>
                  </m:oMathPara>
                </a14:m>
                <a:endParaRPr lang="tr-TR" sz="2400" b="1" dirty="0">
                  <a:solidFill>
                    <a:srgbClr val="0070C0"/>
                  </a:solidFill>
                  <a:latin typeface="Comic Sans MS" panose="030F0702030302020204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tr-TR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tr-TR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tr-TR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tr-TR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tr-TR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tr-TR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tr-TR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𝒓𝒊𝒔𝒊𝒏𝒊𝒏</m:t>
                      </m:r>
                      <m:r>
                        <a:rPr lang="tr-TR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𝒂𝒍𝒕</m:t>
                      </m:r>
                      <m:r>
                        <a:rPr lang="tr-TR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𝒏𝒅𝒂𝒌𝒊</m:t>
                      </m:r>
                      <m:r>
                        <a:rPr lang="tr-TR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𝒂𝒍𝒂𝒏</m:t>
                      </m:r>
                    </m:oMath>
                  </m:oMathPara>
                </a14:m>
                <a:endParaRPr lang="tr-TR" sz="2400" b="1" dirty="0">
                  <a:solidFill>
                    <a:srgbClr val="0070C0"/>
                  </a:solidFill>
                  <a:latin typeface="Comic Sans MS" panose="030F0702030302020204" pitchFamily="66" charset="0"/>
                </a:endParaRPr>
              </a:p>
              <a:p>
                <a:endParaRPr lang="en-US" sz="2400" dirty="0">
                  <a:solidFill>
                    <a:schemeClr val="accent4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484784"/>
                <a:ext cx="8748464" cy="4197624"/>
              </a:xfrm>
              <a:prstGeom prst="rect">
                <a:avLst/>
              </a:prstGeom>
              <a:blipFill>
                <a:blip r:embed="rId3"/>
                <a:stretch>
                  <a:fillRect l="-1115" t="-116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089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686800" cy="1246187"/>
          </a:xfrm>
        </p:spPr>
        <p:txBody>
          <a:bodyPr/>
          <a:lstStyle/>
          <a:p>
            <a:r>
              <a:rPr lang="tr-TR" sz="2400" b="1" dirty="0" smtClean="0">
                <a:latin typeface="Comic Sans MS" panose="030F0702030302020204" pitchFamily="66" charset="0"/>
              </a:rPr>
              <a:t>Doğrusal </a:t>
            </a:r>
            <a:r>
              <a:rPr lang="tr-TR" sz="2400" b="1" dirty="0">
                <a:latin typeface="Comic Sans MS" panose="030F0702030302020204" pitchFamily="66" charset="0"/>
              </a:rPr>
              <a:t>hareket için elde edilen diferansiyel denklemlerin grafik olarak yorumlanması, s, v, a ve t arasındaki ilişkilerin daha net anlaşılmasını sağlayabilir.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5"/>
              <p:cNvSpPr txBox="1"/>
              <p:nvPr/>
            </p:nvSpPr>
            <p:spPr>
              <a:xfrm>
                <a:off x="323528" y="1628800"/>
                <a:ext cx="8820472" cy="4064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tr-TR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Bu kez,</a:t>
                </a:r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tr-TR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s</a:t>
                </a:r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konum</a:t>
                </a:r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koordinatlarına</a:t>
                </a:r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bağlı</a:t>
                </a:r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ivme</a:t>
                </a:r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 err="1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grafiği</a:t>
                </a:r>
                <a:r>
                  <a:rPr lang="tr-TR" sz="2400" dirty="0" err="1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ni</a:t>
                </a:r>
                <a:r>
                  <a:rPr lang="en-US" sz="2400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 err="1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çiz</a:t>
                </a:r>
                <a:r>
                  <a:rPr lang="tr-TR" sz="2400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ersek</a:t>
                </a:r>
                <a:r>
                  <a:rPr lang="en-US" sz="2400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𝑑𝑠</m:t>
                    </m:r>
                  </m:oMath>
                </a14:m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yer</a:t>
                </a:r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değiştirmesi</a:t>
                </a:r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boyunca</a:t>
                </a:r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eğrinin</a:t>
                </a:r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altında</a:t>
                </a:r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kalan</a:t>
                </a:r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alan</a:t>
                </a:r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𝑎𝑑𝑠</m:t>
                    </m:r>
                  </m:oMath>
                </a14:m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olur</a:t>
                </a:r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. </a:t>
                </a:r>
                <a:r>
                  <a:rPr lang="en-US" sz="24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Daha</a:t>
                </a:r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önceden</a:t>
                </a:r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𝑎𝑑𝑠</m:t>
                    </m:r>
                  </m:oMath>
                </a14:m>
                <a:r>
                  <a:rPr lang="en-US" sz="24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’in</a:t>
                </a:r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𝑣𝑑𝑣</m:t>
                    </m:r>
                  </m:oMath>
                </a14:m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’e </a:t>
                </a:r>
                <a:r>
                  <a:rPr lang="en-US" sz="24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eşit</a:t>
                </a:r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olduğunu</a:t>
                </a:r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 err="1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biliyoruz</a:t>
                </a:r>
                <a:r>
                  <a:rPr lang="tr-TR" sz="2400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.</a:t>
                </a:r>
                <a:r>
                  <a:rPr lang="en-US" sz="2400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Bu </a:t>
                </a:r>
                <a:r>
                  <a:rPr lang="en-US" sz="24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durumda</a:t>
                </a:r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aralarındaki</a:t>
                </a:r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ilişki</a:t>
                </a:r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şu</a:t>
                </a:r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şekilde</a:t>
                </a:r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yazılabilir</a:t>
                </a:r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.</a:t>
                </a:r>
                <a:endParaRPr lang="tr-TR" sz="2400" dirty="0">
                  <a:solidFill>
                    <a:schemeClr val="accent4"/>
                  </a:solidFill>
                  <a:latin typeface="Comic Sans MS" panose="030F0702030302020204" pitchFamily="66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tr-TR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𝑑𝑣</m:t>
                          </m:r>
                        </m:e>
                      </m:nary>
                      <m:r>
                        <a:rPr lang="tr-TR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tr-TR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tr-TR" sz="2400" dirty="0" smtClean="0">
                  <a:solidFill>
                    <a:schemeClr val="accent4"/>
                  </a:solidFill>
                  <a:latin typeface="Comic Sans MS" panose="030F0702030302020204" pitchFamily="66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tr-TR" sz="24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tr-TR" sz="240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tr-TR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tr-TR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tr-TR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tr-TR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tr-TR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𝑟𝑖𝑠𝑖𝑛𝑖𝑛</m:t>
                      </m:r>
                      <m:r>
                        <a:rPr lang="tr-TR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𝑎𝑙𝑡𝚤𝑛𝑑𝑎𝑘𝑖</m:t>
                      </m:r>
                      <m:r>
                        <a:rPr lang="tr-TR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𝑎𝑙𝑎𝑛</m:t>
                      </m:r>
                    </m:oMath>
                  </m:oMathPara>
                </a14:m>
                <a:endParaRPr lang="tr-TR" sz="2400" dirty="0" smtClean="0">
                  <a:solidFill>
                    <a:schemeClr val="accent4"/>
                  </a:solidFill>
                  <a:latin typeface="Comic Sans MS" panose="030F0702030302020204" pitchFamily="66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 </a:t>
                </a:r>
              </a:p>
            </p:txBody>
          </p:sp>
        </mc:Choice>
        <mc:Fallback>
          <p:sp>
            <p:nvSpPr>
              <p:cNvPr id="8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628800"/>
                <a:ext cx="8820472" cy="4064639"/>
              </a:xfrm>
              <a:prstGeom prst="rect">
                <a:avLst/>
              </a:prstGeom>
              <a:blipFill>
                <a:blip r:embed="rId2"/>
                <a:stretch>
                  <a:fillRect l="-1037" t="-1199" r="-186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109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b="1" dirty="0" smtClean="0"/>
              <a:t>Doğrusal </a:t>
            </a:r>
            <a:r>
              <a:rPr lang="tr-TR" sz="2400" b="1" dirty="0"/>
              <a:t>hareket için elde edilen diferansiyel denklemlerin grafik olarak yorumlanması, s, v, a ve t arasındaki ilişkilerin daha net anlaşılmasını sağlayabilir.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64239" y="1700808"/>
            <a:ext cx="4050072" cy="311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5"/>
              <p:cNvSpPr txBox="1"/>
              <p:nvPr/>
            </p:nvSpPr>
            <p:spPr>
              <a:xfrm>
                <a:off x="395537" y="1524296"/>
                <a:ext cx="5976663" cy="4985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i="1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s</a:t>
                </a:r>
                <a:r>
                  <a:rPr lang="en-US" sz="2400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konum</a:t>
                </a:r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koordinatlarına</a:t>
                </a:r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bağlı</a:t>
                </a:r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hız</a:t>
                </a:r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grafiği</a:t>
                </a:r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de </a:t>
                </a:r>
                <a:r>
                  <a:rPr lang="en-US" sz="24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çizilebilir</a:t>
                </a:r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. Bu </a:t>
                </a:r>
                <a:r>
                  <a:rPr lang="en-US" sz="24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eğrinin</a:t>
                </a:r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b="1" i="1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A</a:t>
                </a:r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noktasındaki</a:t>
                </a:r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eğimi</a:t>
                </a:r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𝑑𝑣</m:t>
                    </m:r>
                    <m:r>
                      <a:rPr lang="en-US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𝑑𝑠</m:t>
                    </m:r>
                  </m:oMath>
                </a14:m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dir. </a:t>
                </a:r>
                <a:endParaRPr lang="tr-TR" sz="2400" dirty="0" smtClean="0">
                  <a:solidFill>
                    <a:schemeClr val="accent4"/>
                  </a:solidFill>
                  <a:latin typeface="Comic Sans MS" panose="030F0702030302020204" pitchFamily="66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 err="1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Grafikte</a:t>
                </a:r>
                <a:r>
                  <a:rPr lang="en-US" sz="2400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görüldüğü</a:t>
                </a:r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gibi</a:t>
                </a:r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eğrinin</a:t>
                </a:r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bu</a:t>
                </a:r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noktasının</a:t>
                </a:r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normali</a:t>
                </a:r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çizildiğinde</a:t>
                </a:r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b="1" i="1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AB</a:t>
                </a:r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doğrusu</a:t>
                </a:r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oluşturulur</a:t>
                </a:r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. </a:t>
                </a:r>
                <a:endParaRPr lang="tr-TR" sz="2400" dirty="0" smtClean="0">
                  <a:solidFill>
                    <a:schemeClr val="accent4"/>
                  </a:solidFill>
                  <a:latin typeface="Comic Sans MS" panose="030F0702030302020204" pitchFamily="66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 err="1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Üçgen</a:t>
                </a:r>
                <a:r>
                  <a:rPr lang="en-US" sz="2400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benzerliğinden</a:t>
                </a:r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𝐶𝐵</m:t>
                    </m:r>
                    <m:r>
                      <a:rPr lang="en-US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𝑑𝑣</m:t>
                    </m:r>
                    <m:r>
                      <a:rPr lang="en-US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𝑑𝑠</m:t>
                    </m:r>
                  </m:oMath>
                </a14:m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yazılabilir</a:t>
                </a:r>
                <a:r>
                  <a:rPr lang="en-US" sz="2400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.</a:t>
                </a:r>
                <a:endParaRPr lang="tr-TR" sz="2400" dirty="0" smtClean="0">
                  <a:solidFill>
                    <a:schemeClr val="accent4"/>
                  </a:solidFill>
                  <a:latin typeface="Comic Sans MS" panose="030F0702030302020204" pitchFamily="66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 err="1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Buradan</a:t>
                </a:r>
                <a:r>
                  <a:rPr lang="en-US" sz="2400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𝐶𝐵</m:t>
                    </m:r>
                    <m:r>
                      <a:rPr lang="en-US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𝑑𝑣</m:t>
                    </m:r>
                    <m:r>
                      <a:rPr lang="en-US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𝑑𝑠</m:t>
                    </m:r>
                    <m:r>
                      <a:rPr lang="en-US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ilişkisi</a:t>
                </a:r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çıkarılır</a:t>
                </a:r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. </a:t>
                </a:r>
                <a:r>
                  <a:rPr lang="en-US" sz="24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Daha</a:t>
                </a:r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önceden</a:t>
                </a:r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bu</a:t>
                </a:r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ilişkinin</a:t>
                </a:r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ivmeye</a:t>
                </a:r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eşit</a:t>
                </a:r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olduğu</a:t>
                </a:r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bilindiği</a:t>
                </a:r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için</a:t>
                </a:r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𝑑𝑣</m:t>
                    </m:r>
                    <m:r>
                      <a:rPr lang="en-US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𝑑𝑠</m:t>
                    </m:r>
                    <m:r>
                      <a:rPr lang="en-US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yazılabilir</a:t>
                </a:r>
                <a:r>
                  <a:rPr lang="en-US" sz="2400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.</a:t>
                </a:r>
                <a:endParaRPr lang="en-US" sz="2400" dirty="0">
                  <a:solidFill>
                    <a:schemeClr val="accent4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8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7" y="1524296"/>
                <a:ext cx="5976663" cy="4985980"/>
              </a:xfrm>
              <a:prstGeom prst="rect">
                <a:avLst/>
              </a:prstGeom>
              <a:blipFill>
                <a:blip r:embed="rId3"/>
                <a:stretch>
                  <a:fillRect l="-1633" t="-978" b="-183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167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Örnek: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tr-TR" dirty="0" smtClean="0">
                    <a:latin typeface="Comic Sans MS" panose="030F0702030302020204" pitchFamily="66" charset="0"/>
                  </a:rPr>
                  <a:t>Bir parçacığın konum denklemi </a:t>
                </a:r>
                <a:endParaRPr lang="tr-TR" i="1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tr-TR" b="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b="0" i="1">
                          <a:latin typeface="Cambria Math" panose="02040503050406030204" pitchFamily="18" charset="0"/>
                        </a:rPr>
                        <m:t>−40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tr-TR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>
                          <a:latin typeface="Cambria Math" panose="02040503050406030204" pitchFamily="18" charset="0"/>
                        </a:rPr>
                        <m:t>+200</m:t>
                      </m:r>
                      <m:r>
                        <a:rPr lang="tr-TR" b="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b="0" i="1">
                          <a:latin typeface="Cambria Math" panose="02040503050406030204" pitchFamily="18" charset="0"/>
                        </a:rPr>
                        <m:t>−50</m:t>
                      </m:r>
                    </m:oMath>
                  </m:oMathPara>
                </a14:m>
                <a:endParaRPr lang="tr-TR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tr-TR" dirty="0">
                    <a:latin typeface="Comic Sans MS" panose="030F0702030302020204" pitchFamily="66" charset="0"/>
                  </a:rPr>
                  <a:t>ifadesi ile </a:t>
                </a:r>
                <a:r>
                  <a:rPr lang="tr-TR" dirty="0" smtClean="0">
                    <a:latin typeface="Comic Sans MS" panose="030F0702030302020204" pitchFamily="66" charset="0"/>
                  </a:rPr>
                  <a:t>tanımlanıyor.</a:t>
                </a:r>
              </a:p>
              <a:p>
                <a:pPr marL="0" indent="0">
                  <a:buNone/>
                </a:pPr>
                <a:r>
                  <a:rPr lang="tr-TR" dirty="0" smtClean="0">
                    <a:latin typeface="Comic Sans MS" panose="030F0702030302020204" pitchFamily="66" charset="0"/>
                  </a:rPr>
                  <a:t>İlk </a:t>
                </a:r>
                <a:r>
                  <a:rPr lang="tr-TR" dirty="0">
                    <a:latin typeface="Comic Sans MS" panose="030F0702030302020204" pitchFamily="66" charset="0"/>
                  </a:rPr>
                  <a:t>12 s için </a:t>
                </a:r>
                <a:r>
                  <a:rPr lang="tr-TR" b="1" dirty="0">
                    <a:latin typeface="Comic Sans MS" panose="030F0702030302020204" pitchFamily="66" charset="0"/>
                  </a:rPr>
                  <a:t>konum, hız ve ivme grafiklerini çiziniz.</a:t>
                </a:r>
                <a:r>
                  <a:rPr lang="tr-TR" dirty="0">
                    <a:latin typeface="Comic Sans MS" panose="030F0702030302020204" pitchFamily="66" charset="0"/>
                  </a:rPr>
                  <a:t> </a:t>
                </a:r>
                <a:r>
                  <a:rPr lang="tr-TR" dirty="0">
                    <a:latin typeface="Comic Sans MS" panose="030F0702030302020204" pitchFamily="66" charset="0"/>
                  </a:rPr>
                  <a:t>Hızın sıfır olduğu zamanları bulunuz.</a:t>
                </a:r>
                <a:endParaRPr lang="tr-TR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148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9572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dirty="0" smtClean="0"/>
              <a:t>Konum Grafiği</a:t>
            </a:r>
            <a:endParaRPr lang="tr-TR" sz="4000" b="1" dirty="0"/>
          </a:p>
        </p:txBody>
      </p:sp>
      <p:graphicFrame>
        <p:nvGraphicFramePr>
          <p:cNvPr id="3" name="Nesn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50733"/>
              </p:ext>
            </p:extLst>
          </p:nvPr>
        </p:nvGraphicFramePr>
        <p:xfrm>
          <a:off x="611560" y="1844824"/>
          <a:ext cx="7896225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6" name="Macro-Enabled Worksheet" r:id="rId3" imgW="7896331" imgH="3085959" progId="Excel.SheetMacroEnabled.12">
                  <p:embed/>
                </p:oleObj>
              </mc:Choice>
              <mc:Fallback>
                <p:oleObj name="Macro-Enabled Worksheet" r:id="rId3" imgW="7896331" imgH="3085959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844824"/>
                        <a:ext cx="7896225" cy="308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934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dirty="0" smtClean="0"/>
              <a:t>Hız Grafiği</a:t>
            </a:r>
            <a:endParaRPr lang="tr-TR" sz="4000" dirty="0"/>
          </a:p>
        </p:txBody>
      </p:sp>
      <p:graphicFrame>
        <p:nvGraphicFramePr>
          <p:cNvPr id="3" name="Nesne 2"/>
          <p:cNvGraphicFramePr>
            <a:graphicFrameLocks noChangeAspect="1"/>
          </p:cNvGraphicFramePr>
          <p:nvPr>
            <p:extLst/>
          </p:nvPr>
        </p:nvGraphicFramePr>
        <p:xfrm>
          <a:off x="785813" y="2276475"/>
          <a:ext cx="7572375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0" name="Makro İçerebilen Çalışma Sayfası" r:id="rId3" imgW="7572459" imgH="2895714" progId="Excel.SheetMacroEnabled.12">
                  <p:embed/>
                </p:oleObj>
              </mc:Choice>
              <mc:Fallback>
                <p:oleObj name="Makro İçerebilen Çalışma Sayfası" r:id="rId3" imgW="7572459" imgH="2895714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5813" y="2276475"/>
                        <a:ext cx="7572375" cy="289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50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dirty="0" smtClean="0"/>
              <a:t>İvme Grafiği</a:t>
            </a:r>
            <a:endParaRPr lang="tr-TR" sz="4000" dirty="0"/>
          </a:p>
        </p:txBody>
      </p:sp>
      <p:graphicFrame>
        <p:nvGraphicFramePr>
          <p:cNvPr id="3" name="Nesn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313852"/>
              </p:ext>
            </p:extLst>
          </p:nvPr>
        </p:nvGraphicFramePr>
        <p:xfrm>
          <a:off x="785813" y="2276475"/>
          <a:ext cx="7572375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4" name="Makro İçerebilen Çalışma Sayfası" r:id="rId3" imgW="7572459" imgH="2895714" progId="Excel.SheetMacroEnabled.12">
                  <p:embed/>
                </p:oleObj>
              </mc:Choice>
              <mc:Fallback>
                <p:oleObj name="Makro İçerebilen Çalışma Sayfası" r:id="rId3" imgW="7572459" imgH="2895714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5813" y="2276475"/>
                        <a:ext cx="7572375" cy="289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616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Analitik Tümlev (İntegral) Alma</a:t>
            </a:r>
            <a:endParaRPr lang="tr-TR" dirty="0"/>
          </a:p>
        </p:txBody>
      </p:sp>
      <p:sp>
        <p:nvSpPr>
          <p:cNvPr id="3" name="TextBox 5"/>
          <p:cNvSpPr txBox="1"/>
          <p:nvPr/>
        </p:nvSpPr>
        <p:spPr>
          <a:xfrm>
            <a:off x="457200" y="1524000"/>
            <a:ext cx="8147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 smtClean="0">
                <a:solidFill>
                  <a:schemeClr val="accent4"/>
                </a:solidFill>
                <a:latin typeface="Comic Sans MS" panose="030F0702030302020204" pitchFamily="66" charset="0"/>
              </a:rPr>
              <a:t>Eğer</a:t>
            </a:r>
            <a:r>
              <a:rPr lang="en-US" sz="280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zamana</a:t>
            </a:r>
            <a:r>
              <a:rPr lang="en-US" sz="28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bağlı</a:t>
            </a:r>
            <a:r>
              <a:rPr lang="en-US" sz="28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konum</a:t>
            </a:r>
            <a:r>
              <a:rPr lang="en-US" sz="28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koordinatı</a:t>
            </a:r>
            <a:r>
              <a:rPr lang="en-US" sz="28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s</a:t>
            </a:r>
            <a:r>
              <a:rPr lang="en-US" sz="28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tüm</a:t>
            </a:r>
            <a:r>
              <a:rPr lang="en-US" sz="28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süreç</a:t>
            </a:r>
            <a:r>
              <a:rPr lang="en-US" sz="28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boyunca</a:t>
            </a:r>
            <a:r>
              <a:rPr lang="en-US" sz="28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biliniyorsa</a:t>
            </a:r>
            <a:r>
              <a:rPr lang="en-US" sz="2800" dirty="0">
                <a:solidFill>
                  <a:schemeClr val="accent4"/>
                </a:solidFill>
                <a:latin typeface="Comic Sans MS" panose="030F0702030302020204" pitchFamily="66" charset="0"/>
              </a:rPr>
              <a:t>, </a:t>
            </a:r>
            <a:r>
              <a:rPr lang="en-US" sz="28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matematiksel</a:t>
            </a:r>
            <a:r>
              <a:rPr lang="en-US" sz="28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veya</a:t>
            </a:r>
            <a:r>
              <a:rPr lang="en-US" sz="28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grafik</a:t>
            </a:r>
            <a:r>
              <a:rPr lang="en-US" sz="28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türev</a:t>
            </a:r>
            <a:r>
              <a:rPr lang="en-US" sz="2800" dirty="0">
                <a:solidFill>
                  <a:schemeClr val="accent4"/>
                </a:solidFill>
                <a:latin typeface="Comic Sans MS" panose="030F0702030302020204" pitchFamily="66" charset="0"/>
              </a:rPr>
              <a:t> alma </a:t>
            </a:r>
            <a:r>
              <a:rPr lang="en-US" sz="28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yoluyla</a:t>
            </a:r>
            <a:r>
              <a:rPr lang="en-US" sz="28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zamana</a:t>
            </a:r>
            <a:r>
              <a:rPr lang="en-US" sz="28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bağlı</a:t>
            </a:r>
            <a:r>
              <a:rPr lang="en-US" sz="28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hız</a:t>
            </a:r>
            <a:r>
              <a:rPr lang="en-US" sz="28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ve</a:t>
            </a:r>
            <a:r>
              <a:rPr lang="en-US" sz="28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ivme</a:t>
            </a:r>
            <a:r>
              <a:rPr lang="en-US" sz="28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ilişkilerinin</a:t>
            </a:r>
            <a:r>
              <a:rPr lang="en-US" sz="28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bulunabildiğini</a:t>
            </a:r>
            <a:r>
              <a:rPr lang="en-US" sz="28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gördük</a:t>
            </a:r>
            <a:r>
              <a:rPr lang="en-US" sz="2800" dirty="0">
                <a:solidFill>
                  <a:schemeClr val="accent4"/>
                </a:solidFill>
                <a:latin typeface="Comic Sans MS" panose="030F0702030302020204" pitchFamily="66" charset="0"/>
              </a:rPr>
              <a:t>. </a:t>
            </a:r>
            <a:endParaRPr lang="tr-TR" sz="2800" dirty="0" smtClean="0">
              <a:solidFill>
                <a:schemeClr val="accent4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12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Parçacık Kinematiği</a:t>
            </a: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Giriş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3970784" cy="1900808"/>
          </a:xfrm>
        </p:spPr>
        <p:txBody>
          <a:bodyPr/>
          <a:lstStyle/>
          <a:p>
            <a:pPr marL="0" lvl="1"/>
            <a:r>
              <a:rPr lang="en-US" dirty="0" err="1" smtClean="0">
                <a:solidFill>
                  <a:schemeClr val="accent4"/>
                </a:solidFill>
                <a:latin typeface="Comic Sans MS" pitchFamily="66" charset="0"/>
              </a:rPr>
              <a:t>Parçacık</a:t>
            </a:r>
            <a:r>
              <a:rPr lang="tr-TR" dirty="0" smtClean="0">
                <a:solidFill>
                  <a:schemeClr val="accent4"/>
                </a:solidFill>
                <a:latin typeface="Comic Sans MS" pitchFamily="66" charset="0"/>
              </a:rPr>
              <a:t> </a:t>
            </a:r>
            <a:r>
              <a:rPr lang="tr-TR" dirty="0">
                <a:solidFill>
                  <a:schemeClr val="accent4"/>
                </a:solidFill>
                <a:latin typeface="Comic Sans MS" pitchFamily="66" charset="0"/>
              </a:rPr>
              <a:t>hareketi, her hangi bir yolla fiziksel olarak </a:t>
            </a:r>
            <a:r>
              <a:rPr lang="en-US" dirty="0" err="1">
                <a:solidFill>
                  <a:schemeClr val="accent4"/>
                </a:solidFill>
                <a:latin typeface="Comic Sans MS" pitchFamily="66" charset="0"/>
              </a:rPr>
              <a:t>sınırlanırsa</a:t>
            </a:r>
            <a:r>
              <a:rPr lang="en-US" dirty="0">
                <a:solidFill>
                  <a:schemeClr val="accent4"/>
                </a:solidFill>
                <a:latin typeface="Comic Sans MS" pitchFamily="66" charset="0"/>
              </a:rPr>
              <a:t>, </a:t>
            </a:r>
            <a:r>
              <a:rPr lang="en-US" dirty="0" err="1">
                <a:solidFill>
                  <a:schemeClr val="accent4"/>
                </a:solidFill>
                <a:latin typeface="Comic Sans MS" pitchFamily="66" charset="0"/>
              </a:rPr>
              <a:t>hareketinin</a:t>
            </a:r>
            <a:r>
              <a:rPr lang="en-US" dirty="0">
                <a:solidFill>
                  <a:schemeClr val="accent4"/>
                </a:solidFill>
                <a:latin typeface="Comic Sans MS" pitchFamily="66" charset="0"/>
              </a:rPr>
              <a:t> </a:t>
            </a:r>
            <a:r>
              <a:rPr lang="tr-TR" b="1" dirty="0">
                <a:solidFill>
                  <a:schemeClr val="accent4"/>
                </a:solidFill>
                <a:latin typeface="Comic Sans MS" pitchFamily="66" charset="0"/>
              </a:rPr>
              <a:t>kısıtlı</a:t>
            </a:r>
            <a:r>
              <a:rPr lang="tr-TR" dirty="0">
                <a:solidFill>
                  <a:schemeClr val="accent4"/>
                </a:solidFill>
                <a:latin typeface="Comic Sans MS" pitchFamily="66" charset="0"/>
              </a:rPr>
              <a:t> hareket olduğu</a:t>
            </a:r>
            <a:r>
              <a:rPr lang="en-US" dirty="0">
                <a:solidFill>
                  <a:schemeClr val="accent4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Comic Sans MS" pitchFamily="66" charset="0"/>
              </a:rPr>
              <a:t>söylenir</a:t>
            </a:r>
            <a:r>
              <a:rPr lang="en-US" dirty="0" smtClean="0">
                <a:solidFill>
                  <a:schemeClr val="accent4"/>
                </a:solidFill>
                <a:latin typeface="Comic Sans MS" pitchFamily="66" charset="0"/>
              </a:rPr>
              <a:t>.</a:t>
            </a:r>
            <a:endParaRPr lang="tr-TR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 bwMode="auto">
          <a:xfrm>
            <a:off x="5076056" y="1628883"/>
            <a:ext cx="3466728" cy="2016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lvl="1"/>
            <a:r>
              <a:rPr lang="tr-TR" kern="0" dirty="0" smtClean="0">
                <a:solidFill>
                  <a:schemeClr val="accent4"/>
                </a:solidFill>
                <a:latin typeface="Comic Sans MS" pitchFamily="66" charset="0"/>
              </a:rPr>
              <a:t>Eğer her hangi bir f</a:t>
            </a:r>
            <a:r>
              <a:rPr lang="en-US" kern="0" dirty="0" err="1" smtClean="0">
                <a:solidFill>
                  <a:schemeClr val="accent4"/>
                </a:solidFill>
                <a:latin typeface="Comic Sans MS" pitchFamily="66" charset="0"/>
              </a:rPr>
              <a:t>iziksel</a:t>
            </a:r>
            <a:r>
              <a:rPr lang="en-US" kern="0" dirty="0" smtClean="0">
                <a:solidFill>
                  <a:schemeClr val="accent4"/>
                </a:solidFill>
                <a:latin typeface="Comic Sans MS" pitchFamily="66" charset="0"/>
              </a:rPr>
              <a:t> </a:t>
            </a:r>
            <a:r>
              <a:rPr lang="tr-TR" kern="0" dirty="0" smtClean="0">
                <a:solidFill>
                  <a:schemeClr val="accent4"/>
                </a:solidFill>
                <a:latin typeface="Comic Sans MS" pitchFamily="66" charset="0"/>
              </a:rPr>
              <a:t>belirleyen</a:t>
            </a:r>
            <a:r>
              <a:rPr lang="en-US" kern="0" dirty="0" smtClean="0">
                <a:solidFill>
                  <a:schemeClr val="accent4"/>
                </a:solidFill>
                <a:latin typeface="Comic Sans MS" pitchFamily="66" charset="0"/>
              </a:rPr>
              <a:t> </a:t>
            </a:r>
            <a:r>
              <a:rPr lang="en-US" kern="0" dirty="0" err="1" smtClean="0">
                <a:solidFill>
                  <a:schemeClr val="accent4"/>
                </a:solidFill>
                <a:latin typeface="Comic Sans MS" pitchFamily="66" charset="0"/>
              </a:rPr>
              <a:t>yoksa</a:t>
            </a:r>
            <a:r>
              <a:rPr lang="en-US" kern="0" dirty="0" smtClean="0">
                <a:solidFill>
                  <a:schemeClr val="accent4"/>
                </a:solidFill>
                <a:latin typeface="Comic Sans MS" pitchFamily="66" charset="0"/>
              </a:rPr>
              <a:t>, </a:t>
            </a:r>
            <a:r>
              <a:rPr lang="en-US" kern="0" dirty="0" err="1" smtClean="0">
                <a:solidFill>
                  <a:schemeClr val="accent4"/>
                </a:solidFill>
                <a:latin typeface="Comic Sans MS" pitchFamily="66" charset="0"/>
              </a:rPr>
              <a:t>hareketin</a:t>
            </a:r>
            <a:r>
              <a:rPr lang="en-US" kern="0" dirty="0" smtClean="0">
                <a:solidFill>
                  <a:schemeClr val="accent4"/>
                </a:solidFill>
                <a:latin typeface="Comic Sans MS" pitchFamily="66" charset="0"/>
              </a:rPr>
              <a:t> </a:t>
            </a:r>
            <a:r>
              <a:rPr lang="en-US" b="1" kern="0" dirty="0" err="1" smtClean="0">
                <a:solidFill>
                  <a:schemeClr val="accent4"/>
                </a:solidFill>
                <a:latin typeface="Comic Sans MS" pitchFamily="66" charset="0"/>
              </a:rPr>
              <a:t>kısıtsız</a:t>
            </a:r>
            <a:r>
              <a:rPr lang="en-US" kern="0" dirty="0" smtClean="0">
                <a:solidFill>
                  <a:schemeClr val="accent4"/>
                </a:solidFill>
                <a:latin typeface="Comic Sans MS" pitchFamily="66" charset="0"/>
              </a:rPr>
              <a:t> </a:t>
            </a:r>
            <a:r>
              <a:rPr lang="en-US" kern="0" dirty="0" err="1" smtClean="0">
                <a:solidFill>
                  <a:schemeClr val="accent4"/>
                </a:solidFill>
                <a:latin typeface="Comic Sans MS" pitchFamily="66" charset="0"/>
              </a:rPr>
              <a:t>olduğu</a:t>
            </a:r>
            <a:r>
              <a:rPr lang="en-US" kern="0" dirty="0" smtClean="0">
                <a:solidFill>
                  <a:schemeClr val="accent4"/>
                </a:solidFill>
                <a:latin typeface="Comic Sans MS" pitchFamily="66" charset="0"/>
              </a:rPr>
              <a:t> </a:t>
            </a:r>
            <a:r>
              <a:rPr lang="en-US" kern="0" dirty="0" err="1" smtClean="0">
                <a:solidFill>
                  <a:schemeClr val="accent4"/>
                </a:solidFill>
                <a:latin typeface="Comic Sans MS" pitchFamily="66" charset="0"/>
              </a:rPr>
              <a:t>söylenir</a:t>
            </a:r>
            <a:r>
              <a:rPr lang="en-US" kern="0" dirty="0" smtClean="0">
                <a:solidFill>
                  <a:schemeClr val="accent4"/>
                </a:solidFill>
                <a:latin typeface="Comic Sans MS" pitchFamily="66" charset="0"/>
              </a:rPr>
              <a:t>.</a:t>
            </a:r>
            <a:endParaRPr lang="tr-TR" altLang="en-US" kern="0" dirty="0" smtClean="0">
              <a:solidFill>
                <a:schemeClr val="accent4"/>
              </a:solidFill>
              <a:latin typeface="Comic Sans MS" pitchFamily="66" charset="0"/>
            </a:endParaRPr>
          </a:p>
          <a:p>
            <a:endParaRPr lang="tr-TR" kern="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104" y="3475857"/>
            <a:ext cx="2160000" cy="291206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3861048"/>
            <a:ext cx="2205957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063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Analitik Tümlev (İntegral) Alma</a:t>
            </a:r>
            <a:endParaRPr lang="tr-TR" dirty="0"/>
          </a:p>
        </p:txBody>
      </p:sp>
      <p:sp>
        <p:nvSpPr>
          <p:cNvPr id="3" name="TextBox 5"/>
          <p:cNvSpPr txBox="1"/>
          <p:nvPr/>
        </p:nvSpPr>
        <p:spPr>
          <a:xfrm>
            <a:off x="457200" y="1524000"/>
            <a:ext cx="814724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sz="2400" b="1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B</a:t>
            </a:r>
            <a:r>
              <a:rPr lang="en-US" sz="2400" b="1" dirty="0" err="1" smtClean="0">
                <a:solidFill>
                  <a:schemeClr val="accent4"/>
                </a:solidFill>
                <a:latin typeface="Comic Sans MS" panose="030F0702030302020204" pitchFamily="66" charset="0"/>
              </a:rPr>
              <a:t>ir</a:t>
            </a:r>
            <a:r>
              <a:rPr lang="en-US" sz="2400" b="1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çok</a:t>
            </a:r>
            <a:r>
              <a:rPr lang="en-US" sz="24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problemde</a:t>
            </a:r>
            <a:r>
              <a:rPr lang="en-US" sz="24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, </a:t>
            </a:r>
            <a:r>
              <a:rPr lang="en-US" sz="2400" b="1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konum</a:t>
            </a:r>
            <a:r>
              <a:rPr lang="en-US" sz="24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koordinatının</a:t>
            </a:r>
            <a:r>
              <a:rPr lang="en-US" sz="24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zamana</a:t>
            </a:r>
            <a:r>
              <a:rPr lang="en-US" sz="24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bağlı</a:t>
            </a:r>
            <a:r>
              <a:rPr lang="en-US" sz="24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fonksiyonu</a:t>
            </a:r>
            <a:r>
              <a:rPr lang="en-US" sz="24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bilinmez</a:t>
            </a:r>
            <a:r>
              <a:rPr lang="en-US" sz="24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. </a:t>
            </a:r>
            <a:endParaRPr lang="tr-TR" sz="2400" b="1" dirty="0" smtClean="0">
              <a:solidFill>
                <a:schemeClr val="accent4"/>
              </a:solidFill>
              <a:latin typeface="Comic Sans MS" panose="030F0702030302020204" pitchFamily="66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solidFill>
                  <a:schemeClr val="accent4"/>
                </a:solidFill>
                <a:latin typeface="Comic Sans MS" panose="030F0702030302020204" pitchFamily="66" charset="0"/>
              </a:rPr>
              <a:t>Tersine</a:t>
            </a:r>
            <a:r>
              <a:rPr lang="en-US" sz="240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konum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-zaman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ilişkisi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ivme</a:t>
            </a:r>
            <a:r>
              <a:rPr lang="en-US" sz="24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verisinin</a:t>
            </a:r>
            <a:r>
              <a:rPr lang="en-US" sz="24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Comic Sans MS" panose="030F0702030302020204" pitchFamily="66" charset="0"/>
              </a:rPr>
              <a:t>tümlevin</a:t>
            </a:r>
            <a:r>
              <a:rPr lang="tr-TR" sz="240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in (integralinin)</a:t>
            </a:r>
            <a:r>
              <a:rPr lang="en-US" sz="240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alınmasıyla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elde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edilir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. </a:t>
            </a:r>
            <a:endParaRPr lang="tr-TR" sz="2400" dirty="0" smtClean="0">
              <a:solidFill>
                <a:schemeClr val="accent4"/>
              </a:solidFill>
              <a:latin typeface="Comic Sans MS" panose="030F0702030302020204" pitchFamily="66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solidFill>
                  <a:schemeClr val="accent4"/>
                </a:solidFill>
                <a:latin typeface="Comic Sans MS" panose="030F0702030302020204" pitchFamily="66" charset="0"/>
              </a:rPr>
              <a:t>İlerde</a:t>
            </a:r>
            <a:r>
              <a:rPr lang="en-US" sz="240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tartışılacak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bölümlerde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görüleceği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gibi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ivme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, </a:t>
            </a:r>
            <a:r>
              <a:rPr lang="en-US" sz="2400" b="1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hareket</a:t>
            </a:r>
            <a:r>
              <a:rPr lang="en-US" sz="24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eden</a:t>
            </a:r>
            <a:r>
              <a:rPr lang="en-US" sz="24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cisme</a:t>
            </a:r>
            <a:r>
              <a:rPr lang="en-US" sz="24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etkiyen</a:t>
            </a:r>
            <a:r>
              <a:rPr lang="en-US" sz="24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kuvvetler</a:t>
            </a:r>
            <a:r>
              <a:rPr lang="en-US" sz="24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tarafından</a:t>
            </a:r>
            <a:r>
              <a:rPr lang="en-US" sz="24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belirlenir</a:t>
            </a:r>
            <a:r>
              <a:rPr lang="en-US" sz="24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6679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Analitik Tümlev (İntegral) Alma</a:t>
            </a:r>
          </a:p>
        </p:txBody>
      </p:sp>
      <p:sp>
        <p:nvSpPr>
          <p:cNvPr id="3" name="TextBox 5"/>
          <p:cNvSpPr txBox="1"/>
          <p:nvPr/>
        </p:nvSpPr>
        <p:spPr>
          <a:xfrm>
            <a:off x="457200" y="1524000"/>
            <a:ext cx="8147248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Kuvvetlerin</a:t>
            </a:r>
            <a:r>
              <a:rPr lang="en-US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doğasına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bağlı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olarak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ivme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zamanın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hızın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konumun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ya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da </a:t>
            </a:r>
            <a:r>
              <a:rPr lang="en-US" sz="24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bunların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bileşiminin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bir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fonksiyonu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olarak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tanımlanabilir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. </a:t>
            </a:r>
            <a:endParaRPr lang="tr-TR" sz="2400" dirty="0" smtClean="0">
              <a:solidFill>
                <a:schemeClr val="accent4"/>
              </a:solidFill>
              <a:latin typeface="Comic Sans MS" panose="030F0702030302020204" pitchFamily="66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solidFill>
                  <a:schemeClr val="accent4"/>
                </a:solidFill>
                <a:latin typeface="Comic Sans MS" panose="030F0702030302020204" pitchFamily="66" charset="0"/>
              </a:rPr>
              <a:t>Şimdi</a:t>
            </a:r>
            <a:r>
              <a:rPr lang="en-US" sz="240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sırasıyla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bu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durumları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inceleyeceğiz</a:t>
            </a:r>
            <a:r>
              <a:rPr lang="en-US" sz="240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.</a:t>
            </a:r>
            <a:endParaRPr lang="tr-TR" sz="2400" dirty="0" smtClean="0">
              <a:solidFill>
                <a:schemeClr val="accent4"/>
              </a:solidFill>
              <a:latin typeface="Comic Sans MS" panose="030F0702030302020204" pitchFamily="66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tr-TR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Sabit ivme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tr-TR" sz="2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Zamanın fonksiyonu olarak ivme a=f(t)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tr-TR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Hızın fonksiyonu olarak ivme a=f(v)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tr-TR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Yer değiştirmenin fonksiyonu olarak ivme a=f(s)</a:t>
            </a:r>
            <a:endParaRPr lang="en-US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tr-TR" sz="1200" dirty="0">
              <a:solidFill>
                <a:schemeClr val="accent4"/>
              </a:solidFill>
              <a:latin typeface="Comic Sans MS" panose="030F0702030302020204" pitchFamily="66" charset="0"/>
            </a:endParaRPr>
          </a:p>
          <a:p>
            <a:endParaRPr lang="en-US" sz="1400" dirty="0">
              <a:solidFill>
                <a:schemeClr val="accent4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79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Sabit İvme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mic Sans MS" panose="030F0702030302020204" pitchFamily="66" charset="0"/>
              </a:rPr>
              <a:t>İvme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sabit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olduğu</a:t>
            </a:r>
            <a:r>
              <a:rPr lang="en-US" dirty="0">
                <a:latin typeface="Comic Sans MS" panose="030F0702030302020204" pitchFamily="66" charset="0"/>
              </a:rPr>
              <a:t> zaman, </a:t>
            </a:r>
            <a:r>
              <a:rPr lang="en-US" dirty="0" err="1">
                <a:latin typeface="Comic Sans MS" panose="030F0702030302020204" pitchFamily="66" charset="0"/>
              </a:rPr>
              <a:t>daha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önce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yazdığımız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tümlev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ifadelerinde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b="1" i="1" u="sng" dirty="0" err="1">
                <a:latin typeface="Comic Sans MS" panose="030F0702030302020204" pitchFamily="66" charset="0"/>
              </a:rPr>
              <a:t>ivme</a:t>
            </a:r>
            <a:r>
              <a:rPr lang="en-US" b="1" i="1" u="sng" dirty="0">
                <a:latin typeface="Comic Sans MS" panose="030F0702030302020204" pitchFamily="66" charset="0"/>
              </a:rPr>
              <a:t> </a:t>
            </a:r>
            <a:r>
              <a:rPr lang="en-US" b="1" i="1" u="sng" dirty="0" err="1">
                <a:latin typeface="Comic Sans MS" panose="030F0702030302020204" pitchFamily="66" charset="0"/>
              </a:rPr>
              <a:t>tümlev</a:t>
            </a:r>
            <a:r>
              <a:rPr lang="en-US" b="1" i="1" u="sng" dirty="0">
                <a:latin typeface="Comic Sans MS" panose="030F0702030302020204" pitchFamily="66" charset="0"/>
              </a:rPr>
              <a:t> </a:t>
            </a:r>
            <a:r>
              <a:rPr lang="en-US" b="1" i="1" u="sng" dirty="0" err="1">
                <a:latin typeface="Comic Sans MS" panose="030F0702030302020204" pitchFamily="66" charset="0"/>
              </a:rPr>
              <a:t>işaretinin</a:t>
            </a:r>
            <a:r>
              <a:rPr lang="en-US" b="1" i="1" u="sng" dirty="0">
                <a:latin typeface="Comic Sans MS" panose="030F0702030302020204" pitchFamily="66" charset="0"/>
              </a:rPr>
              <a:t> </a:t>
            </a:r>
            <a:r>
              <a:rPr lang="en-US" b="1" i="1" u="sng" dirty="0" err="1">
                <a:latin typeface="Comic Sans MS" panose="030F0702030302020204" pitchFamily="66" charset="0"/>
              </a:rPr>
              <a:t>dışına</a:t>
            </a:r>
            <a:r>
              <a:rPr lang="en-US" b="1" i="1" u="sng" dirty="0">
                <a:latin typeface="Comic Sans MS" panose="030F0702030302020204" pitchFamily="66" charset="0"/>
              </a:rPr>
              <a:t> </a:t>
            </a:r>
            <a:r>
              <a:rPr lang="en-US" b="1" i="1" u="sng" dirty="0" err="1">
                <a:latin typeface="Comic Sans MS" panose="030F0702030302020204" pitchFamily="66" charset="0"/>
              </a:rPr>
              <a:t>çıkar</a:t>
            </a:r>
            <a:r>
              <a:rPr lang="en-US" i="1" u="sng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ve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ifadelerin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tümlevi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direkt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olarak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alınabilir</a:t>
            </a:r>
            <a:r>
              <a:rPr lang="en-US" dirty="0">
                <a:latin typeface="Comic Sans MS" panose="030F0702030302020204" pitchFamily="66" charset="0"/>
              </a:rPr>
              <a:t>.</a:t>
            </a:r>
            <a:endParaRPr 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0483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Sabit İvme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Basitleştirme </a:t>
                </a:r>
                <a:r>
                  <a:rPr lang="en-US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için</a:t>
                </a:r>
                <a:r>
                  <a:rPr lang="en-US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ve</a:t>
                </a:r>
                <a:r>
                  <a:rPr lang="en-US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başlangıç</a:t>
                </a:r>
                <a:r>
                  <a:rPr lang="en-US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koşulları</a:t>
                </a:r>
                <a:r>
                  <a:rPr lang="en-US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olarak</a:t>
                </a:r>
                <a:r>
                  <a:rPr lang="en-US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atansın</a:t>
                </a:r>
                <a:r>
                  <a:rPr lang="en-US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. </a:t>
                </a:r>
                <a:endParaRPr lang="tr-TR" dirty="0" smtClean="0">
                  <a:solidFill>
                    <a:schemeClr val="accent4"/>
                  </a:solidFill>
                  <a:latin typeface="Comic Sans MS" panose="030F0702030302020204" pitchFamily="66" charset="0"/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Bu </a:t>
                </a:r>
                <a:r>
                  <a:rPr lang="en-US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durumda</a:t>
                </a:r>
                <a:r>
                  <a:rPr lang="en-US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endParaRPr lang="tr-TR" dirty="0">
                  <a:solidFill>
                    <a:schemeClr val="accent4"/>
                  </a:solidFill>
                  <a:latin typeface="Comic Sans MS" panose="030F0702030302020204" pitchFamily="66" charset="0"/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tr-TR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sub>
                        <m:sup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sup>
                        <m:e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e>
                      </m:nary>
                      <m:r>
                        <a:rPr lang="tr-TR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nary>
                        <m:naryPr>
                          <m:limLoc m:val="undOvr"/>
                          <m:ctrlPr>
                            <a:rPr lang="en-US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  <m:e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e>
                      </m:nary>
                      <m:r>
                        <a:rPr lang="tr-TR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  <m:r>
                        <a:rPr lang="tr-T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tr-T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𝒂𝒕</m:t>
                      </m:r>
                    </m:oMath>
                  </m:oMathPara>
                </a14:m>
                <a:endParaRPr lang="tr-TR" b="1" dirty="0">
                  <a:solidFill>
                    <a:srgbClr val="00B0F0"/>
                  </a:solidFill>
                  <a:latin typeface="Comic Sans MS" panose="030F0702030302020204" pitchFamily="66" charset="0"/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tr-TR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sub>
                        <m:sup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sup>
                        <m:e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e>
                      </m:nary>
                      <m:r>
                        <a:rPr lang="tr-TR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nary>
                        <m:naryPr>
                          <m:limLoc m:val="undOvr"/>
                          <m:ctrlPr>
                            <a:rPr lang="en-US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tr-TR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sub>
                        <m:sup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p>
                        <m:e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nary>
                      <m:r>
                        <a:rPr lang="tr-TR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p>
                        <m:sSupPr>
                          <m:ctrlP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tr-T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tr-T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  <m:sup>
                          <m: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tr-T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tr-T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d>
                        <m:dPr>
                          <m:ctrlP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  <m: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tr-T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148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09887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Sabit İvme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4530725"/>
              </a:xfrm>
            </p:spPr>
            <p:txBody>
              <a:bodyPr/>
              <a:lstStyle/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tr-TR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(2)’</a:t>
                </a:r>
                <a:r>
                  <a:rPr lang="tr-TR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nin</a:t>
                </a:r>
                <a:r>
                  <a:rPr lang="tr-TR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tümleviyle bulunan hız ifadesi (1) yerleştirilerek tümlev alınırsa;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tr-TR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sub>
                        <m:sup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p>
                        <m:e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𝒅𝒔</m:t>
                          </m:r>
                        </m:e>
                      </m:nary>
                      <m:r>
                        <a:rPr lang="tr-TR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  <m:e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e>
                      </m:nary>
                      <m:r>
                        <a:rPr lang="tr-TR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  <m:e>
                          <m:d>
                            <m:dPr>
                              <m:ctrlPr>
                                <a:rPr lang="tr-TR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tr-T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tr-T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𝒂𝒕</m:t>
                              </m:r>
                            </m:e>
                          </m:d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e>
                      </m:nary>
                      <m:r>
                        <a:rPr lang="tr-TR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  <m:r>
                        <a:rPr lang="tr-T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tr-T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tr-T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tr-T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sSup>
                            <m:sSupPr>
                              <m:ctrlPr>
                                <a:rPr lang="tr-T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tr-T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00B0F0"/>
                  </a:solidFill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4530725"/>
              </a:xfrm>
              <a:blipFill>
                <a:blip r:embed="rId2"/>
                <a:stretch>
                  <a:fillRect l="-1404" t="-148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39448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Örnek: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tr-TR" dirty="0"/>
                  <a:t>Bir parçacık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=50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tr-TR" dirty="0"/>
                  <a:t> hızla ilerlerken 4. saniyede fren yapılarak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dirty="0">
                        <a:latin typeface="Cambria Math" panose="02040503050406030204" pitchFamily="18" charset="0"/>
                      </a:rPr>
                      <m:t>a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=−10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ivme ile durmaya zorlanıyor. Parçacığın 8. ve 12. </a:t>
                </a:r>
                <a:r>
                  <a:rPr lang="tr-TR" dirty="0"/>
                  <a:t>saniyelerdeki hız ve konumunu hesaplayınız.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148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27248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Dikdörtgen 2"/>
              <p:cNvSpPr/>
              <p:nvPr/>
            </p:nvSpPr>
            <p:spPr>
              <a:xfrm>
                <a:off x="611560" y="1628800"/>
                <a:ext cx="7231916" cy="55000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tr-TR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sub>
                        <m:sup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sup>
                        <m:e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e>
                      </m:nary>
                      <m:r>
                        <a:rPr lang="tr-TR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nary>
                        <m:naryPr>
                          <m:limLoc m:val="undOvr"/>
                          <m:ctrlPr>
                            <a:rPr lang="en-US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tr-TR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sub>
                        <m:sup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  <m:e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e>
                      </m:nary>
                      <m:r>
                        <a:rPr lang="tr-TR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nary>
                        <m:naryPr>
                          <m:limLoc m:val="undOvr"/>
                          <m:ctrlPr>
                            <a:rPr lang="en-US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𝟓𝟎</m:t>
                          </m:r>
                        </m:sub>
                        <m:sup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sup>
                        <m:e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e>
                      </m:nary>
                      <m:r>
                        <a:rPr lang="tr-TR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nary>
                        <m:naryPr>
                          <m:limLoc m:val="undOvr"/>
                          <m:ctrlPr>
                            <a:rPr lang="en-US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  <m:e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e>
                      </m:nary>
                      <m:r>
                        <a:rPr lang="tr-TR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  <m:r>
                        <a:rPr lang="tr-T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tr-T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tr-T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d>
                        <m:dPr>
                          <m:ctrlPr>
                            <a:rPr lang="tr-T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r>
                            <a:rPr lang="tr-T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tr-TR" b="1" dirty="0" smtClean="0">
                  <a:solidFill>
                    <a:srgbClr val="00B0F0"/>
                  </a:solidFill>
                  <a:latin typeface="Comic Sans MS" panose="030F0702030302020204" pitchFamily="66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  <m:r>
                        <a:rPr lang="tr-T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tr-T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𝟓𝟎</m:t>
                      </m:r>
                      <m:r>
                        <a:rPr lang="tr-T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tr-T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tr-T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tr-T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tr-T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r>
                            <a:rPr lang="tr-T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tr-T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tr-T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  <m:r>
                        <a:rPr lang="tr-T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𝟗𝟎</m:t>
                      </m:r>
                      <m:r>
                        <a:rPr lang="tr-T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tr-T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tr-T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tr-TR" b="1" dirty="0" smtClean="0">
                  <a:solidFill>
                    <a:srgbClr val="00B050"/>
                  </a:solidFill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tr-TR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tr-TR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  <m:r>
                        <a:rPr lang="tr-T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𝟗𝟎</m:t>
                      </m:r>
                      <m:r>
                        <a:rPr lang="tr-T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tr-T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tr-T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tr-TR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tr-TR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𝐦</m:t>
                      </m:r>
                      <m:r>
                        <a:rPr lang="tr-TR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tr-TR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𝐬</m:t>
                      </m:r>
                    </m:oMath>
                  </m:oMathPara>
                </a14:m>
                <a:endParaRPr lang="tr-TR" b="1" dirty="0" smtClean="0">
                  <a:solidFill>
                    <a:srgbClr val="00B0F0"/>
                  </a:solidFill>
                  <a:latin typeface="Comic Sans MS" panose="030F0702030302020204" pitchFamily="66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tr-TR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tr-TR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  <m:r>
                        <a:rPr lang="tr-T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𝟗𝟎</m:t>
                      </m:r>
                      <m:r>
                        <a:rPr lang="tr-T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tr-T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tr-T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tr-TR" b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tr-TR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𝟑𝟎</m:t>
                      </m:r>
                      <m:r>
                        <a:rPr lang="tr-TR" b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b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𝐦</m:t>
                      </m:r>
                      <m:r>
                        <a:rPr lang="tr-TR" b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tr-TR" b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𝐬</m:t>
                      </m:r>
                    </m:oMath>
                  </m:oMathPara>
                </a14:m>
                <a:endParaRPr lang="tr-TR" b="1" dirty="0" smtClean="0">
                  <a:solidFill>
                    <a:srgbClr val="00B0F0"/>
                  </a:solidFill>
                  <a:latin typeface="Comic Sans MS" panose="030F0702030302020204" pitchFamily="66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tr-TR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sub>
                        <m:sup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p>
                        <m:e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𝒅𝒔</m:t>
                          </m:r>
                        </m:e>
                      </m:nary>
                      <m:r>
                        <a:rPr lang="tr-TR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  <m:e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𝒗𝒅𝒕</m:t>
                          </m:r>
                        </m:e>
                      </m:nary>
                      <m:r>
                        <a:rPr lang="tr-TR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nary>
                        <m:naryPr>
                          <m:limLoc m:val="undOvr"/>
                          <m:ctrlPr>
                            <a:rPr lang="en-US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tr-T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e>
                      </m:nary>
                      <m:r>
                        <a:rPr lang="tr-TR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en-US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  <m:e>
                          <m:r>
                            <a:rPr lang="tr-T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e>
                      </m:nary>
                      <m:r>
                        <a:rPr lang="tr-TR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nary>
                        <m:naryPr>
                          <m:limLoc m:val="undOvr"/>
                          <m:ctrlPr>
                            <a:rPr lang="en-US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e>
                      </m:nary>
                      <m:r>
                        <a:rPr lang="tr-TR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en-US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  <m:e>
                          <m:d>
                            <m:dPr>
                              <m:ctrlPr>
                                <a:rPr lang="tr-TR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𝟗𝟎</m:t>
                              </m:r>
                              <m:r>
                                <a:rPr lang="tr-TR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  <m:r>
                                <a:rPr lang="tr-TR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e>
                      </m:nary>
                    </m:oMath>
                  </m:oMathPara>
                </a14:m>
                <a:endParaRPr lang="tr-TR" b="1" dirty="0" smtClean="0">
                  <a:solidFill>
                    <a:srgbClr val="00B0F0"/>
                  </a:solidFill>
                  <a:latin typeface="Comic Sans MS" panose="030F0702030302020204" pitchFamily="66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tr-TR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tr-TR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𝟓𝟎</m:t>
                              </m:r>
                              <m:r>
                                <a:rPr lang="tr-TR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  <m:sub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bSup>
                      <m:r>
                        <a:rPr lang="tr-TR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tr-TR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tr-TR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𝟗𝟎</m:t>
                                  </m:r>
                                  <m:r>
                                    <a:rPr lang="tr-TR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𝒕</m:t>
                                  </m:r>
                                  <m:r>
                                    <a:rPr lang="tr-TR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  <m:sSup>
                                    <m:sSupPr>
                                      <m:ctrlPr>
                                        <a:rPr lang="tr-TR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  <m:sup>
                                      <m:r>
                                        <a:rPr lang="tr-TR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tr-T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tr-T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bSup>
                      <m:r>
                        <a:rPr lang="tr-TR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  <m:r>
                        <a:rPr lang="tr-TR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tr-TR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tr-TR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𝟗𝟎</m:t>
                      </m:r>
                      <m:r>
                        <a:rPr lang="tr-TR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tr-TR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tr-TR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tr-TR" b="1" i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𝟗𝟎</m:t>
                      </m:r>
                      <m:r>
                        <a:rPr lang="tr-TR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tr-TR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tr-TR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tr-TR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tr-TR" b="1" dirty="0" smtClean="0">
                  <a:solidFill>
                    <a:srgbClr val="00B0F0"/>
                  </a:solidFill>
                  <a:latin typeface="Comic Sans MS" panose="030F0702030302020204" pitchFamily="66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tr-TR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𝟗𝟎</m:t>
                      </m:r>
                      <m:r>
                        <a:rPr lang="tr-TR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tr-TR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tr-TR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tr-TR" b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tr-TR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tr-TR" b="1" dirty="0" smtClean="0">
                  <a:solidFill>
                    <a:srgbClr val="00B0F0"/>
                  </a:solidFill>
                  <a:latin typeface="Comic Sans MS" panose="030F0702030302020204" pitchFamily="66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tr-TR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tr-TR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  <m:r>
                        <a:rPr lang="tr-T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𝟗𝟎</m:t>
                      </m:r>
                      <m:r>
                        <a:rPr lang="tr-T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tr-T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tr-T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tr-TR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tr-TR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tr-TR" b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𝟖𝟎</m:t>
                      </m:r>
                      <m:r>
                        <a:rPr lang="tr-TR" b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𝟑𝟐𝟎</m:t>
                      </m:r>
                      <m:r>
                        <a:rPr lang="tr-TR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𝐦</m:t>
                      </m:r>
                    </m:oMath>
                  </m:oMathPara>
                </a14:m>
                <a:endParaRPr lang="tr-TR" b="1" i="0" dirty="0" smtClean="0">
                  <a:solidFill>
                    <a:srgbClr val="00B05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tr-TR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tr-TR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  <m:r>
                        <a:rPr lang="tr-T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𝟗𝟎</m:t>
                      </m:r>
                      <m:r>
                        <a:rPr lang="tr-T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tr-T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tr-T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tr-TR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tr-TR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tr-TR" b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𝟖𝟎</m:t>
                      </m:r>
                      <m:r>
                        <a:rPr lang="tr-TR" b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𝟐𝟖𝟎</m:t>
                      </m:r>
                      <m:r>
                        <a:rPr lang="tr-TR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b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𝐦</m:t>
                      </m:r>
                    </m:oMath>
                  </m:oMathPara>
                </a14:m>
                <a:endParaRPr lang="tr-TR" b="1" dirty="0">
                  <a:solidFill>
                    <a:srgbClr val="00B050"/>
                  </a:solidFill>
                  <a:latin typeface="Comic Sans MS" panose="030F0702030302020204" pitchFamily="66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tr-TR" b="1" dirty="0">
                  <a:solidFill>
                    <a:srgbClr val="00B0F0"/>
                  </a:solidFill>
                  <a:latin typeface="Comic Sans MS" panose="030F0702030302020204" pitchFamily="66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tr-TR" b="1" dirty="0">
                  <a:solidFill>
                    <a:srgbClr val="00B0F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Dikdörtgen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628800"/>
                <a:ext cx="7231916" cy="55000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401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507288" cy="1246187"/>
          </a:xfrm>
        </p:spPr>
        <p:txBody>
          <a:bodyPr/>
          <a:lstStyle/>
          <a:p>
            <a:r>
              <a:rPr lang="tr-TR" dirty="0"/>
              <a:t>Zamanın fonksiyonu olarak </a:t>
            </a:r>
            <a:r>
              <a:rPr lang="tr-TR" dirty="0" smtClean="0"/>
              <a:t>ivme</a:t>
            </a:r>
            <a:br>
              <a:rPr lang="tr-TR" dirty="0" smtClean="0"/>
            </a:br>
            <a:r>
              <a:rPr lang="tr-TR" dirty="0" smtClean="0"/>
              <a:t>a=f(t</a:t>
            </a:r>
            <a:r>
              <a:rPr lang="tr-TR"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5"/>
              <p:cNvSpPr txBox="1"/>
              <p:nvPr/>
            </p:nvSpPr>
            <p:spPr>
              <a:xfrm>
                <a:off x="457200" y="1628800"/>
                <a:ext cx="8219256" cy="3821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dirty="0" err="1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İvme</a:t>
                </a:r>
                <a:r>
                  <a:rPr lang="en-US" sz="2800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tr-TR" sz="2800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zamanın fonksiyonu olarak verildiğinde</a:t>
                </a:r>
                <a:r>
                  <a:rPr lang="en-US" sz="2800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, </a:t>
                </a:r>
                <a:r>
                  <a:rPr lang="en-US" sz="28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daha</a:t>
                </a:r>
                <a:r>
                  <a:rPr lang="en-US" sz="28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8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önce</a:t>
                </a:r>
                <a:r>
                  <a:rPr lang="en-US" sz="28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800" dirty="0" err="1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yazdığımız</a:t>
                </a:r>
                <a:r>
                  <a:rPr lang="tr-TR" sz="2800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(2) numaralı denklemde ivme ifadesini yerine yazıp</a:t>
                </a:r>
                <a:r>
                  <a:rPr lang="en-US" sz="2800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800" dirty="0" err="1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tümlev</a:t>
                </a:r>
                <a:r>
                  <a:rPr lang="tr-TR" sz="2800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alırsak,</a:t>
                </a:r>
                <a:r>
                  <a:rPr lang="en-US" sz="2800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tr-TR" sz="2800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b</a:t>
                </a:r>
                <a:r>
                  <a:rPr lang="en-US" sz="2800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u </a:t>
                </a:r>
                <a:r>
                  <a:rPr lang="en-US" sz="28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durumda</a:t>
                </a:r>
                <a:r>
                  <a:rPr lang="en-US" sz="28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endParaRPr lang="tr-TR" sz="2800" dirty="0" smtClean="0">
                  <a:solidFill>
                    <a:schemeClr val="accent4"/>
                  </a:solidFill>
                  <a:latin typeface="Comic Sans MS" panose="030F0702030302020204" pitchFamily="66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tr-TR" sz="28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sub>
                        <m:sup>
                          <m:r>
                            <a:rPr lang="tr-TR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sup>
                        <m:e>
                          <m:r>
                            <a:rPr lang="tr-TR" sz="28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e>
                      </m:nary>
                      <m:r>
                        <a:rPr lang="tr-TR" sz="2800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8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tr-TR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  <m:e>
                          <m:r>
                            <a:rPr lang="tr-TR" sz="28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𝒂𝒅𝒕</m:t>
                          </m:r>
                        </m:e>
                      </m:nary>
                      <m:r>
                        <a:rPr lang="tr-TR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8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sz="28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tr-TR" sz="28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  <m:e>
                          <m:r>
                            <a:rPr lang="tr-TR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tr-TR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tr-TR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tr-TR" sz="28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e>
                      </m:nary>
                      <m:r>
                        <a:rPr lang="tr-TR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  <m:r>
                        <a:rPr lang="tr-TR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tr-TR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tr-TR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en-US" sz="28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sz="28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tr-TR" sz="28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  <m:e>
                          <m:r>
                            <a:rPr lang="tr-TR" sz="28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tr-TR" sz="28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8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tr-TR" sz="28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tr-TR" sz="28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e>
                      </m:nary>
                    </m:oMath>
                  </m:oMathPara>
                </a14:m>
                <a:endParaRPr lang="tr-TR" sz="2800" b="1" dirty="0" smtClean="0">
                  <a:solidFill>
                    <a:schemeClr val="accent4"/>
                  </a:solidFill>
                  <a:latin typeface="Comic Sans MS" panose="030F0702030302020204" pitchFamily="66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tr-TR" sz="2800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elde edilir.</a:t>
                </a:r>
                <a:endParaRPr lang="en-US" sz="2800" dirty="0">
                  <a:solidFill>
                    <a:schemeClr val="accent4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28800"/>
                <a:ext cx="8219256" cy="3821687"/>
              </a:xfrm>
              <a:prstGeom prst="rect">
                <a:avLst/>
              </a:prstGeom>
              <a:blipFill>
                <a:blip r:embed="rId2"/>
                <a:stretch>
                  <a:fillRect l="-1484" t="-1595" b="-35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49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tr-TR" dirty="0" smtClean="0"/>
                  <a:t>ivmesi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−30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/>
                  <a:t>ifadesi ile verilen parçacığın hız ve konum fonksiyonlarını bulunuz. </a:t>
                </a:r>
                <a:endParaRPr lang="tr-TR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/>
                  <a:t> anında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=−5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ve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=3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tr-TR" dirty="0"/>
                  <a:t> dir.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148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32979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Dikdörtgen 2"/>
              <p:cNvSpPr/>
              <p:nvPr/>
            </p:nvSpPr>
            <p:spPr>
              <a:xfrm>
                <a:off x="431304" y="1524000"/>
                <a:ext cx="7915365" cy="3170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tr-TR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sub>
                        <m:sup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sup>
                        <m:e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e>
                      </m:nary>
                      <m:r>
                        <a:rPr lang="tr-TR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  <m:e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𝒂𝒅𝒕</m:t>
                          </m:r>
                        </m:e>
                      </m:nary>
                      <m:r>
                        <a:rPr lang="tr-TR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  <m:e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e>
                      </m:nary>
                      <m:r>
                        <a:rPr lang="tr-TR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  <m:r>
                        <a:rPr lang="tr-TR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tr-TR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en-US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  <m:e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tr-TR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e>
                      </m:nary>
                    </m:oMath>
                  </m:oMathPara>
                </a14:m>
                <a:endParaRPr lang="tr-TR" b="1" dirty="0" smtClean="0">
                  <a:solidFill>
                    <a:srgbClr val="00B0F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tr-TR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sup>
                        <m:e>
                          <m:r>
                            <a:rPr lang="tr-TR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e>
                      </m:nary>
                      <m:r>
                        <a:rPr lang="tr-T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tr-TR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  <m:e>
                          <m:r>
                            <a:rPr lang="tr-T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tr-T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tr-T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tr-T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tr-TR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e>
                      </m:nary>
                      <m:r>
                        <a:rPr lang="tr-T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tr-T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tr-T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tr-T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tr-T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tr-T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tr-T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tr-T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tr-T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tr-TR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tr-TR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tr-T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tr-T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tr-T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tr-TR" b="1" dirty="0" smtClean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tr-TR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sub>
                        <m:sup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p>
                        <m:e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𝒅𝒔</m:t>
                          </m:r>
                        </m:e>
                      </m:nary>
                      <m:r>
                        <a:rPr lang="tr-TR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  <m:e>
                          <m:r>
                            <a:rPr lang="tr-TR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𝒗𝒅𝒕</m:t>
                          </m:r>
                        </m:e>
                      </m:nary>
                      <m:r>
                        <a:rPr lang="tr-TR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nary>
                        <m:naryPr>
                          <m:limLoc m:val="undOvr"/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  <m:sup>
                          <m:r>
                            <a:rPr lang="tr-TR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p>
                        <m:e>
                          <m:r>
                            <a:rPr lang="tr-TR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𝒅𝒔</m:t>
                          </m:r>
                        </m:e>
                      </m:nary>
                      <m:r>
                        <a:rPr lang="tr-T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tr-TR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  <m:e>
                          <m:d>
                            <m:dPr>
                              <m:ctrlPr>
                                <a:rPr lang="tr-TR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tr-TR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tr-TR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tr-TR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  <m:r>
                                <a:rPr lang="tr-TR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tr-TR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m:rPr>
                                  <m:nor/>
                                </m:rPr>
                                <a:rPr lang="tr-TR" b="1" dirty="0">
                                  <a:solidFill>
                                    <a:srgbClr val="00B050"/>
                                  </a:solidFill>
                                </a:rPr>
                                <m:t> </m:t>
                              </m:r>
                            </m:e>
                          </m:d>
                          <m:r>
                            <a:rPr lang="tr-TR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e>
                      </m:nary>
                      <m:r>
                        <a:rPr lang="tr-T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  <m:r>
                        <a:rPr lang="tr-T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tr-T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tr-T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tr-TR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tr-T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tr-T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  <m:sSup>
                        <m:sSupPr>
                          <m:ctrlPr>
                            <a:rPr lang="tr-TR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tr-TR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tr-T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tr-T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tr-TR" dirty="0" smtClean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  <m:r>
                        <a:rPr lang="tr-T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tr-TR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tr-TR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tr-TR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tr-T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  <m:sSup>
                        <m:sSupPr>
                          <m:ctrlPr>
                            <a:rPr lang="tr-TR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tr-TR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tr-T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tr-T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tr-T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tr-T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tr-TR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Dikdörtgen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04" y="1524000"/>
                <a:ext cx="7915365" cy="31708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745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Parçacık Kinematiği</a:t>
            </a: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Giriş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/>
            <a:r>
              <a:rPr lang="tr-TR" altLang="en-US" sz="2800" dirty="0">
                <a:solidFill>
                  <a:schemeClr val="accent4"/>
                </a:solidFill>
                <a:latin typeface="Comic Sans MS" panose="030F0702030302020204" pitchFamily="66" charset="0"/>
                <a:ea typeface="+mn-ea"/>
                <a:cs typeface="+mn-cs"/>
              </a:rPr>
              <a:t>Bir parçacığın hareketi, farklı koordinat sistemleri seçerek farklı yollarla ifade edilebilir.</a:t>
            </a:r>
          </a:p>
          <a:p>
            <a:endParaRPr lang="tr-TR" dirty="0"/>
          </a:p>
        </p:txBody>
      </p:sp>
      <p:sp>
        <p:nvSpPr>
          <p:cNvPr id="5" name="İçerik Yer Tutucusu 3"/>
          <p:cNvSpPr txBox="1">
            <a:spLocks/>
          </p:cNvSpPr>
          <p:nvPr/>
        </p:nvSpPr>
        <p:spPr>
          <a:xfrm>
            <a:off x="489413" y="2564904"/>
            <a:ext cx="4010579" cy="345638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Belli </a:t>
            </a:r>
            <a:r>
              <a:rPr lang="en-US" kern="0" dirty="0" err="1" smtClean="0">
                <a:solidFill>
                  <a:schemeClr val="accent4"/>
                </a:solidFill>
                <a:latin typeface="Comic Sans MS" panose="030F0702030302020204" pitchFamily="66" charset="0"/>
              </a:rPr>
              <a:t>başlı</a:t>
            </a:r>
            <a:r>
              <a:rPr lang="en-US" kern="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kern="0" dirty="0" err="1" smtClean="0">
                <a:solidFill>
                  <a:schemeClr val="accent4"/>
                </a:solidFill>
                <a:latin typeface="Comic Sans MS" panose="030F0702030302020204" pitchFamily="66" charset="0"/>
              </a:rPr>
              <a:t>koordinat</a:t>
            </a:r>
            <a:r>
              <a:rPr lang="en-US" kern="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kern="0" dirty="0" err="1" smtClean="0">
                <a:solidFill>
                  <a:schemeClr val="accent4"/>
                </a:solidFill>
                <a:latin typeface="Comic Sans MS" panose="030F0702030302020204" pitchFamily="66" charset="0"/>
              </a:rPr>
              <a:t>sistemleri</a:t>
            </a:r>
            <a:endParaRPr lang="tr-TR" kern="0" dirty="0" smtClean="0">
              <a:solidFill>
                <a:schemeClr val="accent4"/>
              </a:solidFill>
              <a:latin typeface="Comic Sans MS" panose="030F0702030302020204" pitchFamily="66" charset="0"/>
            </a:endParaRPr>
          </a:p>
          <a:p>
            <a:pPr lvl="1"/>
            <a:r>
              <a:rPr lang="en-US" kern="0" dirty="0" err="1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Kartezyen</a:t>
            </a:r>
            <a:r>
              <a:rPr lang="en-US" kern="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kern="0" dirty="0" err="1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koordinatlar</a:t>
            </a:r>
            <a:r>
              <a:rPr lang="en-US" kern="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kern="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x, y, z</a:t>
            </a:r>
            <a:endParaRPr lang="tr-TR" kern="0" dirty="0" smtClean="0">
              <a:solidFill>
                <a:schemeClr val="accent4"/>
              </a:solidFill>
              <a:latin typeface="Comic Sans MS" panose="030F0702030302020204" pitchFamily="66" charset="0"/>
            </a:endParaRPr>
          </a:p>
          <a:p>
            <a:pPr lvl="1"/>
            <a:r>
              <a:rPr lang="en-US" kern="0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Silindirik</a:t>
            </a:r>
            <a:r>
              <a:rPr lang="en-US" kern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kern="0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koordinatlar</a:t>
            </a:r>
            <a:r>
              <a:rPr lang="en-US" kern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kern="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r, θ, z</a:t>
            </a:r>
            <a:endParaRPr lang="tr-TR" kern="0" dirty="0" smtClean="0">
              <a:solidFill>
                <a:schemeClr val="accent4"/>
              </a:solidFill>
              <a:latin typeface="Comic Sans MS" panose="030F0702030302020204" pitchFamily="66" charset="0"/>
            </a:endParaRPr>
          </a:p>
          <a:p>
            <a:pPr lvl="1"/>
            <a:r>
              <a:rPr lang="en-US" kern="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Küresel</a:t>
            </a:r>
            <a:r>
              <a:rPr lang="en-US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kern="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koordinatlar</a:t>
            </a:r>
            <a:r>
              <a:rPr lang="en-US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kern="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R, θ, Φ</a:t>
            </a:r>
            <a:endParaRPr lang="tr-TR" kern="0" dirty="0" smtClean="0">
              <a:solidFill>
                <a:schemeClr val="accent4"/>
              </a:solidFill>
              <a:latin typeface="Comic Sans MS" panose="030F0702030302020204" pitchFamily="66" charset="0"/>
            </a:endParaRPr>
          </a:p>
          <a:p>
            <a:endParaRPr lang="tr-TR" kern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586" t="16360" r="35529" b="20641"/>
          <a:stretch/>
        </p:blipFill>
        <p:spPr bwMode="auto">
          <a:xfrm>
            <a:off x="4922789" y="2611999"/>
            <a:ext cx="3341213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0551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Hızın fonksiyonu olarak ivme a=f(v)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5"/>
              <p:cNvSpPr txBox="1"/>
              <p:nvPr/>
            </p:nvSpPr>
            <p:spPr>
              <a:xfrm>
                <a:off x="539552" y="1458252"/>
                <a:ext cx="7804261" cy="5399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tr-TR" sz="2800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İvme hızın fonksiyonu olarak verildiğinde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tr-TR" sz="2800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800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tr-TR" sz="28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8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tr-TR" sz="2800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num>
                        <m:den>
                          <m:r>
                            <a:rPr lang="tr-TR" sz="28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tr-TR" sz="2800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sz="2800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𝒅𝒕</m:t>
                      </m:r>
                      <m:r>
                        <a:rPr lang="tr-TR" sz="2800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𝒅𝒗</m:t>
                          </m:r>
                        </m:num>
                        <m:den>
                          <m:r>
                            <a:rPr lang="tr-TR" sz="28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r>
                            <a:rPr lang="tr-TR" sz="28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8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  <m:r>
                            <a:rPr lang="tr-TR" sz="28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tr-TR" sz="2800" b="1" dirty="0" smtClean="0">
                  <a:solidFill>
                    <a:srgbClr val="00B0F0"/>
                  </a:solidFill>
                  <a:latin typeface="Comic Sans MS" panose="030F0702030302020204" pitchFamily="66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tr-TR" sz="2800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8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sz="28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tr-TR" sz="28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  <m:e>
                          <m:r>
                            <a:rPr lang="tr-TR" sz="28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e>
                      </m:nary>
                      <m:r>
                        <a:rPr lang="tr-TR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8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tr-TR" sz="28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sub>
                        <m:sup>
                          <m:r>
                            <a:rPr lang="tr-TR" sz="28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sup>
                        <m:e>
                          <m:f>
                            <m:fPr>
                              <m:ctrlPr>
                                <a:rPr lang="tr-TR" sz="2800" b="1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800" b="1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𝒅𝒗</m:t>
                              </m:r>
                            </m:num>
                            <m:den>
                              <m:r>
                                <a:rPr lang="tr-TR" sz="2800" b="1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tr-TR" sz="2800" b="1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sz="2800" b="1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  <m:r>
                                <a:rPr lang="tr-TR" sz="2800" b="1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tr-TR" sz="2800" b="1" dirty="0" smtClean="0">
                  <a:solidFill>
                    <a:schemeClr val="accent4"/>
                  </a:solidFill>
                  <a:latin typeface="Comic Sans MS" panose="030F0702030302020204" pitchFamily="66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tr-TR" sz="2800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Şeklinde zaman ifadesi bulunabileceği gibi (3) denkleminden yol ifadesi de bulunabilir.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tr-TR" sz="28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sub>
                        <m:sup>
                          <m:r>
                            <a:rPr lang="tr-TR" sz="28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sup>
                        <m:e>
                          <m:f>
                            <m:fPr>
                              <m:ctrlPr>
                                <a:rPr lang="tr-TR" sz="28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8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𝒗𝒅𝒗</m:t>
                              </m:r>
                            </m:num>
                            <m:den>
                              <m:r>
                                <a:rPr lang="tr-TR" sz="28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tr-TR" sz="28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sz="28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  <m:r>
                                <a:rPr lang="tr-TR" sz="28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  <m:r>
                        <a:rPr lang="tr-TR" sz="2800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8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tr-TR" sz="28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sub>
                        <m:sup>
                          <m:r>
                            <a:rPr lang="tr-TR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p>
                        <m:e>
                          <m:r>
                            <a:rPr lang="tr-TR" sz="28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tr-TR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nary>
                    </m:oMath>
                  </m:oMathPara>
                </a14:m>
                <a:endParaRPr lang="en-US" sz="2800" b="1" dirty="0">
                  <a:solidFill>
                    <a:schemeClr val="accent4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458252"/>
                <a:ext cx="7804261" cy="5399748"/>
              </a:xfrm>
              <a:prstGeom prst="rect">
                <a:avLst/>
              </a:prstGeom>
              <a:blipFill>
                <a:blip r:embed="rId2"/>
                <a:stretch>
                  <a:fillRect l="-1641" t="-1129" r="-148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363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Örnek: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tr-TR" dirty="0" smtClean="0"/>
                  <a:t>Bir </a:t>
                </a:r>
                <a:r>
                  <a:rPr lang="tr-TR" dirty="0"/>
                  <a:t>parçacık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tr-TR" i="1" dirty="0" err="1">
                        <a:latin typeface="Cambria Math" panose="02040503050406030204" pitchFamily="18" charset="0"/>
                      </a:rPr>
                      <m:t>𝑘𝑣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yavaşlama ivmesi ile hareket ediyor. </a:t>
                </a:r>
                <a:endParaRPr lang="tr-TR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=0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tr-TR" dirty="0"/>
                  <a:t>’de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=4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ve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=2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tr-TR" dirty="0"/>
                  <a:t>’de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=1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hızda olduğu ölçülüyor. </a:t>
                </a:r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Parçacığın </a:t>
                </a:r>
                <a:r>
                  <a:rPr lang="tr-TR" dirty="0"/>
                  <a:t>hızı ilk hızının </a:t>
                </a:r>
                <a:r>
                  <a:rPr lang="tr-TR" b="1" dirty="0"/>
                  <a:t>onda birine </a:t>
                </a:r>
                <a:r>
                  <a:rPr lang="tr-TR" dirty="0"/>
                  <a:t>eriştiğinde </a:t>
                </a:r>
                <a:r>
                  <a:rPr lang="tr-TR" b="1" dirty="0"/>
                  <a:t>geçen zamanı </a:t>
                </a:r>
                <a:r>
                  <a:rPr lang="tr-TR" dirty="0"/>
                  <a:t>ve </a:t>
                </a:r>
                <a:r>
                  <a:rPr lang="tr-TR" b="1" dirty="0"/>
                  <a:t>katedilen mesafeyi </a:t>
                </a:r>
                <a:r>
                  <a:rPr lang="tr-TR" dirty="0"/>
                  <a:t>hesaplayınız.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1480" r="-148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39836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Çözüm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Dikdörtgen 2"/>
              <p:cNvSpPr/>
              <p:nvPr/>
            </p:nvSpPr>
            <p:spPr>
              <a:xfrm>
                <a:off x="611560" y="1498600"/>
                <a:ext cx="8075240" cy="4665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tr-TR" sz="2400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tr-TR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tr-TR" sz="2400" b="1" i="1" dirty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num>
                        <m:den>
                          <m:r>
                            <a:rPr lang="tr-TR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tr-TR" sz="2400" b="1" i="1" dirty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sz="2400" b="1" i="1" dirty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𝒅𝒕</m:t>
                      </m:r>
                      <m:r>
                        <a:rPr lang="tr-TR" sz="2400" b="1" i="1" dirty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𝒅𝒗</m:t>
                          </m:r>
                        </m:num>
                        <m:den>
                          <m:r>
                            <a:rPr lang="tr-TR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r>
                            <a:rPr lang="tr-TR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  <m:r>
                            <a:rPr lang="tr-TR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tr-TR" sz="2400" b="1" dirty="0">
                  <a:solidFill>
                    <a:srgbClr val="00B0F0"/>
                  </a:solidFill>
                  <a:latin typeface="Comic Sans MS" panose="030F0702030302020204" pitchFamily="66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tr-TR" sz="2400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tr-TR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  <m:e>
                          <m:r>
                            <a:rPr lang="tr-TR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e>
                      </m:nary>
                      <m:r>
                        <a:rPr lang="tr-TR" sz="2400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tr-TR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sub>
                        <m:sup>
                          <m:r>
                            <a:rPr lang="tr-TR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sup>
                        <m:e>
                          <m:f>
                            <m:fPr>
                              <m:ctrlPr>
                                <a:rPr lang="tr-TR" sz="2400" b="1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b="1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𝒅𝒗</m:t>
                              </m:r>
                            </m:num>
                            <m:den>
                              <m:r>
                                <a:rPr lang="tr-TR" sz="2400" b="1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tr-TR" sz="2400" b="1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sz="2400" b="1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  <m:r>
                                <a:rPr lang="tr-TR" sz="2400" b="1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tr-TR" sz="2400" dirty="0" smtClean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tr-TR" sz="2400" dirty="0" smtClean="0">
                    <a:latin typeface="Comic Sans MS" panose="030F0702030302020204" pitchFamily="66" charset="0"/>
                  </a:rPr>
                  <a:t>Verilenleri kullanarak önce k sabitinin değerini bulalım.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tr-TR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r>
                            <a:rPr lang="tr-TR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e>
                      </m:nary>
                      <m:r>
                        <a:rPr lang="tr-TR" sz="2400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tr-TR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f>
                            <m:fPr>
                              <m:ctrlPr>
                                <a:rPr lang="tr-TR" sz="2400" b="1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b="1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𝒅𝒗</m:t>
                              </m:r>
                            </m:num>
                            <m:den>
                              <m:r>
                                <a:rPr lang="tr-TR" sz="2400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400" i="1" dirty="0" err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𝑘𝑣</m:t>
                              </m:r>
                            </m:den>
                          </m:f>
                        </m:e>
                      </m:nary>
                      <m:r>
                        <a:rPr lang="tr-TR" sz="2400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tr-TR" sz="2400" b="1" i="1" dirty="0" smtClean="0">
                  <a:solidFill>
                    <a:srgbClr val="00B0F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tr-TR" sz="2400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tr-TR" sz="2400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tr-TR" sz="2400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sz="24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tr-TR" sz="24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den>
                      </m:f>
                      <m:d>
                        <m:dPr>
                          <m:ctrlPr>
                            <a:rPr lang="tr-TR" sz="24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𝒍𝒏</m:t>
                          </m:r>
                          <m:r>
                            <a:rPr lang="tr-TR" sz="24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tr-TR" sz="24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𝒍𝒏</m:t>
                          </m:r>
                          <m:r>
                            <a:rPr lang="tr-TR" sz="24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tr-TR" sz="2400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sz="2400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tr-TR" sz="2400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𝒍𝒏</m:t>
                          </m:r>
                          <m:r>
                            <a:rPr lang="tr-TR" sz="24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tr-TR" sz="24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tr-TR" sz="2400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tr-TR" sz="2400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tr-TR" sz="2400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𝟔𝟗𝟑</m:t>
                      </m:r>
                    </m:oMath>
                  </m:oMathPara>
                </a14:m>
                <a:endParaRPr lang="tr-TR" sz="2400" b="1" dirty="0" smtClean="0">
                  <a:solidFill>
                    <a:srgbClr val="00B0F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Dikdörtgen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498600"/>
                <a:ext cx="8075240" cy="4665829"/>
              </a:xfrm>
              <a:prstGeom prst="rect">
                <a:avLst/>
              </a:prstGeom>
              <a:blipFill>
                <a:blip r:embed="rId2"/>
                <a:stretch>
                  <a:fillRect l="-113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43258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Çözüm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Dikdörtgen 2"/>
              <p:cNvSpPr/>
              <p:nvPr/>
            </p:nvSpPr>
            <p:spPr>
              <a:xfrm>
                <a:off x="611560" y="1498600"/>
                <a:ext cx="8075240" cy="4208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tr-TR" sz="2400" dirty="0" smtClean="0">
                    <a:latin typeface="Comic Sans MS" panose="030F0702030302020204" pitchFamily="66" charset="0"/>
                  </a:rPr>
                  <a:t>Şimdide </a:t>
                </a:r>
                <a:r>
                  <a:rPr lang="tr-TR" sz="2400" dirty="0" smtClean="0">
                    <a:latin typeface="Comic Sans MS" panose="030F0702030302020204" pitchFamily="66" charset="0"/>
                  </a:rPr>
                  <a:t>başlangıçtan istenen hıza gelene kadar geçen zamanı bulalım.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tr-TR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  <m:e>
                          <m:r>
                            <a:rPr lang="tr-TR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e>
                      </m:nary>
                      <m:r>
                        <a:rPr lang="tr-TR" sz="2400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tr-TR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tr-TR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tr-TR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tr-TR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  <m:e>
                          <m:f>
                            <m:fPr>
                              <m:ctrlPr>
                                <a:rPr lang="tr-TR" sz="2400" b="1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b="1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𝒅𝒗</m:t>
                              </m:r>
                            </m:num>
                            <m:den>
                              <m:r>
                                <a:rPr lang="tr-TR" sz="2400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400" i="1" dirty="0" err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𝑘𝑣</m:t>
                              </m:r>
                            </m:den>
                          </m:f>
                        </m:e>
                      </m:nary>
                      <m:r>
                        <a:rPr lang="tr-TR" sz="2400" b="1" i="1" dirty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sz="2400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tr-TR" sz="2400" b="1" i="1" dirty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tr-TR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den>
                      </m:f>
                      <m:d>
                        <m:dPr>
                          <m:ctrlPr>
                            <a:rPr lang="tr-TR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400" b="1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b="1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𝒍𝒏</m:t>
                              </m:r>
                              <m:r>
                                <a:rPr lang="tr-TR" sz="2400" b="1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tr-TR" sz="2400" b="1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den>
                          </m:f>
                          <m:r>
                            <a:rPr lang="tr-TR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𝒍𝒏</m:t>
                          </m:r>
                          <m:r>
                            <a:rPr lang="tr-TR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tr-TR" sz="2400" b="1" i="1" dirty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sz="2400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tr-TR" sz="2400" b="1" i="1" dirty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tr-TR" sz="2400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tr-TR" sz="2400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𝟑𝟐</m:t>
                      </m:r>
                      <m:r>
                        <a:rPr lang="tr-TR" sz="2400" b="1" i="0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sz="2400" b="1" i="0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𝐬</m:t>
                      </m:r>
                    </m:oMath>
                  </m:oMathPara>
                </a14:m>
                <a:endParaRPr lang="tr-TR" sz="2400" b="1" dirty="0" smtClean="0">
                  <a:solidFill>
                    <a:srgbClr val="00B0F0"/>
                  </a:solidFill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tr-TR" sz="2400" dirty="0">
                    <a:latin typeface="Comic Sans MS" panose="030F0702030302020204" pitchFamily="66" charset="0"/>
                  </a:rPr>
                  <a:t>Şimdide başlangıçtan istenen hıza gelene kadar </a:t>
                </a:r>
                <a:r>
                  <a:rPr lang="tr-TR" sz="2400" dirty="0" smtClean="0">
                    <a:latin typeface="Comic Sans MS" panose="030F0702030302020204" pitchFamily="66" charset="0"/>
                  </a:rPr>
                  <a:t>kat edilen </a:t>
                </a:r>
                <a:r>
                  <a:rPr lang="tr-TR" sz="2400" dirty="0" smtClean="0">
                    <a:latin typeface="Comic Sans MS" panose="030F0702030302020204" pitchFamily="66" charset="0"/>
                  </a:rPr>
                  <a:t>mesafeyi bulalım.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tr-TR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sub>
                        <m:sup>
                          <m:r>
                            <a:rPr lang="tr-TR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sup>
                        <m:e>
                          <m:f>
                            <m:fPr>
                              <m:ctrlPr>
                                <a:rPr lang="tr-TR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𝒗𝒅𝒗</m:t>
                              </m:r>
                            </m:num>
                            <m:den>
                              <m:r>
                                <a:rPr lang="tr-TR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tr-TR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  <m:r>
                                <a:rPr lang="tr-TR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  <m:r>
                        <a:rPr lang="tr-TR" sz="2400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tr-TR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sub>
                        <m:sup>
                          <m:r>
                            <a:rPr lang="tr-TR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p>
                        <m:e>
                          <m:r>
                            <a:rPr lang="tr-TR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𝒅𝒔</m:t>
                          </m:r>
                        </m:e>
                      </m:nary>
                      <m:r>
                        <a:rPr lang="tr-TR" sz="24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sz="24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  <m:r>
                        <a:rPr lang="tr-TR" sz="24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tr-TR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den>
                      </m:f>
                      <m:d>
                        <m:dPr>
                          <m:ctrlPr>
                            <a:rPr lang="tr-TR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400" b="1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b="1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tr-TR" sz="2400" b="1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den>
                          </m:f>
                          <m:r>
                            <a:rPr lang="tr-TR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tr-TR" sz="2400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tr-TR" sz="2400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tr-TR" sz="2400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𝟏𝟗</m:t>
                      </m:r>
                      <m:r>
                        <a:rPr lang="tr-TR" sz="2400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sz="2400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tr-TR" sz="24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Dikdörtgen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498600"/>
                <a:ext cx="8075240" cy="4208140"/>
              </a:xfrm>
              <a:prstGeom prst="rect">
                <a:avLst/>
              </a:prstGeom>
              <a:blipFill>
                <a:blip r:embed="rId2"/>
                <a:stretch>
                  <a:fillRect l="-1132" t="-115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39834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Yer </a:t>
            </a:r>
            <a:r>
              <a:rPr lang="tr-TR" dirty="0"/>
              <a:t>değiştirmenin fonksiyonu olarak ivme a=f(s)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5"/>
              <p:cNvSpPr txBox="1"/>
              <p:nvPr/>
            </p:nvSpPr>
            <p:spPr>
              <a:xfrm>
                <a:off x="539552" y="1628800"/>
                <a:ext cx="7804261" cy="3930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İvme</a:t>
                </a:r>
                <a:r>
                  <a:rPr lang="en-US" sz="2800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tr-TR" sz="2800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konum koordinatlarının fonksiyonu olarak verildiğinde</a:t>
                </a:r>
                <a:r>
                  <a:rPr lang="en-US" sz="2800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, </a:t>
                </a:r>
                <a:r>
                  <a:rPr lang="en-US" sz="28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daha</a:t>
                </a:r>
                <a:r>
                  <a:rPr lang="en-US" sz="28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8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önce</a:t>
                </a:r>
                <a:r>
                  <a:rPr lang="en-US" sz="28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800" dirty="0" err="1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yazdığımız</a:t>
                </a:r>
                <a:r>
                  <a:rPr lang="tr-TR" sz="2800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(3) numaralı denklemde ivme ifadesini yerine yazıp</a:t>
                </a:r>
                <a:r>
                  <a:rPr lang="en-US" sz="2800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800" dirty="0" err="1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tümlev</a:t>
                </a:r>
                <a:r>
                  <a:rPr lang="tr-TR" sz="2800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alırsak,</a:t>
                </a:r>
                <a:r>
                  <a:rPr lang="en-US" sz="2800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tr-TR" sz="2800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b</a:t>
                </a:r>
                <a:r>
                  <a:rPr lang="en-US" sz="2800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u </a:t>
                </a:r>
                <a:r>
                  <a:rPr lang="en-US" sz="2800" dirty="0" err="1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durumda</a:t>
                </a:r>
                <a:r>
                  <a:rPr lang="en-US" sz="2800" dirty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 </a:t>
                </a:r>
                <a:endParaRPr lang="tr-TR" sz="2800" dirty="0" smtClean="0">
                  <a:solidFill>
                    <a:schemeClr val="accent4"/>
                  </a:solidFill>
                  <a:latin typeface="Comic Sans MS" panose="030F0702030302020204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tr-TR" sz="28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sub>
                        <m:sup>
                          <m:r>
                            <a:rPr lang="tr-TR" sz="28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sup>
                        <m:e>
                          <m:r>
                            <a:rPr lang="tr-TR" sz="28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𝒗𝒅𝒗</m:t>
                          </m:r>
                        </m:e>
                      </m:nary>
                      <m:r>
                        <a:rPr lang="tr-TR" sz="2800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8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tr-TR" sz="28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sub>
                        <m:sup>
                          <m:r>
                            <a:rPr lang="tr-TR" sz="28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p>
                        <m:e>
                          <m:r>
                            <a:rPr lang="tr-TR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tr-TR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tr-TR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tr-TR" sz="28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𝒅𝒔</m:t>
                          </m:r>
                        </m:e>
                      </m:nary>
                    </m:oMath>
                  </m:oMathPara>
                </a14:m>
                <a:endParaRPr lang="tr-TR" sz="2800" b="1" dirty="0" smtClean="0">
                  <a:solidFill>
                    <a:schemeClr val="accent4"/>
                  </a:solidFill>
                  <a:latin typeface="Comic Sans MS" panose="030F0702030302020204" pitchFamily="66" charset="0"/>
                </a:endParaRPr>
              </a:p>
              <a:p>
                <a:r>
                  <a:rPr lang="tr-TR" sz="2800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elde edilir.</a:t>
                </a:r>
              </a:p>
              <a:p>
                <a:endParaRPr lang="en-US" sz="2400" dirty="0">
                  <a:solidFill>
                    <a:schemeClr val="accent4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4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628800"/>
                <a:ext cx="7804261" cy="3930243"/>
              </a:xfrm>
              <a:prstGeom prst="rect">
                <a:avLst/>
              </a:prstGeom>
              <a:blipFill>
                <a:blip r:embed="rId2"/>
                <a:stretch>
                  <a:fillRect l="-1641" t="-155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535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91264" cy="478112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Üç</a:t>
                </a:r>
                <a:r>
                  <a:rPr lang="en-US" dirty="0"/>
                  <a:t> </a:t>
                </a:r>
                <a:r>
                  <a:rPr lang="en-US" dirty="0" err="1"/>
                  <a:t>farklı</a:t>
                </a:r>
                <a:r>
                  <a:rPr lang="en-US" dirty="0"/>
                  <a:t> </a:t>
                </a:r>
                <a:r>
                  <a:rPr lang="en-US" dirty="0" err="1"/>
                  <a:t>parçacık</a:t>
                </a:r>
                <a:r>
                  <a:rPr lang="en-US" dirty="0"/>
                  <a:t> </a:t>
                </a:r>
                <a:r>
                  <a:rPr lang="en-US" dirty="0" err="1"/>
                  <a:t>farklı</a:t>
                </a:r>
                <a:r>
                  <a:rPr lang="en-US" dirty="0"/>
                  <a:t> </a:t>
                </a:r>
                <a:r>
                  <a:rPr lang="en-US" dirty="0" err="1"/>
                  <a:t>ivmelere</a:t>
                </a:r>
                <a:r>
                  <a:rPr lang="en-US" dirty="0"/>
                  <a:t> </a:t>
                </a:r>
                <a:r>
                  <a:rPr lang="en-US" dirty="0" err="1"/>
                  <a:t>maruz</a:t>
                </a:r>
                <a:r>
                  <a:rPr lang="en-US" dirty="0"/>
                  <a:t> </a:t>
                </a:r>
                <a:r>
                  <a:rPr lang="en-US" dirty="0" err="1"/>
                  <a:t>kalıyor</a:t>
                </a:r>
                <a:r>
                  <a:rPr lang="en-US" dirty="0"/>
                  <a:t>. </a:t>
                </a:r>
                <a:r>
                  <a:rPr lang="en-US" dirty="0" err="1"/>
                  <a:t>Birinci</a:t>
                </a:r>
                <a:r>
                  <a:rPr lang="en-US" dirty="0"/>
                  <a:t> </a:t>
                </a:r>
                <a:r>
                  <a:rPr lang="en-US" dirty="0" err="1"/>
                  <a:t>parçacığın</a:t>
                </a:r>
                <a:r>
                  <a:rPr lang="en-US" dirty="0"/>
                  <a:t> </a:t>
                </a:r>
                <a:r>
                  <a:rPr lang="en-US" dirty="0" err="1"/>
                  <a:t>ivmesi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𝑘𝑣</m:t>
                    </m:r>
                  </m:oMath>
                </a14:m>
                <a:r>
                  <a:rPr lang="en-US" dirty="0"/>
                  <a:t>, </a:t>
                </a:r>
                <a:endParaRPr lang="tr-TR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ikinci</a:t>
                </a:r>
                <a:r>
                  <a:rPr lang="en-US" dirty="0" smtClean="0"/>
                  <a:t> </a:t>
                </a:r>
                <a:r>
                  <a:rPr lang="en-US" dirty="0" err="1"/>
                  <a:t>parçacığın</a:t>
                </a:r>
                <a:r>
                  <a:rPr lang="en-US" dirty="0"/>
                  <a:t> </a:t>
                </a:r>
                <a:r>
                  <a:rPr lang="en-US" dirty="0" err="1"/>
                  <a:t>ivmesi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𝑘𝑡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ve</a:t>
                </a:r>
                <a:r>
                  <a:rPr lang="en-US" dirty="0"/>
                  <a:t> </a:t>
                </a:r>
                <a:endParaRPr lang="tr-TR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üçüncü</a:t>
                </a:r>
                <a:r>
                  <a:rPr lang="en-US" dirty="0" smtClean="0"/>
                  <a:t> </a:t>
                </a:r>
                <a:r>
                  <a:rPr lang="en-US" dirty="0" err="1"/>
                  <a:t>parçacığın</a:t>
                </a:r>
                <a:r>
                  <a:rPr lang="en-US" dirty="0"/>
                  <a:t> </a:t>
                </a:r>
                <a:r>
                  <a:rPr lang="en-US" dirty="0" err="1"/>
                  <a:t>ivmesi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𝑘𝑠</m:t>
                    </m:r>
                  </m:oMath>
                </a14:m>
                <a:r>
                  <a:rPr lang="en-US" dirty="0"/>
                  <a:t>. </a:t>
                </a:r>
                <a:endParaRPr lang="tr-TR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Üç</a:t>
                </a:r>
                <a:r>
                  <a:rPr lang="en-US" dirty="0" smtClean="0"/>
                  <a:t> </a:t>
                </a:r>
                <a:r>
                  <a:rPr lang="en-US" dirty="0" err="1"/>
                  <a:t>parçacıkta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anında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orijin</a:t>
                </a:r>
                <a:r>
                  <a:rPr lang="en-US" dirty="0"/>
                  <a:t> </a:t>
                </a:r>
                <a:r>
                  <a:rPr lang="en-US" dirty="0" err="1"/>
                  <a:t>noktasından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=10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başlangıç</a:t>
                </a:r>
                <a:r>
                  <a:rPr lang="en-US" dirty="0"/>
                  <a:t> </a:t>
                </a:r>
                <a:r>
                  <a:rPr lang="en-US" dirty="0" err="1"/>
                  <a:t>hızıyla</a:t>
                </a:r>
                <a:r>
                  <a:rPr lang="en-US" dirty="0"/>
                  <a:t> </a:t>
                </a:r>
                <a:r>
                  <a:rPr lang="en-US" dirty="0" err="1"/>
                  <a:t>harekete</a:t>
                </a:r>
                <a:r>
                  <a:rPr lang="en-US" dirty="0"/>
                  <a:t> </a:t>
                </a:r>
                <a:r>
                  <a:rPr lang="en-US" dirty="0" err="1"/>
                  <a:t>başlıyorlar</a:t>
                </a:r>
                <a:r>
                  <a:rPr lang="en-US" dirty="0" smtClean="0"/>
                  <a:t>.</a:t>
                </a:r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k</a:t>
                </a:r>
                <a:r>
                  <a:rPr lang="en-US" dirty="0" smtClean="0"/>
                  <a:t> </a:t>
                </a:r>
                <a:r>
                  <a:rPr lang="en-US" dirty="0" err="1"/>
                  <a:t>değeri</a:t>
                </a:r>
                <a:r>
                  <a:rPr lang="en-US" dirty="0"/>
                  <a:t> </a:t>
                </a:r>
                <a:r>
                  <a:rPr lang="en-US" dirty="0" err="1"/>
                  <a:t>birimi</a:t>
                </a:r>
                <a:r>
                  <a:rPr lang="en-US" dirty="0"/>
                  <a:t> her </a:t>
                </a:r>
                <a:r>
                  <a:rPr lang="en-US" dirty="0" err="1"/>
                  <a:t>biri</a:t>
                </a:r>
                <a:r>
                  <a:rPr lang="en-US" dirty="0"/>
                  <a:t> </a:t>
                </a:r>
                <a:r>
                  <a:rPr lang="en-US" dirty="0" err="1"/>
                  <a:t>için</a:t>
                </a:r>
                <a:r>
                  <a:rPr lang="en-US" dirty="0"/>
                  <a:t> </a:t>
                </a:r>
                <a:r>
                  <a:rPr lang="en-US" dirty="0" err="1"/>
                  <a:t>farklı</a:t>
                </a:r>
                <a:r>
                  <a:rPr lang="en-US" dirty="0"/>
                  <a:t> </a:t>
                </a:r>
                <a:r>
                  <a:rPr lang="en-US" dirty="0" err="1"/>
                  <a:t>olmakla</a:t>
                </a:r>
                <a:r>
                  <a:rPr lang="en-US" dirty="0"/>
                  <a:t> </a:t>
                </a:r>
                <a:r>
                  <a:rPr lang="en-US" dirty="0" err="1"/>
                  <a:t>beraber</a:t>
                </a:r>
                <a:r>
                  <a:rPr lang="en-US" dirty="0"/>
                  <a:t> </a:t>
                </a:r>
                <a:r>
                  <a:rPr lang="en-US" dirty="0" err="1"/>
                  <a:t>büyüklük</a:t>
                </a:r>
                <a:r>
                  <a:rPr lang="en-US" dirty="0"/>
                  <a:t> </a:t>
                </a:r>
                <a:r>
                  <a:rPr lang="en-US" dirty="0" err="1"/>
                  <a:t>olarak</a:t>
                </a:r>
                <a:r>
                  <a:rPr lang="en-US" dirty="0"/>
                  <a:t> </a:t>
                </a:r>
                <a:r>
                  <a:rPr lang="en-US" dirty="0" err="1"/>
                  <a:t>aynı</a:t>
                </a:r>
                <a:r>
                  <a:rPr lang="en-US" dirty="0"/>
                  <a:t> </a:t>
                </a:r>
                <a:r>
                  <a:rPr lang="en-US" dirty="0" err="1"/>
                  <a:t>ve</a:t>
                </a:r>
                <a:r>
                  <a:rPr lang="en-US" dirty="0"/>
                  <a:t> 0.1’e </a:t>
                </a:r>
                <a:r>
                  <a:rPr lang="en-US" dirty="0" err="1"/>
                  <a:t>eşitdir</a:t>
                </a:r>
                <a:r>
                  <a:rPr lang="en-US" dirty="0"/>
                  <a:t>. Her </a:t>
                </a:r>
                <a:r>
                  <a:rPr lang="en-US" dirty="0" err="1"/>
                  <a:t>bir</a:t>
                </a:r>
                <a:r>
                  <a:rPr lang="en-US" dirty="0"/>
                  <a:t> </a:t>
                </a:r>
                <a:r>
                  <a:rPr lang="en-US" dirty="0" err="1"/>
                  <a:t>parçacık</a:t>
                </a:r>
                <a:r>
                  <a:rPr lang="en-US" dirty="0"/>
                  <a:t> </a:t>
                </a:r>
                <a:r>
                  <a:rPr lang="en-US" dirty="0" err="1"/>
                  <a:t>için</a:t>
                </a:r>
                <a:r>
                  <a:rPr lang="en-US" dirty="0"/>
                  <a:t> </a:t>
                </a:r>
                <a:r>
                  <a:rPr lang="en-US" dirty="0" err="1"/>
                  <a:t>konum</a:t>
                </a:r>
                <a:r>
                  <a:rPr lang="en-US" dirty="0"/>
                  <a:t>, </a:t>
                </a:r>
                <a:r>
                  <a:rPr lang="en-US" dirty="0" err="1"/>
                  <a:t>hız</a:t>
                </a:r>
                <a:r>
                  <a:rPr lang="en-US" dirty="0"/>
                  <a:t> </a:t>
                </a:r>
                <a:r>
                  <a:rPr lang="en-US" dirty="0" err="1"/>
                  <a:t>ve</a:t>
                </a:r>
                <a:r>
                  <a:rPr lang="en-US" dirty="0"/>
                  <a:t> </a:t>
                </a:r>
                <a:r>
                  <a:rPr lang="en-US" dirty="0" err="1"/>
                  <a:t>ivme</a:t>
                </a:r>
                <a:r>
                  <a:rPr lang="en-US" dirty="0"/>
                  <a:t> </a:t>
                </a:r>
                <a:r>
                  <a:rPr lang="en-US" dirty="0" err="1"/>
                  <a:t>grafiklerini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≤10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aralığında</a:t>
                </a:r>
                <a:r>
                  <a:rPr lang="en-US" dirty="0"/>
                  <a:t> </a:t>
                </a:r>
                <a:r>
                  <a:rPr lang="en-US" dirty="0" err="1"/>
                  <a:t>çiziniz</a:t>
                </a:r>
                <a:r>
                  <a:rPr lang="en-US" dirty="0"/>
                  <a:t>.</a:t>
                </a: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91264" cy="4781128"/>
              </a:xfrm>
              <a:blipFill>
                <a:blip r:embed="rId2"/>
                <a:stretch>
                  <a:fillRect l="-1471" t="-1403" r="-956" b="-17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46520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Çözüm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628800"/>
                <a:ext cx="9132676" cy="537321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400" dirty="0" smtClean="0">
                    <a:solidFill>
                      <a:schemeClr val="accent4"/>
                    </a:solidFill>
                  </a:rPr>
                  <a:t>Parçacık 1; </a:t>
                </a:r>
                <a14:m>
                  <m:oMath xmlns:m="http://schemas.openxmlformats.org/officeDocument/2006/math">
                    <m:r>
                      <a:rPr lang="tr-TR" sz="24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sz="24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𝑑𝑣</m:t>
                        </m:r>
                      </m:num>
                      <m:den>
                        <m:r>
                          <a:rPr lang="tr-TR" sz="2400" i="1" dirty="0" err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tr-TR" sz="24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r>
                      <a:rPr lang="tr-TR" sz="24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𝑖𝑠𝑒</m:t>
                    </m:r>
                    <m:r>
                      <a:rPr lang="tr-TR" sz="24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tr-TR" sz="24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sz="24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𝑦𝑒𝑟𝑖𝑛𝑒</m:t>
                    </m:r>
                    <m:r>
                      <a:rPr lang="tr-TR" sz="24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sz="24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tr-TR" sz="24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𝑘𝑣</m:t>
                    </m:r>
                    <m:r>
                      <a:rPr lang="tr-TR" sz="24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𝑦𝑎𝑧𝑎𝑙𝚤𝑚</m:t>
                    </m:r>
                    <m:r>
                      <a:rPr lang="tr-TR" sz="24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tr-TR" sz="2400" i="1" dirty="0" smtClean="0">
                  <a:solidFill>
                    <a:schemeClr val="accent4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𝑘𝑣</m:t>
                      </m:r>
                      <m:r>
                        <a:rPr lang="tr-TR" sz="2400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tr-TR" sz="2400" i="1" dirty="0" err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400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⟹−</m:t>
                      </m:r>
                      <m:r>
                        <a:rPr lang="tr-TR" sz="2400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𝑘𝑑𝑡</m:t>
                      </m:r>
                      <m:r>
                        <a:rPr lang="tr-TR" sz="2400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tr-TR" sz="24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tr-TR" sz="2400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⟹−</m:t>
                      </m:r>
                      <m:r>
                        <a:rPr lang="tr-TR" sz="2400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tr-TR" sz="24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tr-TR" sz="24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tr-TR" sz="2400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tr-TR" sz="24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tr-TR" sz="24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tr-TR" sz="24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tr-TR" sz="2400" dirty="0">
                  <a:solidFill>
                    <a:schemeClr val="accent4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𝑘𝑡</m:t>
                      </m:r>
                      <m:r>
                        <a:rPr lang="tr-TR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  <m:e>
                          <m:f>
                            <m:fPr>
                              <m:ctrlPr>
                                <a:rPr lang="tr-TR" sz="24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tr-TR" sz="24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den>
                          </m:f>
                        </m:e>
                      </m:nary>
                      <m:r>
                        <a:rPr lang="tr-TR" sz="2400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𝑘𝑡</m:t>
                      </m:r>
                      <m:r>
                        <a:rPr lang="tr-TR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tr-TR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𝑙𝑛𝑣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</m:sSubSup>
                      <m:r>
                        <a:rPr lang="tr-TR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𝑙𝑛𝑣</m:t>
                      </m:r>
                      <m:r>
                        <a:rPr lang="tr-TR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tr-TR" sz="2400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p>
                        <m:sSupPr>
                          <m:ctrlPr>
                            <a:rPr lang="tr-TR" sz="24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𝑘𝑡</m:t>
                          </m:r>
                        </m:sup>
                      </m:sSup>
                      <m:r>
                        <a:rPr lang="tr-TR" sz="2400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400" i="1" dirty="0" smtClean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  <m:r>
                        <a:rPr lang="tr-TR" sz="24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1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tr-TR" sz="2400" b="1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sSup>
                        <m:sSupPr>
                          <m:ctrlPr>
                            <a:rPr lang="tr-TR" sz="2400" b="1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1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tr-TR" sz="2400" b="1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b="1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𝒌𝒕</m:t>
                          </m:r>
                        </m:sup>
                      </m:sSup>
                      <m:r>
                        <a:rPr lang="tr-TR" sz="2400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tr-TR" sz="2400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 </m:t>
                      </m:r>
                      <m:f>
                        <m:fPr>
                          <m:ctrlPr>
                            <a:rPr lang="tr-TR" sz="24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𝑑𝑠</m:t>
                          </m:r>
                        </m:num>
                        <m:den>
                          <m:r>
                            <a:rPr lang="tr-TR" sz="24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400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tr-TR" sz="2400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tr-TR" sz="24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𝑘𝑡</m:t>
                          </m:r>
                        </m:sup>
                      </m:sSup>
                      <m:r>
                        <a:rPr lang="tr-TR" sz="2400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sz="2400" dirty="0" smtClean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  <m:e>
                          <m: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  <m:r>
                        <a:rPr lang="tr-TR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nary>
                        <m:naryPr>
                          <m:limLoc m:val="undOvr"/>
                          <m:ctrlP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p>
                            <m:sSupPr>
                              <m:ctrlPr>
                                <a:rPr lang="tr-TR" sz="24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24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4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𝑘𝑡</m:t>
                              </m:r>
                            </m:sup>
                          </m:sSup>
                          <m: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tr-TR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sz="2400" b="1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tr-TR" sz="2400" b="1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b="1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tr-TR" sz="2400" b="1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tr-TR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den>
                      </m:f>
                      <m:d>
                        <m:dPr>
                          <m:ctrlPr>
                            <a:rPr lang="tr-TR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tr-TR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tr-TR" sz="2400" b="1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b="1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tr-TR" sz="2400" b="1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400" b="1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𝒌𝒕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tr-TR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628800"/>
                <a:ext cx="9132676" cy="5373216"/>
              </a:xfrm>
              <a:blipFill>
                <a:blip r:embed="rId2"/>
                <a:stretch>
                  <a:fillRect l="-100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49737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Çözüm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tr-TR" sz="2400" dirty="0" smtClean="0">
                    <a:solidFill>
                      <a:schemeClr val="accent4"/>
                    </a:solidFill>
                    <a:latin typeface="Comic Sans MS" panose="030F0702030302020204" pitchFamily="66" charset="0"/>
                  </a:rPr>
                  <a:t>Parçacık 2;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  <m:e>
                          <m: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𝑑𝑣</m:t>
                          </m:r>
                        </m:e>
                      </m:nary>
                      <m:r>
                        <a:rPr lang="tr-TR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𝑎𝑑𝑡</m:t>
                          </m:r>
                        </m:e>
                      </m:nary>
                      <m:r>
                        <a:rPr lang="tr-TR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sz="2400" b="1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  <m:r>
                        <a:rPr lang="tr-TR" sz="2400" b="1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tr-TR" sz="2400" b="1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f>
                        <m:fPr>
                          <m:ctrlPr>
                            <a:rPr lang="tr-TR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b="1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b="1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tr-TR" sz="2400" b="1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tr-TR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tr-TR" sz="2400" b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tr-TR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tr-TR" sz="2400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 </m:t>
                      </m:r>
                    </m:oMath>
                  </m:oMathPara>
                </a14:m>
                <a:endParaRPr lang="tr-TR" sz="2400" i="1" dirty="0">
                  <a:solidFill>
                    <a:schemeClr val="accent4"/>
                  </a:solidFill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𝑑𝑠</m:t>
                          </m:r>
                        </m:num>
                        <m:den>
                          <m:r>
                            <a:rPr lang="tr-TR" sz="24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400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tr-TR" sz="2400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tr-TR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400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sz="2400" dirty="0" smtClean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  <m:e>
                          <m: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  <m:r>
                        <a:rPr lang="tr-TR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d>
                            <m:dPr>
                              <m:ctrlPr>
                                <a:rPr lang="tr-TR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tr-TR" sz="24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f>
                                <m:fPr>
                                  <m:ctrlPr>
                                    <a:rPr lang="tr-TR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400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2400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tr-TR" sz="2400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tr-TR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sz="2400" b="1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tr-TR" sz="2400" b="1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tr-TR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tr-TR" sz="24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tr-TR" sz="24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tr-TR" sz="2400" b="1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f>
                        <m:fPr>
                          <m:ctrlPr>
                            <a:rPr lang="tr-TR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b="1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b="1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tr-TR" sz="2400" b="1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tr-TR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tr-TR" sz="24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07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41778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Çözüm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tr-TR" dirty="0" smtClean="0">
                    <a:solidFill>
                      <a:schemeClr val="accent4"/>
                    </a:solidFill>
                  </a:rPr>
                  <a:t>Parçacık 3;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  <m:e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𝑣𝑑𝑣</m:t>
                          </m:r>
                        </m:e>
                      </m:nary>
                      <m:r>
                        <a:rPr lang="tr-TR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  <m:e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𝑠𝑑𝑠</m:t>
                          </m:r>
                        </m:e>
                      </m:nary>
                      <m:r>
                        <a:rPr lang="tr-TR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tr-TR" i="1" dirty="0" smtClean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b="1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  <m:r>
                        <a:rPr lang="tr-TR" b="1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tr-TR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tr-TR" b="1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tr-TR" b="1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1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tr-TR" b="1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tr-TR" b="1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tr-TR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  <m:sSup>
                            <m:sSupPr>
                              <m:ctrlPr>
                                <a:rPr lang="tr-TR" b="1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1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tr-TR" b="1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tr-TR" b="1" dirty="0">
                  <a:solidFill>
                    <a:schemeClr val="accent4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𝑑𝑠</m:t>
                          </m:r>
                        </m:num>
                        <m:den>
                          <m:r>
                            <a:rPr lang="tr-TR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tr-TR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tr-TR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tr-TR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tr-TR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tr-TR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tr-TR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dirty="0" smtClean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  <m:e>
                          <m:f>
                            <m:fPr>
                              <m:ctrlPr>
                                <a:rPr lang="tr-TR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𝑑𝑠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tr-TR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tr-TR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tr-TR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sSup>
                                    <m:sSupPr>
                                      <m:ctrlPr>
                                        <a:rPr lang="tr-TR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e>
                      </m:nary>
                      <m:r>
                        <a:rPr lang="tr-TR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tr-TR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b="1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  <m:r>
                        <a:rPr lang="tr-TR" b="1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1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tr-TR" b="1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b="1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b="1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e>
                          </m:rad>
                        </m:den>
                      </m:f>
                      <m:func>
                        <m:funcPr>
                          <m:ctrlPr>
                            <a:rPr lang="tr-TR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tr-TR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tr-TR" b="1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tr-TR" b="1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tr-TR" b="1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rad>
                              <m:r>
                                <a:rPr lang="tr-TR" b="1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148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54151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Konum Grafikleri</a:t>
            </a:r>
            <a:endParaRPr lang="tr-TR" dirty="0"/>
          </a:p>
        </p:txBody>
      </p:sp>
      <p:pic>
        <p:nvPicPr>
          <p:cNvPr id="5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1556792"/>
            <a:ext cx="576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86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Giriş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/>
            <a:r>
              <a:rPr lang="tr-TR" b="1" dirty="0">
                <a:solidFill>
                  <a:schemeClr val="accent4"/>
                </a:solidFill>
                <a:latin typeface="Comic Sans MS" pitchFamily="66" charset="0"/>
              </a:rPr>
              <a:t>Birincil (sabit) atalet sistemi</a:t>
            </a:r>
            <a:r>
              <a:rPr lang="tr-TR" dirty="0">
                <a:solidFill>
                  <a:schemeClr val="accent4"/>
                </a:solidFill>
                <a:latin typeface="Comic Sans MS" pitchFamily="66" charset="0"/>
              </a:rPr>
              <a:t>: Referans sistem </a:t>
            </a:r>
            <a:r>
              <a:rPr lang="tr-TR" dirty="0" smtClean="0">
                <a:solidFill>
                  <a:schemeClr val="accent4"/>
                </a:solidFill>
                <a:latin typeface="Comic Sans MS" pitchFamily="66" charset="0"/>
              </a:rPr>
              <a:t>takımının (Koordinat sisteminin) </a:t>
            </a:r>
            <a:r>
              <a:rPr lang="tr-TR" dirty="0">
                <a:solidFill>
                  <a:schemeClr val="accent4"/>
                </a:solidFill>
                <a:latin typeface="Comic Sans MS" pitchFamily="66" charset="0"/>
              </a:rPr>
              <a:t>eksenleri dönmez ve ötelenmez. (Yere sabit eksen takımı)</a:t>
            </a:r>
          </a:p>
          <a:p>
            <a:pPr marL="0" lvl="1"/>
            <a:r>
              <a:rPr lang="tr-TR" b="1" dirty="0">
                <a:solidFill>
                  <a:schemeClr val="accent4"/>
                </a:solidFill>
                <a:latin typeface="Comic Sans MS" pitchFamily="66" charset="0"/>
              </a:rPr>
              <a:t>Mutlak ölçüm</a:t>
            </a:r>
            <a:r>
              <a:rPr lang="en-US" b="1" dirty="0">
                <a:solidFill>
                  <a:schemeClr val="accent4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chemeClr val="accent4"/>
                </a:solidFill>
                <a:latin typeface="Comic Sans MS" pitchFamily="66" charset="0"/>
              </a:rPr>
              <a:t>: </a:t>
            </a:r>
            <a:r>
              <a:rPr lang="tr-TR" dirty="0">
                <a:solidFill>
                  <a:schemeClr val="accent4"/>
                </a:solidFill>
                <a:latin typeface="Comic Sans MS" pitchFamily="66" charset="0"/>
              </a:rPr>
              <a:t>Birincil (sabit) atalet sistemine göre yapılan ölçümlerdir.</a:t>
            </a:r>
          </a:p>
          <a:p>
            <a:pPr marL="0" lvl="1"/>
            <a:r>
              <a:rPr lang="en-US" dirty="0">
                <a:solidFill>
                  <a:schemeClr val="accent4"/>
                </a:solidFill>
                <a:latin typeface="Comic Sans MS" pitchFamily="66" charset="0"/>
              </a:rPr>
              <a:t> </a:t>
            </a:r>
            <a:r>
              <a:rPr lang="tr-TR" b="1" dirty="0">
                <a:solidFill>
                  <a:schemeClr val="accent4"/>
                </a:solidFill>
                <a:latin typeface="Comic Sans MS" pitchFamily="66" charset="0"/>
              </a:rPr>
              <a:t>Mutlak hareket analizi</a:t>
            </a:r>
            <a:r>
              <a:rPr lang="en-US" dirty="0">
                <a:solidFill>
                  <a:schemeClr val="accent4"/>
                </a:solidFill>
                <a:latin typeface="Comic Sans MS" pitchFamily="66" charset="0"/>
              </a:rPr>
              <a:t>: </a:t>
            </a:r>
            <a:r>
              <a:rPr lang="tr-TR" dirty="0">
                <a:solidFill>
                  <a:schemeClr val="accent4"/>
                </a:solidFill>
                <a:latin typeface="Comic Sans MS" pitchFamily="66" charset="0"/>
              </a:rPr>
              <a:t>Hareket sabit eksen takımına göre tanımlanır.</a:t>
            </a:r>
          </a:p>
          <a:p>
            <a:pPr marL="0" lvl="1"/>
            <a:r>
              <a:rPr lang="en-US" dirty="0">
                <a:solidFill>
                  <a:schemeClr val="accent4"/>
                </a:solidFill>
                <a:latin typeface="Comic Sans MS" pitchFamily="66" charset="0"/>
              </a:rPr>
              <a:t> </a:t>
            </a:r>
            <a:r>
              <a:rPr lang="tr-TR" b="1" dirty="0">
                <a:solidFill>
                  <a:schemeClr val="accent4"/>
                </a:solidFill>
                <a:latin typeface="Comic Sans MS" pitchFamily="66" charset="0"/>
              </a:rPr>
              <a:t>Bağıl hareket analizi</a:t>
            </a:r>
            <a:r>
              <a:rPr lang="en-US" dirty="0">
                <a:solidFill>
                  <a:schemeClr val="accent4"/>
                </a:solidFill>
                <a:latin typeface="Comic Sans MS" pitchFamily="66" charset="0"/>
              </a:rPr>
              <a:t>: </a:t>
            </a:r>
            <a:r>
              <a:rPr lang="tr-TR" dirty="0">
                <a:solidFill>
                  <a:schemeClr val="accent4"/>
                </a:solidFill>
                <a:latin typeface="Comic Sans MS" pitchFamily="66" charset="0"/>
              </a:rPr>
              <a:t>Hareket, hareketli eksen takımına göre tanımlanır.</a:t>
            </a:r>
            <a:endParaRPr lang="en-US" dirty="0">
              <a:solidFill>
                <a:schemeClr val="accent4"/>
              </a:solidFill>
              <a:latin typeface="Comic Sans MS" pitchFamily="66" charset="0"/>
            </a:endParaRPr>
          </a:p>
          <a:p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4869160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468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Hız Grafikleri</a:t>
            </a:r>
            <a:endParaRPr lang="tr-TR" dirty="0"/>
          </a:p>
        </p:txBody>
      </p:sp>
      <p:pic>
        <p:nvPicPr>
          <p:cNvPr id="3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1772816"/>
            <a:ext cx="576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408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İvme Grafikleri</a:t>
            </a:r>
            <a:endParaRPr lang="tr-TR" dirty="0"/>
          </a:p>
        </p:txBody>
      </p:sp>
      <p:pic>
        <p:nvPicPr>
          <p:cNvPr id="3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1700808"/>
            <a:ext cx="576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3142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Problem Çözümleri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756226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Problem 1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6208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400" dirty="0" smtClean="0">
                    <a:latin typeface="Comic Sans MS" panose="030F0702030302020204" pitchFamily="66" charset="0"/>
                  </a:rPr>
                  <a:t>Şekildeki </a:t>
                </a:r>
                <a:r>
                  <a:rPr lang="tr-TR" sz="2400" dirty="0">
                    <a:latin typeface="Comic Sans MS" panose="030F0702030302020204" pitchFamily="66" charset="0"/>
                  </a:rPr>
                  <a:t>araba, </a:t>
                </a:r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=100 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400" dirty="0">
                    <a:latin typeface="Comic Sans MS" panose="030F0702030302020204" pitchFamily="66" charset="0"/>
                  </a:rPr>
                  <a:t>hızla hareket ederken eğimi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 dirty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=6/100</m:t>
                        </m:r>
                      </m:e>
                    </m:func>
                  </m:oMath>
                </a14:m>
                <a:r>
                  <a:rPr lang="tr-TR" sz="2400" dirty="0">
                    <a:latin typeface="Comic Sans MS" panose="030F0702030302020204" pitchFamily="66" charset="0"/>
                  </a:rPr>
                  <a:t> olan bir bölüme denk geliyor ve gaz ayarını hiç değiştirmiyor, bu nedenle araç yer çekiminin etkisi ile </a:t>
                </a:r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𝑔</m:t>
                    </m:r>
                    <m:func>
                      <m:funcPr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 dirty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tr-TR" sz="2400" dirty="0">
                    <a:latin typeface="Comic Sans MS" panose="030F0702030302020204" pitchFamily="66" charset="0"/>
                  </a:rPr>
                  <a:t> sabit ivmesi ile yavaşlıyor. </a:t>
                </a:r>
                <a:endParaRPr lang="tr-TR" sz="24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tr-TR" sz="2400" dirty="0" smtClean="0">
                    <a:latin typeface="Comic Sans MS" panose="030F0702030302020204" pitchFamily="66" charset="0"/>
                  </a:rPr>
                  <a:t>A </a:t>
                </a:r>
                <a:r>
                  <a:rPr lang="tr-TR" sz="2400" dirty="0">
                    <a:latin typeface="Comic Sans MS" panose="030F0702030302020204" pitchFamily="66" charset="0"/>
                  </a:rPr>
                  <a:t>noktasını geçtikten 10 s sonra aracın hızı ne olur. Araç eğimli yolda 100 m ilerledikten sonra aracın hızı ne </a:t>
                </a:r>
                <a:r>
                  <a:rPr lang="tr-TR" sz="2400" dirty="0" smtClean="0">
                    <a:latin typeface="Comic Sans MS" panose="030F0702030302020204" pitchFamily="66" charset="0"/>
                  </a:rPr>
                  <a:t>olur.</a:t>
                </a:r>
                <a:endParaRPr lang="tr-TR" sz="24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620888"/>
              </a:xfrm>
              <a:blipFill>
                <a:blip r:embed="rId2"/>
                <a:stretch>
                  <a:fillRect l="-1111" t="-1865" r="-148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Resim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22" t="62262" r="6710" b="823"/>
          <a:stretch/>
        </p:blipFill>
        <p:spPr>
          <a:xfrm>
            <a:off x="467544" y="3933056"/>
            <a:ext cx="7748337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702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Çözüm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453072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=100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3.6</m:t>
                          </m:r>
                        </m:den>
                      </m:f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dirty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≅</m:t>
                          </m:r>
                          <m:func>
                            <m:funcPr>
                              <m:ctrlP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</m:e>
                          </m:func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6/100</m:t>
                          </m:r>
                        </m:e>
                      </m:func>
                    </m:oMath>
                  </m:oMathPara>
                </a14:m>
                <a:endParaRPr lang="tr-TR" b="1" i="1" dirty="0" smtClean="0">
                  <a:solidFill>
                    <a:srgbClr val="00B0F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𝑎𝑡</m:t>
                      </m:r>
                      <m:r>
                        <a:rPr lang="tr-TR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tr-TR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tr-T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3.6</m:t>
                          </m:r>
                        </m:den>
                      </m:f>
                      <m:r>
                        <a:rPr lang="tr-TR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tr-TR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b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tr-T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tr-TR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tr-TR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tr-TR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tr-TR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tr-T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3.6</m:t>
                          </m:r>
                        </m:den>
                      </m:f>
                      <m:r>
                        <a:rPr lang="tr-TR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tr-TR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9.81∗0.06∗10=21.9 </m:t>
                      </m:r>
                      <m:r>
                        <a:rPr lang="tr-TR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tr-TR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tr-TR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tr-T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tr-TR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tr-T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tr-TR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tr-TR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100</m:t>
                                      </m:r>
                                    </m:num>
                                    <m:den>
                                      <m:r>
                                        <a:rPr lang="tr-TR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3.6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tr-T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tr-T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tr-T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9.81∗0.06</m:t>
                          </m:r>
                          <m:r>
                            <a:rPr lang="tr-T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</m:t>
                              </m:r>
                            </m:e>
                          </m:d>
                        </m:e>
                      </m:rad>
                      <m:r>
                        <a:rPr lang="tr-TR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</m:t>
                      </m:r>
                      <m:r>
                        <a:rPr lang="tr-TR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tr-TR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tr-TR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tr-TR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tr-TR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tr-TR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4530725"/>
              </a:xfrm>
              <a:blipFill>
                <a:blip r:embed="rId2"/>
                <a:stretch>
                  <a:fillRect b="-94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76219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Problem 2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94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>
                <a:latin typeface="Comic Sans MS" panose="030F0702030302020204" pitchFamily="66" charset="0"/>
              </a:rPr>
              <a:t>Bir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motorcu</a:t>
            </a:r>
            <a:r>
              <a:rPr lang="en-US" sz="2400" dirty="0">
                <a:latin typeface="Comic Sans MS" panose="030F0702030302020204" pitchFamily="66" charset="0"/>
              </a:rPr>
              <a:t>, A </a:t>
            </a:r>
            <a:r>
              <a:rPr lang="en-US" sz="2400" dirty="0" err="1">
                <a:latin typeface="Comic Sans MS" panose="030F0702030302020204" pitchFamily="66" charset="0"/>
              </a:rPr>
              <a:t>noktasından</a:t>
            </a:r>
            <a:r>
              <a:rPr lang="en-US" sz="2400" dirty="0">
                <a:latin typeface="Comic Sans MS" panose="030F0702030302020204" pitchFamily="66" charset="0"/>
              </a:rPr>
              <a:t> 120 km/</a:t>
            </a:r>
            <a:r>
              <a:rPr lang="en-US" sz="2400" dirty="0" err="1">
                <a:latin typeface="Comic Sans MS" panose="030F0702030302020204" pitchFamily="66" charset="0"/>
              </a:rPr>
              <a:t>saat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sabit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hızla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geçen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arabadan</a:t>
            </a:r>
            <a:r>
              <a:rPr lang="en-US" sz="2400" dirty="0">
                <a:latin typeface="Comic Sans MS" panose="030F0702030302020204" pitchFamily="66" charset="0"/>
              </a:rPr>
              <a:t> 2 </a:t>
            </a:r>
            <a:r>
              <a:rPr lang="en-US" sz="2400" dirty="0" err="1">
                <a:latin typeface="Comic Sans MS" panose="030F0702030302020204" pitchFamily="66" charset="0"/>
              </a:rPr>
              <a:t>saniye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sonra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durgunluktan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harekete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geçiyor</a:t>
            </a:r>
            <a:r>
              <a:rPr lang="en-US" sz="2400" dirty="0">
                <a:latin typeface="Comic Sans MS" panose="030F0702030302020204" pitchFamily="66" charset="0"/>
              </a:rPr>
              <a:t>, </a:t>
            </a:r>
            <a:r>
              <a:rPr lang="en-US" sz="2400" dirty="0" err="1">
                <a:latin typeface="Comic Sans MS" panose="030F0702030302020204" pitchFamily="66" charset="0"/>
              </a:rPr>
              <a:t>ve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maksimum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yasal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hız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sınırı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olan</a:t>
            </a:r>
            <a:r>
              <a:rPr lang="en-US" sz="2400" dirty="0">
                <a:latin typeface="Comic Sans MS" panose="030F0702030302020204" pitchFamily="66" charset="0"/>
              </a:rPr>
              <a:t> 150 km/</a:t>
            </a:r>
            <a:r>
              <a:rPr lang="en-US" sz="2400" dirty="0" err="1">
                <a:latin typeface="Comic Sans MS" panose="030F0702030302020204" pitchFamily="66" charset="0"/>
              </a:rPr>
              <a:t>saat’e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kadar</a:t>
            </a:r>
            <a:r>
              <a:rPr lang="en-US" sz="2400" dirty="0">
                <a:latin typeface="Comic Sans MS" panose="030F0702030302020204" pitchFamily="66" charset="0"/>
              </a:rPr>
              <a:t> 6 m/s2 </a:t>
            </a:r>
            <a:r>
              <a:rPr lang="en-US" sz="2400" dirty="0" err="1">
                <a:latin typeface="Comic Sans MS" panose="030F0702030302020204" pitchFamily="66" charset="0"/>
              </a:rPr>
              <a:t>lik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bir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ivme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ile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hızlanıyor</a:t>
            </a:r>
            <a:r>
              <a:rPr lang="en-US" sz="2400" dirty="0">
                <a:latin typeface="Comic Sans MS" panose="030F0702030302020204" pitchFamily="66" charset="0"/>
              </a:rPr>
              <a:t>. </a:t>
            </a:r>
            <a:r>
              <a:rPr lang="en-US" sz="2400" dirty="0" err="1">
                <a:latin typeface="Comic Sans MS" panose="030F0702030302020204" pitchFamily="66" charset="0"/>
              </a:rPr>
              <a:t>Arabayı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yakalayana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kadar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aynı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hızda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sürüşünü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sürdürüyor</a:t>
            </a:r>
            <a:r>
              <a:rPr lang="en-US" sz="2400" dirty="0">
                <a:latin typeface="Comic Sans MS" panose="030F0702030302020204" pitchFamily="66" charset="0"/>
              </a:rPr>
              <a:t>. </a:t>
            </a:r>
            <a:r>
              <a:rPr lang="tr-TR" sz="2400" dirty="0">
                <a:latin typeface="Comic Sans MS" panose="030F0702030302020204" pitchFamily="66" charset="0"/>
              </a:rPr>
              <a:t>Arabayı A noktasından geçerken farkettiğinden itibaren, m</a:t>
            </a:r>
            <a:r>
              <a:rPr lang="en-US" sz="2400" dirty="0" err="1">
                <a:latin typeface="Comic Sans MS" panose="030F0702030302020204" pitchFamily="66" charset="0"/>
              </a:rPr>
              <a:t>otorun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arabayı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yakalayana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kadar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geçen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zamanı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ve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motorcunun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</a:rPr>
              <a:t>kat</a:t>
            </a:r>
            <a:r>
              <a:rPr lang="tr-TR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</a:rPr>
              <a:t>ettiği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mesafeyi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bulunuz</a:t>
            </a:r>
            <a:r>
              <a:rPr lang="en-US" sz="2400" dirty="0">
                <a:latin typeface="Comic Sans MS" panose="030F0702030302020204" pitchFamily="66" charset="0"/>
              </a:rPr>
              <a:t>.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4" t="66055" r="12720"/>
          <a:stretch/>
        </p:blipFill>
        <p:spPr bwMode="auto">
          <a:xfrm>
            <a:off x="1331640" y="4653136"/>
            <a:ext cx="6561315" cy="18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47177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Çözüm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sz="2400" dirty="0"/>
              <a:t>Motorcunun ivmelenme </a:t>
            </a:r>
            <a:r>
              <a:rPr lang="tr-TR" sz="2400" dirty="0" smtClean="0"/>
              <a:t>süresi: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sz="2400" dirty="0" smtClean="0"/>
              <a:t>t</a:t>
            </a:r>
            <a:r>
              <a:rPr lang="tr-TR" sz="2400" baseline="-25000" dirty="0" smtClean="0"/>
              <a:t>motor1</a:t>
            </a:r>
            <a:r>
              <a:rPr lang="tr-TR" sz="2400" dirty="0" smtClean="0"/>
              <a:t>=v</a:t>
            </a:r>
            <a:r>
              <a:rPr lang="tr-TR" sz="2400" baseline="-25000" dirty="0" smtClean="0"/>
              <a:t>max_motor</a:t>
            </a:r>
            <a:r>
              <a:rPr lang="tr-TR" sz="2400" dirty="0" smtClean="0"/>
              <a:t>/a</a:t>
            </a:r>
            <a:r>
              <a:rPr lang="tr-TR" sz="2400" dirty="0"/>
              <a:t>=(150/3.6)/6=6.944 sn.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sz="2400" dirty="0"/>
              <a:t>Bu sürede arabanın kat ettiği yol </a:t>
            </a:r>
            <a:endParaRPr lang="tr-TR" sz="24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sz="2400" dirty="0" smtClean="0"/>
              <a:t>s</a:t>
            </a:r>
            <a:r>
              <a:rPr lang="tr-TR" sz="2400" baseline="-25000" dirty="0" smtClean="0"/>
              <a:t>araba1</a:t>
            </a:r>
            <a:r>
              <a:rPr lang="tr-TR" sz="2400" dirty="0" smtClean="0"/>
              <a:t>=v</a:t>
            </a:r>
            <a:r>
              <a:rPr lang="tr-TR" sz="2400" baseline="-25000" dirty="0" smtClean="0"/>
              <a:t>araba</a:t>
            </a:r>
            <a:r>
              <a:rPr lang="tr-TR" sz="2400" dirty="0" smtClean="0"/>
              <a:t>(2+t</a:t>
            </a:r>
            <a:r>
              <a:rPr lang="tr-TR" sz="2400" baseline="-25000" dirty="0" smtClean="0"/>
              <a:t>motor1</a:t>
            </a:r>
            <a:r>
              <a:rPr lang="tr-TR" sz="2400" dirty="0"/>
              <a:t>) =(120/3.6)*8.944=298.148 m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sz="2400" dirty="0"/>
              <a:t>Bu sürede motorun kat ettiği yol </a:t>
            </a:r>
            <a:endParaRPr lang="tr-TR" sz="24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sz="2400" dirty="0" smtClean="0"/>
              <a:t>s</a:t>
            </a:r>
            <a:r>
              <a:rPr lang="tr-TR" sz="2400" baseline="-25000" dirty="0" smtClean="0"/>
              <a:t>motor1</a:t>
            </a:r>
            <a:r>
              <a:rPr lang="tr-TR" sz="2400" dirty="0" smtClean="0"/>
              <a:t>=v</a:t>
            </a:r>
            <a:r>
              <a:rPr lang="tr-TR" sz="2400" baseline="30000" dirty="0" smtClean="0"/>
              <a:t>2</a:t>
            </a:r>
            <a:r>
              <a:rPr lang="tr-TR" sz="2400" baseline="-25000" dirty="0" smtClean="0"/>
              <a:t>max_motor </a:t>
            </a:r>
            <a:r>
              <a:rPr lang="tr-TR" sz="2400" dirty="0"/>
              <a:t>/2a) =(150/3.6)</a:t>
            </a:r>
            <a:r>
              <a:rPr lang="tr-TR" sz="2400" baseline="30000" dirty="0"/>
              <a:t>2</a:t>
            </a:r>
            <a:r>
              <a:rPr lang="tr-TR" sz="2400" dirty="0"/>
              <a:t>/(2*6)=144.676 m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109949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Çözüm Devam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dirty="0"/>
              <a:t>Sabit hızlı iki aracın aralarındaki farkın kapanması için gerekecek süre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dirty="0"/>
              <a:t>t</a:t>
            </a:r>
            <a:r>
              <a:rPr lang="tr-TR" baseline="-25000" dirty="0"/>
              <a:t>motor2</a:t>
            </a:r>
            <a:r>
              <a:rPr lang="tr-TR" dirty="0"/>
              <a:t>=(s</a:t>
            </a:r>
            <a:r>
              <a:rPr lang="tr-TR" baseline="-25000" dirty="0"/>
              <a:t>araba1</a:t>
            </a:r>
            <a:r>
              <a:rPr lang="tr-TR" dirty="0"/>
              <a:t>-s</a:t>
            </a:r>
            <a:r>
              <a:rPr lang="tr-TR" baseline="-25000" dirty="0"/>
              <a:t>motor1</a:t>
            </a:r>
            <a:r>
              <a:rPr lang="tr-TR" dirty="0"/>
              <a:t> )/(v</a:t>
            </a:r>
            <a:r>
              <a:rPr lang="tr-TR" baseline="-25000" dirty="0"/>
              <a:t>max_motor</a:t>
            </a:r>
            <a:r>
              <a:rPr lang="tr-TR" dirty="0"/>
              <a:t>-v</a:t>
            </a:r>
            <a:r>
              <a:rPr lang="tr-TR" baseline="-25000" dirty="0"/>
              <a:t>araba</a:t>
            </a:r>
            <a:r>
              <a:rPr lang="tr-TR" dirty="0"/>
              <a:t>)=18.41 sn.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dirty="0"/>
              <a:t>Bu durumda t</a:t>
            </a:r>
            <a:r>
              <a:rPr lang="tr-TR" baseline="-25000" dirty="0"/>
              <a:t>toplam</a:t>
            </a:r>
            <a:r>
              <a:rPr lang="tr-TR" dirty="0"/>
              <a:t>=t</a:t>
            </a:r>
            <a:r>
              <a:rPr lang="tr-TR" baseline="-25000" dirty="0"/>
              <a:t>1</a:t>
            </a:r>
            <a:r>
              <a:rPr lang="tr-TR" dirty="0"/>
              <a:t>+t</a:t>
            </a:r>
            <a:r>
              <a:rPr lang="tr-TR" baseline="-25000" dirty="0"/>
              <a:t>2</a:t>
            </a:r>
            <a:r>
              <a:rPr lang="tr-TR" dirty="0"/>
              <a:t>+2=27.35 sn.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dirty="0"/>
              <a:t>Motorun sabit hızla kat ettiği yol </a:t>
            </a:r>
            <a:endParaRPr lang="tr-TR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dirty="0" smtClean="0"/>
              <a:t>s</a:t>
            </a:r>
            <a:r>
              <a:rPr lang="tr-TR" baseline="-25000" dirty="0" smtClean="0"/>
              <a:t>motor2</a:t>
            </a:r>
            <a:r>
              <a:rPr lang="tr-TR" dirty="0" smtClean="0"/>
              <a:t>=v</a:t>
            </a:r>
            <a:r>
              <a:rPr lang="tr-TR" baseline="-25000" dirty="0" smtClean="0"/>
              <a:t>max_motor </a:t>
            </a:r>
            <a:r>
              <a:rPr lang="tr-TR" dirty="0"/>
              <a:t>*t</a:t>
            </a:r>
            <a:r>
              <a:rPr lang="tr-TR" baseline="-25000" dirty="0"/>
              <a:t>motor2</a:t>
            </a:r>
            <a:r>
              <a:rPr lang="tr-TR" dirty="0"/>
              <a:t>=767,36 m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dirty="0"/>
              <a:t>Motorun Toplam kat ettiği mesafe s</a:t>
            </a:r>
            <a:r>
              <a:rPr lang="tr-TR" baseline="-25000" dirty="0"/>
              <a:t>toplam</a:t>
            </a:r>
            <a:r>
              <a:rPr lang="tr-TR" dirty="0"/>
              <a:t>=s</a:t>
            </a:r>
            <a:r>
              <a:rPr lang="tr-TR" baseline="-25000" dirty="0"/>
              <a:t>1</a:t>
            </a:r>
            <a:r>
              <a:rPr lang="tr-TR" dirty="0"/>
              <a:t>+s</a:t>
            </a:r>
            <a:r>
              <a:rPr lang="tr-TR" baseline="-25000" dirty="0"/>
              <a:t>2</a:t>
            </a:r>
            <a:r>
              <a:rPr lang="tr-TR" dirty="0"/>
              <a:t>=912 m.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24330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Problem 3: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147248" cy="290891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400" dirty="0" smtClean="0">
                    <a:latin typeface="Comic Sans MS" panose="030F0702030302020204" pitchFamily="66" charset="0"/>
                  </a:rPr>
                  <a:t>Bir </a:t>
                </a:r>
                <a:r>
                  <a:rPr lang="tr-TR" sz="2400" dirty="0">
                    <a:latin typeface="Comic Sans MS" panose="030F0702030302020204" pitchFamily="66" charset="0"/>
                  </a:rPr>
                  <a:t>cisim </a:t>
                </a:r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tr-TR" sz="2400" dirty="0">
                    <a:latin typeface="Comic Sans MS" panose="030F0702030302020204" pitchFamily="66" charset="0"/>
                  </a:rPr>
                  <a:t> hızıyla yaylarla desteklenen platformun üzerine düşüyor ve düşmenin ardından temasını koruyor. </a:t>
                </a:r>
                <a:endParaRPr lang="tr-TR" sz="24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tr-TR" sz="2400" dirty="0" smtClean="0">
                    <a:latin typeface="Comic Sans MS" panose="030F0702030302020204" pitchFamily="66" charset="0"/>
                  </a:rPr>
                  <a:t>Çarpışma </a:t>
                </a:r>
                <a:r>
                  <a:rPr lang="tr-TR" sz="2400" dirty="0">
                    <a:latin typeface="Comic Sans MS" panose="030F0702030302020204" pitchFamily="66" charset="0"/>
                  </a:rPr>
                  <a:t>sonrası cismin ivmesi </a:t>
                </a:r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sz="2400" i="1" dirty="0" err="1">
                        <a:latin typeface="Cambria Math" panose="02040503050406030204" pitchFamily="18" charset="0"/>
                      </a:rPr>
                      <m:t>𝑐𝑦</m:t>
                    </m:r>
                  </m:oMath>
                </a14:m>
                <a:r>
                  <a:rPr lang="tr-TR" sz="2400" dirty="0">
                    <a:latin typeface="Comic Sans MS" panose="030F0702030302020204" pitchFamily="66" charset="0"/>
                  </a:rPr>
                  <a:t> olarak ölçülüyor. Burada </a:t>
                </a:r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tr-TR" sz="2400" dirty="0">
                    <a:latin typeface="Comic Sans MS" panose="030F0702030302020204" pitchFamily="66" charset="0"/>
                  </a:rPr>
                  <a:t> pozitif bir katsayı ve y platformun orijinal konumundan sapmasını gösteren </a:t>
                </a:r>
                <a:r>
                  <a:rPr lang="tr-TR" sz="2400" dirty="0" smtClean="0">
                    <a:latin typeface="Comic Sans MS" panose="030F0702030302020204" pitchFamily="66" charset="0"/>
                  </a:rPr>
                  <a:t>büyüklüktür.</a:t>
                </a:r>
              </a:p>
              <a:p>
                <a:pPr marL="0" indent="0">
                  <a:buNone/>
                </a:pPr>
                <a:r>
                  <a:rPr lang="tr-TR" sz="2400" dirty="0" smtClean="0">
                    <a:latin typeface="Comic Sans MS" panose="030F0702030302020204" pitchFamily="66" charset="0"/>
                  </a:rPr>
                  <a:t>Eğer </a:t>
                </a:r>
                <a:r>
                  <a:rPr lang="tr-TR" sz="2400" dirty="0">
                    <a:latin typeface="Comic Sans MS" panose="030F0702030302020204" pitchFamily="66" charset="0"/>
                  </a:rPr>
                  <a:t>yaylardaki maksimum sıkışma </a:t>
                </a:r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sz="2400" i="1" baseline="-25000" dirty="0" err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tr-TR" sz="2400" dirty="0">
                    <a:latin typeface="Comic Sans MS" panose="030F0702030302020204" pitchFamily="66" charset="0"/>
                  </a:rPr>
                  <a:t> ise </a:t>
                </a:r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tr-TR" sz="2400" dirty="0">
                    <a:latin typeface="Comic Sans MS" panose="030F0702030302020204" pitchFamily="66" charset="0"/>
                  </a:rPr>
                  <a:t> sabitinin büyüklüğüne karar veriniz.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147248" cy="2908919"/>
              </a:xfrm>
              <a:blipFill>
                <a:blip r:embed="rId2"/>
                <a:stretch>
                  <a:fillRect l="-1123" t="-1677" r="-1272" b="-83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sim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5936" y="4077071"/>
            <a:ext cx="4824536" cy="257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783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Çözüm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tr-TR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𝑐𝑦</m:t>
                      </m:r>
                    </m:oMath>
                  </m:oMathPara>
                </a14:m>
                <a:endParaRPr lang="tr-TR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tr-TR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sSub>
                            <m:sSubPr>
                              <m:ctrlPr>
                                <a:rPr lang="tr-TR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p>
                        <m:e>
                          <m:r>
                            <a:rPr lang="tr-TR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𝑎𝑑𝑠</m:t>
                          </m:r>
                        </m:e>
                      </m:nary>
                      <m:r>
                        <a:rPr lang="tr-TR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tr-TR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tr-TR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𝑣𝑑𝑣</m:t>
                          </m:r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𝑐𝑦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tr-TR" dirty="0"/>
                            <m:t>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𝑣𝑑𝑣</m:t>
                          </m:r>
                        </m:e>
                      </m:nary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𝑔𝑦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𝑐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lang="tr-T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8111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Giriş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/>
            <a:r>
              <a:rPr lang="tr-TR" b="1" dirty="0">
                <a:solidFill>
                  <a:schemeClr val="accent4"/>
                </a:solidFill>
                <a:latin typeface="Comic Sans MS" pitchFamily="66" charset="0"/>
              </a:rPr>
              <a:t>Düzlemsel hareket</a:t>
            </a:r>
            <a:r>
              <a:rPr lang="en-US" dirty="0">
                <a:solidFill>
                  <a:schemeClr val="accent4"/>
                </a:solidFill>
                <a:latin typeface="Comic Sans MS" pitchFamily="66" charset="0"/>
              </a:rPr>
              <a:t>: </a:t>
            </a:r>
            <a:r>
              <a:rPr lang="tr-TR" dirty="0">
                <a:solidFill>
                  <a:schemeClr val="accent4"/>
                </a:solidFill>
                <a:latin typeface="Comic Sans MS" pitchFamily="66" charset="0"/>
              </a:rPr>
              <a:t>Hareket aynı yada paralel düzlemlerde gerçekleşmektedir</a:t>
            </a:r>
            <a:endParaRPr lang="en-US" dirty="0">
              <a:solidFill>
                <a:schemeClr val="accent4"/>
              </a:solidFill>
              <a:latin typeface="Comic Sans MS" pitchFamily="66" charset="0"/>
            </a:endParaRPr>
          </a:p>
          <a:p>
            <a:pPr marL="400050" lvl="2"/>
            <a:r>
              <a:rPr lang="tr-TR" b="1" dirty="0">
                <a:solidFill>
                  <a:schemeClr val="accent4"/>
                </a:solidFill>
                <a:latin typeface="Comic Sans MS" pitchFamily="66" charset="0"/>
              </a:rPr>
              <a:t>Doğrusal hareket</a:t>
            </a:r>
            <a:r>
              <a:rPr lang="en-US" b="1" dirty="0">
                <a:solidFill>
                  <a:schemeClr val="accent4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chemeClr val="accent4"/>
                </a:solidFill>
                <a:latin typeface="Comic Sans MS" pitchFamily="66" charset="0"/>
              </a:rPr>
              <a:t>: </a:t>
            </a:r>
            <a:r>
              <a:rPr lang="tr-TR" dirty="0">
                <a:solidFill>
                  <a:schemeClr val="accent4"/>
                </a:solidFill>
                <a:latin typeface="Comic Sans MS" pitchFamily="66" charset="0"/>
              </a:rPr>
              <a:t>Hareket bir hat boyunca gerçekleşmektedir.</a:t>
            </a:r>
            <a:endParaRPr lang="en-US" dirty="0">
              <a:solidFill>
                <a:schemeClr val="accent4"/>
              </a:solidFill>
              <a:latin typeface="Comic Sans MS" pitchFamily="66" charset="0"/>
            </a:endParaRPr>
          </a:p>
          <a:p>
            <a:pPr marL="400050" lvl="2"/>
            <a:r>
              <a:rPr lang="tr-TR" b="1" dirty="0" err="1">
                <a:solidFill>
                  <a:schemeClr val="accent4"/>
                </a:solidFill>
                <a:latin typeface="Comic Sans MS" pitchFamily="66" charset="0"/>
              </a:rPr>
              <a:t>Eğrisel</a:t>
            </a:r>
            <a:r>
              <a:rPr lang="tr-TR" b="1" dirty="0">
                <a:solidFill>
                  <a:schemeClr val="accent4"/>
                </a:solidFill>
                <a:latin typeface="Comic Sans MS" pitchFamily="66" charset="0"/>
              </a:rPr>
              <a:t> hareket</a:t>
            </a:r>
            <a:r>
              <a:rPr lang="en-US" dirty="0">
                <a:solidFill>
                  <a:schemeClr val="accent4"/>
                </a:solidFill>
                <a:latin typeface="Comic Sans MS" pitchFamily="66" charset="0"/>
              </a:rPr>
              <a:t>:</a:t>
            </a:r>
            <a:r>
              <a:rPr lang="tr-TR" dirty="0">
                <a:solidFill>
                  <a:schemeClr val="accent4"/>
                </a:solidFill>
                <a:latin typeface="Comic Sans MS" pitchFamily="66" charset="0"/>
              </a:rPr>
              <a:t> Hareket bir eğri boyunca gerçekleşmektedir.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53226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Koordinat Sistemleri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>
          <a:xfrm>
            <a:off x="4387878" y="1600200"/>
            <a:ext cx="4576610" cy="4530725"/>
          </a:xfrm>
        </p:spPr>
        <p:txBody>
          <a:bodyPr/>
          <a:lstStyle/>
          <a:p>
            <a:r>
              <a:rPr lang="tr-TR" sz="2400" b="1" dirty="0">
                <a:solidFill>
                  <a:schemeClr val="accent4"/>
                </a:solidFill>
                <a:latin typeface="Comic Sans MS" pitchFamily="66" charset="0"/>
              </a:rPr>
              <a:t>P</a:t>
            </a:r>
            <a:r>
              <a:rPr lang="tr-TR" sz="2400" dirty="0">
                <a:solidFill>
                  <a:schemeClr val="accent4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itchFamily="66" charset="0"/>
              </a:rPr>
              <a:t>Parçacığının</a:t>
            </a:r>
            <a:r>
              <a:rPr lang="en-US" sz="2400" dirty="0">
                <a:solidFill>
                  <a:schemeClr val="accent4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itchFamily="66" charset="0"/>
              </a:rPr>
              <a:t>herhangi</a:t>
            </a:r>
            <a:r>
              <a:rPr lang="en-US" sz="2400" dirty="0">
                <a:solidFill>
                  <a:schemeClr val="accent4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itchFamily="66" charset="0"/>
              </a:rPr>
              <a:t>bir</a:t>
            </a:r>
            <a:r>
              <a:rPr lang="en-US" sz="2400" dirty="0">
                <a:solidFill>
                  <a:schemeClr val="accent4"/>
                </a:solidFill>
                <a:latin typeface="Comic Sans MS" pitchFamily="66" charset="0"/>
              </a:rPr>
              <a:t> </a:t>
            </a:r>
            <a:r>
              <a:rPr lang="tr-TR" sz="2400" b="1" i="1" dirty="0">
                <a:solidFill>
                  <a:schemeClr val="accent4"/>
                </a:solidFill>
                <a:latin typeface="Comic Sans MS" pitchFamily="66" charset="0"/>
              </a:rPr>
              <a:t>t</a:t>
            </a:r>
            <a:r>
              <a:rPr lang="tr-TR" sz="2400" dirty="0">
                <a:solidFill>
                  <a:schemeClr val="accent4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zamandaki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konumu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bir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çok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tr-TR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biçimde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ifade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edilebilir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. </a:t>
            </a:r>
            <a:endParaRPr lang="tr-TR" sz="2400" dirty="0">
              <a:solidFill>
                <a:schemeClr val="accent4"/>
              </a:solidFill>
              <a:latin typeface="Comic Sans MS" pitchFamily="66" charset="0"/>
            </a:endParaRPr>
          </a:p>
          <a:p>
            <a:r>
              <a:rPr lang="en-US" sz="240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Bu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ifade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biçimlerinin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farklılığına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koordinat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sistemlerinin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seçimi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neden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olur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.</a:t>
            </a:r>
            <a:endParaRPr lang="tr-TR" sz="2400" dirty="0">
              <a:solidFill>
                <a:schemeClr val="accent4"/>
              </a:solidFill>
              <a:latin typeface="Comic Sans MS" panose="030F0702030302020204" pitchFamily="66" charset="0"/>
            </a:endParaRPr>
          </a:p>
          <a:p>
            <a:r>
              <a:rPr lang="en-US" sz="2400" dirty="0" err="1" smtClean="0">
                <a:solidFill>
                  <a:schemeClr val="accent4"/>
                </a:solidFill>
                <a:latin typeface="Comic Sans MS" panose="030F0702030302020204" pitchFamily="66" charset="0"/>
              </a:rPr>
              <a:t>Koordinat</a:t>
            </a:r>
            <a:r>
              <a:rPr lang="en-US" sz="240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sistemi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,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seçilen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bir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başlangıç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noktasına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göre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bir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cismin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uzaydaki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konumunu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ifade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etmek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için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geliştirilmiş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ve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genelleşmiş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sistematiklerdir</a:t>
            </a:r>
            <a:r>
              <a:rPr lang="en-US" sz="240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.</a:t>
            </a:r>
            <a:endParaRPr lang="tr-TR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/>
          <a:srcRect l="34586" t="16360" r="35529" b="20641"/>
          <a:stretch/>
        </p:blipFill>
        <p:spPr bwMode="auto">
          <a:xfrm>
            <a:off x="565121" y="1600200"/>
            <a:ext cx="3822757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6586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Koordinat Sistemleri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Belli </a:t>
            </a:r>
            <a:r>
              <a:rPr lang="en-US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başlı</a:t>
            </a:r>
            <a:r>
              <a:rPr lang="en-US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koordinat</a:t>
            </a:r>
            <a:r>
              <a:rPr lang="en-US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chemeClr val="accent4"/>
                </a:solidFill>
                <a:latin typeface="Comic Sans MS" panose="030F0702030302020204" pitchFamily="66" charset="0"/>
              </a:rPr>
              <a:t>sistemleri</a:t>
            </a:r>
            <a:endParaRPr lang="tr-TR" dirty="0" smtClean="0">
              <a:solidFill>
                <a:schemeClr val="accent4"/>
              </a:solidFill>
              <a:latin typeface="Comic Sans MS" panose="030F0702030302020204" pitchFamily="66" charset="0"/>
            </a:endParaRPr>
          </a:p>
          <a:p>
            <a:pPr lvl="1"/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Kartezyen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koordinatlar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chemeClr val="accent4"/>
                </a:solidFill>
                <a:latin typeface="Comic Sans MS" panose="030F0702030302020204" pitchFamily="66" charset="0"/>
              </a:rPr>
              <a:t>x, y, </a:t>
            </a:r>
            <a:r>
              <a:rPr lang="en-US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z</a:t>
            </a:r>
            <a:endParaRPr lang="tr-TR" dirty="0" smtClean="0">
              <a:solidFill>
                <a:schemeClr val="accent4"/>
              </a:solidFill>
              <a:latin typeface="Comic Sans MS" panose="030F0702030302020204" pitchFamily="66" charset="0"/>
            </a:endParaRPr>
          </a:p>
          <a:p>
            <a:pPr lvl="1"/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Silindirik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koordinatlar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chemeClr val="accent4"/>
                </a:solidFill>
                <a:latin typeface="Comic Sans MS" panose="030F0702030302020204" pitchFamily="66" charset="0"/>
              </a:rPr>
              <a:t>r, θ, </a:t>
            </a:r>
            <a:r>
              <a:rPr lang="en-US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z</a:t>
            </a:r>
            <a:endParaRPr lang="tr-TR" dirty="0" smtClean="0">
              <a:solidFill>
                <a:schemeClr val="accent4"/>
              </a:solidFill>
              <a:latin typeface="Comic Sans MS" panose="030F0702030302020204" pitchFamily="66" charset="0"/>
            </a:endParaRPr>
          </a:p>
          <a:p>
            <a:pPr lvl="1"/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Küresel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koordinatlar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chemeClr val="accent4"/>
                </a:solidFill>
                <a:latin typeface="Comic Sans MS" panose="030F0702030302020204" pitchFamily="66" charset="0"/>
              </a:rPr>
              <a:t>R, θ, Φ</a:t>
            </a:r>
            <a:endParaRPr lang="tr-TR" dirty="0">
              <a:solidFill>
                <a:schemeClr val="accent4"/>
              </a:solidFill>
              <a:latin typeface="Comic Sans MS" panose="030F0702030302020204" pitchFamily="66" charset="0"/>
            </a:endParaRPr>
          </a:p>
          <a:p>
            <a:endParaRPr lang="tr-T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/>
          <a:srcRect l="34586" t="16360" r="35529" b="20641"/>
          <a:stretch/>
        </p:blipFill>
        <p:spPr bwMode="auto">
          <a:xfrm>
            <a:off x="565121" y="1600200"/>
            <a:ext cx="3822757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1113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Koordinat Sistemleri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680520" cy="4530725"/>
          </a:xfrm>
        </p:spPr>
        <p:txBody>
          <a:bodyPr/>
          <a:lstStyle/>
          <a:p>
            <a:r>
              <a:rPr lang="tr-TR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Ayrıca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tr-TR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dinamik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tr-TR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problemlerin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tr-TR" sz="2400" noProof="1">
                <a:solidFill>
                  <a:schemeClr val="accent4"/>
                </a:solidFill>
                <a:latin typeface="Comic Sans MS" panose="030F0702030302020204" pitchFamily="66" charset="0"/>
              </a:rPr>
              <a:t>çözümünde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sıkça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karşılaşılan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başka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bir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hareket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tanımlama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biçimide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teğetsel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ve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normal </a:t>
            </a:r>
            <a:r>
              <a:rPr lang="tr-TR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bileşenlerden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tr-TR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oluşan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hareket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tanımlama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Comic Sans MS" panose="030F0702030302020204" pitchFamily="66" charset="0"/>
              </a:rPr>
              <a:t>sistematiğidir</a:t>
            </a:r>
            <a:r>
              <a:rPr lang="en-US" sz="240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.</a:t>
            </a:r>
            <a:endParaRPr lang="tr-TR" sz="2400" dirty="0" smtClean="0">
              <a:solidFill>
                <a:schemeClr val="accent4"/>
              </a:solidFill>
              <a:latin typeface="Comic Sans MS" panose="030F0702030302020204" pitchFamily="66" charset="0"/>
            </a:endParaRPr>
          </a:p>
          <a:p>
            <a:pPr lvl="1"/>
            <a:r>
              <a:rPr lang="en-US" dirty="0" err="1" smtClean="0">
                <a:solidFill>
                  <a:schemeClr val="accent4"/>
                </a:solidFill>
                <a:latin typeface="Comic Sans MS" panose="030F0702030302020204" pitchFamily="66" charset="0"/>
              </a:rPr>
              <a:t>Parçacığın</a:t>
            </a:r>
            <a:r>
              <a:rPr lang="en-US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hareketi</a:t>
            </a:r>
            <a:r>
              <a:rPr lang="en-US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b="1" i="1" dirty="0">
                <a:solidFill>
                  <a:schemeClr val="accent4"/>
                </a:solidFill>
                <a:latin typeface="Comic Sans MS" panose="030F0702030302020204" pitchFamily="66" charset="0"/>
              </a:rPr>
              <a:t>t</a:t>
            </a:r>
            <a:r>
              <a:rPr lang="en-US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teğeti</a:t>
            </a:r>
            <a:r>
              <a:rPr lang="en-US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ve</a:t>
            </a:r>
            <a:r>
              <a:rPr lang="en-US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b="1" i="1" dirty="0">
                <a:solidFill>
                  <a:schemeClr val="accent4"/>
                </a:solidFill>
                <a:latin typeface="Comic Sans MS" panose="030F0702030302020204" pitchFamily="66" charset="0"/>
              </a:rPr>
              <a:t>n</a:t>
            </a:r>
            <a:r>
              <a:rPr lang="en-US" dirty="0">
                <a:solidFill>
                  <a:schemeClr val="accent4"/>
                </a:solidFill>
                <a:latin typeface="Comic Sans MS" panose="030F0702030302020204" pitchFamily="66" charset="0"/>
              </a:rPr>
              <a:t> normal </a:t>
            </a:r>
            <a:r>
              <a:rPr lang="en-US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eğrisi</a:t>
            </a:r>
            <a:r>
              <a:rPr lang="en-US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tr-TR" dirty="0">
                <a:solidFill>
                  <a:schemeClr val="accent4"/>
                </a:solidFill>
                <a:latin typeface="Comic Sans MS" panose="030F0702030302020204" pitchFamily="66" charset="0"/>
              </a:rPr>
              <a:t>boyunca</a:t>
            </a:r>
            <a:r>
              <a:rPr lang="en-US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alınan</a:t>
            </a:r>
            <a:r>
              <a:rPr lang="en-US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ölçülerle</a:t>
            </a:r>
            <a:r>
              <a:rPr lang="en-US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tanımlanabilir</a:t>
            </a:r>
            <a:r>
              <a:rPr lang="en-US" dirty="0">
                <a:solidFill>
                  <a:schemeClr val="accent4"/>
                </a:solidFill>
                <a:latin typeface="Comic Sans MS" panose="030F0702030302020204" pitchFamily="66" charset="0"/>
              </a:rPr>
              <a:t>. </a:t>
            </a:r>
            <a:endParaRPr lang="tr-TR" dirty="0" smtClean="0">
              <a:solidFill>
                <a:schemeClr val="accent4"/>
              </a:solidFill>
              <a:latin typeface="Comic Sans MS" panose="030F0702030302020204" pitchFamily="66" charset="0"/>
            </a:endParaRPr>
          </a:p>
          <a:p>
            <a:pPr lvl="1"/>
            <a:r>
              <a:rPr lang="en-US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Bu </a:t>
            </a:r>
            <a:r>
              <a:rPr lang="en-US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ölçümlere</a:t>
            </a:r>
            <a:r>
              <a:rPr lang="en-US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yol</a:t>
            </a:r>
            <a:r>
              <a:rPr lang="en-US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değişkenleri</a:t>
            </a:r>
            <a:r>
              <a:rPr lang="en-US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adı</a:t>
            </a:r>
            <a:r>
              <a:rPr lang="en-US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chemeClr val="accent4"/>
                </a:solidFill>
                <a:latin typeface="Comic Sans MS" panose="030F0702030302020204" pitchFamily="66" charset="0"/>
              </a:rPr>
              <a:t>verili</a:t>
            </a:r>
            <a:r>
              <a:rPr lang="tr-TR" dirty="0">
                <a:solidFill>
                  <a:schemeClr val="accent4"/>
                </a:solidFill>
                <a:latin typeface="Comic Sans MS" panose="030F0702030302020204" pitchFamily="66" charset="0"/>
              </a:rPr>
              <a:t>r</a:t>
            </a:r>
            <a:endParaRPr lang="tr-T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/>
          <a:srcRect l="34586" t="16360" r="35529" b="20641"/>
          <a:stretch/>
        </p:blipFill>
        <p:spPr bwMode="auto">
          <a:xfrm>
            <a:off x="455960" y="1600200"/>
            <a:ext cx="3822757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479622"/>
      </p:ext>
    </p:extLst>
  </p:cSld>
  <p:clrMapOvr>
    <a:masterClrMapping/>
  </p:clrMapOvr>
</p:sld>
</file>

<file path=ppt/theme/theme1.xml><?xml version="1.0" encoding="utf-8"?>
<a:theme xmlns:a="http://schemas.openxmlformats.org/drawingml/2006/main" name="Level">
  <a:themeElements>
    <a:clrScheme name="Level 9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00"/>
      </a:accent6>
      <a:hlink>
        <a:srgbClr val="666699"/>
      </a:hlink>
      <a:folHlink>
        <a:srgbClr val="999966"/>
      </a:folHlink>
    </a:clrScheme>
    <a:fontScheme name="Leve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50935250015A9A488E05F4DE083959AC" ma:contentTypeVersion="8" ma:contentTypeDescription="Yeni belge oluşturun." ma:contentTypeScope="" ma:versionID="033b0827b57198ebb11d217a58d78471">
  <xsd:schema xmlns:xsd="http://www.w3.org/2001/XMLSchema" xmlns:xs="http://www.w3.org/2001/XMLSchema" xmlns:p="http://schemas.microsoft.com/office/2006/metadata/properties" xmlns:ns3="ba8f3e84-5df7-4e67-bb48-a225fca8e0e6" targetNamespace="http://schemas.microsoft.com/office/2006/metadata/properties" ma:root="true" ma:fieldsID="979bae7d4da1ca326f1f7df312e92993" ns3:_="">
    <xsd:import namespace="ba8f3e84-5df7-4e67-bb48-a225fca8e0e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8f3e84-5df7-4e67-bb48-a225fca8e0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0A64FB-2D90-4BAD-B93B-A31AF5B754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8f3e84-5df7-4e67-bb48-a225fca8e0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E53FDE-5DDE-44DD-9756-B2C739D718A1}">
  <ds:schemaRefs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ba8f3e84-5df7-4e67-bb48-a225fca8e0e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77A3768-4A5B-4C10-AB5F-D1D6094BA9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Sunu (Düzey teması)</Template>
  <TotalTime>1213</TotalTime>
  <Words>1766</Words>
  <Application>Microsoft Office PowerPoint</Application>
  <PresentationFormat>On-screen Show (4:3)</PresentationFormat>
  <Paragraphs>252</Paragraphs>
  <Slides>59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7" baseType="lpstr">
      <vt:lpstr>Arial</vt:lpstr>
      <vt:lpstr>Cambria Math</vt:lpstr>
      <vt:lpstr>Comic Sans MS</vt:lpstr>
      <vt:lpstr>Times New Roman</vt:lpstr>
      <vt:lpstr>Wingdings</vt:lpstr>
      <vt:lpstr>Level</vt:lpstr>
      <vt:lpstr>Microsoft Excel Macro-Enabled Worksheet</vt:lpstr>
      <vt:lpstr>Makro İçerebilen Çalışma Sayfası</vt:lpstr>
      <vt:lpstr>Bölüm 2 Parçacık Kinematiği </vt:lpstr>
      <vt:lpstr>Parçacık Kinematiği Giriş</vt:lpstr>
      <vt:lpstr>Parçacık Kinematiği Giriş</vt:lpstr>
      <vt:lpstr>Parçacık Kinematiği Giriş</vt:lpstr>
      <vt:lpstr>Giriş</vt:lpstr>
      <vt:lpstr>Giriş</vt:lpstr>
      <vt:lpstr>Koordinat Sistemleri</vt:lpstr>
      <vt:lpstr>Koordinat Sistemleri</vt:lpstr>
      <vt:lpstr>Koordinat Sistemleri</vt:lpstr>
      <vt:lpstr>Koordinat Sistemleri</vt:lpstr>
      <vt:lpstr>Parçacık Kinematiği Doğrusal Hareket – Yer Değiştirme</vt:lpstr>
      <vt:lpstr>Parçacık Kinematiği Doğrusal Hareket – Hız</vt:lpstr>
      <vt:lpstr>Parçacık Kinematiği Doğrusal Hareket – Hız</vt:lpstr>
      <vt:lpstr>Parçacık Kinematiği Doğrusal Hareket – Hız</vt:lpstr>
      <vt:lpstr>Parçacık Kinematiği Doğrusal Hareket – İvme</vt:lpstr>
      <vt:lpstr>Parçacık Kinematiği Doğrusal Hareket – İvme</vt:lpstr>
      <vt:lpstr>Parçacık Kinematiği Doğrusal Hareket, s, v ve a ilişkisi</vt:lpstr>
      <vt:lpstr>Parçacık Kinematiği Doğrusal Hareket, s, v ve a ilişkisi</vt:lpstr>
      <vt:lpstr>Doğrusal hareket için elde edilen diferansiyel denklemlerin grafik olarak yorumlanması, s, v, a ve t arasındaki ilişkilerin daha net anlaşılmasını sağlayabilir.</vt:lpstr>
      <vt:lpstr>Doğrusal hareket için elde edilen diferansiyel denklemlerin grafik olarak yorumlanması, s, v, a ve t arasındaki ilişkilerin daha net anlaşılmasını sağlayabilir.</vt:lpstr>
      <vt:lpstr>Doğrusal hareket için elde edilen diferansiyel denklemlerin grafik olarak yorumlanması, s, v, a ve t arasındaki ilişkilerin daha net anlaşılmasını sağlayabilir.</vt:lpstr>
      <vt:lpstr>Doğrusal hareket için elde edilen diferansiyel denklemlerin grafik olarak yorumlanması, s, v, a ve t arasındaki ilişkilerin daha net anlaşılmasını sağlayabilir.</vt:lpstr>
      <vt:lpstr>Doğrusal hareket için elde edilen diferansiyel denklemlerin grafik olarak yorumlanması, s, v, a ve t arasındaki ilişkilerin daha net anlaşılmasını sağlayabilir.</vt:lpstr>
      <vt:lpstr>Doğrusal hareket için elde edilen diferansiyel denklemlerin grafik olarak yorumlanması, s, v, a ve t arasındaki ilişkilerin daha net anlaşılmasını sağlayabilir.</vt:lpstr>
      <vt:lpstr>Örnek:</vt:lpstr>
      <vt:lpstr>Konum Grafiği</vt:lpstr>
      <vt:lpstr>Hız Grafiği</vt:lpstr>
      <vt:lpstr>İvme Grafiği</vt:lpstr>
      <vt:lpstr>Analitik Tümlev (İntegral) Alma</vt:lpstr>
      <vt:lpstr>Analitik Tümlev (İntegral) Alma</vt:lpstr>
      <vt:lpstr>Analitik Tümlev (İntegral) Alma</vt:lpstr>
      <vt:lpstr>Sabit İvme</vt:lpstr>
      <vt:lpstr>Sabit İvme</vt:lpstr>
      <vt:lpstr>Sabit İvme</vt:lpstr>
      <vt:lpstr>Örnek:</vt:lpstr>
      <vt:lpstr>Çözüm</vt:lpstr>
      <vt:lpstr>Zamanın fonksiyonu olarak ivme a=f(t)</vt:lpstr>
      <vt:lpstr>Örnek</vt:lpstr>
      <vt:lpstr>Çözüm</vt:lpstr>
      <vt:lpstr>Hızın fonksiyonu olarak ivme a=f(v)</vt:lpstr>
      <vt:lpstr>Örnek:</vt:lpstr>
      <vt:lpstr>Çözüm</vt:lpstr>
      <vt:lpstr>Çözüm</vt:lpstr>
      <vt:lpstr>Yer değiştirmenin fonksiyonu olarak ivme a=f(s)</vt:lpstr>
      <vt:lpstr>Örnek</vt:lpstr>
      <vt:lpstr>Çözüm</vt:lpstr>
      <vt:lpstr>Çözüm</vt:lpstr>
      <vt:lpstr>Çözüm</vt:lpstr>
      <vt:lpstr>Konum Grafikleri</vt:lpstr>
      <vt:lpstr>Hız Grafikleri</vt:lpstr>
      <vt:lpstr>İvme Grafikleri</vt:lpstr>
      <vt:lpstr>Problem Çözümleri</vt:lpstr>
      <vt:lpstr>Problem 1</vt:lpstr>
      <vt:lpstr>Çözüm</vt:lpstr>
      <vt:lpstr>Problem 2</vt:lpstr>
      <vt:lpstr>Çözüm</vt:lpstr>
      <vt:lpstr>Çözüm Devam</vt:lpstr>
      <vt:lpstr>Problem 3:</vt:lpstr>
      <vt:lpstr>Çözüm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Dinamik (MAK219)</dc:title>
  <dc:subject/>
  <dc:creator>Nurdan Bilgin</dc:creator>
  <cp:keywords/>
  <dc:description/>
  <cp:lastModifiedBy>Nurdan Bilgin</cp:lastModifiedBy>
  <cp:revision>87</cp:revision>
  <dcterms:created xsi:type="dcterms:W3CDTF">2018-09-06T10:33:28Z</dcterms:created>
  <dcterms:modified xsi:type="dcterms:W3CDTF">2019-09-24T19:23:21Z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TC060874521055</vt:lpwstr>
  </property>
  <property fmtid="{D5CDD505-2E9C-101B-9397-08002B2CF9AE}" pid="3" name="ContentTypeId">
    <vt:lpwstr>0x01010050935250015A9A488E05F4DE083959AC</vt:lpwstr>
  </property>
</Properties>
</file>