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5"/>
  </p:notesMasterIdLst>
  <p:sldIdLst>
    <p:sldId id="262" r:id="rId5"/>
    <p:sldId id="263" r:id="rId6"/>
    <p:sldId id="261" r:id="rId7"/>
    <p:sldId id="265" r:id="rId8"/>
    <p:sldId id="264" r:id="rId9"/>
    <p:sldId id="267" r:id="rId10"/>
    <p:sldId id="266" r:id="rId11"/>
    <p:sldId id="268" r:id="rId12"/>
    <p:sldId id="269" r:id="rId13"/>
    <p:sldId id="270" r:id="rId1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00" autoAdjust="0"/>
  </p:normalViewPr>
  <p:slideViewPr>
    <p:cSldViewPr>
      <p:cViewPr varScale="1">
        <p:scale>
          <a:sx n="113" d="100"/>
          <a:sy n="113" d="100"/>
        </p:scale>
        <p:origin x="151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tr-TR"/>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tr-TR"/>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tr-TR"/>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00E580D-246B-4AB6-9156-194B536138E1}" type="slidenum">
              <a:rPr lang="tr-TR"/>
              <a:pPr/>
              <a:t>‹#›</a:t>
            </a:fld>
            <a:endParaRPr lang="tr-TR"/>
          </a:p>
        </p:txBody>
      </p:sp>
    </p:spTree>
    <p:extLst>
      <p:ext uri="{BB962C8B-B14F-4D97-AF65-F5344CB8AC3E}">
        <p14:creationId xmlns:p14="http://schemas.microsoft.com/office/powerpoint/2010/main" val="21892422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tr-TR" noProof="0" smtClean="0"/>
              <a:t>Asıl başlık stili için tıklatın</a:t>
            </a:r>
          </a:p>
        </p:txBody>
      </p:sp>
      <p:sp>
        <p:nvSpPr>
          <p:cNvPr id="1638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pPr lvl="0"/>
            <a:r>
              <a:rPr lang="tr-TR" noProof="0" smtClean="0"/>
              <a:t>Asıl alt başlık stilini düzenlemek için tıklatın</a:t>
            </a:r>
          </a:p>
        </p:txBody>
      </p:sp>
      <p:sp>
        <p:nvSpPr>
          <p:cNvPr id="16388" name="Rectangle 4"/>
          <p:cNvSpPr>
            <a:spLocks noGrp="1" noChangeArrowheads="1"/>
          </p:cNvSpPr>
          <p:nvPr>
            <p:ph type="dt" sz="half" idx="2"/>
          </p:nvPr>
        </p:nvSpPr>
        <p:spPr/>
        <p:txBody>
          <a:bodyPr/>
          <a:lstStyle>
            <a:lvl1pPr>
              <a:defRPr/>
            </a:lvl1pPr>
          </a:lstStyle>
          <a:p>
            <a:endParaRPr lang="tr-TR"/>
          </a:p>
        </p:txBody>
      </p:sp>
      <p:sp>
        <p:nvSpPr>
          <p:cNvPr id="16389" name="Rectangle 5"/>
          <p:cNvSpPr>
            <a:spLocks noGrp="1" noChangeArrowheads="1"/>
          </p:cNvSpPr>
          <p:nvPr>
            <p:ph type="ftr" sz="quarter" idx="3"/>
          </p:nvPr>
        </p:nvSpPr>
        <p:spPr/>
        <p:txBody>
          <a:bodyPr/>
          <a:lstStyle>
            <a:lvl1pPr>
              <a:defRPr/>
            </a:lvl1pPr>
          </a:lstStyle>
          <a:p>
            <a:endParaRPr lang="tr-TR"/>
          </a:p>
        </p:txBody>
      </p:sp>
      <p:sp>
        <p:nvSpPr>
          <p:cNvPr id="16390" name="Rectangle 6"/>
          <p:cNvSpPr>
            <a:spLocks noGrp="1" noChangeArrowheads="1"/>
          </p:cNvSpPr>
          <p:nvPr>
            <p:ph type="sldNum" sz="quarter" idx="4"/>
          </p:nvPr>
        </p:nvSpPr>
        <p:spPr/>
        <p:txBody>
          <a:bodyPr/>
          <a:lstStyle>
            <a:lvl1pPr>
              <a:defRPr/>
            </a:lvl1pPr>
          </a:lstStyle>
          <a:p>
            <a:fld id="{00AF620E-3C43-49E2-8B42-DAC17A8D4ED7}" type="slidenum">
              <a:rPr lang="tr-TR"/>
              <a:pPr/>
              <a:t>‹#›</a:t>
            </a:fld>
            <a:endParaRPr lang="tr-TR"/>
          </a:p>
        </p:txBody>
      </p:sp>
      <p:sp>
        <p:nvSpPr>
          <p:cNvPr id="16392" name="Rectangle 8" descr="Gold bar"/>
          <p:cNvSpPr>
            <a:spLocks noChangeArrowheads="1"/>
          </p:cNvSpPr>
          <p:nvPr/>
        </p:nvSpPr>
        <p:spPr bwMode="auto">
          <a:xfrm>
            <a:off x="228600" y="2889250"/>
            <a:ext cx="2870200" cy="2016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3" name="Rectangle 9" descr="Orange bar"/>
          <p:cNvSpPr>
            <a:spLocks noChangeArrowheads="1"/>
          </p:cNvSpPr>
          <p:nvPr/>
        </p:nvSpPr>
        <p:spPr bwMode="auto">
          <a:xfrm>
            <a:off x="3098800" y="2889250"/>
            <a:ext cx="2870200" cy="2016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Rectangle 10" descr="Slate bar"/>
          <p:cNvSpPr>
            <a:spLocks noChangeArrowheads="1"/>
          </p:cNvSpPr>
          <p:nvPr/>
        </p:nvSpPr>
        <p:spPr bwMode="auto">
          <a:xfrm>
            <a:off x="5969000" y="2889250"/>
            <a:ext cx="2870200" cy="201613"/>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24FEF43B-EB27-43CC-BA8E-1A503A314628}" type="slidenum">
              <a:rPr lang="tr-TR"/>
              <a:pPr/>
              <a:t>‹#›</a:t>
            </a:fld>
            <a:endParaRPr lang="tr-TR"/>
          </a:p>
        </p:txBody>
      </p:sp>
    </p:spTree>
    <p:extLst>
      <p:ext uri="{BB962C8B-B14F-4D97-AF65-F5344CB8AC3E}">
        <p14:creationId xmlns:p14="http://schemas.microsoft.com/office/powerpoint/2010/main" val="2382689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2F201E7A-E57F-4DC1-BDEC-F439AB2FD5AB}" type="slidenum">
              <a:rPr lang="tr-TR"/>
              <a:pPr/>
              <a:t>‹#›</a:t>
            </a:fld>
            <a:endParaRPr lang="tr-TR"/>
          </a:p>
        </p:txBody>
      </p:sp>
    </p:spTree>
    <p:extLst>
      <p:ext uri="{BB962C8B-B14F-4D97-AF65-F5344CB8AC3E}">
        <p14:creationId xmlns:p14="http://schemas.microsoft.com/office/powerpoint/2010/main" val="2916528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246187"/>
          </a:xfrm>
        </p:spPr>
        <p:txBody>
          <a:bodyPr/>
          <a:lstStyle/>
          <a:p>
            <a:r>
              <a:rPr lang="tr-TR" smtClean="0"/>
              <a:t>Asıl başlık stili için tıklatın</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tr-TR"/>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tr-TR"/>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A2085D17-BB08-450F-85D6-1A11C58B0A05}" type="slidenum">
              <a:rPr lang="tr-TR"/>
              <a:pPr/>
              <a:t>‹#›</a:t>
            </a:fld>
            <a:endParaRPr lang="tr-TR"/>
          </a:p>
        </p:txBody>
      </p:sp>
    </p:spTree>
    <p:extLst>
      <p:ext uri="{BB962C8B-B14F-4D97-AF65-F5344CB8AC3E}">
        <p14:creationId xmlns:p14="http://schemas.microsoft.com/office/powerpoint/2010/main" val="73008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246187"/>
          </a:xfrm>
        </p:spPr>
        <p:txBody>
          <a:bodyPr/>
          <a:lstStyle/>
          <a:p>
            <a:r>
              <a:rPr lang="tr-TR" smtClean="0"/>
              <a:t>Asıl başlık stili için tıklatın</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lipArt Placeholder 3"/>
          <p:cNvSpPr>
            <a:spLocks noGrp="1"/>
          </p:cNvSpPr>
          <p:nvPr>
            <p:ph type="clipArt" sz="half" idx="2"/>
          </p:nvPr>
        </p:nvSpPr>
        <p:spPr>
          <a:xfrm>
            <a:off x="4648200" y="1600200"/>
            <a:ext cx="4038600" cy="4530725"/>
          </a:xfrm>
        </p:spPr>
        <p:txBody>
          <a:bodyPr/>
          <a:lstStyle/>
          <a:p>
            <a:r>
              <a:rPr lang="tr-TR" smtClean="0"/>
              <a:t>Çevrimiçi resim eklemek için simgeyi tıklatın</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tr-T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tr-TR"/>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94C76AA8-A1A0-4C92-9E3D-3F02CC318050}" type="slidenum">
              <a:rPr lang="tr-TR"/>
              <a:pPr/>
              <a:t>‹#›</a:t>
            </a:fld>
            <a:endParaRPr lang="tr-TR"/>
          </a:p>
        </p:txBody>
      </p:sp>
    </p:spTree>
    <p:extLst>
      <p:ext uri="{BB962C8B-B14F-4D97-AF65-F5344CB8AC3E}">
        <p14:creationId xmlns:p14="http://schemas.microsoft.com/office/powerpoint/2010/main" val="2714195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B6CBF2A1-A246-4652-A694-355DEEDA63C2}" type="slidenum">
              <a:rPr lang="tr-TR"/>
              <a:pPr/>
              <a:t>‹#›</a:t>
            </a:fld>
            <a:endParaRPr lang="tr-TR"/>
          </a:p>
        </p:txBody>
      </p:sp>
    </p:spTree>
    <p:extLst>
      <p:ext uri="{BB962C8B-B14F-4D97-AF65-F5344CB8AC3E}">
        <p14:creationId xmlns:p14="http://schemas.microsoft.com/office/powerpoint/2010/main" val="2290704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799E2AF1-C64F-4ED3-BE1A-7A297F1E8107}" type="slidenum">
              <a:rPr lang="tr-TR"/>
              <a:pPr/>
              <a:t>‹#›</a:t>
            </a:fld>
            <a:endParaRPr lang="tr-TR"/>
          </a:p>
        </p:txBody>
      </p:sp>
    </p:spTree>
    <p:extLst>
      <p:ext uri="{BB962C8B-B14F-4D97-AF65-F5344CB8AC3E}">
        <p14:creationId xmlns:p14="http://schemas.microsoft.com/office/powerpoint/2010/main" val="135724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0624545D-9CFE-4D0B-889D-E21BFB1ECF18}" type="slidenum">
              <a:rPr lang="tr-TR"/>
              <a:pPr/>
              <a:t>‹#›</a:t>
            </a:fld>
            <a:endParaRPr lang="tr-TR"/>
          </a:p>
        </p:txBody>
      </p:sp>
    </p:spTree>
    <p:extLst>
      <p:ext uri="{BB962C8B-B14F-4D97-AF65-F5344CB8AC3E}">
        <p14:creationId xmlns:p14="http://schemas.microsoft.com/office/powerpoint/2010/main" val="59674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lvl1pPr>
              <a:defRPr/>
            </a:lvl1pPr>
          </a:lstStyle>
          <a:p>
            <a:endParaRPr lang="tr-TR"/>
          </a:p>
        </p:txBody>
      </p:sp>
      <p:sp>
        <p:nvSpPr>
          <p:cNvPr id="8" name="Footer Placeholder 7"/>
          <p:cNvSpPr>
            <a:spLocks noGrp="1"/>
          </p:cNvSpPr>
          <p:nvPr>
            <p:ph type="ftr" sz="quarter" idx="11"/>
          </p:nvPr>
        </p:nvSpPr>
        <p:spPr/>
        <p:txBody>
          <a:bodyPr/>
          <a:lstStyle>
            <a:lvl1pPr>
              <a:defRPr/>
            </a:lvl1pPr>
          </a:lstStyle>
          <a:p>
            <a:endParaRPr lang="tr-TR"/>
          </a:p>
        </p:txBody>
      </p:sp>
      <p:sp>
        <p:nvSpPr>
          <p:cNvPr id="9" name="Slide Number Placeholder 8"/>
          <p:cNvSpPr>
            <a:spLocks noGrp="1"/>
          </p:cNvSpPr>
          <p:nvPr>
            <p:ph type="sldNum" sz="quarter" idx="12"/>
          </p:nvPr>
        </p:nvSpPr>
        <p:spPr/>
        <p:txBody>
          <a:bodyPr/>
          <a:lstStyle>
            <a:lvl1pPr>
              <a:defRPr/>
            </a:lvl1pPr>
          </a:lstStyle>
          <a:p>
            <a:fld id="{90752513-BFCC-449E-AD5D-0FD264D46DB3}" type="slidenum">
              <a:rPr lang="tr-TR"/>
              <a:pPr/>
              <a:t>‹#›</a:t>
            </a:fld>
            <a:endParaRPr lang="tr-TR"/>
          </a:p>
        </p:txBody>
      </p:sp>
    </p:spTree>
    <p:extLst>
      <p:ext uri="{BB962C8B-B14F-4D97-AF65-F5344CB8AC3E}">
        <p14:creationId xmlns:p14="http://schemas.microsoft.com/office/powerpoint/2010/main" val="3655751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lvl1pPr>
              <a:defRPr/>
            </a:lvl1pPr>
          </a:lstStyle>
          <a:p>
            <a:endParaRPr lang="tr-TR"/>
          </a:p>
        </p:txBody>
      </p:sp>
      <p:sp>
        <p:nvSpPr>
          <p:cNvPr id="4" name="Footer Placeholder 3"/>
          <p:cNvSpPr>
            <a:spLocks noGrp="1"/>
          </p:cNvSpPr>
          <p:nvPr>
            <p:ph type="ftr" sz="quarter" idx="11"/>
          </p:nvPr>
        </p:nvSpPr>
        <p:spPr/>
        <p:txBody>
          <a:bodyPr/>
          <a:lstStyle>
            <a:lvl1pPr>
              <a:defRPr/>
            </a:lvl1pPr>
          </a:lstStyle>
          <a:p>
            <a:endParaRPr lang="tr-TR"/>
          </a:p>
        </p:txBody>
      </p:sp>
      <p:sp>
        <p:nvSpPr>
          <p:cNvPr id="5" name="Slide Number Placeholder 4"/>
          <p:cNvSpPr>
            <a:spLocks noGrp="1"/>
          </p:cNvSpPr>
          <p:nvPr>
            <p:ph type="sldNum" sz="quarter" idx="12"/>
          </p:nvPr>
        </p:nvSpPr>
        <p:spPr/>
        <p:txBody>
          <a:bodyPr/>
          <a:lstStyle>
            <a:lvl1pPr>
              <a:defRPr/>
            </a:lvl1pPr>
          </a:lstStyle>
          <a:p>
            <a:fld id="{9BAB45B8-D820-4B5C-AF3A-4C4DCFE09432}" type="slidenum">
              <a:rPr lang="tr-TR"/>
              <a:pPr/>
              <a:t>‹#›</a:t>
            </a:fld>
            <a:endParaRPr lang="tr-TR"/>
          </a:p>
        </p:txBody>
      </p:sp>
    </p:spTree>
    <p:extLst>
      <p:ext uri="{BB962C8B-B14F-4D97-AF65-F5344CB8AC3E}">
        <p14:creationId xmlns:p14="http://schemas.microsoft.com/office/powerpoint/2010/main" val="237609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p>
        </p:txBody>
      </p:sp>
      <p:sp>
        <p:nvSpPr>
          <p:cNvPr id="3" name="Footer Placeholder 2"/>
          <p:cNvSpPr>
            <a:spLocks noGrp="1"/>
          </p:cNvSpPr>
          <p:nvPr>
            <p:ph type="ftr" sz="quarter" idx="11"/>
          </p:nvPr>
        </p:nvSpPr>
        <p:spPr/>
        <p:txBody>
          <a:bodyPr/>
          <a:lstStyle>
            <a:lvl1pPr>
              <a:defRPr/>
            </a:lvl1pPr>
          </a:lstStyle>
          <a:p>
            <a:endParaRPr lang="tr-TR"/>
          </a:p>
        </p:txBody>
      </p:sp>
      <p:sp>
        <p:nvSpPr>
          <p:cNvPr id="4" name="Slide Number Placeholder 3"/>
          <p:cNvSpPr>
            <a:spLocks noGrp="1"/>
          </p:cNvSpPr>
          <p:nvPr>
            <p:ph type="sldNum" sz="quarter" idx="12"/>
          </p:nvPr>
        </p:nvSpPr>
        <p:spPr/>
        <p:txBody>
          <a:bodyPr/>
          <a:lstStyle>
            <a:lvl1pPr>
              <a:defRPr/>
            </a:lvl1pPr>
          </a:lstStyle>
          <a:p>
            <a:fld id="{B1136B22-8508-49D2-BD46-6EC6DB0C56E3}" type="slidenum">
              <a:rPr lang="tr-TR"/>
              <a:pPr/>
              <a:t>‹#›</a:t>
            </a:fld>
            <a:endParaRPr lang="tr-TR"/>
          </a:p>
        </p:txBody>
      </p:sp>
    </p:spTree>
    <p:extLst>
      <p:ext uri="{BB962C8B-B14F-4D97-AF65-F5344CB8AC3E}">
        <p14:creationId xmlns:p14="http://schemas.microsoft.com/office/powerpoint/2010/main" val="2406094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E2D4E656-C999-4312-A8CD-7732D2338C79}" type="slidenum">
              <a:rPr lang="tr-TR"/>
              <a:pPr/>
              <a:t>‹#›</a:t>
            </a:fld>
            <a:endParaRPr lang="tr-TR"/>
          </a:p>
        </p:txBody>
      </p:sp>
    </p:spTree>
    <p:extLst>
      <p:ext uri="{BB962C8B-B14F-4D97-AF65-F5344CB8AC3E}">
        <p14:creationId xmlns:p14="http://schemas.microsoft.com/office/powerpoint/2010/main" val="3375095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DA578A24-C539-4F79-9148-102E9B69F5A6}" type="slidenum">
              <a:rPr lang="tr-TR"/>
              <a:pPr/>
              <a:t>‹#›</a:t>
            </a:fld>
            <a:endParaRPr lang="tr-TR"/>
          </a:p>
        </p:txBody>
      </p:sp>
    </p:spTree>
    <p:extLst>
      <p:ext uri="{BB962C8B-B14F-4D97-AF65-F5344CB8AC3E}">
        <p14:creationId xmlns:p14="http://schemas.microsoft.com/office/powerpoint/2010/main" val="185942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7813"/>
            <a:ext cx="8229600" cy="1246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tr-TR" smtClean="0"/>
              <a:t>Ana başlık stilini düzenlemek için tıklatın</a:t>
            </a:r>
          </a:p>
        </p:txBody>
      </p:sp>
      <p:sp>
        <p:nvSpPr>
          <p:cNvPr id="15363"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5364"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tr-TR"/>
          </a:p>
        </p:txBody>
      </p:sp>
      <p:sp>
        <p:nvSpPr>
          <p:cNvPr id="1536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tr-TR"/>
          </a:p>
        </p:txBody>
      </p:sp>
      <p:sp>
        <p:nvSpPr>
          <p:cNvPr id="15366"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B9439373-13DA-423F-8FD2-5A01CA094997}" type="slidenum">
              <a:rPr lang="tr-TR"/>
              <a:pPr/>
              <a:t>‹#›</a:t>
            </a:fld>
            <a:endParaRPr lang="tr-TR"/>
          </a:p>
        </p:txBody>
      </p:sp>
      <p:sp>
        <p:nvSpPr>
          <p:cNvPr id="15367" name="Rectangle 7" descr="Gold bar"/>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tr-TR" sz="2400">
              <a:latin typeface="Times New Roman" pitchFamily="18" charset="0"/>
            </a:endParaRPr>
          </a:p>
        </p:txBody>
      </p:sp>
      <p:sp>
        <p:nvSpPr>
          <p:cNvPr id="15368"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9" descr="Orange bar"/>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tr-TR" sz="2400">
              <a:latin typeface="Times New Roman" pitchFamily="18" charset="0"/>
            </a:endParaRPr>
          </a:p>
        </p:txBody>
      </p:sp>
      <p:sp>
        <p:nvSpPr>
          <p:cNvPr id="15370" name="Rectangle 10" descr="Slate bar"/>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tr-TR"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dirty="0" smtClean="0"/>
              <a:t>Dinamik </a:t>
            </a:r>
            <a:r>
              <a:rPr lang="tr-TR" sz="2800" dirty="0" smtClean="0"/>
              <a:t>(MAK219)</a:t>
            </a:r>
            <a:endParaRPr lang="tr-TR" sz="2800" dirty="0"/>
          </a:p>
        </p:txBody>
      </p:sp>
      <p:sp>
        <p:nvSpPr>
          <p:cNvPr id="5" name="Alt Başlık 4"/>
          <p:cNvSpPr>
            <a:spLocks noGrp="1"/>
          </p:cNvSpPr>
          <p:nvPr>
            <p:ph type="subTitle" idx="1"/>
          </p:nvPr>
        </p:nvSpPr>
        <p:spPr/>
        <p:txBody>
          <a:bodyPr/>
          <a:lstStyle/>
          <a:p>
            <a:r>
              <a:rPr lang="tr-TR" sz="2400" dirty="0" smtClean="0">
                <a:solidFill>
                  <a:schemeClr val="bg2"/>
                </a:solidFill>
              </a:rPr>
              <a:t>2019-2020</a:t>
            </a:r>
          </a:p>
          <a:p>
            <a:r>
              <a:rPr lang="tr-TR" sz="2400" dirty="0" err="1" smtClean="0">
                <a:solidFill>
                  <a:schemeClr val="tx2"/>
                </a:solidFill>
              </a:rPr>
              <a:t>Ondokuz</a:t>
            </a:r>
            <a:r>
              <a:rPr lang="tr-TR" sz="2400" dirty="0" smtClean="0">
                <a:solidFill>
                  <a:schemeClr val="tx2"/>
                </a:solidFill>
              </a:rPr>
              <a:t> Mayıs Üniversitesi</a:t>
            </a:r>
          </a:p>
          <a:p>
            <a:r>
              <a:rPr lang="tr-TR" sz="2400" dirty="0" smtClean="0">
                <a:solidFill>
                  <a:schemeClr val="tx2"/>
                </a:solidFill>
              </a:rPr>
              <a:t>Mühendislik Fakültesi</a:t>
            </a:r>
          </a:p>
          <a:p>
            <a:r>
              <a:rPr lang="tr-TR" sz="2400" dirty="0" smtClean="0">
                <a:solidFill>
                  <a:schemeClr val="tx2"/>
                </a:solidFill>
              </a:rPr>
              <a:t>Makine Mühendisliği Bölümü</a:t>
            </a:r>
          </a:p>
          <a:p>
            <a:r>
              <a:rPr lang="tr-TR" sz="2400" dirty="0" smtClean="0">
                <a:solidFill>
                  <a:schemeClr val="accent6"/>
                </a:solidFill>
              </a:rPr>
              <a:t>Dr. </a:t>
            </a:r>
            <a:r>
              <a:rPr lang="tr-TR" sz="2400" dirty="0" err="1" smtClean="0">
                <a:solidFill>
                  <a:schemeClr val="accent6"/>
                </a:solidFill>
              </a:rPr>
              <a:t>Öğr</a:t>
            </a:r>
            <a:r>
              <a:rPr lang="tr-TR" sz="2400" dirty="0" smtClean="0">
                <a:solidFill>
                  <a:schemeClr val="accent6"/>
                </a:solidFill>
              </a:rPr>
              <a:t>. Üyesi Nurdan Bilgin</a:t>
            </a:r>
            <a:endParaRPr lang="tr-TR" sz="2400" dirty="0">
              <a:solidFill>
                <a:schemeClr val="accent6"/>
              </a:solidFill>
            </a:endParaRPr>
          </a:p>
        </p:txBody>
      </p:sp>
    </p:spTree>
    <p:extLst>
      <p:ext uri="{BB962C8B-B14F-4D97-AF65-F5344CB8AC3E}">
        <p14:creationId xmlns:p14="http://schemas.microsoft.com/office/powerpoint/2010/main" val="1105577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Dinamiğe Giriş</a:t>
            </a:r>
            <a:br>
              <a:rPr lang="tr-TR" dirty="0" smtClean="0"/>
            </a:br>
            <a:r>
              <a:rPr lang="tr-TR" dirty="0" smtClean="0"/>
              <a:t>Birimler ve Boyutlar</a:t>
            </a:r>
            <a:endParaRPr lang="tr-TR" dirty="0"/>
          </a:p>
        </p:txBody>
      </p:sp>
      <p:graphicFrame>
        <p:nvGraphicFramePr>
          <p:cNvPr id="11" name="Table 31"/>
          <p:cNvGraphicFramePr>
            <a:graphicFrameLocks noGrp="1"/>
          </p:cNvGraphicFramePr>
          <p:nvPr>
            <p:extLst>
              <p:ext uri="{D42A27DB-BD31-4B8C-83A1-F6EECF244321}">
                <p14:modId xmlns:p14="http://schemas.microsoft.com/office/powerpoint/2010/main" val="2096906350"/>
              </p:ext>
            </p:extLst>
          </p:nvPr>
        </p:nvGraphicFramePr>
        <p:xfrm>
          <a:off x="539552" y="1556792"/>
          <a:ext cx="7848872" cy="2147208"/>
        </p:xfrm>
        <a:graphic>
          <a:graphicData uri="http://schemas.openxmlformats.org/drawingml/2006/table">
            <a:tbl>
              <a:tblPr firstRow="1" bandRow="1">
                <a:tableStyleId>{08FB837D-C827-4EFA-A057-4D05807E0F7C}</a:tableStyleId>
              </a:tblPr>
              <a:tblGrid>
                <a:gridCol w="1218771"/>
                <a:gridCol w="1301509"/>
                <a:gridCol w="648072"/>
                <a:gridCol w="1008112"/>
                <a:gridCol w="792088"/>
                <a:gridCol w="772752"/>
                <a:gridCol w="823804"/>
                <a:gridCol w="1283764"/>
              </a:tblGrid>
              <a:tr h="331924">
                <a:tc rowSpan="2">
                  <a:txBody>
                    <a:bodyPr/>
                    <a:lstStyle/>
                    <a:p>
                      <a:pPr algn="ctr"/>
                      <a:r>
                        <a:rPr lang="tr-TR" sz="1400" dirty="0" smtClean="0"/>
                        <a:t>Nicelik</a:t>
                      </a:r>
                      <a:endParaRPr lang="tr-TR" sz="1400" dirty="0">
                        <a:solidFill>
                          <a:schemeClr val="accent4">
                            <a:lumMod val="40000"/>
                            <a:lumOff val="60000"/>
                          </a:schemeClr>
                        </a:solidFill>
                        <a:latin typeface="Comic Sans MS" pitchFamily="66" charset="0"/>
                      </a:endParaRPr>
                    </a:p>
                  </a:txBody>
                  <a:tcPr anchor="b"/>
                </a:tc>
                <a:tc rowSpan="2">
                  <a:txBody>
                    <a:bodyPr/>
                    <a:lstStyle/>
                    <a:p>
                      <a:pPr algn="ctr"/>
                      <a:r>
                        <a:rPr lang="tr-TR" sz="1400" dirty="0" smtClean="0"/>
                        <a:t>Boyutsal </a:t>
                      </a:r>
                    </a:p>
                    <a:p>
                      <a:pPr algn="ctr"/>
                      <a:r>
                        <a:rPr lang="tr-TR" sz="1400" dirty="0" smtClean="0"/>
                        <a:t>Sembol</a:t>
                      </a:r>
                      <a:endParaRPr lang="tr-TR" sz="1400" dirty="0">
                        <a:solidFill>
                          <a:schemeClr val="accent4">
                            <a:lumMod val="40000"/>
                            <a:lumOff val="60000"/>
                          </a:schemeClr>
                        </a:solidFill>
                        <a:latin typeface="Comic Sans MS" pitchFamily="66" charset="0"/>
                      </a:endParaRPr>
                    </a:p>
                  </a:txBody>
                  <a:tcPr anchor="b"/>
                </a:tc>
                <a:tc gridSpan="3">
                  <a:txBody>
                    <a:bodyPr/>
                    <a:lstStyle/>
                    <a:p>
                      <a:pPr algn="ctr"/>
                      <a:r>
                        <a:rPr lang="tr-TR" sz="1400" dirty="0" smtClean="0"/>
                        <a:t>SI</a:t>
                      </a:r>
                      <a:r>
                        <a:rPr lang="tr-TR" sz="1400" baseline="0" dirty="0" smtClean="0"/>
                        <a:t> Birimleri</a:t>
                      </a:r>
                      <a:endParaRPr lang="tr-TR" sz="1400" dirty="0">
                        <a:solidFill>
                          <a:schemeClr val="accent4">
                            <a:lumMod val="40000"/>
                            <a:lumOff val="60000"/>
                          </a:schemeClr>
                        </a:solidFill>
                        <a:latin typeface="Comic Sans MS" pitchFamily="66" charset="0"/>
                      </a:endParaRPr>
                    </a:p>
                  </a:txBody>
                  <a:tcPr anchor="b"/>
                </a:tc>
                <a:tc hMerge="1">
                  <a:txBody>
                    <a:bodyPr/>
                    <a:lstStyle/>
                    <a:p>
                      <a:endParaRPr lang="tr-TR" sz="1400" dirty="0">
                        <a:latin typeface="Comic Sans MS" pitchFamily="66" charset="0"/>
                      </a:endParaRPr>
                    </a:p>
                  </a:txBody>
                  <a:tcPr/>
                </a:tc>
                <a:tc hMerge="1">
                  <a:txBody>
                    <a:bodyPr/>
                    <a:lstStyle/>
                    <a:p>
                      <a:endParaRPr lang="tr-TR"/>
                    </a:p>
                  </a:txBody>
                  <a:tcPr/>
                </a:tc>
                <a:tc gridSpan="3">
                  <a:txBody>
                    <a:bodyPr/>
                    <a:lstStyle/>
                    <a:p>
                      <a:r>
                        <a:rPr lang="tr-TR" sz="1400" dirty="0" smtClean="0"/>
                        <a:t>US</a:t>
                      </a:r>
                      <a:r>
                        <a:rPr lang="tr-TR" sz="1400" baseline="0" dirty="0" smtClean="0"/>
                        <a:t> Sistemi</a:t>
                      </a:r>
                      <a:endParaRPr lang="tr-TR" sz="1400" dirty="0">
                        <a:solidFill>
                          <a:schemeClr val="accent4">
                            <a:lumMod val="40000"/>
                            <a:lumOff val="60000"/>
                          </a:schemeClr>
                        </a:solidFill>
                        <a:latin typeface="Comic Sans MS" pitchFamily="66" charset="0"/>
                      </a:endParaRPr>
                    </a:p>
                  </a:txBody>
                  <a:tcPr/>
                </a:tc>
                <a:tc hMerge="1">
                  <a:txBody>
                    <a:bodyPr/>
                    <a:lstStyle/>
                    <a:p>
                      <a:endParaRPr lang="tr-TR"/>
                    </a:p>
                  </a:txBody>
                  <a:tcPr/>
                </a:tc>
                <a:tc hMerge="1">
                  <a:txBody>
                    <a:bodyPr/>
                    <a:lstStyle/>
                    <a:p>
                      <a:endParaRPr lang="tr-TR"/>
                    </a:p>
                  </a:txBody>
                  <a:tcPr/>
                </a:tc>
              </a:tr>
              <a:tr h="331924">
                <a:tc vMerge="1">
                  <a:txBody>
                    <a:bodyPr/>
                    <a:lstStyle/>
                    <a:p>
                      <a:endParaRPr lang="tr-TR"/>
                    </a:p>
                  </a:txBody>
                  <a:tcPr/>
                </a:tc>
                <a:tc vMerge="1">
                  <a:txBody>
                    <a:bodyPr/>
                    <a:lstStyle/>
                    <a:p>
                      <a:endParaRPr lang="tr-TR"/>
                    </a:p>
                  </a:txBody>
                  <a:tcPr/>
                </a:tc>
                <a:tc gridSpan="2">
                  <a:txBody>
                    <a:bodyPr/>
                    <a:lstStyle/>
                    <a:p>
                      <a:pPr algn="ctr"/>
                      <a:r>
                        <a:rPr lang="tr-TR" sz="1400" dirty="0" smtClean="0"/>
                        <a:t>Birimler</a:t>
                      </a:r>
                      <a:endParaRPr lang="tr-TR" sz="1400" dirty="0">
                        <a:solidFill>
                          <a:schemeClr val="accent4">
                            <a:lumMod val="40000"/>
                            <a:lumOff val="60000"/>
                          </a:schemeClr>
                        </a:solidFill>
                        <a:latin typeface="Comic Sans MS" pitchFamily="66" charset="0"/>
                      </a:endParaRPr>
                    </a:p>
                  </a:txBody>
                  <a:tcPr anchor="b"/>
                </a:tc>
                <a:tc hMerge="1">
                  <a:txBody>
                    <a:bodyPr/>
                    <a:lstStyle/>
                    <a:p>
                      <a:endParaRPr lang="tr-TR"/>
                    </a:p>
                  </a:txBody>
                  <a:tcPr/>
                </a:tc>
                <a:tc>
                  <a:txBody>
                    <a:bodyPr/>
                    <a:lstStyle/>
                    <a:p>
                      <a:pPr algn="ctr"/>
                      <a:r>
                        <a:rPr lang="tr-TR" sz="1400" dirty="0" smtClean="0"/>
                        <a:t>Sembol</a:t>
                      </a:r>
                      <a:endParaRPr lang="tr-TR" sz="1400" dirty="0">
                        <a:solidFill>
                          <a:schemeClr val="accent4">
                            <a:lumMod val="40000"/>
                            <a:lumOff val="60000"/>
                          </a:schemeClr>
                        </a:solidFill>
                        <a:latin typeface="Comic Sans MS" pitchFamily="66" charset="0"/>
                      </a:endParaRPr>
                    </a:p>
                  </a:txBody>
                  <a:tcPr anchor="b"/>
                </a:tc>
                <a:tc gridSpan="2">
                  <a:txBody>
                    <a:bodyPr/>
                    <a:lstStyle/>
                    <a:p>
                      <a:pPr algn="ctr"/>
                      <a:r>
                        <a:rPr lang="tr-TR" sz="1400" dirty="0" smtClean="0"/>
                        <a:t>Birimler</a:t>
                      </a:r>
                      <a:endParaRPr lang="tr-TR" sz="1400" dirty="0">
                        <a:solidFill>
                          <a:schemeClr val="accent4">
                            <a:lumMod val="40000"/>
                            <a:lumOff val="60000"/>
                          </a:schemeClr>
                        </a:solidFill>
                        <a:latin typeface="Comic Sans MS" pitchFamily="66" charset="0"/>
                      </a:endParaRPr>
                    </a:p>
                  </a:txBody>
                  <a:tcPr/>
                </a:tc>
                <a:tc hMerge="1">
                  <a:txBody>
                    <a:bodyPr/>
                    <a:lstStyle/>
                    <a:p>
                      <a:endParaRPr lang="tr-TR"/>
                    </a:p>
                  </a:txBody>
                  <a:tcPr/>
                </a:tc>
                <a:tc>
                  <a:txBody>
                    <a:bodyPr/>
                    <a:lstStyle/>
                    <a:p>
                      <a:pPr algn="ctr"/>
                      <a:r>
                        <a:rPr lang="tr-TR" sz="1400" dirty="0" smtClean="0"/>
                        <a:t>Sembol</a:t>
                      </a:r>
                      <a:endParaRPr lang="tr-TR" sz="1400" dirty="0">
                        <a:solidFill>
                          <a:schemeClr val="accent4">
                            <a:lumMod val="40000"/>
                            <a:lumOff val="60000"/>
                          </a:schemeClr>
                        </a:solidFill>
                        <a:latin typeface="Comic Sans MS" pitchFamily="66" charset="0"/>
                      </a:endParaRPr>
                    </a:p>
                  </a:txBody>
                  <a:tcPr/>
                </a:tc>
              </a:tr>
              <a:tr h="370840">
                <a:tc>
                  <a:txBody>
                    <a:bodyPr/>
                    <a:lstStyle/>
                    <a:p>
                      <a:pPr algn="l"/>
                      <a:r>
                        <a:rPr lang="tr-TR" sz="1400" dirty="0" smtClean="0"/>
                        <a:t>Kütle</a:t>
                      </a:r>
                      <a:endParaRPr lang="tr-TR" sz="1400" dirty="0">
                        <a:solidFill>
                          <a:schemeClr val="accent4"/>
                        </a:solidFill>
                        <a:latin typeface="Comic Sans MS" pitchFamily="66" charset="0"/>
                      </a:endParaRPr>
                    </a:p>
                  </a:txBody>
                  <a:tcPr/>
                </a:tc>
                <a:tc>
                  <a:txBody>
                    <a:bodyPr/>
                    <a:lstStyle/>
                    <a:p>
                      <a:pPr algn="ctr"/>
                      <a:r>
                        <a:rPr lang="tr-TR" sz="1400" dirty="0" smtClean="0"/>
                        <a:t>M</a:t>
                      </a:r>
                      <a:endParaRPr lang="tr-TR" sz="1400" dirty="0">
                        <a:solidFill>
                          <a:schemeClr val="accent4"/>
                        </a:solidFill>
                        <a:latin typeface="Comic Sans MS" pitchFamily="66" charset="0"/>
                      </a:endParaRPr>
                    </a:p>
                  </a:txBody>
                  <a:tcPr/>
                </a:tc>
                <a:tc rowSpan="3">
                  <a:txBody>
                    <a:bodyPr/>
                    <a:lstStyle/>
                    <a:p>
                      <a:pPr algn="ctr"/>
                      <a:r>
                        <a:rPr lang="tr-TR" sz="1400" dirty="0" smtClean="0"/>
                        <a:t>Temel Birimler</a:t>
                      </a:r>
                      <a:endParaRPr lang="tr-TR" sz="1400" dirty="0">
                        <a:solidFill>
                          <a:schemeClr val="accent4"/>
                        </a:solidFill>
                        <a:latin typeface="Comic Sans MS" pitchFamily="66" charset="0"/>
                      </a:endParaRPr>
                    </a:p>
                  </a:txBody>
                  <a:tcPr vert="vert270"/>
                </a:tc>
                <a:tc>
                  <a:txBody>
                    <a:bodyPr/>
                    <a:lstStyle/>
                    <a:p>
                      <a:pPr algn="l"/>
                      <a:r>
                        <a:rPr lang="tr-TR" sz="1400" dirty="0" smtClean="0"/>
                        <a:t>Kilogram</a:t>
                      </a:r>
                      <a:endParaRPr lang="tr-TR" sz="1400" dirty="0">
                        <a:solidFill>
                          <a:schemeClr val="accent4"/>
                        </a:solidFill>
                        <a:latin typeface="Comic Sans MS" pitchFamily="66" charset="0"/>
                      </a:endParaRPr>
                    </a:p>
                  </a:txBody>
                  <a:tcPr/>
                </a:tc>
                <a:tc>
                  <a:txBody>
                    <a:bodyPr/>
                    <a:lstStyle/>
                    <a:p>
                      <a:pPr algn="ctr"/>
                      <a:r>
                        <a:rPr lang="tr-TR" sz="1400" dirty="0" smtClean="0"/>
                        <a:t>Kg</a:t>
                      </a:r>
                      <a:endParaRPr lang="tr-TR" sz="1400" dirty="0">
                        <a:solidFill>
                          <a:schemeClr val="accent4"/>
                        </a:solidFill>
                        <a:latin typeface="Comic Sans MS" pitchFamily="66" charset="0"/>
                      </a:endParaRPr>
                    </a:p>
                  </a:txBody>
                  <a:tcPr/>
                </a:tc>
                <a:tc>
                  <a:txBody>
                    <a:bodyPr/>
                    <a:lstStyle/>
                    <a:p>
                      <a:pPr algn="ctr"/>
                      <a:endParaRPr lang="tr-TR" sz="1400" dirty="0">
                        <a:solidFill>
                          <a:schemeClr val="accent4"/>
                        </a:solidFill>
                        <a:latin typeface="Comic Sans MS" pitchFamily="66" charset="0"/>
                      </a:endParaRPr>
                    </a:p>
                  </a:txBody>
                  <a:tcPr/>
                </a:tc>
                <a:tc>
                  <a:txBody>
                    <a:bodyPr/>
                    <a:lstStyle/>
                    <a:p>
                      <a:pPr algn="ctr"/>
                      <a:r>
                        <a:rPr lang="tr-TR" sz="1400" dirty="0" smtClean="0"/>
                        <a:t>Slug</a:t>
                      </a:r>
                      <a:endParaRPr lang="tr-TR" sz="1400" dirty="0">
                        <a:solidFill>
                          <a:schemeClr val="accent4"/>
                        </a:solidFill>
                        <a:latin typeface="Comic Sans MS" pitchFamily="66" charset="0"/>
                      </a:endParaRPr>
                    </a:p>
                  </a:txBody>
                  <a:tcPr/>
                </a:tc>
                <a:tc>
                  <a:txBody>
                    <a:bodyPr/>
                    <a:lstStyle/>
                    <a:p>
                      <a:pPr algn="ctr"/>
                      <a:r>
                        <a:rPr lang="tr-TR" sz="1400" dirty="0" smtClean="0"/>
                        <a:t>-</a:t>
                      </a:r>
                      <a:endParaRPr lang="tr-TR" sz="1400" dirty="0">
                        <a:solidFill>
                          <a:schemeClr val="accent4"/>
                        </a:solidFill>
                        <a:latin typeface="Comic Sans MS" pitchFamily="66" charset="0"/>
                      </a:endParaRPr>
                    </a:p>
                  </a:txBody>
                  <a:tcPr/>
                </a:tc>
              </a:tr>
              <a:tr h="370840">
                <a:tc>
                  <a:txBody>
                    <a:bodyPr/>
                    <a:lstStyle/>
                    <a:p>
                      <a:pPr algn="l"/>
                      <a:r>
                        <a:rPr lang="tr-TR" sz="1400" dirty="0" smtClean="0"/>
                        <a:t>Uzunluk</a:t>
                      </a:r>
                      <a:endParaRPr lang="tr-TR" sz="1400" dirty="0">
                        <a:solidFill>
                          <a:schemeClr val="accent4"/>
                        </a:solidFill>
                        <a:latin typeface="Comic Sans MS" pitchFamily="66" charset="0"/>
                      </a:endParaRPr>
                    </a:p>
                  </a:txBody>
                  <a:tcPr/>
                </a:tc>
                <a:tc>
                  <a:txBody>
                    <a:bodyPr/>
                    <a:lstStyle/>
                    <a:p>
                      <a:pPr algn="ctr"/>
                      <a:r>
                        <a:rPr lang="tr-TR" sz="1400" dirty="0" smtClean="0"/>
                        <a:t>L</a:t>
                      </a:r>
                      <a:endParaRPr lang="tr-TR" sz="1400" dirty="0">
                        <a:solidFill>
                          <a:schemeClr val="accent4"/>
                        </a:solidFill>
                        <a:latin typeface="Comic Sans MS" pitchFamily="66" charset="0"/>
                      </a:endParaRPr>
                    </a:p>
                  </a:txBody>
                  <a:tcPr/>
                </a:tc>
                <a:tc vMerge="1">
                  <a:txBody>
                    <a:bodyPr/>
                    <a:lstStyle/>
                    <a:p>
                      <a:endParaRPr lang="tr-TR" sz="1400" dirty="0">
                        <a:latin typeface="Comic Sans MS" pitchFamily="66" charset="0"/>
                      </a:endParaRPr>
                    </a:p>
                  </a:txBody>
                  <a:tcPr/>
                </a:tc>
                <a:tc>
                  <a:txBody>
                    <a:bodyPr/>
                    <a:lstStyle/>
                    <a:p>
                      <a:pPr algn="l"/>
                      <a:r>
                        <a:rPr lang="tr-TR" sz="1400" dirty="0" smtClean="0"/>
                        <a:t>Metre</a:t>
                      </a:r>
                      <a:endParaRPr lang="tr-TR" sz="1400" dirty="0">
                        <a:solidFill>
                          <a:schemeClr val="accent4"/>
                        </a:solidFill>
                        <a:latin typeface="Comic Sans MS" pitchFamily="66" charset="0"/>
                      </a:endParaRPr>
                    </a:p>
                  </a:txBody>
                  <a:tcPr/>
                </a:tc>
                <a:tc>
                  <a:txBody>
                    <a:bodyPr/>
                    <a:lstStyle/>
                    <a:p>
                      <a:pPr algn="ctr"/>
                      <a:r>
                        <a:rPr lang="tr-TR" sz="1400" dirty="0" smtClean="0"/>
                        <a:t>m</a:t>
                      </a:r>
                      <a:endParaRPr lang="tr-TR" sz="1400" dirty="0">
                        <a:solidFill>
                          <a:schemeClr val="accent4"/>
                        </a:solidFill>
                        <a:latin typeface="Comic Sans MS" pitchFamily="66" charset="0"/>
                      </a:endParaRPr>
                    </a:p>
                  </a:txBody>
                  <a:tcPr/>
                </a:tc>
                <a:tc rowSpan="3">
                  <a:txBody>
                    <a:bodyPr/>
                    <a:lstStyle/>
                    <a:p>
                      <a:pPr algn="ctr"/>
                      <a:r>
                        <a:rPr lang="tr-TR" sz="1400" dirty="0" smtClean="0"/>
                        <a:t>Temel Birimler</a:t>
                      </a:r>
                      <a:endParaRPr lang="tr-TR" sz="1400" dirty="0">
                        <a:solidFill>
                          <a:schemeClr val="accent4"/>
                        </a:solidFill>
                        <a:latin typeface="Comic Sans MS" pitchFamily="66" charset="0"/>
                      </a:endParaRPr>
                    </a:p>
                  </a:txBody>
                  <a:tcPr vert="vert270"/>
                </a:tc>
                <a:tc>
                  <a:txBody>
                    <a:bodyPr/>
                    <a:lstStyle/>
                    <a:p>
                      <a:pPr algn="ctr"/>
                      <a:r>
                        <a:rPr lang="tr-TR" sz="1400" dirty="0" smtClean="0"/>
                        <a:t>Foot</a:t>
                      </a:r>
                      <a:endParaRPr lang="tr-TR" sz="1400" dirty="0">
                        <a:solidFill>
                          <a:schemeClr val="accent4"/>
                        </a:solidFill>
                        <a:latin typeface="Comic Sans MS" pitchFamily="66" charset="0"/>
                      </a:endParaRPr>
                    </a:p>
                  </a:txBody>
                  <a:tcPr/>
                </a:tc>
                <a:tc>
                  <a:txBody>
                    <a:bodyPr/>
                    <a:lstStyle/>
                    <a:p>
                      <a:pPr algn="ctr"/>
                      <a:r>
                        <a:rPr lang="tr-TR" sz="1400" dirty="0" smtClean="0"/>
                        <a:t>ft</a:t>
                      </a:r>
                      <a:endParaRPr lang="tr-TR" sz="1400" dirty="0">
                        <a:solidFill>
                          <a:schemeClr val="accent4"/>
                        </a:solidFill>
                        <a:latin typeface="Comic Sans MS" pitchFamily="66" charset="0"/>
                      </a:endParaRPr>
                    </a:p>
                  </a:txBody>
                  <a:tcPr/>
                </a:tc>
              </a:tr>
              <a:tr h="370840">
                <a:tc>
                  <a:txBody>
                    <a:bodyPr/>
                    <a:lstStyle/>
                    <a:p>
                      <a:pPr algn="l"/>
                      <a:r>
                        <a:rPr lang="tr-TR" sz="1400" dirty="0" smtClean="0"/>
                        <a:t>Zaman</a:t>
                      </a:r>
                      <a:endParaRPr lang="tr-TR" sz="1400" dirty="0">
                        <a:solidFill>
                          <a:schemeClr val="accent4"/>
                        </a:solidFill>
                        <a:latin typeface="Comic Sans MS" pitchFamily="66" charset="0"/>
                      </a:endParaRPr>
                    </a:p>
                  </a:txBody>
                  <a:tcPr/>
                </a:tc>
                <a:tc>
                  <a:txBody>
                    <a:bodyPr/>
                    <a:lstStyle/>
                    <a:p>
                      <a:pPr algn="ctr"/>
                      <a:r>
                        <a:rPr lang="tr-TR" sz="1400" dirty="0" smtClean="0"/>
                        <a:t>T</a:t>
                      </a:r>
                      <a:endParaRPr lang="tr-TR" sz="1400" dirty="0">
                        <a:solidFill>
                          <a:schemeClr val="accent4"/>
                        </a:solidFill>
                        <a:latin typeface="Comic Sans MS" pitchFamily="66" charset="0"/>
                      </a:endParaRPr>
                    </a:p>
                  </a:txBody>
                  <a:tcPr/>
                </a:tc>
                <a:tc vMerge="1">
                  <a:txBody>
                    <a:bodyPr/>
                    <a:lstStyle/>
                    <a:p>
                      <a:endParaRPr lang="tr-TR" sz="1400" dirty="0">
                        <a:latin typeface="Comic Sans MS" pitchFamily="66" charset="0"/>
                      </a:endParaRPr>
                    </a:p>
                  </a:txBody>
                  <a:tcPr/>
                </a:tc>
                <a:tc>
                  <a:txBody>
                    <a:bodyPr/>
                    <a:lstStyle/>
                    <a:p>
                      <a:pPr algn="l"/>
                      <a:r>
                        <a:rPr lang="tr-TR" sz="1400" dirty="0" smtClean="0"/>
                        <a:t>Saniye</a:t>
                      </a:r>
                      <a:endParaRPr lang="tr-TR" sz="1400" dirty="0">
                        <a:solidFill>
                          <a:schemeClr val="accent4"/>
                        </a:solidFill>
                        <a:latin typeface="Comic Sans MS" pitchFamily="66" charset="0"/>
                      </a:endParaRPr>
                    </a:p>
                  </a:txBody>
                  <a:tcPr/>
                </a:tc>
                <a:tc>
                  <a:txBody>
                    <a:bodyPr/>
                    <a:lstStyle/>
                    <a:p>
                      <a:pPr algn="ctr"/>
                      <a:r>
                        <a:rPr lang="tr-TR" sz="1400" dirty="0" smtClean="0"/>
                        <a:t>s</a:t>
                      </a:r>
                      <a:endParaRPr lang="tr-TR" sz="1400" dirty="0">
                        <a:solidFill>
                          <a:schemeClr val="accent4"/>
                        </a:solidFill>
                        <a:latin typeface="Comic Sans MS" pitchFamily="66" charset="0"/>
                      </a:endParaRPr>
                    </a:p>
                  </a:txBody>
                  <a:tcPr/>
                </a:tc>
                <a:tc vMerge="1">
                  <a:txBody>
                    <a:bodyPr/>
                    <a:lstStyle/>
                    <a:p>
                      <a:endParaRPr lang="tr-TR" sz="1400" dirty="0">
                        <a:latin typeface="Comic Sans MS" pitchFamily="66" charset="0"/>
                      </a:endParaRPr>
                    </a:p>
                  </a:txBody>
                  <a:tcPr/>
                </a:tc>
                <a:tc>
                  <a:txBody>
                    <a:bodyPr/>
                    <a:lstStyle/>
                    <a:p>
                      <a:pPr algn="ctr"/>
                      <a:r>
                        <a:rPr lang="tr-TR" sz="1400" dirty="0" smtClean="0"/>
                        <a:t>Saniye</a:t>
                      </a:r>
                      <a:endParaRPr lang="tr-TR" sz="1400" dirty="0">
                        <a:solidFill>
                          <a:schemeClr val="accent4"/>
                        </a:solidFill>
                        <a:latin typeface="Comic Sans MS" pitchFamily="66" charset="0"/>
                      </a:endParaRPr>
                    </a:p>
                  </a:txBody>
                  <a:tcPr/>
                </a:tc>
                <a:tc>
                  <a:txBody>
                    <a:bodyPr/>
                    <a:lstStyle/>
                    <a:p>
                      <a:pPr algn="ctr"/>
                      <a:r>
                        <a:rPr lang="tr-TR" sz="1400" dirty="0" smtClean="0"/>
                        <a:t>s</a:t>
                      </a:r>
                      <a:endParaRPr lang="tr-TR" sz="1400" dirty="0">
                        <a:solidFill>
                          <a:schemeClr val="accent4"/>
                        </a:solidFill>
                        <a:latin typeface="Comic Sans MS" pitchFamily="66" charset="0"/>
                      </a:endParaRPr>
                    </a:p>
                  </a:txBody>
                  <a:tcPr/>
                </a:tc>
              </a:tr>
              <a:tr h="370840">
                <a:tc>
                  <a:txBody>
                    <a:bodyPr/>
                    <a:lstStyle/>
                    <a:p>
                      <a:pPr algn="l"/>
                      <a:r>
                        <a:rPr lang="tr-TR" sz="1400" dirty="0" smtClean="0"/>
                        <a:t>Kuvvet</a:t>
                      </a:r>
                      <a:endParaRPr lang="tr-TR" sz="1400" dirty="0">
                        <a:solidFill>
                          <a:schemeClr val="accent4"/>
                        </a:solidFill>
                        <a:latin typeface="Comic Sans MS" pitchFamily="66" charset="0"/>
                      </a:endParaRPr>
                    </a:p>
                  </a:txBody>
                  <a:tcPr/>
                </a:tc>
                <a:tc>
                  <a:txBody>
                    <a:bodyPr/>
                    <a:lstStyle/>
                    <a:p>
                      <a:pPr algn="ctr">
                        <a:tabLst/>
                      </a:pPr>
                      <a:r>
                        <a:rPr lang="tr-TR" sz="1400" dirty="0" smtClean="0"/>
                        <a:t>F</a:t>
                      </a:r>
                      <a:endParaRPr lang="tr-TR" sz="1400" dirty="0">
                        <a:solidFill>
                          <a:schemeClr val="accent4"/>
                        </a:solidFill>
                        <a:latin typeface="Comic Sans MS" pitchFamily="66" charset="0"/>
                      </a:endParaRPr>
                    </a:p>
                  </a:txBody>
                  <a:tcPr/>
                </a:tc>
                <a:tc>
                  <a:txBody>
                    <a:bodyPr/>
                    <a:lstStyle/>
                    <a:p>
                      <a:pPr algn="ctr"/>
                      <a:endParaRPr lang="tr-TR" sz="1400" dirty="0">
                        <a:solidFill>
                          <a:schemeClr val="accent4"/>
                        </a:solidFill>
                        <a:latin typeface="Comic Sans MS" pitchFamily="66" charset="0"/>
                      </a:endParaRPr>
                    </a:p>
                  </a:txBody>
                  <a:tcPr/>
                </a:tc>
                <a:tc>
                  <a:txBody>
                    <a:bodyPr/>
                    <a:lstStyle/>
                    <a:p>
                      <a:pPr algn="l"/>
                      <a:r>
                        <a:rPr lang="tr-TR" sz="1400" dirty="0" smtClean="0"/>
                        <a:t>Newton</a:t>
                      </a:r>
                      <a:endParaRPr lang="tr-TR" sz="1400" dirty="0">
                        <a:solidFill>
                          <a:schemeClr val="accent4"/>
                        </a:solidFill>
                        <a:latin typeface="Comic Sans MS" pitchFamily="66" charset="0"/>
                      </a:endParaRPr>
                    </a:p>
                  </a:txBody>
                  <a:tcPr/>
                </a:tc>
                <a:tc>
                  <a:txBody>
                    <a:bodyPr/>
                    <a:lstStyle/>
                    <a:p>
                      <a:pPr algn="ctr"/>
                      <a:r>
                        <a:rPr lang="tr-TR" sz="1400" dirty="0" smtClean="0"/>
                        <a:t>N</a:t>
                      </a:r>
                      <a:endParaRPr lang="tr-TR" sz="1400" dirty="0">
                        <a:solidFill>
                          <a:schemeClr val="accent4"/>
                        </a:solidFill>
                        <a:latin typeface="Comic Sans MS" pitchFamily="66" charset="0"/>
                      </a:endParaRPr>
                    </a:p>
                  </a:txBody>
                  <a:tcPr/>
                </a:tc>
                <a:tc vMerge="1">
                  <a:txBody>
                    <a:bodyPr/>
                    <a:lstStyle/>
                    <a:p>
                      <a:endParaRPr lang="tr-TR" sz="1400" dirty="0">
                        <a:latin typeface="Comic Sans MS" pitchFamily="66" charset="0"/>
                      </a:endParaRPr>
                    </a:p>
                  </a:txBody>
                  <a:tcPr/>
                </a:tc>
                <a:tc>
                  <a:txBody>
                    <a:bodyPr/>
                    <a:lstStyle/>
                    <a:p>
                      <a:pPr algn="ctr"/>
                      <a:r>
                        <a:rPr lang="tr-TR" sz="1400" dirty="0" smtClean="0"/>
                        <a:t>pound</a:t>
                      </a:r>
                      <a:endParaRPr lang="tr-TR" sz="1400" dirty="0">
                        <a:solidFill>
                          <a:schemeClr val="accent4"/>
                        </a:solidFill>
                        <a:latin typeface="Comic Sans MS" pitchFamily="66" charset="0"/>
                      </a:endParaRPr>
                    </a:p>
                  </a:txBody>
                  <a:tcPr/>
                </a:tc>
                <a:tc>
                  <a:txBody>
                    <a:bodyPr/>
                    <a:lstStyle/>
                    <a:p>
                      <a:pPr algn="ctr"/>
                      <a:r>
                        <a:rPr lang="tr-TR" sz="1400" dirty="0" smtClean="0"/>
                        <a:t>lb</a:t>
                      </a:r>
                      <a:endParaRPr lang="tr-TR" sz="1400" dirty="0">
                        <a:solidFill>
                          <a:schemeClr val="accent4"/>
                        </a:solidFill>
                        <a:latin typeface="Comic Sans MS" pitchFamily="66" charset="0"/>
                      </a:endParaRPr>
                    </a:p>
                  </a:txBody>
                  <a:tcPr/>
                </a:tc>
              </a:tr>
            </a:tbl>
          </a:graphicData>
        </a:graphic>
      </p:graphicFrame>
      <p:graphicFrame>
        <p:nvGraphicFramePr>
          <p:cNvPr id="12" name="Table 34"/>
          <p:cNvGraphicFramePr>
            <a:graphicFrameLocks noGrp="1"/>
          </p:cNvGraphicFramePr>
          <p:nvPr>
            <p:extLst>
              <p:ext uri="{D42A27DB-BD31-4B8C-83A1-F6EECF244321}">
                <p14:modId xmlns:p14="http://schemas.microsoft.com/office/powerpoint/2010/main" val="1308992390"/>
              </p:ext>
            </p:extLst>
          </p:nvPr>
        </p:nvGraphicFramePr>
        <p:xfrm>
          <a:off x="539552" y="3861048"/>
          <a:ext cx="4896544" cy="995772"/>
        </p:xfrm>
        <a:graphic>
          <a:graphicData uri="http://schemas.openxmlformats.org/drawingml/2006/table">
            <a:tbl>
              <a:tblPr firstRow="1" bandRow="1">
                <a:tableStyleId>{08FB837D-C827-4EFA-A057-4D05807E0F7C}</a:tableStyleId>
              </a:tblPr>
              <a:tblGrid>
                <a:gridCol w="2329014"/>
                <a:gridCol w="2567530"/>
              </a:tblGrid>
              <a:tr h="331924">
                <a:tc>
                  <a:txBody>
                    <a:bodyPr/>
                    <a:lstStyle/>
                    <a:p>
                      <a:pPr algn="ctr"/>
                      <a:r>
                        <a:rPr lang="tr-TR" sz="1400" dirty="0" smtClean="0"/>
                        <a:t>SI</a:t>
                      </a:r>
                      <a:r>
                        <a:rPr lang="tr-TR" sz="1400" baseline="0" dirty="0" smtClean="0"/>
                        <a:t> Birimleri</a:t>
                      </a:r>
                      <a:endParaRPr lang="tr-TR" sz="1400" dirty="0">
                        <a:solidFill>
                          <a:schemeClr val="accent4">
                            <a:lumMod val="40000"/>
                            <a:lumOff val="60000"/>
                          </a:schemeClr>
                        </a:solidFill>
                        <a:latin typeface="Comic Sans MS" pitchFamily="66" charset="0"/>
                      </a:endParaRPr>
                    </a:p>
                  </a:txBody>
                  <a:tcPr anchor="b"/>
                </a:tc>
                <a:tc>
                  <a:txBody>
                    <a:bodyPr/>
                    <a:lstStyle/>
                    <a:p>
                      <a:pPr algn="ctr"/>
                      <a:r>
                        <a:rPr lang="tr-TR" sz="1400" dirty="0" smtClean="0"/>
                        <a:t>US</a:t>
                      </a:r>
                      <a:r>
                        <a:rPr lang="tr-TR" sz="1400" baseline="0" dirty="0" smtClean="0"/>
                        <a:t> Sistemi</a:t>
                      </a:r>
                      <a:endParaRPr lang="tr-TR" sz="1400" dirty="0">
                        <a:solidFill>
                          <a:schemeClr val="accent4">
                            <a:lumMod val="40000"/>
                            <a:lumOff val="60000"/>
                          </a:schemeClr>
                        </a:solidFill>
                        <a:latin typeface="Comic Sans MS" pitchFamily="66" charset="0"/>
                      </a:endParaRPr>
                    </a:p>
                  </a:txBody>
                  <a:tcPr/>
                </a:tc>
              </a:tr>
              <a:tr h="331924">
                <a:tc>
                  <a:txBody>
                    <a:bodyPr/>
                    <a:lstStyle/>
                    <a:p>
                      <a:pPr algn="ctr"/>
                      <a:r>
                        <a:rPr lang="tr-TR" sz="1400" dirty="0" smtClean="0"/>
                        <a:t>(1 N)=(1 kg)(1</a:t>
                      </a:r>
                      <a:r>
                        <a:rPr lang="tr-TR" sz="1400" baseline="0" dirty="0" smtClean="0"/>
                        <a:t> m/s</a:t>
                      </a:r>
                      <a:r>
                        <a:rPr lang="tr-TR" sz="1400" baseline="30000" dirty="0" smtClean="0"/>
                        <a:t>2</a:t>
                      </a:r>
                      <a:r>
                        <a:rPr lang="tr-TR" sz="1400" baseline="0" dirty="0" smtClean="0"/>
                        <a:t>)</a:t>
                      </a:r>
                      <a:endParaRPr lang="tr-TR" sz="1400" baseline="30000" dirty="0">
                        <a:solidFill>
                          <a:schemeClr val="accent4"/>
                        </a:solidFill>
                        <a:latin typeface="Comic Sans MS" pitchFamily="66" charset="0"/>
                      </a:endParaRPr>
                    </a:p>
                  </a:txBody>
                  <a:tcPr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lb)=(1 slug)(1</a:t>
                      </a:r>
                      <a:r>
                        <a:rPr lang="tr-TR" sz="1400" baseline="0" dirty="0" smtClean="0"/>
                        <a:t> ft/sec</a:t>
                      </a:r>
                      <a:r>
                        <a:rPr lang="tr-TR" sz="1400" baseline="30000" dirty="0" smtClean="0"/>
                        <a:t>2</a:t>
                      </a:r>
                      <a:r>
                        <a:rPr lang="tr-TR" sz="1400" baseline="0" dirty="0" smtClean="0"/>
                        <a:t>)</a:t>
                      </a:r>
                      <a:endParaRPr lang="tr-TR" sz="1400" dirty="0">
                        <a:solidFill>
                          <a:schemeClr val="accent4"/>
                        </a:solidFill>
                        <a:latin typeface="Comic Sans MS" pitchFamily="66" charset="0"/>
                      </a:endParaRPr>
                    </a:p>
                  </a:txBody>
                  <a:tcPr/>
                </a:tc>
              </a:tr>
              <a:tr h="331924">
                <a:tc>
                  <a:txBody>
                    <a:bodyPr/>
                    <a:lstStyle/>
                    <a:p>
                      <a:pPr algn="ctr"/>
                      <a:r>
                        <a:rPr lang="tr-TR" sz="1400" dirty="0" smtClean="0"/>
                        <a:t>N=kg·m/</a:t>
                      </a:r>
                      <a:r>
                        <a:rPr lang="tr-TR" sz="1400" baseline="0" dirty="0" smtClean="0"/>
                        <a:t>s</a:t>
                      </a:r>
                      <a:r>
                        <a:rPr lang="tr-TR" sz="1400" baseline="30000" dirty="0" smtClean="0"/>
                        <a:t>2</a:t>
                      </a:r>
                      <a:endParaRPr lang="tr-TR" sz="1400" dirty="0">
                        <a:solidFill>
                          <a:schemeClr val="accent4"/>
                        </a:solidFill>
                        <a:latin typeface="Comic Sans MS" pitchFamily="66" charset="0"/>
                      </a:endParaRPr>
                    </a:p>
                  </a:txBody>
                  <a:tcPr anchor="b"/>
                </a:tc>
                <a:tc>
                  <a:txBody>
                    <a:bodyPr/>
                    <a:lstStyle/>
                    <a:p>
                      <a:pPr algn="ctr"/>
                      <a:r>
                        <a:rPr lang="tr-TR" sz="1400" dirty="0" smtClean="0"/>
                        <a:t>Slug=lb·</a:t>
                      </a:r>
                      <a:r>
                        <a:rPr lang="tr-TR" sz="1400" baseline="0" dirty="0" smtClean="0"/>
                        <a:t>sec</a:t>
                      </a:r>
                      <a:r>
                        <a:rPr lang="tr-TR" sz="1400" baseline="30000" dirty="0" smtClean="0"/>
                        <a:t>2</a:t>
                      </a:r>
                      <a:r>
                        <a:rPr lang="tr-TR" sz="1400" baseline="0" dirty="0" smtClean="0"/>
                        <a:t>/ft</a:t>
                      </a:r>
                      <a:endParaRPr lang="tr-TR" sz="1400" dirty="0">
                        <a:solidFill>
                          <a:schemeClr val="accent4"/>
                        </a:solidFill>
                        <a:latin typeface="Comic Sans MS" pitchFamily="66" charset="0"/>
                      </a:endParaRPr>
                    </a:p>
                  </a:txBody>
                  <a:tcPr/>
                </a:tc>
              </a:tr>
            </a:tbl>
          </a:graphicData>
        </a:graphic>
      </p:graphicFrame>
      <p:sp>
        <p:nvSpPr>
          <p:cNvPr id="13" name="TextBox 36"/>
          <p:cNvSpPr txBox="1"/>
          <p:nvPr/>
        </p:nvSpPr>
        <p:spPr>
          <a:xfrm>
            <a:off x="539552" y="4990768"/>
            <a:ext cx="8352928" cy="1077218"/>
          </a:xfrm>
          <a:prstGeom prst="rect">
            <a:avLst/>
          </a:prstGeom>
          <a:noFill/>
        </p:spPr>
        <p:txBody>
          <a:bodyPr wrap="square" rtlCol="0">
            <a:spAutoFit/>
          </a:bodyPr>
          <a:lstStyle/>
          <a:p>
            <a:r>
              <a:rPr lang="tr-TR" sz="1600" dirty="0">
                <a:solidFill>
                  <a:schemeClr val="accent4"/>
                </a:solidFill>
                <a:latin typeface="Comic Sans MS" pitchFamily="66" charset="0"/>
              </a:rPr>
              <a:t>Yukarıda verilen niceliklerin boyutları farklı birimlerle ifade edilebilir, örneğin uzunluk</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metre</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milimetre</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veya</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kilometre</a:t>
            </a:r>
            <a:r>
              <a:rPr lang="tr-TR" sz="1600" dirty="0">
                <a:solidFill>
                  <a:schemeClr val="accent4"/>
                </a:solidFill>
                <a:latin typeface="Comic Sans MS" pitchFamily="66" charset="0"/>
              </a:rPr>
              <a:t> olarak verilebilir.</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gibi</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farklı</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birimlerle</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ifade</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edilebilir</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Dolayısıyla</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boyut</a:t>
            </a:r>
            <a:r>
              <a:rPr lang="tr-TR" sz="1600" dirty="0">
                <a:solidFill>
                  <a:schemeClr val="accent4"/>
                </a:solidFill>
                <a:latin typeface="Comic Sans MS" pitchFamily="66" charset="0"/>
              </a:rPr>
              <a:t>sal semboller,</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birim</a:t>
            </a:r>
            <a:r>
              <a:rPr lang="tr-TR" sz="1600" dirty="0" err="1">
                <a:solidFill>
                  <a:schemeClr val="accent4"/>
                </a:solidFill>
                <a:latin typeface="Comic Sans MS" pitchFamily="66" charset="0"/>
              </a:rPr>
              <a:t>lerden</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farklıdır</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Boyutsal</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homojenlik</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ilkesi</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bir</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denklemdeki</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tüm</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terimlerin</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aynı</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olması</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gerektiğini</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ifade</a:t>
            </a:r>
            <a:r>
              <a:rPr lang="en-US" sz="1600" dirty="0">
                <a:solidFill>
                  <a:schemeClr val="accent4"/>
                </a:solidFill>
                <a:latin typeface="Comic Sans MS" pitchFamily="66" charset="0"/>
              </a:rPr>
              <a:t> </a:t>
            </a:r>
            <a:r>
              <a:rPr lang="en-US" sz="1600" dirty="0" err="1">
                <a:solidFill>
                  <a:schemeClr val="accent4"/>
                </a:solidFill>
                <a:latin typeface="Comic Sans MS" pitchFamily="66" charset="0"/>
              </a:rPr>
              <a:t>eder</a:t>
            </a:r>
            <a:r>
              <a:rPr lang="en-US" sz="1600" dirty="0">
                <a:solidFill>
                  <a:schemeClr val="accent4"/>
                </a:solidFill>
                <a:latin typeface="Comic Sans MS" pitchFamily="66" charset="0"/>
              </a:rPr>
              <a:t>.</a:t>
            </a:r>
            <a:endParaRPr lang="tr-TR" sz="1600" dirty="0">
              <a:solidFill>
                <a:schemeClr val="accent4"/>
              </a:solidFill>
              <a:latin typeface="Comic Sans MS" pitchFamily="66" charset="0"/>
            </a:endParaRPr>
          </a:p>
        </p:txBody>
      </p:sp>
      <p:sp>
        <p:nvSpPr>
          <p:cNvPr id="14" name="Rounded Rectangle 37"/>
          <p:cNvSpPr/>
          <p:nvPr/>
        </p:nvSpPr>
        <p:spPr>
          <a:xfrm>
            <a:off x="3419872" y="6093296"/>
            <a:ext cx="1512168" cy="504056"/>
          </a:xfrm>
          <a:prstGeom prst="roundRect">
            <a:avLst/>
          </a:prstGeom>
          <a:solidFill>
            <a:schemeClr val="accent6"/>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dirty="0">
              <a:latin typeface="Comic Sans MS" pitchFamily="66" charset="0"/>
            </a:endParaRPr>
          </a:p>
        </p:txBody>
      </p:sp>
      <p:sp>
        <p:nvSpPr>
          <p:cNvPr id="15" name="TextBox 39"/>
          <p:cNvSpPr txBox="1"/>
          <p:nvPr/>
        </p:nvSpPr>
        <p:spPr>
          <a:xfrm>
            <a:off x="3491880" y="6165304"/>
            <a:ext cx="1440160" cy="369332"/>
          </a:xfrm>
          <a:prstGeom prst="rect">
            <a:avLst/>
          </a:prstGeom>
          <a:noFill/>
        </p:spPr>
        <p:txBody>
          <a:bodyPr wrap="square" rtlCol="0">
            <a:spAutoFit/>
          </a:bodyPr>
          <a:lstStyle/>
          <a:p>
            <a:r>
              <a:rPr lang="tr-TR" dirty="0" smtClean="0">
                <a:latin typeface="Comic Sans MS" pitchFamily="66" charset="0"/>
              </a:rPr>
              <a:t>F=ML/T</a:t>
            </a:r>
            <a:r>
              <a:rPr lang="tr-TR" baseline="30000" dirty="0" smtClean="0">
                <a:latin typeface="Comic Sans MS" pitchFamily="66" charset="0"/>
              </a:rPr>
              <a:t>2</a:t>
            </a:r>
            <a:endParaRPr lang="tr-TR" dirty="0">
              <a:latin typeface="Comic Sans MS" pitchFamily="66" charset="0"/>
            </a:endParaRPr>
          </a:p>
        </p:txBody>
      </p:sp>
    </p:spTree>
    <p:extLst>
      <p:ext uri="{BB962C8B-B14F-4D97-AF65-F5344CB8AC3E}">
        <p14:creationId xmlns:p14="http://schemas.microsoft.com/office/powerpoint/2010/main" val="1927878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Açıklama ve Uyarılar</a:t>
            </a:r>
            <a:endParaRPr lang="tr-TR" dirty="0"/>
          </a:p>
        </p:txBody>
      </p:sp>
      <p:sp>
        <p:nvSpPr>
          <p:cNvPr id="3" name="İçerik Yer Tutucusu 2"/>
          <p:cNvSpPr>
            <a:spLocks noGrp="1"/>
          </p:cNvSpPr>
          <p:nvPr>
            <p:ph idx="1"/>
          </p:nvPr>
        </p:nvSpPr>
        <p:spPr/>
        <p:txBody>
          <a:bodyPr/>
          <a:lstStyle/>
          <a:p>
            <a:r>
              <a:rPr lang="tr-TR" dirty="0" smtClean="0"/>
              <a:t>Öğretim </a:t>
            </a:r>
            <a:r>
              <a:rPr lang="tr-TR" dirty="0"/>
              <a:t>Üyesi: </a:t>
            </a:r>
            <a:r>
              <a:rPr lang="tr-TR" dirty="0" smtClean="0"/>
              <a:t>Dr. Nurdan </a:t>
            </a:r>
            <a:r>
              <a:rPr lang="tr-TR" dirty="0"/>
              <a:t>Bilgin  </a:t>
            </a:r>
            <a:endParaRPr lang="tr-TR" dirty="0" smtClean="0"/>
          </a:p>
          <a:p>
            <a:pPr lvl="1"/>
            <a:r>
              <a:rPr lang="tr-TR" dirty="0" smtClean="0"/>
              <a:t>Ofis</a:t>
            </a:r>
            <a:r>
              <a:rPr lang="tr-TR" dirty="0"/>
              <a:t>: 309 ; </a:t>
            </a:r>
            <a:endParaRPr lang="tr-TR" dirty="0" smtClean="0"/>
          </a:p>
          <a:p>
            <a:pPr lvl="1"/>
            <a:r>
              <a:rPr lang="tr-TR" dirty="0" smtClean="0"/>
              <a:t>Tel</a:t>
            </a:r>
            <a:r>
              <a:rPr lang="tr-TR" dirty="0"/>
              <a:t>: 1536 ; </a:t>
            </a:r>
            <a:endParaRPr lang="tr-TR" dirty="0" smtClean="0"/>
          </a:p>
          <a:p>
            <a:pPr lvl="1"/>
            <a:r>
              <a:rPr lang="tr-TR" dirty="0" smtClean="0"/>
              <a:t>E-mail</a:t>
            </a:r>
            <a:r>
              <a:rPr lang="tr-TR" dirty="0"/>
              <a:t>: nurdan.bilgin@omu.edu.tr </a:t>
            </a:r>
          </a:p>
          <a:p>
            <a:r>
              <a:rPr lang="tr-TR" dirty="0" smtClean="0"/>
              <a:t>Ders Kitabı: </a:t>
            </a:r>
          </a:p>
          <a:p>
            <a:pPr lvl="1"/>
            <a:r>
              <a:rPr lang="tr-TR" dirty="0" err="1" smtClean="0"/>
              <a:t>Engineering</a:t>
            </a:r>
            <a:r>
              <a:rPr lang="tr-TR" dirty="0" smtClean="0"/>
              <a:t> </a:t>
            </a:r>
            <a:r>
              <a:rPr lang="tr-TR" dirty="0" err="1" smtClean="0"/>
              <a:t>Mechanics</a:t>
            </a:r>
            <a:r>
              <a:rPr lang="tr-TR" dirty="0" smtClean="0"/>
              <a:t>- Dynamics, J.L. </a:t>
            </a:r>
            <a:r>
              <a:rPr lang="tr-TR" dirty="0" err="1" smtClean="0"/>
              <a:t>Meriam</a:t>
            </a:r>
            <a:r>
              <a:rPr lang="tr-TR" dirty="0" smtClean="0"/>
              <a:t> ve L.G. </a:t>
            </a:r>
            <a:r>
              <a:rPr lang="tr-TR" dirty="0" err="1" smtClean="0"/>
              <a:t>Kraige</a:t>
            </a:r>
            <a:r>
              <a:rPr lang="tr-TR" dirty="0" smtClean="0"/>
              <a:t> (Orijinal)</a:t>
            </a:r>
          </a:p>
          <a:p>
            <a:pPr lvl="1"/>
            <a:r>
              <a:rPr lang="tr-TR" dirty="0" smtClean="0"/>
              <a:t>Mühendislik mekaniği dinamik (</a:t>
            </a:r>
            <a:r>
              <a:rPr lang="tr-TR" dirty="0" err="1" smtClean="0"/>
              <a:t>Engineering</a:t>
            </a:r>
            <a:r>
              <a:rPr lang="tr-TR" dirty="0" smtClean="0"/>
              <a:t> </a:t>
            </a:r>
            <a:r>
              <a:rPr lang="tr-TR" dirty="0" err="1" smtClean="0"/>
              <a:t>mechanics</a:t>
            </a:r>
            <a:r>
              <a:rPr lang="tr-TR" dirty="0" smtClean="0"/>
              <a:t> </a:t>
            </a:r>
            <a:r>
              <a:rPr lang="tr-TR" dirty="0" err="1" smtClean="0"/>
              <a:t>dynamics</a:t>
            </a:r>
            <a:r>
              <a:rPr lang="tr-TR" dirty="0" smtClean="0"/>
              <a:t> J. L. </a:t>
            </a:r>
            <a:r>
              <a:rPr lang="tr-TR" dirty="0" err="1" smtClean="0"/>
              <a:t>Meriam</a:t>
            </a:r>
            <a:r>
              <a:rPr lang="tr-TR" dirty="0" smtClean="0"/>
              <a:t> - L. G. </a:t>
            </a:r>
            <a:r>
              <a:rPr lang="tr-TR" dirty="0" err="1" smtClean="0"/>
              <a:t>Kraige</a:t>
            </a:r>
            <a:r>
              <a:rPr lang="tr-TR" dirty="0" smtClean="0"/>
              <a:t>) çeviri editörleri: Prof. Dr. Paşa Yayla</a:t>
            </a:r>
          </a:p>
          <a:p>
            <a:pPr marL="0" indent="0">
              <a:buNone/>
            </a:pPr>
            <a:endParaRPr lang="tr-TR" dirty="0" smtClean="0"/>
          </a:p>
        </p:txBody>
      </p:sp>
    </p:spTree>
    <p:extLst>
      <p:ext uri="{BB962C8B-B14F-4D97-AF65-F5344CB8AC3E}">
        <p14:creationId xmlns:p14="http://schemas.microsoft.com/office/powerpoint/2010/main" val="2713383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Açıklama ve Uyarılar</a:t>
            </a:r>
          </a:p>
        </p:txBody>
      </p:sp>
      <p:sp>
        <p:nvSpPr>
          <p:cNvPr id="3" name="İçerik Yer Tutucusu 2"/>
          <p:cNvSpPr>
            <a:spLocks noGrp="1"/>
          </p:cNvSpPr>
          <p:nvPr>
            <p:ph idx="1"/>
          </p:nvPr>
        </p:nvSpPr>
        <p:spPr/>
        <p:txBody>
          <a:bodyPr/>
          <a:lstStyle/>
          <a:p>
            <a:r>
              <a:rPr lang="tr-TR" dirty="0" smtClean="0"/>
              <a:t>Ders içeriği kitabın ilk 6 bölümünü kapsamaktadır.</a:t>
            </a:r>
          </a:p>
          <a:p>
            <a:r>
              <a:rPr lang="tr-TR" dirty="0"/>
              <a:t>Not Sistemi:  </a:t>
            </a:r>
            <a:endParaRPr lang="tr-TR" dirty="0" smtClean="0"/>
          </a:p>
          <a:p>
            <a:pPr lvl="1"/>
            <a:r>
              <a:rPr lang="tr-TR" dirty="0" smtClean="0"/>
              <a:t>Ara </a:t>
            </a:r>
            <a:r>
              <a:rPr lang="tr-TR" dirty="0"/>
              <a:t>Sınav </a:t>
            </a:r>
            <a:r>
              <a:rPr lang="tr-TR" dirty="0" smtClean="0"/>
              <a:t>(30% </a:t>
            </a:r>
            <a:r>
              <a:rPr lang="tr-TR" dirty="0"/>
              <a:t>) </a:t>
            </a:r>
            <a:endParaRPr lang="tr-TR" dirty="0" smtClean="0"/>
          </a:p>
          <a:p>
            <a:pPr lvl="1"/>
            <a:r>
              <a:rPr lang="tr-TR" dirty="0" smtClean="0"/>
              <a:t>Kısa </a:t>
            </a:r>
            <a:r>
              <a:rPr lang="tr-TR" dirty="0"/>
              <a:t>Sınavlar </a:t>
            </a:r>
            <a:r>
              <a:rPr lang="tr-TR" dirty="0" smtClean="0"/>
              <a:t>(20%) (Toplam 4 adet)</a:t>
            </a:r>
          </a:p>
          <a:p>
            <a:pPr lvl="1"/>
            <a:r>
              <a:rPr lang="tr-TR" dirty="0" smtClean="0"/>
              <a:t>Dönem Ödevi (10 %) (</a:t>
            </a:r>
            <a:r>
              <a:rPr lang="tr-TR" smtClean="0"/>
              <a:t>1 adet) </a:t>
            </a:r>
            <a:endParaRPr lang="tr-TR" dirty="0" smtClean="0"/>
          </a:p>
          <a:p>
            <a:pPr lvl="1"/>
            <a:r>
              <a:rPr lang="tr-TR" dirty="0" smtClean="0"/>
              <a:t>Derse </a:t>
            </a:r>
            <a:r>
              <a:rPr lang="tr-TR" dirty="0"/>
              <a:t>Katılım </a:t>
            </a:r>
            <a:r>
              <a:rPr lang="tr-TR" dirty="0" smtClean="0"/>
              <a:t>Zorunlu</a:t>
            </a:r>
          </a:p>
          <a:p>
            <a:pPr lvl="1"/>
            <a:r>
              <a:rPr lang="tr-TR" dirty="0" smtClean="0"/>
              <a:t>Final (40</a:t>
            </a:r>
            <a:r>
              <a:rPr lang="tr-TR" dirty="0"/>
              <a:t>%) </a:t>
            </a:r>
          </a:p>
        </p:txBody>
      </p:sp>
    </p:spTree>
    <p:extLst>
      <p:ext uri="{BB962C8B-B14F-4D97-AF65-F5344CB8AC3E}">
        <p14:creationId xmlns:p14="http://schemas.microsoft.com/office/powerpoint/2010/main" val="3925414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dirty="0" smtClean="0"/>
              <a:t>Bölüm 1</a:t>
            </a:r>
            <a:br>
              <a:rPr lang="tr-TR" dirty="0" smtClean="0"/>
            </a:br>
            <a:r>
              <a:rPr lang="tr-TR" dirty="0" smtClean="0"/>
              <a:t>Dinamiğe Giriş</a:t>
            </a:r>
            <a:endParaRPr lang="tr-TR" dirty="0"/>
          </a:p>
        </p:txBody>
      </p:sp>
      <p:sp>
        <p:nvSpPr>
          <p:cNvPr id="5" name="Alt Başlık 4"/>
          <p:cNvSpPr>
            <a:spLocks noGrp="1"/>
          </p:cNvSpPr>
          <p:nvPr>
            <p:ph type="subTitle" idx="1"/>
          </p:nvPr>
        </p:nvSpPr>
        <p:spPr/>
        <p:txBody>
          <a:bodyPr/>
          <a:lstStyle/>
          <a:p>
            <a:r>
              <a:rPr lang="tr-TR" dirty="0" smtClean="0"/>
              <a:t>Dinamiğin Tarihi ve Modern Uygulamalar</a:t>
            </a:r>
            <a:endParaRPr lang="tr-TR" dirty="0"/>
          </a:p>
        </p:txBody>
      </p:sp>
    </p:spTree>
    <p:extLst>
      <p:ext uri="{BB962C8B-B14F-4D97-AF65-F5344CB8AC3E}">
        <p14:creationId xmlns:p14="http://schemas.microsoft.com/office/powerpoint/2010/main" val="3937118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Tanımlamalar</a:t>
            </a:r>
            <a:endParaRPr lang="tr-TR" dirty="0"/>
          </a:p>
        </p:txBody>
      </p:sp>
      <p:sp>
        <p:nvSpPr>
          <p:cNvPr id="3" name="İçerik Yer Tutucusu 2"/>
          <p:cNvSpPr>
            <a:spLocks noGrp="1"/>
          </p:cNvSpPr>
          <p:nvPr>
            <p:ph idx="1"/>
          </p:nvPr>
        </p:nvSpPr>
        <p:spPr/>
        <p:txBody>
          <a:bodyPr/>
          <a:lstStyle/>
          <a:p>
            <a:r>
              <a:rPr lang="tr-TR" b="1" dirty="0">
                <a:solidFill>
                  <a:schemeClr val="accent4"/>
                </a:solidFill>
                <a:latin typeface="Comic Sans MS" pitchFamily="66" charset="0"/>
              </a:rPr>
              <a:t>Dinamik, </a:t>
            </a:r>
            <a:r>
              <a:rPr lang="tr-TR" dirty="0" smtClean="0">
                <a:solidFill>
                  <a:schemeClr val="accent4"/>
                </a:solidFill>
                <a:latin typeface="Comic Sans MS" pitchFamily="66" charset="0"/>
              </a:rPr>
              <a:t>mekanik biliminin, cisimlerin kuvvetlerin </a:t>
            </a:r>
            <a:r>
              <a:rPr lang="tr-TR" dirty="0">
                <a:solidFill>
                  <a:schemeClr val="accent4"/>
                </a:solidFill>
                <a:latin typeface="Comic Sans MS" pitchFamily="66" charset="0"/>
              </a:rPr>
              <a:t>etkisi altındaki </a:t>
            </a:r>
            <a:r>
              <a:rPr lang="tr-TR" dirty="0" smtClean="0">
                <a:solidFill>
                  <a:schemeClr val="accent4"/>
                </a:solidFill>
                <a:latin typeface="Comic Sans MS" pitchFamily="66" charset="0"/>
              </a:rPr>
              <a:t>hareketini </a:t>
            </a:r>
            <a:r>
              <a:rPr lang="tr-TR" dirty="0">
                <a:solidFill>
                  <a:schemeClr val="accent4"/>
                </a:solidFill>
                <a:latin typeface="Comic Sans MS" pitchFamily="66" charset="0"/>
              </a:rPr>
              <a:t>inceleyen dalıdır.</a:t>
            </a:r>
          </a:p>
          <a:p>
            <a:r>
              <a:rPr lang="tr-TR" b="1" dirty="0" smtClean="0">
                <a:solidFill>
                  <a:schemeClr val="accent4"/>
                </a:solidFill>
                <a:latin typeface="Comic Sans MS" pitchFamily="66" charset="0"/>
              </a:rPr>
              <a:t>Dinamik </a:t>
            </a:r>
            <a:r>
              <a:rPr lang="tr-TR" b="1" dirty="0">
                <a:solidFill>
                  <a:schemeClr val="accent4"/>
                </a:solidFill>
                <a:latin typeface="Comic Sans MS" pitchFamily="66" charset="0"/>
              </a:rPr>
              <a:t>dersi</a:t>
            </a:r>
            <a:r>
              <a:rPr lang="tr-TR" dirty="0">
                <a:solidFill>
                  <a:schemeClr val="accent4"/>
                </a:solidFill>
                <a:latin typeface="Comic Sans MS" pitchFamily="66" charset="0"/>
              </a:rPr>
              <a:t>, durgun cisimlerin mekaniğini inceleyen </a:t>
            </a:r>
            <a:r>
              <a:rPr lang="tr-TR" b="1" dirty="0">
                <a:solidFill>
                  <a:schemeClr val="accent4"/>
                </a:solidFill>
                <a:latin typeface="Comic Sans MS" pitchFamily="66" charset="0"/>
              </a:rPr>
              <a:t>statik</a:t>
            </a:r>
            <a:r>
              <a:rPr lang="tr-TR" dirty="0">
                <a:solidFill>
                  <a:schemeClr val="accent4"/>
                </a:solidFill>
                <a:latin typeface="Comic Sans MS" pitchFamily="66" charset="0"/>
              </a:rPr>
              <a:t> dersinin devamıdır. Orada öğrenilen </a:t>
            </a:r>
            <a:r>
              <a:rPr lang="tr-TR" dirty="0" err="1">
                <a:solidFill>
                  <a:schemeClr val="accent4"/>
                </a:solidFill>
                <a:latin typeface="Comic Sans MS" pitchFamily="66" charset="0"/>
              </a:rPr>
              <a:t>vektörel</a:t>
            </a:r>
            <a:r>
              <a:rPr lang="tr-TR" dirty="0">
                <a:solidFill>
                  <a:schemeClr val="accent4"/>
                </a:solidFill>
                <a:latin typeface="Comic Sans MS" pitchFamily="66" charset="0"/>
              </a:rPr>
              <a:t> işlemler burada da geçerlidir</a:t>
            </a:r>
            <a:r>
              <a:rPr lang="tr-TR" dirty="0" smtClean="0">
                <a:solidFill>
                  <a:schemeClr val="accent4"/>
                </a:solidFill>
                <a:latin typeface="Comic Sans MS" pitchFamily="66" charset="0"/>
              </a:rPr>
              <a:t>.</a:t>
            </a:r>
            <a:endParaRPr lang="tr-TR" dirty="0"/>
          </a:p>
        </p:txBody>
      </p:sp>
    </p:spTree>
    <p:extLst>
      <p:ext uri="{BB962C8B-B14F-4D97-AF65-F5344CB8AC3E}">
        <p14:creationId xmlns:p14="http://schemas.microsoft.com/office/powerpoint/2010/main" val="70414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Motivasyon</a:t>
            </a:r>
            <a:endParaRPr lang="tr-TR" dirty="0"/>
          </a:p>
        </p:txBody>
      </p:sp>
      <p:sp>
        <p:nvSpPr>
          <p:cNvPr id="3" name="İçerik Yer Tutucusu 2"/>
          <p:cNvSpPr>
            <a:spLocks noGrp="1"/>
          </p:cNvSpPr>
          <p:nvPr>
            <p:ph idx="1"/>
          </p:nvPr>
        </p:nvSpPr>
        <p:spPr/>
        <p:txBody>
          <a:bodyPr/>
          <a:lstStyle/>
          <a:p>
            <a:r>
              <a:rPr lang="tr-TR" dirty="0" smtClean="0">
                <a:solidFill>
                  <a:schemeClr val="accent4"/>
                </a:solidFill>
                <a:latin typeface="Comic Sans MS" pitchFamily="66" charset="0"/>
              </a:rPr>
              <a:t>Dinamik dersinin eksiksiz kavranması ile, makine mühendisliği öğrencisi, </a:t>
            </a:r>
            <a:r>
              <a:rPr lang="tr-TR" dirty="0">
                <a:solidFill>
                  <a:schemeClr val="accent4"/>
                </a:solidFill>
                <a:latin typeface="Comic Sans MS" pitchFamily="66" charset="0"/>
              </a:rPr>
              <a:t>mühendislik problemlerinin analizinde </a:t>
            </a:r>
            <a:r>
              <a:rPr lang="tr-TR" dirty="0" smtClean="0">
                <a:solidFill>
                  <a:schemeClr val="accent4"/>
                </a:solidFill>
                <a:latin typeface="Comic Sans MS" pitchFamily="66" charset="0"/>
              </a:rPr>
              <a:t>kullanacağı çok kullanışlı ve çok güçlü bir araç edinmiş olur.</a:t>
            </a:r>
          </a:p>
          <a:p>
            <a:r>
              <a:rPr lang="tr-TR" dirty="0" smtClean="0">
                <a:solidFill>
                  <a:schemeClr val="accent4"/>
                </a:solidFill>
                <a:latin typeface="Comic Sans MS" pitchFamily="66" charset="0"/>
              </a:rPr>
              <a:t>Bu </a:t>
            </a:r>
            <a:r>
              <a:rPr lang="tr-TR" dirty="0">
                <a:solidFill>
                  <a:schemeClr val="accent4"/>
                </a:solidFill>
                <a:latin typeface="Comic Sans MS" pitchFamily="66" charset="0"/>
              </a:rPr>
              <a:t>ders </a:t>
            </a:r>
            <a:r>
              <a:rPr lang="tr-TR" dirty="0" smtClean="0">
                <a:solidFill>
                  <a:schemeClr val="accent4"/>
                </a:solidFill>
                <a:latin typeface="Comic Sans MS" pitchFamily="66" charset="0"/>
              </a:rPr>
              <a:t>aynı zamanda gelecek dönemlerde okunacak</a:t>
            </a:r>
          </a:p>
          <a:p>
            <a:pPr lvl="1"/>
            <a:r>
              <a:rPr lang="tr-TR" b="1" dirty="0" smtClean="0">
                <a:solidFill>
                  <a:schemeClr val="accent4"/>
                </a:solidFill>
                <a:latin typeface="Comic Sans MS" pitchFamily="66" charset="0"/>
              </a:rPr>
              <a:t>mekanizma </a:t>
            </a:r>
            <a:r>
              <a:rPr lang="tr-TR" b="1" dirty="0">
                <a:solidFill>
                  <a:schemeClr val="accent4"/>
                </a:solidFill>
                <a:latin typeface="Comic Sans MS" pitchFamily="66" charset="0"/>
              </a:rPr>
              <a:t>tekniği, </a:t>
            </a:r>
            <a:endParaRPr lang="tr-TR" b="1" dirty="0" smtClean="0">
              <a:solidFill>
                <a:schemeClr val="accent4"/>
              </a:solidFill>
              <a:latin typeface="Comic Sans MS" pitchFamily="66" charset="0"/>
            </a:endParaRPr>
          </a:p>
          <a:p>
            <a:pPr lvl="1"/>
            <a:r>
              <a:rPr lang="tr-TR" b="1" dirty="0" smtClean="0">
                <a:solidFill>
                  <a:schemeClr val="accent4"/>
                </a:solidFill>
                <a:latin typeface="Comic Sans MS" pitchFamily="66" charset="0"/>
              </a:rPr>
              <a:t>makine </a:t>
            </a:r>
            <a:r>
              <a:rPr lang="tr-TR" b="1" dirty="0">
                <a:solidFill>
                  <a:schemeClr val="accent4"/>
                </a:solidFill>
                <a:latin typeface="Comic Sans MS" pitchFamily="66" charset="0"/>
              </a:rPr>
              <a:t>dinamiği, </a:t>
            </a:r>
            <a:endParaRPr lang="tr-TR" b="1" dirty="0" smtClean="0">
              <a:solidFill>
                <a:schemeClr val="accent4"/>
              </a:solidFill>
              <a:latin typeface="Comic Sans MS" pitchFamily="66" charset="0"/>
            </a:endParaRPr>
          </a:p>
          <a:p>
            <a:pPr lvl="1"/>
            <a:r>
              <a:rPr lang="tr-TR" b="1" dirty="0" smtClean="0">
                <a:solidFill>
                  <a:schemeClr val="accent4"/>
                </a:solidFill>
                <a:latin typeface="Comic Sans MS" pitchFamily="66" charset="0"/>
              </a:rPr>
              <a:t>otomatik </a:t>
            </a:r>
            <a:r>
              <a:rPr lang="tr-TR" b="1" dirty="0">
                <a:solidFill>
                  <a:schemeClr val="accent4"/>
                </a:solidFill>
                <a:latin typeface="Comic Sans MS" pitchFamily="66" charset="0"/>
              </a:rPr>
              <a:t>kontrol </a:t>
            </a:r>
          </a:p>
          <a:p>
            <a:pPr marL="0" lvl="1" indent="0">
              <a:buClr>
                <a:schemeClr val="bg2"/>
              </a:buClr>
              <a:buNone/>
            </a:pPr>
            <a:r>
              <a:rPr lang="tr-TR" sz="2800" dirty="0" smtClean="0">
                <a:solidFill>
                  <a:schemeClr val="accent4"/>
                </a:solidFill>
                <a:latin typeface="Comic Sans MS" pitchFamily="66" charset="0"/>
                <a:ea typeface="+mn-ea"/>
                <a:cs typeface="+mn-cs"/>
              </a:rPr>
              <a:t>    gibi </a:t>
            </a:r>
            <a:r>
              <a:rPr lang="tr-TR" sz="2800" dirty="0">
                <a:solidFill>
                  <a:schemeClr val="accent4"/>
                </a:solidFill>
                <a:latin typeface="Comic Sans MS" pitchFamily="66" charset="0"/>
                <a:ea typeface="+mn-ea"/>
                <a:cs typeface="+mn-cs"/>
              </a:rPr>
              <a:t>derslerin </a:t>
            </a:r>
            <a:r>
              <a:rPr lang="tr-TR" sz="2800" dirty="0" smtClean="0">
                <a:solidFill>
                  <a:schemeClr val="accent4"/>
                </a:solidFill>
                <a:latin typeface="Comic Sans MS" pitchFamily="66" charset="0"/>
                <a:ea typeface="+mn-ea"/>
                <a:cs typeface="+mn-cs"/>
              </a:rPr>
              <a:t>temelidir.</a:t>
            </a:r>
            <a:endParaRPr lang="tr-TR" sz="2800" dirty="0">
              <a:solidFill>
                <a:schemeClr val="accent4"/>
              </a:solidFill>
              <a:latin typeface="Comic Sans MS" pitchFamily="66" charset="0"/>
              <a:ea typeface="+mn-ea"/>
              <a:cs typeface="+mn-cs"/>
            </a:endParaRPr>
          </a:p>
        </p:txBody>
      </p:sp>
    </p:spTree>
    <p:extLst>
      <p:ext uri="{BB962C8B-B14F-4D97-AF65-F5344CB8AC3E}">
        <p14:creationId xmlns:p14="http://schemas.microsoft.com/office/powerpoint/2010/main" val="1587840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Tanımlamalar</a:t>
            </a:r>
            <a:endParaRPr lang="tr-TR" dirty="0"/>
          </a:p>
        </p:txBody>
      </p:sp>
      <p:sp>
        <p:nvSpPr>
          <p:cNvPr id="3" name="İçerik Yer Tutucusu 2"/>
          <p:cNvSpPr>
            <a:spLocks noGrp="1"/>
          </p:cNvSpPr>
          <p:nvPr>
            <p:ph idx="1"/>
          </p:nvPr>
        </p:nvSpPr>
        <p:spPr/>
        <p:txBody>
          <a:bodyPr/>
          <a:lstStyle/>
          <a:p>
            <a:r>
              <a:rPr lang="tr-TR" b="1" dirty="0" smtClean="0">
                <a:solidFill>
                  <a:schemeClr val="accent4"/>
                </a:solidFill>
                <a:latin typeface="Comic Sans MS" pitchFamily="66" charset="0"/>
              </a:rPr>
              <a:t>Dinamik</a:t>
            </a:r>
            <a:r>
              <a:rPr lang="tr-TR" dirty="0" smtClean="0">
                <a:solidFill>
                  <a:schemeClr val="accent4"/>
                </a:solidFill>
                <a:latin typeface="Comic Sans MS" pitchFamily="66" charset="0"/>
              </a:rPr>
              <a:t>, </a:t>
            </a:r>
            <a:r>
              <a:rPr lang="tr-TR" b="1" dirty="0" smtClean="0">
                <a:solidFill>
                  <a:schemeClr val="accent4"/>
                </a:solidFill>
                <a:latin typeface="Comic Sans MS" pitchFamily="66" charset="0"/>
              </a:rPr>
              <a:t>Kinematik</a:t>
            </a:r>
            <a:r>
              <a:rPr lang="tr-TR" dirty="0" smtClean="0">
                <a:solidFill>
                  <a:schemeClr val="accent4"/>
                </a:solidFill>
                <a:latin typeface="Comic Sans MS" pitchFamily="66" charset="0"/>
              </a:rPr>
              <a:t> </a:t>
            </a:r>
            <a:r>
              <a:rPr lang="tr-TR" dirty="0">
                <a:solidFill>
                  <a:schemeClr val="accent4"/>
                </a:solidFill>
                <a:latin typeface="Comic Sans MS" pitchFamily="66" charset="0"/>
              </a:rPr>
              <a:t>ve </a:t>
            </a:r>
            <a:r>
              <a:rPr lang="tr-TR" b="1" dirty="0" smtClean="0">
                <a:solidFill>
                  <a:schemeClr val="accent4"/>
                </a:solidFill>
                <a:latin typeface="Comic Sans MS" pitchFamily="66" charset="0"/>
              </a:rPr>
              <a:t>Kinetik</a:t>
            </a:r>
            <a:r>
              <a:rPr lang="tr-TR" dirty="0">
                <a:solidFill>
                  <a:schemeClr val="accent4"/>
                </a:solidFill>
                <a:latin typeface="Comic Sans MS" pitchFamily="66" charset="0"/>
              </a:rPr>
              <a:t> </a:t>
            </a:r>
            <a:r>
              <a:rPr lang="tr-TR" dirty="0" smtClean="0">
                <a:solidFill>
                  <a:schemeClr val="accent4"/>
                </a:solidFill>
                <a:latin typeface="Comic Sans MS" pitchFamily="66" charset="0"/>
              </a:rPr>
              <a:t>olarak iki alanda incelenir</a:t>
            </a:r>
          </a:p>
          <a:p>
            <a:r>
              <a:rPr lang="tr-TR" b="1" dirty="0">
                <a:solidFill>
                  <a:schemeClr val="accent4"/>
                </a:solidFill>
                <a:latin typeface="Comic Sans MS" pitchFamily="66" charset="0"/>
              </a:rPr>
              <a:t>Kinematik, </a:t>
            </a:r>
            <a:r>
              <a:rPr lang="tr-TR" dirty="0">
                <a:solidFill>
                  <a:schemeClr val="accent4"/>
                </a:solidFill>
                <a:latin typeface="Comic Sans MS" pitchFamily="66" charset="0"/>
              </a:rPr>
              <a:t>dinamiğin, hareketi oluşturan veya hareketin oluşturduğu kuvvetleri referans almaksızın cismin hareketini inceleyen bir </a:t>
            </a:r>
            <a:r>
              <a:rPr lang="tr-TR" dirty="0" smtClean="0">
                <a:solidFill>
                  <a:schemeClr val="accent4"/>
                </a:solidFill>
                <a:latin typeface="Comic Sans MS" pitchFamily="66" charset="0"/>
              </a:rPr>
              <a:t>koludur.</a:t>
            </a:r>
          </a:p>
          <a:p>
            <a:pPr lvl="1"/>
            <a:r>
              <a:rPr lang="tr-TR" dirty="0" smtClean="0">
                <a:solidFill>
                  <a:schemeClr val="accent4"/>
                </a:solidFill>
                <a:latin typeface="Comic Sans MS" pitchFamily="66" charset="0"/>
              </a:rPr>
              <a:t>Konum-Hız-İvme analizi ile ilgilenir</a:t>
            </a:r>
            <a:endParaRPr lang="tr-TR" dirty="0">
              <a:solidFill>
                <a:schemeClr val="accent4"/>
              </a:solidFill>
              <a:latin typeface="Comic Sans MS" pitchFamily="66" charset="0"/>
            </a:endParaRPr>
          </a:p>
          <a:p>
            <a:r>
              <a:rPr lang="tr-TR" b="1" dirty="0" smtClean="0">
                <a:solidFill>
                  <a:schemeClr val="accent4"/>
                </a:solidFill>
                <a:latin typeface="Comic Sans MS" pitchFamily="66" charset="0"/>
              </a:rPr>
              <a:t>Kinetik</a:t>
            </a:r>
            <a:r>
              <a:rPr lang="tr-TR" b="1" dirty="0">
                <a:solidFill>
                  <a:schemeClr val="accent4"/>
                </a:solidFill>
                <a:latin typeface="Comic Sans MS" pitchFamily="66" charset="0"/>
              </a:rPr>
              <a:t>,</a:t>
            </a:r>
            <a:r>
              <a:rPr lang="tr-TR" dirty="0">
                <a:solidFill>
                  <a:schemeClr val="accent4"/>
                </a:solidFill>
                <a:latin typeface="Comic Sans MS" pitchFamily="66" charset="0"/>
              </a:rPr>
              <a:t> ise dinamiğin, cismin üzerine etkiyen kuvvetleri ele alarak cismin hareketini inceleyen </a:t>
            </a:r>
            <a:r>
              <a:rPr lang="tr-TR" dirty="0" smtClean="0">
                <a:solidFill>
                  <a:schemeClr val="accent4"/>
                </a:solidFill>
                <a:latin typeface="Comic Sans MS" pitchFamily="66" charset="0"/>
              </a:rPr>
              <a:t>koludur.</a:t>
            </a:r>
          </a:p>
          <a:p>
            <a:pPr lvl="1"/>
            <a:r>
              <a:rPr lang="tr-TR" dirty="0" smtClean="0">
                <a:solidFill>
                  <a:schemeClr val="accent4"/>
                </a:solidFill>
                <a:latin typeface="Comic Sans MS" pitchFamily="66" charset="0"/>
              </a:rPr>
              <a:t>Kuvvet-Moment analizi ile ilgilenir</a:t>
            </a:r>
            <a:endParaRPr lang="tr-TR" dirty="0">
              <a:solidFill>
                <a:schemeClr val="accent4"/>
              </a:solidFill>
              <a:latin typeface="Comic Sans MS" pitchFamily="66" charset="0"/>
            </a:endParaRPr>
          </a:p>
          <a:p>
            <a:r>
              <a:rPr lang="tr-TR" b="1" dirty="0" smtClean="0">
                <a:solidFill>
                  <a:schemeClr val="accent4"/>
                </a:solidFill>
                <a:latin typeface="Comic Sans MS" pitchFamily="66" charset="0"/>
              </a:rPr>
              <a:t>Kinematik</a:t>
            </a:r>
            <a:r>
              <a:rPr lang="tr-TR" dirty="0" smtClean="0">
                <a:solidFill>
                  <a:schemeClr val="accent4"/>
                </a:solidFill>
                <a:latin typeface="Comic Sans MS" pitchFamily="66" charset="0"/>
              </a:rPr>
              <a:t> </a:t>
            </a:r>
            <a:r>
              <a:rPr lang="tr-TR" dirty="0">
                <a:solidFill>
                  <a:schemeClr val="accent4"/>
                </a:solidFill>
                <a:latin typeface="Comic Sans MS" pitchFamily="66" charset="0"/>
              </a:rPr>
              <a:t>bilgisi kinetik için </a:t>
            </a:r>
            <a:r>
              <a:rPr lang="tr-TR" b="1" dirty="0">
                <a:solidFill>
                  <a:schemeClr val="accent4"/>
                </a:solidFill>
                <a:latin typeface="Comic Sans MS" pitchFamily="66" charset="0"/>
              </a:rPr>
              <a:t>ön koşuldur. </a:t>
            </a:r>
          </a:p>
          <a:p>
            <a:endParaRPr lang="tr-TR" dirty="0">
              <a:solidFill>
                <a:schemeClr val="accent4"/>
              </a:solidFill>
              <a:latin typeface="Comic Sans MS" pitchFamily="66" charset="0"/>
            </a:endParaRPr>
          </a:p>
          <a:p>
            <a:endParaRPr lang="tr-TR" dirty="0"/>
          </a:p>
        </p:txBody>
      </p:sp>
    </p:spTree>
    <p:extLst>
      <p:ext uri="{BB962C8B-B14F-4D97-AF65-F5344CB8AC3E}">
        <p14:creationId xmlns:p14="http://schemas.microsoft.com/office/powerpoint/2010/main" val="2055499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Tarihçe</a:t>
            </a:r>
            <a:endParaRPr lang="tr-TR" dirty="0"/>
          </a:p>
        </p:txBody>
      </p:sp>
      <p:sp>
        <p:nvSpPr>
          <p:cNvPr id="3" name="İçerik Yer Tutucusu 2"/>
          <p:cNvSpPr>
            <a:spLocks noGrp="1"/>
          </p:cNvSpPr>
          <p:nvPr>
            <p:ph idx="1"/>
          </p:nvPr>
        </p:nvSpPr>
        <p:spPr/>
        <p:txBody>
          <a:bodyPr/>
          <a:lstStyle/>
          <a:p>
            <a:pPr>
              <a:spcBef>
                <a:spcPts val="500"/>
              </a:spcBef>
            </a:pPr>
            <a:r>
              <a:rPr lang="tr-TR" dirty="0" smtClean="0"/>
              <a:t>Dinamik görece yeni bir bilim dalıdır.</a:t>
            </a:r>
          </a:p>
          <a:p>
            <a:pPr>
              <a:spcBef>
                <a:spcPts val="500"/>
              </a:spcBef>
            </a:pPr>
            <a:r>
              <a:rPr lang="tr-TR" dirty="0" smtClean="0"/>
              <a:t>Kökleri Galileo’ya (1564-1642) dayanır.</a:t>
            </a:r>
          </a:p>
          <a:p>
            <a:pPr lvl="1">
              <a:spcBef>
                <a:spcPts val="0"/>
              </a:spcBef>
            </a:pPr>
            <a:r>
              <a:rPr lang="tr-TR" dirty="0" smtClean="0"/>
              <a:t>Zamanın doğru ölçülmesi için sarkaçlı saatin keşfi </a:t>
            </a:r>
            <a:r>
              <a:rPr lang="tr-TR" dirty="0" err="1" smtClean="0"/>
              <a:t>Huygens</a:t>
            </a:r>
            <a:r>
              <a:rPr lang="tr-TR" dirty="0" smtClean="0"/>
              <a:t> (1657)</a:t>
            </a:r>
          </a:p>
          <a:p>
            <a:pPr marL="342900" lvl="1" indent="-342900">
              <a:spcBef>
                <a:spcPts val="500"/>
              </a:spcBef>
              <a:buClr>
                <a:schemeClr val="bg2"/>
              </a:buClr>
              <a:buFont typeface="Wingdings" pitchFamily="2" charset="2"/>
              <a:buChar char="p"/>
            </a:pPr>
            <a:r>
              <a:rPr lang="tr-TR" sz="2800" dirty="0">
                <a:ea typeface="+mn-ea"/>
                <a:cs typeface="+mn-cs"/>
              </a:rPr>
              <a:t>Kurucusu Newton (1642-1723</a:t>
            </a:r>
            <a:r>
              <a:rPr lang="tr-TR" sz="2800" dirty="0" smtClean="0">
                <a:ea typeface="+mn-ea"/>
                <a:cs typeface="+mn-cs"/>
              </a:rPr>
              <a:t>)</a:t>
            </a:r>
          </a:p>
          <a:p>
            <a:pPr marL="342900" lvl="1" indent="-342900">
              <a:spcBef>
                <a:spcPts val="500"/>
              </a:spcBef>
              <a:buClr>
                <a:schemeClr val="bg2"/>
              </a:buClr>
              <a:buFont typeface="Wingdings" pitchFamily="2" charset="2"/>
              <a:buChar char="p"/>
            </a:pPr>
            <a:r>
              <a:rPr lang="tr-TR" sz="2800" dirty="0" smtClean="0">
                <a:ea typeface="+mn-ea"/>
                <a:cs typeface="+mn-cs"/>
              </a:rPr>
              <a:t>Mekanik bilimine daha sonraki önemli katkılar</a:t>
            </a:r>
            <a:endParaRPr lang="tr-TR" dirty="0">
              <a:ea typeface="+mn-ea"/>
              <a:cs typeface="+mn-cs"/>
            </a:endParaRPr>
          </a:p>
          <a:p>
            <a:pPr lvl="1">
              <a:spcBef>
                <a:spcPts val="0"/>
              </a:spcBef>
            </a:pPr>
            <a:r>
              <a:rPr lang="tr-TR" dirty="0" err="1"/>
              <a:t>Euler</a:t>
            </a:r>
            <a:endParaRPr lang="tr-TR" dirty="0"/>
          </a:p>
          <a:p>
            <a:pPr lvl="1">
              <a:spcBef>
                <a:spcPts val="0"/>
              </a:spcBef>
            </a:pPr>
            <a:r>
              <a:rPr lang="tr-TR" dirty="0" err="1"/>
              <a:t>D’alambert</a:t>
            </a:r>
            <a:endParaRPr lang="tr-TR" dirty="0"/>
          </a:p>
          <a:p>
            <a:pPr lvl="1">
              <a:spcBef>
                <a:spcPts val="0"/>
              </a:spcBef>
            </a:pPr>
            <a:r>
              <a:rPr lang="tr-TR" dirty="0" err="1"/>
              <a:t>Lagrange</a:t>
            </a:r>
            <a:endParaRPr lang="tr-TR" dirty="0"/>
          </a:p>
          <a:p>
            <a:pPr lvl="1">
              <a:spcBef>
                <a:spcPts val="0"/>
              </a:spcBef>
            </a:pPr>
            <a:r>
              <a:rPr lang="tr-TR" dirty="0" err="1"/>
              <a:t>Laplace</a:t>
            </a:r>
            <a:endParaRPr lang="tr-TR" dirty="0"/>
          </a:p>
          <a:p>
            <a:pPr lvl="1">
              <a:spcBef>
                <a:spcPts val="0"/>
              </a:spcBef>
            </a:pPr>
            <a:r>
              <a:rPr lang="tr-TR" dirty="0" err="1"/>
              <a:t>Poinsot</a:t>
            </a:r>
            <a:endParaRPr lang="tr-TR" dirty="0"/>
          </a:p>
          <a:p>
            <a:pPr lvl="1">
              <a:spcBef>
                <a:spcPts val="0"/>
              </a:spcBef>
            </a:pPr>
            <a:r>
              <a:rPr lang="tr-TR" dirty="0"/>
              <a:t>Einstein ve diğerleri</a:t>
            </a:r>
          </a:p>
        </p:txBody>
      </p:sp>
    </p:spTree>
    <p:extLst>
      <p:ext uri="{BB962C8B-B14F-4D97-AF65-F5344CB8AC3E}">
        <p14:creationId xmlns:p14="http://schemas.microsoft.com/office/powerpoint/2010/main" val="3257912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Dinamiğe Giriş </a:t>
            </a:r>
            <a:br>
              <a:rPr lang="tr-TR" dirty="0" smtClean="0"/>
            </a:br>
            <a:r>
              <a:rPr lang="tr-TR" dirty="0" smtClean="0"/>
              <a:t>Newton Yasaları</a:t>
            </a:r>
            <a:endParaRPr lang="tr-TR" dirty="0"/>
          </a:p>
        </p:txBody>
      </p:sp>
      <p:sp>
        <p:nvSpPr>
          <p:cNvPr id="11" name="Rounded Rectangle 15"/>
          <p:cNvSpPr/>
          <p:nvPr/>
        </p:nvSpPr>
        <p:spPr>
          <a:xfrm>
            <a:off x="648072" y="1601505"/>
            <a:ext cx="936104" cy="864096"/>
          </a:xfrm>
          <a:prstGeom prst="roundRect">
            <a:avLst/>
          </a:prstGeom>
          <a:solidFill>
            <a:schemeClr val="bg2"/>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p>
        </p:txBody>
      </p:sp>
      <p:sp>
        <p:nvSpPr>
          <p:cNvPr id="12" name="TextBox 16"/>
          <p:cNvSpPr txBox="1"/>
          <p:nvPr/>
        </p:nvSpPr>
        <p:spPr>
          <a:xfrm>
            <a:off x="648072" y="1880245"/>
            <a:ext cx="864096" cy="338554"/>
          </a:xfrm>
          <a:prstGeom prst="rect">
            <a:avLst/>
          </a:prstGeom>
          <a:noFill/>
        </p:spPr>
        <p:txBody>
          <a:bodyPr wrap="square" rtlCol="0">
            <a:spAutoFit/>
          </a:bodyPr>
          <a:lstStyle/>
          <a:p>
            <a:r>
              <a:rPr lang="tr-TR" sz="1600" dirty="0" smtClean="0">
                <a:solidFill>
                  <a:schemeClr val="accent4">
                    <a:lumMod val="75000"/>
                  </a:schemeClr>
                </a:solidFill>
                <a:latin typeface="Comic Sans MS" pitchFamily="66" charset="0"/>
              </a:rPr>
              <a:t>1. Yasa</a:t>
            </a:r>
            <a:endParaRPr lang="tr-TR" sz="1600" dirty="0">
              <a:solidFill>
                <a:schemeClr val="accent4">
                  <a:lumMod val="75000"/>
                </a:schemeClr>
              </a:solidFill>
              <a:latin typeface="Comic Sans MS" pitchFamily="66" charset="0"/>
            </a:endParaRPr>
          </a:p>
        </p:txBody>
      </p:sp>
      <p:sp>
        <p:nvSpPr>
          <p:cNvPr id="13" name="Rounded Rectangle 17"/>
          <p:cNvSpPr/>
          <p:nvPr/>
        </p:nvSpPr>
        <p:spPr>
          <a:xfrm>
            <a:off x="1728192" y="1601505"/>
            <a:ext cx="6912768" cy="864096"/>
          </a:xfrm>
          <a:prstGeom prst="roundRect">
            <a:avLst/>
          </a:prstGeom>
          <a:solidFill>
            <a:schemeClr val="bg2"/>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p>
        </p:txBody>
      </p:sp>
      <p:sp>
        <p:nvSpPr>
          <p:cNvPr id="14" name="TextBox 18"/>
          <p:cNvSpPr txBox="1"/>
          <p:nvPr/>
        </p:nvSpPr>
        <p:spPr>
          <a:xfrm>
            <a:off x="1728192" y="1673513"/>
            <a:ext cx="6840760" cy="830997"/>
          </a:xfrm>
          <a:prstGeom prst="rect">
            <a:avLst/>
          </a:prstGeom>
          <a:noFill/>
        </p:spPr>
        <p:txBody>
          <a:bodyPr wrap="square" rtlCol="0">
            <a:spAutoFit/>
          </a:bodyPr>
          <a:lstStyle/>
          <a:p>
            <a:pPr algn="just"/>
            <a:r>
              <a:rPr lang="en-US" sz="1600" dirty="0" err="1" smtClean="0">
                <a:solidFill>
                  <a:schemeClr val="accent4">
                    <a:lumMod val="75000"/>
                  </a:schemeClr>
                </a:solidFill>
                <a:latin typeface="Comic Sans MS" panose="030F0702030302020204" pitchFamily="66" charset="0"/>
              </a:rPr>
              <a:t>Üzerine</a:t>
            </a:r>
            <a:r>
              <a:rPr lang="en-US" sz="1600" dirty="0" smtClean="0">
                <a:solidFill>
                  <a:schemeClr val="accent4">
                    <a:lumMod val="75000"/>
                  </a:schemeClr>
                </a:solidFill>
                <a:latin typeface="Comic Sans MS" panose="030F0702030302020204" pitchFamily="66" charset="0"/>
              </a:rPr>
              <a:t> </a:t>
            </a:r>
            <a:r>
              <a:rPr lang="en-US" sz="1600" dirty="0" err="1">
                <a:solidFill>
                  <a:schemeClr val="accent4">
                    <a:lumMod val="75000"/>
                  </a:schemeClr>
                </a:solidFill>
                <a:latin typeface="Comic Sans MS" panose="030F0702030302020204" pitchFamily="66" charset="0"/>
              </a:rPr>
              <a:t>dengesiz</a:t>
            </a:r>
            <a:r>
              <a:rPr lang="en-US" sz="1600" dirty="0">
                <a:solidFill>
                  <a:schemeClr val="accent4">
                    <a:lumMod val="75000"/>
                  </a:schemeClr>
                </a:solidFill>
                <a:latin typeface="Comic Sans MS" panose="030F0702030302020204" pitchFamily="66" charset="0"/>
              </a:rPr>
              <a:t> </a:t>
            </a:r>
            <a:r>
              <a:rPr lang="en-US" sz="1600" dirty="0" err="1">
                <a:solidFill>
                  <a:schemeClr val="accent4">
                    <a:lumMod val="75000"/>
                  </a:schemeClr>
                </a:solidFill>
                <a:latin typeface="Comic Sans MS" panose="030F0702030302020204" pitchFamily="66" charset="0"/>
              </a:rPr>
              <a:t>bir</a:t>
            </a:r>
            <a:r>
              <a:rPr lang="en-US" sz="1600" dirty="0">
                <a:solidFill>
                  <a:schemeClr val="accent4">
                    <a:lumMod val="75000"/>
                  </a:schemeClr>
                </a:solidFill>
                <a:latin typeface="Comic Sans MS" panose="030F0702030302020204" pitchFamily="66" charset="0"/>
              </a:rPr>
              <a:t> </a:t>
            </a:r>
            <a:r>
              <a:rPr lang="en-US" sz="1600" dirty="0" err="1">
                <a:solidFill>
                  <a:schemeClr val="accent4">
                    <a:lumMod val="75000"/>
                  </a:schemeClr>
                </a:solidFill>
                <a:latin typeface="Comic Sans MS" panose="030F0702030302020204" pitchFamily="66" charset="0"/>
              </a:rPr>
              <a:t>kuvvet</a:t>
            </a:r>
            <a:r>
              <a:rPr lang="en-US" sz="1600" dirty="0">
                <a:solidFill>
                  <a:schemeClr val="accent4">
                    <a:lumMod val="75000"/>
                  </a:schemeClr>
                </a:solidFill>
                <a:latin typeface="Comic Sans MS" panose="030F0702030302020204" pitchFamily="66" charset="0"/>
              </a:rPr>
              <a:t> </a:t>
            </a:r>
            <a:r>
              <a:rPr lang="en-US" sz="1600" dirty="0" err="1" smtClean="0">
                <a:solidFill>
                  <a:schemeClr val="accent4">
                    <a:lumMod val="75000"/>
                  </a:schemeClr>
                </a:solidFill>
                <a:latin typeface="Comic Sans MS" panose="030F0702030302020204" pitchFamily="66" charset="0"/>
              </a:rPr>
              <a:t>uygulanma</a:t>
            </a:r>
            <a:r>
              <a:rPr lang="tr-TR" sz="1600" dirty="0" err="1" smtClean="0">
                <a:solidFill>
                  <a:schemeClr val="accent4">
                    <a:lumMod val="75000"/>
                  </a:schemeClr>
                </a:solidFill>
                <a:latin typeface="Comic Sans MS" panose="030F0702030302020204" pitchFamily="66" charset="0"/>
              </a:rPr>
              <a:t>dığı</a:t>
            </a:r>
            <a:r>
              <a:rPr lang="tr-TR" sz="1600" dirty="0" smtClean="0">
                <a:solidFill>
                  <a:schemeClr val="accent4">
                    <a:lumMod val="75000"/>
                  </a:schemeClr>
                </a:solidFill>
                <a:latin typeface="Comic Sans MS" panose="030F0702030302020204" pitchFamily="66" charset="0"/>
              </a:rPr>
              <a:t> sürece</a:t>
            </a:r>
            <a:r>
              <a:rPr lang="en-US" sz="1600" dirty="0" smtClean="0">
                <a:solidFill>
                  <a:schemeClr val="accent4">
                    <a:lumMod val="75000"/>
                  </a:schemeClr>
                </a:solidFill>
                <a:latin typeface="Comic Sans MS" panose="030F0702030302020204" pitchFamily="66" charset="0"/>
              </a:rPr>
              <a:t>, </a:t>
            </a:r>
            <a:r>
              <a:rPr lang="en-US" sz="1600" dirty="0" err="1" smtClean="0">
                <a:solidFill>
                  <a:schemeClr val="accent4">
                    <a:lumMod val="75000"/>
                  </a:schemeClr>
                </a:solidFill>
                <a:latin typeface="Comic Sans MS" panose="030F0702030302020204" pitchFamily="66" charset="0"/>
              </a:rPr>
              <a:t>parçacık</a:t>
            </a:r>
            <a:r>
              <a:rPr lang="en-US" sz="1600" dirty="0" smtClean="0">
                <a:solidFill>
                  <a:schemeClr val="accent4">
                    <a:lumMod val="75000"/>
                  </a:schemeClr>
                </a:solidFill>
                <a:latin typeface="Comic Sans MS" panose="030F0702030302020204" pitchFamily="66" charset="0"/>
              </a:rPr>
              <a:t> </a:t>
            </a:r>
            <a:r>
              <a:rPr lang="tr-TR" sz="1600" dirty="0" smtClean="0">
                <a:solidFill>
                  <a:schemeClr val="accent4">
                    <a:lumMod val="75000"/>
                  </a:schemeClr>
                </a:solidFill>
                <a:latin typeface="Comic Sans MS" panose="030F0702030302020204" pitchFamily="66" charset="0"/>
              </a:rPr>
              <a:t>durgun halde</a:t>
            </a:r>
            <a:r>
              <a:rPr lang="en-US" sz="1600" dirty="0" smtClean="0">
                <a:solidFill>
                  <a:schemeClr val="accent4">
                    <a:lumMod val="75000"/>
                  </a:schemeClr>
                </a:solidFill>
                <a:latin typeface="Comic Sans MS" panose="030F0702030302020204" pitchFamily="66" charset="0"/>
              </a:rPr>
              <a:t> </a:t>
            </a:r>
            <a:r>
              <a:rPr lang="en-US" sz="1600" dirty="0" err="1">
                <a:solidFill>
                  <a:schemeClr val="accent4">
                    <a:lumMod val="75000"/>
                  </a:schemeClr>
                </a:solidFill>
                <a:latin typeface="Comic Sans MS" panose="030F0702030302020204" pitchFamily="66" charset="0"/>
              </a:rPr>
              <a:t>kalır</a:t>
            </a:r>
            <a:r>
              <a:rPr lang="en-US" sz="1600" dirty="0">
                <a:solidFill>
                  <a:schemeClr val="accent4">
                    <a:lumMod val="75000"/>
                  </a:schemeClr>
                </a:solidFill>
                <a:latin typeface="Comic Sans MS" panose="030F0702030302020204" pitchFamily="66" charset="0"/>
              </a:rPr>
              <a:t> </a:t>
            </a:r>
            <a:r>
              <a:rPr lang="en-US" sz="1600" dirty="0" err="1">
                <a:solidFill>
                  <a:schemeClr val="accent4">
                    <a:lumMod val="75000"/>
                  </a:schemeClr>
                </a:solidFill>
                <a:latin typeface="Comic Sans MS" panose="030F0702030302020204" pitchFamily="66" charset="0"/>
              </a:rPr>
              <a:t>veya</a:t>
            </a:r>
            <a:r>
              <a:rPr lang="en-US" sz="1600" dirty="0">
                <a:solidFill>
                  <a:schemeClr val="accent4">
                    <a:lumMod val="75000"/>
                  </a:schemeClr>
                </a:solidFill>
                <a:latin typeface="Comic Sans MS" panose="030F0702030302020204" pitchFamily="66" charset="0"/>
              </a:rPr>
              <a:t> </a:t>
            </a:r>
            <a:r>
              <a:rPr lang="tr-TR" sz="1600" dirty="0" err="1" smtClean="0">
                <a:solidFill>
                  <a:schemeClr val="accent4">
                    <a:lumMod val="75000"/>
                  </a:schemeClr>
                </a:solidFill>
                <a:latin typeface="Comic Sans MS" panose="030F0702030302020204" pitchFamily="66" charset="0"/>
              </a:rPr>
              <a:t>varolan</a:t>
            </a:r>
            <a:r>
              <a:rPr lang="tr-TR" sz="1600" dirty="0" smtClean="0">
                <a:solidFill>
                  <a:schemeClr val="accent4">
                    <a:lumMod val="75000"/>
                  </a:schemeClr>
                </a:solidFill>
                <a:latin typeface="Comic Sans MS" panose="030F0702030302020204" pitchFamily="66" charset="0"/>
              </a:rPr>
              <a:t> </a:t>
            </a:r>
            <a:r>
              <a:rPr lang="en-US" sz="1600" dirty="0" err="1" smtClean="0">
                <a:solidFill>
                  <a:schemeClr val="accent4">
                    <a:lumMod val="75000"/>
                  </a:schemeClr>
                </a:solidFill>
                <a:latin typeface="Comic Sans MS" panose="030F0702030302020204" pitchFamily="66" charset="0"/>
              </a:rPr>
              <a:t>hız</a:t>
            </a:r>
            <a:r>
              <a:rPr lang="tr-TR" sz="1600" dirty="0" err="1" smtClean="0">
                <a:solidFill>
                  <a:schemeClr val="accent4">
                    <a:lumMod val="75000"/>
                  </a:schemeClr>
                </a:solidFill>
                <a:latin typeface="Comic Sans MS" panose="030F0702030302020204" pitchFamily="66" charset="0"/>
              </a:rPr>
              <a:t>ıyla</a:t>
            </a:r>
            <a:r>
              <a:rPr lang="tr-TR" sz="1600" dirty="0" smtClean="0">
                <a:solidFill>
                  <a:schemeClr val="accent4">
                    <a:lumMod val="75000"/>
                  </a:schemeClr>
                </a:solidFill>
                <a:latin typeface="Comic Sans MS" panose="030F0702030302020204" pitchFamily="66" charset="0"/>
              </a:rPr>
              <a:t> (yönünü değiştirmeksizin, sabit hızda)</a:t>
            </a:r>
            <a:r>
              <a:rPr lang="en-US" sz="1600" dirty="0" smtClean="0">
                <a:solidFill>
                  <a:schemeClr val="accent4">
                    <a:lumMod val="75000"/>
                  </a:schemeClr>
                </a:solidFill>
                <a:latin typeface="Comic Sans MS" panose="030F0702030302020204" pitchFamily="66" charset="0"/>
              </a:rPr>
              <a:t> </a:t>
            </a:r>
            <a:r>
              <a:rPr lang="en-US" sz="1600" dirty="0" err="1">
                <a:solidFill>
                  <a:schemeClr val="accent4">
                    <a:lumMod val="75000"/>
                  </a:schemeClr>
                </a:solidFill>
                <a:latin typeface="Comic Sans MS" panose="030F0702030302020204" pitchFamily="66" charset="0"/>
              </a:rPr>
              <a:t>hareket</a:t>
            </a:r>
            <a:r>
              <a:rPr lang="en-US" sz="1600" dirty="0">
                <a:solidFill>
                  <a:schemeClr val="accent4">
                    <a:lumMod val="75000"/>
                  </a:schemeClr>
                </a:solidFill>
                <a:latin typeface="Comic Sans MS" panose="030F0702030302020204" pitchFamily="66" charset="0"/>
              </a:rPr>
              <a:t> </a:t>
            </a:r>
            <a:r>
              <a:rPr lang="en-US" sz="1600" dirty="0" err="1">
                <a:solidFill>
                  <a:schemeClr val="accent4">
                    <a:lumMod val="75000"/>
                  </a:schemeClr>
                </a:solidFill>
                <a:latin typeface="Comic Sans MS" panose="030F0702030302020204" pitchFamily="66" charset="0"/>
              </a:rPr>
              <a:t>etmeye</a:t>
            </a:r>
            <a:r>
              <a:rPr lang="en-US" sz="1600" dirty="0">
                <a:solidFill>
                  <a:schemeClr val="accent4">
                    <a:lumMod val="75000"/>
                  </a:schemeClr>
                </a:solidFill>
                <a:latin typeface="Comic Sans MS" panose="030F0702030302020204" pitchFamily="66" charset="0"/>
              </a:rPr>
              <a:t> </a:t>
            </a:r>
            <a:r>
              <a:rPr lang="en-US" sz="1600" dirty="0" err="1">
                <a:solidFill>
                  <a:schemeClr val="accent4">
                    <a:lumMod val="75000"/>
                  </a:schemeClr>
                </a:solidFill>
                <a:latin typeface="Comic Sans MS" panose="030F0702030302020204" pitchFamily="66" charset="0"/>
              </a:rPr>
              <a:t>devam</a:t>
            </a:r>
            <a:r>
              <a:rPr lang="en-US" sz="1600" dirty="0">
                <a:solidFill>
                  <a:schemeClr val="accent4">
                    <a:lumMod val="75000"/>
                  </a:schemeClr>
                </a:solidFill>
                <a:latin typeface="Comic Sans MS" panose="030F0702030302020204" pitchFamily="66" charset="0"/>
              </a:rPr>
              <a:t> </a:t>
            </a:r>
            <a:r>
              <a:rPr lang="en-US" sz="1600" dirty="0" err="1">
                <a:solidFill>
                  <a:schemeClr val="accent4">
                    <a:lumMod val="75000"/>
                  </a:schemeClr>
                </a:solidFill>
                <a:latin typeface="Comic Sans MS" panose="030F0702030302020204" pitchFamily="66" charset="0"/>
              </a:rPr>
              <a:t>eder</a:t>
            </a:r>
            <a:r>
              <a:rPr lang="en-US" sz="1600" dirty="0">
                <a:solidFill>
                  <a:schemeClr val="accent4">
                    <a:lumMod val="75000"/>
                  </a:schemeClr>
                </a:solidFill>
                <a:latin typeface="Comic Sans MS" panose="030F0702030302020204" pitchFamily="66" charset="0"/>
              </a:rPr>
              <a:t>.</a:t>
            </a:r>
            <a:endParaRPr lang="tr-TR" sz="1600" dirty="0">
              <a:solidFill>
                <a:schemeClr val="accent4">
                  <a:lumMod val="75000"/>
                </a:schemeClr>
              </a:solidFill>
              <a:latin typeface="Comic Sans MS" pitchFamily="66" charset="0"/>
            </a:endParaRPr>
          </a:p>
        </p:txBody>
      </p:sp>
      <p:sp>
        <p:nvSpPr>
          <p:cNvPr id="15" name="Rounded Rectangle 19"/>
          <p:cNvSpPr/>
          <p:nvPr/>
        </p:nvSpPr>
        <p:spPr>
          <a:xfrm>
            <a:off x="684584" y="2537609"/>
            <a:ext cx="936104" cy="864096"/>
          </a:xfrm>
          <a:prstGeom prst="roundRect">
            <a:avLst/>
          </a:prstGeom>
          <a:solidFill>
            <a:schemeClr val="bg2"/>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p>
        </p:txBody>
      </p:sp>
      <p:sp>
        <p:nvSpPr>
          <p:cNvPr id="16" name="TextBox 20"/>
          <p:cNvSpPr txBox="1"/>
          <p:nvPr/>
        </p:nvSpPr>
        <p:spPr>
          <a:xfrm>
            <a:off x="648072" y="2825641"/>
            <a:ext cx="936104" cy="338554"/>
          </a:xfrm>
          <a:prstGeom prst="rect">
            <a:avLst/>
          </a:prstGeom>
          <a:noFill/>
        </p:spPr>
        <p:txBody>
          <a:bodyPr wrap="square" rtlCol="0">
            <a:spAutoFit/>
          </a:bodyPr>
          <a:lstStyle/>
          <a:p>
            <a:r>
              <a:rPr lang="tr-TR" sz="1600" dirty="0" smtClean="0">
                <a:solidFill>
                  <a:schemeClr val="accent4">
                    <a:lumMod val="75000"/>
                  </a:schemeClr>
                </a:solidFill>
                <a:latin typeface="Comic Sans MS" pitchFamily="66" charset="0"/>
              </a:rPr>
              <a:t>2. Yasa</a:t>
            </a:r>
            <a:endParaRPr lang="tr-TR" sz="1600" dirty="0">
              <a:solidFill>
                <a:schemeClr val="accent4">
                  <a:lumMod val="75000"/>
                </a:schemeClr>
              </a:solidFill>
              <a:latin typeface="Comic Sans MS" pitchFamily="66" charset="0"/>
            </a:endParaRPr>
          </a:p>
        </p:txBody>
      </p:sp>
      <p:sp>
        <p:nvSpPr>
          <p:cNvPr id="17" name="Rounded Rectangle 21"/>
          <p:cNvSpPr/>
          <p:nvPr/>
        </p:nvSpPr>
        <p:spPr>
          <a:xfrm>
            <a:off x="1728192" y="2537609"/>
            <a:ext cx="6912768" cy="864096"/>
          </a:xfrm>
          <a:prstGeom prst="roundRect">
            <a:avLst/>
          </a:prstGeom>
          <a:solidFill>
            <a:schemeClr val="bg2"/>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p>
        </p:txBody>
      </p:sp>
      <p:sp>
        <p:nvSpPr>
          <p:cNvPr id="18" name="TextBox 22"/>
          <p:cNvSpPr txBox="1"/>
          <p:nvPr/>
        </p:nvSpPr>
        <p:spPr>
          <a:xfrm>
            <a:off x="1764704" y="2609617"/>
            <a:ext cx="6732240" cy="584775"/>
          </a:xfrm>
          <a:prstGeom prst="rect">
            <a:avLst/>
          </a:prstGeom>
          <a:noFill/>
        </p:spPr>
        <p:txBody>
          <a:bodyPr wrap="square" rtlCol="0">
            <a:spAutoFit/>
          </a:bodyPr>
          <a:lstStyle/>
          <a:p>
            <a:pPr algn="just"/>
            <a:r>
              <a:rPr lang="tr-TR" sz="1600" dirty="0" smtClean="0">
                <a:solidFill>
                  <a:schemeClr val="accent4">
                    <a:lumMod val="75000"/>
                  </a:schemeClr>
                </a:solidFill>
                <a:latin typeface="Comic Sans MS" pitchFamily="66" charset="0"/>
              </a:rPr>
              <a:t>Parçacığın ivmesi, üzerine etkiyen bileşke kuvvetle orantılıdır ve bileşke kuvvet ile aynı yöndedir.*</a:t>
            </a:r>
            <a:endParaRPr lang="tr-TR" sz="1600" dirty="0">
              <a:solidFill>
                <a:schemeClr val="accent4">
                  <a:lumMod val="75000"/>
                </a:schemeClr>
              </a:solidFill>
              <a:latin typeface="Comic Sans MS" pitchFamily="66" charset="0"/>
            </a:endParaRPr>
          </a:p>
        </p:txBody>
      </p:sp>
      <p:sp>
        <p:nvSpPr>
          <p:cNvPr id="19" name="Rounded Rectangle 23"/>
          <p:cNvSpPr/>
          <p:nvPr/>
        </p:nvSpPr>
        <p:spPr>
          <a:xfrm>
            <a:off x="684584" y="3473713"/>
            <a:ext cx="936104" cy="864096"/>
          </a:xfrm>
          <a:prstGeom prst="roundRect">
            <a:avLst/>
          </a:prstGeom>
          <a:solidFill>
            <a:schemeClr val="bg2"/>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p>
        </p:txBody>
      </p:sp>
      <p:sp>
        <p:nvSpPr>
          <p:cNvPr id="20" name="TextBox 24"/>
          <p:cNvSpPr txBox="1"/>
          <p:nvPr/>
        </p:nvSpPr>
        <p:spPr>
          <a:xfrm>
            <a:off x="648072" y="3761745"/>
            <a:ext cx="900608" cy="338554"/>
          </a:xfrm>
          <a:prstGeom prst="rect">
            <a:avLst/>
          </a:prstGeom>
          <a:noFill/>
        </p:spPr>
        <p:txBody>
          <a:bodyPr wrap="square" rtlCol="0">
            <a:spAutoFit/>
          </a:bodyPr>
          <a:lstStyle/>
          <a:p>
            <a:r>
              <a:rPr lang="tr-TR" sz="1600" dirty="0" smtClean="0">
                <a:solidFill>
                  <a:schemeClr val="accent4">
                    <a:lumMod val="75000"/>
                  </a:schemeClr>
                </a:solidFill>
                <a:latin typeface="Comic Sans MS" pitchFamily="66" charset="0"/>
              </a:rPr>
              <a:t>3. Yasa</a:t>
            </a:r>
            <a:endParaRPr lang="tr-TR" sz="1600" dirty="0">
              <a:solidFill>
                <a:schemeClr val="accent4">
                  <a:lumMod val="75000"/>
                </a:schemeClr>
              </a:solidFill>
              <a:latin typeface="Comic Sans MS" pitchFamily="66" charset="0"/>
            </a:endParaRPr>
          </a:p>
        </p:txBody>
      </p:sp>
      <p:sp>
        <p:nvSpPr>
          <p:cNvPr id="21" name="Rounded Rectangle 25"/>
          <p:cNvSpPr/>
          <p:nvPr/>
        </p:nvSpPr>
        <p:spPr>
          <a:xfrm>
            <a:off x="1728192" y="3473713"/>
            <a:ext cx="6912768" cy="864096"/>
          </a:xfrm>
          <a:prstGeom prst="roundRect">
            <a:avLst/>
          </a:prstGeom>
          <a:solidFill>
            <a:schemeClr val="bg2"/>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p>
        </p:txBody>
      </p:sp>
      <p:sp>
        <p:nvSpPr>
          <p:cNvPr id="22" name="TextBox 26"/>
          <p:cNvSpPr txBox="1"/>
          <p:nvPr/>
        </p:nvSpPr>
        <p:spPr>
          <a:xfrm>
            <a:off x="1764704" y="3545721"/>
            <a:ext cx="6732240" cy="584775"/>
          </a:xfrm>
          <a:prstGeom prst="rect">
            <a:avLst/>
          </a:prstGeom>
          <a:noFill/>
        </p:spPr>
        <p:txBody>
          <a:bodyPr wrap="square" rtlCol="0">
            <a:spAutoFit/>
          </a:bodyPr>
          <a:lstStyle/>
          <a:p>
            <a:pPr algn="just"/>
            <a:r>
              <a:rPr lang="tr-TR" sz="1600" dirty="0" smtClean="0">
                <a:solidFill>
                  <a:schemeClr val="accent4">
                    <a:lumMod val="75000"/>
                  </a:schemeClr>
                </a:solidFill>
                <a:latin typeface="Comic Sans MS" pitchFamily="66" charset="0"/>
              </a:rPr>
              <a:t> </a:t>
            </a:r>
            <a:r>
              <a:rPr lang="en-US" sz="1600" dirty="0" err="1" smtClean="0">
                <a:solidFill>
                  <a:schemeClr val="accent4">
                    <a:lumMod val="75000"/>
                  </a:schemeClr>
                </a:solidFill>
                <a:latin typeface="Comic Sans MS" pitchFamily="66" charset="0"/>
              </a:rPr>
              <a:t>Etkileşim</a:t>
            </a:r>
            <a:r>
              <a:rPr lang="en-US" sz="1600" dirty="0" smtClean="0">
                <a:solidFill>
                  <a:schemeClr val="accent4">
                    <a:lumMod val="75000"/>
                  </a:schemeClr>
                </a:solidFill>
                <a:latin typeface="Comic Sans MS" pitchFamily="66" charset="0"/>
              </a:rPr>
              <a:t> </a:t>
            </a:r>
            <a:r>
              <a:rPr lang="en-US" sz="1600" dirty="0" err="1">
                <a:solidFill>
                  <a:schemeClr val="accent4">
                    <a:lumMod val="75000"/>
                  </a:schemeClr>
                </a:solidFill>
                <a:latin typeface="Comic Sans MS" pitchFamily="66" charset="0"/>
              </a:rPr>
              <a:t>yapan</a:t>
            </a:r>
            <a:r>
              <a:rPr lang="en-US" sz="1600" dirty="0">
                <a:solidFill>
                  <a:schemeClr val="accent4">
                    <a:lumMod val="75000"/>
                  </a:schemeClr>
                </a:solidFill>
                <a:latin typeface="Comic Sans MS" pitchFamily="66" charset="0"/>
              </a:rPr>
              <a:t> </a:t>
            </a:r>
            <a:r>
              <a:rPr lang="tr-TR" sz="1600" dirty="0">
                <a:solidFill>
                  <a:schemeClr val="accent4">
                    <a:lumMod val="75000"/>
                  </a:schemeClr>
                </a:solidFill>
                <a:latin typeface="Comic Sans MS" pitchFamily="66" charset="0"/>
              </a:rPr>
              <a:t>cisimler </a:t>
            </a:r>
            <a:r>
              <a:rPr lang="en-US" sz="1600" dirty="0" err="1">
                <a:solidFill>
                  <a:schemeClr val="accent4">
                    <a:lumMod val="75000"/>
                  </a:schemeClr>
                </a:solidFill>
                <a:latin typeface="Comic Sans MS" pitchFamily="66" charset="0"/>
              </a:rPr>
              <a:t>arasındaki</a:t>
            </a:r>
            <a:r>
              <a:rPr lang="en-US" sz="1600" dirty="0">
                <a:solidFill>
                  <a:schemeClr val="accent4">
                    <a:lumMod val="75000"/>
                  </a:schemeClr>
                </a:solidFill>
                <a:latin typeface="Comic Sans MS" pitchFamily="66" charset="0"/>
              </a:rPr>
              <a:t> </a:t>
            </a:r>
            <a:r>
              <a:rPr lang="en-US" sz="1600" dirty="0" err="1">
                <a:solidFill>
                  <a:schemeClr val="accent4">
                    <a:lumMod val="75000"/>
                  </a:schemeClr>
                </a:solidFill>
                <a:latin typeface="Comic Sans MS" pitchFamily="66" charset="0"/>
              </a:rPr>
              <a:t>etki</a:t>
            </a:r>
            <a:r>
              <a:rPr lang="en-US" sz="1600" dirty="0">
                <a:solidFill>
                  <a:schemeClr val="accent4">
                    <a:lumMod val="75000"/>
                  </a:schemeClr>
                </a:solidFill>
                <a:latin typeface="Comic Sans MS" pitchFamily="66" charset="0"/>
              </a:rPr>
              <a:t> </a:t>
            </a:r>
            <a:r>
              <a:rPr lang="en-US" sz="1600" dirty="0" err="1">
                <a:solidFill>
                  <a:schemeClr val="accent4">
                    <a:lumMod val="75000"/>
                  </a:schemeClr>
                </a:solidFill>
                <a:latin typeface="Comic Sans MS" pitchFamily="66" charset="0"/>
              </a:rPr>
              <a:t>ve</a:t>
            </a:r>
            <a:r>
              <a:rPr lang="en-US" sz="1600" dirty="0">
                <a:solidFill>
                  <a:schemeClr val="accent4">
                    <a:lumMod val="75000"/>
                  </a:schemeClr>
                </a:solidFill>
                <a:latin typeface="Comic Sans MS" pitchFamily="66" charset="0"/>
              </a:rPr>
              <a:t> </a:t>
            </a:r>
            <a:r>
              <a:rPr lang="en-US" sz="1600" dirty="0" err="1">
                <a:solidFill>
                  <a:schemeClr val="accent4">
                    <a:lumMod val="75000"/>
                  </a:schemeClr>
                </a:solidFill>
                <a:latin typeface="Comic Sans MS" pitchFamily="66" charset="0"/>
              </a:rPr>
              <a:t>tepki</a:t>
            </a:r>
            <a:r>
              <a:rPr lang="en-US" sz="1600" dirty="0">
                <a:solidFill>
                  <a:schemeClr val="accent4">
                    <a:lumMod val="75000"/>
                  </a:schemeClr>
                </a:solidFill>
                <a:latin typeface="Comic Sans MS" pitchFamily="66" charset="0"/>
              </a:rPr>
              <a:t> </a:t>
            </a:r>
            <a:r>
              <a:rPr lang="en-US" sz="1600" dirty="0" err="1">
                <a:solidFill>
                  <a:schemeClr val="accent4">
                    <a:lumMod val="75000"/>
                  </a:schemeClr>
                </a:solidFill>
                <a:latin typeface="Comic Sans MS" pitchFamily="66" charset="0"/>
              </a:rPr>
              <a:t>kuvvetleri</a:t>
            </a:r>
            <a:r>
              <a:rPr lang="en-US" sz="1600" dirty="0">
                <a:solidFill>
                  <a:schemeClr val="accent4">
                    <a:lumMod val="75000"/>
                  </a:schemeClr>
                </a:solidFill>
                <a:latin typeface="Comic Sans MS" pitchFamily="66" charset="0"/>
              </a:rPr>
              <a:t> </a:t>
            </a:r>
            <a:r>
              <a:rPr lang="tr-TR" sz="1600" dirty="0">
                <a:solidFill>
                  <a:schemeClr val="accent4">
                    <a:lumMod val="75000"/>
                  </a:schemeClr>
                </a:solidFill>
                <a:latin typeface="Comic Sans MS" pitchFamily="66" charset="0"/>
              </a:rPr>
              <a:t>eşit </a:t>
            </a:r>
            <a:r>
              <a:rPr lang="en-US" sz="1600" dirty="0" err="1">
                <a:solidFill>
                  <a:schemeClr val="accent4">
                    <a:lumMod val="75000"/>
                  </a:schemeClr>
                </a:solidFill>
                <a:latin typeface="Comic Sans MS" pitchFamily="66" charset="0"/>
              </a:rPr>
              <a:t>büyüklük</a:t>
            </a:r>
            <a:r>
              <a:rPr lang="tr-TR" sz="1600" dirty="0" err="1">
                <a:solidFill>
                  <a:schemeClr val="accent4">
                    <a:lumMod val="75000"/>
                  </a:schemeClr>
                </a:solidFill>
                <a:latin typeface="Comic Sans MS" pitchFamily="66" charset="0"/>
              </a:rPr>
              <a:t>lü</a:t>
            </a:r>
            <a:r>
              <a:rPr lang="en-US" sz="1600" dirty="0">
                <a:solidFill>
                  <a:schemeClr val="accent4">
                    <a:lumMod val="75000"/>
                  </a:schemeClr>
                </a:solidFill>
                <a:latin typeface="Comic Sans MS" pitchFamily="66" charset="0"/>
              </a:rPr>
              <a:t>,</a:t>
            </a:r>
            <a:r>
              <a:rPr lang="tr-TR" sz="1600" dirty="0">
                <a:solidFill>
                  <a:schemeClr val="accent4">
                    <a:lumMod val="75000"/>
                  </a:schemeClr>
                </a:solidFill>
                <a:latin typeface="Comic Sans MS" pitchFamily="66" charset="0"/>
              </a:rPr>
              <a:t> </a:t>
            </a:r>
            <a:r>
              <a:rPr lang="en-US" sz="1600" dirty="0">
                <a:solidFill>
                  <a:schemeClr val="accent4">
                    <a:lumMod val="75000"/>
                  </a:schemeClr>
                </a:solidFill>
                <a:latin typeface="Comic Sans MS" pitchFamily="66" charset="0"/>
              </a:rPr>
              <a:t> zıt</a:t>
            </a:r>
            <a:r>
              <a:rPr lang="tr-TR" sz="1600" dirty="0">
                <a:solidFill>
                  <a:schemeClr val="accent4">
                    <a:lumMod val="75000"/>
                  </a:schemeClr>
                </a:solidFill>
                <a:latin typeface="Comic Sans MS" pitchFamily="66" charset="0"/>
              </a:rPr>
              <a:t> yönlü</a:t>
            </a:r>
            <a:r>
              <a:rPr lang="en-US" sz="1600" dirty="0">
                <a:solidFill>
                  <a:schemeClr val="accent4">
                    <a:lumMod val="75000"/>
                  </a:schemeClr>
                </a:solidFill>
                <a:latin typeface="Comic Sans MS" pitchFamily="66" charset="0"/>
              </a:rPr>
              <a:t> </a:t>
            </a:r>
            <a:r>
              <a:rPr lang="en-US" sz="1600" dirty="0" err="1">
                <a:solidFill>
                  <a:schemeClr val="accent4">
                    <a:lumMod val="75000"/>
                  </a:schemeClr>
                </a:solidFill>
                <a:latin typeface="Comic Sans MS" pitchFamily="66" charset="0"/>
              </a:rPr>
              <a:t>ve</a:t>
            </a:r>
            <a:r>
              <a:rPr lang="en-US" sz="1600" dirty="0">
                <a:solidFill>
                  <a:schemeClr val="accent4">
                    <a:lumMod val="75000"/>
                  </a:schemeClr>
                </a:solidFill>
                <a:latin typeface="Comic Sans MS" pitchFamily="66" charset="0"/>
              </a:rPr>
              <a:t> </a:t>
            </a:r>
            <a:r>
              <a:rPr lang="en-US" sz="1600" dirty="0" err="1">
                <a:solidFill>
                  <a:schemeClr val="accent4">
                    <a:lumMod val="75000"/>
                  </a:schemeClr>
                </a:solidFill>
                <a:latin typeface="Comic Sans MS" pitchFamily="66" charset="0"/>
              </a:rPr>
              <a:t>eşdoğrusaldır</a:t>
            </a:r>
            <a:r>
              <a:rPr lang="en-US" sz="1600" dirty="0">
                <a:solidFill>
                  <a:schemeClr val="accent4">
                    <a:lumMod val="75000"/>
                  </a:schemeClr>
                </a:solidFill>
                <a:latin typeface="Comic Sans MS" pitchFamily="66" charset="0"/>
              </a:rPr>
              <a:t>.</a:t>
            </a:r>
            <a:endParaRPr lang="tr-TR" sz="1600" dirty="0">
              <a:solidFill>
                <a:schemeClr val="accent4">
                  <a:lumMod val="75000"/>
                </a:schemeClr>
              </a:solidFill>
              <a:latin typeface="Comic Sans MS" pitchFamily="66" charset="0"/>
            </a:endParaRPr>
          </a:p>
        </p:txBody>
      </p:sp>
      <p:sp>
        <p:nvSpPr>
          <p:cNvPr id="24" name="TextBox 28"/>
          <p:cNvSpPr txBox="1"/>
          <p:nvPr/>
        </p:nvSpPr>
        <p:spPr>
          <a:xfrm>
            <a:off x="720080" y="4409817"/>
            <a:ext cx="8028384" cy="584775"/>
          </a:xfrm>
          <a:prstGeom prst="rect">
            <a:avLst/>
          </a:prstGeom>
          <a:noFill/>
        </p:spPr>
        <p:txBody>
          <a:bodyPr wrap="square" rtlCol="0">
            <a:spAutoFit/>
          </a:bodyPr>
          <a:lstStyle/>
          <a:p>
            <a:r>
              <a:rPr lang="tr-TR" sz="1600" dirty="0" smtClean="0">
                <a:solidFill>
                  <a:schemeClr val="tx2">
                    <a:lumMod val="75000"/>
                  </a:schemeClr>
                </a:solidFill>
                <a:latin typeface="Comic Sans MS" pitchFamily="66" charset="0"/>
              </a:rPr>
              <a:t>Newton’un ikinci yasası dinamik analizlerin pek çoğu için temeli oluşturur. Kütlesi </a:t>
            </a:r>
            <a:r>
              <a:rPr lang="tr-TR" sz="1600" b="1" i="1" dirty="0" smtClean="0">
                <a:solidFill>
                  <a:schemeClr val="tx2">
                    <a:lumMod val="75000"/>
                  </a:schemeClr>
                </a:solidFill>
                <a:latin typeface="Comic Sans MS" pitchFamily="66" charset="0"/>
              </a:rPr>
              <a:t>m</a:t>
            </a:r>
            <a:r>
              <a:rPr lang="tr-TR" sz="1600" dirty="0" smtClean="0">
                <a:solidFill>
                  <a:schemeClr val="tx2">
                    <a:lumMod val="75000"/>
                  </a:schemeClr>
                </a:solidFill>
                <a:latin typeface="Comic Sans MS" pitchFamily="66" charset="0"/>
              </a:rPr>
              <a:t> olan parçacık, bileşke kuvvet </a:t>
            </a:r>
            <a:r>
              <a:rPr lang="tr-TR" sz="1600" b="1" i="1" dirty="0" err="1" smtClean="0">
                <a:solidFill>
                  <a:schemeClr val="tx2">
                    <a:lumMod val="75000"/>
                  </a:schemeClr>
                </a:solidFill>
                <a:latin typeface="Comic Sans MS" pitchFamily="66" charset="0"/>
              </a:rPr>
              <a:t>F’</a:t>
            </a:r>
            <a:r>
              <a:rPr lang="tr-TR" sz="1600" i="1" dirty="0" err="1" smtClean="0">
                <a:solidFill>
                  <a:schemeClr val="tx2">
                    <a:lumMod val="75000"/>
                  </a:schemeClr>
                </a:solidFill>
                <a:latin typeface="Comic Sans MS" pitchFamily="66" charset="0"/>
              </a:rPr>
              <a:t>e</a:t>
            </a:r>
            <a:r>
              <a:rPr lang="tr-TR" sz="1600" i="1" dirty="0" smtClean="0">
                <a:solidFill>
                  <a:schemeClr val="tx2">
                    <a:lumMod val="75000"/>
                  </a:schemeClr>
                </a:solidFill>
                <a:latin typeface="Comic Sans MS" pitchFamily="66" charset="0"/>
              </a:rPr>
              <a:t> </a:t>
            </a:r>
            <a:r>
              <a:rPr lang="tr-TR" sz="1600" dirty="0" smtClean="0">
                <a:solidFill>
                  <a:schemeClr val="tx2">
                    <a:lumMod val="75000"/>
                  </a:schemeClr>
                </a:solidFill>
                <a:latin typeface="Comic Sans MS" pitchFamily="66" charset="0"/>
              </a:rPr>
              <a:t>tabidir, 2. Yasa aşağıdaki gibi formüle edilebilir.</a:t>
            </a:r>
            <a:endParaRPr lang="tr-TR" sz="1600" dirty="0">
              <a:solidFill>
                <a:schemeClr val="tx2">
                  <a:lumMod val="75000"/>
                </a:schemeClr>
              </a:solidFill>
              <a:latin typeface="Comic Sans MS" pitchFamily="66" charset="0"/>
            </a:endParaRPr>
          </a:p>
        </p:txBody>
      </p:sp>
      <p:sp>
        <p:nvSpPr>
          <p:cNvPr id="25" name="Rounded Rectangle 29"/>
          <p:cNvSpPr/>
          <p:nvPr/>
        </p:nvSpPr>
        <p:spPr>
          <a:xfrm>
            <a:off x="3528392" y="4985881"/>
            <a:ext cx="1512168" cy="504056"/>
          </a:xfrm>
          <a:prstGeom prst="roundRect">
            <a:avLst/>
          </a:prstGeom>
          <a:solidFill>
            <a:schemeClr val="bg2"/>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dirty="0"/>
          </a:p>
        </p:txBody>
      </p:sp>
      <p:graphicFrame>
        <p:nvGraphicFramePr>
          <p:cNvPr id="26" name="Object 30"/>
          <p:cNvGraphicFramePr>
            <a:graphicFrameLocks noChangeAspect="1"/>
          </p:cNvGraphicFramePr>
          <p:nvPr>
            <p:extLst>
              <p:ext uri="{D42A27DB-BD31-4B8C-83A1-F6EECF244321}">
                <p14:modId xmlns:p14="http://schemas.microsoft.com/office/powerpoint/2010/main" val="1694346459"/>
              </p:ext>
            </p:extLst>
          </p:nvPr>
        </p:nvGraphicFramePr>
        <p:xfrm>
          <a:off x="3672407" y="4985881"/>
          <a:ext cx="1080121" cy="378042"/>
        </p:xfrm>
        <a:graphic>
          <a:graphicData uri="http://schemas.openxmlformats.org/presentationml/2006/ole">
            <mc:AlternateContent xmlns:mc="http://schemas.openxmlformats.org/markup-compatibility/2006">
              <mc:Choice xmlns:v="urn:schemas-microsoft-com:vml" Requires="v">
                <p:oleObj spid="_x0000_s1067" name="Equation" r:id="rId3" imgW="507960" imgH="177480" progId="Equation.3">
                  <p:embed/>
                </p:oleObj>
              </mc:Choice>
              <mc:Fallback>
                <p:oleObj name="Equation" r:id="rId3" imgW="50796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2407" y="4985881"/>
                        <a:ext cx="1080121" cy="3780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TextBox 35"/>
          <p:cNvSpPr txBox="1"/>
          <p:nvPr/>
        </p:nvSpPr>
        <p:spPr>
          <a:xfrm>
            <a:off x="720080" y="5489937"/>
            <a:ext cx="7992888" cy="1323439"/>
          </a:xfrm>
          <a:prstGeom prst="rect">
            <a:avLst/>
          </a:prstGeom>
          <a:noFill/>
        </p:spPr>
        <p:txBody>
          <a:bodyPr wrap="square" rtlCol="0">
            <a:spAutoFit/>
          </a:bodyPr>
          <a:lstStyle/>
          <a:p>
            <a:r>
              <a:rPr lang="tr-TR" sz="1600" dirty="0" smtClean="0">
                <a:solidFill>
                  <a:schemeClr val="tx2">
                    <a:lumMod val="75000"/>
                  </a:schemeClr>
                </a:solidFill>
                <a:latin typeface="Comic Sans MS" pitchFamily="66" charset="0"/>
              </a:rPr>
              <a:t>Burada </a:t>
            </a:r>
            <a:r>
              <a:rPr lang="tr-TR" sz="1600" b="1" i="1" dirty="0" smtClean="0">
                <a:solidFill>
                  <a:schemeClr val="tx2">
                    <a:lumMod val="75000"/>
                  </a:schemeClr>
                </a:solidFill>
                <a:latin typeface="Comic Sans MS" pitchFamily="66" charset="0"/>
              </a:rPr>
              <a:t>a</a:t>
            </a:r>
            <a:r>
              <a:rPr lang="tr-TR" sz="1600" dirty="0" smtClean="0">
                <a:solidFill>
                  <a:schemeClr val="tx2">
                    <a:lumMod val="75000"/>
                  </a:schemeClr>
                </a:solidFill>
                <a:latin typeface="Comic Sans MS" pitchFamily="66" charset="0"/>
              </a:rPr>
              <a:t> sabit referans sisteminde ölçülen bileşke ivmeyi göstermektedir. Newton’un birinci yasası, ikinci yasanın bir sonucudur. Şöyle ki bileşke kuvvetler sıfır olduğunda ivme de sıfır olacaktır. Dolayısıyla parçacık ya durgunlukta kalacak yada sabit hızda hareketine devam edecektir. 3. yasa etki-tepki prensibi olarak adlandırılır.</a:t>
            </a:r>
            <a:endParaRPr lang="tr-TR" sz="1600" dirty="0">
              <a:solidFill>
                <a:schemeClr val="tx2">
                  <a:lumMod val="75000"/>
                </a:schemeClr>
              </a:solidFill>
              <a:latin typeface="Comic Sans MS" pitchFamily="66" charset="0"/>
            </a:endParaRPr>
          </a:p>
        </p:txBody>
      </p:sp>
    </p:spTree>
    <p:extLst>
      <p:ext uri="{BB962C8B-B14F-4D97-AF65-F5344CB8AC3E}">
        <p14:creationId xmlns:p14="http://schemas.microsoft.com/office/powerpoint/2010/main" val="2734600577"/>
      </p:ext>
    </p:extLst>
  </p:cSld>
  <p:clrMapOvr>
    <a:masterClrMapping/>
  </p:clrMapOvr>
</p:sld>
</file>

<file path=ppt/theme/theme1.xml><?xml version="1.0" encoding="utf-8"?>
<a:theme xmlns:a="http://schemas.openxmlformats.org/drawingml/2006/main" name="Level">
  <a:themeElements>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50935250015A9A488E05F4DE083959AC" ma:contentTypeVersion="8" ma:contentTypeDescription="Yeni belge oluşturun." ma:contentTypeScope="" ma:versionID="033b0827b57198ebb11d217a58d78471">
  <xsd:schema xmlns:xsd="http://www.w3.org/2001/XMLSchema" xmlns:xs="http://www.w3.org/2001/XMLSchema" xmlns:p="http://schemas.microsoft.com/office/2006/metadata/properties" xmlns:ns3="ba8f3e84-5df7-4e67-bb48-a225fca8e0e6" targetNamespace="http://schemas.microsoft.com/office/2006/metadata/properties" ma:root="true" ma:fieldsID="979bae7d4da1ca326f1f7df312e92993" ns3:_="">
    <xsd:import namespace="ba8f3e84-5df7-4e67-bb48-a225fca8e0e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8f3e84-5df7-4e67-bb48-a225fca8e0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E53FDE-5DDE-44DD-9756-B2C739D718A1}">
  <ds:schemaRefs>
    <ds:schemaRef ds:uri="http://www.w3.org/XML/1998/namespace"/>
    <ds:schemaRef ds:uri="http://purl.org/dc/terms/"/>
    <ds:schemaRef ds:uri="http://purl.org/dc/elements/1.1/"/>
    <ds:schemaRef ds:uri="ba8f3e84-5df7-4e67-bb48-a225fca8e0e6"/>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B80A64FB-2D90-4BAD-B93B-A31AF5B754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8f3e84-5df7-4e67-bb48-a225fca8e0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77A3768-4A5B-4C10-AB5F-D1D6094BA9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Sunu (Düzey teması)</Template>
  <TotalTime>978</TotalTime>
  <Words>589</Words>
  <Application>Microsoft Office PowerPoint</Application>
  <PresentationFormat>Ekran Gösterisi (4:3)</PresentationFormat>
  <Paragraphs>106</Paragraphs>
  <Slides>10</Slides>
  <Notes>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10</vt:i4>
      </vt:variant>
    </vt:vector>
  </HeadingPairs>
  <TitlesOfParts>
    <vt:vector size="16" baseType="lpstr">
      <vt:lpstr>Arial</vt:lpstr>
      <vt:lpstr>Comic Sans MS</vt:lpstr>
      <vt:lpstr>Times New Roman</vt:lpstr>
      <vt:lpstr>Wingdings</vt:lpstr>
      <vt:lpstr>Level</vt:lpstr>
      <vt:lpstr>Equation</vt:lpstr>
      <vt:lpstr>Dinamik (MAK219)</vt:lpstr>
      <vt:lpstr>Açıklama ve Uyarılar</vt:lpstr>
      <vt:lpstr>Açıklama ve Uyarılar</vt:lpstr>
      <vt:lpstr>Bölüm 1 Dinamiğe Giriş</vt:lpstr>
      <vt:lpstr>Tanımlamalar</vt:lpstr>
      <vt:lpstr>Motivasyon</vt:lpstr>
      <vt:lpstr>Tanımlamalar</vt:lpstr>
      <vt:lpstr>Tarihçe</vt:lpstr>
      <vt:lpstr>Dinamiğe Giriş  Newton Yasaları</vt:lpstr>
      <vt:lpstr>Dinamiğe Giriş Birimler ve Boyutlar</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Dinamik (MAK219)</dc:title>
  <dc:subject/>
  <dc:creator>Nurdan Bilgin</dc:creator>
  <cp:keywords/>
  <dc:description/>
  <cp:lastModifiedBy>Nurdan Bilgin</cp:lastModifiedBy>
  <cp:revision>64</cp:revision>
  <dcterms:created xsi:type="dcterms:W3CDTF">2018-09-06T10:33:28Z</dcterms:created>
  <dcterms:modified xsi:type="dcterms:W3CDTF">2019-09-24T12:24:33Z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TC060874521055</vt:lpwstr>
  </property>
  <property fmtid="{D5CDD505-2E9C-101B-9397-08002B2CF9AE}" pid="3" name="ContentTypeId">
    <vt:lpwstr>0x01010050935250015A9A488E05F4DE083959AC</vt:lpwstr>
  </property>
</Properties>
</file>