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392" r:id="rId2"/>
    <p:sldId id="393" r:id="rId3"/>
    <p:sldId id="396" r:id="rId4"/>
    <p:sldId id="397" r:id="rId5"/>
    <p:sldId id="406" r:id="rId6"/>
    <p:sldId id="407" r:id="rId7"/>
    <p:sldId id="405" r:id="rId8"/>
    <p:sldId id="408" r:id="rId9"/>
    <p:sldId id="398" r:id="rId10"/>
    <p:sldId id="409" r:id="rId11"/>
    <p:sldId id="400" r:id="rId12"/>
    <p:sldId id="410" r:id="rId13"/>
    <p:sldId id="403" r:id="rId14"/>
    <p:sldId id="411" r:id="rId15"/>
    <p:sldId id="412" r:id="rId16"/>
    <p:sldId id="413" r:id="rId17"/>
    <p:sldId id="416" r:id="rId18"/>
    <p:sldId id="415" r:id="rId19"/>
  </p:sldIdLst>
  <p:sldSz cx="9144000" cy="6858000" type="screen4x3"/>
  <p:notesSz cx="6870700" cy="97107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7F"/>
    <a:srgbClr val="C089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255" autoAdjust="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08" y="1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4DD7FA4-99CA-4156-A6F8-69AE3470A451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0" y="4612601"/>
            <a:ext cx="5496560" cy="4369833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23516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08" y="9223516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8F37253-38D9-4830-B8D6-A5286AC59D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78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1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8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093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60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411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37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23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53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0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36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15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06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6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80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337A1F92-154A-478B-A640-DE658ED7487C}" type="datetimeFigureOut">
              <a:rPr lang="tr-TR" smtClean="0"/>
              <a:pPr/>
              <a:t>18.12.2019</a:t>
            </a:fld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2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6. Rijit cisimlerin düzlemsel kinetiği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Impuls Momentum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6</a:t>
            </a:r>
            <a:r>
              <a:rPr lang="tr-TR" dirty="0">
                <a:latin typeface="Comic Sans MS" panose="030F0702030302020204" pitchFamily="66" charset="0"/>
              </a:rPr>
              <a:t>. Bölüm 3 kısımdan oluşuyor (A, B, ve C). </a:t>
            </a:r>
          </a:p>
          <a:p>
            <a:pPr marL="514350" indent="-514350">
              <a:buClr>
                <a:schemeClr val="tx2"/>
              </a:buClr>
              <a:buFont typeface="+mj-lt"/>
              <a:buAutoNum type="alphaUcPeriod"/>
            </a:pPr>
            <a:r>
              <a:rPr lang="tr-TR" dirty="0" smtClean="0">
                <a:latin typeface="Comic Sans MS" panose="030F0702030302020204" pitchFamily="66" charset="0"/>
              </a:rPr>
              <a:t>Kuvvetlerin </a:t>
            </a:r>
            <a:r>
              <a:rPr lang="tr-TR" dirty="0">
                <a:latin typeface="Comic Sans MS" panose="030F0702030302020204" pitchFamily="66" charset="0"/>
              </a:rPr>
              <a:t>ve momentlerin lineer ivmesi ile açısal ivmesi arasındaki bağıntılar, </a:t>
            </a:r>
          </a:p>
          <a:p>
            <a:pPr marL="514350" indent="-514350">
              <a:buClr>
                <a:schemeClr val="tx2"/>
              </a:buClr>
              <a:buFont typeface="+mj-lt"/>
              <a:buAutoNum type="alphaUcPeriod"/>
            </a:pPr>
            <a:r>
              <a:rPr lang="tr-TR" dirty="0">
                <a:latin typeface="Comic Sans MS" panose="030F0702030302020204" pitchFamily="66" charset="0"/>
              </a:rPr>
              <a:t>İs enerji</a:t>
            </a:r>
          </a:p>
          <a:p>
            <a:pPr marL="514350" indent="-514350">
              <a:buClr>
                <a:schemeClr val="tx2"/>
              </a:buClr>
              <a:buFont typeface="+mj-lt"/>
              <a:buAutoNum type="alphaUcPeriod"/>
            </a:pP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İmpuls-momentum</a:t>
            </a:r>
            <a:endParaRPr lang="tr-TR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3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</p:spPr>
            <p:txBody>
              <a:bodyPr/>
              <a:lstStyle/>
              <a:p>
                <a:r>
                  <a:rPr lang="tr-TR" dirty="0" smtClean="0"/>
                  <a:t>a.) 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=25∗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0.5∗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=4.5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=4.5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∗4=18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  <a:blipFill>
                <a:blip r:embed="rId2"/>
                <a:stretch>
                  <a:fillRect l="-1111" t="-26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749453" y="3203493"/>
            <a:ext cx="2937347" cy="1461848"/>
            <a:chOff x="5508104" y="3128572"/>
            <a:chExt cx="2937347" cy="1461848"/>
          </a:xfrm>
        </p:grpSpPr>
        <p:pic>
          <p:nvPicPr>
            <p:cNvPr id="7" name="Content Placeholder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8671" b="31866"/>
            <a:stretch/>
          </p:blipFill>
          <p:spPr>
            <a:xfrm>
              <a:off x="5508104" y="3212977"/>
              <a:ext cx="2937347" cy="11521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618674" y="3128572"/>
                  <a:ext cx="1800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tr-TR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674" y="3128572"/>
                  <a:ext cx="1800200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6516216" y="4221088"/>
              <a:ext cx="1902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Eğrisel öteleme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5"/>
              <p:cNvSpPr txBox="1">
                <a:spLocks/>
              </p:cNvSpPr>
              <p:nvPr/>
            </p:nvSpPr>
            <p:spPr bwMode="auto">
              <a:xfrm>
                <a:off x="406184" y="3052565"/>
                <a:ext cx="6324804" cy="1612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tr-TR" kern="0" dirty="0" smtClean="0"/>
                  <a:t>b.) </a:t>
                </a:r>
                <a:endParaRPr lang="tr-TR" i="1" kern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d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∗4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kern="0" dirty="0" smtClean="0"/>
              </a:p>
            </p:txBody>
          </p:sp>
        </mc:Choice>
        <mc:Fallback xmlns="">
          <p:sp>
            <p:nvSpPr>
              <p:cNvPr id="11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184" y="3052565"/>
                <a:ext cx="6324804" cy="1612776"/>
              </a:xfrm>
              <a:prstGeom prst="rect">
                <a:avLst/>
              </a:prstGeom>
              <a:blipFill>
                <a:blip r:embed="rId5"/>
                <a:stretch>
                  <a:fillRect l="-1543" t="-26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5"/>
              <p:cNvSpPr txBox="1">
                <a:spLocks/>
              </p:cNvSpPr>
              <p:nvPr/>
            </p:nvSpPr>
            <p:spPr bwMode="auto">
              <a:xfrm>
                <a:off x="179512" y="5045748"/>
                <a:ext cx="8964487" cy="1612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tr-TR" kern="0" dirty="0" smtClean="0"/>
                  <a:t>c.) </a:t>
                </a:r>
                <a:endParaRPr lang="tr-TR" i="1" kern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𝑠𝑖𝑙</m:t>
                          </m:r>
                        </m:sub>
                      </m:sSub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.+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d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∗4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𝑠𝑖𝑙𝑖𝑛𝑑𝑖𝑟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=4−8=−4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i="1" kern="0" dirty="0" smtClean="0">
                  <a:latin typeface="Cambria Math" panose="02040503050406030204" pitchFamily="18" charset="0"/>
                </a:endParaRPr>
              </a:p>
              <a:p>
                <a:endParaRPr lang="tr-TR" kern="0" dirty="0" smtClean="0"/>
              </a:p>
            </p:txBody>
          </p:sp>
        </mc:Choice>
        <mc:Fallback xmlns="">
          <p:sp>
            <p:nvSpPr>
              <p:cNvPr id="12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045748"/>
                <a:ext cx="8964487" cy="1612776"/>
              </a:xfrm>
              <a:prstGeom prst="rect">
                <a:avLst/>
              </a:prstGeom>
              <a:blipFill>
                <a:blip r:embed="rId6"/>
                <a:stretch>
                  <a:fillRect l="-1020" t="-26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56294" y="3886048"/>
            <a:ext cx="3067634" cy="1487592"/>
            <a:chOff x="856294" y="3886048"/>
            <a:chExt cx="3067634" cy="1487592"/>
          </a:xfrm>
        </p:grpSpPr>
        <p:pic>
          <p:nvPicPr>
            <p:cNvPr id="13" name="Content Placeholder 4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8974"/>
            <a:stretch/>
          </p:blipFill>
          <p:spPr>
            <a:xfrm>
              <a:off x="856294" y="4057838"/>
              <a:ext cx="2937347" cy="12132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768294" y="3886048"/>
                  <a:ext cx="2155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𝑠𝑖𝑙𝑖𝑛𝑑𝑖𝑟</m:t>
                            </m:r>
                          </m:sub>
                        </m:s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8294" y="3886048"/>
                  <a:ext cx="215563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Arc 1"/>
            <p:cNvSpPr/>
            <p:nvPr/>
          </p:nvSpPr>
          <p:spPr bwMode="auto">
            <a:xfrm rot="7865769">
              <a:off x="2192117" y="4639284"/>
              <a:ext cx="753489" cy="715223"/>
            </a:xfrm>
            <a:prstGeom prst="arc">
              <a:avLst>
                <a:gd name="adj1" fmla="val 16200000"/>
                <a:gd name="adj2" fmla="val 20872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305642" y="4989739"/>
                  <a:ext cx="5111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642" y="4989739"/>
                  <a:ext cx="51110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779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30725"/>
          </a:xfrm>
        </p:spPr>
        <p:txBody>
          <a:bodyPr/>
          <a:lstStyle/>
          <a:p>
            <a:r>
              <a:rPr lang="tr-TR" b="1" dirty="0" smtClean="0"/>
              <a:t>Örnek 4: </a:t>
            </a:r>
            <a:r>
              <a:rPr lang="tr-TR" dirty="0" smtClean="0"/>
              <a:t>300 mm uzunluğunda 1.5 kg kütleli çubuklar platforma menteşe ile bağlıdırlar. Platformun kütlesi 4 kg ve jirasyon yarıçapı 40 mm şeklinde verilmektedir. Platform şekilde görüldüğü pozisyonda N=300 devir/dakika hızı ile dönmektedir. Dikey durumda duran çubuklar serbest bırakıldığında platformun hızı ne olur.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2162216"/>
            <a:ext cx="3988990" cy="40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0.3 m 1.5 </a:t>
            </a:r>
            <a:r>
              <a:rPr lang="tr-TR" dirty="0"/>
              <a:t>kg kütleli çubuklar </a:t>
            </a:r>
            <a:r>
              <a:rPr lang="tr-TR" dirty="0" smtClean="0"/>
              <a:t>Platformun m=4 </a:t>
            </a:r>
            <a:r>
              <a:rPr lang="tr-TR" dirty="0"/>
              <a:t>kg ve </a:t>
            </a:r>
            <a:r>
              <a:rPr lang="tr-TR" dirty="0" smtClean="0"/>
              <a:t>k=0.04 m </a:t>
            </a:r>
            <a:r>
              <a:rPr lang="tr-TR" dirty="0"/>
              <a:t>şeklinde verilmektedir. </a:t>
            </a:r>
            <a:r>
              <a:rPr lang="tr-TR" dirty="0" smtClean="0"/>
              <a:t>N=300 </a:t>
            </a:r>
            <a:r>
              <a:rPr lang="tr-TR" dirty="0"/>
              <a:t>devir/dakika hızı ile dönmektedir.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95800" y="1600200"/>
                <a:ext cx="4191000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=4∗</m:t>
                      </m:r>
                      <m:sSup>
                        <m:sSup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0.04</m:t>
                          </m:r>
                        </m:e>
                        <m:sup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+2∗1,5∗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0.06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=0.0172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=4∗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0.04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+2∗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∗1,5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0,3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+1,5∗0,21^2)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0.1612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=32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𝑑𝑒𝑣𝑖𝑟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𝑑𝑎𝑘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95800" y="1600200"/>
                <a:ext cx="4191000" cy="4530725"/>
              </a:xfrm>
              <a:blipFill>
                <a:blip r:embed="rId2"/>
                <a:stretch>
                  <a:fillRect l="-2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2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Tekerin engelin üzerinden aşmasına yetecek en küçük hızı bulunuz. Tekerin jirasyon yarıçapı k ve teker kaymadan dönüyor.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1136" y="2701562"/>
            <a:ext cx="3952727" cy="2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40873"/>
                <a:ext cx="8579296" cy="1340055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r-TR" sz="2000" dirty="0" smtClean="0"/>
                  <a:t>Problemi iki aşamada çözebiliriz.</a:t>
                </a:r>
              </a:p>
              <a:p>
                <a:r>
                  <a:rPr lang="tr-TR" sz="2000" dirty="0" smtClean="0"/>
                  <a:t>1. Aşamada momentumun korunumundan ağırlığın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sz="2000" dirty="0" smtClean="0"/>
                  <a:t>neden olacağı açısal itkiyi dikkate almaksızın çözer ve başlangıç hızı ile çarpma anındaki hız arasında bir ilişki kurarız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40873"/>
                <a:ext cx="8579296" cy="134005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812829"/>
                <a:ext cx="8579296" cy="3501008"/>
              </a:xfrm>
            </p:spPr>
            <p:txBody>
              <a:bodyPr/>
              <a:lstStyle/>
              <a:p>
                <a:r>
                  <a:rPr lang="tr-TR" dirty="0" smtClean="0">
                    <a:latin typeface="Cambria Math" panose="02040503050406030204" pitchFamily="18" charset="0"/>
                  </a:rPr>
                  <a:t>Çarpışmadan hemen önce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latin typeface="Cambria Math" panose="02040503050406030204" pitchFamily="18" charset="0"/>
                  </a:rPr>
                  <a:t>Çarpışmadan hemen sonra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𝑦𝑒𝑛𝑖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>
                    <a:latin typeface="Cambria Math" panose="02040503050406030204" pitchFamily="18" charset="0"/>
                  </a:rPr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𝑦𝑒𝑛𝑖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𝑚𝑣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𝑦𝑒𝑛𝑖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𝑚𝑣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𝑟h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812829"/>
                <a:ext cx="8579296" cy="3501008"/>
              </a:xfrm>
              <a:blipFill>
                <a:blip r:embed="rId3"/>
                <a:stretch>
                  <a:fillRect l="-1066" t="-1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334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147248" cy="1828799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r-TR" sz="2000" dirty="0" smtClean="0"/>
                  <a:t>2. Aşamada engeli aşarken enerjinin korunumunu yazarız. Burada da yine çarpmaya bağlı kaybettiği enerjiyi ihmal ederiz. Burada bizden engeli aşacak minimum hız sorulduğu için engeli aştıktan sonra durduğu varsayımıyla çözüm yaparız.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147248" cy="18287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8179" y="3573016"/>
                <a:ext cx="8229600" cy="2732109"/>
              </a:xfrm>
            </p:spPr>
            <p:txBody>
              <a:bodyPr/>
              <a:lstStyle/>
              <a:p>
                <a:r>
                  <a:rPr lang="tr-TR" dirty="0" smtClean="0">
                    <a:latin typeface="Cambria Math" panose="02040503050406030204" pitchFamily="18" charset="0"/>
                  </a:rPr>
                  <a:t>Engeli aşma sırasında enerjinin korunumu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0−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𝑚𝑔h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𝑔h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8179" y="3573016"/>
                <a:ext cx="8229600" cy="2732109"/>
              </a:xfrm>
              <a:blipFill>
                <a:blip r:embed="rId3"/>
                <a:stretch>
                  <a:fillRect l="-1111" t="-17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121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038600" cy="2044825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r-TR" dirty="0"/>
                  <a:t>Momentumun korunumundan bulunan hız ifadesi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038600" cy="20448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1"/>
                <a:ext cx="4038600" cy="2044824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r-TR" dirty="0" smtClean="0"/>
                  <a:t>Enerjinin korunumundan bulunan hız ifadesi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1"/>
                <a:ext cx="4038600" cy="204482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 bwMode="auto">
              <a:xfrm>
                <a:off x="533400" y="3740581"/>
                <a:ext cx="8229600" cy="2732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tr-TR" kern="0" dirty="0" smtClean="0">
                    <a:latin typeface="Cambria Math" panose="02040503050406030204" pitchFamily="18" charset="0"/>
                  </a:rPr>
                  <a:t>Bu iki hız ifadesinin eşitliğinden;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tr-TR" i="1" kern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 kern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 kern="0">
                                  <a:latin typeface="Cambria Math" panose="02040503050406030204" pitchFamily="18" charset="0"/>
                                </a:rPr>
                                <m:t>𝑔h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 ker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tr-TR" kern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tr-TR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tr-TR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  <m:t>𝑔h</m:t>
                                  </m:r>
                                  <m:r>
                                    <a:rPr lang="tr-TR" b="0" i="1" kern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b="0" i="1" kern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𝑟h</m:t>
                          </m:r>
                        </m:den>
                      </m:f>
                    </m:oMath>
                  </m:oMathPara>
                </a14:m>
                <a:endParaRPr lang="tr-TR" kern="0" dirty="0" smtClean="0">
                  <a:latin typeface="Cambria Math" panose="02040503050406030204" pitchFamily="18" charset="0"/>
                </a:endParaRPr>
              </a:p>
              <a:p>
                <a:endParaRPr lang="tr-TR" kern="0" dirty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740581"/>
                <a:ext cx="8229600" cy="2732109"/>
              </a:xfrm>
              <a:prstGeom prst="rect">
                <a:avLst/>
              </a:prstGeom>
              <a:blipFill>
                <a:blip r:embed="rId4"/>
                <a:stretch>
                  <a:fillRect l="-1185" t="-17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887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pt-BR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h=0.1 m ve k=1/2r^2 varsayýmýyla</a:t>
            </a:r>
          </a:p>
          <a:p>
            <a:r>
              <a:rPr lang="tr-TR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Teker yarýçapý ve engeli aþmak için gerekli minimum hýz</a:t>
            </a:r>
          </a:p>
          <a:p>
            <a:r>
              <a:rPr lang="tr-TR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arasýndaki baðlantýyý gösteren grafik</a:t>
            </a:r>
          </a:p>
          <a:p>
            <a:r>
              <a:rPr lang="tr-T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g=9.81;h=0.1;vr=0.2:0.2:1;rr=0.1:0.01:0.5;i=1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r=0.1:0.01:0.5</a:t>
            </a:r>
          </a:p>
          <a:p>
            <a:r>
              <a:rPr lang="pt-B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v(i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)=r*sqrt(2*g*h/(3/2*r^2))/((</a:t>
            </a:r>
            <a:r>
              <a:rPr lang="pt-B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1/2*r^2+r^2-</a:t>
            </a:r>
            <a:r>
              <a:rPr lang="tr-T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pt-B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*h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)/(3/2*r^2));</a:t>
            </a:r>
          </a:p>
          <a:p>
            <a:r>
              <a:rPr lang="tr-T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i=i+1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plot(rr,v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,2);hold </a:t>
            </a:r>
            <a:r>
              <a:rPr lang="en-US" sz="18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tr-TR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'Teker </a:t>
            </a:r>
            <a:r>
              <a:rPr lang="tr-TR" sz="18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Yarıçapı vs Engel-Aşmak </a:t>
            </a:r>
            <a:r>
              <a:rPr lang="tr-TR" sz="1800" dirty="0">
                <a:solidFill>
                  <a:srgbClr val="A020F0"/>
                </a:solidFill>
                <a:latin typeface="Courier New" panose="02070309020205020404" pitchFamily="49" charset="0"/>
              </a:rPr>
              <a:t>için Gerekli </a:t>
            </a:r>
            <a:r>
              <a:rPr lang="tr-TR" sz="18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Min. Hız</a:t>
            </a:r>
            <a:r>
              <a:rPr lang="tr-TR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ylabel(</a:t>
            </a:r>
            <a:r>
              <a:rPr lang="tr-TR" sz="18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'Hız </a:t>
            </a:r>
            <a:r>
              <a:rPr lang="tr-TR" sz="1800" dirty="0">
                <a:solidFill>
                  <a:srgbClr val="A020F0"/>
                </a:solidFill>
                <a:latin typeface="Courier New" panose="02070309020205020404" pitchFamily="49" charset="0"/>
              </a:rPr>
              <a:t>m/s'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);xlabel(</a:t>
            </a:r>
            <a:r>
              <a:rPr lang="tr-TR" sz="18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'Yarıçap </a:t>
            </a:r>
            <a:r>
              <a:rPr lang="tr-TR" sz="1800" dirty="0">
                <a:solidFill>
                  <a:srgbClr val="A020F0"/>
                </a:solidFill>
                <a:latin typeface="Courier New" panose="02070309020205020404" pitchFamily="49" charset="0"/>
              </a:rPr>
              <a:t>m'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531514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492455"/>
            <a:ext cx="6912767" cy="52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9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6.8 İmpuls Momentum 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Denklemleri</a:t>
            </a:r>
            <a:b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tr-TR" b="1" u="sng" dirty="0">
                <a:solidFill>
                  <a:srgbClr val="7030A0"/>
                </a:solidFill>
              </a:rPr>
              <a:t>Doğrusal Momentum</a:t>
            </a:r>
            <a:r>
              <a:rPr lang="tr-TR" b="1" u="sng" dirty="0" smtClean="0">
                <a:solidFill>
                  <a:srgbClr val="7030A0"/>
                </a:solidFill>
              </a:rPr>
              <a:t>;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67744" y="2996952"/>
                <a:ext cx="6635080" cy="332487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𝑚𝑣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m:rPr>
                          <m:nor/>
                        </m:rP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𝑣𝑒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nary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𝑣𝑒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𝑣𝑒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67744" y="2996952"/>
                <a:ext cx="6635080" cy="33248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524000"/>
            <a:ext cx="3316511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126"/>
            <a:ext cx="8229600" cy="1246187"/>
          </a:xfrm>
        </p:spPr>
        <p:txBody>
          <a:bodyPr/>
          <a:lstStyle/>
          <a:p>
            <a: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İmpuls Momentum 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Denklemleri</a:t>
            </a:r>
            <a:b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tr-TR" b="1" u="sng" dirty="0">
                <a:solidFill>
                  <a:srgbClr val="7030A0"/>
                </a:solidFill>
              </a:rPr>
              <a:t>Açısal Momentum</a:t>
            </a:r>
            <a:r>
              <a:rPr lang="tr-TR" b="1" u="sng" dirty="0" smtClean="0">
                <a:solidFill>
                  <a:srgbClr val="7030A0"/>
                </a:solidFill>
              </a:rPr>
              <a:t>;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7355160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acc>
                        </m:e>
                      </m:acc>
                      <m: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nary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acc>
                        </m:e>
                      </m:acc>
                      <m: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nary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7355160" cy="4530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7404" y="4266975"/>
            <a:ext cx="2816596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İmpuls Momentum Denklemleri</a:t>
            </a:r>
            <a:b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tr-TR" b="1" u="sng" dirty="0" smtClean="0">
                    <a:solidFill>
                      <a:srgbClr val="7030A0"/>
                    </a:solidFill>
                  </a:rPr>
                  <a:t>Bağlı Parçalar;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endParaRPr lang="tr-TR" b="1" u="sng" dirty="0" smtClean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𝐹𝑑𝑡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𝑠𝑖𝑠𝑡𝑒𝑚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𝑠𝑖𝑠𝑡𝑒𝑚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b="1" u="sng" dirty="0" smtClean="0">
                    <a:solidFill>
                      <a:srgbClr val="7030A0"/>
                    </a:solidFill>
                  </a:rPr>
                  <a:t>Momentumun </a:t>
                </a:r>
                <a:r>
                  <a:rPr lang="tr-TR" b="1" u="sng" dirty="0">
                    <a:solidFill>
                      <a:srgbClr val="7030A0"/>
                    </a:solidFill>
                  </a:rPr>
                  <a:t>Korunumu;</a:t>
                </a: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62" t="-942" b="-10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8059" y="2656093"/>
            <a:ext cx="3698882" cy="24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7931224" cy="4530725"/>
              </a:xfrm>
            </p:spPr>
            <p:txBody>
              <a:bodyPr/>
              <a:lstStyle/>
              <a:p>
                <a:r>
                  <a:rPr lang="tr-TR" b="1" i="1" dirty="0" smtClean="0">
                    <a:latin typeface="+mj-lt"/>
                  </a:rPr>
                  <a:t>Örnek 1</a:t>
                </a:r>
                <a:r>
                  <a:rPr lang="tr-TR" b="0" i="1" dirty="0" smtClean="0">
                    <a:latin typeface="+mj-lt"/>
                  </a:rPr>
                  <a:t>: 75 kg </a:t>
                </a:r>
                <a:r>
                  <a:rPr lang="tr-TR" b="0" dirty="0" smtClean="0">
                    <a:latin typeface="+mj-lt"/>
                  </a:rPr>
                  <a:t>‘lık volanın şaft eksenindeki jirasyon yarıçapı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b="0" dirty="0" smtClean="0">
                    <a:latin typeface="+mj-lt"/>
                  </a:rPr>
                  <a:t> dir.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=10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tr-TR" b="0" dirty="0" smtClean="0">
                    <a:latin typeface="+mj-lt"/>
                  </a:rPr>
                  <a:t> ile ifade edilen momentin etkisinde durgunluktan harekete başladıktan sonra,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 smtClean="0">
                    <a:latin typeface="+mj-lt"/>
                  </a:rPr>
                  <a:t>’deki açısal hızını belirleyiniz.</a:t>
                </a:r>
                <a:endParaRPr lang="tr-TR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7931224" cy="4530725"/>
              </a:xfrm>
              <a:blipFill>
                <a:blip r:embed="rId2"/>
                <a:stretch>
                  <a:fillRect l="-1153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83" r="6121"/>
          <a:stretch/>
        </p:blipFill>
        <p:spPr>
          <a:xfrm>
            <a:off x="3203848" y="2852936"/>
            <a:ext cx="4081996" cy="35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2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Çözüm: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nary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=75∗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=18.75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=18.75∗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=1.093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71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7931224" cy="2692896"/>
              </a:xfrm>
            </p:spPr>
            <p:txBody>
              <a:bodyPr/>
              <a:lstStyle/>
              <a:p>
                <a:r>
                  <a:rPr lang="tr-TR" b="1" dirty="0" smtClean="0"/>
                  <a:t>Örnek 2: </a:t>
                </a:r>
                <a:r>
                  <a:rPr lang="tr-TR" dirty="0" smtClean="0"/>
                  <a:t>Yatay olarak 500 m/s hıza sahip olan 28 gramlık mermi 25 kg’lık O noktasına göre jirasyon yarıçapı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=925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olan bileşik sarkaça çarpıyor. Eğer merminin çarptığı nokta ile o noktası arasındaki mesafe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=1075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tr-TR" dirty="0" smtClean="0"/>
                  <a:t> ise mermi sarkaca gömüldükten hemen sonra sarkacın açısal hızını bulunuz.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7931224" cy="2692896"/>
              </a:xfrm>
              <a:blipFill>
                <a:blip r:embed="rId2"/>
                <a:stretch>
                  <a:fillRect l="-1153" t="-1587" r="-14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21068" y="3511500"/>
            <a:ext cx="3154929" cy="33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Çözüm: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0.925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+0.028∗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1.075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=21.4229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1.075∗0.028∗500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21.4229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=0.7025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7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482952" cy="5257800"/>
              </a:xfrm>
            </p:spPr>
            <p:txBody>
              <a:bodyPr/>
              <a:lstStyle/>
              <a:p>
                <a:r>
                  <a:rPr lang="tr-TR" sz="2000" b="1" dirty="0" smtClean="0"/>
                  <a:t>Örnek 3: </a:t>
                </a:r>
                <a:r>
                  <a:rPr lang="tr-TR" sz="2000" dirty="0" smtClean="0"/>
                  <a:t>25 kg kütleli 200 mm yarıçaplı düzgün silindirik disk OA çubuğuna bağlı olarak 3 değişik biçimde dönmektedir. Üç durumda da çubuk O ekseninde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 smtClean="0"/>
                  <a:t> hızıyla saat yönünde dönmektedir. İlk durumda (a) disk çubuğa kaynaklıdır. İkinci durumda (b) disk çubuğa A noktasından pin ile bağlıdır ve eğrisel öteleme ile hareket etmektedir. Son durumda (c) disk ile çubuk arasındaki bağıl hız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000" b="0" i="1" dirty="0" smtClean="0">
                        <a:latin typeface="Cambria Math" panose="02040503050406030204" pitchFamily="18" charset="0"/>
                      </a:rPr>
                      <m:t>=8</m:t>
                    </m:r>
                    <m:f>
                      <m:fPr>
                        <m:ctrlPr>
                          <a:rPr lang="tr-TR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tr-TR" sz="2000" dirty="0" smtClean="0"/>
                  <a:t> olarak verilmektedir. Her bir durum için O nokrasındaki açısal momentumu hesaplayınız.</a:t>
                </a:r>
                <a:endParaRPr lang="tr-T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482952" cy="5257800"/>
              </a:xfrm>
              <a:blipFill>
                <a:blip r:embed="rId2"/>
                <a:stretch>
                  <a:fillRect l="-1112" t="-580" r="-16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8828" y="1524000"/>
            <a:ext cx="2937347" cy="39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8557</TotalTime>
  <Words>411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Level</vt:lpstr>
      <vt:lpstr>6. Rijit cisimlerin düzlemsel kinetiği Impuls Momentum</vt:lpstr>
      <vt:lpstr>6.8 İmpuls Momentum Denklemleri Doğrusal Momentum;</vt:lpstr>
      <vt:lpstr>İmpuls Momentum Denklemleri Açısal Momentum;</vt:lpstr>
      <vt:lpstr>İmpuls Momentum Denklemleri </vt:lpstr>
      <vt:lpstr>Örnekler</vt:lpstr>
      <vt:lpstr>Örnekler</vt:lpstr>
      <vt:lpstr>Örnekler</vt:lpstr>
      <vt:lpstr>Örnekler</vt:lpstr>
      <vt:lpstr>Örnekler</vt:lpstr>
      <vt:lpstr>Örnek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Nurdan Bilgin</cp:lastModifiedBy>
  <cp:revision>635</cp:revision>
  <dcterms:created xsi:type="dcterms:W3CDTF">2011-12-14T18:23:40Z</dcterms:created>
  <dcterms:modified xsi:type="dcterms:W3CDTF">2019-12-18T06:01:59Z</dcterms:modified>
</cp:coreProperties>
</file>