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391" r:id="rId2"/>
    <p:sldId id="392" r:id="rId3"/>
    <p:sldId id="393" r:id="rId4"/>
    <p:sldId id="394" r:id="rId5"/>
    <p:sldId id="395" r:id="rId6"/>
    <p:sldId id="396" r:id="rId7"/>
    <p:sldId id="407" r:id="rId8"/>
    <p:sldId id="408" r:id="rId9"/>
    <p:sldId id="397" r:id="rId10"/>
    <p:sldId id="410" r:id="rId11"/>
    <p:sldId id="398" r:id="rId12"/>
    <p:sldId id="411" r:id="rId13"/>
    <p:sldId id="412" r:id="rId14"/>
    <p:sldId id="399" r:id="rId15"/>
    <p:sldId id="413" r:id="rId16"/>
    <p:sldId id="414" r:id="rId17"/>
    <p:sldId id="422" r:id="rId18"/>
    <p:sldId id="423" r:id="rId19"/>
    <p:sldId id="400" r:id="rId20"/>
    <p:sldId id="401" r:id="rId21"/>
    <p:sldId id="402" r:id="rId22"/>
    <p:sldId id="403" r:id="rId23"/>
    <p:sldId id="404" r:id="rId24"/>
    <p:sldId id="415" r:id="rId25"/>
    <p:sldId id="421" r:id="rId26"/>
    <p:sldId id="405" r:id="rId27"/>
    <p:sldId id="419" r:id="rId28"/>
    <p:sldId id="420" r:id="rId29"/>
  </p:sldIdLst>
  <p:sldSz cx="9144000" cy="6858000" type="screen4x3"/>
  <p:notesSz cx="6870700" cy="97107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7F"/>
    <a:srgbClr val="C089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06" autoAdjust="0"/>
    <p:restoredTop sz="94255" autoAdjust="0"/>
  </p:normalViewPr>
  <p:slideViewPr>
    <p:cSldViewPr>
      <p:cViewPr varScale="1">
        <p:scale>
          <a:sx n="106" d="100"/>
          <a:sy n="106" d="100"/>
        </p:scale>
        <p:origin x="21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8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DD7FA4-99CA-4156-A6F8-69AE3470A451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612601"/>
            <a:ext cx="5496560" cy="4369833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8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F37253-38D9-4830-B8D6-A5286AC59D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78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253-38D9-4830-B8D6-A5286AC59DD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51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1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8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32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44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62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50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77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64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8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2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57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69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01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53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37A1F92-154A-478B-A640-DE658ED7487C}" type="datetimeFigureOut">
              <a:rPr lang="tr-TR" smtClean="0"/>
              <a:pPr/>
              <a:t>18.12.2018</a:t>
            </a:fld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4.emf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Rijit cisimlerin düzlemsel kinetiği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6.6 İş Enerji İlişkileri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5. bölümde rijit cisimlerin düzlemsel kinematiğinin iliskilerini (denklemlerini) gördük. Bu bölümde bu iliskileri kullanarak, rijit cisimlerin iki boyutlu hareketinde, kuvvetlerin etkisini inceleyeceğiz.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r>
              <a:rPr lang="tr-TR" dirty="0">
                <a:latin typeface="Comic Sans MS" panose="030F0702030302020204" pitchFamily="66" charset="0"/>
              </a:rPr>
              <a:t>. Bölüm 3 kısımdan oluşuyor (A, B, ve C). 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 smtClean="0">
                <a:latin typeface="Comic Sans MS" panose="030F0702030302020204" pitchFamily="66" charset="0"/>
              </a:rPr>
              <a:t>Kuvvetlerin </a:t>
            </a:r>
            <a:r>
              <a:rPr lang="tr-TR" dirty="0">
                <a:latin typeface="Comic Sans MS" panose="030F0702030302020204" pitchFamily="66" charset="0"/>
              </a:rPr>
              <a:t>ve momentlerin lineer ivmesi ile açısal ivmesi arasındaki bağıntılar, 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İs enerji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>
                <a:latin typeface="Comic Sans MS" panose="030F0702030302020204" pitchFamily="66" charset="0"/>
              </a:rPr>
              <a:t>İmpuls-momentum</a:t>
            </a:r>
            <a:endParaRPr lang="tr-TR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716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4195" y="1596254"/>
                <a:ext cx="5074830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mb</m:t>
                          </m:r>
                        </m:e>
                        <m:sup>
                          <m: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mb</m:t>
                          </m:r>
                        </m:e>
                        <m:sup>
                          <m: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𝑚𝑔𝑏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mb</m:t>
                          </m:r>
                        </m:e>
                        <m:sup>
                          <m:r>
                            <a:rPr lang="tr-TR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𝑚𝑔𝑏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4195" y="1596254"/>
                <a:ext cx="5074830" cy="4530725"/>
              </a:xfrm>
              <a:blipFill>
                <a:blip r:embed="rId3"/>
                <a:stretch>
                  <a:fillRect b="-83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5165" y="0"/>
            <a:ext cx="3735145" cy="225525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148064" y="476672"/>
            <a:ext cx="2380824" cy="3024336"/>
            <a:chOff x="4653611" y="3525345"/>
            <a:chExt cx="2380824" cy="3024336"/>
          </a:xfrm>
          <a:noFill/>
        </p:grpSpPr>
        <p:sp>
          <p:nvSpPr>
            <p:cNvPr id="21" name="Arc 20"/>
            <p:cNvSpPr/>
            <p:nvPr/>
          </p:nvSpPr>
          <p:spPr bwMode="auto">
            <a:xfrm rot="3778253">
              <a:off x="5081387" y="3445486"/>
              <a:ext cx="648072" cy="840153"/>
            </a:xfrm>
            <a:prstGeom prst="arc">
              <a:avLst>
                <a:gd name="adj1" fmla="val 15217379"/>
                <a:gd name="adj2" fmla="val 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356922" y="3727062"/>
                  <a:ext cx="579296" cy="27699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922" y="3727062"/>
                  <a:ext cx="579296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4653611" y="3525345"/>
              <a:ext cx="1222108" cy="3024336"/>
              <a:chOff x="4654453" y="3608177"/>
              <a:chExt cx="1222108" cy="3024336"/>
            </a:xfrm>
            <a:grpFill/>
          </p:grpSpPr>
          <p:sp>
            <p:nvSpPr>
              <p:cNvPr id="4" name="Rectangle 3"/>
              <p:cNvSpPr/>
              <p:nvPr/>
            </p:nvSpPr>
            <p:spPr bwMode="auto">
              <a:xfrm rot="3932782">
                <a:off x="3927699" y="4467875"/>
                <a:ext cx="2675616" cy="122210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5248168" y="3608177"/>
                <a:ext cx="0" cy="302433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296960" y="3861048"/>
                  <a:ext cx="579296" cy="61555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000" b="0" i="1" dirty="0" smtClean="0">
                            <a:latin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tr-TR" sz="4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6960" y="3861048"/>
                  <a:ext cx="579296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455139" y="4050330"/>
                  <a:ext cx="579296" cy="27699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139" y="4050330"/>
                  <a:ext cx="579296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 bwMode="auto">
            <a:xfrm flipH="1" flipV="1">
              <a:off x="5247326" y="3525345"/>
              <a:ext cx="1339282" cy="663484"/>
            </a:xfrm>
            <a:prstGeom prst="line">
              <a:avLst/>
            </a:prstGeom>
            <a:grpFill/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883973" y="4754060"/>
                  <a:ext cx="579296" cy="61555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000" b="0" i="1" dirty="0" smtClean="0">
                            <a:latin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tr-TR" sz="4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973" y="4754060"/>
                  <a:ext cx="579296" cy="6155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042152" y="4943342"/>
                  <a:ext cx="579296" cy="27699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2152" y="4943342"/>
                  <a:ext cx="579296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47131" y="4581128"/>
                <a:ext cx="1895391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0.86</m:t>
                      </m:r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131" y="4581128"/>
                <a:ext cx="1895391" cy="8438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44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266928" cy="492514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tr-TR" dirty="0"/>
                  <a:t> merkezi etrafında dönen OA kolu 5.5 kg dır ve O ekseni etrafında jirasyon yarıçapı 250 mm dir. Durgun durumda dik pozisyondadır. Kola bağlı yayın yay katsayısı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=525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/>
                  <a:t> dir ve yay durgun durumda nominal boydadır. Kol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dereceye ulaştığında açısal hızı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=4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ise kola uygulanan sabit momenti hesaplayınız.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266928" cy="4925144"/>
              </a:xfrm>
              <a:blipFill>
                <a:blip r:embed="rId2"/>
                <a:stretch>
                  <a:fillRect l="-1736" t="-867" r="-17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3635" y="3204882"/>
            <a:ext cx="3590091" cy="2855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61560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6/128.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62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626968" cy="492514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=0.25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=525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@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M=? </a:t>
                </a:r>
              </a:p>
              <a:p>
                <a:r>
                  <a:rPr lang="tr-TR" dirty="0" smtClean="0"/>
                  <a:t>Yayın nominal boyu;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0.375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0.375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=0.53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=2∗0.375−0.53=0.22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=−0.2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=0.344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626968" cy="4925144"/>
              </a:xfrm>
              <a:blipFill rotWithShape="0">
                <a:blip r:embed="rId2"/>
                <a:stretch>
                  <a:fillRect l="-16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3635" y="3204882"/>
            <a:ext cx="3590091" cy="2855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61560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6/128.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0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686800" cy="4925144"/>
              </a:xfrm>
            </p:spPr>
            <p:txBody>
              <a:bodyPr/>
              <a:lstStyle/>
              <a:p>
                <a:r>
                  <a:rPr lang="tr-TR" b="0" dirty="0" smtClean="0"/>
                  <a:t>Momentin yaptığı iş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𝑀𝑑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tr-TR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I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5.5∗9.81∗0.2+0.5∗0.344∗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0.5∗525∗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0.22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=−2.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97 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686800" cy="4925144"/>
              </a:xfrm>
              <a:blipFill rotWithShape="0">
                <a:blip r:embed="rId2"/>
                <a:stretch>
                  <a:fillRect l="-1053" t="-8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978646"/>
            <a:ext cx="3590091" cy="28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0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075240" cy="485313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400 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yarı çapında </a:t>
                </a:r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ağırlığındaki makaranın jirasyon yarıçapı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tr-TR" dirty="0"/>
                  <a:t> mm dir. Makara ve taşıdığı yük yay katsayısı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/>
                  <a:t> olan iple asılıdır. Sistem durgunluktan serbest bıraklıdığında ipin gerginliği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dir. Sistem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düştükten sonra O noktasının hızını hesap ediniz.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075240" cy="4853136"/>
              </a:xfrm>
              <a:blipFill>
                <a:blip r:embed="rId2"/>
                <a:stretch>
                  <a:fillRect l="-1132" t="-8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9991" y="3520594"/>
            <a:ext cx="2429658" cy="3337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5347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6/140.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169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075240" cy="485313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=400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0.3 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=1.5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=0.1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=0.0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=150∗9.81∗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−0.05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−73.575 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=750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=22.5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150+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4.5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b="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=89.0625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075240" cy="48531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4342" y="1052736"/>
            <a:ext cx="2429658" cy="3337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6419" y="843407"/>
            <a:ext cx="185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6/140.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58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075240" cy="485313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89.0625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−73.575 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+22.5 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=0.757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i="1" dirty="0"/>
              </a:p>
              <a:p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075240" cy="48531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782" y="2564904"/>
            <a:ext cx="2429658" cy="3337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8120" y="1049174"/>
            <a:ext cx="185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6/140.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383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Ağırlığı 60 </a:t>
                </a:r>
                <a:r>
                  <a:rPr lang="tr-TR" dirty="0" err="1" smtClean="0"/>
                  <a:t>lb</a:t>
                </a:r>
                <a:r>
                  <a:rPr lang="tr-TR" dirty="0" smtClean="0"/>
                  <a:t> olan düzgün çubuk, şekilde görülen dike yakın pozisyondan durgunluktan serbest bırakılıyor. Yay sabiti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𝑓𝑡</m:t>
                    </m:r>
                  </m:oMath>
                </a14:m>
                <a:r>
                  <a:rPr lang="tr-TR" dirty="0" smtClean="0"/>
                  <a:t> olan yay görülen pozisyonda gergin değildir. Çubuğun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 smtClean="0"/>
                  <a:t> ucu yere değdiğinde eriştiği hızı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262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718" y="2415109"/>
            <a:ext cx="3517564" cy="2900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6/220. problem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1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86518"/>
                <a:ext cx="4038600" cy="537148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−60∗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86518"/>
                <a:ext cx="4038600" cy="537148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4088" y="18782"/>
            <a:ext cx="3517564" cy="2900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248" y="7979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6/220. problem</a:t>
            </a:r>
            <a:endParaRPr lang="tr-T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495800" y="2928241"/>
                <a:ext cx="4327748" cy="3021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FFCC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kern="0" dirty="0" smtClean="0">
                  <a:solidFill>
                    <a:srgbClr val="000000"/>
                  </a:solidFill>
                </a:endParaRPr>
              </a:p>
              <a:p>
                <a:pPr>
                  <a:buClr>
                    <a:srgbClr val="FFCC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=120−80=40 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tr-TR" kern="0" dirty="0" smtClean="0">
                  <a:solidFill>
                    <a:srgbClr val="000000"/>
                  </a:solidFill>
                </a:endParaRPr>
              </a:p>
              <a:p>
                <a:pPr>
                  <a:buClr>
                    <a:srgbClr val="FFCC00"/>
                  </a:buClr>
                </a:pPr>
                <a:r>
                  <a:rPr lang="tr-TR" kern="0" dirty="0" smtClean="0">
                    <a:solidFill>
                      <a:srgbClr val="000000"/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a:rPr lang="tr-TR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=32.2 </m:t>
                    </m:r>
                    <m:r>
                      <a:rPr lang="tr-TR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tr-TR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kern="0" dirty="0" smtClean="0">
                  <a:solidFill>
                    <a:srgbClr val="000000"/>
                  </a:solidFill>
                </a:endParaRPr>
              </a:p>
              <a:p>
                <a:pPr>
                  <a:buClr>
                    <a:srgbClr val="FFCC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=11.35 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kern="0" dirty="0" smtClean="0">
                  <a:solidFill>
                    <a:srgbClr val="000000"/>
                  </a:solidFill>
                </a:endParaRPr>
              </a:p>
              <a:p>
                <a:pPr>
                  <a:buClr>
                    <a:srgbClr val="FFCC00"/>
                  </a:buClr>
                </a:pPr>
                <a:endParaRPr lang="tr-TR" kern="0" dirty="0">
                  <a:solidFill>
                    <a:srgbClr val="000000"/>
                  </a:solidFill>
                </a:endParaRPr>
              </a:p>
              <a:p>
                <a:pPr>
                  <a:buClr>
                    <a:srgbClr val="FFCC00"/>
                  </a:buClr>
                </a:pPr>
                <a:endParaRPr lang="tr-TR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2928241"/>
                <a:ext cx="4327748" cy="3021040"/>
              </a:xfrm>
              <a:prstGeom prst="rect">
                <a:avLst/>
              </a:prstGeom>
              <a:blipFill rotWithShape="0">
                <a:blip r:embed="rId4"/>
                <a:stretch>
                  <a:fillRect l="-2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16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Enerji İvme-Virtüel İş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İş-Enerji bağıntısını sabit ivmeli hareket için de kullanabiliriz.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denklemini </a:t>
                </a:r>
                <a:r>
                  <a:rPr lang="tr-TR" dirty="0"/>
                  <a:t>sistemin çok küçük bir elemanı </a:t>
                </a:r>
                <a:r>
                  <a:rPr lang="tr-TR" dirty="0" smtClean="0"/>
                  <a:t>için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r>
                  <a:rPr lang="tr-TR" dirty="0" smtClean="0"/>
                  <a:t>şeklinde </a:t>
                </a:r>
                <a:r>
                  <a:rPr lang="tr-TR" dirty="0"/>
                  <a:t>yazabiliriz. </a:t>
                </a:r>
              </a:p>
              <a:p>
                <a:r>
                  <a:rPr lang="tr-TR" dirty="0"/>
                  <a:t>Birbirine bağlı hareket eden cisimlerin kinetik enerjisi her bir cismin kinetik enerji toplamına eşittir. Her bir cismi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dirty="0"/>
                  <a:t> ile temsil edersek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2" r="-20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03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Kuvvet ve Momentlerin Yaptığı İş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834880" cy="5257800"/>
              </a:xfrm>
            </p:spPr>
            <p:txBody>
              <a:bodyPr/>
              <a:lstStyle/>
              <a:p>
                <a:r>
                  <a:rPr lang="tr-TR" dirty="0" smtClean="0"/>
                  <a:t>Bir kuvvet tarafından yapılan iş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Formülüyle bulunmaktaydı.</a:t>
                </a:r>
              </a:p>
              <a:p>
                <a:r>
                  <a:rPr lang="tr-TR" dirty="0" smtClean="0"/>
                  <a:t>Rijid cisimlerle çalıştığımız zaman sadece kuvvetin yaptığı iş değil momentin yaptığı işi de dikkate almamız gerekecek; Yandaki şekle göre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𝑏𝑑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𝑀𝑑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M momenti tarafından kendisine paralel düzlemde yapılan iş;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𝑀𝑑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834880" cy="5257800"/>
              </a:xfrm>
              <a:blipFill>
                <a:blip r:embed="rId2"/>
                <a:stretch>
                  <a:fillRect l="-1892" t="-812" r="-21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8167" y="2204864"/>
            <a:ext cx="3600658" cy="29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Enerji –İvme Virtuel İş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Sistemin </a:t>
                </a:r>
                <a:r>
                  <a:rPr lang="tr-TR" dirty="0"/>
                  <a:t>çok küçük bir elemanı </a:t>
                </a:r>
                <a:r>
                  <a:rPr lang="tr-TR" dirty="0" smtClean="0"/>
                  <a:t>için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>
                    <a:solidFill>
                      <a:srgbClr val="FF0000"/>
                    </a:solidFill>
                  </a:rPr>
                  <a:t>Hatırlatma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𝑣𝑑𝑣</m:t>
                    </m:r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𝑎𝑑𝑠</m:t>
                    </m:r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07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 Enerji –İvme Virtuel İş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/>
                  <a:t> Toplam potansiyel enerji değişimini yani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/>
                  <a:t>nin </a:t>
                </a:r>
                <a:r>
                  <a:rPr lang="tr-TR" dirty="0"/>
                  <a:t>toplamını gösternektedir. </a:t>
                </a:r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Sistemin çok küçük bir elemanı için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75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 Enerji –İvme Virtuel İş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82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dirty="0"/>
                  <a:t>Düzgün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/>
                  <a:t> kütleli uzun çubuk şekilde gösterilen pozisyonda dengede iken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tr-TR" dirty="0"/>
                  <a:t> kuvveti uygulanmaya başlanıyor.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tr-TR" dirty="0"/>
                  <a:t> kuvveti uygulanır uygulanmaz oluşan açısal ivmeyi hesaplayınız.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2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9377" y="1737625"/>
            <a:ext cx="3336246" cy="4255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465" y="585995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6/156.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876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906888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𝑙𝑐𝑜𝑠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𝑙𝑠𝑖𝑛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𝑃𝑑𝑦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𝑙𝑠𝑖𝑛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𝑃𝑙𝑠𝑖𝑛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𝑃𝑠𝑖𝑛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𝑚𝑙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906888" cy="4530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508104" y="1583299"/>
            <a:ext cx="3336925" cy="425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465" y="585995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6/156. problem</a:t>
            </a:r>
            <a:endParaRPr lang="tr-TR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7596336" y="5373216"/>
            <a:ext cx="9361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6804248" y="4149080"/>
            <a:ext cx="0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4931435" y="3964414"/>
                <a:ext cx="13890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31435" y="3964414"/>
                <a:ext cx="1389098" cy="369332"/>
              </a:xfrm>
              <a:prstGeom prst="rect">
                <a:avLst/>
              </a:prstGeom>
              <a:blipFill>
                <a:blip r:embed="rId4"/>
                <a:stretch>
                  <a:fillRect t="-3947" r="-30000" b="-43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 bwMode="auto">
          <a:xfrm>
            <a:off x="5940152" y="2924944"/>
            <a:ext cx="277269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596336" y="2204864"/>
            <a:ext cx="0" cy="316835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34274" y="2608463"/>
                <a:ext cx="212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74" y="2608463"/>
                <a:ext cx="212109" cy="276999"/>
              </a:xfrm>
              <a:prstGeom prst="rect">
                <a:avLst/>
              </a:prstGeom>
              <a:blipFill>
                <a:blip r:embed="rId5"/>
                <a:stretch>
                  <a:fillRect l="-25714" r="-17143" b="-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 flipV="1">
            <a:off x="6804248" y="2902788"/>
            <a:ext cx="792088" cy="124629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55455" y="3437609"/>
                <a:ext cx="385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455" y="3437609"/>
                <a:ext cx="385618" cy="276999"/>
              </a:xfrm>
              <a:prstGeom prst="rect">
                <a:avLst/>
              </a:prstGeom>
              <a:blipFill>
                <a:blip r:embed="rId6"/>
                <a:stretch>
                  <a:fillRect l="-14286" r="-14286" b="-3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758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Şekilde görülen mekanizma P kuvvetinin etkisi ile durgunluktan harekete başlamaktadır. Başlangıçta sistemin </a:t>
                </a:r>
                <a:r>
                  <a:rPr lang="tr-TR" dirty="0" err="1" smtClean="0"/>
                  <a:t>açısal</a:t>
                </a:r>
                <a:r>
                  <a:rPr lang="tr-TR" dirty="0" smtClean="0"/>
                  <a:t> ivmesini bulunuz. Uzun çubuk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 smtClean="0"/>
                  <a:t> boyunda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 smtClean="0"/>
                  <a:t> kütlesinde, kısa çubuk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 smtClean="0"/>
                  <a:t> boyunda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 smtClean="0"/>
                  <a:t> kütlesindedir.</a:t>
                </a:r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262" t="-942" r="-16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8475" y="2391562"/>
            <a:ext cx="2218050" cy="2948000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5436096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6/164.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260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122912" cy="4530725"/>
              </a:xfrm>
            </p:spPr>
            <p:txBody>
              <a:bodyPr/>
              <a:lstStyle/>
              <a:p>
                <a:r>
                  <a:rPr lang="tr-TR" dirty="0" smtClean="0"/>
                  <a:t>P </a:t>
                </a:r>
                <a:r>
                  <a:rPr lang="tr-TR" dirty="0"/>
                  <a:t>kuvvetinin </a:t>
                </a:r>
                <a:r>
                  <a:rPr lang="tr-TR" dirty="0" smtClean="0"/>
                  <a:t>etkisini uzun çubuğun merkezine taşıyalım.</a:t>
                </a:r>
              </a:p>
              <a:p>
                <a:r>
                  <a:rPr lang="tr-TR" dirty="0" smtClean="0"/>
                  <a:t>Sistemde P kuvvetinin yaptığı iş;</a:t>
                </a:r>
              </a:p>
              <a:p>
                <a:r>
                  <a:rPr lang="tr-TR" dirty="0" smtClean="0"/>
                  <a:t>Çubukların lineer ve </a:t>
                </a:r>
                <a:r>
                  <a:rPr lang="tr-TR" dirty="0" err="1" smtClean="0"/>
                  <a:t>açısal</a:t>
                </a:r>
                <a:r>
                  <a:rPr lang="tr-TR" dirty="0" smtClean="0"/>
                  <a:t> yer değiştirmesine bağlıdır.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𝑏𝑠𝑖𝑛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𝑃𝑏𝑑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𝑃𝑏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r>
                  <a:rPr lang="tr-TR" dirty="0" smtClean="0"/>
                  <a:t>Sistemin kinetik enerjisi, çubukların kinetik enerjilerinin toplamıdır.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122912" cy="4530725"/>
              </a:xfrm>
              <a:blipFill rotWithShape="0">
                <a:blip r:embed="rId2"/>
                <a:stretch>
                  <a:fillRect l="-1786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76056" y="613092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6/164. problem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44208" y="1600201"/>
            <a:ext cx="2242592" cy="388640"/>
          </a:xfrm>
        </p:spPr>
        <p:txBody>
          <a:bodyPr/>
          <a:lstStyle/>
          <a:p>
            <a:r>
              <a:rPr lang="tr-TR" dirty="0" smtClean="0"/>
              <a:t>SCD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2265362"/>
            <a:ext cx="2562225" cy="3124200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 bwMode="auto">
          <a:xfrm rot="16200000" flipV="1">
            <a:off x="6804248" y="3787514"/>
            <a:ext cx="288032" cy="576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6842049" y="4139206"/>
                <a:ext cx="212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049" y="4139206"/>
                <a:ext cx="21243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857" r="-22857" b="-1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Yay 13"/>
          <p:cNvSpPr/>
          <p:nvPr/>
        </p:nvSpPr>
        <p:spPr bwMode="auto">
          <a:xfrm rot="17660714">
            <a:off x="6100270" y="3440479"/>
            <a:ext cx="1584176" cy="1346862"/>
          </a:xfrm>
          <a:prstGeom prst="arc">
            <a:avLst>
              <a:gd name="adj1" fmla="val 10877743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5853942" y="3154747"/>
                <a:ext cx="8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𝑃𝑏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942" y="3154747"/>
                <a:ext cx="84106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072" r="-5797" b="-1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914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53199" y="1600200"/>
                <a:ext cx="5609162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𝑚𝑣𝑑𝑣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𝑚𝑎𝑑𝑥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𝑏𝑠𝑖𝑛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̈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Başlangıçta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olduğu için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3199" y="1600200"/>
                <a:ext cx="5609162" cy="4530725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76056" y="613092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6/164. problem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44208" y="1600201"/>
            <a:ext cx="2242592" cy="388640"/>
          </a:xfrm>
        </p:spPr>
        <p:txBody>
          <a:bodyPr/>
          <a:lstStyle/>
          <a:p>
            <a:r>
              <a:rPr lang="tr-TR" dirty="0" smtClean="0"/>
              <a:t>SCD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2265362"/>
            <a:ext cx="2562225" cy="3124200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 bwMode="auto">
          <a:xfrm rot="16200000" flipV="1">
            <a:off x="6804248" y="3787514"/>
            <a:ext cx="288032" cy="576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6842049" y="4139206"/>
                <a:ext cx="212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049" y="4139206"/>
                <a:ext cx="21243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857" r="-22857" b="-1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Yay 13"/>
          <p:cNvSpPr/>
          <p:nvPr/>
        </p:nvSpPr>
        <p:spPr bwMode="auto">
          <a:xfrm rot="17660714">
            <a:off x="6100270" y="3440479"/>
            <a:ext cx="1584176" cy="1346862"/>
          </a:xfrm>
          <a:prstGeom prst="arc">
            <a:avLst>
              <a:gd name="adj1" fmla="val 10877743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5853942" y="3154747"/>
                <a:ext cx="8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𝑃𝑏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942" y="3154747"/>
                <a:ext cx="84106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072" r="-5797" b="-1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494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𝑚𝑎𝑑𝑥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𝑏𝑐𝑜𝑠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𝑃𝑏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𝑃𝑏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66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7813"/>
            <a:ext cx="6347048" cy="1246187"/>
          </a:xfrm>
        </p:spPr>
        <p:txBody>
          <a:bodyPr/>
          <a:lstStyle/>
          <a:p>
            <a:r>
              <a:rPr lang="tr-TR" dirty="0" smtClean="0"/>
              <a:t>Kinetik Enerji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339752" y="1600200"/>
                <a:ext cx="6347048" cy="4530725"/>
              </a:xfrm>
            </p:spPr>
            <p:txBody>
              <a:bodyPr/>
              <a:lstStyle/>
              <a:p>
                <a:r>
                  <a:rPr lang="tr-TR" dirty="0">
                    <a:solidFill>
                      <a:srgbClr val="002060"/>
                    </a:solidFill>
                  </a:rPr>
                  <a:t>Öteleme;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:r>
                  <a:rPr lang="tr-TR" dirty="0">
                    <a:solidFill>
                      <a:srgbClr val="002060"/>
                    </a:solidFill>
                  </a:rPr>
                  <a:t>Sabit bir Eksen Etrafında Dönme;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:r>
                  <a:rPr lang="tr-TR" dirty="0">
                    <a:solidFill>
                      <a:srgbClr val="002060"/>
                    </a:solidFill>
                  </a:rPr>
                  <a:t>Genel Düzlemsel Hareket;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/>
              </a:p>
              <a:p>
                <a:r>
                  <a:rPr lang="tr-TR" dirty="0"/>
                  <a:t>Yada</a:t>
                </a:r>
              </a:p>
              <a:p>
                <a:r>
                  <a:rPr lang="tr-TR" dirty="0"/>
                  <a:t>An için hızın sıfır olduğu C noktasına göre;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9752" y="1600200"/>
                <a:ext cx="6347048" cy="4530725"/>
              </a:xfrm>
              <a:blipFill>
                <a:blip r:embed="rId2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54618"/>
            <a:ext cx="2160240" cy="67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Potansiyel Enerjiler ve İş Enerji Denklemleri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u="sng" dirty="0" smtClean="0">
                    <a:solidFill>
                      <a:srgbClr val="7030A0"/>
                    </a:solidFill>
                  </a:rPr>
                  <a:t>Potansiyel Enerji ve İş-Enerji İlişkileri;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Yada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/>
                  <a:t> terimi elastik (yay kuvvetleri) ve yer çekimine bağlı kuvvetler dışındaki tüm kuvvetler tarafından yapılan işi temsil ediyor. Üçüncü bölümde daha özel bir formda </a:t>
                </a:r>
              </a:p>
              <a:p>
                <a:r>
                  <a:rPr lang="tr-TR" dirty="0" smtClean="0"/>
                  <a:t>İş Enerji İlişkilerini şöyle yazdık.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Burada da aynen kullanacağız.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06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İş-Enerji Denklemleri</a:t>
            </a:r>
            <a:br>
              <a:rPr lang="tr-TR" dirty="0" smtClean="0"/>
            </a:br>
            <a:r>
              <a:rPr lang="tr-TR" dirty="0" smtClean="0"/>
              <a:t>Güç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u="sng" dirty="0">
                    <a:solidFill>
                      <a:srgbClr val="7030A0"/>
                    </a:solidFill>
                  </a:rPr>
                  <a:t>Güç;</a:t>
                </a:r>
              </a:p>
              <a:p>
                <a:r>
                  <a:rPr lang="tr-TR" dirty="0"/>
                  <a:t>F kuvveti etkisi altında düzlemsel hareket eden </a:t>
                </a:r>
                <a:r>
                  <a:rPr lang="tr-TR" dirty="0" err="1"/>
                  <a:t>rijit</a:t>
                </a:r>
                <a:r>
                  <a:rPr lang="tr-TR" dirty="0"/>
                  <a:t> cisim hareketini ele aldığımızda, F kuvvetinin oluşturduğu güç, o anda yapılan işin zamana göre değişim oranıdır.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𝑑𝑟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18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26484" y="1640468"/>
                <a:ext cx="4909612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dirty="0" smtClean="0"/>
                  <a:t>’lık silindirin hızı gösterildiği anda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=0.3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 smtClean="0"/>
                  <a:t> daha düştükten sonra hız ne olur? Tamburlu makaranın ağırlığı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ve atalet yarıçapı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=210</m:t>
                    </m:r>
                  </m:oMath>
                </a14:m>
                <a:r>
                  <a:rPr lang="tr-TR" dirty="0" smtClean="0"/>
                  <a:t> mm olarak hesaplanmıştır. Tamburun yarıçapı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tr-TR" dirty="0" smtClean="0"/>
                  <a:t> makaranın yarıçapı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=300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tr-TR" dirty="0" smtClean="0"/>
                  <a:t>’daki sürtünme momenti sabit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𝑁𝑚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dir.</a:t>
                </a:r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6484" y="1640468"/>
                <a:ext cx="4909612" cy="4530725"/>
              </a:xfrm>
              <a:blipFill>
                <a:blip r:embed="rId2"/>
                <a:stretch>
                  <a:fillRect l="-186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7" r="14716"/>
          <a:stretch/>
        </p:blipFill>
        <p:spPr>
          <a:xfrm>
            <a:off x="4565084" y="1745913"/>
            <a:ext cx="4213960" cy="4425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632428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6/117.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85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26484" y="1640468"/>
                <a:ext cx="5341660" cy="50531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=0.3</m:t>
                    </m:r>
                    <m:f>
                      <m:f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;@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=210∴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0.21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∙12=0.5292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𝑦𝑜𝑙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∗1.5=22.5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=8∗9.81∗1.5=−117.72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0.5292∗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=0.9554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6484" y="1640468"/>
                <a:ext cx="5341660" cy="5053145"/>
              </a:xfrm>
              <a:blipFill>
                <a:blip r:embed="rId2"/>
                <a:stretch>
                  <a:fillRect b="-48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7" r="14716"/>
          <a:stretch/>
        </p:blipFill>
        <p:spPr>
          <a:xfrm>
            <a:off x="5076056" y="1527886"/>
            <a:ext cx="4213960" cy="4425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632428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6/117.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006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26484" y="1640468"/>
                <a:ext cx="6061740" cy="505314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=−22.5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=−117.72;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0.9554 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=10.615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10.615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=96.175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=3.01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6484" y="1640468"/>
                <a:ext cx="6061740" cy="5053145"/>
              </a:xfrm>
              <a:blipFill>
                <a:blip r:embed="rId2"/>
                <a:stretch>
                  <a:fillRect l="-101" r="-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7" r="14716"/>
          <a:stretch/>
        </p:blipFill>
        <p:spPr>
          <a:xfrm>
            <a:off x="5878096" y="3430998"/>
            <a:ext cx="3263353" cy="34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30725"/>
          </a:xfrm>
        </p:spPr>
        <p:txBody>
          <a:bodyPr/>
          <a:lstStyle/>
          <a:p>
            <a:r>
              <a:rPr lang="tr-TR" dirty="0" smtClean="0"/>
              <a:t>Özdeş dikdörtgensel levha görülen pozisyonda durgunluktan serbest bırakılıyor, hareketin sonrasında oluşacak maksimum açısal hızı bulunuz. Mafsaldaki sürtünmeyi ihmal ediniz.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9927" y="2737937"/>
            <a:ext cx="3735145" cy="225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6/123.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9667714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676</Words>
  <Application>Microsoft Office PowerPoint</Application>
  <PresentationFormat>Ekran Gösterisi (4:3)</PresentationFormat>
  <Paragraphs>207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Times New Roman</vt:lpstr>
      <vt:lpstr>Wingdings</vt:lpstr>
      <vt:lpstr>Level</vt:lpstr>
      <vt:lpstr>6. Rijit cisimlerin düzlemsel kinetiği 6.6 İş Enerji İlişkileri</vt:lpstr>
      <vt:lpstr>Kuvvet ve Momentlerin Yaptığı İş</vt:lpstr>
      <vt:lpstr>Kinetik Enerji</vt:lpstr>
      <vt:lpstr>Potansiyel Enerjiler ve İş Enerji Denklemleri</vt:lpstr>
      <vt:lpstr>İş-Enerji Denklemleri Güç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İş Enerji İvme-Virtüel İş</vt:lpstr>
      <vt:lpstr>İş Enerji –İvme Virtuel İş</vt:lpstr>
      <vt:lpstr>İş Enerji –İvme Virtuel İş</vt:lpstr>
      <vt:lpstr>İş Enerji –İvme Virtuel İş</vt:lpstr>
      <vt:lpstr>Örnekler</vt:lpstr>
      <vt:lpstr>Örnekler</vt:lpstr>
      <vt:lpstr>Örnek</vt:lpstr>
      <vt:lpstr>Örnekler</vt:lpstr>
      <vt:lpstr>Örnekler</vt:lpstr>
      <vt:lpstr>Örnekler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Nurdan Bilgin</cp:lastModifiedBy>
  <cp:revision>596</cp:revision>
  <dcterms:created xsi:type="dcterms:W3CDTF">2011-12-14T18:23:40Z</dcterms:created>
  <dcterms:modified xsi:type="dcterms:W3CDTF">2018-12-18T13:57:22Z</dcterms:modified>
</cp:coreProperties>
</file>