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392" r:id="rId2"/>
    <p:sldId id="406" r:id="rId3"/>
    <p:sldId id="407" r:id="rId4"/>
    <p:sldId id="393" r:id="rId5"/>
    <p:sldId id="377" r:id="rId6"/>
    <p:sldId id="394" r:id="rId7"/>
    <p:sldId id="408" r:id="rId8"/>
    <p:sldId id="409" r:id="rId9"/>
    <p:sldId id="410" r:id="rId10"/>
    <p:sldId id="395" r:id="rId11"/>
    <p:sldId id="396" r:id="rId12"/>
    <p:sldId id="397" r:id="rId13"/>
    <p:sldId id="357" r:id="rId14"/>
    <p:sldId id="358" r:id="rId15"/>
    <p:sldId id="398" r:id="rId16"/>
    <p:sldId id="399" r:id="rId17"/>
    <p:sldId id="400" r:id="rId18"/>
    <p:sldId id="402" r:id="rId19"/>
    <p:sldId id="403" r:id="rId20"/>
    <p:sldId id="404" r:id="rId21"/>
    <p:sldId id="405" r:id="rId22"/>
    <p:sldId id="411" r:id="rId23"/>
    <p:sldId id="426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1" r:id="rId33"/>
    <p:sldId id="422" r:id="rId34"/>
    <p:sldId id="423" r:id="rId35"/>
    <p:sldId id="424" r:id="rId36"/>
    <p:sldId id="425" r:id="rId37"/>
  </p:sldIdLst>
  <p:sldSz cx="9144000" cy="6858000" type="screen4x3"/>
  <p:notesSz cx="6870700" cy="97107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7F"/>
    <a:srgbClr val="C089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255" autoAdjust="0"/>
  </p:normalViewPr>
  <p:slideViewPr>
    <p:cSldViewPr>
      <p:cViewPr varScale="1">
        <p:scale>
          <a:sx n="69" d="100"/>
          <a:sy n="69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8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DD7FA4-99CA-4156-A6F8-69AE3470A451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612601"/>
            <a:ext cx="5496560" cy="4369833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8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F37253-38D9-4830-B8D6-A5286AC59D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7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9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60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11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37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2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53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0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3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15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0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6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8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37A1F92-154A-478B-A640-DE658ED7487C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emf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emf"/><Relationship Id="rId7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9.emf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0.emf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0.emf"/><Relationship Id="rId7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10" Type="http://schemas.openxmlformats.org/officeDocument/2006/relationships/image" Target="../media/image4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Rijit cisimlerin düzlemsel kinetiği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6.1 </a:t>
            </a:r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5. bölümde rijit cisimlerin düzlemsel kinematiğinin iliskilerini (denklemlerini) gördük. Bu bölümde bu iliskileri kullanarak, rijit cisimlerin iki boyutlu hareketinde, kuvvetlerin etkisini inceleyeceğiz.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r>
              <a:rPr lang="tr-TR" dirty="0">
                <a:latin typeface="Comic Sans MS" panose="030F0702030302020204" pitchFamily="66" charset="0"/>
              </a:rPr>
              <a:t>. Bölüm 3 kısımdan oluşuyor (A, B, ve C).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 smtClean="0">
                <a:latin typeface="Comic Sans MS" panose="030F0702030302020204" pitchFamily="66" charset="0"/>
              </a:rPr>
              <a:t>Kuvvetlerin </a:t>
            </a:r>
            <a:r>
              <a:rPr lang="tr-TR" dirty="0">
                <a:latin typeface="Comic Sans MS" panose="030F0702030302020204" pitchFamily="66" charset="0"/>
              </a:rPr>
              <a:t>ve momentlerin lineer ivmesi ile açısal ivmesi arasındaki bağıntılar,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latin typeface="Comic Sans MS" panose="030F0702030302020204" pitchFamily="66" charset="0"/>
              </a:rPr>
              <a:t>İs enerji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latin typeface="Comic Sans MS" panose="030F0702030302020204" pitchFamily="66" charset="0"/>
              </a:rPr>
              <a:t>İmpuls-momentum</a:t>
            </a:r>
            <a:endParaRPr lang="tr-T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36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Kuvvet kütle ve ivme</a:t>
            </a:r>
            <a:br>
              <a:rPr lang="tr-TR" dirty="0"/>
            </a:br>
            <a:r>
              <a:rPr lang="tr-TR" dirty="0"/>
              <a:t>Düzlemsel </a:t>
            </a:r>
            <a:r>
              <a:rPr lang="tr-TR" dirty="0" smtClean="0"/>
              <a:t>Hareketin </a:t>
            </a:r>
            <a:r>
              <a:rPr lang="tr-TR" dirty="0"/>
              <a:t>Denklemleri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1061" y="3212976"/>
            <a:ext cx="3650280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2269474"/>
                <a:ext cx="4791730" cy="366972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69474"/>
                <a:ext cx="4791730" cy="3669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57200" y="1772816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Eğrisel Koordinatlar;</a:t>
            </a:r>
          </a:p>
        </p:txBody>
      </p:sp>
    </p:spTree>
    <p:extLst>
      <p:ext uri="{BB962C8B-B14F-4D97-AF65-F5344CB8AC3E}">
        <p14:creationId xmlns:p14="http://schemas.microsoft.com/office/powerpoint/2010/main" val="164453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Kuvvet kütle ve ivme</a:t>
            </a:r>
            <a:br>
              <a:rPr lang="tr-TR" dirty="0"/>
            </a:br>
            <a:r>
              <a:rPr lang="tr-TR" dirty="0"/>
              <a:t>Düzlemsel </a:t>
            </a:r>
            <a:r>
              <a:rPr lang="tr-TR" dirty="0" smtClean="0"/>
              <a:t>Hareketin </a:t>
            </a:r>
            <a:r>
              <a:rPr lang="tr-TR" dirty="0"/>
              <a:t>Denklemleri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3650280" cy="19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772816"/>
            <a:ext cx="360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Kartezyen </a:t>
            </a:r>
            <a:r>
              <a:rPr lang="tr-T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Koordinatlar;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9612" y="3645024"/>
                <a:ext cx="6984776" cy="158299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645024"/>
                <a:ext cx="6984776" cy="1582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41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Kuvvet kütle ve ivme</a:t>
            </a:r>
            <a:br>
              <a:rPr lang="tr-TR" dirty="0"/>
            </a:br>
            <a:r>
              <a:rPr lang="tr-TR" dirty="0"/>
              <a:t>Düzlemsel </a:t>
            </a:r>
            <a:r>
              <a:rPr lang="tr-TR" dirty="0" smtClean="0"/>
              <a:t>Hareketin </a:t>
            </a:r>
            <a:r>
              <a:rPr lang="tr-TR" dirty="0"/>
              <a:t>Denklemleri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60648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</a:rPr>
              <a:t>Alternatif Moment Denklemi</a:t>
            </a:r>
          </a:p>
          <a:p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1960" y="1633920"/>
            <a:ext cx="4038600" cy="2167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743" y="3911450"/>
            <a:ext cx="8507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Eğer rijit cisim sabit bir O noktası etrafında dönüyorsa bu denklem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 smtClean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Şeklini </a:t>
            </a:r>
            <a:r>
              <a:rPr lang="tr-TR" sz="2400" dirty="0">
                <a:latin typeface="Comic Sans MS" panose="030F0702030302020204" pitchFamily="66" charset="0"/>
              </a:rPr>
              <a:t>alır.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3568" y="2137050"/>
                <a:ext cx="3141694" cy="98668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tr-TR" sz="24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7050"/>
                <a:ext cx="3141694" cy="986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09344" y="4665451"/>
                <a:ext cx="1972912" cy="9866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344" y="4665451"/>
                <a:ext cx="1972912" cy="98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40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525" y="1515653"/>
            <a:ext cx="618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Bağımsız veya Bağımlı </a:t>
            </a:r>
            <a:r>
              <a:rPr lang="tr-TR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Rijit</a:t>
            </a:r>
            <a:r>
              <a:rPr lang="tr-T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Cisim Hareketi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07904" y="3607622"/>
            <a:ext cx="4844955" cy="2961620"/>
            <a:chOff x="611560" y="764704"/>
            <a:chExt cx="4844955" cy="29616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560" y="764704"/>
              <a:ext cx="4844955" cy="267496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5576" y="3356992"/>
              <a:ext cx="1124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u="sng" dirty="0">
                  <a:solidFill>
                    <a:schemeClr val="tx2"/>
                  </a:solidFill>
                  <a:latin typeface="Comic Sans MS" pitchFamily="66" charset="0"/>
                </a:rPr>
                <a:t>Bağımsız</a:t>
              </a:r>
              <a:endParaRPr lang="tr-TR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35896" y="3356992"/>
              <a:ext cx="950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u="sng" dirty="0">
                  <a:solidFill>
                    <a:schemeClr val="tx2"/>
                  </a:solidFill>
                  <a:latin typeface="Comic Sans MS" pitchFamily="66" charset="0"/>
                </a:rPr>
                <a:t>Bağımlı</a:t>
              </a:r>
              <a:endParaRPr lang="tr-TR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8525" y="203796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Bağımsızlık veya bağımlılık cismin hareketini </a:t>
            </a:r>
            <a:r>
              <a:rPr lang="tr-TR" sz="2400" dirty="0" err="1" smtClean="0">
                <a:latin typeface="Comic Sans MS" panose="030F0702030302020204" pitchFamily="66" charset="0"/>
              </a:rPr>
              <a:t>engeleyen</a:t>
            </a:r>
            <a:r>
              <a:rPr lang="tr-TR" sz="2400" dirty="0" smtClean="0">
                <a:latin typeface="Comic Sans MS" panose="030F0702030302020204" pitchFamily="66" charset="0"/>
              </a:rPr>
              <a:t> bir </a:t>
            </a:r>
            <a:r>
              <a:rPr lang="tr-TR" sz="2400" dirty="0" err="1" smtClean="0">
                <a:latin typeface="Comic Sans MS" panose="030F0702030302020204" pitchFamily="66" charset="0"/>
              </a:rPr>
              <a:t>sınırlılığn</a:t>
            </a:r>
            <a:r>
              <a:rPr lang="tr-TR" sz="2400" dirty="0" smtClean="0">
                <a:latin typeface="Comic Sans MS" panose="030F0702030302020204" pitchFamily="66" charset="0"/>
              </a:rPr>
              <a:t> olup olmamasına göre belirlenmektedir. Örneğin, roket bağımsız iken çubuk, hareketini sınırlayan yuvalar nedeniyle bağımlıdır.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4603" y="3861048"/>
                <a:ext cx="2940228" cy="67076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03" y="3861048"/>
                <a:ext cx="2940228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418525" y="149691"/>
            <a:ext cx="8229600" cy="12461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kern="0" dirty="0" smtClean="0"/>
              <a:t>6. Kuvvet kütle ve ivme</a:t>
            </a:r>
            <a:br>
              <a:rPr lang="tr-TR" kern="0" dirty="0" smtClean="0"/>
            </a:br>
            <a:r>
              <a:rPr lang="tr-TR" kern="0" dirty="0" smtClean="0"/>
              <a:t>Düzlemsel Hareketin Denklemleri</a:t>
            </a:r>
            <a:endParaRPr lang="tr-TR" kern="0" dirty="0"/>
          </a:p>
        </p:txBody>
      </p:sp>
    </p:spTree>
    <p:extLst>
      <p:ext uri="{BB962C8B-B14F-4D97-AF65-F5344CB8AC3E}">
        <p14:creationId xmlns:p14="http://schemas.microsoft.com/office/powerpoint/2010/main" val="143675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525" y="1529441"/>
            <a:ext cx="556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Birbirine Bağlı </a:t>
            </a:r>
            <a:r>
              <a:rPr lang="tr-TR" sz="2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Rijit</a:t>
            </a:r>
            <a:r>
              <a:rPr lang="tr-T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Cisim Sistemleri</a:t>
            </a:r>
            <a:endParaRPr lang="tr-T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5" y="2307935"/>
            <a:ext cx="6164803" cy="2409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08279" y="4717779"/>
                <a:ext cx="5250091" cy="98668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tr-TR" sz="24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279" y="4717779"/>
                <a:ext cx="5250091" cy="98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18525" y="149691"/>
            <a:ext cx="8229600" cy="12461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kern="0" dirty="0" smtClean="0"/>
              <a:t>6. Kuvvet kütle ve ivme</a:t>
            </a:r>
            <a:br>
              <a:rPr lang="tr-TR" kern="0" dirty="0" smtClean="0"/>
            </a:br>
            <a:r>
              <a:rPr lang="tr-TR" kern="0" dirty="0" smtClean="0"/>
              <a:t>Düzlemsel Hareketin Denklemleri</a:t>
            </a:r>
            <a:endParaRPr lang="tr-TR" kern="0" dirty="0"/>
          </a:p>
        </p:txBody>
      </p:sp>
    </p:spTree>
    <p:extLst>
      <p:ext uri="{BB962C8B-B14F-4D97-AF65-F5344CB8AC3E}">
        <p14:creationId xmlns:p14="http://schemas.microsoft.com/office/powerpoint/2010/main" val="313614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8525" y="149691"/>
            <a:ext cx="8229600" cy="12461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kern="0" dirty="0" smtClean="0"/>
              <a:t>6. Kuvvet kütle ve ivme</a:t>
            </a:r>
            <a:br>
              <a:rPr lang="tr-TR" kern="0" dirty="0" smtClean="0"/>
            </a:br>
            <a:r>
              <a:rPr lang="tr-TR" kern="0" dirty="0" smtClean="0"/>
              <a:t>Öteleme</a:t>
            </a:r>
            <a:endParaRPr lang="tr-TR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4244823" cy="4530725"/>
              </a:xfrm>
            </p:spPr>
            <p:txBody>
              <a:bodyPr/>
              <a:lstStyle/>
              <a:p>
                <a:r>
                  <a:rPr lang="tr-TR" dirty="0">
                    <a:latin typeface="Comic Sans MS" panose="030F0702030302020204" pitchFamily="66" charset="0"/>
                  </a:rPr>
                  <a:t>Öteleme yapan bir cismin her doğrusu daima paralel kalır. İkiye ayrılır.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tr-TR" dirty="0" smtClean="0">
                    <a:latin typeface="Comic Sans MS" panose="030F0702030302020204" pitchFamily="66" charset="0"/>
                  </a:rPr>
                  <a:t>Doğrusal </a:t>
                </a:r>
                <a:r>
                  <a:rPr lang="tr-TR" dirty="0">
                    <a:latin typeface="Comic Sans MS" panose="030F0702030302020204" pitchFamily="66" charset="0"/>
                  </a:rPr>
                  <a:t>Öteleme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tr-TR" dirty="0" smtClean="0">
                    <a:latin typeface="Comic Sans MS" panose="030F0702030302020204" pitchFamily="66" charset="0"/>
                  </a:rPr>
                  <a:t>Eğrisel </a:t>
                </a:r>
                <a:r>
                  <a:rPr lang="tr-TR" dirty="0">
                    <a:latin typeface="Comic Sans MS" panose="030F0702030302020204" pitchFamily="66" charset="0"/>
                  </a:rPr>
                  <a:t>Öteleme</a:t>
                </a: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Her </a:t>
                </a:r>
                <a:r>
                  <a:rPr lang="tr-TR" dirty="0">
                    <a:latin typeface="Comic Sans MS" panose="030F0702030302020204" pitchFamily="66" charset="0"/>
                  </a:rPr>
                  <a:t>iki durumda da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tr-TR" dirty="0">
                    <a:latin typeface="Comic Sans MS" panose="030F0702030302020204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tr-TR" dirty="0">
                    <a:latin typeface="Comic Sans MS" panose="030F0702030302020204" pitchFamily="66" charset="0"/>
                  </a:rPr>
                  <a:t> sıfıra eşittir.</a:t>
                </a:r>
              </a:p>
              <a:p>
                <a:r>
                  <a:rPr lang="tr-TR" dirty="0">
                    <a:latin typeface="Comic Sans MS" panose="030F0702030302020204" pitchFamily="66" charset="0"/>
                  </a:rPr>
                  <a:t>Bundan dolayı hareket denklemleri aşağıdaki şekilde ele alınır.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4244823" cy="4530725"/>
              </a:xfrm>
              <a:blipFill>
                <a:blip r:embed="rId3"/>
                <a:stretch>
                  <a:fillRect l="-2155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02023" y="1600201"/>
            <a:ext cx="3946101" cy="4548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5701213"/>
                <a:ext cx="4483022" cy="89434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01213"/>
                <a:ext cx="4483022" cy="8943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12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906888" cy="4530725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tx2"/>
                    </a:solidFill>
                  </a:rPr>
                  <a:t>Örnek 1: </a:t>
                </a:r>
                <a:r>
                  <a:rPr lang="tr-TR" dirty="0" smtClean="0"/>
                  <a:t>Düzgün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çubuğu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tr-TR" dirty="0" smtClean="0"/>
                  <a:t>’daki mesnet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 smtClean="0"/>
                  <a:t>’daki tekerlek ile güvenli şekilde dik duracak şekilde </a:t>
                </a:r>
                <a:r>
                  <a:rPr lang="tr-TR" dirty="0"/>
                  <a:t>ivmelenen çerçeve üzerine monte edilmiştir. Çerçevenin yatay ivmesi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 tekerleğe uygulanan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𝐹𝐴</m:t>
                    </m:r>
                  </m:oMath>
                </a14:m>
                <a:r>
                  <a:rPr lang="tr-TR" dirty="0"/>
                  <a:t> kuvveti ile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tr-TR" dirty="0"/>
                  <a:t>’daki pime gelen kuvvetin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bileşenini </a:t>
                </a:r>
                <a:r>
                  <a:rPr lang="tr-TR" dirty="0"/>
                  <a:t>hesaplayınız.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906888" cy="4530725"/>
              </a:xfrm>
              <a:blipFill>
                <a:blip r:embed="rId2"/>
                <a:stretch>
                  <a:fillRect l="-1863" t="-942" r="-31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64" r="16618"/>
          <a:stretch/>
        </p:blipFill>
        <p:spPr>
          <a:xfrm>
            <a:off x="5580112" y="1844824"/>
            <a:ext cx="3312368" cy="39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43051" y="2369738"/>
                <a:ext cx="4469750" cy="1552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∗20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=600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=600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=1200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=1200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=600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51" y="2369738"/>
                <a:ext cx="4469750" cy="1552541"/>
              </a:xfrm>
              <a:prstGeom prst="rect">
                <a:avLst/>
              </a:prstGeom>
              <a:blipFill>
                <a:blip r:embed="rId2"/>
                <a:stretch>
                  <a:fillRect b="-62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20751" y="1715840"/>
            <a:ext cx="3708857" cy="3683694"/>
            <a:chOff x="420751" y="1715840"/>
            <a:chExt cx="3708857" cy="3683694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1715840"/>
              <a:ext cx="3672408" cy="3683694"/>
              <a:chOff x="457200" y="1715840"/>
              <a:chExt cx="3672408" cy="368369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715840"/>
                <a:ext cx="3672408" cy="3683694"/>
              </a:xfrm>
              <a:prstGeom prst="rect">
                <a:avLst/>
              </a:prstGeom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>
                <a:off x="1331640" y="3212976"/>
                <a:ext cx="158417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1907704" y="3212976"/>
                <a:ext cx="0" cy="5040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907704" y="4365104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907704" y="4365104"/>
                <a:ext cx="7920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971600" y="3789040"/>
                <a:ext cx="936104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655676" y="2961343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5676" y="2961343"/>
                    <a:ext cx="50405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640538" y="4180438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0538" y="4180438"/>
                    <a:ext cx="50405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918049" y="4617132"/>
                    <a:ext cx="504056" cy="391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8049" y="4617132"/>
                    <a:ext cx="504056" cy="3912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44134" y="3212976"/>
                    <a:ext cx="1375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𝑚𝑎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4134" y="3212976"/>
                    <a:ext cx="137584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71600" y="3404817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3404817"/>
                  <a:ext cx="50405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 bwMode="auto">
            <a:xfrm rot="16908433">
              <a:off x="1256433" y="3701633"/>
              <a:ext cx="1512168" cy="1224136"/>
            </a:xfrm>
            <a:prstGeom prst="arc">
              <a:avLst>
                <a:gd name="adj1" fmla="val 7484824"/>
                <a:gd name="adj2" fmla="val 2046748"/>
              </a:avLst>
            </a:prstGeom>
            <a:noFill/>
            <a:ln w="9525" cap="flat" cmpd="sng" algn="ctr">
              <a:solidFill>
                <a:srgbClr val="00B050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0751" y="4149151"/>
                  <a:ext cx="1375849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𝑚𝑎</m:t>
                        </m:r>
                        <m:f>
                          <m:f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751" y="4149151"/>
                  <a:ext cx="1375849" cy="63998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423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089848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𝒓𝒏𝒆𝒌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bloğu ve ona bağlı çubuk toplam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kütleye sahiptir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800 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dirty="0"/>
                  <a:t>’luk </a:t>
                </a:r>
                <a:r>
                  <a:rPr lang="tr-TR" dirty="0" smtClean="0"/>
                  <a:t>kuvvetin etkisi </a:t>
                </a:r>
                <a:r>
                  <a:rPr lang="tr-TR" dirty="0"/>
                  <a:t>altında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tr-TR" dirty="0"/>
                  <a:t> ’lik kılavuz boyunca hareket etmektedir. Düzgün yatay çubuğun kütlesi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olup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tr-TR" dirty="0"/>
                  <a:t> noktasında bloğa kaynaklanmıştır. Kılavuzdaki sürtünme ihmal edilebilir.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tr-TR" dirty="0"/>
                  <a:t> noktasında kaynaktan çubuğa etkiyen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tr-TR" dirty="0"/>
                  <a:t> momentini hesaplayınız.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089848" cy="4530725"/>
              </a:xfrm>
              <a:blipFill>
                <a:blip r:embed="rId2"/>
                <a:stretch>
                  <a:fillRect l="-1796" t="-942" r="-5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2080" y="1579596"/>
            <a:ext cx="359695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Serbest Cisim Diyagramı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835" y="2981972"/>
            <a:ext cx="3290917" cy="233709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Kinetik Diyagram</a:t>
            </a:r>
            <a:endParaRPr lang="tr-T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564904"/>
            <a:ext cx="3472616" cy="24661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67539" y="2292350"/>
            <a:ext cx="3816350" cy="38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2752" y="5316517"/>
                <a:ext cx="41585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=800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−60∗9.81∗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60=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=4.84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752" y="5316517"/>
                <a:ext cx="4158511" cy="553998"/>
              </a:xfrm>
              <a:prstGeom prst="rect">
                <a:avLst/>
              </a:prstGeom>
              <a:blipFill>
                <a:blip r:embed="rId4"/>
                <a:stretch>
                  <a:fillRect l="-147" b="-17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3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</a:t>
            </a:r>
            <a:r>
              <a:rPr lang="tr-TR" dirty="0" err="1"/>
              <a:t>Rijit</a:t>
            </a:r>
            <a:r>
              <a:rPr lang="tr-TR" dirty="0"/>
              <a:t> cisimlerin düzlemsel kinetiği</a:t>
            </a:r>
            <a:br>
              <a:rPr lang="tr-TR" dirty="0"/>
            </a:br>
            <a:r>
              <a:rPr lang="tr-TR" dirty="0"/>
              <a:t>6.1 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>
                <a:latin typeface="Comic Sans MS" panose="030F0702030302020204" pitchFamily="66" charset="0"/>
              </a:rPr>
              <a:t>Rijit</a:t>
            </a:r>
            <a:r>
              <a:rPr lang="tr-TR" b="1" dirty="0">
                <a:latin typeface="Comic Sans MS" panose="030F0702030302020204" pitchFamily="66" charset="0"/>
              </a:rPr>
              <a:t> cismin kinetiği</a:t>
            </a:r>
            <a:r>
              <a:rPr lang="tr-TR" dirty="0">
                <a:latin typeface="Comic Sans MS" panose="030F0702030302020204" pitchFamily="66" charset="0"/>
              </a:rPr>
              <a:t>, cisme etki eden kuvvetler ile cismin şekli, kütlesi ve bu kuvvetlerin yarattığı hareket arasındaki bağıntıları inceler. 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b="1" dirty="0" smtClean="0">
                <a:latin typeface="Comic Sans MS" panose="030F0702030302020204" pitchFamily="66" charset="0"/>
              </a:rPr>
              <a:t>Parçacığın </a:t>
            </a:r>
            <a:r>
              <a:rPr lang="tr-TR" b="1" dirty="0">
                <a:latin typeface="Comic Sans MS" panose="030F0702030302020204" pitchFamily="66" charset="0"/>
              </a:rPr>
              <a:t>kinetiği</a:t>
            </a:r>
            <a:r>
              <a:rPr lang="tr-TR" dirty="0">
                <a:latin typeface="Comic Sans MS" panose="030F0702030302020204" pitchFamily="66" charset="0"/>
              </a:rPr>
              <a:t> konusunda </a:t>
            </a:r>
            <a:r>
              <a:rPr lang="tr-TR" dirty="0" err="1" smtClean="0">
                <a:latin typeface="Comic Sans MS" panose="030F0702030302020204" pitchFamily="66" charset="0"/>
              </a:rPr>
              <a:t>cisime</a:t>
            </a:r>
            <a:r>
              <a:rPr lang="tr-TR" dirty="0" smtClean="0">
                <a:latin typeface="Comic Sans MS" panose="030F0702030302020204" pitchFamily="66" charset="0"/>
              </a:rPr>
              <a:t> uygulanan kuvvetlerin tamamının </a:t>
            </a:r>
            <a:r>
              <a:rPr lang="tr-TR" dirty="0">
                <a:latin typeface="Comic Sans MS" panose="030F0702030302020204" pitchFamily="66" charset="0"/>
              </a:rPr>
              <a:t>kütle merkezinden </a:t>
            </a:r>
            <a:r>
              <a:rPr lang="tr-TR" dirty="0" smtClean="0">
                <a:latin typeface="Comic Sans MS" panose="030F0702030302020204" pitchFamily="66" charset="0"/>
              </a:rPr>
              <a:t>geçtiği varsayımı ile işlem yapıyorduk.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Farklı olarak;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b="1" dirty="0" err="1">
                <a:latin typeface="Comic Sans MS" panose="030F0702030302020204" pitchFamily="66" charset="0"/>
              </a:rPr>
              <a:t>Rijit</a:t>
            </a:r>
            <a:r>
              <a:rPr lang="tr-TR" b="1" dirty="0">
                <a:latin typeface="Comic Sans MS" panose="030F0702030302020204" pitchFamily="66" charset="0"/>
              </a:rPr>
              <a:t> cismin </a:t>
            </a:r>
            <a:r>
              <a:rPr lang="tr-TR" b="1" dirty="0" smtClean="0">
                <a:latin typeface="Comic Sans MS" panose="030F0702030302020204" pitchFamily="66" charset="0"/>
              </a:rPr>
              <a:t>kinetiğinde </a:t>
            </a:r>
            <a:r>
              <a:rPr lang="tr-TR" dirty="0" smtClean="0">
                <a:latin typeface="Comic Sans MS" panose="030F0702030302020204" pitchFamily="66" charset="0"/>
              </a:rPr>
              <a:t>ise cisim, </a:t>
            </a:r>
            <a:r>
              <a:rPr lang="tr-TR" dirty="0">
                <a:latin typeface="Comic Sans MS" panose="030F0702030302020204" pitchFamily="66" charset="0"/>
              </a:rPr>
              <a:t>gerçek boyutları ile </a:t>
            </a:r>
            <a:r>
              <a:rPr lang="tr-TR" dirty="0" smtClean="0">
                <a:latin typeface="Comic Sans MS" panose="030F0702030302020204" pitchFamily="66" charset="0"/>
              </a:rPr>
              <a:t>ele alınacak, Cisme uygulanan kuvvetlerin uygulanma noktası önemli olacaktır.</a:t>
            </a:r>
          </a:p>
        </p:txBody>
      </p:sp>
    </p:spTree>
    <p:extLst>
      <p:ext uri="{BB962C8B-B14F-4D97-AF65-F5344CB8AC3E}">
        <p14:creationId xmlns:p14="http://schemas.microsoft.com/office/powerpoint/2010/main" val="10966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Örnekler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Çubuğun SCD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518" y="3132019"/>
            <a:ext cx="3653552" cy="2037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Çubuğun KD</a:t>
            </a:r>
            <a:endParaRPr lang="tr-T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8024" y="3085835"/>
            <a:ext cx="3312368" cy="1207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268" y="5099114"/>
                <a:ext cx="8477514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=196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68" y="5099114"/>
                <a:ext cx="8477514" cy="698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 bwMode="auto">
          <a:xfrm>
            <a:off x="4788024" y="3335732"/>
            <a:ext cx="936104" cy="1251703"/>
          </a:xfrm>
          <a:prstGeom prst="arc">
            <a:avLst>
              <a:gd name="adj1" fmla="val 14884535"/>
              <a:gd name="adj2" fmla="val 6183129"/>
            </a:avLst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9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755576" y="3957374"/>
            <a:ext cx="8147247" cy="2448272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Örnek 3: </a:t>
            </a:r>
            <a:r>
              <a:rPr lang="tr-TR" dirty="0" smtClean="0">
                <a:latin typeface="Comic Sans MS" panose="030F0702030302020204" pitchFamily="66" charset="0"/>
              </a:rPr>
              <a:t>Şekilde görülen 100 </a:t>
            </a:r>
            <a:r>
              <a:rPr lang="tr-TR" dirty="0">
                <a:latin typeface="Comic Sans MS" panose="030F0702030302020204" pitchFamily="66" charset="0"/>
              </a:rPr>
              <a:t>kg kütleli </a:t>
            </a:r>
            <a:r>
              <a:rPr lang="tr-TR" dirty="0" smtClean="0">
                <a:latin typeface="Comic Sans MS" panose="030F0702030302020204" pitchFamily="66" charset="0"/>
              </a:rPr>
              <a:t>kütük 3 kabloyla bağlıdır. CB kablosu aniden koparsa, kopmadan hemen </a:t>
            </a:r>
            <a:r>
              <a:rPr lang="tr-TR" dirty="0">
                <a:latin typeface="Comic Sans MS" panose="030F0702030302020204" pitchFamily="66" charset="0"/>
              </a:rPr>
              <a:t>sonra her bir kablodaki </a:t>
            </a:r>
            <a:r>
              <a:rPr lang="tr-TR" dirty="0" smtClean="0">
                <a:latin typeface="Comic Sans MS" panose="030F0702030302020204" pitchFamily="66" charset="0"/>
              </a:rPr>
              <a:t>gerilme kuvvetini hesaplayınız</a:t>
            </a:r>
            <a:r>
              <a:rPr lang="tr-TR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552" y="1787330"/>
            <a:ext cx="5655087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4446916"/>
                <a:ext cx="8892480" cy="229445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45=0</m:t>
                      </m:r>
                    </m:oMath>
                  </m:oMathPara>
                </a14:m>
                <a:endParaRPr lang="tr-TR" sz="2000" b="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45=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=6.94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6.94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=4.62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45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45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000" b="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45=0⟹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=347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sz="2000" dirty="0">
                  <a:latin typeface="Comic Sans MS" panose="030F0702030302020204" pitchFamily="66" charset="0"/>
                </a:endParaRPr>
              </a:p>
              <a:p>
                <a:endParaRPr lang="tr-TR" sz="2000" dirty="0">
                  <a:latin typeface="Comic Sans MS" panose="030F0702030302020204" pitchFamily="66" charset="0"/>
                </a:endParaRPr>
              </a:p>
              <a:p>
                <a:endParaRPr lang="tr-TR" dirty="0" smtClean="0">
                  <a:latin typeface="Comic Sans MS" panose="030F0702030302020204" pitchFamily="66" charset="0"/>
                </a:endParaRPr>
              </a:p>
              <a:p>
                <a:endParaRPr lang="tr-T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4446916"/>
                <a:ext cx="8892480" cy="229445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İçerik Yer Tutucusu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9552" y="1787330"/>
            <a:ext cx="5655087" cy="217004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 bwMode="auto">
          <a:xfrm>
            <a:off x="2699792" y="2420888"/>
            <a:ext cx="7200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Düz Ok Bağlayıcısı 3"/>
          <p:cNvCxnSpPr/>
          <p:nvPr/>
        </p:nvCxnSpPr>
        <p:spPr bwMode="auto">
          <a:xfrm flipV="1">
            <a:off x="755576" y="3068960"/>
            <a:ext cx="576064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Düz Ok Bağlayıcısı 8"/>
          <p:cNvCxnSpPr/>
          <p:nvPr/>
        </p:nvCxnSpPr>
        <p:spPr bwMode="auto">
          <a:xfrm flipV="1">
            <a:off x="3995936" y="3068960"/>
            <a:ext cx="576064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Düz Ok Bağlayıcısı 5"/>
          <p:cNvCxnSpPr/>
          <p:nvPr/>
        </p:nvCxnSpPr>
        <p:spPr bwMode="auto">
          <a:xfrm>
            <a:off x="2339752" y="3645024"/>
            <a:ext cx="0" cy="6480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Düz Bağlayıcı 4"/>
          <p:cNvCxnSpPr/>
          <p:nvPr/>
        </p:nvCxnSpPr>
        <p:spPr bwMode="auto">
          <a:xfrm>
            <a:off x="404925" y="1945656"/>
            <a:ext cx="2757623" cy="24435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Düz Bağlayıcı 11"/>
          <p:cNvCxnSpPr/>
          <p:nvPr/>
        </p:nvCxnSpPr>
        <p:spPr bwMode="auto">
          <a:xfrm flipH="1">
            <a:off x="1787614" y="1926444"/>
            <a:ext cx="2280330" cy="2243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4033581" y="1649477"/>
                <a:ext cx="292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81" y="1649477"/>
                <a:ext cx="29264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417"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3127228" y="4054521"/>
                <a:ext cx="2589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28" y="4054521"/>
                <a:ext cx="25898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905" r="-4762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4523918" y="3028937"/>
                <a:ext cx="305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918" y="3028937"/>
                <a:ext cx="30501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6000" r="-6000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/>
              <p:cNvSpPr txBox="1"/>
              <p:nvPr/>
            </p:nvSpPr>
            <p:spPr>
              <a:xfrm>
                <a:off x="943760" y="2840323"/>
                <a:ext cx="289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60" y="2840323"/>
                <a:ext cx="28911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6383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/>
              <p:cNvSpPr txBox="1"/>
              <p:nvPr/>
            </p:nvSpPr>
            <p:spPr>
              <a:xfrm>
                <a:off x="2391502" y="3987058"/>
                <a:ext cx="403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02" y="3987058"/>
                <a:ext cx="40312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3636" r="-12121" b="-2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İçerik Yer Tutucusu 7"/>
              <p:cNvSpPr txBox="1">
                <a:spLocks/>
              </p:cNvSpPr>
              <p:nvPr/>
            </p:nvSpPr>
            <p:spPr bwMode="auto">
              <a:xfrm>
                <a:off x="5370759" y="2094219"/>
                <a:ext cx="3785467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kern="0" dirty="0" smtClean="0">
                    <a:latin typeface="Comic Sans MS" panose="030F0702030302020204" pitchFamily="66" charset="0"/>
                  </a:rPr>
                  <a:t>Kopmadan hemen sonra </a:t>
                </a:r>
                <a14:m>
                  <m:oMath xmlns:m="http://schemas.openxmlformats.org/officeDocument/2006/math">
                    <m:r>
                      <a:rPr lang="tr-TR" i="1" kern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tr-TR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kern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kern="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tr-TR" kern="0" dirty="0" smtClean="0">
                    <a:latin typeface="Comic Sans MS" panose="030F0702030302020204" pitchFamily="66" charset="0"/>
                  </a:rPr>
                  <a:t>çünkü </a:t>
                </a:r>
                <a14:m>
                  <m:oMath xmlns:m="http://schemas.openxmlformats.org/officeDocument/2006/math">
                    <m:r>
                      <a:rPr lang="tr-TR" i="1" kern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kern="0" smtClean="0">
                        <a:latin typeface="Cambria Math" panose="02040503050406030204" pitchFamily="18" charset="0"/>
                      </a:rPr>
                      <m:t>=0;</m:t>
                    </m:r>
                    <m:r>
                      <a:rPr lang="tr-TR" i="1" kern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kern="0" dirty="0" smtClean="0">
                  <a:latin typeface="Comic Sans MS" panose="030F0702030302020204" pitchFamily="66" charset="0"/>
                </a:endParaRPr>
              </a:p>
              <a:p>
                <a:r>
                  <a:rPr lang="tr-TR" kern="0" dirty="0" smtClean="0">
                    <a:latin typeface="Comic Sans MS" panose="030F0702030302020204" pitchFamily="66" charset="0"/>
                  </a:rPr>
                  <a:t>Ama </a:t>
                </a:r>
                <a14:m>
                  <m:oMath xmlns:m="http://schemas.openxmlformats.org/officeDocument/2006/math">
                    <m:r>
                      <a:rPr lang="tr-TR" i="1" ker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tr-TR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ker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i="1" ker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kern="0" dirty="0">
                    <a:latin typeface="Comic Sans MS" panose="030F0702030302020204" pitchFamily="66" charset="0"/>
                  </a:rPr>
                  <a:t> çünkü </a:t>
                </a:r>
                <a14:m>
                  <m:oMath xmlns:m="http://schemas.openxmlformats.org/officeDocument/2006/math">
                    <m:r>
                      <a:rPr lang="tr-T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tr-T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tr-TR" kern="0" dirty="0" smtClean="0">
                  <a:latin typeface="Comic Sans MS" panose="030F0702030302020204" pitchFamily="66" charset="0"/>
                </a:endParaRPr>
              </a:p>
              <a:p>
                <a:endParaRPr lang="tr-TR" kern="0" dirty="0" smtClean="0">
                  <a:latin typeface="Comic Sans MS" panose="030F0702030302020204" pitchFamily="66" charset="0"/>
                </a:endParaRPr>
              </a:p>
              <a:p>
                <a:endParaRPr lang="tr-TR" kern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İçerik Yer Tutuc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0759" y="2094219"/>
                <a:ext cx="3785467" cy="1584176"/>
              </a:xfrm>
              <a:prstGeom prst="rect">
                <a:avLst/>
              </a:prstGeom>
              <a:blipFill rotWithShape="0">
                <a:blip r:embed="rId9"/>
                <a:stretch>
                  <a:fillRect l="-2415" t="-3089" b="-166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216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Yukarıdaki problemi, kütüğün bağlanma şekli, kütüğün uzunluğu, kabloların kütükle yaptığı açı değeri ve kablo uzunlukları değiştiğinde ele alarak yeniden çözünüz.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98346"/>
            <a:ext cx="4038600" cy="27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bir eksen etrafında dönme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Genel düzlemsel hareketin denklemleri burada da geçerlidir. Bunları yeniden yazarsak;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0" name="İçerik Yer Tutucus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17032"/>
            <a:ext cx="1885704" cy="184603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573016"/>
            <a:ext cx="2808312" cy="20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bir eksen etrafında dönme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İlk </a:t>
                </a:r>
                <a:r>
                  <a:rPr lang="tr-TR" dirty="0"/>
                  <a:t>denklemin </a:t>
                </a:r>
                <a:r>
                  <a:rPr lang="tr-TR" dirty="0" err="1"/>
                  <a:t>skaler</a:t>
                </a:r>
                <a:r>
                  <a:rPr lang="tr-TR" dirty="0"/>
                  <a:t> bileşenleri 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𝑚𝑟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𝑚𝑟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dir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iki </a:t>
                </a:r>
                <a:r>
                  <a:rPr lang="tr-TR" dirty="0" err="1"/>
                  <a:t>skaler</a:t>
                </a:r>
                <a:r>
                  <a:rPr lang="tr-TR" dirty="0"/>
                  <a:t> bileşene ek moment eşitliği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  yazılarak problemler çözülür.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284894"/>
            <a:ext cx="1885704" cy="18460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4140878"/>
            <a:ext cx="2808312" cy="20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4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bir eksen etrafında dönme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Kartezyen Koordinatlarda ise;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𝐺𝑥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𝐺𝑦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r>
                  <a:rPr lang="tr-TR" dirty="0"/>
                  <a:t>Kullanılır.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17032"/>
            <a:ext cx="1885704" cy="18460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3573016"/>
            <a:ext cx="2808312" cy="20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bir eksen etrafında dönme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</p:spPr>
            <p:txBody>
              <a:bodyPr/>
              <a:lstStyle/>
              <a:p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Momenti </a:t>
                </a:r>
                <a:r>
                  <a:rPr lang="tr-T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cismin merkezinden O noktasına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taşımak mümkündür.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nary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şeklinde ifade edilebilir. </a:t>
                </a:r>
              </a:p>
              <a:p>
                <a:r>
                  <a:rPr lang="tr-T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Paralel eksen teoremi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kullanılarak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tr-TR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yazılabilmektedir.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  <a:blipFill rotWithShape="0">
                <a:blip r:embed="rId2"/>
                <a:stretch>
                  <a:fillRect l="-5404" t="-52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068960"/>
            <a:ext cx="1885704" cy="184603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2996952"/>
            <a:ext cx="1872208" cy="19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bir eksen etrafında dönme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Sabit bir eksen etrafında dönen sistemlerde, çarpma merkezi (</a:t>
                </a:r>
                <a:r>
                  <a:rPr lang="tr-T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center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lang="tr-T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percussion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denen ve cisme uygulanan tüm kuvvetlerin kesiştiği bir noktayı tanımlayan merkez </a:t>
                </a:r>
                <a:r>
                  <a:rPr lang="tr-T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belirlenerekte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bulunur. </a:t>
                </a:r>
                <a:endParaRPr lang="tr-T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Bu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noktanın dönme merkezine uzaklığı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şeklinde tanımlanır.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şeklinde bulunur.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437112"/>
            <a:ext cx="1885704" cy="184603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4365104"/>
            <a:ext cx="1872208" cy="19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5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Düzlemsel </a:t>
            </a:r>
            <a:r>
              <a:rPr lang="tr-TR" dirty="0" smtClean="0"/>
              <a:t>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>
                    <a:ea typeface="Cambria Math" panose="02040503050406030204" pitchFamily="18" charset="0"/>
                  </a:rPr>
                  <a:t>Problemlerin çözümünde gerekli olabilecek herhangi bir P noktasına göre moment ise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tr-TR" i="1" dirty="0">
                  <a:ea typeface="Cambria Math" panose="02040503050406030204" pitchFamily="18" charset="0"/>
                </a:endParaRPr>
              </a:p>
              <a:p>
                <a:r>
                  <a:rPr lang="tr-TR" dirty="0"/>
                  <a:t>şeklinde bulunur.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573016"/>
            <a:ext cx="5487745" cy="309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/>
              <p:cNvSpPr txBox="1"/>
              <p:nvPr/>
            </p:nvSpPr>
            <p:spPr>
              <a:xfrm>
                <a:off x="4860032" y="5589240"/>
                <a:ext cx="3912931" cy="89434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589240"/>
                <a:ext cx="3912931" cy="8943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08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</a:t>
            </a:r>
            <a:r>
              <a:rPr lang="tr-TR" dirty="0" err="1"/>
              <a:t>Rijit</a:t>
            </a:r>
            <a:r>
              <a:rPr lang="tr-TR" dirty="0"/>
              <a:t> cisimlerin düzlemsel kinetiği</a:t>
            </a:r>
            <a:br>
              <a:rPr lang="tr-TR" dirty="0"/>
            </a:br>
            <a:r>
              <a:rPr lang="tr-TR" dirty="0"/>
              <a:t>6.1 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>
                <a:solidFill>
                  <a:srgbClr val="00B050"/>
                </a:solidFill>
                <a:latin typeface="Comic Sans MS" panose="030F0702030302020204" pitchFamily="66" charset="0"/>
              </a:rPr>
              <a:t>Hatırlatma: </a:t>
            </a:r>
            <a:r>
              <a:rPr lang="tr-TR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Bir noktaya uygulanan kuvveti keyfi olarak başka bir noktaya kaydırdığımızda, kuvvetin yer değiştirmesi nedeniyle oluşacak momentin büyüklüğü ile eş ve ters yönde bir moment eklememiz gerekir.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Bu bilgiyi çözümlerimizde sıklıkla kullanmamız gerekecek,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Cisme uygulanan kuvvetleri, G </a:t>
            </a:r>
            <a:r>
              <a:rPr lang="tr-TR" dirty="0">
                <a:latin typeface="Comic Sans MS" panose="030F0702030302020204" pitchFamily="66" charset="0"/>
              </a:rPr>
              <a:t>kütle </a:t>
            </a:r>
            <a:r>
              <a:rPr lang="tr-TR" dirty="0" smtClean="0">
                <a:latin typeface="Comic Sans MS" panose="030F0702030302020204" pitchFamily="66" charset="0"/>
              </a:rPr>
              <a:t>merkezine taşıyacağız.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9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30725"/>
          </a:xfrm>
        </p:spPr>
        <p:txBody>
          <a:bodyPr/>
          <a:lstStyle/>
          <a:p>
            <a:r>
              <a:rPr lang="tr-TR" b="1" dirty="0" smtClean="0"/>
              <a:t>Örnek 4: </a:t>
            </a:r>
            <a:r>
              <a:rPr lang="tr-TR" dirty="0" smtClean="0"/>
              <a:t>Yanda görülen eş kütleli iki farklı şekil, yatay pozisyondan serbest bırakılıyorlar. Cisimlerin </a:t>
            </a:r>
            <a:r>
              <a:rPr lang="tr-TR" dirty="0" err="1" smtClean="0"/>
              <a:t>açısal</a:t>
            </a:r>
            <a:r>
              <a:rPr lang="tr-TR" dirty="0" smtClean="0"/>
              <a:t> ivmelerini ve O noktasına etkiyecek reaksiyon kuvvetleri için genel bir fonksiyon bulunuz. Bulduğunuz fonksiyonları kullanarak cisimler şekilde görülen pozisyondan itibaren 90 derece döndüğünde reaksiyon kuvvetlerini bulunuz.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2895223"/>
            <a:ext cx="4038600" cy="19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38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223885" cy="54292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𝑚𝑔𝑟𝑐𝑜𝑠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nary>
                        <m:nary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mgcos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tr-TR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0;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tr-T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223885" cy="5429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 31"/>
          <p:cNvGrpSpPr/>
          <p:nvPr/>
        </p:nvGrpSpPr>
        <p:grpSpPr>
          <a:xfrm>
            <a:off x="6156176" y="1700808"/>
            <a:ext cx="2711508" cy="2270808"/>
            <a:chOff x="6156176" y="1700808"/>
            <a:chExt cx="2711508" cy="2270808"/>
          </a:xfrm>
        </p:grpSpPr>
        <p:grpSp>
          <p:nvGrpSpPr>
            <p:cNvPr id="27" name="Grup 26"/>
            <p:cNvGrpSpPr/>
            <p:nvPr/>
          </p:nvGrpSpPr>
          <p:grpSpPr>
            <a:xfrm>
              <a:off x="6156176" y="1700808"/>
              <a:ext cx="2376264" cy="2270808"/>
              <a:chOff x="107504" y="1862751"/>
              <a:chExt cx="2376264" cy="2270808"/>
            </a:xfrm>
          </p:grpSpPr>
          <p:pic>
            <p:nvPicPr>
              <p:cNvPr id="7" name="İçerik Yer Tutucusu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108" t="7421" r="49317" b="14660"/>
              <a:stretch/>
            </p:blipFill>
            <p:spPr>
              <a:xfrm rot="1800000">
                <a:off x="683568" y="2420887"/>
                <a:ext cx="1800200" cy="151216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Metin kutusu 8"/>
                  <p:cNvSpPr txBox="1"/>
                  <p:nvPr/>
                </p:nvSpPr>
                <p:spPr>
                  <a:xfrm>
                    <a:off x="557657" y="2289878"/>
                    <a:ext cx="2999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Metin kutusu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657" y="2289878"/>
                    <a:ext cx="299954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0204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Metin kutusu 9"/>
                  <p:cNvSpPr txBox="1"/>
                  <p:nvPr/>
                </p:nvSpPr>
                <p:spPr>
                  <a:xfrm>
                    <a:off x="533883" y="3055936"/>
                    <a:ext cx="2680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" name="Metin kutusu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883" y="3055936"/>
                    <a:ext cx="268022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1364" r="-227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Metin kutusu 10"/>
                  <p:cNvSpPr txBox="1"/>
                  <p:nvPr/>
                </p:nvSpPr>
                <p:spPr>
                  <a:xfrm>
                    <a:off x="1649424" y="3856560"/>
                    <a:ext cx="4031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Metin kutusu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424" y="3856560"/>
                    <a:ext cx="4031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3636" r="-12121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Metin kutusu 11"/>
                  <p:cNvSpPr txBox="1"/>
                  <p:nvPr/>
                </p:nvSpPr>
                <p:spPr>
                  <a:xfrm>
                    <a:off x="201587" y="2118200"/>
                    <a:ext cx="2999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Metin kutusu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7" y="2118200"/>
                    <a:ext cx="299954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8000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Metin kutusu 12"/>
                  <p:cNvSpPr txBox="1"/>
                  <p:nvPr/>
                </p:nvSpPr>
                <p:spPr>
                  <a:xfrm>
                    <a:off x="514962" y="3650990"/>
                    <a:ext cx="25898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Metin kutusu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962" y="3650990"/>
                    <a:ext cx="258982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1905" r="-4762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Düz Ok Bağlayıcısı 14"/>
              <p:cNvCxnSpPr/>
              <p:nvPr/>
            </p:nvCxnSpPr>
            <p:spPr bwMode="auto">
              <a:xfrm>
                <a:off x="107504" y="2294799"/>
                <a:ext cx="2016224" cy="11521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Düz Ok Bağlayıcısı 15"/>
              <p:cNvCxnSpPr/>
              <p:nvPr/>
            </p:nvCxnSpPr>
            <p:spPr bwMode="auto">
              <a:xfrm rot="16200000">
                <a:off x="23722" y="2294799"/>
                <a:ext cx="2016224" cy="11521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Düz Ok Bağlayıcısı 17"/>
              <p:cNvCxnSpPr/>
              <p:nvPr/>
            </p:nvCxnSpPr>
            <p:spPr bwMode="auto">
              <a:xfrm>
                <a:off x="1637551" y="3176971"/>
                <a:ext cx="0" cy="911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Düz Ok Bağlayıcısı 19"/>
              <p:cNvCxnSpPr/>
              <p:nvPr/>
            </p:nvCxnSpPr>
            <p:spPr bwMode="auto">
              <a:xfrm flipH="1" flipV="1">
                <a:off x="513316" y="2546978"/>
                <a:ext cx="530292" cy="30595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Düz Ok Bağlayıcısı 20"/>
              <p:cNvCxnSpPr/>
              <p:nvPr/>
            </p:nvCxnSpPr>
            <p:spPr bwMode="auto">
              <a:xfrm rot="16200000" flipH="1" flipV="1">
                <a:off x="625006" y="2958799"/>
                <a:ext cx="530292" cy="30595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Düz Ok Bağlayıcısı 22"/>
              <p:cNvCxnSpPr/>
              <p:nvPr/>
            </p:nvCxnSpPr>
            <p:spPr bwMode="auto">
              <a:xfrm flipH="1" flipV="1">
                <a:off x="1187624" y="2924944"/>
                <a:ext cx="449927" cy="25202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Düz Ok Bağlayıcısı 23"/>
              <p:cNvCxnSpPr/>
              <p:nvPr/>
            </p:nvCxnSpPr>
            <p:spPr bwMode="auto">
              <a:xfrm rot="16200000" flipH="1" flipV="1">
                <a:off x="1272813" y="3272549"/>
                <a:ext cx="449927" cy="25202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Metin kutusu 24"/>
                  <p:cNvSpPr txBox="1"/>
                  <p:nvPr/>
                </p:nvSpPr>
                <p:spPr>
                  <a:xfrm>
                    <a:off x="1307944" y="2746944"/>
                    <a:ext cx="8316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Metin kutusu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944" y="2746944"/>
                    <a:ext cx="831638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941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Metin kutusu 25"/>
                  <p:cNvSpPr txBox="1"/>
                  <p:nvPr/>
                </p:nvSpPr>
                <p:spPr>
                  <a:xfrm>
                    <a:off x="809603" y="3605181"/>
                    <a:ext cx="7979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Metin kutusu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603" y="3605181"/>
                    <a:ext cx="797974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053" r="-1527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Düz Bağlayıcı 28"/>
            <p:cNvCxnSpPr/>
            <p:nvPr/>
          </p:nvCxnSpPr>
          <p:spPr bwMode="auto">
            <a:xfrm>
              <a:off x="7699984" y="3011655"/>
              <a:ext cx="1167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Yay 29"/>
            <p:cNvSpPr/>
            <p:nvPr/>
          </p:nvSpPr>
          <p:spPr bwMode="auto">
            <a:xfrm rot="2817722">
              <a:off x="7483447" y="2671223"/>
              <a:ext cx="688672" cy="629980"/>
            </a:xfrm>
            <a:prstGeom prst="arc">
              <a:avLst>
                <a:gd name="adj1" fmla="val 18941285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Metin kutusu 30"/>
              <p:cNvSpPr txBox="1"/>
              <p:nvPr/>
            </p:nvSpPr>
            <p:spPr>
              <a:xfrm>
                <a:off x="8118651" y="3006553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1" name="Metin kutus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651" y="3006553"/>
                <a:ext cx="20069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7273" r="-18182"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6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İçerik Yer Tutucusu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46" t="8953" r="4445" b="16839"/>
          <a:stretch/>
        </p:blipFill>
        <p:spPr>
          <a:xfrm rot="1800000">
            <a:off x="6737648" y="2264870"/>
            <a:ext cx="1656184" cy="144016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8800"/>
                <a:ext cx="6223885" cy="54292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𝑚𝑔𝑟𝑐𝑜𝑠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nary>
                        <m:nary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mgcos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𝑚𝑟</m:t>
                      </m:r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tr-TR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0;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tr-T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8800"/>
                <a:ext cx="6223885" cy="5429200"/>
              </a:xfrm>
              <a:blipFill>
                <a:blip r:embed="rId3"/>
                <a:stretch>
                  <a:fillRect b="-23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 31"/>
          <p:cNvGrpSpPr/>
          <p:nvPr/>
        </p:nvGrpSpPr>
        <p:grpSpPr>
          <a:xfrm>
            <a:off x="6156176" y="1700808"/>
            <a:ext cx="2711508" cy="2270808"/>
            <a:chOff x="6156176" y="1700808"/>
            <a:chExt cx="2711508" cy="2270808"/>
          </a:xfrm>
        </p:grpSpPr>
        <p:grpSp>
          <p:nvGrpSpPr>
            <p:cNvPr id="27" name="Grup 26"/>
            <p:cNvGrpSpPr/>
            <p:nvPr/>
          </p:nvGrpSpPr>
          <p:grpSpPr>
            <a:xfrm>
              <a:off x="6156176" y="1700808"/>
              <a:ext cx="2032078" cy="2270808"/>
              <a:chOff x="107504" y="1862751"/>
              <a:chExt cx="2032078" cy="22708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Metin kutusu 8"/>
                  <p:cNvSpPr txBox="1"/>
                  <p:nvPr/>
                </p:nvSpPr>
                <p:spPr>
                  <a:xfrm>
                    <a:off x="557657" y="2289878"/>
                    <a:ext cx="2999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Metin kutusu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657" y="2289878"/>
                    <a:ext cx="299954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0204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Metin kutusu 9"/>
                  <p:cNvSpPr txBox="1"/>
                  <p:nvPr/>
                </p:nvSpPr>
                <p:spPr>
                  <a:xfrm>
                    <a:off x="533883" y="3055936"/>
                    <a:ext cx="2680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" name="Metin kutusu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883" y="3055936"/>
                    <a:ext cx="268022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1364" r="-227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Metin kutusu 10"/>
                  <p:cNvSpPr txBox="1"/>
                  <p:nvPr/>
                </p:nvSpPr>
                <p:spPr>
                  <a:xfrm>
                    <a:off x="1649424" y="3856560"/>
                    <a:ext cx="4031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Metin kutusu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424" y="3856560"/>
                    <a:ext cx="4031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3636" r="-12121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Metin kutusu 11"/>
                  <p:cNvSpPr txBox="1"/>
                  <p:nvPr/>
                </p:nvSpPr>
                <p:spPr>
                  <a:xfrm>
                    <a:off x="201587" y="2118200"/>
                    <a:ext cx="2999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Metin kutusu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7" y="2118200"/>
                    <a:ext cx="299954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8000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Metin kutusu 12"/>
                  <p:cNvSpPr txBox="1"/>
                  <p:nvPr/>
                </p:nvSpPr>
                <p:spPr>
                  <a:xfrm>
                    <a:off x="514962" y="3650990"/>
                    <a:ext cx="25898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Metin kutusu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962" y="3650990"/>
                    <a:ext cx="258982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1905" r="-4762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Düz Ok Bağlayıcısı 14"/>
              <p:cNvCxnSpPr/>
              <p:nvPr/>
            </p:nvCxnSpPr>
            <p:spPr bwMode="auto">
              <a:xfrm>
                <a:off x="107504" y="2294799"/>
                <a:ext cx="2016224" cy="11521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Düz Ok Bağlayıcısı 15"/>
              <p:cNvCxnSpPr/>
              <p:nvPr/>
            </p:nvCxnSpPr>
            <p:spPr bwMode="auto">
              <a:xfrm rot="16200000">
                <a:off x="23722" y="2294799"/>
                <a:ext cx="2016224" cy="11521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Düz Ok Bağlayıcısı 17"/>
              <p:cNvCxnSpPr/>
              <p:nvPr/>
            </p:nvCxnSpPr>
            <p:spPr bwMode="auto">
              <a:xfrm>
                <a:off x="1637551" y="3176971"/>
                <a:ext cx="0" cy="911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Düz Ok Bağlayıcısı 19"/>
              <p:cNvCxnSpPr/>
              <p:nvPr/>
            </p:nvCxnSpPr>
            <p:spPr bwMode="auto">
              <a:xfrm flipH="1" flipV="1">
                <a:off x="513316" y="2546978"/>
                <a:ext cx="530292" cy="30595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Düz Ok Bağlayıcısı 20"/>
              <p:cNvCxnSpPr/>
              <p:nvPr/>
            </p:nvCxnSpPr>
            <p:spPr bwMode="auto">
              <a:xfrm rot="16200000" flipH="1" flipV="1">
                <a:off x="625006" y="2958799"/>
                <a:ext cx="530292" cy="30595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Düz Ok Bağlayıcısı 22"/>
              <p:cNvCxnSpPr/>
              <p:nvPr/>
            </p:nvCxnSpPr>
            <p:spPr bwMode="auto">
              <a:xfrm flipH="1" flipV="1">
                <a:off x="1187624" y="2924944"/>
                <a:ext cx="449927" cy="25202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Düz Ok Bağlayıcısı 23"/>
              <p:cNvCxnSpPr/>
              <p:nvPr/>
            </p:nvCxnSpPr>
            <p:spPr bwMode="auto">
              <a:xfrm rot="16200000" flipH="1" flipV="1">
                <a:off x="1272813" y="3272549"/>
                <a:ext cx="449927" cy="25202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Metin kutusu 24"/>
                  <p:cNvSpPr txBox="1"/>
                  <p:nvPr/>
                </p:nvSpPr>
                <p:spPr>
                  <a:xfrm>
                    <a:off x="1307944" y="2746944"/>
                    <a:ext cx="8316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Metin kutusu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944" y="2746944"/>
                    <a:ext cx="831638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941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Metin kutusu 25"/>
                  <p:cNvSpPr txBox="1"/>
                  <p:nvPr/>
                </p:nvSpPr>
                <p:spPr>
                  <a:xfrm>
                    <a:off x="809603" y="3605181"/>
                    <a:ext cx="7979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Metin kutusu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603" y="3605181"/>
                    <a:ext cx="797974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053" r="-1527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Düz Bağlayıcı 28"/>
            <p:cNvCxnSpPr/>
            <p:nvPr/>
          </p:nvCxnSpPr>
          <p:spPr bwMode="auto">
            <a:xfrm>
              <a:off x="7699984" y="3011655"/>
              <a:ext cx="1167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Yay 29"/>
            <p:cNvSpPr/>
            <p:nvPr/>
          </p:nvSpPr>
          <p:spPr bwMode="auto">
            <a:xfrm rot="2817722">
              <a:off x="7483447" y="2671223"/>
              <a:ext cx="688672" cy="629980"/>
            </a:xfrm>
            <a:prstGeom prst="arc">
              <a:avLst>
                <a:gd name="adj1" fmla="val 18941285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Metin kutusu 30"/>
              <p:cNvSpPr txBox="1"/>
              <p:nvPr/>
            </p:nvSpPr>
            <p:spPr>
              <a:xfrm>
                <a:off x="8118651" y="3006553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1" name="Metin kutus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651" y="3006553"/>
                <a:ext cx="20069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7273" r="-18182"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42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5: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kütleli eş çubuklar şekildeki gibi kaynaklıdır. Görülen pozisyonda ω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ise O noktasındaki reaksiyon kuvvetlerini bulunuz.</a:t>
                </a:r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262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512" y="2681895"/>
            <a:ext cx="3183975" cy="23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3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38989" y="1717741"/>
                <a:ext cx="5994087" cy="233704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f>
                        <m:f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=20.77</m:t>
                      </m:r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000" b="0" dirty="0" smtClean="0">
                  <a:solidFill>
                    <a:srgbClr val="FF0000"/>
                  </a:solidFill>
                </a:endParaRPr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38989" y="1717741"/>
                <a:ext cx="5994087" cy="233704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 16"/>
          <p:cNvGrpSpPr/>
          <p:nvPr/>
        </p:nvGrpSpPr>
        <p:grpSpPr>
          <a:xfrm>
            <a:off x="5652120" y="1700808"/>
            <a:ext cx="3209671" cy="2295326"/>
            <a:chOff x="4881504" y="2420888"/>
            <a:chExt cx="3209671" cy="2295326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048" y="2420888"/>
              <a:ext cx="3087127" cy="2295326"/>
            </a:xfrm>
            <a:prstGeom prst="rect">
              <a:avLst/>
            </a:prstGeom>
          </p:spPr>
        </p:pic>
        <p:cxnSp>
          <p:nvCxnSpPr>
            <p:cNvPr id="7" name="Düz Ok Bağlayıcısı 6"/>
            <p:cNvCxnSpPr/>
            <p:nvPr/>
          </p:nvCxnSpPr>
          <p:spPr bwMode="auto">
            <a:xfrm>
              <a:off x="7452320" y="3532547"/>
              <a:ext cx="0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Düz Ok Bağlayıcısı 7"/>
            <p:cNvCxnSpPr/>
            <p:nvPr/>
          </p:nvCxnSpPr>
          <p:spPr bwMode="auto">
            <a:xfrm>
              <a:off x="6516216" y="3532547"/>
              <a:ext cx="0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Düz Ok Bağlayıcısı 8"/>
            <p:cNvCxnSpPr/>
            <p:nvPr/>
          </p:nvCxnSpPr>
          <p:spPr bwMode="auto">
            <a:xfrm flipV="1">
              <a:off x="5652120" y="2924944"/>
              <a:ext cx="0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Düz Ok Bağlayıcısı 9"/>
            <p:cNvCxnSpPr/>
            <p:nvPr/>
          </p:nvCxnSpPr>
          <p:spPr bwMode="auto">
            <a:xfrm rot="16200000" flipV="1">
              <a:off x="5328084" y="3248980"/>
              <a:ext cx="0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Metin kutusu 10"/>
                <p:cNvSpPr txBox="1"/>
                <p:nvPr/>
              </p:nvSpPr>
              <p:spPr>
                <a:xfrm>
                  <a:off x="7049196" y="4042119"/>
                  <a:ext cx="4031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Metin kutusu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96" y="4042119"/>
                  <a:ext cx="40312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636" r="-12121" b="-2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Metin kutusu 11"/>
                <p:cNvSpPr txBox="1"/>
                <p:nvPr/>
              </p:nvSpPr>
              <p:spPr>
                <a:xfrm>
                  <a:off x="6130512" y="3854668"/>
                  <a:ext cx="4031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Metin kutusu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0512" y="3854668"/>
                  <a:ext cx="40312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636" r="-12121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Metin kutusu 12"/>
                <p:cNvSpPr txBox="1"/>
                <p:nvPr/>
              </p:nvSpPr>
              <p:spPr>
                <a:xfrm>
                  <a:off x="5652120" y="2719952"/>
                  <a:ext cx="2972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Metin kutusu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719952"/>
                  <a:ext cx="29726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750" r="-4167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4881504" y="3255548"/>
                  <a:ext cx="3207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504" y="3255548"/>
                  <a:ext cx="320793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94" r="-1887" b="-1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Yay 14"/>
            <p:cNvSpPr/>
            <p:nvPr/>
          </p:nvSpPr>
          <p:spPr bwMode="auto">
            <a:xfrm rot="1817748">
              <a:off x="5646472" y="3199741"/>
              <a:ext cx="566835" cy="737619"/>
            </a:xfrm>
            <a:prstGeom prst="arc">
              <a:avLst>
                <a:gd name="adj1" fmla="val 17162224"/>
                <a:gd name="adj2" fmla="val 948837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Metin kutusu 15"/>
                <p:cNvSpPr txBox="1"/>
                <p:nvPr/>
              </p:nvSpPr>
              <p:spPr>
                <a:xfrm>
                  <a:off x="5800750" y="3093004"/>
                  <a:ext cx="1320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=4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Metin kutusu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50" y="3093004"/>
                  <a:ext cx="132036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43" r="-1382" b="-3478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kdörtgen 17"/>
              <p:cNvSpPr/>
              <p:nvPr/>
            </p:nvSpPr>
            <p:spPr>
              <a:xfrm>
                <a:off x="167994" y="4072616"/>
                <a:ext cx="8364445" cy="143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32.34 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𝑚𝑙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96 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Dikdörtge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4" y="4072616"/>
                <a:ext cx="8364445" cy="14338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73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6779096" cy="5141168"/>
              </a:xfrm>
            </p:spPr>
            <p:txBody>
              <a:bodyPr/>
              <a:lstStyle/>
              <a:p>
                <a:r>
                  <a:rPr lang="tr-TR" sz="2000" dirty="0" smtClean="0"/>
                  <a:t>Örnek 6: Şekilde görülen boyu l kütlesi m olan çubuk eğik düzlemde serbest bırakılıyor başlangıçtaki ivmesini bulunuz.</a:t>
                </a:r>
              </a:p>
              <a:p>
                <a:r>
                  <a:rPr lang="tr-TR" sz="2000" dirty="0" smtClean="0"/>
                  <a:t>Çözüm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sSub>
                        <m:sSubPr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000" dirty="0" smtClean="0">
                  <a:solidFill>
                    <a:srgbClr val="FF0000"/>
                  </a:solidFill>
                </a:endParaRPr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6779096" cy="5141168"/>
              </a:xfrm>
              <a:blipFill rotWithShape="0">
                <a:blip r:embed="rId2"/>
                <a:stretch>
                  <a:fillRect l="-899" t="-5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7900" y="1916832"/>
            <a:ext cx="2718900" cy="2144000"/>
          </a:xfrm>
          <a:prstGeom prst="rect">
            <a:avLst/>
          </a:prstGeom>
        </p:spPr>
      </p:pic>
      <p:pic>
        <p:nvPicPr>
          <p:cNvPr id="6" name="İçerik Yer Tutucusu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57"/>
          <a:stretch/>
        </p:blipFill>
        <p:spPr bwMode="auto">
          <a:xfrm>
            <a:off x="6062810" y="4170784"/>
            <a:ext cx="2592288" cy="2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Ok Bağlayıcısı 6"/>
          <p:cNvCxnSpPr/>
          <p:nvPr/>
        </p:nvCxnSpPr>
        <p:spPr bwMode="auto">
          <a:xfrm>
            <a:off x="7707811" y="5213648"/>
            <a:ext cx="0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Düz Ok Bağlayıcısı 7"/>
          <p:cNvCxnSpPr/>
          <p:nvPr/>
        </p:nvCxnSpPr>
        <p:spPr bwMode="auto">
          <a:xfrm flipH="1" flipV="1">
            <a:off x="7788294" y="4581128"/>
            <a:ext cx="267314" cy="718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7303358" y="5584721"/>
                <a:ext cx="403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58" y="5584721"/>
                <a:ext cx="40312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3636" r="-12121" b="-260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7977765" y="4970473"/>
                <a:ext cx="238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765" y="4970473"/>
                <a:ext cx="23807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3077" r="-17949"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Düz Ok Bağlayıcısı 12"/>
          <p:cNvCxnSpPr/>
          <p:nvPr/>
        </p:nvCxnSpPr>
        <p:spPr bwMode="auto">
          <a:xfrm flipH="1">
            <a:off x="6948264" y="5247472"/>
            <a:ext cx="758218" cy="2902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lg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6725130" y="5195565"/>
                <a:ext cx="5022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195565"/>
                <a:ext cx="50225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819" r="-3614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Yay 14"/>
          <p:cNvSpPr/>
          <p:nvPr/>
        </p:nvSpPr>
        <p:spPr bwMode="auto">
          <a:xfrm rot="8364014">
            <a:off x="7404056" y="5718041"/>
            <a:ext cx="694568" cy="617179"/>
          </a:xfrm>
          <a:prstGeom prst="arc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7586732" y="6328816"/>
                <a:ext cx="208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32" y="6328816"/>
                <a:ext cx="20896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4706" r="-117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Düz Ok Bağlayıcısı 16"/>
          <p:cNvCxnSpPr/>
          <p:nvPr/>
        </p:nvCxnSpPr>
        <p:spPr bwMode="auto">
          <a:xfrm>
            <a:off x="7569281" y="3964243"/>
            <a:ext cx="486327" cy="131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Düz Ok Bağlayıcısı 17"/>
          <p:cNvCxnSpPr/>
          <p:nvPr/>
        </p:nvCxnSpPr>
        <p:spPr bwMode="auto">
          <a:xfrm flipV="1">
            <a:off x="6184384" y="4406426"/>
            <a:ext cx="2129093" cy="75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7489428" y="4985601"/>
                <a:ext cx="2380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428" y="4985601"/>
                <a:ext cx="23807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949" r="-12821" b="-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106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6779096" cy="5141168"/>
              </a:xfrm>
            </p:spPr>
            <p:txBody>
              <a:bodyPr/>
              <a:lstStyle/>
              <a:p>
                <a:r>
                  <a:rPr lang="tr-TR" sz="2000" dirty="0" smtClean="0"/>
                  <a:t>Örnek 6: Şekilde görülen boyu l kütlesi m olan çubuk eğik düzlemde serbest bırakılıyor başlangıçtaki ivmesini bulunuz.</a:t>
                </a:r>
              </a:p>
              <a:p>
                <a:r>
                  <a:rPr lang="tr-TR" sz="2000" dirty="0" smtClean="0"/>
                  <a:t>Çözüm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tr-TR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𝑔𝑠𝑖𝑛</m:t>
                          </m:r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d>
                            <m:d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tr-T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0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6779096" cy="5141168"/>
              </a:xfrm>
              <a:blipFill rotWithShape="0">
                <a:blip r:embed="rId2"/>
                <a:stretch>
                  <a:fillRect l="-899" t="-5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7900" y="1916832"/>
            <a:ext cx="2718900" cy="2144000"/>
          </a:xfrm>
          <a:prstGeom prst="rect">
            <a:avLst/>
          </a:prstGeom>
        </p:spPr>
      </p:pic>
      <p:pic>
        <p:nvPicPr>
          <p:cNvPr id="6" name="İçerik Yer Tutucusu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57"/>
          <a:stretch/>
        </p:blipFill>
        <p:spPr bwMode="auto">
          <a:xfrm>
            <a:off x="6062810" y="4170784"/>
            <a:ext cx="2592288" cy="2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Ok Bağlayıcısı 6"/>
          <p:cNvCxnSpPr/>
          <p:nvPr/>
        </p:nvCxnSpPr>
        <p:spPr bwMode="auto">
          <a:xfrm>
            <a:off x="7707811" y="5213648"/>
            <a:ext cx="0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Düz Ok Bağlayıcısı 7"/>
          <p:cNvCxnSpPr/>
          <p:nvPr/>
        </p:nvCxnSpPr>
        <p:spPr bwMode="auto">
          <a:xfrm flipH="1" flipV="1">
            <a:off x="7788294" y="4581128"/>
            <a:ext cx="267314" cy="718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7303358" y="5584721"/>
                <a:ext cx="403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58" y="5584721"/>
                <a:ext cx="40312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3636" r="-12121" b="-260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7977765" y="4970473"/>
                <a:ext cx="238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765" y="4970473"/>
                <a:ext cx="23807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3077" r="-17949"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Düz Ok Bağlayıcısı 12"/>
          <p:cNvCxnSpPr/>
          <p:nvPr/>
        </p:nvCxnSpPr>
        <p:spPr bwMode="auto">
          <a:xfrm flipH="1">
            <a:off x="6948264" y="5247472"/>
            <a:ext cx="758218" cy="2902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lg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6725130" y="5195565"/>
                <a:ext cx="5022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195565"/>
                <a:ext cx="50225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819" r="-3614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Yay 14"/>
          <p:cNvSpPr/>
          <p:nvPr/>
        </p:nvSpPr>
        <p:spPr bwMode="auto">
          <a:xfrm rot="8364014">
            <a:off x="7404056" y="5718041"/>
            <a:ext cx="694568" cy="617179"/>
          </a:xfrm>
          <a:prstGeom prst="arc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7586732" y="6328816"/>
                <a:ext cx="208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32" y="6328816"/>
                <a:ext cx="20896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4706" r="-117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Düz Ok Bağlayıcısı 16"/>
          <p:cNvCxnSpPr/>
          <p:nvPr/>
        </p:nvCxnSpPr>
        <p:spPr bwMode="auto">
          <a:xfrm>
            <a:off x="7569281" y="3964243"/>
            <a:ext cx="486327" cy="131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Düz Ok Bağlayıcısı 17"/>
          <p:cNvCxnSpPr/>
          <p:nvPr/>
        </p:nvCxnSpPr>
        <p:spPr bwMode="auto">
          <a:xfrm flipV="1">
            <a:off x="6184384" y="4406426"/>
            <a:ext cx="2129093" cy="75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7489428" y="4985601"/>
                <a:ext cx="2380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428" y="4985601"/>
                <a:ext cx="23807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949" r="-12821" b="-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90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22305" cy="1162050"/>
          </a:xfrm>
        </p:spPr>
        <p:txBody>
          <a:bodyPr/>
          <a:lstStyle/>
          <a:p>
            <a:r>
              <a:rPr lang="tr-TR" sz="2800" dirty="0"/>
              <a:t>6.2 Düzlemsel Hareketin </a:t>
            </a:r>
            <a:r>
              <a:rPr lang="tr-TR" sz="2800" dirty="0" smtClean="0"/>
              <a:t>Genel Denklemleri</a:t>
            </a:r>
            <a:endParaRPr lang="tr-T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68503"/>
            <a:ext cx="7218219" cy="36996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960981" y="4725144"/>
            <a:ext cx="6111951" cy="1773866"/>
          </a:xfrm>
        </p:spPr>
        <p:txBody>
          <a:bodyPr/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tr-TR" sz="2400" dirty="0">
                <a:latin typeface="Comic Sans MS" panose="030F0702030302020204" pitchFamily="66" charset="0"/>
              </a:rPr>
              <a:t>Rijit Cismin Serbest Cisim Diyagramı (SCD)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tr-TR" sz="2400" dirty="0">
                <a:latin typeface="Comic Sans MS" panose="030F0702030302020204" pitchFamily="66" charset="0"/>
              </a:rPr>
              <a:t>Eşdeğer Kuvvet-Çifti diyagramı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tr-TR" sz="2400" dirty="0">
                <a:latin typeface="Comic Sans MS" panose="030F0702030302020204" pitchFamily="66" charset="0"/>
              </a:rPr>
              <a:t>Kinetik Diyagram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3332" y="5311184"/>
                <a:ext cx="2545431" cy="11878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∑</m:t>
                      </m:r>
                      <m:acc>
                        <m:accPr>
                          <m:chr m:val="⃗"/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tr-TR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2" y="5311184"/>
                <a:ext cx="2545431" cy="1187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23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279" y="3715876"/>
                <a:ext cx="5616624" cy="3127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limLow>
                        <m:limLow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sz="24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9" y="3715876"/>
                <a:ext cx="5616624" cy="3127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3594882"/>
            <a:ext cx="3032000" cy="324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Kuvvet kütle ve ivme</a:t>
            </a:r>
            <a:br>
              <a:rPr lang="tr-TR" dirty="0"/>
            </a:br>
            <a:r>
              <a:rPr lang="tr-TR" dirty="0"/>
              <a:t>Düzlemsel </a:t>
            </a:r>
            <a:r>
              <a:rPr lang="tr-TR" dirty="0" smtClean="0"/>
              <a:t>Hareketin Denklemleri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530725"/>
              </a:xfrm>
            </p:spPr>
            <p:txBody>
              <a:bodyPr/>
              <a:lstStyle/>
              <a:p>
                <a:r>
                  <a:rPr lang="tr-TR" dirty="0" smtClean="0">
                    <a:latin typeface="Comic Sans MS" panose="030F0702030302020204" pitchFamily="66" charset="0"/>
                  </a:rPr>
                  <a:t>Şekilde </a:t>
                </a:r>
                <a:r>
                  <a:rPr lang="tr-TR" dirty="0">
                    <a:latin typeface="Comic Sans MS" panose="030F0702030302020204" pitchFamily="66" charset="0"/>
                  </a:rPr>
                  <a:t>x-y düzleminde hareket eden bir Rijit Cisim (RC) görüyoruz. </a:t>
                </a:r>
                <a:endParaRPr lang="tr-TR" dirty="0" smtClean="0">
                  <a:latin typeface="Comic Sans MS" panose="030F0702030302020204" pitchFamily="66" charset="0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Kütle </a:t>
                </a:r>
                <a:r>
                  <a:rPr lang="tr-TR" dirty="0">
                    <a:latin typeface="Comic Sans MS" panose="030F0702030302020204" pitchFamily="66" charset="0"/>
                  </a:rPr>
                  <a:t>merkezine göre açısal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tr-T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>
                    <a:latin typeface="Comic Sans MS" panose="030F0702030302020204" pitchFamily="66" charset="0"/>
                  </a:rPr>
                  <a:t> H</a:t>
                </a:r>
                <a:r>
                  <a:rPr lang="tr-TR" dirty="0" smtClean="0">
                    <a:latin typeface="Comic Sans MS" panose="030F0702030302020204" pitchFamily="66" charset="0"/>
                  </a:rPr>
                  <a:t>erhangi </a:t>
                </a:r>
                <a:r>
                  <a:rPr lang="tr-TR" dirty="0">
                    <a:latin typeface="Comic Sans MS" panose="030F0702030302020204" pitchFamily="66" charset="0"/>
                  </a:rPr>
                  <a:t>bir noktanın G’ye göre hızı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tr-T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 </a:t>
                </a:r>
                <a:r>
                  <a:rPr lang="tr-TR" dirty="0">
                    <a:latin typeface="Comic Sans MS" panose="030F0702030302020204" pitchFamily="66" charset="0"/>
                  </a:rPr>
                  <a:t>Dolayısıyla kütle merkezindeki açısal momentum; 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530725"/>
              </a:xfrm>
              <a:blipFill>
                <a:blip r:embed="rId10"/>
                <a:stretch>
                  <a:fillRect l="-1111" t="-1075" r="-16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854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Kuvvet kütle ve ivme</a:t>
            </a:r>
            <a:br>
              <a:rPr lang="tr-TR" dirty="0"/>
            </a:br>
            <a:r>
              <a:rPr lang="tr-TR" dirty="0"/>
              <a:t>Düzlemsel </a:t>
            </a:r>
            <a:r>
              <a:rPr lang="tr-TR" dirty="0" smtClean="0"/>
              <a:t>Hareketin </a:t>
            </a:r>
            <a:r>
              <a:rPr lang="tr-TR" dirty="0"/>
              <a:t>Denklemleri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5645" y="2774284"/>
            <a:ext cx="4023709" cy="2182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701968"/>
                <a:ext cx="5304657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01968"/>
                <a:ext cx="5304657" cy="894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6684" y="3717032"/>
                <a:ext cx="3928961" cy="89434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4" y="3717032"/>
                <a:ext cx="3928961" cy="89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75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Kütle Atalet Momenti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762872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𝑂𝑂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 ekseninde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err="1" smtClean="0"/>
                  <a:t>açısal</a:t>
                </a:r>
                <a:r>
                  <a:rPr lang="tr-TR" dirty="0" smtClean="0"/>
                  <a:t> ivmesi ile dönen cimi düşünelim.</a:t>
                </a:r>
              </a:p>
              <a:p>
                <a:r>
                  <a:rPr lang="tr-TR" dirty="0" smtClean="0"/>
                  <a:t>Bu cismin dm kadar küçük bir parçasını ele alırsak,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tr-TR" dirty="0" err="1" smtClean="0"/>
                  <a:t>’e</a:t>
                </a:r>
                <a:r>
                  <a:rPr lang="tr-TR" dirty="0" smtClean="0"/>
                  <a:t> etkiyen kuvvet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tr-TR" i="1" dirty="0" err="1" smtClean="0">
                        <a:latin typeface="Cambria Math" panose="02040503050406030204" pitchFamily="18" charset="0"/>
                      </a:rPr>
                      <m:t>dm</m:t>
                    </m:r>
                  </m:oMath>
                </a14:m>
                <a:r>
                  <a:rPr lang="tr-TR" dirty="0" smtClean="0"/>
                  <a:t> şeklindedir. Bu kuvvetin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 ekseni ile çakıştığı merkezde yaratacağı moment 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tr-TR" i="1" dirty="0" err="1" smtClean="0">
                        <a:latin typeface="Cambria Math" panose="02040503050406030204" pitchFamily="18" charset="0"/>
                      </a:rPr>
                      <m:t>dm</m:t>
                    </m:r>
                  </m:oMath>
                </a14:m>
                <a:r>
                  <a:rPr lang="tr-TR" dirty="0" smtClean="0"/>
                  <a:t> olur. İşte bu momenti tüm kütle için </a:t>
                </a:r>
                <a:r>
                  <a:rPr lang="tr-TR" dirty="0" err="1" smtClean="0"/>
                  <a:t>integre</a:t>
                </a:r>
                <a:r>
                  <a:rPr lang="tr-TR" dirty="0" smtClean="0"/>
                  <a:t> ettiğimizde cisme etkiyen atalet momentini elde ediyoruz.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762872" cy="4530725"/>
              </a:xfrm>
              <a:blipFill rotWithShape="0">
                <a:blip r:embed="rId2"/>
                <a:stretch>
                  <a:fillRect l="-1921" t="-942" r="-6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0072" y="1617547"/>
            <a:ext cx="3460435" cy="2782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5030208" y="4653136"/>
                <a:ext cx="3910045" cy="79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tr-TR" i="1" dirty="0" err="1">
                          <a:latin typeface="Cambria Math" panose="02040503050406030204" pitchFamily="18" charset="0"/>
                        </a:rPr>
                        <m:t>dm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limLow>
                        <m:limLow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tr-TR" i="1" dirty="0" err="1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𝑡𝑙𝑒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𝐴𝑡𝑎𝑙𝑒𝑡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𝑚𝑜𝑚𝑒𝑛𝑡𝑖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208" y="4653136"/>
                <a:ext cx="3910045" cy="790153"/>
              </a:xfrm>
              <a:prstGeom prst="rect">
                <a:avLst/>
              </a:prstGeom>
              <a:blipFill rotWithShape="0">
                <a:blip r:embed="rId4"/>
                <a:stretch>
                  <a:fillRect l="-1558" t="-3846" r="-312" b="-123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62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Kütle Atalet Momenti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 smtClean="0"/>
              <a:t>Dönme Yarıçapı: </a:t>
            </a:r>
            <a:r>
              <a:rPr lang="tr-TR" dirty="0" smtClean="0"/>
              <a:t>(</a:t>
            </a:r>
            <a:r>
              <a:rPr lang="tr-TR" dirty="0" smtClean="0">
                <a:solidFill>
                  <a:srgbClr val="00B050"/>
                </a:solidFill>
              </a:rPr>
              <a:t>Radius of </a:t>
            </a:r>
            <a:r>
              <a:rPr lang="tr-TR" dirty="0" err="1" smtClean="0">
                <a:solidFill>
                  <a:srgbClr val="00B050"/>
                </a:solidFill>
              </a:rPr>
              <a:t>Gyration</a:t>
            </a:r>
            <a:r>
              <a:rPr lang="tr-TR" dirty="0" smtClean="0"/>
              <a:t>; </a:t>
            </a:r>
            <a:r>
              <a:rPr lang="tr-TR" dirty="0" smtClean="0">
                <a:solidFill>
                  <a:srgbClr val="FF0000"/>
                </a:solidFill>
              </a:rPr>
              <a:t>Atalet yarıçapı; </a:t>
            </a:r>
            <a:r>
              <a:rPr lang="tr-TR" dirty="0" err="1" smtClean="0">
                <a:solidFill>
                  <a:srgbClr val="FF0000"/>
                </a:solidFill>
              </a:rPr>
              <a:t>Jirasyon</a:t>
            </a:r>
            <a:r>
              <a:rPr lang="tr-TR" dirty="0" smtClean="0">
                <a:solidFill>
                  <a:srgbClr val="FF0000"/>
                </a:solidFill>
              </a:rPr>
              <a:t> Yarıçapı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Paralel Eksen Teoremi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115616" y="3024683"/>
                <a:ext cx="2236318" cy="5636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dirty="0" smtClean="0"/>
                  <a:t> yada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4683"/>
                <a:ext cx="2236318" cy="563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069256"/>
            <a:ext cx="3541725" cy="2474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834733" y="4521949"/>
                <a:ext cx="7322133" cy="198054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tr-T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</m:nary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</m:nary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3" y="4521949"/>
                <a:ext cx="7322133" cy="1980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04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Problemlerde Sıklıkla Karşılaşacağımız Cisimlerin Kütle Atalet Momentleri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6657" y="1600200"/>
            <a:ext cx="3599686" cy="2260600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3716" y="1600200"/>
            <a:ext cx="3327568" cy="22606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874368"/>
            <a:ext cx="3043980" cy="252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539" y="3937000"/>
            <a:ext cx="314333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8388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vel 9">
    <a:dk1>
      <a:srgbClr val="000000"/>
    </a:dk1>
    <a:lt1>
      <a:srgbClr val="FFFFFF"/>
    </a:lt1>
    <a:dk2>
      <a:srgbClr val="666699"/>
    </a:dk2>
    <a:lt2>
      <a:srgbClr val="FFCC00"/>
    </a:lt2>
    <a:accent1>
      <a:srgbClr val="FF9900"/>
    </a:accent1>
    <a:accent2>
      <a:srgbClr val="FF9900"/>
    </a:accent2>
    <a:accent3>
      <a:srgbClr val="FFFFFF"/>
    </a:accent3>
    <a:accent4>
      <a:srgbClr val="000000"/>
    </a:accent4>
    <a:accent5>
      <a:srgbClr val="FFCAAA"/>
    </a:accent5>
    <a:accent6>
      <a:srgbClr val="E78A00"/>
    </a:accent6>
    <a:hlink>
      <a:srgbClr val="666699"/>
    </a:hlink>
    <a:folHlink>
      <a:srgbClr val="999966"/>
    </a:folHlink>
  </a:clrScheme>
</a:themeOverride>
</file>

<file path=ppt/theme/themeOverride2.xml><?xml version="1.0" encoding="utf-8"?>
<a:themeOverride xmlns:a="http://schemas.openxmlformats.org/drawingml/2006/main">
  <a:clrScheme name="Level 9">
    <a:dk1>
      <a:srgbClr val="000000"/>
    </a:dk1>
    <a:lt1>
      <a:srgbClr val="FFFFFF"/>
    </a:lt1>
    <a:dk2>
      <a:srgbClr val="666699"/>
    </a:dk2>
    <a:lt2>
      <a:srgbClr val="FFCC00"/>
    </a:lt2>
    <a:accent1>
      <a:srgbClr val="FF9900"/>
    </a:accent1>
    <a:accent2>
      <a:srgbClr val="FF9900"/>
    </a:accent2>
    <a:accent3>
      <a:srgbClr val="FFFFFF"/>
    </a:accent3>
    <a:accent4>
      <a:srgbClr val="000000"/>
    </a:accent4>
    <a:accent5>
      <a:srgbClr val="FFCAAA"/>
    </a:accent5>
    <a:accent6>
      <a:srgbClr val="E78A00"/>
    </a:accent6>
    <a:hlink>
      <a:srgbClr val="666699"/>
    </a:hlink>
    <a:folHlink>
      <a:srgbClr val="999966"/>
    </a:folHlink>
  </a:clrScheme>
</a:themeOverride>
</file>

<file path=ppt/theme/themeOverride3.xml><?xml version="1.0" encoding="utf-8"?>
<a:themeOverride xmlns:a="http://schemas.openxmlformats.org/drawingml/2006/main">
  <a:clrScheme name="Level 9">
    <a:dk1>
      <a:srgbClr val="000000"/>
    </a:dk1>
    <a:lt1>
      <a:srgbClr val="FFFFFF"/>
    </a:lt1>
    <a:dk2>
      <a:srgbClr val="666699"/>
    </a:dk2>
    <a:lt2>
      <a:srgbClr val="FFCC00"/>
    </a:lt2>
    <a:accent1>
      <a:srgbClr val="FF9900"/>
    </a:accent1>
    <a:accent2>
      <a:srgbClr val="FF9900"/>
    </a:accent2>
    <a:accent3>
      <a:srgbClr val="FFFFFF"/>
    </a:accent3>
    <a:accent4>
      <a:srgbClr val="000000"/>
    </a:accent4>
    <a:accent5>
      <a:srgbClr val="FFCAAA"/>
    </a:accent5>
    <a:accent6>
      <a:srgbClr val="E78A00"/>
    </a:accent6>
    <a:hlink>
      <a:srgbClr val="666699"/>
    </a:hlink>
    <a:folHlink>
      <a:srgbClr val="999966"/>
    </a:folHlink>
  </a:clrScheme>
</a:themeOverride>
</file>

<file path=ppt/theme/themeOverride4.xml><?xml version="1.0" encoding="utf-8"?>
<a:themeOverride xmlns:a="http://schemas.openxmlformats.org/drawingml/2006/main">
  <a:clrScheme name="Level 9">
    <a:dk1>
      <a:srgbClr val="000000"/>
    </a:dk1>
    <a:lt1>
      <a:srgbClr val="FFFFFF"/>
    </a:lt1>
    <a:dk2>
      <a:srgbClr val="666699"/>
    </a:dk2>
    <a:lt2>
      <a:srgbClr val="FFCC00"/>
    </a:lt2>
    <a:accent1>
      <a:srgbClr val="FF9900"/>
    </a:accent1>
    <a:accent2>
      <a:srgbClr val="FF9900"/>
    </a:accent2>
    <a:accent3>
      <a:srgbClr val="FFFFFF"/>
    </a:accent3>
    <a:accent4>
      <a:srgbClr val="000000"/>
    </a:accent4>
    <a:accent5>
      <a:srgbClr val="FFCAAA"/>
    </a:accent5>
    <a:accent6>
      <a:srgbClr val="E78A00"/>
    </a:accent6>
    <a:hlink>
      <a:srgbClr val="666699"/>
    </a:hlink>
    <a:folHlink>
      <a:srgbClr val="9999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8156</TotalTime>
  <Words>809</Words>
  <Application>Microsoft Office PowerPoint</Application>
  <PresentationFormat>On-screen Show (4:3)</PresentationFormat>
  <Paragraphs>230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Times New Roman</vt:lpstr>
      <vt:lpstr>Wingdings</vt:lpstr>
      <vt:lpstr>Level</vt:lpstr>
      <vt:lpstr>6. Rijit cisimlerin düzlemsel kinetiği 6.1 Giriş</vt:lpstr>
      <vt:lpstr>6. Rijit cisimlerin düzlemsel kinetiği 6.1 Giriş</vt:lpstr>
      <vt:lpstr>6. Rijit cisimlerin düzlemsel kinetiği 6.1 Giriş</vt:lpstr>
      <vt:lpstr>6.2 Düzlemsel Hareketin Genel Denklemleri</vt:lpstr>
      <vt:lpstr>6. Kuvvet kütle ve ivme Düzlemsel Hareketin Denklemleri</vt:lpstr>
      <vt:lpstr>6. Kuvvet kütle ve ivme Düzlemsel Hareketin Denklemleri</vt:lpstr>
      <vt:lpstr>Kütle Atalet Momenti</vt:lpstr>
      <vt:lpstr>Kütle Atalet Momenti</vt:lpstr>
      <vt:lpstr>Problemlerde Sıklıkla Karşılaşacağımız Cisimlerin Kütle Atalet Momentleri</vt:lpstr>
      <vt:lpstr>6. Kuvvet kütle ve ivme Düzlemsel Hareketin Denklemleri</vt:lpstr>
      <vt:lpstr>6. Kuvvet kütle ve ivme Düzlemsel Hareketin Denklemleri</vt:lpstr>
      <vt:lpstr>6. Kuvvet kütle ve ivme Düzlemsel Hareketin Denklemleri</vt:lpstr>
      <vt:lpstr>PowerPoint Presentation</vt:lpstr>
      <vt:lpstr>PowerPoint Presentation</vt:lpstr>
      <vt:lpstr>PowerPoint Presentation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Sabit bir eksen etrafında dönme</vt:lpstr>
      <vt:lpstr>Sabit bir eksen etrafında dönme</vt:lpstr>
      <vt:lpstr>Sabit bir eksen etrafında dönme</vt:lpstr>
      <vt:lpstr>Sabit bir eksen etrafında dönme</vt:lpstr>
      <vt:lpstr>Sabit bir eksen etrafında dönme</vt:lpstr>
      <vt:lpstr>Genel Düzlemsel Hareket</vt:lpstr>
      <vt:lpstr>Örnekler</vt:lpstr>
      <vt:lpstr>Örnekler</vt:lpstr>
      <vt:lpstr>Örnekler</vt:lpstr>
      <vt:lpstr>Örnekler</vt:lpstr>
      <vt:lpstr>Örnekler</vt:lpstr>
      <vt:lpstr>Örnekler</vt:lpstr>
      <vt:lpstr>Örnekler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Nurdan Bilgin</cp:lastModifiedBy>
  <cp:revision>598</cp:revision>
  <dcterms:created xsi:type="dcterms:W3CDTF">2011-12-14T18:23:40Z</dcterms:created>
  <dcterms:modified xsi:type="dcterms:W3CDTF">2019-12-10T20:56:11Z</dcterms:modified>
</cp:coreProperties>
</file>