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8"/>
  </p:notesMasterIdLst>
  <p:sldIdLst>
    <p:sldId id="364" r:id="rId2"/>
    <p:sldId id="365" r:id="rId3"/>
    <p:sldId id="366" r:id="rId4"/>
    <p:sldId id="367" r:id="rId5"/>
    <p:sldId id="371" r:id="rId6"/>
    <p:sldId id="385" r:id="rId7"/>
    <p:sldId id="386" r:id="rId8"/>
    <p:sldId id="368" r:id="rId9"/>
    <p:sldId id="387" r:id="rId10"/>
    <p:sldId id="388" r:id="rId11"/>
    <p:sldId id="390" r:id="rId12"/>
    <p:sldId id="391" r:id="rId13"/>
    <p:sldId id="392" r:id="rId14"/>
    <p:sldId id="369" r:id="rId15"/>
    <p:sldId id="370" r:id="rId16"/>
    <p:sldId id="393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94" r:id="rId27"/>
    <p:sldId id="381" r:id="rId28"/>
    <p:sldId id="395" r:id="rId29"/>
    <p:sldId id="396" r:id="rId30"/>
    <p:sldId id="382" r:id="rId31"/>
    <p:sldId id="397" r:id="rId32"/>
    <p:sldId id="398" r:id="rId33"/>
    <p:sldId id="383" r:id="rId34"/>
    <p:sldId id="399" r:id="rId35"/>
    <p:sldId id="400" r:id="rId36"/>
    <p:sldId id="401" r:id="rId37"/>
  </p:sldIdLst>
  <p:sldSz cx="9144000" cy="6858000" type="screen4x3"/>
  <p:notesSz cx="6870700" cy="97107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7F"/>
    <a:srgbClr val="C089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1" autoAdjust="0"/>
    <p:restoredTop sz="94255" autoAdjust="0"/>
  </p:normalViewPr>
  <p:slideViewPr>
    <p:cSldViewPr>
      <p:cViewPr varScale="1">
        <p:scale>
          <a:sx n="65" d="100"/>
          <a:sy n="65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8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4DD7FA4-99CA-4156-A6F8-69AE3470A451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612601"/>
            <a:ext cx="5496560" cy="4369833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8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8F37253-38D9-4830-B8D6-A5286AC59D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78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52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66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3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59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01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75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15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14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98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71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24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7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337A1F92-154A-478B-A640-DE658ED7487C}" type="datetimeFigureOut">
              <a:rPr lang="tr-TR" smtClean="0"/>
              <a:pPr/>
              <a:t>2.12.2019</a:t>
            </a:fld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2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5.6 Bağıl </a:t>
            </a:r>
            <a:r>
              <a:rPr lang="tr-TR" dirty="0" smtClean="0"/>
              <a:t>İvme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Dönmeyen referans siteminde bağıl hız denkleminin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tr-TR" sz="2400" dirty="0"/>
                  <a:t> zamana göre türevini alırsak; A’nın B’ye göre </a:t>
                </a:r>
                <a:r>
                  <a:rPr lang="tr-TR" sz="2400" dirty="0" smtClean="0"/>
                  <a:t>hareketinde ivme ifadelerini elde ederiz.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lim>
                      </m:limLow>
                      <m:r>
                        <a:rPr lang="tr-TR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m:rPr>
                                  <m:nor/>
                                </m:rPr>
                                <a:rPr lang="tr-TR" sz="2400" dirty="0"/>
                                <m:t> 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/>
                  <a:t>elde ederiz. </a:t>
                </a: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627784" y="4221088"/>
            <a:ext cx="5700585" cy="2520000"/>
            <a:chOff x="683568" y="3356992"/>
            <a:chExt cx="7919760" cy="35010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529687"/>
              <a:ext cx="2937347" cy="332831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3356992"/>
              <a:ext cx="5111448" cy="29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518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698976" cy="4530725"/>
              </a:xfrm>
            </p:spPr>
            <p:txBody>
              <a:bodyPr/>
              <a:lstStyle/>
              <a:p>
                <a:r>
                  <a:rPr lang="tr-TR" dirty="0" smtClean="0"/>
                  <a:t>Üçgen benzerliğinden O noktasının ivmesi bulunursa;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L yükünün ivmesi sistemin merkezindeki lineer ivme ile eşit olmalıdır.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698976" cy="4530725"/>
              </a:xfrm>
              <a:blipFill>
                <a:blip r:embed="rId2"/>
                <a:stretch>
                  <a:fillRect l="-1604" t="-942" r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809654" y="1585910"/>
            <a:ext cx="2910150" cy="2973656"/>
            <a:chOff x="3779912" y="2924944"/>
            <a:chExt cx="2910150" cy="2973656"/>
          </a:xfrm>
        </p:grpSpPr>
        <p:grpSp>
          <p:nvGrpSpPr>
            <p:cNvPr id="36" name="Group 35"/>
            <p:cNvGrpSpPr/>
            <p:nvPr/>
          </p:nvGrpSpPr>
          <p:grpSpPr>
            <a:xfrm>
              <a:off x="3779912" y="2924944"/>
              <a:ext cx="2910150" cy="2973656"/>
              <a:chOff x="3779912" y="2924944"/>
              <a:chExt cx="2910150" cy="2973656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9912" y="2924944"/>
                <a:ext cx="2910150" cy="2973656"/>
              </a:xfrm>
              <a:prstGeom prst="rect">
                <a:avLst/>
              </a:prstGeom>
            </p:spPr>
          </p:pic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5796136" y="4221088"/>
                <a:ext cx="0" cy="432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4355976" y="4221088"/>
                <a:ext cx="0" cy="648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 flipV="1">
                <a:off x="5786324" y="3789088"/>
                <a:ext cx="0" cy="432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4355976" y="4221088"/>
                <a:ext cx="0" cy="216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7" name="Straight Connector 36"/>
            <p:cNvCxnSpPr/>
            <p:nvPr/>
          </p:nvCxnSpPr>
          <p:spPr bwMode="auto">
            <a:xfrm flipV="1">
              <a:off x="4355976" y="3789088"/>
              <a:ext cx="1440160" cy="6226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351071" y="4221088"/>
              <a:ext cx="144506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4355976" y="4653088"/>
              <a:ext cx="1440160" cy="21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5292080" y="4005064"/>
              <a:ext cx="0" cy="216024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292080" y="4221088"/>
              <a:ext cx="0" cy="504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758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1600200"/>
                <a:ext cx="8686801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=0.3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𝒋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=0.4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=1.2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𝑂𝐷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tr-TR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𝑂𝐷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𝑂𝐷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=0.3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𝒋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+1.2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×0.5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+0.4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×0.4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×0.5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−0.08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𝒋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endParaRPr lang="tr-TR" i="1" dirty="0" smtClean="0">
                  <a:latin typeface="Cambria Math" panose="02040503050406030204" pitchFamily="18" charset="0"/>
                </a:endParaRPr>
              </a:p>
              <a:p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1600200"/>
                <a:ext cx="8686801" cy="4530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227831" y="3865562"/>
            <a:ext cx="2910150" cy="2973656"/>
            <a:chOff x="3779912" y="2924944"/>
            <a:chExt cx="2910150" cy="2973656"/>
          </a:xfrm>
        </p:grpSpPr>
        <p:grpSp>
          <p:nvGrpSpPr>
            <p:cNvPr id="36" name="Group 35"/>
            <p:cNvGrpSpPr/>
            <p:nvPr/>
          </p:nvGrpSpPr>
          <p:grpSpPr>
            <a:xfrm>
              <a:off x="3779912" y="2924944"/>
              <a:ext cx="2910150" cy="2973656"/>
              <a:chOff x="3779912" y="2924944"/>
              <a:chExt cx="2910150" cy="2973656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79912" y="2924944"/>
                <a:ext cx="2910150" cy="2973656"/>
              </a:xfrm>
              <a:prstGeom prst="rect">
                <a:avLst/>
              </a:prstGeom>
            </p:spPr>
          </p:pic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5796136" y="4221088"/>
                <a:ext cx="0" cy="432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4355976" y="4221088"/>
                <a:ext cx="0" cy="648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 flipV="1">
                <a:off x="5786324" y="3789088"/>
                <a:ext cx="0" cy="432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4355976" y="4221088"/>
                <a:ext cx="0" cy="216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7" name="Straight Connector 36"/>
            <p:cNvCxnSpPr/>
            <p:nvPr/>
          </p:nvCxnSpPr>
          <p:spPr bwMode="auto">
            <a:xfrm flipV="1">
              <a:off x="4355976" y="3789088"/>
              <a:ext cx="1440160" cy="6226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351071" y="4221088"/>
              <a:ext cx="144506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4355976" y="4653088"/>
              <a:ext cx="1440160" cy="21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5292080" y="4005064"/>
              <a:ext cx="0" cy="216024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292080" y="4221088"/>
              <a:ext cx="0" cy="504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5102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1600200"/>
                <a:ext cx="8686801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=0.3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𝒋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=0.4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=1.2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𝑂𝐷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tr-TR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=0.3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𝒋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+1.2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×0.5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+0.4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×0.4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×0.5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tr-TR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+0.6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𝒋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−0.08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endParaRPr lang="tr-TR" i="1" dirty="0" smtClean="0">
                  <a:latin typeface="Cambria Math" panose="02040503050406030204" pitchFamily="18" charset="0"/>
                </a:endParaRPr>
              </a:p>
              <a:p>
                <a:endParaRPr lang="tr-TR" i="1" dirty="0" smtClean="0">
                  <a:latin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1600200"/>
                <a:ext cx="8686801" cy="4530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227831" y="3865562"/>
            <a:ext cx="2910150" cy="2973656"/>
            <a:chOff x="3779912" y="2924944"/>
            <a:chExt cx="2910150" cy="2973656"/>
          </a:xfrm>
        </p:grpSpPr>
        <p:grpSp>
          <p:nvGrpSpPr>
            <p:cNvPr id="36" name="Group 35"/>
            <p:cNvGrpSpPr/>
            <p:nvPr/>
          </p:nvGrpSpPr>
          <p:grpSpPr>
            <a:xfrm>
              <a:off x="3779912" y="2924944"/>
              <a:ext cx="2910150" cy="2973656"/>
              <a:chOff x="3779912" y="2924944"/>
              <a:chExt cx="2910150" cy="2973656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79912" y="2924944"/>
                <a:ext cx="2910150" cy="2973656"/>
              </a:xfrm>
              <a:prstGeom prst="rect">
                <a:avLst/>
              </a:prstGeom>
            </p:spPr>
          </p:pic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5796136" y="4221088"/>
                <a:ext cx="0" cy="432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4355976" y="4221088"/>
                <a:ext cx="0" cy="648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 flipV="1">
                <a:off x="5786324" y="3789088"/>
                <a:ext cx="0" cy="432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4355976" y="4221088"/>
                <a:ext cx="0" cy="216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7" name="Straight Connector 36"/>
            <p:cNvCxnSpPr/>
            <p:nvPr/>
          </p:nvCxnSpPr>
          <p:spPr bwMode="auto">
            <a:xfrm flipV="1">
              <a:off x="4355976" y="3789088"/>
              <a:ext cx="1440160" cy="6226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351071" y="4221088"/>
              <a:ext cx="144506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4355976" y="4653088"/>
              <a:ext cx="1440160" cy="21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5292080" y="4005064"/>
              <a:ext cx="0" cy="216024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292080" y="4221088"/>
              <a:ext cx="0" cy="504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8949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lvl="0" defTabSz="4572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tr-TR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</a:t>
                </a:r>
                <a:r>
                  <a:rPr lang="tr-TR" kern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 </a:t>
                </a:r>
                <a:r>
                  <a:rPr lang="tr-TR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Gösterilen anda </a:t>
                </a:r>
                <a14:m>
                  <m:oMath xmlns:m="http://schemas.openxmlformats.org/officeDocument/2006/math">
                    <m:r>
                      <a:rPr lang="tr-TR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tr-TR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=45°</m:t>
                    </m:r>
                    <m:r>
                      <a:rPr lang="tr-TR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ve</m:t>
                    </m:r>
                    <m:r>
                      <a:rPr lang="tr-TR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üç</m:t>
                    </m:r>
                    <m:r>
                      <m:rPr>
                        <m:sty m:val="p"/>
                      </m:rPr>
                      <a:rPr lang="tr-TR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gen</m:t>
                    </m:r>
                    <m:r>
                      <a:rPr lang="tr-TR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levha</m:t>
                    </m:r>
                  </m:oMath>
                </a14:m>
                <a:r>
                  <a:rPr lang="tr-TR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STY’de</a:t>
                </a:r>
                <a:r>
                  <a:rPr lang="tr-TR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tr-TR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tr-TR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 hızla dönmektedir ve ivmesi </a:t>
                </a:r>
                <a:r>
                  <a:rPr lang="tr-TR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SY’de</a:t>
                </a:r>
                <a:r>
                  <a:rPr lang="tr-TR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 </a:t>
                </a:r>
                <a:r>
                  <a:rPr lang="tr-TR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tr-TR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</a:t>
                </a:r>
                <a:r>
                  <a:rPr lang="tr-TR" kern="12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tr-TR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azalmaktadır. C, noktasına bağlı pistonun hızını ve ivmesini bulunuz.</a:t>
                </a:r>
                <a:endParaRPr lang="en-US" kern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62" t="-1077" r="-40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3501008"/>
            <a:ext cx="6419056" cy="31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79512" y="1600201"/>
                <a:ext cx="6984776" cy="3124943"/>
              </a:xfrm>
            </p:spPr>
            <p:txBody>
              <a:bodyPr/>
              <a:lstStyle/>
              <a:p>
                <a:pPr marL="0" lvl="0" indent="0" defTabSz="4572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=45°</m:t>
                      </m:r>
                      <m:r>
                        <a:rPr lang="tr-TR" sz="2400" b="0" i="0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tr-TR" sz="24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rad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tr-TR" sz="24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m:rPr>
                          <m:sty m:val="p"/>
                        </m:rPr>
                        <a:rPr lang="tr-TR" sz="2400" b="0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tr-TR" sz="2400" b="0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400" b="0" i="0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tr-TR" sz="24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rad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tr-TR" sz="2400" kern="12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tr-TR" sz="2400" kern="1200" baseline="30000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0" lvl="0" indent="0" defTabSz="4572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lvl="0" indent="0" defTabSz="4572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tr-TR" sz="24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tr-TR" sz="2400" b="0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×0.4</m:t>
                      </m:r>
                      <m:r>
                        <a:rPr lang="tr-TR" sz="2400" b="0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tr-TR" sz="2400" dirty="0" smtClean="0"/>
              </a:p>
              <a:p>
                <a:pPr marL="0" lvl="0" indent="0" defTabSz="4572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 smtClean="0"/>
              </a:p>
              <a:p>
                <a:pPr marL="0" lvl="0" indent="0" defTabSz="4572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tr-TR" sz="2400" dirty="0" smtClean="0"/>
              </a:p>
              <a:p>
                <a:pPr marL="0" lvl="0" indent="0" defTabSz="4572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0" lvl="0" indent="0" defTabSz="4572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600201"/>
                <a:ext cx="6984776" cy="31249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136" y="1600200"/>
            <a:ext cx="2858400" cy="328186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4588" y="0"/>
            <a:ext cx="2859412" cy="2189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108520" y="4690864"/>
                <a:ext cx="9341010" cy="2484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−100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×0.4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−160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160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b="0" dirty="0" smtClean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690864"/>
                <a:ext cx="9341010" cy="24848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26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5: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Daha önce hız analizi yapılan aşağıdaki dört çubuk mekanizmasının açısal ivmelerini vektörel işlemlerle bulunuz.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tr-TR" b="0" i="0" dirty="0" smtClean="0">
                    <a:latin typeface="+mj-lt"/>
                    <a:cs typeface="Times New Roman" panose="02020603050405020304" pitchFamily="18" charset="0"/>
                  </a:rPr>
                  <a:t> sabit olarak verildiğinde;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=5.83</m:t>
                    </m:r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=2.5</m:t>
                    </m:r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olarak bulunmuştu.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  <a:blipFill>
                <a:blip r:embed="rId2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7408" y="3140968"/>
            <a:ext cx="6919392" cy="38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0.06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+0.08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×0.18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5.83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×5.83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×0.18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−0.1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+2.5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×2.5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−0.1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=−0.18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−6.125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−0.24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+0.1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+0.625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=−0.18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+0.1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+1.5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=−6.125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−0.24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+0.625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=10.41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rad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tr-TR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=−19.212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30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38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Dönen Eksen Takımlarına Göre Hareket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58160"/>
              </a:xfrm>
            </p:spPr>
            <p:txBody>
              <a:bodyPr/>
              <a:lstStyle/>
              <a:p>
                <a:r>
                  <a:rPr lang="tr-TR" dirty="0" smtClean="0"/>
                  <a:t>Kinematikte bir çok problem, sistemin kendisiyle birlikte dönen bir gözlemciye (dönen bir eksen takımına) göre formüle edilirse, çözümleri kolaylaşır. Şimdi </a:t>
                </a:r>
                <a:r>
                  <a:rPr lang="tr-TR" dirty="0"/>
                  <a:t>iki noktasal cismin (A ve B) genel hareketini inceleyelim. Şimdilik genelleştirme yapabilmek </a:t>
                </a:r>
                <a:r>
                  <a:rPr lang="tr-TR" dirty="0" smtClean="0"/>
                  <a:t>için A </a:t>
                </a:r>
                <a:r>
                  <a:rPr lang="tr-TR" dirty="0"/>
                  <a:t>ve B noktasal cisimlerini bağımsız kabul edelim.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tr-TR" dirty="0"/>
                  <a:t>  sabit koordinat sistemini ve orijini B noktasında olan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açısal hızı ile dönen x-y koordinat sistemini ele alalım.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58160"/>
              </a:xfrm>
              <a:blipFill>
                <a:blip r:embed="rId2"/>
                <a:stretch>
                  <a:fillRect l="-1111" t="-1397" b="-33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75" y="4362014"/>
            <a:ext cx="2718306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7200" y="4658360"/>
                <a:ext cx="577098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dirty="0"/>
                  <a:t>A noktasının konum vektörünü,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𝑥𝑖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𝑦𝑗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şeklinde yazabiliriz.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/>
                  <a:t>vektörleri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2400" dirty="0"/>
                  <a:t> koordinat sisteminin birim vektörleridir ve onunla birlikte dönmektedir.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58360"/>
                <a:ext cx="5770984" cy="1938992"/>
              </a:xfrm>
              <a:prstGeom prst="rect">
                <a:avLst/>
              </a:prstGeom>
              <a:blipFill>
                <a:blip r:embed="rId4"/>
                <a:stretch>
                  <a:fillRect l="-1584" t="-2201" r="-1690" b="-66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837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Dönen Eksen Takımlarına Göre Hareket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600200"/>
                <a:ext cx="5266928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 smtClean="0"/>
                  <a:t> 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 smtClean="0"/>
                  <a:t> vektörlerin zamana göre türevleri;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 smtClean="0"/>
                  <a:t>Elde edilen skaler ifadeleri vektörel olarak yazarsak;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acc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 smtClean="0"/>
                  <a:t> 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acc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 smtClean="0"/>
                  <a:t> formülleri elde edilir.</a:t>
                </a:r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 </a:t>
                </a:r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266928" cy="4530725"/>
              </a:xfrm>
              <a:blipFill>
                <a:blip r:embed="rId2"/>
                <a:stretch>
                  <a:fillRect l="-1736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281180" y="1600200"/>
            <a:ext cx="3600000" cy="180553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5292480" y="3481933"/>
            <a:ext cx="3600000" cy="28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Dönen Eksen Takımlarına Göre </a:t>
            </a:r>
            <a:r>
              <a:rPr lang="tr-TR" dirty="0" smtClean="0"/>
              <a:t>Hareket</a:t>
            </a:r>
            <a:br>
              <a:rPr lang="tr-TR" dirty="0" smtClean="0"/>
            </a:br>
            <a:r>
              <a:rPr lang="en-US" dirty="0" err="1"/>
              <a:t>Bağıl</a:t>
            </a:r>
            <a:r>
              <a:rPr lang="en-US" dirty="0"/>
              <a:t> </a:t>
            </a:r>
            <a:r>
              <a:rPr lang="en-US" dirty="0" err="1"/>
              <a:t>hız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698976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konum </a:t>
                </a:r>
                <a:r>
                  <a:rPr lang="en-US" dirty="0" err="1"/>
                  <a:t>vektörünün</a:t>
                </a:r>
                <a:r>
                  <a:rPr lang="en-US" dirty="0"/>
                  <a:t> </a:t>
                </a:r>
                <a:r>
                  <a:rPr lang="en-US" dirty="0" err="1"/>
                  <a:t>zamana</a:t>
                </a:r>
                <a:r>
                  <a:rPr lang="en-US" dirty="0"/>
                  <a:t> </a:t>
                </a:r>
                <a:r>
                  <a:rPr lang="en-US" dirty="0" err="1"/>
                  <a:t>göre</a:t>
                </a:r>
                <a:r>
                  <a:rPr lang="en-US" dirty="0"/>
                  <a:t> </a:t>
                </a:r>
                <a:r>
                  <a:rPr lang="en-US" dirty="0" err="1"/>
                  <a:t>türevini</a:t>
                </a:r>
                <a:r>
                  <a:rPr lang="en-US" dirty="0"/>
                  <a:t> </a:t>
                </a:r>
                <a:r>
                  <a:rPr lang="en-US" dirty="0" err="1" smtClean="0"/>
                  <a:t>alırsak</a:t>
                </a:r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𝑦𝑗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𝑦𝑗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𝑑𝑗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698976" cy="4530725"/>
              </a:xfrm>
              <a:blipFill>
                <a:blip r:embed="rId2"/>
                <a:stretch>
                  <a:fillRect l="-1604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1" y="1524000"/>
            <a:ext cx="388481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2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5.6 Bağıl </a:t>
            </a:r>
            <a:r>
              <a:rPr lang="tr-TR" dirty="0" smtClean="0"/>
              <a:t>İvme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65" y="3140968"/>
            <a:ext cx="6698469" cy="26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2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Dönen Eksen Takımlarına Göre </a:t>
            </a:r>
            <a:r>
              <a:rPr lang="tr-TR" dirty="0" smtClean="0"/>
              <a:t>Hareket</a:t>
            </a:r>
            <a:br>
              <a:rPr lang="tr-TR" dirty="0" smtClean="0"/>
            </a:br>
            <a:r>
              <a:rPr lang="en-US" dirty="0" err="1"/>
              <a:t>Bağıl</a:t>
            </a:r>
            <a:r>
              <a:rPr lang="en-US" dirty="0"/>
              <a:t> </a:t>
            </a:r>
            <a:r>
              <a:rPr lang="en-US" dirty="0" err="1"/>
              <a:t>hız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698976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    +  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i="1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698976" cy="4530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1" y="1524000"/>
            <a:ext cx="388481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15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Dönen Eksen Takımlarına Göre Hareket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err="1" smtClean="0"/>
              <a:t>Zamana</a:t>
            </a:r>
            <a:r>
              <a:rPr lang="en-US" dirty="0" smtClean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türevin</a:t>
            </a:r>
            <a:r>
              <a:rPr lang="en-US" dirty="0"/>
              <a:t> </a:t>
            </a:r>
            <a:r>
              <a:rPr lang="en-US" dirty="0" err="1"/>
              <a:t>dönüşümü</a:t>
            </a:r>
            <a:r>
              <a:rPr lang="en-US" dirty="0"/>
              <a:t>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194920" cy="492514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𝑑𝑉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𝑑𝑉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194920" cy="492514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1507119"/>
            <a:ext cx="4038600" cy="31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49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Dönen Eksen Takımlarına Göre </a:t>
            </a:r>
            <a:r>
              <a:rPr lang="tr-TR" dirty="0" smtClean="0"/>
              <a:t>Hareket</a:t>
            </a:r>
            <a:br>
              <a:rPr lang="tr-TR" dirty="0" smtClean="0"/>
            </a:br>
            <a:r>
              <a:rPr lang="tr-TR" dirty="0" smtClean="0"/>
              <a:t>Bağıl İvme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tr-TR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𝑦𝑗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232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Dönen Eksen Takımlarına Göre Hareket</a:t>
            </a:r>
            <a:br>
              <a:rPr lang="tr-TR" dirty="0"/>
            </a:br>
            <a:r>
              <a:rPr lang="tr-TR" dirty="0"/>
              <a:t>Bağıl İvme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106330"/>
                <a:ext cx="8229600" cy="4347006"/>
              </a:xfrm>
            </p:spPr>
            <p:txBody>
              <a:bodyPr/>
              <a:lstStyle/>
              <a:p>
                <a:r>
                  <a:rPr lang="tr-TR" sz="2000" dirty="0" smtClean="0"/>
                  <a:t>Problemin doğası dönen eksen takımı kullanmamızı gerekli kılıyor ise aşağıdaki büyüklükleri doğru belirlediğimizden emin olmalıyız.</a:t>
                </a:r>
                <a:endParaRPr lang="tr-T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sz="2000" dirty="0" smtClean="0"/>
                  <a:t>dönen </a:t>
                </a:r>
                <a:r>
                  <a:rPr lang="tr-TR" sz="2000" dirty="0"/>
                  <a:t>eksen takımının orjini B’nin mutlak hızı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sz="2000" dirty="0" smtClean="0"/>
                  <a:t>dönen </a:t>
                </a:r>
                <a:r>
                  <a:rPr lang="tr-TR" sz="2000" dirty="0"/>
                  <a:t>eksen takımının orjini B’nin mutlak ivmesi</a:t>
                </a:r>
              </a:p>
              <a:p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sz="2000" dirty="0" smtClean="0"/>
                  <a:t>ilgili </a:t>
                </a:r>
                <a:r>
                  <a:rPr lang="tr-TR" sz="2000" dirty="0"/>
                  <a:t>noktanın B’den itibaren konum vektörü</a:t>
                </a:r>
              </a:p>
              <a:p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sz="2000" dirty="0" smtClean="0"/>
                  <a:t>dönen </a:t>
                </a:r>
                <a:r>
                  <a:rPr lang="tr-TR" sz="2000" dirty="0"/>
                  <a:t>eksen takımının açısal hızı</a:t>
                </a:r>
              </a:p>
              <a:p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sz="2000" dirty="0" smtClean="0"/>
                  <a:t>dönen </a:t>
                </a:r>
                <a:r>
                  <a:rPr lang="tr-TR" sz="2000" dirty="0"/>
                  <a:t>eksen takımının açısal ivmesi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i="1" dirty="0" smtClean="0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sz="2000" dirty="0" smtClean="0"/>
                  <a:t>A’nın </a:t>
                </a:r>
                <a:r>
                  <a:rPr lang="tr-TR" sz="2000" dirty="0"/>
                  <a:t>dönen eksenlere göre bağıl hızı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 dirty="0" smtClean="0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sz="2000" dirty="0" smtClean="0"/>
                  <a:t>A’nın </a:t>
                </a:r>
                <a:r>
                  <a:rPr lang="tr-TR" sz="2000" dirty="0"/>
                  <a:t>dönen eksenlere göre bağıl ivmesi</a:t>
                </a:r>
              </a:p>
              <a:p>
                <a:endParaRPr lang="tr-TR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106330"/>
                <a:ext cx="8229600" cy="4347006"/>
              </a:xfrm>
              <a:blipFill>
                <a:blip r:embed="rId2"/>
                <a:stretch>
                  <a:fillRect l="-741" t="-7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53281" y="1571099"/>
                <a:ext cx="6768752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81" y="1571099"/>
                <a:ext cx="676875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646" y="3807871"/>
            <a:ext cx="3408773" cy="27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2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Dönen Eksen Takımlarına Göre Hareket</a:t>
            </a:r>
            <a:br>
              <a:rPr lang="tr-TR" dirty="0"/>
            </a:br>
            <a:r>
              <a:rPr lang="tr-TR" dirty="0"/>
              <a:t>Bağıl İvme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106330"/>
                <a:ext cx="8229600" cy="4347006"/>
              </a:xfrm>
            </p:spPr>
            <p:txBody>
              <a:bodyPr/>
              <a:lstStyle/>
              <a:p>
                <a:r>
                  <a:rPr lang="tr-TR" sz="2000" dirty="0" smtClean="0"/>
                  <a:t>İvme denkleminde büyüklükleri tek tek ele alacak olursak;</a:t>
                </a:r>
                <a:endParaRPr lang="tr-TR" sz="2000" dirty="0"/>
              </a:p>
              <a:p>
                <a14:m>
                  <m:oMath xmlns:m="http://schemas.openxmlformats.org/officeDocument/2006/math"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tr-T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tr-T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000" dirty="0"/>
                  <a:t>P </a:t>
                </a:r>
                <a:r>
                  <a:rPr lang="en-US" sz="2000" dirty="0" err="1"/>
                  <a:t>nin</a:t>
                </a:r>
                <a:r>
                  <a:rPr lang="en-US" sz="2000" dirty="0"/>
                  <a:t> B ye gore </a:t>
                </a:r>
                <a:r>
                  <a:rPr lang="en-US" sz="2000" dirty="0" err="1"/>
                  <a:t>hareketinde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teğetsel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ivme</a:t>
                </a:r>
                <a:r>
                  <a:rPr lang="tr-TR" sz="2000" dirty="0" smtClean="0"/>
                  <a:t> (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𝑟</m:t>
                    </m:r>
                    <m:acc>
                      <m:accPr>
                        <m:chr m:val="̈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tr-TR" sz="2000" dirty="0" smtClean="0"/>
                  <a:t>)</a:t>
                </a:r>
                <a:r>
                  <a:rPr lang="en-US" sz="2000" dirty="0" smtClean="0"/>
                  <a:t> </a:t>
                </a:r>
                <a:endParaRPr lang="tr-TR" sz="2000" i="1" dirty="0" smtClean="0"/>
              </a:p>
              <a:p>
                <a14:m>
                  <m:oMath xmlns:m="http://schemas.openxmlformats.org/officeDocument/2006/math"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tr-T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000" dirty="0"/>
                  <a:t>P </a:t>
                </a:r>
                <a:r>
                  <a:rPr lang="en-US" sz="2000" dirty="0" err="1"/>
                  <a:t>nin</a:t>
                </a:r>
                <a:r>
                  <a:rPr lang="en-US" sz="2000" dirty="0"/>
                  <a:t> B ye gore </a:t>
                </a:r>
                <a:r>
                  <a:rPr lang="en-US" sz="2000" dirty="0" err="1"/>
                  <a:t>hareketinde</a:t>
                </a:r>
                <a:r>
                  <a:rPr lang="en-US" sz="2000" dirty="0"/>
                  <a:t> </a:t>
                </a:r>
                <a:r>
                  <a:rPr lang="tr-TR" sz="2000" dirty="0" smtClean="0"/>
                  <a:t>normal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ivme</a:t>
                </a:r>
                <a:r>
                  <a:rPr lang="tr-TR" sz="20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0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tr-TR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sz="2000" dirty="0" smtClean="0"/>
                  <a:t>A’nın </a:t>
                </a:r>
                <a:r>
                  <a:rPr lang="tr-TR" sz="2000" dirty="0"/>
                  <a:t>dönen eksenlere göre bağıl </a:t>
                </a:r>
                <a:r>
                  <a:rPr lang="tr-TR" sz="2000" dirty="0" smtClean="0"/>
                  <a:t>ivmesi, şekilde </a:t>
                </a:r>
                <a:r>
                  <a:rPr lang="en-US" sz="2000" dirty="0"/>
                  <a:t>n 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t </a:t>
                </a:r>
                <a:r>
                  <a:rPr lang="en-US" sz="2000" dirty="0" err="1"/>
                  <a:t>bileşenleri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görülüyor</a:t>
                </a:r>
                <a:r>
                  <a:rPr lang="tr-TR" sz="20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𝑟𝑒𝑙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tr-TR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tr-T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000" b="0" i="1" dirty="0" smtClean="0">
                                    <a:latin typeface="Cambria Math" panose="02040503050406030204" pitchFamily="18" charset="0"/>
                                  </a:rPr>
                                  <m:t>𝑟𝑒𝑙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tr-TR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000" b="0" i="1" dirty="0" smtClean="0"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  <m:sup>
                            <m:r>
                              <a:rPr lang="tr-TR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tr-TR" sz="2000" dirty="0"/>
              </a:p>
              <a:p>
                <a14:m>
                  <m:oMath xmlns:m="http://schemas.openxmlformats.org/officeDocument/2006/math"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tr-T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000" dirty="0" smtClean="0"/>
                  <a:t> </a:t>
                </a:r>
                <a:r>
                  <a:rPr lang="tr-TR" sz="2000" dirty="0"/>
                  <a:t>Coriolis ivmesi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106330"/>
                <a:ext cx="8229600" cy="4347006"/>
              </a:xfrm>
              <a:blipFill>
                <a:blip r:embed="rId2"/>
                <a:stretch>
                  <a:fillRect l="-741" t="-7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53281" y="1571099"/>
                <a:ext cx="6768752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81" y="1571099"/>
                <a:ext cx="676875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646" y="3807871"/>
            <a:ext cx="3408773" cy="27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Örnek 1: </a:t>
                </a:r>
                <a:r>
                  <a:rPr lang="tr-TR" dirty="0" smtClean="0"/>
                  <a:t>Şekilde gösterildiği </a:t>
                </a:r>
                <a:r>
                  <a:rPr lang="tr-TR" dirty="0"/>
                  <a:t>anda </a:t>
                </a:r>
                <a:r>
                  <a:rPr lang="tr-TR" dirty="0" smtClean="0"/>
                  <a:t>radyal </a:t>
                </a:r>
                <a:r>
                  <a:rPr lang="tr-TR" dirty="0"/>
                  <a:t>yatağı olan bir disk, saatin tersi yönünde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=4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 açısal hız ve saat yönünde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lik bir açısal ivme ile dönüyor. </a:t>
                </a:r>
                <a:r>
                  <a:rPr lang="tr-TR" dirty="0" smtClean="0"/>
                  <a:t>Kayar uzuv bağımsız </a:t>
                </a:r>
                <a:r>
                  <a:rPr lang="tr-TR" dirty="0"/>
                  <a:t>olarak kontrol edilmektedir</a:t>
                </a:r>
                <a:r>
                  <a:rPr lang="tr-TR" dirty="0" smtClean="0"/>
                  <a:t>. Şekilde gösterildiği </a:t>
                </a:r>
                <a:r>
                  <a:rPr lang="tr-TR" dirty="0"/>
                  <a:t>anda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150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̇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=125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=2025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 </a:t>
                </a:r>
                <a:r>
                  <a:rPr lang="tr-TR" dirty="0"/>
                  <a:t>ise; A’nın mutlak hızını ve ivmesini hesaplayınız.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  <a:blipFill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375130"/>
            <a:ext cx="3836596" cy="25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45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507288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tr-TR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0.125</m:t>
                          </m:r>
                          <m:sSub>
                            <m:sSub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+0.6</m:t>
                          </m:r>
                          <m:sSub>
                            <m:sSub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0.125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=0.613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̈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2.025−0.15∗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0.15∗(−10)+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∗0.125∗4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−0.375</m:t>
                          </m:r>
                        </m:e>
                      </m:d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−0.5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0.625 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i="1" dirty="0"/>
              </a:p>
              <a:p>
                <a:endParaRPr lang="tr-T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507288" cy="453072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375130"/>
            <a:ext cx="3836596" cy="25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23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906888" cy="4530725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Örnek 2: </a:t>
                </a:r>
                <a:r>
                  <a:rPr lang="tr-TR" dirty="0" smtClean="0"/>
                  <a:t>AC </a:t>
                </a:r>
                <a:r>
                  <a:rPr lang="tr-TR" dirty="0"/>
                  <a:t>kolunun A pimi, OD kolunun içindeki bir yatakta hareket etmektedir. OD kolunun açısal hızı sabit ve saat yönünde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 şekilde gösterildiği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anında AC kolu yatay ise; A piminin hızını ve OD koluna göre bağıl hızını bulunuz</a:t>
                </a:r>
                <a:r>
                  <a:rPr lang="tr-TR" dirty="0" smtClean="0"/>
                  <a:t>. Ardından </a:t>
                </a:r>
                <a:r>
                  <a:rPr lang="en-US" dirty="0" smtClean="0"/>
                  <a:t>AC </a:t>
                </a:r>
                <a:r>
                  <a:rPr lang="en-US" dirty="0" err="1"/>
                  <a:t>kolunun</a:t>
                </a:r>
                <a:r>
                  <a:rPr lang="en-US" dirty="0"/>
                  <a:t> </a:t>
                </a:r>
                <a:r>
                  <a:rPr lang="en-US" dirty="0" err="1"/>
                  <a:t>açısal</a:t>
                </a:r>
                <a:r>
                  <a:rPr lang="en-US" dirty="0"/>
                  <a:t> </a:t>
                </a:r>
                <a:r>
                  <a:rPr lang="en-US" dirty="0" err="1"/>
                  <a:t>ivmesini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OD </a:t>
                </a:r>
                <a:r>
                  <a:rPr lang="en-US" dirty="0" err="1"/>
                  <a:t>kolunun</a:t>
                </a:r>
                <a:r>
                  <a:rPr lang="en-US" dirty="0"/>
                  <a:t> </a:t>
                </a:r>
                <a:r>
                  <a:rPr lang="en-US" dirty="0" err="1"/>
                  <a:t>içerisindeki</a:t>
                </a:r>
                <a:r>
                  <a:rPr lang="en-US" dirty="0"/>
                  <a:t> </a:t>
                </a:r>
                <a:r>
                  <a:rPr lang="en-US" dirty="0" err="1"/>
                  <a:t>dönen</a:t>
                </a:r>
                <a:r>
                  <a:rPr lang="en-US" dirty="0"/>
                  <a:t> </a:t>
                </a:r>
                <a:r>
                  <a:rPr lang="en-US" dirty="0" err="1"/>
                  <a:t>yatağa</a:t>
                </a:r>
                <a:r>
                  <a:rPr lang="en-US" dirty="0"/>
                  <a:t> </a:t>
                </a:r>
                <a:r>
                  <a:rPr lang="en-US" dirty="0" err="1"/>
                  <a:t>göre</a:t>
                </a:r>
                <a:r>
                  <a:rPr lang="en-US" dirty="0"/>
                  <a:t> A </a:t>
                </a:r>
                <a:r>
                  <a:rPr lang="en-US" dirty="0" err="1"/>
                  <a:t>nın</a:t>
                </a:r>
                <a:r>
                  <a:rPr lang="en-US" dirty="0"/>
                  <a:t> </a:t>
                </a:r>
                <a:r>
                  <a:rPr lang="en-US" dirty="0" err="1"/>
                  <a:t>ivmesini</a:t>
                </a:r>
                <a:r>
                  <a:rPr lang="en-US" dirty="0"/>
                  <a:t> </a:t>
                </a:r>
                <a:r>
                  <a:rPr lang="en-US" dirty="0" err="1"/>
                  <a:t>belirleyiniz</a:t>
                </a:r>
                <a:r>
                  <a:rPr lang="en-US" dirty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906888" cy="4530725"/>
              </a:xfrm>
              <a:blipFill>
                <a:blip r:embed="rId2"/>
                <a:stretch>
                  <a:fillRect l="-1863" t="-942" r="-33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6817" y="1602353"/>
            <a:ext cx="3299983" cy="28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×225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225</m:t>
                          </m:r>
                          <m:rad>
                            <m:radPr>
                              <m:deg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225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225</m:t>
                          </m:r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=−450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+4(−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)×4(−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)×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)+1800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225</m:t>
                          </m:r>
                          <m:rad>
                            <m:radPr>
                              <m:degHide m:val="o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×−450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−900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−1800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+1800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−1800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=32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1800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−900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=6300</m:t>
                      </m:r>
                      <m:rad>
                        <m:radPr>
                          <m:degHide m:val="on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  <a:p>
                <a:endParaRPr lang="tr-TR" sz="2000" i="1" dirty="0">
                  <a:latin typeface="Cambria Math" panose="02040503050406030204" pitchFamily="18" charset="0"/>
                </a:endParaRPr>
              </a:p>
              <a:p>
                <a:endParaRPr lang="tr-TR" sz="2000" i="1" dirty="0">
                  <a:latin typeface="Cambria Math" panose="02040503050406030204" pitchFamily="18" charset="0"/>
                </a:endParaRPr>
              </a:p>
              <a:p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2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i="1" dirty="0" smtClean="0">
                <a:solidFill>
                  <a:srgbClr val="FF0000"/>
                </a:solidFill>
              </a:rPr>
              <a:t>Örnek 1: </a:t>
            </a:r>
            <a:r>
              <a:rPr lang="tr-TR" i="1" dirty="0" smtClean="0"/>
              <a:t>r</a:t>
            </a:r>
            <a:r>
              <a:rPr lang="tr-TR" dirty="0" smtClean="0"/>
              <a:t> </a:t>
            </a:r>
            <a:r>
              <a:rPr lang="tr-TR" dirty="0"/>
              <a:t>yarıçapındaki bir teker sola doğru kaymadan yuvarlanıyor. Şekilde gösterildiği anda daire merkezi </a:t>
            </a:r>
            <a:r>
              <a:rPr lang="tr-TR" i="1" dirty="0"/>
              <a:t>O</a:t>
            </a:r>
            <a:r>
              <a:rPr lang="tr-TR" dirty="0"/>
              <a:t>, </a:t>
            </a:r>
            <a:r>
              <a:rPr lang="tr-TR" b="1" dirty="0"/>
              <a:t>v</a:t>
            </a:r>
            <a:r>
              <a:rPr lang="tr-TR" baseline="-25000" dirty="0"/>
              <a:t>0</a:t>
            </a:r>
            <a:r>
              <a:rPr lang="tr-TR" dirty="0"/>
              <a:t> hızı ve </a:t>
            </a:r>
            <a:r>
              <a:rPr lang="tr-TR" i="1" dirty="0"/>
              <a:t>a</a:t>
            </a:r>
            <a:r>
              <a:rPr lang="tr-TR" baseline="-25000" dirty="0"/>
              <a:t>0</a:t>
            </a:r>
            <a:r>
              <a:rPr lang="tr-TR" dirty="0"/>
              <a:t> ivmesine sahipse </a:t>
            </a:r>
            <a:r>
              <a:rPr lang="tr-TR" i="1" dirty="0"/>
              <a:t>A</a:t>
            </a:r>
            <a:r>
              <a:rPr lang="tr-TR" dirty="0"/>
              <a:t> ve </a:t>
            </a:r>
            <a:r>
              <a:rPr lang="tr-TR" i="1" dirty="0"/>
              <a:t>C</a:t>
            </a:r>
            <a:r>
              <a:rPr lang="tr-TR" dirty="0"/>
              <a:t> noktalarının ivmelerini bulunuz.</a:t>
            </a:r>
            <a:endParaRPr lang="tr-T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060848"/>
            <a:ext cx="3899664" cy="28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16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3: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arabası döner kavşakta 54 km/saat sabit hızla ilerlemektedir. Bu sırada A arabası 72 km/saat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sabit hızla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döner kavşağa yaklaşmaktadır. Sözü edilen anda A arabası ile B arabası arasındaki mesafe 40 m. ve döner kavşağın eğrilik yarıçapıda 100 m dir. B arabasında oturan bir gözlemciye göre A arabasının hızını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ivmesini bulunuz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3284984"/>
            <a:ext cx="5563168" cy="34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=54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𝑠𝑎𝑎𝑡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=72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𝑠𝑎𝑎𝑡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=20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=0.15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0.15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(−40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−9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7048" y="-99392"/>
            <a:ext cx="293153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71051" y="1628800"/>
                <a:ext cx="8229600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Yukarıdaki hız ifadesinin türevini alırsak sabit hızlı A ve B arabalarının </a:t>
                </a:r>
                <a:r>
                  <a:rPr lang="tr-T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teğetsel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ivmeleri sıfır olacaktır. B’nin </a:t>
                </a:r>
                <a:r>
                  <a:rPr lang="tr-T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teğetsel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ivmesi </a:t>
                </a:r>
                <a:r>
                  <a:rPr lang="tr-T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ivmesi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sıfır dolayısıyla açısal ivme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nın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 sıfır olması gerekir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Ancak B’nin normal ivmesi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=2.25(−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 </m:t>
                    </m:r>
                  </m:oMath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Diğer terimlerin ivmeleri </a:t>
                </a:r>
                <a:r>
                  <a:rPr lang="tr-T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relatif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ivmeyi belirleyecektir.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0=</m:t>
                      </m:r>
                      <m:r>
                        <a:rPr lang="tr-TR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2.25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2∗0.15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+0.15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×0.15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0=−2.25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+2.7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0.9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=−1.35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−6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j</m:t>
                      </m:r>
                    </m:oMath>
                  </m:oMathPara>
                </a14:m>
                <a:endParaRPr lang="tr-T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71051" y="1628800"/>
                <a:ext cx="8229600" cy="4530725"/>
              </a:xfrm>
              <a:blipFill rotWithShape="0">
                <a:blip r:embed="rId2"/>
                <a:stretch>
                  <a:fillRect l="-1111" r="-1407" b="-95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7048" y="-99392"/>
            <a:ext cx="293153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4: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İtfaiye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aracının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hızı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ivmesi ise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yavaşlama yönünde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3 </m:t>
                    </m:r>
                    <m:r>
                      <a:rPr lang="tr-T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tr-T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dir. Gösterilen anda </a:t>
                </a:r>
                <a:r>
                  <a:rPr lang="tr-TR" i="0" dirty="0" smtClean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θ=30°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ve</m:t>
                    </m:r>
                    <m: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0.175</m:t>
                    </m:r>
                    <m:r>
                      <a:rPr lang="tr-T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tr-T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sabit hızla dönmektedir 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=1.5 </m:t>
                    </m:r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=0.6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̈"/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=−0.3 </m:t>
                    </m:r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Bu veriler ışığında A noktasının kamyona göre ve yere göre ivmesini bulunuz.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1111" t="-1077" r="-19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5576" y="3278526"/>
            <a:ext cx="5256584" cy="34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6563072" cy="4530725"/>
              </a:xfrm>
            </p:spPr>
            <p:txBody>
              <a:bodyPr/>
              <a:lstStyle/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noktasının yere göre ivmesi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=20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b="0" i="0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a:rPr lang="tr-TR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=0.175</m:t>
                      </m:r>
                      <m:f>
                        <m:fPr>
                          <m:ctrlPr>
                            <a:rPr lang="tr-TR" b="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b="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𝑠𝑎𝑏𝑖𝑡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=0; 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=6+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=6+1.5=7.5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=0.6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=−0.3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6563072" cy="4530725"/>
              </a:xfrm>
              <a:blipFill rotWithShape="0">
                <a:blip r:embed="rId2"/>
                <a:stretch>
                  <a:fillRect l="-1393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4077072"/>
            <a:ext cx="4038600" cy="26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524000"/>
                <a:ext cx="9112462" cy="4530725"/>
              </a:xfrm>
            </p:spPr>
            <p:txBody>
              <a:bodyPr/>
              <a:lstStyle/>
              <a:p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noktasının yere göre ivmesi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tr-T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tr-T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0.175</m:t>
                      </m:r>
                      <m:r>
                        <a:rPr lang="tr-T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0.175</m:t>
                      </m:r>
                      <m:r>
                        <a:rPr lang="tr-TR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7.5</m:t>
                      </m:r>
                      <m:r>
                        <a:rPr lang="tr-T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0.175</m:t>
                      </m:r>
                      <m:r>
                        <a:rPr lang="tr-TR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0.6</m:t>
                      </m:r>
                      <m:r>
                        <a:rPr lang="tr-T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−0.3</m:t>
                      </m:r>
                      <m:r>
                        <a:rPr lang="tr-T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tr-TR" sz="220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−0.23−0.3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0.21+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−3.128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+1.71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524000"/>
                <a:ext cx="9112462" cy="4530725"/>
              </a:xfrm>
              <a:blipFill rotWithShape="0">
                <a:blip r:embed="rId2"/>
                <a:stretch>
                  <a:fillRect l="-10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4077072"/>
            <a:ext cx="4038600" cy="2647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6521662" y="116632"/>
                <a:ext cx="2590800" cy="231858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=0.175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=0; 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=7.5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0.6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−0.3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62" y="116632"/>
                <a:ext cx="2590800" cy="23185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4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524000"/>
                <a:ext cx="9112462" cy="4530725"/>
              </a:xfrm>
            </p:spPr>
            <p:txBody>
              <a:bodyPr/>
              <a:lstStyle/>
              <a:p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noktasının kamyona göre ivmesi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Şeklinde bulunur. Aslında kamyonun yere göre hareket etmediği veya ivmesinin sıfır olduğu durum sorulmaktadır.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𝑘𝑎𝑚𝑦𝑜𝑛𝑎𝑔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−3.128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+1.71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                          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𝑘𝑎𝑚𝑦𝑜𝑛𝑎𝑔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𝑟𝑒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0.53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+0.21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524000"/>
                <a:ext cx="9112462" cy="4530725"/>
              </a:xfrm>
              <a:blipFill rotWithShape="0">
                <a:blip r:embed="rId2"/>
                <a:stretch>
                  <a:fillRect l="-10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210177"/>
            <a:ext cx="4038600" cy="2647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6521662" y="116632"/>
                <a:ext cx="2590800" cy="231858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=0.175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=0; 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=7.5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0.6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−0.3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62" y="116632"/>
                <a:ext cx="2590800" cy="23185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000" dirty="0" smtClean="0"/>
                  <a:t>Gösterilen pozisyonda A noktasının hızı;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tr-TR" sz="20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tr-TR" sz="20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tr-T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r>
                  <a:rPr lang="tr-TR" sz="2000" dirty="0"/>
                  <a:t>Gösterilen pozisyonda </a:t>
                </a:r>
                <a:r>
                  <a:rPr lang="tr-TR" sz="2000" dirty="0" smtClean="0"/>
                  <a:t>C </a:t>
                </a:r>
                <a:r>
                  <a:rPr lang="tr-TR" sz="2000" dirty="0"/>
                  <a:t>noktasının hızı;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𝑟𝑗</m:t>
                      </m:r>
                    </m:oMath>
                  </m:oMathPara>
                </a14:m>
                <a:endParaRPr lang="tr-T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𝑟𝑗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sz="2000" b="0" dirty="0" smtClean="0"/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673" b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524000"/>
            <a:ext cx="2428571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6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r>
                  <a:rPr lang="tr-TR" i="1" dirty="0">
                    <a:solidFill>
                      <a:srgbClr val="FF0000"/>
                    </a:solidFill>
                  </a:rPr>
                  <a:t>Örnek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𝑠𝑎𝑏𝑖𝑡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= −6/7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𝑂𝐴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=−3/7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 smtClean="0"/>
                  <a:t> olarak bilindiğine göre, </a:t>
                </a:r>
                <a:r>
                  <a:rPr lang="en-US" dirty="0" smtClean="0"/>
                  <a:t>AB </a:t>
                </a:r>
                <a:r>
                  <a:rPr lang="en-US" dirty="0" err="1"/>
                  <a:t>ve</a:t>
                </a:r>
                <a:r>
                  <a:rPr lang="en-US" dirty="0"/>
                  <a:t> OA </a:t>
                </a:r>
                <a:r>
                  <a:rPr lang="en-US" dirty="0" err="1"/>
                  <a:t>kollarının</a:t>
                </a:r>
                <a:r>
                  <a:rPr lang="en-US" dirty="0"/>
                  <a:t> </a:t>
                </a:r>
                <a:r>
                  <a:rPr lang="en-US" dirty="0" err="1"/>
                  <a:t>açısal</a:t>
                </a:r>
                <a:r>
                  <a:rPr lang="en-US" dirty="0"/>
                  <a:t> </a:t>
                </a:r>
                <a:r>
                  <a:rPr lang="en-US" dirty="0" err="1"/>
                  <a:t>ivmelerini</a:t>
                </a:r>
                <a:r>
                  <a:rPr lang="en-US" dirty="0"/>
                  <a:t> </a:t>
                </a:r>
                <a:r>
                  <a:rPr lang="en-US" dirty="0" err="1"/>
                  <a:t>vektör</a:t>
                </a:r>
                <a:r>
                  <a:rPr lang="en-US" dirty="0"/>
                  <a:t> </a:t>
                </a:r>
                <a:r>
                  <a:rPr lang="en-US" dirty="0" err="1"/>
                  <a:t>cebrini</a:t>
                </a:r>
                <a:r>
                  <a:rPr lang="en-US" dirty="0"/>
                  <a:t> </a:t>
                </a:r>
                <a:r>
                  <a:rPr lang="en-US" dirty="0" err="1"/>
                  <a:t>kullanarak</a:t>
                </a:r>
                <a:r>
                  <a:rPr lang="en-US" dirty="0"/>
                  <a:t> </a:t>
                </a:r>
                <a:r>
                  <a:rPr lang="en-US" dirty="0" err="1"/>
                  <a:t>çözünüz</a:t>
                </a:r>
                <a:r>
                  <a:rPr lang="en-US" dirty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996952"/>
            <a:ext cx="5203264" cy="34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3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(−75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(−175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+50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×(−175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+50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(100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×(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300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−175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−50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+150∗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36∗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−100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30725"/>
              </a:xfrm>
              <a:blipFill>
                <a:blip r:embed="rId2"/>
                <a:stretch>
                  <a:fillRect b="-78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95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300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−50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+150∗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−100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−175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36∗50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9∗100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18∗2∗25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49∗7∗25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=−0.105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=−0.105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=−4.34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63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yükü yandaki makara sistemiyle aşağı indirilmektedir. A makarası STY’de 4 rad/s hızla dönmekte ve hızı her saniye 4rad/s azalmaktadır. Eş zamanlı olarak B makarası SY’de 6 rad/s hızla dönmekte ve hızı her saniye 2 rad/s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artmaktadır.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D noktalarının ve L yükünün ivmesini hesaplayınız.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2370" y="1600200"/>
            <a:ext cx="3210260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5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698976" cy="52578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∗0.15=0.6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∗0.15=0.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∗0.15=0.6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∗0.15=0.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 durumda birleşik diskin açısal hız ve ivmesi;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0.3 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0.75 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=0.4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0.75 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b="0" dirty="0" smtClean="0"/>
              </a:p>
              <a:p>
                <a:endParaRPr lang="tr-TR" b="0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2" name="Content Placeholder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698976" cy="5257800"/>
              </a:xfrm>
              <a:blipFill>
                <a:blip r:embed="rId2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Content Placeholder 28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1412776"/>
            <a:ext cx="2908044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01688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vel 9">
    <a:dk1>
      <a:srgbClr val="000000"/>
    </a:dk1>
    <a:lt1>
      <a:srgbClr val="FFFFFF"/>
    </a:lt1>
    <a:dk2>
      <a:srgbClr val="666699"/>
    </a:dk2>
    <a:lt2>
      <a:srgbClr val="FFCC00"/>
    </a:lt2>
    <a:accent1>
      <a:srgbClr val="FF9900"/>
    </a:accent1>
    <a:accent2>
      <a:srgbClr val="FF9900"/>
    </a:accent2>
    <a:accent3>
      <a:srgbClr val="FFFFFF"/>
    </a:accent3>
    <a:accent4>
      <a:srgbClr val="000000"/>
    </a:accent4>
    <a:accent5>
      <a:srgbClr val="FFCAAA"/>
    </a:accent5>
    <a:accent6>
      <a:srgbClr val="E78A00"/>
    </a:accent6>
    <a:hlink>
      <a:srgbClr val="666699"/>
    </a:hlink>
    <a:folHlink>
      <a:srgbClr val="9999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8457</TotalTime>
  <Words>537</Words>
  <Application>Microsoft Office PowerPoint</Application>
  <PresentationFormat>On-screen Show (4:3)</PresentationFormat>
  <Paragraphs>247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Times New Roman</vt:lpstr>
      <vt:lpstr>Wingdings</vt:lpstr>
      <vt:lpstr>Level</vt:lpstr>
      <vt:lpstr>5.6 Bağıl İvme</vt:lpstr>
      <vt:lpstr>5.6 Bağıl İvme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Dönen Eksen Takımlarına Göre Hareket</vt:lpstr>
      <vt:lpstr>Dönen Eksen Takımlarına Göre Hareket</vt:lpstr>
      <vt:lpstr>Dönen Eksen Takımlarına Göre Hareket Bağıl hız</vt:lpstr>
      <vt:lpstr>Dönen Eksen Takımlarına Göre Hareket Bağıl hız</vt:lpstr>
      <vt:lpstr>Dönen Eksen Takımlarına Göre Hareket Zamana göre türevin dönüşümü:</vt:lpstr>
      <vt:lpstr>Dönen Eksen Takımlarına Göre Hareket Bağıl İvme</vt:lpstr>
      <vt:lpstr>Dönen Eksen Takımlarına Göre Hareket Bağıl İvme</vt:lpstr>
      <vt:lpstr>Dönen Eksen Takımlarına Göre Hareket Bağıl İvme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Nurdan Bilgin</cp:lastModifiedBy>
  <cp:revision>585</cp:revision>
  <dcterms:created xsi:type="dcterms:W3CDTF">2011-12-14T18:23:40Z</dcterms:created>
  <dcterms:modified xsi:type="dcterms:W3CDTF">2019-12-02T06:53:19Z</dcterms:modified>
</cp:coreProperties>
</file>