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50"/>
  </p:notesMasterIdLst>
  <p:sldIdLst>
    <p:sldId id="262" r:id="rId3"/>
    <p:sldId id="312" r:id="rId4"/>
    <p:sldId id="337" r:id="rId5"/>
    <p:sldId id="314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1" r:id="rId19"/>
    <p:sldId id="354" r:id="rId20"/>
    <p:sldId id="352" r:id="rId21"/>
    <p:sldId id="355" r:id="rId22"/>
    <p:sldId id="356" r:id="rId23"/>
    <p:sldId id="357" r:id="rId24"/>
    <p:sldId id="358" r:id="rId25"/>
    <p:sldId id="370" r:id="rId26"/>
    <p:sldId id="372" r:id="rId27"/>
    <p:sldId id="371" r:id="rId28"/>
    <p:sldId id="359" r:id="rId29"/>
    <p:sldId id="373" r:id="rId30"/>
    <p:sldId id="374" r:id="rId31"/>
    <p:sldId id="366" r:id="rId32"/>
    <p:sldId id="367" r:id="rId33"/>
    <p:sldId id="360" r:id="rId34"/>
    <p:sldId id="375" r:id="rId35"/>
    <p:sldId id="361" r:id="rId36"/>
    <p:sldId id="376" r:id="rId37"/>
    <p:sldId id="377" r:id="rId38"/>
    <p:sldId id="362" r:id="rId39"/>
    <p:sldId id="378" r:id="rId40"/>
    <p:sldId id="379" r:id="rId41"/>
    <p:sldId id="363" r:id="rId42"/>
    <p:sldId id="380" r:id="rId43"/>
    <p:sldId id="368" r:id="rId44"/>
    <p:sldId id="369" r:id="rId45"/>
    <p:sldId id="364" r:id="rId46"/>
    <p:sldId id="381" r:id="rId47"/>
    <p:sldId id="365" r:id="rId48"/>
    <p:sldId id="382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CCDFF356-9989-4F60-A610-B8181D5EF4F2}">
          <p14:sldIdLst>
            <p14:sldId id="262"/>
            <p14:sldId id="312"/>
            <p14:sldId id="337"/>
            <p14:sldId id="314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1"/>
            <p14:sldId id="354"/>
            <p14:sldId id="352"/>
            <p14:sldId id="355"/>
            <p14:sldId id="356"/>
            <p14:sldId id="357"/>
            <p14:sldId id="358"/>
            <p14:sldId id="370"/>
            <p14:sldId id="372"/>
            <p14:sldId id="371"/>
            <p14:sldId id="359"/>
            <p14:sldId id="373"/>
            <p14:sldId id="374"/>
            <p14:sldId id="366"/>
            <p14:sldId id="367"/>
            <p14:sldId id="360"/>
            <p14:sldId id="375"/>
            <p14:sldId id="361"/>
            <p14:sldId id="376"/>
            <p14:sldId id="377"/>
            <p14:sldId id="362"/>
            <p14:sldId id="378"/>
            <p14:sldId id="379"/>
            <p14:sldId id="363"/>
            <p14:sldId id="380"/>
            <p14:sldId id="368"/>
            <p14:sldId id="369"/>
            <p14:sldId id="364"/>
            <p14:sldId id="381"/>
            <p14:sldId id="365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4600" autoAdjust="0"/>
  </p:normalViewPr>
  <p:slideViewPr>
    <p:cSldViewPr>
      <p:cViewPr varScale="1">
        <p:scale>
          <a:sx n="113" d="100"/>
          <a:sy n="113" d="100"/>
        </p:scale>
        <p:origin x="9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0E580D-246B-4AB6-9156-194B536138E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4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E580D-246B-4AB6-9156-194B536138E1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361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F620E-3C43-49E2-8B42-DAC17A8D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EF43B-EB27-43CC-BA8E-1A503A31462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6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01E7A-E57F-4DC1-BDEC-F439AB2FD5A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52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085D17-BB08-450F-85D6-1A11C58B0A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08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tr-TR" smtClean="0"/>
              <a:t>Çevrimiçi 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C76AA8-A1A0-4C92-9E3D-3F02CC31805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F2A1-A246-4652-A694-355DEEDA63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7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E2AF1-C64F-4ED3-BE1A-7A297F1E810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545D-9CFE-4D0B-889D-E21BFB1ECF1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7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2513-BFCC-449E-AD5D-0FD264D46DB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5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45B8-D820-4B5C-AF3A-4C4DCFE0943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36B22-8508-49D2-BD46-6EC6DB0C56E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0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E656-C999-4312-A8CD-7732D2338C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0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78A24-C539-4F79-9148-102E9B69F5A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4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9439373-13DA-423F-8FD2-5A01CA09499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Dinamik </a:t>
            </a:r>
            <a:r>
              <a:rPr lang="tr-TR" sz="2800" dirty="0" smtClean="0"/>
              <a:t>(MAK219)</a:t>
            </a:r>
            <a:endParaRPr lang="tr-TR" sz="28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schemeClr val="bg2"/>
                </a:solidFill>
              </a:rPr>
              <a:t>2018-2019</a:t>
            </a:r>
          </a:p>
          <a:p>
            <a:r>
              <a:rPr lang="tr-TR" sz="2400" dirty="0" err="1" smtClean="0">
                <a:solidFill>
                  <a:schemeClr val="tx2"/>
                </a:solidFill>
              </a:rPr>
              <a:t>Ondokuz</a:t>
            </a:r>
            <a:r>
              <a:rPr lang="tr-TR" sz="2400" dirty="0" smtClean="0">
                <a:solidFill>
                  <a:schemeClr val="tx2"/>
                </a:solidFill>
              </a:rPr>
              <a:t> Mayıs Üniversitesi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Mühendislik Fakültesi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Makine Mühendisliği Bölümü</a:t>
            </a:r>
          </a:p>
          <a:p>
            <a:r>
              <a:rPr lang="tr-TR" sz="2400" dirty="0" smtClean="0">
                <a:solidFill>
                  <a:schemeClr val="accent6"/>
                </a:solidFill>
              </a:rPr>
              <a:t>Dr. </a:t>
            </a:r>
            <a:r>
              <a:rPr lang="tr-TR" sz="2400" dirty="0" err="1" smtClean="0">
                <a:solidFill>
                  <a:schemeClr val="accent6"/>
                </a:solidFill>
              </a:rPr>
              <a:t>Öğr</a:t>
            </a:r>
            <a:r>
              <a:rPr lang="tr-TR" sz="2400" dirty="0" smtClean="0">
                <a:solidFill>
                  <a:schemeClr val="accent6"/>
                </a:solidFill>
              </a:rPr>
              <a:t>. Üyesi Nurdan Bilgin</a:t>
            </a:r>
            <a:endParaRPr lang="tr-TR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7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Bir Eksen Etrafında Dönme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71878" y="1736015"/>
                <a:ext cx="3014922" cy="1944216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71878" y="1736015"/>
                <a:ext cx="3014922" cy="19442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978896" cy="2692896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Rijit cisimlerin sabit bir eksen etrafında dönme hareketi sırasında oluşan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doğrusal hız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eğetsel ivme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ivme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vektörel olarak aşağıda, şekilde gösterildiği gibi bulunur. Şekilde açısal hız ve açısal ivme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birim vektörü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yönündedir</a:t>
            </a:r>
            <a:endParaRPr lang="en-US" sz="2400" b="1" dirty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7" name="Resim 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" t="7765" r="1563" b="21390"/>
          <a:stretch/>
        </p:blipFill>
        <p:spPr>
          <a:xfrm>
            <a:off x="1147220" y="4149080"/>
            <a:ext cx="68495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5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Bir Eksen Etrafında Dönme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71878" y="1736015"/>
                <a:ext cx="3014922" cy="1944216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71878" y="1736015"/>
                <a:ext cx="3014922" cy="19442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978896" cy="1252735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1: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Çapraz çarpımda çarpım sırası önemlidir.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Çarpım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sırası değişirse yön değişir. </a:t>
            </a:r>
            <a:endParaRPr lang="en-US" sz="2400" b="1" dirty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7" name="Resim 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" t="7765" r="1563" b="21390"/>
          <a:stretch/>
        </p:blipFill>
        <p:spPr>
          <a:xfrm>
            <a:off x="827584" y="4293097"/>
            <a:ext cx="684956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6226" y="3019018"/>
                <a:ext cx="2119298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26" y="3019018"/>
                <a:ext cx="211929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17650" y="3572738"/>
                <a:ext cx="1795748" cy="4616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50" y="3572738"/>
                <a:ext cx="179574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11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Bir Eksen Etrafında Dönme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58957" y="1552454"/>
                <a:ext cx="3014922" cy="1944216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58957" y="1552454"/>
                <a:ext cx="3014922" cy="19442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978896" cy="1252735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İvme hızın türevinden türetildiğinde, aşağıdaki gibi normal ve teğetsel ivmeye ulaşılır.</a:t>
            </a:r>
            <a:endParaRPr lang="en-US" sz="2400" b="1" dirty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7" name="Resim 7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" t="7765" r="1563" b="21390"/>
          <a:stretch/>
        </p:blipFill>
        <p:spPr>
          <a:xfrm>
            <a:off x="827584" y="4293097"/>
            <a:ext cx="684956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7039" y="3110054"/>
                <a:ext cx="5071918" cy="15696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×(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39" y="3110054"/>
                <a:ext cx="5071918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95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Dönme Konusuna İlişkin </a:t>
            </a:r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1: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 dişlinin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hızı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=12−3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tr-T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ilişkisiyle kontrol edilmektedir. Burada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rad/s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saat yönü pozitif kabul edilmektedir ve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zaman 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saniyedir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Net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yer değiştirmeyi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tr-T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tr-TR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için bulunuz. Ayrıca 3 saniye boyunca dişlinin kaç devir döndüğünü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(dönüş yönü farketmeksizin) hesaplayınız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480" r="-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87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Dönme Konusuna İlişkin </a:t>
            </a:r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1 Çözüm: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(12−3</m:t>
                          </m:r>
                          <m:sSup>
                            <m:sSup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12−3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𝑠𝑜𝑛𝑢𝑛𝑑𝑎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ö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𝑡𝑖𝑟𝑖𝑟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(12−3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(12−3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9−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=−7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30725"/>
              </a:xfrm>
              <a:blipFill>
                <a:blip r:embed="rId2"/>
                <a:stretch>
                  <a:fillRect l="-1445" t="-1480" b="-48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984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Dönme Konusuna İlişkin </a:t>
            </a:r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89248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1 Çözüm: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⟹∑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=23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 devir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tr-TR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olduğuna göre; 3 saniye süresince,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=3.6606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𝑑𝑒𝑣𝑖𝑟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892480" cy="4530725"/>
              </a:xfrm>
              <a:blipFill>
                <a:blip r:embed="rId2"/>
                <a:stretch>
                  <a:fillRect l="-1371" t="-13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85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Dönme Konusuna İlişkin </a:t>
            </a:r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2: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Bir an için A noktasının hızı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bu hız saniyede 7.2 m/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s’lik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bir oranla azalmaktadır. Bu sırada B noktasının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doğrusal ivmesini bulunuz.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7" t="-1480" r="-9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76312"/>
            <a:ext cx="4038600" cy="337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4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Dönme Konusuna İlişkin </a:t>
            </a:r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7643192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2 Çözüm: </a:t>
                </a:r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rad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tr-T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7.2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=−36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noktasının </a:t>
                </a: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doğrusal ivmesi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×0.15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=−33,75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=−36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×0.15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=5.4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=5.4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−33.75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643192" cy="4530725"/>
              </a:xfrm>
              <a:blipFill>
                <a:blip r:embed="rId2"/>
                <a:stretch>
                  <a:fillRect l="-1595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6109" y="1600200"/>
            <a:ext cx="258202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1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Dönme Konusuna İlişkin </a:t>
            </a:r>
            <a:r>
              <a:rPr lang="tr-TR" dirty="0" smtClean="0"/>
              <a:t>Örnekler</a:t>
            </a:r>
            <a:endParaRPr lang="tr-T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3: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verilen büyüklüklere göre C kasnağının açısal hızını ve P noktasının ivmelerini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zamana bağlı fonksiyonlar olarak belirleyiniz.</a:t>
            </a:r>
            <a:endParaRPr lang="tr-T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140968"/>
            <a:ext cx="8224383" cy="31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Dönme Konusuna İlişkin </a:t>
            </a:r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31249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3 Çözüm: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3124943"/>
              </a:xfrm>
              <a:blipFill>
                <a:blip r:embed="rId2"/>
                <a:stretch>
                  <a:fillRect l="-1481" t="-2148" b="-46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17378" y="4968688"/>
            <a:ext cx="470924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dirty="0" smtClean="0"/>
              <a:t>Bölüm 5</a:t>
            </a:r>
            <a:br>
              <a:rPr lang="tr-TR" sz="4400" dirty="0" smtClean="0"/>
            </a:br>
            <a:r>
              <a:rPr lang="tr-TR" sz="4400" dirty="0" smtClean="0"/>
              <a:t>Rigit Cisimlerin Düzlemsel Kinematiği</a:t>
            </a:r>
            <a:endParaRPr lang="tr-TR" sz="4400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755576" y="3270250"/>
            <a:ext cx="7632848" cy="3183086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Bundan önceki konularda önce parçacığın kinematiğini ardından da kinetiğini çalıştık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Şimdiki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konumuz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 cisimlerin kinematiğidir.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Rijit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cisim: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üzerindeki iki nokta arasındaki mesafe zamanla değişmeyen cisim olarak tanımlanmaktadır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3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Dönme Konusuna İlişkin </a:t>
            </a:r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4821" y="1517964"/>
                <a:ext cx="8686800" cy="53400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3 Çözüm Devam: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noktasının doğrusal ivmesi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4821" y="1517964"/>
                <a:ext cx="8686800" cy="5340036"/>
              </a:xfrm>
              <a:blipFill>
                <a:blip r:embed="rId2"/>
                <a:stretch>
                  <a:fillRect l="-1123" t="-9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268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Dönme Konusuna İlişkin </a:t>
            </a:r>
            <a:r>
              <a:rPr lang="tr-TR" dirty="0" smtClean="0"/>
              <a:t>Örnekler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4821" y="1517964"/>
                <a:ext cx="8686800" cy="53400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3 Çözüm Devam:</a:t>
                </a:r>
              </a:p>
              <a:p>
                <a:pPr marL="0" indent="0">
                  <a:buNone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noktasının doğrusal ivmesi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4821" y="1517964"/>
                <a:ext cx="8686800" cy="5340036"/>
              </a:xfrm>
              <a:blipFill>
                <a:blip r:embed="rId2"/>
                <a:stretch>
                  <a:fillRect l="-1123" t="-9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Mutlak Hareket</a:t>
            </a:r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Rijit cisimlerin düzlemsel kinematik analizini bu bölümde inceleyeceğiz.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rijit cismin konumunun geometrik bağıntılarını kullanıp burada zamana göre türevlerini alıp hız ve ivmeyi elde edeceğiz.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077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Mutlak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4 :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yarıçaplı bir teker düz bir zemin üzerinde kaymadan yuvarlanmaktadır. Tekerin açısal hız ve ivmesini bulunuz. Ayrıca tekerin temas yüzeyinde bir noktanın kinematik ilişkilerini çıkarınız.</a:t>
            </a:r>
          </a:p>
          <a:p>
            <a:pPr marL="0" indent="0">
              <a:buNone/>
            </a:pPr>
            <a:endParaRPr lang="tr-TR" sz="2400" i="1" dirty="0" smtClean="0"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53564"/>
            <a:ext cx="4038600" cy="32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24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Mutlak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8579296" cy="23328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4  Çözüm:</a:t>
                </a:r>
              </a:p>
              <a:p>
                <a:pPr marL="0" indent="0">
                  <a:buNone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Teker kesik çizgi ile gösterilen pozisyondan, mavi renkli gösterilen pozisyona kaymadan dönerek ilerlerken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merkezi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noktasında iken dönmeye başlayan tekerin merkezinin aldığı yol s olduğunda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yayının uzunluğuda s olmalıdır. O halde aşağıdaki ilişkiler yazılabilir.</a:t>
                </a:r>
              </a:p>
              <a:p>
                <a:pPr marL="0" indent="0">
                  <a:buNone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8579296" cy="2332856"/>
              </a:xfrm>
              <a:blipFill>
                <a:blip r:embed="rId2"/>
                <a:stretch>
                  <a:fillRect l="-1066" t="-2094" b="-70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4547" y="3645024"/>
            <a:ext cx="3744416" cy="298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 bwMode="auto">
              <a:xfrm>
                <a:off x="457200" y="4117187"/>
                <a:ext cx="4467347" cy="23328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sz="2400" b="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kern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kern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tr-TR" sz="2400" b="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tr-TR" sz="240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tr-TR" sz="24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tr-TR" sz="2400" kern="0" dirty="0"/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117187"/>
                <a:ext cx="4467347" cy="2332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628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Mutlak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8579296" cy="15407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4  Çözüm: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noktasının konum hız ve ivmesi.</a:t>
                </a:r>
              </a:p>
              <a:p>
                <a:pPr marL="0" indent="0">
                  <a:buNone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8579296" cy="1540767"/>
              </a:xfrm>
              <a:blipFill>
                <a:blip r:embed="rId2"/>
                <a:stretch>
                  <a:fillRect l="-1066" t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7905" y="1524000"/>
            <a:ext cx="3744416" cy="298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/>
              <p:cNvSpPr txBox="1">
                <a:spLocks/>
              </p:cNvSpPr>
              <p:nvPr/>
            </p:nvSpPr>
            <p:spPr bwMode="auto">
              <a:xfrm>
                <a:off x="107504" y="4480520"/>
                <a:ext cx="4817043" cy="23328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𝑟𝑠𝑖𝑛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kern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tr-TR" sz="2400" b="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kern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kern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kern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tr-TR" sz="2400" b="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tr-TR" sz="240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tr-TR" sz="24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tr-TR" sz="2400" kern="0" dirty="0"/>
              </a:p>
            </p:txBody>
          </p:sp>
        </mc:Choice>
        <mc:Fallback xmlns="">
          <p:sp>
            <p:nvSpPr>
              <p:cNvPr id="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480520"/>
                <a:ext cx="4817043" cy="23328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/>
              <p:cNvSpPr txBox="1">
                <a:spLocks/>
              </p:cNvSpPr>
              <p:nvPr/>
            </p:nvSpPr>
            <p:spPr bwMode="auto">
              <a:xfrm>
                <a:off x="4595967" y="4480520"/>
                <a:ext cx="4467347" cy="23328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p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𝑟𝑐𝑜𝑠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(1−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);</m:t>
                      </m:r>
                    </m:oMath>
                  </m:oMathPara>
                </a14:m>
                <a:endParaRPr lang="tr-TR" sz="2400" b="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tr-TR" sz="2400" i="1" kern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tr-TR" sz="2400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 ker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kern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tr-TR" sz="2400" b="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b="0" i="1" kern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sz="2400" i="1" ker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tr-TR" sz="2400" i="1" ker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tr-TR" sz="2400" b="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tr-TR" sz="2400" i="1" kern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tr-TR" sz="2400" kern="0" dirty="0" smtClean="0"/>
              </a:p>
              <a:p>
                <a:pPr marL="0" indent="0">
                  <a:buFont typeface="Wingdings" pitchFamily="2" charset="2"/>
                  <a:buNone/>
                </a:pPr>
                <a:endParaRPr lang="tr-TR" sz="2400" kern="0" dirty="0"/>
              </a:p>
            </p:txBody>
          </p:sp>
        </mc:Choice>
        <mc:Fallback xmlns="">
          <p:sp>
            <p:nvSpPr>
              <p:cNvPr id="8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5967" y="4480520"/>
                <a:ext cx="4467347" cy="2332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433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Mutlak Hareket Konusuna İlişkin Örnekler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4  </a:t>
                </a:r>
                <a:r>
                  <a:rPr lang="tr-TR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Çözüm Devam: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İlişkileri kullanılarak yuvarlanan tekerle ilgili yanda gösterilen farklı tipteki problemler çözülebilmektedir.</a:t>
                </a:r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7" t="-14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82773"/>
            <a:ext cx="4038600" cy="39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55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Mutlak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5 :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asnak</m:t>
                    </m:r>
                    <m:r>
                      <a:rPr lang="tr-TR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tr-TR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 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rpm</m:t>
                    </m:r>
                    <m:r>
                      <a:rPr lang="tr-TR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ile dönmektedir.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iken AB çubuğunun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hızını devir/dakika(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rpm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cinsinden bulunuz.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62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52029"/>
            <a:ext cx="4038600" cy="24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2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Mutlak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7859216" cy="25610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5 Çözüm:</a:t>
                </a:r>
              </a:p>
              <a:p>
                <a:pPr marL="0" indent="0">
                  <a:buNone/>
                </a:pPr>
                <a:r>
                  <a:rPr lang="tr-TR" sz="24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Sinüs kuralına göre;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num>
                        <m:den>
                          <m:func>
                            <m:func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0.4</m:t>
                          </m:r>
                        </m:num>
                        <m:den>
                          <m:func>
                            <m:func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0.2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=0.4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0.2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=0.4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859216" cy="2561055"/>
              </a:xfrm>
              <a:blipFill>
                <a:blip r:embed="rId2"/>
                <a:stretch>
                  <a:fillRect l="-1164" t="-19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7896" y="4386309"/>
            <a:ext cx="4038600" cy="242706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422177" y="4429149"/>
            <a:ext cx="2385860" cy="1454211"/>
            <a:chOff x="5072481" y="2694869"/>
            <a:chExt cx="2385860" cy="1454211"/>
          </a:xfrm>
        </p:grpSpPr>
        <p:sp>
          <p:nvSpPr>
            <p:cNvPr id="2" name="Arc 1"/>
            <p:cNvSpPr/>
            <p:nvPr/>
          </p:nvSpPr>
          <p:spPr bwMode="auto">
            <a:xfrm rot="16200000">
              <a:off x="6666253" y="3356992"/>
              <a:ext cx="792088" cy="792088"/>
            </a:xfrm>
            <a:prstGeom prst="arc">
              <a:avLst>
                <a:gd name="adj1" fmla="val 16200000"/>
                <a:gd name="adj2" fmla="val 18781453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Arc 6"/>
            <p:cNvSpPr/>
            <p:nvPr/>
          </p:nvSpPr>
          <p:spPr bwMode="auto">
            <a:xfrm rot="6851499">
              <a:off x="5072481" y="2694869"/>
              <a:ext cx="792088" cy="792088"/>
            </a:xfrm>
            <a:prstGeom prst="arc">
              <a:avLst>
                <a:gd name="adj1" fmla="val 15565405"/>
                <a:gd name="adj2" fmla="val 19050666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397838" y="3399512"/>
                  <a:ext cx="2933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838" y="3399512"/>
                  <a:ext cx="29334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5417" r="-33333" b="-377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397838" y="3399511"/>
                  <a:ext cx="29334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838" y="3399511"/>
                  <a:ext cx="29334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5417" r="-33333" b="-377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814481" y="3163851"/>
                  <a:ext cx="85177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oMath>
                    </m:oMathPara>
                  </a14:m>
                  <a:endParaRPr lang="tr-TR" sz="24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4481" y="3163851"/>
                  <a:ext cx="851772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6429" r="-11429" b="-3770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117060" y="4506728"/>
                <a:ext cx="5523180" cy="1992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0.4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tr-TR" sz="2400" dirty="0" smtClean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0.4+0.2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19.10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400" b="0" dirty="0" smtClean="0">
                  <a:ea typeface="Cambria Math" panose="02040503050406030204" pitchFamily="18" charset="0"/>
                </a:endParaRP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7060" y="4506728"/>
                <a:ext cx="5523180" cy="19927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435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Mutlak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7859216" cy="49251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5 Çözüm Devam: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0.4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+0.2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600∗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40.90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0.4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19.10</m:t>
                              </m:r>
                            </m:e>
                          </m:func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+0.2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40.90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=428.53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𝑑𝑒𝑣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𝑑𝑎𝑘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7859216" cy="4925144"/>
              </a:xfrm>
              <a:blipFill>
                <a:blip r:embed="rId2"/>
                <a:stretch>
                  <a:fillRect l="-1164" t="-9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35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dirty="0" smtClean="0"/>
              <a:t>Bölüm 5</a:t>
            </a:r>
            <a:br>
              <a:rPr lang="tr-TR" sz="4400" dirty="0" smtClean="0"/>
            </a:br>
            <a:r>
              <a:rPr lang="tr-TR" sz="4400" dirty="0"/>
              <a:t>Rigit Cisimlerin Düzlemsel Kinematiği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755576" y="3270250"/>
            <a:ext cx="7632848" cy="3183086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parçacığın kinematik bağıntılarını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 etmiştik. Aynı bağıntıları rijit cisimlerin düzlemsel kinematiğinde de kullanacağız, ama burada rijit cisimlerin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dönme hareketi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göz önüne alınacaktır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rijit cisim düzlemsel hareket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ettiğinde onu oluşturan tüm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parçalar paralel düzlemlerde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hareket eder.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1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Bağıl Hareket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1"/>
                <a:ext cx="8229600" cy="2620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Rijit cismin AB doğrultusu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zamanında A’B’ konumuna hareket etsin. Bu hareket: </a:t>
                </a:r>
              </a:p>
              <a:p>
                <a:pPr marL="457200" indent="-457200">
                  <a:buAutoNum type="alphaLcParenR"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nin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B’A” ya ötelenmesi (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kadar) </a:t>
                </a:r>
              </a:p>
              <a:p>
                <a:pPr marL="457200" indent="-457200">
                  <a:buAutoNum type="alphaLcParenR"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 etrafında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l-G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kadar dönme hareketinin 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Toplamı olarak düşünülebilir. Hareket düzlemseldir. Yer değiştirmesi ise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tr-TR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dir. Şekil (a)’da görülmektedir.</a:t>
                </a: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1"/>
                <a:ext cx="8229600" cy="2620888"/>
              </a:xfrm>
              <a:blipFill>
                <a:blip r:embed="rId2"/>
                <a:stretch>
                  <a:fillRect l="-1111" t="-1865" b="-9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437112"/>
            <a:ext cx="708069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82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Bağıl Hareket</a:t>
            </a:r>
          </a:p>
        </p:txBody>
      </p:sp>
      <p:pic>
        <p:nvPicPr>
          <p:cNvPr id="6" name="Resim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2" r="62704"/>
          <a:stretch/>
        </p:blipFill>
        <p:spPr>
          <a:xfrm>
            <a:off x="457200" y="1524000"/>
            <a:ext cx="3230877" cy="3343985"/>
          </a:xfrm>
          <a:prstGeom prst="rect">
            <a:avLst/>
          </a:prstGeom>
        </p:spPr>
      </p:pic>
      <p:pic>
        <p:nvPicPr>
          <p:cNvPr id="7" name="Resi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6570" y="3501008"/>
            <a:ext cx="7560840" cy="323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912" y="1654287"/>
                <a:ext cx="2473049" cy="4024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654287"/>
                <a:ext cx="2473049" cy="402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7984" y="2187056"/>
                <a:ext cx="2079672" cy="4024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187056"/>
                <a:ext cx="2079672" cy="402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22708" y="2719825"/>
                <a:ext cx="1441869" cy="4024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708" y="2719825"/>
                <a:ext cx="1441869" cy="4024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86721" y="3252594"/>
                <a:ext cx="1825693" cy="40248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tr-TR" sz="2400" b="1" i="1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21" y="3252594"/>
                <a:ext cx="1825693" cy="4024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596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6 :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otomobil lastiğinde A şekildeki pozisyonda iken mutlak hızı 12 m/s dir. Bu anda O noktasının hızı ve tekerin açısal hızı nedir. Not: Tekerler kaymadan dönmektedir.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i="1" dirty="0" smtClean="0"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813969"/>
            <a:ext cx="4038600" cy="21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97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6 Çözüm: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45=8.485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=26.1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tr-TR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262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13969"/>
            <a:ext cx="4038600" cy="2103187"/>
          </a:xfrm>
          <a:prstGeom prst="rect">
            <a:avLst/>
          </a:prstGeom>
        </p:spPr>
      </p:pic>
      <p:grpSp>
        <p:nvGrpSpPr>
          <p:cNvPr id="12" name="Grup 11"/>
          <p:cNvGrpSpPr/>
          <p:nvPr/>
        </p:nvGrpSpPr>
        <p:grpSpPr>
          <a:xfrm>
            <a:off x="6012159" y="2996952"/>
            <a:ext cx="720081" cy="720080"/>
            <a:chOff x="6012159" y="2996952"/>
            <a:chExt cx="720081" cy="720080"/>
          </a:xfrm>
        </p:grpSpPr>
        <p:cxnSp>
          <p:nvCxnSpPr>
            <p:cNvPr id="8" name="Düz Ok Bağlayıcısı 7"/>
            <p:cNvCxnSpPr/>
            <p:nvPr/>
          </p:nvCxnSpPr>
          <p:spPr bwMode="auto">
            <a:xfrm flipV="1">
              <a:off x="6012160" y="2996952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Düz Ok Bağlayıcısı 8"/>
            <p:cNvCxnSpPr/>
            <p:nvPr/>
          </p:nvCxnSpPr>
          <p:spPr bwMode="auto">
            <a:xfrm rot="5400000" flipV="1">
              <a:off x="6372200" y="3335784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Düz Ok Bağlayıcısı 9"/>
            <p:cNvCxnSpPr/>
            <p:nvPr/>
          </p:nvCxnSpPr>
          <p:spPr bwMode="auto">
            <a:xfrm flipV="1">
              <a:off x="6012159" y="3068960"/>
              <a:ext cx="655341" cy="6268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1580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7 :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Pinyon dişlinin dönmesi, üzerine diş açılmış AB çubuğu tarafından kontrol edilmektedir. Gösterilen pozisyonda piston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 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𝑚𝑚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 verdiğine göre x=800 mm iken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pinyon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dişlinin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AB çubuğunun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hızlarını bulunuz.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262" t="-1077" r="-15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993544"/>
            <a:ext cx="4038600" cy="17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224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600200"/>
                <a:ext cx="7175141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7 Çözüm: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tr-TR" sz="2400" b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=0.8 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𝑑𝑒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14.48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=−0.3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=0.2⟹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𝑐𝑜𝑠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𝑥𝑐𝑜𝑠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−0.3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⁡(14.48)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0.8</m:t>
                          </m:r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⁡(14.48)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=0.0968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sz="2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=0.0968 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600200"/>
                <a:ext cx="7175141" cy="4530725"/>
              </a:xfrm>
              <a:blipFill rotWithShape="0">
                <a:blip r:embed="rId2"/>
                <a:stretch>
                  <a:fillRect l="-1274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40948"/>
            <a:ext cx="4038600" cy="1744036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 bwMode="auto">
          <a:xfrm>
            <a:off x="7236296" y="2192428"/>
            <a:ext cx="1224136" cy="45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Düz Ok Bağlayıcısı 8"/>
          <p:cNvCxnSpPr/>
          <p:nvPr/>
        </p:nvCxnSpPr>
        <p:spPr bwMode="auto">
          <a:xfrm>
            <a:off x="7236296" y="2196942"/>
            <a:ext cx="108012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7776356" y="1915429"/>
                <a:ext cx="3978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56" y="1915429"/>
                <a:ext cx="39786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7847453" y="2351438"/>
                <a:ext cx="3978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53" y="2351438"/>
                <a:ext cx="397866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 bwMode="auto">
          <a:xfrm>
            <a:off x="5580112" y="1760380"/>
            <a:ext cx="36000" cy="36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5417179" y="1483381"/>
                <a:ext cx="3386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179" y="1483381"/>
                <a:ext cx="338619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Yay 18"/>
          <p:cNvSpPr/>
          <p:nvPr/>
        </p:nvSpPr>
        <p:spPr bwMode="auto">
          <a:xfrm rot="15717027">
            <a:off x="6732377" y="1941949"/>
            <a:ext cx="504056" cy="493023"/>
          </a:xfrm>
          <a:prstGeom prst="arc">
            <a:avLst>
              <a:gd name="adj1" fmla="val 15460609"/>
              <a:gd name="adj2" fmla="val 1940292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/>
              <p:cNvSpPr txBox="1"/>
              <p:nvPr/>
            </p:nvSpPr>
            <p:spPr>
              <a:xfrm>
                <a:off x="6469089" y="2027955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089" y="2027955"/>
                <a:ext cx="20069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242" r="-21212" b="-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Düz Ok Bağlayıcısı 21"/>
          <p:cNvCxnSpPr/>
          <p:nvPr/>
        </p:nvCxnSpPr>
        <p:spPr bwMode="auto">
          <a:xfrm flipV="1">
            <a:off x="5504641" y="1796380"/>
            <a:ext cx="93471" cy="4005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5513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600200"/>
                <a:ext cx="7175141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7 Çözüm Devam:</a:t>
                </a:r>
              </a:p>
              <a:p>
                <a:pPr marL="0" indent="0">
                  <a:buNone/>
                </a:pPr>
                <a:endParaRPr lang="tr-TR" sz="2400" b="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2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0.3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14.48</m:t>
                          </m:r>
                        </m:num>
                        <m:den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den>
                      </m:f>
                      <m:r>
                        <a:rPr lang="tr-TR" sz="2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=1.452 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rad</m:t>
                      </m:r>
                      <m:r>
                        <a:rPr lang="tr-TR" sz="2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tr-TR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600200"/>
                <a:ext cx="7175141" cy="4530725"/>
              </a:xfrm>
              <a:blipFill rotWithShape="0">
                <a:blip r:embed="rId2"/>
                <a:stretch>
                  <a:fillRect l="-1274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40948"/>
            <a:ext cx="4038600" cy="1744036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 bwMode="auto">
          <a:xfrm>
            <a:off x="7236296" y="2192428"/>
            <a:ext cx="1224136" cy="45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Düz Ok Bağlayıcısı 8"/>
          <p:cNvCxnSpPr/>
          <p:nvPr/>
        </p:nvCxnSpPr>
        <p:spPr bwMode="auto">
          <a:xfrm>
            <a:off x="7236296" y="2196942"/>
            <a:ext cx="108012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7776356" y="1915429"/>
                <a:ext cx="3978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356" y="1915429"/>
                <a:ext cx="39786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7847453" y="2351438"/>
                <a:ext cx="3978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53" y="2351438"/>
                <a:ext cx="397866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 bwMode="auto">
          <a:xfrm>
            <a:off x="5580112" y="1760380"/>
            <a:ext cx="36000" cy="360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5417179" y="1483381"/>
                <a:ext cx="3386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179" y="1483381"/>
                <a:ext cx="338619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Yay 18"/>
          <p:cNvSpPr/>
          <p:nvPr/>
        </p:nvSpPr>
        <p:spPr bwMode="auto">
          <a:xfrm rot="15717027">
            <a:off x="6732377" y="1941949"/>
            <a:ext cx="504056" cy="493023"/>
          </a:xfrm>
          <a:prstGeom prst="arc">
            <a:avLst>
              <a:gd name="adj1" fmla="val 15460609"/>
              <a:gd name="adj2" fmla="val 1940292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/>
              <p:cNvSpPr txBox="1"/>
              <p:nvPr/>
            </p:nvSpPr>
            <p:spPr>
              <a:xfrm>
                <a:off x="6469089" y="2027955"/>
                <a:ext cx="2006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089" y="2027955"/>
                <a:ext cx="20069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242" r="-21212" b="-8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Düz Ok Bağlayıcısı 21"/>
          <p:cNvCxnSpPr/>
          <p:nvPr/>
        </p:nvCxnSpPr>
        <p:spPr bwMode="auto">
          <a:xfrm flipV="1">
            <a:off x="5504641" y="1796380"/>
            <a:ext cx="93471" cy="4005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3269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8: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 B kayan uzuvlar, iki farklı çapa sahip kasnağa bağlıdır. Kasnak kaymadan döndüğüne göre P noktasının hızını bulunuz.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i="1" dirty="0" smtClean="0">
              <a:latin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025149"/>
            <a:ext cx="4038600" cy="16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51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62708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8 Çözüm:</a:t>
                </a: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0.8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−0.6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0.26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=5.385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0.8−0.1∗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5.385 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0.2615 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627080" cy="4530725"/>
              </a:xfrm>
              <a:blipFill rotWithShape="0">
                <a:blip r:embed="rId2"/>
                <a:stretch>
                  <a:fillRect l="-1625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600200"/>
            <a:ext cx="4038600" cy="1680826"/>
          </a:xfrm>
          <a:prstGeom prst="rect">
            <a:avLst/>
          </a:prstGeom>
        </p:spPr>
      </p:pic>
      <p:grpSp>
        <p:nvGrpSpPr>
          <p:cNvPr id="15" name="Grup 14"/>
          <p:cNvGrpSpPr/>
          <p:nvPr/>
        </p:nvGrpSpPr>
        <p:grpSpPr>
          <a:xfrm>
            <a:off x="6440064" y="1932043"/>
            <a:ext cx="1008000" cy="1008112"/>
            <a:chOff x="5796184" y="3356992"/>
            <a:chExt cx="1008000" cy="1008112"/>
          </a:xfrm>
        </p:grpSpPr>
        <p:cxnSp>
          <p:nvCxnSpPr>
            <p:cNvPr id="4" name="Düz Ok Bağlayıcısı 3"/>
            <p:cNvCxnSpPr/>
            <p:nvPr/>
          </p:nvCxnSpPr>
          <p:spPr bwMode="auto">
            <a:xfrm>
              <a:off x="6228184" y="3356992"/>
              <a:ext cx="57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Düz Ok Bağlayıcısı 6"/>
            <p:cNvCxnSpPr/>
            <p:nvPr/>
          </p:nvCxnSpPr>
          <p:spPr bwMode="auto">
            <a:xfrm flipH="1">
              <a:off x="5796184" y="4365104"/>
              <a:ext cx="432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Düz Bağlayıcı 8"/>
            <p:cNvCxnSpPr/>
            <p:nvPr/>
          </p:nvCxnSpPr>
          <p:spPr bwMode="auto">
            <a:xfrm flipV="1">
              <a:off x="6228184" y="3356992"/>
              <a:ext cx="0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Düz Bağlayıcı 11"/>
            <p:cNvCxnSpPr/>
            <p:nvPr/>
          </p:nvCxnSpPr>
          <p:spPr bwMode="auto">
            <a:xfrm flipV="1">
              <a:off x="5796184" y="3356992"/>
              <a:ext cx="1008000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Düz Ok Bağlayıcısı 13"/>
            <p:cNvCxnSpPr/>
            <p:nvPr/>
          </p:nvCxnSpPr>
          <p:spPr bwMode="auto">
            <a:xfrm flipV="1">
              <a:off x="5796184" y="3356992"/>
              <a:ext cx="1008000" cy="10081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 24"/>
          <p:cNvGrpSpPr/>
          <p:nvPr/>
        </p:nvGrpSpPr>
        <p:grpSpPr>
          <a:xfrm>
            <a:off x="5105400" y="4113742"/>
            <a:ext cx="4038600" cy="1680826"/>
            <a:chOff x="5148064" y="4725144"/>
            <a:chExt cx="4038600" cy="1680826"/>
          </a:xfrm>
        </p:grpSpPr>
        <p:pic>
          <p:nvPicPr>
            <p:cNvPr id="16" name="Content Placeholder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48064" y="4725144"/>
              <a:ext cx="4038600" cy="1680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Düz Ok Bağlayıcısı 17"/>
            <p:cNvCxnSpPr/>
            <p:nvPr/>
          </p:nvCxnSpPr>
          <p:spPr bwMode="auto">
            <a:xfrm>
              <a:off x="6728048" y="5056987"/>
              <a:ext cx="57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Düz Ok Bağlayıcısı 18"/>
            <p:cNvCxnSpPr/>
            <p:nvPr/>
          </p:nvCxnSpPr>
          <p:spPr bwMode="auto">
            <a:xfrm>
              <a:off x="6728048" y="5445224"/>
              <a:ext cx="22021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Düz Bağlayıcı 19"/>
            <p:cNvCxnSpPr/>
            <p:nvPr/>
          </p:nvCxnSpPr>
          <p:spPr bwMode="auto">
            <a:xfrm flipV="1">
              <a:off x="6728048" y="5056987"/>
              <a:ext cx="0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Düz Bağlayıcı 20"/>
            <p:cNvCxnSpPr/>
            <p:nvPr/>
          </p:nvCxnSpPr>
          <p:spPr bwMode="auto">
            <a:xfrm flipV="1">
              <a:off x="6296048" y="5056987"/>
              <a:ext cx="1008000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Düz Ok Bağlayıcısı 21"/>
            <p:cNvCxnSpPr/>
            <p:nvPr/>
          </p:nvCxnSpPr>
          <p:spPr bwMode="auto">
            <a:xfrm flipV="1">
              <a:off x="6948264" y="5056987"/>
              <a:ext cx="355784" cy="38823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16723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562708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8 Çözüm:</a:t>
                </a: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𝑃𝑂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/0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0.16∗5.385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=0.8616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0.2615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0.8616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0.9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5627080" cy="4530725"/>
              </a:xfrm>
              <a:blipFill rotWithShape="0">
                <a:blip r:embed="rId2"/>
                <a:stretch>
                  <a:fillRect l="-1625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 24"/>
          <p:cNvGrpSpPr/>
          <p:nvPr/>
        </p:nvGrpSpPr>
        <p:grpSpPr>
          <a:xfrm>
            <a:off x="5105400" y="4113742"/>
            <a:ext cx="4038600" cy="1680826"/>
            <a:chOff x="5148064" y="4725144"/>
            <a:chExt cx="4038600" cy="1680826"/>
          </a:xfrm>
        </p:grpSpPr>
        <p:pic>
          <p:nvPicPr>
            <p:cNvPr id="16" name="Content Placeholder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48064" y="4725144"/>
              <a:ext cx="4038600" cy="1680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Düz Ok Bağlayıcısı 17"/>
            <p:cNvCxnSpPr/>
            <p:nvPr/>
          </p:nvCxnSpPr>
          <p:spPr bwMode="auto">
            <a:xfrm rot="5400000">
              <a:off x="7062968" y="5733224"/>
              <a:ext cx="57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Düz Ok Bağlayıcısı 18"/>
            <p:cNvCxnSpPr/>
            <p:nvPr/>
          </p:nvCxnSpPr>
          <p:spPr bwMode="auto">
            <a:xfrm>
              <a:off x="7124513" y="5408554"/>
              <a:ext cx="22021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Düz Bağlayıcı 19"/>
            <p:cNvCxnSpPr/>
            <p:nvPr/>
          </p:nvCxnSpPr>
          <p:spPr bwMode="auto">
            <a:xfrm flipV="1">
              <a:off x="6728048" y="5056987"/>
              <a:ext cx="0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Düz Bağlayıcı 20"/>
            <p:cNvCxnSpPr/>
            <p:nvPr/>
          </p:nvCxnSpPr>
          <p:spPr bwMode="auto">
            <a:xfrm flipV="1">
              <a:off x="6296048" y="5056987"/>
              <a:ext cx="1008000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Düz Ok Bağlayıcısı 21"/>
            <p:cNvCxnSpPr/>
            <p:nvPr/>
          </p:nvCxnSpPr>
          <p:spPr bwMode="auto">
            <a:xfrm flipH="1">
              <a:off x="7124513" y="5408554"/>
              <a:ext cx="220216" cy="59147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758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61722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9: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Gösterilen pozisyonda CB uzvu dik pozisyonda iken 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noktasının koordinatları (x,y)=[-60,80] olarak ölçülmektedir. OA uzvunun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 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olduğuna göre AB ve BC uzvunun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hızlarını bulunuz.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62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28650"/>
            <a:ext cx="4038600" cy="30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7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Bağıl Hareket </a:t>
            </a:r>
            <a:r>
              <a:rPr lang="tr-TR" sz="3600" dirty="0"/>
              <a:t>Konusuna İlişkin </a:t>
            </a:r>
            <a:r>
              <a:rPr lang="tr-TR" sz="3600" dirty="0" smtClean="0"/>
              <a:t>Örnekler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43528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9 Çözüm: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tr-TR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sub>
                      </m:sSub>
                    </m:oMath>
                  </m:oMathPara>
                </a14:m>
                <a:endParaRPr lang="tr-TR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−60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+80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−100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=2.5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=5.83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tr-TR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435280" cy="4530725"/>
              </a:xfrm>
              <a:blipFill rotWithShape="0">
                <a:blip r:embed="rId2"/>
                <a:stretch>
                  <a:fillRect l="-1084" t="-10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3573016"/>
            <a:ext cx="4038600" cy="30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97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Ani Dönme Merkezi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10140" b="16562"/>
          <a:stretch/>
        </p:blipFill>
        <p:spPr>
          <a:xfrm>
            <a:off x="413792" y="2060848"/>
            <a:ext cx="83164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67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Ani Dönme Merkezi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Her düzlemsel hareket için, </a:t>
                </a:r>
                <a:r>
                  <a:rPr lang="tr-TR" sz="2400" dirty="0" smtClean="0"/>
                  <a:t>incelendiği </a:t>
                </a:r>
                <a:r>
                  <a:rPr lang="tr-TR" sz="2400" dirty="0"/>
                  <a:t>anda geçerli olmak üzere, bir ani dönme merkezi bulunur. Bu nokta hareketli düzlemde o an için sıfır hıza sahip tek noktadır.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Cisim üzerinde bulunan her hangi bir noktanın hızının şiddeti o noktanın ani dönme merkezinden uzaklığının cismin </a:t>
                </a:r>
                <a:r>
                  <a:rPr lang="tr-TR" sz="2400" dirty="0" err="1"/>
                  <a:t>açısal</a:t>
                </a:r>
                <a:r>
                  <a:rPr lang="tr-TR" sz="2400" dirty="0"/>
                  <a:t> hızı ile çarpımıdır. Noktanın hızı noktayı ani dönme </a:t>
                </a:r>
                <a:r>
                  <a:rPr lang="tr-TR" sz="2400" dirty="0" err="1"/>
                  <a:t>polüne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bağlıyan</a:t>
                </a:r>
                <a:r>
                  <a:rPr lang="tr-TR" sz="2400" dirty="0"/>
                  <a:t> doğruya dik olup </a:t>
                </a:r>
                <a:r>
                  <a:rPr lang="tr-TR" sz="2400" dirty="0" err="1"/>
                  <a:t>açısal</a:t>
                </a:r>
                <a:r>
                  <a:rPr lang="tr-TR" sz="2400" dirty="0"/>
                  <a:t> hıza göredir.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tr-TR" sz="2400" dirty="0">
                  <a:ea typeface="Cambria Math" panose="02040503050406030204" pitchFamily="18" charset="0"/>
                </a:endParaRPr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tr-TR" sz="2400" dirty="0"/>
                  <a:t>Hız analizi açısından her türlü düzlemsel hareket anlık olarak ani dönme merkezi etrafında dönme olarak düşünülebilir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942" r="-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935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Ani Dönme Merkezi Konusuna </a:t>
            </a:r>
            <a:r>
              <a:rPr lang="tr-TR" sz="3200" dirty="0"/>
              <a:t>İlişkin </a:t>
            </a:r>
            <a:r>
              <a:rPr lang="tr-TR" sz="3200" dirty="0" smtClean="0"/>
              <a:t>Örnekler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10: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Hidrolik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silinder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noktasında sınırlı bir yatay hareket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yaratrmaktadır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Eğer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iken A noktasının hızı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 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ise ABD çubuğunun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hızını ve D noktasının doğrusal hızını bulunuz.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62" t="-1077" r="-6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36471"/>
            <a:ext cx="4038600" cy="205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6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Ani Dönme Merkezi Konusuna </a:t>
            </a:r>
            <a:r>
              <a:rPr lang="tr-TR" sz="3200" dirty="0"/>
              <a:t>İlişkin </a:t>
            </a:r>
            <a:r>
              <a:rPr lang="tr-TR" sz="3200" dirty="0" smtClean="0"/>
              <a:t>Örnekler</a:t>
            </a:r>
            <a:endParaRPr lang="tr-T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199" y="1600200"/>
                <a:ext cx="6676872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10 Çözüm: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=45°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 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</m:num>
                            <m:den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den>
                          </m:f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=26.23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108.77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=535.6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𝐴𝐵𝐷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𝑃𝐴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0.5356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=7.47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−2∗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90−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=0.602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𝐴𝐵𝐷</m:t>
                          </m:r>
                        </m:sub>
                      </m:sSub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4.5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199" y="1600200"/>
                <a:ext cx="6676872" cy="4530725"/>
              </a:xfrm>
              <a:blipFill rotWithShape="0">
                <a:blip r:embed="rId3"/>
                <a:stretch>
                  <a:fillRect l="-1370" t="-1077" b="-20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 18"/>
          <p:cNvGrpSpPr/>
          <p:nvPr/>
        </p:nvGrpSpPr>
        <p:grpSpPr>
          <a:xfrm>
            <a:off x="4752599" y="1988840"/>
            <a:ext cx="4038600" cy="4506454"/>
            <a:chOff x="4740259" y="1700808"/>
            <a:chExt cx="4038600" cy="4506454"/>
          </a:xfrm>
        </p:grpSpPr>
        <p:pic>
          <p:nvPicPr>
            <p:cNvPr id="7" name="Content Placeholder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740259" y="4149080"/>
              <a:ext cx="4038600" cy="2058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Düz Ok Bağlayıcısı 3"/>
            <p:cNvCxnSpPr/>
            <p:nvPr/>
          </p:nvCxnSpPr>
          <p:spPr bwMode="auto">
            <a:xfrm rot="16200000">
              <a:off x="7692587" y="4221088"/>
              <a:ext cx="720080" cy="72008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Düz Ok Bağlayıcısı 8"/>
            <p:cNvCxnSpPr/>
            <p:nvPr/>
          </p:nvCxnSpPr>
          <p:spPr bwMode="auto">
            <a:xfrm>
              <a:off x="6396443" y="5589240"/>
              <a:ext cx="1162472" cy="27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Düz Bağlayıcı 11"/>
            <p:cNvCxnSpPr/>
            <p:nvPr/>
          </p:nvCxnSpPr>
          <p:spPr bwMode="auto">
            <a:xfrm flipV="1">
              <a:off x="6396443" y="1700808"/>
              <a:ext cx="0" cy="38884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Düz Bağlayıcı 13"/>
            <p:cNvCxnSpPr/>
            <p:nvPr/>
          </p:nvCxnSpPr>
          <p:spPr bwMode="auto">
            <a:xfrm flipH="1" flipV="1">
              <a:off x="6108411" y="3212976"/>
              <a:ext cx="2304256" cy="23762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Düz Bağlayıcı 15"/>
            <p:cNvCxnSpPr/>
            <p:nvPr/>
          </p:nvCxnSpPr>
          <p:spPr bwMode="auto">
            <a:xfrm>
              <a:off x="6396443" y="3501008"/>
              <a:ext cx="2016224" cy="10801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Düz Ok Bağlayıcısı 17"/>
            <p:cNvCxnSpPr/>
            <p:nvPr/>
          </p:nvCxnSpPr>
          <p:spPr bwMode="auto">
            <a:xfrm flipV="1">
              <a:off x="8412667" y="3865562"/>
              <a:ext cx="298376" cy="7155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Yay 20"/>
              <p:cNvSpPr/>
              <p:nvPr/>
            </p:nvSpPr>
            <p:spPr bwMode="auto">
              <a:xfrm>
                <a:off x="6665583" y="5553236"/>
                <a:ext cx="689249" cy="648072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tr-T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kumimoji="0" lang="tr-T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1" name="Yay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5583" y="5553236"/>
                <a:ext cx="689249" cy="648072"/>
              </a:xfrm>
              <a:prstGeom prst="arc">
                <a:avLst/>
              </a:prstGeom>
              <a:blipFill rotWithShape="0">
                <a:blip r:embed="rId5"/>
                <a:stretch>
                  <a:fillRect b="-2500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Yay 21"/>
          <p:cNvSpPr/>
          <p:nvPr/>
        </p:nvSpPr>
        <p:spPr bwMode="auto">
          <a:xfrm rot="8191665">
            <a:off x="7401289" y="4878872"/>
            <a:ext cx="689249" cy="648072"/>
          </a:xfrm>
          <a:prstGeom prst="arc">
            <a:avLst>
              <a:gd name="adj1" fmla="val 16200000"/>
              <a:gd name="adj2" fmla="val 78567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Dikdörtgen 22"/>
              <p:cNvSpPr/>
              <p:nvPr/>
            </p:nvSpPr>
            <p:spPr>
              <a:xfrm>
                <a:off x="7500263" y="5406888"/>
                <a:ext cx="381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3" name="Dikdörtge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63" y="5406888"/>
                <a:ext cx="38183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6408782" y="3549488"/>
                <a:ext cx="212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782" y="3549488"/>
                <a:ext cx="2124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857" r="-22857" b="-86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665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Ani Dönme Merkezi Konusuna </a:t>
            </a:r>
            <a:r>
              <a:rPr lang="tr-TR" sz="3200" dirty="0"/>
              <a:t>İlişkin </a:t>
            </a:r>
            <a:r>
              <a:rPr lang="tr-TR" sz="3200" dirty="0" smtClean="0"/>
              <a:t>Örnekler</a:t>
            </a:r>
            <a:endParaRPr lang="tr-T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546848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11: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dişlisi saat yönünde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4 </m:t>
                    </m:r>
                    <m:r>
                      <a:rPr lang="tr-TR" sz="24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sabit hızla dönmektedir.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AOB kapağı O noktasına ve küçük dişlilerin merkezlerine bağlanmıştır. Eğer kapağın hızı saatin ters yönünde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3 </m:t>
                    </m:r>
                    <m:r>
                      <a:rPr lang="tr-TR" sz="24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ise küçük dişlilerin hızlarını bulunuz.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546848" cy="4530725"/>
              </a:xfrm>
              <a:blipFill rotWithShape="0">
                <a:blip r:embed="rId2"/>
                <a:stretch>
                  <a:fillRect l="-2011" t="-1077" r="-13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8982" y="2292658"/>
            <a:ext cx="3097036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51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Ani Dönme Merkezi Konusuna </a:t>
            </a:r>
            <a:r>
              <a:rPr lang="tr-TR" sz="3200" dirty="0"/>
              <a:t>İlişkin </a:t>
            </a:r>
            <a:r>
              <a:rPr lang="tr-TR" sz="3200" dirty="0" smtClean="0"/>
              <a:t>Örnekler</a:t>
            </a:r>
            <a:endParaRPr lang="tr-T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762872" cy="49251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Örnek 11:</a:t>
                </a:r>
              </a:p>
              <a:p>
                <a:pPr marL="0" indent="0">
                  <a:buNone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dişlisi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SY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4 </m:t>
                    </m:r>
                    <m:r>
                      <a:rPr lang="tr-TR" sz="2400" i="1" dirty="0" err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sabit 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hız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=80∗4=320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 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kapağı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tr-TR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tr-TR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tr-TR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f>
                      <m:fPr>
                        <m:ctrlPr>
                          <a:rPr lang="tr-TR" sz="24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tr-TR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𝐴𝑂𝐵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0 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=?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𝐴𝑂𝐵</m:t>
                          </m:r>
                        </m:sub>
                      </m:sSub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=10.32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762872" cy="4925143"/>
              </a:xfrm>
              <a:blipFill rotWithShape="0">
                <a:blip r:embed="rId2"/>
                <a:stretch>
                  <a:fillRect l="-1921" t="-9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220072" y="1621905"/>
            <a:ext cx="3095625" cy="3146425"/>
          </a:xfrm>
          <a:prstGeom prst="rect">
            <a:avLst/>
          </a:prstGeom>
        </p:spPr>
      </p:pic>
      <p:cxnSp>
        <p:nvCxnSpPr>
          <p:cNvPr id="8" name="Düz Ok Bağlayıcısı 7"/>
          <p:cNvCxnSpPr/>
          <p:nvPr/>
        </p:nvCxnSpPr>
        <p:spPr bwMode="auto">
          <a:xfrm rot="2700000">
            <a:off x="7058846" y="2675447"/>
            <a:ext cx="72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Düz Ok Bağlayıcısı 8"/>
          <p:cNvCxnSpPr/>
          <p:nvPr/>
        </p:nvCxnSpPr>
        <p:spPr bwMode="auto">
          <a:xfrm rot="13500000">
            <a:off x="6926106" y="2021397"/>
            <a:ext cx="54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Düz Bağlayıcı 10"/>
          <p:cNvCxnSpPr/>
          <p:nvPr/>
        </p:nvCxnSpPr>
        <p:spPr bwMode="auto">
          <a:xfrm flipH="1" flipV="1">
            <a:off x="7020272" y="1830478"/>
            <a:ext cx="653133" cy="1099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118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Rijit Cisim için Hareket Tipleri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Öteleme: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Rijit cismin hareketinde, her t anında rijit cismin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maddesel noktalarının hızları birbirine eşit ise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hareket ötelemedir.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Hız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v(t)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şeklindedir. Noktaların yörüngeleri birbirlerine paraleldir. </a:t>
            </a:r>
          </a:p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Dönme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rijit cisim bir OO’ ekseni üzerinde dönerken bu eksen üzerinde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tüm noktaların hızları sıfır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rijit cisim OO’ ekseni etrafında dönme hareketi yapıyor denir. OO’ ekseni,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Dönme Ekseni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ismini alır. </a:t>
            </a:r>
          </a:p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Genel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Düzlemsel Hareket: Dönme ve öteleme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hareketi ile aynı anda yapılıyorsa rijit cismin hareketine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Düzlemsel Hareket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denir.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7689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Dönme (Genel)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2425562"/>
            <a:ext cx="3667925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1960" y="1600200"/>
                <a:ext cx="4474840" cy="4530725"/>
              </a:xfrm>
            </p:spPr>
            <p:txBody>
              <a:bodyPr/>
              <a:lstStyle/>
              <a:p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Rijit cisimlerin </a:t>
                </a:r>
                <a:r>
                  <a:rPr lang="tr-T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dönme hareketi 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yaptıkları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hareket ile tanımlanır.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Böylece, dönme hareketi sırasında,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rijit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cisim üzerindeki tüm noktaların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konumları,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hızları ve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ivmeleri aynı olur.</a:t>
                </a: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1960" y="1600200"/>
                <a:ext cx="4474840" cy="4530725"/>
              </a:xfrm>
              <a:blipFill>
                <a:blip r:embed="rId3"/>
                <a:stretch>
                  <a:fillRect l="-954" t="-1077" r="-36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5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Dönme (Genel)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95936" y="3717032"/>
                <a:ext cx="4990759" cy="2989957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or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95936" y="3717032"/>
                <a:ext cx="4990759" cy="29899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Rijit cisimlerin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hızları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 </a:t>
                </a:r>
                <a:r>
                  <a:rPr lang="tr-T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açısal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ivmeleri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ile gösterilir.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tr-T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tr-TR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tr-T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rijit cisimlerin, açısal konumları, açısal hızları ve açısal ivmeleri ile ilgili tanımlar </a:t>
                </a: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yandaki </a:t>
                </a: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gibidir.</a:t>
                </a:r>
                <a:endParaRPr lang="tr-T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905" t="-1077" r="-25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56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Dönme (Genel)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55976" y="2132856"/>
                <a:ext cx="4191000" cy="1944216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tr-TR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tr-T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tr-TR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55976" y="2132856"/>
                <a:ext cx="4191000" cy="19442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Rijit cisimlerin dönme hareketi sırasındaki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kinematik ilişkileri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sabit açısal ivme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durumunda yukarıdaki denklerden türetilen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yandaki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ifadelerle bulunabilir.</a:t>
            </a:r>
            <a:endParaRPr lang="en-US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2368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Sabit Bir Eksen Etrafında Dönme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92067" y="1840259"/>
                <a:ext cx="4191000" cy="1944216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tr-T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tr-T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92067" y="1840259"/>
                <a:ext cx="4191000" cy="19442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Rijit cisimlerin sabit bir eksen etrafında dönme hareketi sırasında oluşan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doğrusal hız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her hangi bir A noktasından dönme merkezine çizilecek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normale diktir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Teğetsel ivme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hızla aynı doğrultuda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ivme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ise </a:t>
            </a:r>
            <a:r>
              <a:rPr 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dönme merkezine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doğrudur. Sözü edilen kinematik ilişkilerin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büyüklükleri yandaki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bulunabilir.</a:t>
            </a:r>
            <a:endParaRPr lang="en-US" sz="2400" dirty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067" y="3865562"/>
            <a:ext cx="300700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03863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08A24CC-A9A9-433C-BF6C-D19CD7956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 (Düzey teması)</Template>
  <TotalTime>6525</TotalTime>
  <Words>1195</Words>
  <Application>Microsoft Office PowerPoint</Application>
  <PresentationFormat>Ekran Gösterisi (4:3)</PresentationFormat>
  <Paragraphs>298</Paragraphs>
  <Slides>47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2" baseType="lpstr">
      <vt:lpstr>Arial</vt:lpstr>
      <vt:lpstr>Cambria Math</vt:lpstr>
      <vt:lpstr>Times New Roman</vt:lpstr>
      <vt:lpstr>Wingdings</vt:lpstr>
      <vt:lpstr>Level</vt:lpstr>
      <vt:lpstr>Dinamik (MAK219)</vt:lpstr>
      <vt:lpstr>Bölüm 5 Rigit Cisimlerin Düzlemsel Kinematiği</vt:lpstr>
      <vt:lpstr>Bölüm 5 Rigit Cisimlerin Düzlemsel Kinematiği</vt:lpstr>
      <vt:lpstr>PowerPoint Sunusu</vt:lpstr>
      <vt:lpstr>Bir Rijit Cisim için Hareket Tipleri</vt:lpstr>
      <vt:lpstr>Dönme (Genel)</vt:lpstr>
      <vt:lpstr>Dönme (Genel)</vt:lpstr>
      <vt:lpstr>Dönme (Genel)</vt:lpstr>
      <vt:lpstr>Sabit Bir Eksen Etrafında Dönme</vt:lpstr>
      <vt:lpstr>Sabit Bir Eksen Etrafında Dönme</vt:lpstr>
      <vt:lpstr>Sabit Bir Eksen Etrafında Dönme</vt:lpstr>
      <vt:lpstr>Sabit Bir Eksen Etrafında Dönme</vt:lpstr>
      <vt:lpstr>Dönme Konusuna İlişkin Örnekler</vt:lpstr>
      <vt:lpstr>Dönme Konusuna İlişkin Örnekler</vt:lpstr>
      <vt:lpstr>Dönme Konusuna İlişkin Örnekler</vt:lpstr>
      <vt:lpstr>Dönme Konusuna İlişkin Örnekler</vt:lpstr>
      <vt:lpstr>Dönme Konusuna İlişkin Örnekler</vt:lpstr>
      <vt:lpstr>Dönme Konusuna İlişkin Örnekler</vt:lpstr>
      <vt:lpstr>Dönme Konusuna İlişkin Örnekler</vt:lpstr>
      <vt:lpstr>Dönme Konusuna İlişkin Örnekler</vt:lpstr>
      <vt:lpstr>Dönme Konusuna İlişkin Örnekler</vt:lpstr>
      <vt:lpstr>Mutlak Hareket</vt:lpstr>
      <vt:lpstr>Mutlak Hareket Konusuna İlişkin Örnekler</vt:lpstr>
      <vt:lpstr>Mutlak Hareket Konusuna İlişkin Örnekler</vt:lpstr>
      <vt:lpstr>Mutlak Hareket Konusuna İlişkin Örnekler</vt:lpstr>
      <vt:lpstr>Mutlak Hareket Konusuna İlişkin Örnekler</vt:lpstr>
      <vt:lpstr>Mutlak Hareket Konusuna İlişkin Örnekler</vt:lpstr>
      <vt:lpstr>Mutlak Hareket Konusuna İlişkin Örnekler</vt:lpstr>
      <vt:lpstr>Mutlak Hareket Konusuna İlişkin Örnekler</vt:lpstr>
      <vt:lpstr>Bağıl Hareket</vt:lpstr>
      <vt:lpstr>Bağıl Hareket</vt:lpstr>
      <vt:lpstr>Bağıl Hareket Konusuna İlişkin Örnekler</vt:lpstr>
      <vt:lpstr>Bağıl Hareket Konusuna İlişkin Örnekler</vt:lpstr>
      <vt:lpstr>Bağıl Hareket Konusuna İlişkin Örnekler</vt:lpstr>
      <vt:lpstr>Bağıl Hareket Konusuna İlişkin Örnekler</vt:lpstr>
      <vt:lpstr>Bağıl Hareket Konusuna İlişkin Örnekler</vt:lpstr>
      <vt:lpstr>Bağıl Hareket Konusuna İlişkin Örnekler</vt:lpstr>
      <vt:lpstr>Bağıl Hareket Konusuna İlişkin Örnekler</vt:lpstr>
      <vt:lpstr>Bağıl Hareket Konusuna İlişkin Örnekler</vt:lpstr>
      <vt:lpstr>Bağıl Hareket Konusuna İlişkin Örnekler</vt:lpstr>
      <vt:lpstr>Bağıl Hareket Konusuna İlişkin Örnekler</vt:lpstr>
      <vt:lpstr>Ani Dönme Merkezi</vt:lpstr>
      <vt:lpstr>Ani Dönme Merkezi</vt:lpstr>
      <vt:lpstr>Ani Dönme Merkezi Konusuna İlişkin Örnekler</vt:lpstr>
      <vt:lpstr>Ani Dönme Merkezi Konusuna İlişkin Örnekler</vt:lpstr>
      <vt:lpstr>Ani Dönme Merkezi Konusuna İlişkin Örnekler</vt:lpstr>
      <vt:lpstr>Ani Dönme Merkezi Konusuna İlişkin Örnekler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Dinamik (MAK219)</dc:title>
  <dc:subject/>
  <dc:creator>Nurdan Bilgin</dc:creator>
  <cp:keywords/>
  <dc:description/>
  <cp:lastModifiedBy>Nurdan Bilgin</cp:lastModifiedBy>
  <cp:revision>454</cp:revision>
  <dcterms:created xsi:type="dcterms:W3CDTF">2018-09-06T10:33:28Z</dcterms:created>
  <dcterms:modified xsi:type="dcterms:W3CDTF">2018-11-27T14:13:47Z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TC060874521055</vt:lpwstr>
  </property>
</Properties>
</file>