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2"/>
  </p:sldMasterIdLst>
  <p:notesMasterIdLst>
    <p:notesMasterId r:id="rId36"/>
  </p:notesMasterIdLst>
  <p:sldIdLst>
    <p:sldId id="312" r:id="rId3"/>
    <p:sldId id="322" r:id="rId4"/>
    <p:sldId id="323" r:id="rId5"/>
    <p:sldId id="381" r:id="rId6"/>
    <p:sldId id="382" r:id="rId7"/>
    <p:sldId id="383" r:id="rId8"/>
    <p:sldId id="366" r:id="rId9"/>
    <p:sldId id="384" r:id="rId10"/>
    <p:sldId id="385" r:id="rId11"/>
    <p:sldId id="386" r:id="rId12"/>
    <p:sldId id="387" r:id="rId13"/>
    <p:sldId id="388" r:id="rId14"/>
    <p:sldId id="389" r:id="rId15"/>
    <p:sldId id="390" r:id="rId16"/>
    <p:sldId id="371" r:id="rId17"/>
    <p:sldId id="391" r:id="rId18"/>
    <p:sldId id="392" r:id="rId19"/>
    <p:sldId id="373" r:id="rId20"/>
    <p:sldId id="393" r:id="rId21"/>
    <p:sldId id="394" r:id="rId22"/>
    <p:sldId id="395" r:id="rId23"/>
    <p:sldId id="397" r:id="rId24"/>
    <p:sldId id="398" r:id="rId25"/>
    <p:sldId id="399" r:id="rId26"/>
    <p:sldId id="400" r:id="rId27"/>
    <p:sldId id="401" r:id="rId28"/>
    <p:sldId id="402" r:id="rId29"/>
    <p:sldId id="405" r:id="rId30"/>
    <p:sldId id="408" r:id="rId31"/>
    <p:sldId id="403" r:id="rId32"/>
    <p:sldId id="406" r:id="rId33"/>
    <p:sldId id="404" r:id="rId34"/>
    <p:sldId id="407"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00" autoAdjust="0"/>
  </p:normalViewPr>
  <p:slideViewPr>
    <p:cSldViewPr>
      <p:cViewPr varScale="1">
        <p:scale>
          <a:sx n="113" d="100"/>
          <a:sy n="113"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210.png"/><Relationship Id="rId1" Type="http://schemas.openxmlformats.org/officeDocument/2006/relationships/image" Target="../media/image1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E2D9F-D6C5-489C-B9DB-A0078763192C}"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4F204986-40D3-458C-945F-92EEFACA5B60}">
      <dgm:prSet phldrT="[Text]"/>
      <dgm:spPr/>
      <dgm:t>
        <a:bodyPr/>
        <a:lstStyle/>
        <a:p>
          <a:r>
            <a:rPr lang="tr-TR" dirty="0" smtClean="0">
              <a:solidFill>
                <a:schemeClr val="accent5">
                  <a:lumMod val="25000"/>
                </a:schemeClr>
              </a:solidFill>
            </a:rPr>
            <a:t>Dengelenmemiş Kuvvetler ve Hareketin değişimi arasındaki ilişkiler</a:t>
          </a:r>
          <a:endParaRPr lang="tr-TR" dirty="0">
            <a:solidFill>
              <a:schemeClr val="accent5">
                <a:lumMod val="25000"/>
              </a:schemeClr>
            </a:solidFill>
          </a:endParaRPr>
        </a:p>
      </dgm:t>
    </dgm:pt>
    <dgm:pt modelId="{41E8518E-0B22-413A-B02D-A2CE4B73AC57}" type="parTrans" cxnId="{93FFF084-07BF-4790-9AB6-5AB22D952DED}">
      <dgm:prSet/>
      <dgm:spPr/>
      <dgm:t>
        <a:bodyPr/>
        <a:lstStyle/>
        <a:p>
          <a:endParaRPr lang="tr-TR">
            <a:solidFill>
              <a:schemeClr val="accent5">
                <a:lumMod val="25000"/>
              </a:schemeClr>
            </a:solidFill>
          </a:endParaRPr>
        </a:p>
      </dgm:t>
    </dgm:pt>
    <dgm:pt modelId="{00EA324F-59DA-451D-8C39-4AC184FCDA12}" type="sibTrans" cxnId="{93FFF084-07BF-4790-9AB6-5AB22D952DED}">
      <dgm:prSet/>
      <dgm:spPr/>
      <dgm:t>
        <a:bodyPr/>
        <a:lstStyle/>
        <a:p>
          <a:endParaRPr lang="tr-TR">
            <a:solidFill>
              <a:schemeClr val="accent5">
                <a:lumMod val="25000"/>
              </a:schemeClr>
            </a:solidFill>
          </a:endParaRPr>
        </a:p>
      </dgm:t>
    </dgm:pt>
    <mc:AlternateContent xmlns:mc="http://schemas.openxmlformats.org/markup-compatibility/2006" xmlns:a14="http://schemas.microsoft.com/office/drawing/2010/main">
      <mc:Choice Requires="a14">
        <dgm:pt modelId="{09423D53-CB34-4E98-B069-897780846B28}">
          <dgm:prSet phldrT="[Text]"/>
          <dgm:spPr/>
          <dgm: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solidFill>
                              <a:schemeClr val="accent5">
                                <a:lumMod val="25000"/>
                              </a:schemeClr>
                            </a:solidFill>
                            <a:latin typeface="Cambria Math" panose="02040503050406030204" pitchFamily="18" charset="0"/>
                          </a:rPr>
                        </m:ctrlPr>
                      </m:naryPr>
                      <m:sub/>
                      <m:sup/>
                      <m:e>
                        <m:acc>
                          <m:accPr>
                            <m:chr m:val="⃗"/>
                            <m:ctrlPr>
                              <a:rPr lang="tr-TR" b="0" i="1" smtClean="0">
                                <a:solidFill>
                                  <a:schemeClr val="accent5">
                                    <a:lumMod val="25000"/>
                                  </a:schemeClr>
                                </a:solidFill>
                                <a:latin typeface="Cambria Math" panose="02040503050406030204" pitchFamily="18" charset="0"/>
                              </a:rPr>
                            </m:ctrlPr>
                          </m:accPr>
                          <m:e>
                            <m:r>
                              <a:rPr lang="tr-TR" b="0" i="1" smtClean="0">
                                <a:solidFill>
                                  <a:schemeClr val="accent5">
                                    <a:lumMod val="25000"/>
                                  </a:schemeClr>
                                </a:solidFill>
                                <a:latin typeface="Cambria Math" panose="02040503050406030204" pitchFamily="18" charset="0"/>
                              </a:rPr>
                              <m:t>𝐹</m:t>
                            </m:r>
                          </m:e>
                        </m:acc>
                      </m:e>
                    </m:nary>
                    <m:r>
                      <a:rPr lang="tr-TR" b="0" i="1" smtClean="0">
                        <a:solidFill>
                          <a:schemeClr val="accent5">
                            <a:lumMod val="25000"/>
                          </a:schemeClr>
                        </a:solidFill>
                        <a:latin typeface="Cambria Math" panose="02040503050406030204" pitchFamily="18" charset="0"/>
                      </a:rPr>
                      <m:t>=</m:t>
                    </m:r>
                    <m:r>
                      <a:rPr lang="tr-TR" b="0" i="1" smtClean="0">
                        <a:solidFill>
                          <a:schemeClr val="accent5">
                            <a:lumMod val="25000"/>
                          </a:schemeClr>
                        </a:solidFill>
                        <a:latin typeface="Cambria Math" panose="02040503050406030204" pitchFamily="18" charset="0"/>
                      </a:rPr>
                      <m:t>𝑚</m:t>
                    </m:r>
                    <m:acc>
                      <m:accPr>
                        <m:chr m:val="⃗"/>
                        <m:ctrlPr>
                          <a:rPr lang="tr-TR" b="0" i="1" smtClean="0">
                            <a:solidFill>
                              <a:schemeClr val="accent5">
                                <a:lumMod val="25000"/>
                              </a:schemeClr>
                            </a:solidFill>
                            <a:latin typeface="Cambria Math" panose="02040503050406030204" pitchFamily="18" charset="0"/>
                          </a:rPr>
                        </m:ctrlPr>
                      </m:accPr>
                      <m:e>
                        <m:r>
                          <a:rPr lang="tr-TR" b="0" i="1" smtClean="0">
                            <a:solidFill>
                              <a:schemeClr val="accent5">
                                <a:lumMod val="25000"/>
                              </a:schemeClr>
                            </a:solidFill>
                            <a:latin typeface="Cambria Math" panose="02040503050406030204" pitchFamily="18" charset="0"/>
                          </a:rPr>
                          <m:t>𝑎</m:t>
                        </m:r>
                      </m:e>
                    </m:acc>
                  </m:oMath>
                </m:oMathPara>
              </a14:m>
              <a:endParaRPr lang="tr-TR" dirty="0">
                <a:solidFill>
                  <a:schemeClr val="accent5">
                    <a:lumMod val="25000"/>
                  </a:schemeClr>
                </a:solidFill>
              </a:endParaRPr>
            </a:p>
          </dgm:t>
        </dgm:pt>
      </mc:Choice>
      <mc:Fallback xmlns="">
        <dgm:pt modelId="{09423D53-CB34-4E98-B069-897780846B28}">
          <dgm:prSet phldrT="[Text]"/>
          <dgm:spPr/>
          <dgm:t>
            <a:bodyPr/>
            <a:lstStyle/>
            <a:p>
              <a:r>
                <a:rPr lang="tr-TR" i="0" smtClean="0">
                  <a:solidFill>
                    <a:schemeClr val="accent5">
                      <a:lumMod val="25000"/>
                    </a:schemeClr>
                  </a:solidFill>
                  <a:latin typeface="Cambria Math" panose="02040503050406030204" pitchFamily="18" charset="0"/>
                </a:rPr>
                <a:t>∑▒</a:t>
              </a:r>
              <a:r>
                <a:rPr lang="tr-TR" b="0" i="0" smtClean="0">
                  <a:solidFill>
                    <a:schemeClr val="accent5">
                      <a:lumMod val="25000"/>
                    </a:schemeClr>
                  </a:solidFill>
                  <a:latin typeface="Cambria Math" panose="02040503050406030204" pitchFamily="18" charset="0"/>
                </a:rPr>
                <a:t>𝐹 ⃗ =𝑚𝑎 ⃗</a:t>
              </a:r>
              <a:endParaRPr lang="tr-TR" dirty="0">
                <a:solidFill>
                  <a:schemeClr val="accent5">
                    <a:lumMod val="25000"/>
                  </a:schemeClr>
                </a:solidFill>
              </a:endParaRPr>
            </a:p>
          </dgm:t>
        </dgm:pt>
      </mc:Fallback>
    </mc:AlternateContent>
    <dgm:pt modelId="{ECC0B0F2-809D-4990-B614-BD88F24EB6B5}" type="parTrans" cxnId="{AA758846-FE2E-4F1D-8347-78A8FA3BDD92}">
      <dgm:prSet/>
      <dgm:spPr/>
      <dgm:t>
        <a:bodyPr/>
        <a:lstStyle/>
        <a:p>
          <a:endParaRPr lang="tr-TR">
            <a:solidFill>
              <a:schemeClr val="accent5">
                <a:lumMod val="25000"/>
              </a:schemeClr>
            </a:solidFill>
          </a:endParaRPr>
        </a:p>
      </dgm:t>
    </dgm:pt>
    <dgm:pt modelId="{FFF2DB5B-BCA5-43ED-9E9D-ACA278016DBA}" type="sibTrans" cxnId="{AA758846-FE2E-4F1D-8347-78A8FA3BDD92}">
      <dgm:prSet/>
      <dgm:spPr/>
      <dgm:t>
        <a:bodyPr/>
        <a:lstStyle/>
        <a:p>
          <a:endParaRPr lang="tr-TR">
            <a:solidFill>
              <a:schemeClr val="accent5">
                <a:lumMod val="25000"/>
              </a:schemeClr>
            </a:solidFill>
          </a:endParaRPr>
        </a:p>
      </dgm:t>
    </dgm:pt>
    <dgm:pt modelId="{DCB7211D-E216-4F5E-9338-F6462F7ABD19}">
      <dgm:prSet phldrT="[Text]"/>
      <dgm:spPr/>
      <dgm:t>
        <a:bodyPr/>
        <a:lstStyle/>
        <a:p>
          <a:r>
            <a:rPr lang="tr-TR" dirty="0" smtClean="0">
              <a:solidFill>
                <a:schemeClr val="accent5">
                  <a:lumMod val="25000"/>
                </a:schemeClr>
              </a:solidFill>
            </a:rPr>
            <a:t>İş-Enerji İlişkileri</a:t>
          </a:r>
          <a:endParaRPr lang="tr-TR" dirty="0">
            <a:solidFill>
              <a:schemeClr val="accent5">
                <a:lumMod val="25000"/>
              </a:schemeClr>
            </a:solidFill>
          </a:endParaRPr>
        </a:p>
      </dgm:t>
    </dgm:pt>
    <dgm:pt modelId="{96DD1FBF-E692-4823-9741-4F031B2F2CE5}" type="parTrans" cxnId="{CF650F82-253C-4378-AAD1-25637A04E201}">
      <dgm:prSet/>
      <dgm:spPr/>
      <dgm:t>
        <a:bodyPr/>
        <a:lstStyle/>
        <a:p>
          <a:endParaRPr lang="tr-TR">
            <a:solidFill>
              <a:schemeClr val="accent5">
                <a:lumMod val="25000"/>
              </a:schemeClr>
            </a:solidFill>
          </a:endParaRPr>
        </a:p>
      </dgm:t>
    </dgm:pt>
    <dgm:pt modelId="{8E512C5A-CC26-4AC3-8F6B-2AC70D2EC6E5}" type="sibTrans" cxnId="{CF650F82-253C-4378-AAD1-25637A04E201}">
      <dgm:prSet/>
      <dgm:spPr/>
      <dgm:t>
        <a:bodyPr/>
        <a:lstStyle/>
        <a:p>
          <a:endParaRPr lang="tr-TR">
            <a:solidFill>
              <a:schemeClr val="accent5">
                <a:lumMod val="25000"/>
              </a:schemeClr>
            </a:solidFill>
          </a:endParaRPr>
        </a:p>
      </dgm:t>
    </dgm:pt>
    <dgm:pt modelId="{7B73FB2D-9CDB-4A60-86A0-777DF0C54921}">
      <dgm:prSet phldrT="[Text]"/>
      <dgm:spPr/>
      <dgm:t>
        <a:bodyPr/>
        <a:lstStyle/>
        <a:p>
          <a:r>
            <a:rPr lang="tr-TR" dirty="0" err="1" smtClean="0">
              <a:solidFill>
                <a:schemeClr val="accent5">
                  <a:lumMod val="25000"/>
                </a:schemeClr>
              </a:solidFill>
            </a:rPr>
            <a:t>Impuls</a:t>
          </a:r>
          <a:r>
            <a:rPr lang="tr-TR" dirty="0" smtClean="0">
              <a:solidFill>
                <a:schemeClr val="accent5">
                  <a:lumMod val="25000"/>
                </a:schemeClr>
              </a:solidFill>
            </a:rPr>
            <a:t>-Momentum İlişkileri</a:t>
          </a:r>
          <a:endParaRPr lang="tr-TR" dirty="0">
            <a:solidFill>
              <a:schemeClr val="accent5">
                <a:lumMod val="25000"/>
              </a:schemeClr>
            </a:solidFill>
          </a:endParaRPr>
        </a:p>
      </dgm:t>
    </dgm:pt>
    <dgm:pt modelId="{17D6D4B5-54D2-4606-8EDE-0C272BF68300}" type="parTrans" cxnId="{202F0C65-4322-49CD-9DD8-2DF5BCA9A276}">
      <dgm:prSet/>
      <dgm:spPr/>
      <dgm:t>
        <a:bodyPr/>
        <a:lstStyle/>
        <a:p>
          <a:endParaRPr lang="tr-TR">
            <a:solidFill>
              <a:schemeClr val="accent5">
                <a:lumMod val="25000"/>
              </a:schemeClr>
            </a:solidFill>
          </a:endParaRPr>
        </a:p>
      </dgm:t>
    </dgm:pt>
    <dgm:pt modelId="{FCDC7E49-9220-4FD4-9BA2-143F3F84AA6B}" type="sibTrans" cxnId="{202F0C65-4322-49CD-9DD8-2DF5BCA9A276}">
      <dgm:prSet/>
      <dgm:spPr/>
      <dgm:t>
        <a:bodyPr/>
        <a:lstStyle/>
        <a:p>
          <a:endParaRPr lang="tr-TR">
            <a:solidFill>
              <a:schemeClr val="accent5">
                <a:lumMod val="25000"/>
              </a:schemeClr>
            </a:solidFill>
          </a:endParaRPr>
        </a:p>
      </dgm:t>
    </dgm:pt>
    <dgm:pt modelId="{5D66D005-6714-4558-811F-15D925A1A40D}">
      <dgm:prSet/>
      <dgm:spPr/>
      <dgm:t>
        <a:bodyPr/>
        <a:lstStyle/>
        <a:p>
          <a:r>
            <a:rPr lang="tr-TR" dirty="0" smtClean="0">
              <a:solidFill>
                <a:schemeClr val="accent5">
                  <a:lumMod val="25000"/>
                </a:schemeClr>
              </a:solidFill>
            </a:rPr>
            <a:t>Newton’un 2. yasasının direkt uygulaması: Kuvvet-Kütle-İvme</a:t>
          </a:r>
          <a:endParaRPr lang="tr-TR" dirty="0">
            <a:solidFill>
              <a:schemeClr val="accent5">
                <a:lumMod val="25000"/>
              </a:schemeClr>
            </a:solidFill>
          </a:endParaRPr>
        </a:p>
      </dgm:t>
    </dgm:pt>
    <dgm:pt modelId="{FAE3FC32-4F79-49B1-9414-61765791CEBA}" type="parTrans" cxnId="{1C309B2E-A938-4B1F-84E0-4B472B0FAD5A}">
      <dgm:prSet/>
      <dgm:spPr/>
      <dgm:t>
        <a:bodyPr/>
        <a:lstStyle/>
        <a:p>
          <a:endParaRPr lang="tr-TR">
            <a:solidFill>
              <a:schemeClr val="accent5">
                <a:lumMod val="25000"/>
              </a:schemeClr>
            </a:solidFill>
          </a:endParaRPr>
        </a:p>
      </dgm:t>
    </dgm:pt>
    <dgm:pt modelId="{C5DF97C8-7E43-4F09-856D-FB23B658DEF0}" type="sibTrans" cxnId="{1C309B2E-A938-4B1F-84E0-4B472B0FAD5A}">
      <dgm:prSet/>
      <dgm:spPr/>
      <dgm:t>
        <a:bodyPr/>
        <a:lstStyle/>
        <a:p>
          <a:endParaRPr lang="tr-TR">
            <a:solidFill>
              <a:schemeClr val="accent5">
                <a:lumMod val="25000"/>
              </a:schemeClr>
            </a:solidFill>
          </a:endParaRPr>
        </a:p>
      </dgm:t>
    </dgm:pt>
    <mc:AlternateContent xmlns:mc="http://schemas.openxmlformats.org/markup-compatibility/2006" xmlns:a14="http://schemas.microsoft.com/office/drawing/2010/main">
      <mc:Choice Requires="a14">
        <dgm:pt modelId="{95A68027-9F18-487E-86C0-A8AB02ABF36A}">
          <dgm:prSet/>
          <dgm:spPr/>
          <dgm:t>
            <a:bodyPr/>
            <a:lstStyle/>
            <a:p>
              <a:pPr/>
              <a14:m>
                <m:oMathPara xmlns:m="http://schemas.openxmlformats.org/officeDocument/2006/math">
                  <m:oMathParaPr>
                    <m:jc m:val="centerGroup"/>
                  </m:oMathParaPr>
                  <m:oMath xmlns:m="http://schemas.openxmlformats.org/officeDocument/2006/math">
                    <m:nary>
                      <m:naryPr>
                        <m:subHide m:val="on"/>
                        <m:supHide m:val="on"/>
                        <m:ctrlPr>
                          <a:rPr lang="tr-TR" b="0" i="1" smtClean="0">
                            <a:solidFill>
                              <a:schemeClr val="accent5">
                                <a:lumMod val="25000"/>
                              </a:schemeClr>
                            </a:solidFill>
                            <a:latin typeface="Cambria Math" panose="02040503050406030204" pitchFamily="18" charset="0"/>
                          </a:rPr>
                        </m:ctrlPr>
                      </m:naryPr>
                      <m:sub/>
                      <m:sup/>
                      <m:e>
                        <m:r>
                          <a:rPr lang="tr-TR" b="0" i="1" smtClean="0">
                            <a:solidFill>
                              <a:schemeClr val="accent5">
                                <a:lumMod val="25000"/>
                              </a:schemeClr>
                            </a:solidFill>
                            <a:latin typeface="Cambria Math" panose="02040503050406030204" pitchFamily="18" charset="0"/>
                          </a:rPr>
                          <m:t>∑</m:t>
                        </m:r>
                        <m:acc>
                          <m:accPr>
                            <m:chr m:val="⃗"/>
                            <m:ctrlPr>
                              <a:rPr lang="tr-TR" b="0" i="1" smtClean="0">
                                <a:solidFill>
                                  <a:schemeClr val="accent5">
                                    <a:lumMod val="25000"/>
                                  </a:schemeClr>
                                </a:solidFill>
                                <a:latin typeface="Cambria Math" panose="02040503050406030204" pitchFamily="18" charset="0"/>
                              </a:rPr>
                            </m:ctrlPr>
                          </m:accPr>
                          <m:e>
                            <m:r>
                              <a:rPr lang="tr-TR" b="0" i="1" smtClean="0">
                                <a:solidFill>
                                  <a:schemeClr val="accent5">
                                    <a:lumMod val="25000"/>
                                  </a:schemeClr>
                                </a:solidFill>
                                <a:latin typeface="Cambria Math" panose="02040503050406030204" pitchFamily="18" charset="0"/>
                              </a:rPr>
                              <m:t>𝐹</m:t>
                            </m:r>
                          </m:e>
                        </m:acc>
                        <m:r>
                          <a:rPr lang="tr-TR" b="0" i="1" smtClean="0">
                            <a:solidFill>
                              <a:schemeClr val="accent5">
                                <a:lumMod val="25000"/>
                              </a:schemeClr>
                            </a:solidFill>
                            <a:latin typeface="Cambria Math" panose="02040503050406030204" pitchFamily="18" charset="0"/>
                            <a:ea typeface="Cambria Math" panose="02040503050406030204" pitchFamily="18" charset="0"/>
                          </a:rPr>
                          <m:t>∙</m:t>
                        </m:r>
                        <m:r>
                          <a:rPr lang="tr-TR" b="0" i="1" smtClean="0">
                            <a:solidFill>
                              <a:schemeClr val="accent5">
                                <a:lumMod val="25000"/>
                              </a:schemeClr>
                            </a:solidFill>
                            <a:latin typeface="Cambria Math" panose="02040503050406030204" pitchFamily="18" charset="0"/>
                            <a:ea typeface="Cambria Math" panose="02040503050406030204" pitchFamily="18" charset="0"/>
                          </a:rPr>
                          <m:t>𝑑</m:t>
                        </m:r>
                        <m:acc>
                          <m:accPr>
                            <m:chr m:val="⃗"/>
                            <m:ctrlPr>
                              <a:rPr lang="tr-TR" b="0" i="1" smtClean="0">
                                <a:solidFill>
                                  <a:schemeClr val="accent5">
                                    <a:lumMod val="25000"/>
                                  </a:schemeClr>
                                </a:solidFill>
                                <a:latin typeface="Cambria Math" panose="02040503050406030204" pitchFamily="18" charset="0"/>
                                <a:ea typeface="Cambria Math" panose="02040503050406030204" pitchFamily="18" charset="0"/>
                              </a:rPr>
                            </m:ctrlPr>
                          </m:accPr>
                          <m:e>
                            <m:r>
                              <a:rPr lang="tr-TR" b="0" i="1" smtClean="0">
                                <a:solidFill>
                                  <a:schemeClr val="accent5">
                                    <a:lumMod val="25000"/>
                                  </a:schemeClr>
                                </a:solidFill>
                                <a:latin typeface="Cambria Math" panose="02040503050406030204" pitchFamily="18" charset="0"/>
                                <a:ea typeface="Cambria Math" panose="02040503050406030204" pitchFamily="18" charset="0"/>
                              </a:rPr>
                              <m:t>𝑠</m:t>
                            </m:r>
                          </m:e>
                        </m:acc>
                      </m:e>
                    </m:nary>
                    <m:r>
                      <a:rPr lang="tr-TR" b="0" i="1" smtClean="0">
                        <a:solidFill>
                          <a:schemeClr val="accent5">
                            <a:lumMod val="25000"/>
                          </a:schemeClr>
                        </a:solidFill>
                        <a:latin typeface="Cambria Math" panose="02040503050406030204" pitchFamily="18" charset="0"/>
                      </a:rPr>
                      <m:t>=</m:t>
                    </m:r>
                    <m:nary>
                      <m:naryPr>
                        <m:subHide m:val="on"/>
                        <m:supHide m:val="on"/>
                        <m:ctrlPr>
                          <a:rPr lang="tr-TR" b="0" i="1" smtClean="0">
                            <a:solidFill>
                              <a:schemeClr val="accent5">
                                <a:lumMod val="25000"/>
                              </a:schemeClr>
                            </a:solidFill>
                            <a:latin typeface="Cambria Math" panose="02040503050406030204" pitchFamily="18" charset="0"/>
                          </a:rPr>
                        </m:ctrlPr>
                      </m:naryPr>
                      <m:sub/>
                      <m:sup/>
                      <m:e>
                        <m:r>
                          <a:rPr lang="tr-TR" b="0" i="1" smtClean="0">
                            <a:solidFill>
                              <a:schemeClr val="accent5">
                                <a:lumMod val="25000"/>
                              </a:schemeClr>
                            </a:solidFill>
                            <a:latin typeface="Cambria Math" panose="02040503050406030204" pitchFamily="18" charset="0"/>
                          </a:rPr>
                          <m:t>𝑚</m:t>
                        </m:r>
                        <m:acc>
                          <m:accPr>
                            <m:chr m:val="⃗"/>
                            <m:ctrlPr>
                              <a:rPr lang="tr-TR" b="0" i="1" smtClean="0">
                                <a:solidFill>
                                  <a:schemeClr val="accent5">
                                    <a:lumMod val="25000"/>
                                  </a:schemeClr>
                                </a:solidFill>
                                <a:latin typeface="Cambria Math" panose="02040503050406030204" pitchFamily="18" charset="0"/>
                              </a:rPr>
                            </m:ctrlPr>
                          </m:accPr>
                          <m:e>
                            <m:r>
                              <a:rPr lang="tr-TR" b="0" i="1" smtClean="0">
                                <a:solidFill>
                                  <a:schemeClr val="accent5">
                                    <a:lumMod val="25000"/>
                                  </a:schemeClr>
                                </a:solidFill>
                                <a:latin typeface="Cambria Math" panose="02040503050406030204" pitchFamily="18" charset="0"/>
                              </a:rPr>
                              <m:t>𝑎</m:t>
                            </m:r>
                          </m:e>
                        </m:acc>
                        <m:r>
                          <a:rPr lang="tr-TR" b="0" i="1" smtClean="0">
                            <a:solidFill>
                              <a:schemeClr val="accent5">
                                <a:lumMod val="25000"/>
                              </a:schemeClr>
                            </a:solidFill>
                            <a:latin typeface="Cambria Math" panose="02040503050406030204" pitchFamily="18" charset="0"/>
                          </a:rPr>
                          <m:t>𝑑</m:t>
                        </m:r>
                        <m:acc>
                          <m:accPr>
                            <m:chr m:val="⃗"/>
                            <m:ctrlPr>
                              <a:rPr lang="tr-TR" b="0" i="1" smtClean="0">
                                <a:solidFill>
                                  <a:schemeClr val="accent5">
                                    <a:lumMod val="25000"/>
                                  </a:schemeClr>
                                </a:solidFill>
                                <a:latin typeface="Cambria Math" panose="02040503050406030204" pitchFamily="18" charset="0"/>
                              </a:rPr>
                            </m:ctrlPr>
                          </m:accPr>
                          <m:e>
                            <m:r>
                              <a:rPr lang="tr-TR" b="0" i="1" smtClean="0">
                                <a:solidFill>
                                  <a:schemeClr val="accent5">
                                    <a:lumMod val="25000"/>
                                  </a:schemeClr>
                                </a:solidFill>
                                <a:latin typeface="Cambria Math" panose="02040503050406030204" pitchFamily="18" charset="0"/>
                              </a:rPr>
                              <m:t>𝑠</m:t>
                            </m:r>
                          </m:e>
                        </m:acc>
                      </m:e>
                    </m:nary>
                  </m:oMath>
                </m:oMathPara>
              </a14:m>
              <a:endParaRPr lang="tr-TR" dirty="0">
                <a:solidFill>
                  <a:schemeClr val="accent5">
                    <a:lumMod val="25000"/>
                  </a:schemeClr>
                </a:solidFill>
              </a:endParaRPr>
            </a:p>
          </dgm:t>
        </dgm:pt>
      </mc:Choice>
      <mc:Fallback xmlns="">
        <dgm:pt modelId="{95A68027-9F18-487E-86C0-A8AB02ABF36A}">
          <dgm:prSet/>
          <dgm:spPr/>
          <dgm:t>
            <a:bodyPr/>
            <a:lstStyle/>
            <a:p>
              <a:r>
                <a:rPr lang="tr-TR" b="0" i="0" smtClean="0">
                  <a:solidFill>
                    <a:schemeClr val="accent5">
                      <a:lumMod val="25000"/>
                    </a:schemeClr>
                  </a:solidFill>
                  <a:latin typeface="Cambria Math" panose="02040503050406030204" pitchFamily="18" charset="0"/>
                </a:rPr>
                <a:t>∫▒〖∑𝐹 ⃗</a:t>
              </a:r>
              <a:r>
                <a:rPr lang="tr-TR" b="0" i="0" smtClean="0">
                  <a:solidFill>
                    <a:schemeClr val="accent5">
                      <a:lumMod val="25000"/>
                    </a:schemeClr>
                  </a:solidFill>
                  <a:latin typeface="Cambria Math" panose="02040503050406030204" pitchFamily="18" charset="0"/>
                  <a:ea typeface="Cambria Math" panose="02040503050406030204" pitchFamily="18" charset="0"/>
                </a:rPr>
                <a:t>∙𝑑𝑠 ⃗ 〗</a:t>
              </a:r>
              <a:r>
                <a:rPr lang="tr-TR" b="0" i="0" smtClean="0">
                  <a:solidFill>
                    <a:schemeClr val="accent5">
                      <a:lumMod val="25000"/>
                    </a:schemeClr>
                  </a:solidFill>
                  <a:latin typeface="Cambria Math" panose="02040503050406030204" pitchFamily="18" charset="0"/>
                </a:rPr>
                <a:t>=∫▒〖𝑚𝑎 ⃗𝑑𝑠 ⃗ 〗</a:t>
              </a:r>
              <a:endParaRPr lang="tr-TR" dirty="0">
                <a:solidFill>
                  <a:schemeClr val="accent5">
                    <a:lumMod val="25000"/>
                  </a:schemeClr>
                </a:solidFill>
              </a:endParaRPr>
            </a:p>
          </dgm:t>
        </dgm:pt>
      </mc:Fallback>
    </mc:AlternateContent>
    <dgm:pt modelId="{7DB3DB43-0AB9-4A17-BC79-566522CDB5C6}" type="parTrans" cxnId="{5F319B21-5F2D-49C5-826E-42E796479150}">
      <dgm:prSet/>
      <dgm:spPr/>
      <dgm:t>
        <a:bodyPr/>
        <a:lstStyle/>
        <a:p>
          <a:endParaRPr lang="tr-TR">
            <a:solidFill>
              <a:schemeClr val="accent5">
                <a:lumMod val="25000"/>
              </a:schemeClr>
            </a:solidFill>
          </a:endParaRPr>
        </a:p>
      </dgm:t>
    </dgm:pt>
    <dgm:pt modelId="{BFF53AB0-323C-4529-95A5-FE85993036CE}" type="sibTrans" cxnId="{5F319B21-5F2D-49C5-826E-42E796479150}">
      <dgm:prSet/>
      <dgm:spPr/>
      <dgm:t>
        <a:bodyPr/>
        <a:lstStyle/>
        <a:p>
          <a:endParaRPr lang="tr-TR">
            <a:solidFill>
              <a:schemeClr val="accent5">
                <a:lumMod val="25000"/>
              </a:schemeClr>
            </a:solidFill>
          </a:endParaRPr>
        </a:p>
      </dgm:t>
    </dgm:pt>
    <mc:AlternateContent xmlns:mc="http://schemas.openxmlformats.org/markup-compatibility/2006" xmlns:a14="http://schemas.microsoft.com/office/drawing/2010/main">
      <mc:Choice Requires="a14">
        <dgm:pt modelId="{191E4272-AF98-4D2D-8526-EA83EDA8684F}">
          <dgm:prSet/>
          <dgm:spPr/>
          <dgm:t>
            <a:bodyPr/>
            <a:lstStyle/>
            <a:p>
              <a:pPr/>
              <a14:m>
                <m:oMathPara xmlns:m="http://schemas.openxmlformats.org/officeDocument/2006/math">
                  <m:oMathParaPr>
                    <m:jc m:val="centerGroup"/>
                  </m:oMathParaPr>
                  <m:oMath xmlns:m="http://schemas.openxmlformats.org/officeDocument/2006/math">
                    <m:nary>
                      <m:naryPr>
                        <m:subHide m:val="on"/>
                        <m:supHide m:val="on"/>
                        <m:ctrlPr>
                          <a:rPr lang="tr-TR" b="0" i="1" smtClean="0">
                            <a:solidFill>
                              <a:schemeClr val="accent5">
                                <a:lumMod val="25000"/>
                              </a:schemeClr>
                            </a:solidFill>
                            <a:latin typeface="Cambria Math" panose="02040503050406030204" pitchFamily="18" charset="0"/>
                          </a:rPr>
                        </m:ctrlPr>
                      </m:naryPr>
                      <m:sub/>
                      <m:sup/>
                      <m:e>
                        <m:r>
                          <a:rPr lang="tr-TR" b="0" i="1" smtClean="0">
                            <a:solidFill>
                              <a:schemeClr val="accent5">
                                <a:lumMod val="25000"/>
                              </a:schemeClr>
                            </a:solidFill>
                            <a:latin typeface="Cambria Math" panose="02040503050406030204" pitchFamily="18" charset="0"/>
                          </a:rPr>
                          <m:t>∑</m:t>
                        </m:r>
                        <m:acc>
                          <m:accPr>
                            <m:chr m:val="⃗"/>
                            <m:ctrlPr>
                              <a:rPr lang="tr-TR" b="0" i="1" smtClean="0">
                                <a:solidFill>
                                  <a:schemeClr val="accent5">
                                    <a:lumMod val="25000"/>
                                  </a:schemeClr>
                                </a:solidFill>
                                <a:latin typeface="Cambria Math" panose="02040503050406030204" pitchFamily="18" charset="0"/>
                              </a:rPr>
                            </m:ctrlPr>
                          </m:accPr>
                          <m:e>
                            <m:r>
                              <a:rPr lang="tr-TR" b="0" i="1" smtClean="0">
                                <a:solidFill>
                                  <a:schemeClr val="accent5">
                                    <a:lumMod val="25000"/>
                                  </a:schemeClr>
                                </a:solidFill>
                                <a:latin typeface="Cambria Math" panose="02040503050406030204" pitchFamily="18" charset="0"/>
                              </a:rPr>
                              <m:t>𝐹</m:t>
                            </m:r>
                          </m:e>
                        </m:acc>
                        <m:r>
                          <a:rPr lang="tr-TR" b="0" i="1" smtClean="0">
                            <a:solidFill>
                              <a:schemeClr val="accent5">
                                <a:lumMod val="25000"/>
                              </a:schemeClr>
                            </a:solidFill>
                            <a:latin typeface="Cambria Math" panose="02040503050406030204" pitchFamily="18" charset="0"/>
                            <a:ea typeface="Cambria Math" panose="02040503050406030204" pitchFamily="18" charset="0"/>
                          </a:rPr>
                          <m:t>∙</m:t>
                        </m:r>
                        <m:r>
                          <a:rPr lang="tr-TR" b="0" i="1" smtClean="0">
                            <a:solidFill>
                              <a:schemeClr val="accent5">
                                <a:lumMod val="25000"/>
                              </a:schemeClr>
                            </a:solidFill>
                            <a:latin typeface="Cambria Math" panose="02040503050406030204" pitchFamily="18" charset="0"/>
                            <a:ea typeface="Cambria Math" panose="02040503050406030204" pitchFamily="18" charset="0"/>
                          </a:rPr>
                          <m:t>𝑑𝑡</m:t>
                        </m:r>
                      </m:e>
                    </m:nary>
                    <m:r>
                      <a:rPr lang="tr-TR" b="0" i="1" smtClean="0">
                        <a:solidFill>
                          <a:schemeClr val="accent5">
                            <a:lumMod val="25000"/>
                          </a:schemeClr>
                        </a:solidFill>
                        <a:latin typeface="Cambria Math" panose="02040503050406030204" pitchFamily="18" charset="0"/>
                      </a:rPr>
                      <m:t>=</m:t>
                    </m:r>
                    <m:nary>
                      <m:naryPr>
                        <m:subHide m:val="on"/>
                        <m:supHide m:val="on"/>
                        <m:ctrlPr>
                          <a:rPr lang="tr-TR" b="0" i="1" smtClean="0">
                            <a:solidFill>
                              <a:schemeClr val="accent5">
                                <a:lumMod val="25000"/>
                              </a:schemeClr>
                            </a:solidFill>
                            <a:latin typeface="Cambria Math" panose="02040503050406030204" pitchFamily="18" charset="0"/>
                          </a:rPr>
                        </m:ctrlPr>
                      </m:naryPr>
                      <m:sub/>
                      <m:sup/>
                      <m:e>
                        <m:r>
                          <a:rPr lang="tr-TR" b="0" i="1" smtClean="0">
                            <a:solidFill>
                              <a:schemeClr val="accent5">
                                <a:lumMod val="25000"/>
                              </a:schemeClr>
                            </a:solidFill>
                            <a:latin typeface="Cambria Math" panose="02040503050406030204" pitchFamily="18" charset="0"/>
                          </a:rPr>
                          <m:t>𝑚</m:t>
                        </m:r>
                        <m:acc>
                          <m:accPr>
                            <m:chr m:val="⃗"/>
                            <m:ctrlPr>
                              <a:rPr lang="tr-TR" b="0" i="1" smtClean="0">
                                <a:solidFill>
                                  <a:schemeClr val="accent5">
                                    <a:lumMod val="25000"/>
                                  </a:schemeClr>
                                </a:solidFill>
                                <a:latin typeface="Cambria Math" panose="02040503050406030204" pitchFamily="18" charset="0"/>
                              </a:rPr>
                            </m:ctrlPr>
                          </m:accPr>
                          <m:e>
                            <m:r>
                              <a:rPr lang="tr-TR" b="0" i="1" smtClean="0">
                                <a:solidFill>
                                  <a:schemeClr val="accent5">
                                    <a:lumMod val="25000"/>
                                  </a:schemeClr>
                                </a:solidFill>
                                <a:latin typeface="Cambria Math" panose="02040503050406030204" pitchFamily="18" charset="0"/>
                              </a:rPr>
                              <m:t>𝑎</m:t>
                            </m:r>
                          </m:e>
                        </m:acc>
                        <m:r>
                          <a:rPr lang="tr-TR" b="0" i="1" smtClean="0">
                            <a:solidFill>
                              <a:schemeClr val="accent5">
                                <a:lumMod val="25000"/>
                              </a:schemeClr>
                            </a:solidFill>
                            <a:latin typeface="Cambria Math" panose="02040503050406030204" pitchFamily="18" charset="0"/>
                          </a:rPr>
                          <m:t>𝑑𝑡</m:t>
                        </m:r>
                      </m:e>
                    </m:nary>
                  </m:oMath>
                </m:oMathPara>
              </a14:m>
              <a:endParaRPr lang="tr-TR" dirty="0">
                <a:solidFill>
                  <a:schemeClr val="accent5">
                    <a:lumMod val="25000"/>
                  </a:schemeClr>
                </a:solidFill>
              </a:endParaRPr>
            </a:p>
          </dgm:t>
        </dgm:pt>
      </mc:Choice>
      <mc:Fallback xmlns="">
        <dgm:pt modelId="{191E4272-AF98-4D2D-8526-EA83EDA8684F}">
          <dgm:prSet/>
          <dgm:spPr/>
          <dgm:t>
            <a:bodyPr/>
            <a:lstStyle/>
            <a:p>
              <a:r>
                <a:rPr lang="tr-TR" b="0" i="0" smtClean="0">
                  <a:solidFill>
                    <a:schemeClr val="accent5">
                      <a:lumMod val="25000"/>
                    </a:schemeClr>
                  </a:solidFill>
                  <a:latin typeface="Cambria Math" panose="02040503050406030204" pitchFamily="18" charset="0"/>
                </a:rPr>
                <a:t>∫</a:t>
              </a:r>
              <a:r>
                <a:rPr lang="tr-TR" b="0" i="0" smtClean="0">
                  <a:solidFill>
                    <a:schemeClr val="accent5">
                      <a:lumMod val="25000"/>
                    </a:schemeClr>
                  </a:solidFill>
                  <a:latin typeface="Cambria Math" panose="02040503050406030204" pitchFamily="18" charset="0"/>
                  <a:ea typeface="Cambria Math" panose="02040503050406030204" pitchFamily="18" charset="0"/>
                </a:rPr>
                <a:t>▒〖</a:t>
              </a:r>
              <a:r>
                <a:rPr lang="tr-TR" b="0" i="0" smtClean="0">
                  <a:solidFill>
                    <a:schemeClr val="accent5">
                      <a:lumMod val="25000"/>
                    </a:schemeClr>
                  </a:solidFill>
                  <a:latin typeface="Cambria Math" panose="02040503050406030204" pitchFamily="18" charset="0"/>
                </a:rPr>
                <a:t>∑𝐹 ⃗</a:t>
              </a:r>
              <a:r>
                <a:rPr lang="tr-TR" b="0" i="0" smtClean="0">
                  <a:solidFill>
                    <a:schemeClr val="accent5">
                      <a:lumMod val="25000"/>
                    </a:schemeClr>
                  </a:solidFill>
                  <a:latin typeface="Cambria Math" panose="02040503050406030204" pitchFamily="18" charset="0"/>
                  <a:ea typeface="Cambria Math" panose="02040503050406030204" pitchFamily="18" charset="0"/>
                </a:rPr>
                <a:t>∙𝑑</a:t>
              </a:r>
              <a:r>
                <a:rPr lang="tr-TR" b="0" i="0" smtClean="0">
                  <a:solidFill>
                    <a:schemeClr val="accent5">
                      <a:lumMod val="25000"/>
                    </a:schemeClr>
                  </a:solidFill>
                  <a:latin typeface="Cambria Math" panose="02040503050406030204" pitchFamily="18" charset="0"/>
                  <a:ea typeface="Cambria Math" panose="02040503050406030204" pitchFamily="18" charset="0"/>
                </a:rPr>
                <a:t>𝑡〗</a:t>
              </a:r>
              <a:r>
                <a:rPr lang="tr-TR" b="0" i="0" smtClean="0">
                  <a:solidFill>
                    <a:schemeClr val="accent5">
                      <a:lumMod val="25000"/>
                    </a:schemeClr>
                  </a:solidFill>
                  <a:latin typeface="Cambria Math" panose="02040503050406030204" pitchFamily="18" charset="0"/>
                </a:rPr>
                <a:t>=∫▒〖𝑚𝑎 ⃗𝑑</a:t>
              </a:r>
              <a:r>
                <a:rPr lang="tr-TR" b="0" i="0" smtClean="0">
                  <a:solidFill>
                    <a:schemeClr val="accent5">
                      <a:lumMod val="25000"/>
                    </a:schemeClr>
                  </a:solidFill>
                  <a:latin typeface="Cambria Math" panose="02040503050406030204" pitchFamily="18" charset="0"/>
                </a:rPr>
                <a:t>𝑡〗</a:t>
              </a:r>
              <a:endParaRPr lang="tr-TR" dirty="0">
                <a:solidFill>
                  <a:schemeClr val="accent5">
                    <a:lumMod val="25000"/>
                  </a:schemeClr>
                </a:solidFill>
              </a:endParaRPr>
            </a:p>
          </dgm:t>
        </dgm:pt>
      </mc:Fallback>
    </mc:AlternateContent>
    <dgm:pt modelId="{81B2B152-5E7B-4291-B1D2-5CE482C80B17}" type="parTrans" cxnId="{C26D3AA0-EA45-4F2A-9B7A-5559AD63A20A}">
      <dgm:prSet/>
      <dgm:spPr/>
      <dgm:t>
        <a:bodyPr/>
        <a:lstStyle/>
        <a:p>
          <a:endParaRPr lang="tr-TR">
            <a:solidFill>
              <a:schemeClr val="accent5">
                <a:lumMod val="25000"/>
              </a:schemeClr>
            </a:solidFill>
          </a:endParaRPr>
        </a:p>
      </dgm:t>
    </dgm:pt>
    <dgm:pt modelId="{56609937-1877-4DFF-809D-AD83EA3E7F9A}" type="sibTrans" cxnId="{C26D3AA0-EA45-4F2A-9B7A-5559AD63A20A}">
      <dgm:prSet/>
      <dgm:spPr/>
      <dgm:t>
        <a:bodyPr/>
        <a:lstStyle/>
        <a:p>
          <a:endParaRPr lang="tr-TR">
            <a:solidFill>
              <a:schemeClr val="accent5">
                <a:lumMod val="25000"/>
              </a:schemeClr>
            </a:solidFill>
          </a:endParaRPr>
        </a:p>
      </dgm:t>
    </dgm:pt>
    <dgm:pt modelId="{9F3430E6-6B8E-4055-855D-520FA29E7A01}" type="pres">
      <dgm:prSet presAssocID="{EFFE2D9F-D6C5-489C-B9DB-A0078763192C}" presName="hierChild1" presStyleCnt="0">
        <dgm:presLayoutVars>
          <dgm:orgChart val="1"/>
          <dgm:chPref val="1"/>
          <dgm:dir/>
          <dgm:animOne val="branch"/>
          <dgm:animLvl val="lvl"/>
          <dgm:resizeHandles/>
        </dgm:presLayoutVars>
      </dgm:prSet>
      <dgm:spPr/>
      <dgm:t>
        <a:bodyPr/>
        <a:lstStyle/>
        <a:p>
          <a:endParaRPr lang="tr-TR"/>
        </a:p>
      </dgm:t>
    </dgm:pt>
    <dgm:pt modelId="{A2F22479-6254-46F1-B943-66C3365D4CDC}" type="pres">
      <dgm:prSet presAssocID="{4F204986-40D3-458C-945F-92EEFACA5B60}" presName="hierRoot1" presStyleCnt="0">
        <dgm:presLayoutVars>
          <dgm:hierBranch val="init"/>
        </dgm:presLayoutVars>
      </dgm:prSet>
      <dgm:spPr/>
    </dgm:pt>
    <dgm:pt modelId="{95449183-D7C5-4CEF-930F-F070DDEC3AA8}" type="pres">
      <dgm:prSet presAssocID="{4F204986-40D3-458C-945F-92EEFACA5B60}" presName="rootComposite1" presStyleCnt="0"/>
      <dgm:spPr/>
    </dgm:pt>
    <dgm:pt modelId="{CF3F7A1A-BA8E-4904-B1EB-67EF84812D0A}" type="pres">
      <dgm:prSet presAssocID="{4F204986-40D3-458C-945F-92EEFACA5B60}" presName="rootText1" presStyleLbl="node0" presStyleIdx="0" presStyleCnt="1" custScaleX="321347" custScaleY="60811">
        <dgm:presLayoutVars>
          <dgm:chPref val="3"/>
        </dgm:presLayoutVars>
      </dgm:prSet>
      <dgm:spPr/>
      <dgm:t>
        <a:bodyPr/>
        <a:lstStyle/>
        <a:p>
          <a:endParaRPr lang="tr-TR"/>
        </a:p>
      </dgm:t>
    </dgm:pt>
    <dgm:pt modelId="{339AFC3F-DBC2-4E9B-A353-FF2F49B92A8B}" type="pres">
      <dgm:prSet presAssocID="{4F204986-40D3-458C-945F-92EEFACA5B60}" presName="rootConnector1" presStyleLbl="node1" presStyleIdx="0" presStyleCnt="0"/>
      <dgm:spPr/>
      <dgm:t>
        <a:bodyPr/>
        <a:lstStyle/>
        <a:p>
          <a:endParaRPr lang="tr-TR"/>
        </a:p>
      </dgm:t>
    </dgm:pt>
    <dgm:pt modelId="{4DE26337-84C8-4ABE-AB60-321D7CF9F79B}" type="pres">
      <dgm:prSet presAssocID="{4F204986-40D3-458C-945F-92EEFACA5B60}" presName="hierChild2" presStyleCnt="0"/>
      <dgm:spPr/>
    </dgm:pt>
    <dgm:pt modelId="{F1AD1514-60AE-41DC-86A9-D94B7E549D2A}" type="pres">
      <dgm:prSet presAssocID="{FAE3FC32-4F79-49B1-9414-61765791CEBA}" presName="Name37" presStyleLbl="parChTrans1D2" presStyleIdx="0" presStyleCnt="3"/>
      <dgm:spPr/>
      <dgm:t>
        <a:bodyPr/>
        <a:lstStyle/>
        <a:p>
          <a:endParaRPr lang="tr-TR"/>
        </a:p>
      </dgm:t>
    </dgm:pt>
    <dgm:pt modelId="{BD946D67-3FE1-43E5-8142-AFBA221B9BC6}" type="pres">
      <dgm:prSet presAssocID="{5D66D005-6714-4558-811F-15D925A1A40D}" presName="hierRoot2" presStyleCnt="0">
        <dgm:presLayoutVars>
          <dgm:hierBranch val="init"/>
        </dgm:presLayoutVars>
      </dgm:prSet>
      <dgm:spPr/>
    </dgm:pt>
    <dgm:pt modelId="{4E690054-21BE-4D7E-BAF9-6F5200578EE6}" type="pres">
      <dgm:prSet presAssocID="{5D66D005-6714-4558-811F-15D925A1A40D}" presName="rootComposite" presStyleCnt="0"/>
      <dgm:spPr/>
    </dgm:pt>
    <dgm:pt modelId="{CE14D4ED-2743-4F7C-8FB7-8BE6AD15E8B3}" type="pres">
      <dgm:prSet presAssocID="{5D66D005-6714-4558-811F-15D925A1A40D}" presName="rootText" presStyleLbl="node2" presStyleIdx="0" presStyleCnt="3" custScaleX="131867">
        <dgm:presLayoutVars>
          <dgm:chPref val="3"/>
        </dgm:presLayoutVars>
      </dgm:prSet>
      <dgm:spPr/>
      <dgm:t>
        <a:bodyPr/>
        <a:lstStyle/>
        <a:p>
          <a:endParaRPr lang="tr-TR"/>
        </a:p>
      </dgm:t>
    </dgm:pt>
    <dgm:pt modelId="{1EFA394B-3BB3-4281-A36E-27C1168E8B07}" type="pres">
      <dgm:prSet presAssocID="{5D66D005-6714-4558-811F-15D925A1A40D}" presName="rootConnector" presStyleLbl="node2" presStyleIdx="0" presStyleCnt="3"/>
      <dgm:spPr/>
      <dgm:t>
        <a:bodyPr/>
        <a:lstStyle/>
        <a:p>
          <a:endParaRPr lang="tr-TR"/>
        </a:p>
      </dgm:t>
    </dgm:pt>
    <dgm:pt modelId="{A4D87F42-FD33-413A-A957-D2B69850CD68}" type="pres">
      <dgm:prSet presAssocID="{5D66D005-6714-4558-811F-15D925A1A40D}" presName="hierChild4" presStyleCnt="0"/>
      <dgm:spPr/>
    </dgm:pt>
    <dgm:pt modelId="{18A18456-6745-4867-8D01-E6A7060E7C2F}" type="pres">
      <dgm:prSet presAssocID="{ECC0B0F2-809D-4990-B614-BD88F24EB6B5}" presName="Name37" presStyleLbl="parChTrans1D3" presStyleIdx="0" presStyleCnt="3"/>
      <dgm:spPr/>
      <dgm:t>
        <a:bodyPr/>
        <a:lstStyle/>
        <a:p>
          <a:endParaRPr lang="tr-TR"/>
        </a:p>
      </dgm:t>
    </dgm:pt>
    <dgm:pt modelId="{F2B1F83E-AA41-4BDE-84C3-EE8E3F27A656}" type="pres">
      <dgm:prSet presAssocID="{09423D53-CB34-4E98-B069-897780846B28}" presName="hierRoot2" presStyleCnt="0">
        <dgm:presLayoutVars>
          <dgm:hierBranch val="init"/>
        </dgm:presLayoutVars>
      </dgm:prSet>
      <dgm:spPr/>
    </dgm:pt>
    <dgm:pt modelId="{2D876F1A-3FFF-4213-8E5D-2080E11E2B8D}" type="pres">
      <dgm:prSet presAssocID="{09423D53-CB34-4E98-B069-897780846B28}" presName="rootComposite" presStyleCnt="0"/>
      <dgm:spPr/>
    </dgm:pt>
    <dgm:pt modelId="{4814C490-171F-4B12-8C21-3697604612A3}" type="pres">
      <dgm:prSet presAssocID="{09423D53-CB34-4E98-B069-897780846B28}" presName="rootText" presStyleLbl="node3" presStyleIdx="0" presStyleCnt="3">
        <dgm:presLayoutVars>
          <dgm:chPref val="3"/>
        </dgm:presLayoutVars>
      </dgm:prSet>
      <dgm:spPr/>
      <dgm:t>
        <a:bodyPr/>
        <a:lstStyle/>
        <a:p>
          <a:endParaRPr lang="tr-TR"/>
        </a:p>
      </dgm:t>
    </dgm:pt>
    <dgm:pt modelId="{94F1ADCA-597A-428A-A568-04186C164B1E}" type="pres">
      <dgm:prSet presAssocID="{09423D53-CB34-4E98-B069-897780846B28}" presName="rootConnector" presStyleLbl="node3" presStyleIdx="0" presStyleCnt="3"/>
      <dgm:spPr/>
      <dgm:t>
        <a:bodyPr/>
        <a:lstStyle/>
        <a:p>
          <a:endParaRPr lang="tr-TR"/>
        </a:p>
      </dgm:t>
    </dgm:pt>
    <dgm:pt modelId="{B6D52601-EFFB-4432-A5E4-34437673393C}" type="pres">
      <dgm:prSet presAssocID="{09423D53-CB34-4E98-B069-897780846B28}" presName="hierChild4" presStyleCnt="0"/>
      <dgm:spPr/>
    </dgm:pt>
    <dgm:pt modelId="{65D4951E-87A8-45BA-9FEF-15BD98A816B4}" type="pres">
      <dgm:prSet presAssocID="{09423D53-CB34-4E98-B069-897780846B28}" presName="hierChild5" presStyleCnt="0"/>
      <dgm:spPr/>
    </dgm:pt>
    <dgm:pt modelId="{49328B7E-7AEC-42E9-A9C8-70B96A3F2BE7}" type="pres">
      <dgm:prSet presAssocID="{5D66D005-6714-4558-811F-15D925A1A40D}" presName="hierChild5" presStyleCnt="0"/>
      <dgm:spPr/>
    </dgm:pt>
    <dgm:pt modelId="{48F4001A-BE6B-48E1-8A35-A47DAFF17C42}" type="pres">
      <dgm:prSet presAssocID="{96DD1FBF-E692-4823-9741-4F031B2F2CE5}" presName="Name37" presStyleLbl="parChTrans1D2" presStyleIdx="1" presStyleCnt="3"/>
      <dgm:spPr/>
      <dgm:t>
        <a:bodyPr/>
        <a:lstStyle/>
        <a:p>
          <a:endParaRPr lang="tr-TR"/>
        </a:p>
      </dgm:t>
    </dgm:pt>
    <dgm:pt modelId="{1AFFD3F8-3B34-4CDB-A344-D1019F6D065D}" type="pres">
      <dgm:prSet presAssocID="{DCB7211D-E216-4F5E-9338-F6462F7ABD19}" presName="hierRoot2" presStyleCnt="0">
        <dgm:presLayoutVars>
          <dgm:hierBranch val="init"/>
        </dgm:presLayoutVars>
      </dgm:prSet>
      <dgm:spPr/>
    </dgm:pt>
    <dgm:pt modelId="{B077AD6B-B53C-42F7-BC67-D53407FE319D}" type="pres">
      <dgm:prSet presAssocID="{DCB7211D-E216-4F5E-9338-F6462F7ABD19}" presName="rootComposite" presStyleCnt="0"/>
      <dgm:spPr/>
    </dgm:pt>
    <dgm:pt modelId="{0FA7FA69-4E88-40B2-95A5-C4D547E48F31}" type="pres">
      <dgm:prSet presAssocID="{DCB7211D-E216-4F5E-9338-F6462F7ABD19}" presName="rootText" presStyleLbl="node2" presStyleIdx="1" presStyleCnt="3" custScaleY="51240">
        <dgm:presLayoutVars>
          <dgm:chPref val="3"/>
        </dgm:presLayoutVars>
      </dgm:prSet>
      <dgm:spPr/>
      <dgm:t>
        <a:bodyPr/>
        <a:lstStyle/>
        <a:p>
          <a:endParaRPr lang="tr-TR"/>
        </a:p>
      </dgm:t>
    </dgm:pt>
    <dgm:pt modelId="{B4E02928-A0A4-4474-8593-377C2A57B7FA}" type="pres">
      <dgm:prSet presAssocID="{DCB7211D-E216-4F5E-9338-F6462F7ABD19}" presName="rootConnector" presStyleLbl="node2" presStyleIdx="1" presStyleCnt="3"/>
      <dgm:spPr/>
      <dgm:t>
        <a:bodyPr/>
        <a:lstStyle/>
        <a:p>
          <a:endParaRPr lang="tr-TR"/>
        </a:p>
      </dgm:t>
    </dgm:pt>
    <dgm:pt modelId="{AE06A0CC-667F-4C8E-A333-B3B8F54DBFBF}" type="pres">
      <dgm:prSet presAssocID="{DCB7211D-E216-4F5E-9338-F6462F7ABD19}" presName="hierChild4" presStyleCnt="0"/>
      <dgm:spPr/>
    </dgm:pt>
    <dgm:pt modelId="{8D810795-778A-42CC-942E-5B7872DDF11A}" type="pres">
      <dgm:prSet presAssocID="{7DB3DB43-0AB9-4A17-BC79-566522CDB5C6}" presName="Name37" presStyleLbl="parChTrans1D3" presStyleIdx="1" presStyleCnt="3"/>
      <dgm:spPr/>
      <dgm:t>
        <a:bodyPr/>
        <a:lstStyle/>
        <a:p>
          <a:endParaRPr lang="tr-TR"/>
        </a:p>
      </dgm:t>
    </dgm:pt>
    <dgm:pt modelId="{52350C1A-B300-4AC9-8B15-508052930971}" type="pres">
      <dgm:prSet presAssocID="{95A68027-9F18-487E-86C0-A8AB02ABF36A}" presName="hierRoot2" presStyleCnt="0">
        <dgm:presLayoutVars>
          <dgm:hierBranch val="init"/>
        </dgm:presLayoutVars>
      </dgm:prSet>
      <dgm:spPr/>
    </dgm:pt>
    <dgm:pt modelId="{A9079FDC-54FB-42DB-A7DB-277EF73BA9E3}" type="pres">
      <dgm:prSet presAssocID="{95A68027-9F18-487E-86C0-A8AB02ABF36A}" presName="rootComposite" presStyleCnt="0"/>
      <dgm:spPr/>
    </dgm:pt>
    <dgm:pt modelId="{D1E83739-2BAC-41B0-945F-F3DAAA8BAEBE}" type="pres">
      <dgm:prSet presAssocID="{95A68027-9F18-487E-86C0-A8AB02ABF36A}" presName="rootText" presStyleLbl="node3" presStyleIdx="1" presStyleCnt="3" custScaleX="133493" custScaleY="77499" custLinFactNeighborX="-11807" custLinFactNeighborY="-30943">
        <dgm:presLayoutVars>
          <dgm:chPref val="3"/>
        </dgm:presLayoutVars>
      </dgm:prSet>
      <dgm:spPr/>
      <dgm:t>
        <a:bodyPr/>
        <a:lstStyle/>
        <a:p>
          <a:endParaRPr lang="tr-TR"/>
        </a:p>
      </dgm:t>
    </dgm:pt>
    <dgm:pt modelId="{A274A432-08F4-4046-8BC9-D44CDB23B121}" type="pres">
      <dgm:prSet presAssocID="{95A68027-9F18-487E-86C0-A8AB02ABF36A}" presName="rootConnector" presStyleLbl="node3" presStyleIdx="1" presStyleCnt="3"/>
      <dgm:spPr/>
      <dgm:t>
        <a:bodyPr/>
        <a:lstStyle/>
        <a:p>
          <a:endParaRPr lang="tr-TR"/>
        </a:p>
      </dgm:t>
    </dgm:pt>
    <dgm:pt modelId="{DEAB0A62-3502-4631-9320-B3C513EBE725}" type="pres">
      <dgm:prSet presAssocID="{95A68027-9F18-487E-86C0-A8AB02ABF36A}" presName="hierChild4" presStyleCnt="0"/>
      <dgm:spPr/>
    </dgm:pt>
    <dgm:pt modelId="{61E6C82E-04C3-4249-B12C-F04808667622}" type="pres">
      <dgm:prSet presAssocID="{95A68027-9F18-487E-86C0-A8AB02ABF36A}" presName="hierChild5" presStyleCnt="0"/>
      <dgm:spPr/>
    </dgm:pt>
    <dgm:pt modelId="{AE68B81F-12F7-4157-A177-441DF2098A7E}" type="pres">
      <dgm:prSet presAssocID="{DCB7211D-E216-4F5E-9338-F6462F7ABD19}" presName="hierChild5" presStyleCnt="0"/>
      <dgm:spPr/>
    </dgm:pt>
    <dgm:pt modelId="{A55B941C-2E29-465A-9883-822F92DF682B}" type="pres">
      <dgm:prSet presAssocID="{17D6D4B5-54D2-4606-8EDE-0C272BF68300}" presName="Name37" presStyleLbl="parChTrans1D2" presStyleIdx="2" presStyleCnt="3"/>
      <dgm:spPr/>
      <dgm:t>
        <a:bodyPr/>
        <a:lstStyle/>
        <a:p>
          <a:endParaRPr lang="tr-TR"/>
        </a:p>
      </dgm:t>
    </dgm:pt>
    <dgm:pt modelId="{6D1C02C3-D287-449C-8AA4-7143B2300326}" type="pres">
      <dgm:prSet presAssocID="{7B73FB2D-9CDB-4A60-86A0-777DF0C54921}" presName="hierRoot2" presStyleCnt="0">
        <dgm:presLayoutVars>
          <dgm:hierBranch val="init"/>
        </dgm:presLayoutVars>
      </dgm:prSet>
      <dgm:spPr/>
    </dgm:pt>
    <dgm:pt modelId="{3FA730E2-0BFE-41E8-BB72-5C5B8EFDCDA1}" type="pres">
      <dgm:prSet presAssocID="{7B73FB2D-9CDB-4A60-86A0-777DF0C54921}" presName="rootComposite" presStyleCnt="0"/>
      <dgm:spPr/>
    </dgm:pt>
    <dgm:pt modelId="{0F82A49E-2A46-4618-B474-41E0430788B1}" type="pres">
      <dgm:prSet presAssocID="{7B73FB2D-9CDB-4A60-86A0-777DF0C54921}" presName="rootText" presStyleLbl="node2" presStyleIdx="2" presStyleCnt="3" custScaleX="156939">
        <dgm:presLayoutVars>
          <dgm:chPref val="3"/>
        </dgm:presLayoutVars>
      </dgm:prSet>
      <dgm:spPr/>
      <dgm:t>
        <a:bodyPr/>
        <a:lstStyle/>
        <a:p>
          <a:endParaRPr lang="tr-TR"/>
        </a:p>
      </dgm:t>
    </dgm:pt>
    <dgm:pt modelId="{72749584-4697-4457-B8F7-9575F079DC45}" type="pres">
      <dgm:prSet presAssocID="{7B73FB2D-9CDB-4A60-86A0-777DF0C54921}" presName="rootConnector" presStyleLbl="node2" presStyleIdx="2" presStyleCnt="3"/>
      <dgm:spPr/>
      <dgm:t>
        <a:bodyPr/>
        <a:lstStyle/>
        <a:p>
          <a:endParaRPr lang="tr-TR"/>
        </a:p>
      </dgm:t>
    </dgm:pt>
    <dgm:pt modelId="{6648F3B9-8092-4FEB-80C3-F5758DDCB331}" type="pres">
      <dgm:prSet presAssocID="{7B73FB2D-9CDB-4A60-86A0-777DF0C54921}" presName="hierChild4" presStyleCnt="0"/>
      <dgm:spPr/>
    </dgm:pt>
    <dgm:pt modelId="{FC3ED9C6-F814-4001-83D3-5E00D42963CB}" type="pres">
      <dgm:prSet presAssocID="{81B2B152-5E7B-4291-B1D2-5CE482C80B17}" presName="Name37" presStyleLbl="parChTrans1D3" presStyleIdx="2" presStyleCnt="3"/>
      <dgm:spPr/>
      <dgm:t>
        <a:bodyPr/>
        <a:lstStyle/>
        <a:p>
          <a:endParaRPr lang="tr-TR"/>
        </a:p>
      </dgm:t>
    </dgm:pt>
    <dgm:pt modelId="{0EC7B0DE-E43A-41D5-BD1C-47EE3CDF0163}" type="pres">
      <dgm:prSet presAssocID="{191E4272-AF98-4D2D-8526-EA83EDA8684F}" presName="hierRoot2" presStyleCnt="0">
        <dgm:presLayoutVars>
          <dgm:hierBranch val="init"/>
        </dgm:presLayoutVars>
      </dgm:prSet>
      <dgm:spPr/>
    </dgm:pt>
    <dgm:pt modelId="{0BB73371-E534-4AC3-AF1A-CD0F53654ECC}" type="pres">
      <dgm:prSet presAssocID="{191E4272-AF98-4D2D-8526-EA83EDA8684F}" presName="rootComposite" presStyleCnt="0"/>
      <dgm:spPr/>
    </dgm:pt>
    <dgm:pt modelId="{47C4E525-D7F2-46A2-A4D1-DAA2CD544D02}" type="pres">
      <dgm:prSet presAssocID="{191E4272-AF98-4D2D-8526-EA83EDA8684F}" presName="rootText" presStyleLbl="node3" presStyleIdx="2" presStyleCnt="3" custScaleX="128960">
        <dgm:presLayoutVars>
          <dgm:chPref val="3"/>
        </dgm:presLayoutVars>
      </dgm:prSet>
      <dgm:spPr/>
      <dgm:t>
        <a:bodyPr/>
        <a:lstStyle/>
        <a:p>
          <a:endParaRPr lang="tr-TR"/>
        </a:p>
      </dgm:t>
    </dgm:pt>
    <dgm:pt modelId="{48744AAA-199C-4379-8601-77DA6B7A39B3}" type="pres">
      <dgm:prSet presAssocID="{191E4272-AF98-4D2D-8526-EA83EDA8684F}" presName="rootConnector" presStyleLbl="node3" presStyleIdx="2" presStyleCnt="3"/>
      <dgm:spPr/>
      <dgm:t>
        <a:bodyPr/>
        <a:lstStyle/>
        <a:p>
          <a:endParaRPr lang="tr-TR"/>
        </a:p>
      </dgm:t>
    </dgm:pt>
    <dgm:pt modelId="{78486FEF-0FB2-484C-984E-6F4B11DBADC8}" type="pres">
      <dgm:prSet presAssocID="{191E4272-AF98-4D2D-8526-EA83EDA8684F}" presName="hierChild4" presStyleCnt="0"/>
      <dgm:spPr/>
    </dgm:pt>
    <dgm:pt modelId="{A1DD86B0-E264-41EA-8F5E-EFA3C6346A9A}" type="pres">
      <dgm:prSet presAssocID="{191E4272-AF98-4D2D-8526-EA83EDA8684F}" presName="hierChild5" presStyleCnt="0"/>
      <dgm:spPr/>
    </dgm:pt>
    <dgm:pt modelId="{C6401114-40E7-469A-A363-3296E5DC9DB4}" type="pres">
      <dgm:prSet presAssocID="{7B73FB2D-9CDB-4A60-86A0-777DF0C54921}" presName="hierChild5" presStyleCnt="0"/>
      <dgm:spPr/>
    </dgm:pt>
    <dgm:pt modelId="{DF15DC72-58F2-40D6-8C12-CFEB6E66A246}" type="pres">
      <dgm:prSet presAssocID="{4F204986-40D3-458C-945F-92EEFACA5B60}" presName="hierChild3" presStyleCnt="0"/>
      <dgm:spPr/>
    </dgm:pt>
  </dgm:ptLst>
  <dgm:cxnLst>
    <dgm:cxn modelId="{C26D3AA0-EA45-4F2A-9B7A-5559AD63A20A}" srcId="{7B73FB2D-9CDB-4A60-86A0-777DF0C54921}" destId="{191E4272-AF98-4D2D-8526-EA83EDA8684F}" srcOrd="0" destOrd="0" parTransId="{81B2B152-5E7B-4291-B1D2-5CE482C80B17}" sibTransId="{56609937-1877-4DFF-809D-AD83EA3E7F9A}"/>
    <dgm:cxn modelId="{5F319B21-5F2D-49C5-826E-42E796479150}" srcId="{DCB7211D-E216-4F5E-9338-F6462F7ABD19}" destId="{95A68027-9F18-487E-86C0-A8AB02ABF36A}" srcOrd="0" destOrd="0" parTransId="{7DB3DB43-0AB9-4A17-BC79-566522CDB5C6}" sibTransId="{BFF53AB0-323C-4529-95A5-FE85993036CE}"/>
    <dgm:cxn modelId="{732AE318-C467-4479-B101-6FBBE56D3C6A}" type="presOf" srcId="{191E4272-AF98-4D2D-8526-EA83EDA8684F}" destId="{48744AAA-199C-4379-8601-77DA6B7A39B3}" srcOrd="1" destOrd="0" presId="urn:microsoft.com/office/officeart/2005/8/layout/orgChart1"/>
    <dgm:cxn modelId="{B9C2E12F-3CAD-4960-8160-2FDBDE3ACF2E}" type="presOf" srcId="{4F204986-40D3-458C-945F-92EEFACA5B60}" destId="{CF3F7A1A-BA8E-4904-B1EB-67EF84812D0A}" srcOrd="0" destOrd="0" presId="urn:microsoft.com/office/officeart/2005/8/layout/orgChart1"/>
    <dgm:cxn modelId="{1C309B2E-A938-4B1F-84E0-4B472B0FAD5A}" srcId="{4F204986-40D3-458C-945F-92EEFACA5B60}" destId="{5D66D005-6714-4558-811F-15D925A1A40D}" srcOrd="0" destOrd="0" parTransId="{FAE3FC32-4F79-49B1-9414-61765791CEBA}" sibTransId="{C5DF97C8-7E43-4F09-856D-FB23B658DEF0}"/>
    <dgm:cxn modelId="{05C4C60C-42DD-4FD3-B64A-2B77A7FB00FE}" type="presOf" srcId="{5D66D005-6714-4558-811F-15D925A1A40D}" destId="{CE14D4ED-2743-4F7C-8FB7-8BE6AD15E8B3}" srcOrd="0" destOrd="0" presId="urn:microsoft.com/office/officeart/2005/8/layout/orgChart1"/>
    <dgm:cxn modelId="{8B6C354E-E3F7-4EDA-8BED-8CB18F6BCA19}" type="presOf" srcId="{EFFE2D9F-D6C5-489C-B9DB-A0078763192C}" destId="{9F3430E6-6B8E-4055-855D-520FA29E7A01}" srcOrd="0" destOrd="0" presId="urn:microsoft.com/office/officeart/2005/8/layout/orgChart1"/>
    <dgm:cxn modelId="{94C70ABB-55A0-4CF6-98DA-9945709C9E06}" type="presOf" srcId="{191E4272-AF98-4D2D-8526-EA83EDA8684F}" destId="{47C4E525-D7F2-46A2-A4D1-DAA2CD544D02}" srcOrd="0" destOrd="0" presId="urn:microsoft.com/office/officeart/2005/8/layout/orgChart1"/>
    <dgm:cxn modelId="{C5385546-F148-49F6-A1BF-4B3E93D99EB0}" type="presOf" srcId="{17D6D4B5-54D2-4606-8EDE-0C272BF68300}" destId="{A55B941C-2E29-465A-9883-822F92DF682B}" srcOrd="0" destOrd="0" presId="urn:microsoft.com/office/officeart/2005/8/layout/orgChart1"/>
    <dgm:cxn modelId="{051C35BF-288C-4B63-AB58-49A4031CBF25}" type="presOf" srcId="{5D66D005-6714-4558-811F-15D925A1A40D}" destId="{1EFA394B-3BB3-4281-A36E-27C1168E8B07}" srcOrd="1" destOrd="0" presId="urn:microsoft.com/office/officeart/2005/8/layout/orgChart1"/>
    <dgm:cxn modelId="{7C03B2D2-A379-4120-AECA-80789AC29BFE}" type="presOf" srcId="{81B2B152-5E7B-4291-B1D2-5CE482C80B17}" destId="{FC3ED9C6-F814-4001-83D3-5E00D42963CB}" srcOrd="0" destOrd="0" presId="urn:microsoft.com/office/officeart/2005/8/layout/orgChart1"/>
    <dgm:cxn modelId="{CF650F82-253C-4378-AAD1-25637A04E201}" srcId="{4F204986-40D3-458C-945F-92EEFACA5B60}" destId="{DCB7211D-E216-4F5E-9338-F6462F7ABD19}" srcOrd="1" destOrd="0" parTransId="{96DD1FBF-E692-4823-9741-4F031B2F2CE5}" sibTransId="{8E512C5A-CC26-4AC3-8F6B-2AC70D2EC6E5}"/>
    <dgm:cxn modelId="{FF2B2576-5153-460D-AE8C-7038C8F7C951}" type="presOf" srcId="{7B73FB2D-9CDB-4A60-86A0-777DF0C54921}" destId="{72749584-4697-4457-B8F7-9575F079DC45}" srcOrd="1" destOrd="0" presId="urn:microsoft.com/office/officeart/2005/8/layout/orgChart1"/>
    <dgm:cxn modelId="{F554622B-2039-4628-8CD6-235F11790C9A}" type="presOf" srcId="{7DB3DB43-0AB9-4A17-BC79-566522CDB5C6}" destId="{8D810795-778A-42CC-942E-5B7872DDF11A}" srcOrd="0" destOrd="0" presId="urn:microsoft.com/office/officeart/2005/8/layout/orgChart1"/>
    <dgm:cxn modelId="{C32AD303-CE13-46CC-B1B0-E3021328AB47}" type="presOf" srcId="{4F204986-40D3-458C-945F-92EEFACA5B60}" destId="{339AFC3F-DBC2-4E9B-A353-FF2F49B92A8B}" srcOrd="1" destOrd="0" presId="urn:microsoft.com/office/officeart/2005/8/layout/orgChart1"/>
    <dgm:cxn modelId="{17DC9BF9-9819-48A7-BC95-D7509237FAD0}" type="presOf" srcId="{95A68027-9F18-487E-86C0-A8AB02ABF36A}" destId="{D1E83739-2BAC-41B0-945F-F3DAAA8BAEBE}" srcOrd="0" destOrd="0" presId="urn:microsoft.com/office/officeart/2005/8/layout/orgChart1"/>
    <dgm:cxn modelId="{36859CA8-F3B7-4A73-B16B-97B87102CF28}" type="presOf" srcId="{7B73FB2D-9CDB-4A60-86A0-777DF0C54921}" destId="{0F82A49E-2A46-4618-B474-41E0430788B1}" srcOrd="0" destOrd="0" presId="urn:microsoft.com/office/officeart/2005/8/layout/orgChart1"/>
    <dgm:cxn modelId="{202F0C65-4322-49CD-9DD8-2DF5BCA9A276}" srcId="{4F204986-40D3-458C-945F-92EEFACA5B60}" destId="{7B73FB2D-9CDB-4A60-86A0-777DF0C54921}" srcOrd="2" destOrd="0" parTransId="{17D6D4B5-54D2-4606-8EDE-0C272BF68300}" sibTransId="{FCDC7E49-9220-4FD4-9BA2-143F3F84AA6B}"/>
    <dgm:cxn modelId="{B784ABE9-28DF-4FE2-8DF9-5566D6B97636}" type="presOf" srcId="{09423D53-CB34-4E98-B069-897780846B28}" destId="{94F1ADCA-597A-428A-A568-04186C164B1E}" srcOrd="1" destOrd="0" presId="urn:microsoft.com/office/officeart/2005/8/layout/orgChart1"/>
    <dgm:cxn modelId="{39C7D06B-9FCB-4BE4-A6C4-D01453BEE791}" type="presOf" srcId="{96DD1FBF-E692-4823-9741-4F031B2F2CE5}" destId="{48F4001A-BE6B-48E1-8A35-A47DAFF17C42}" srcOrd="0" destOrd="0" presId="urn:microsoft.com/office/officeart/2005/8/layout/orgChart1"/>
    <dgm:cxn modelId="{AA758846-FE2E-4F1D-8347-78A8FA3BDD92}" srcId="{5D66D005-6714-4558-811F-15D925A1A40D}" destId="{09423D53-CB34-4E98-B069-897780846B28}" srcOrd="0" destOrd="0" parTransId="{ECC0B0F2-809D-4990-B614-BD88F24EB6B5}" sibTransId="{FFF2DB5B-BCA5-43ED-9E9D-ACA278016DBA}"/>
    <dgm:cxn modelId="{93FFF084-07BF-4790-9AB6-5AB22D952DED}" srcId="{EFFE2D9F-D6C5-489C-B9DB-A0078763192C}" destId="{4F204986-40D3-458C-945F-92EEFACA5B60}" srcOrd="0" destOrd="0" parTransId="{41E8518E-0B22-413A-B02D-A2CE4B73AC57}" sibTransId="{00EA324F-59DA-451D-8C39-4AC184FCDA12}"/>
    <dgm:cxn modelId="{E68A6EDA-08C7-4182-B465-B7E505DC4D62}" type="presOf" srcId="{ECC0B0F2-809D-4990-B614-BD88F24EB6B5}" destId="{18A18456-6745-4867-8D01-E6A7060E7C2F}" srcOrd="0" destOrd="0" presId="urn:microsoft.com/office/officeart/2005/8/layout/orgChart1"/>
    <dgm:cxn modelId="{20C9F84D-14CB-47C2-9CE8-CC76FAADC09D}" type="presOf" srcId="{95A68027-9F18-487E-86C0-A8AB02ABF36A}" destId="{A274A432-08F4-4046-8BC9-D44CDB23B121}" srcOrd="1" destOrd="0" presId="urn:microsoft.com/office/officeart/2005/8/layout/orgChart1"/>
    <dgm:cxn modelId="{B9B040EA-A8E4-4508-B0A1-E8C605AD6FE8}" type="presOf" srcId="{FAE3FC32-4F79-49B1-9414-61765791CEBA}" destId="{F1AD1514-60AE-41DC-86A9-D94B7E549D2A}" srcOrd="0" destOrd="0" presId="urn:microsoft.com/office/officeart/2005/8/layout/orgChart1"/>
    <dgm:cxn modelId="{90F11A2A-A1F0-48AE-B38D-6D64F4937255}" type="presOf" srcId="{DCB7211D-E216-4F5E-9338-F6462F7ABD19}" destId="{0FA7FA69-4E88-40B2-95A5-C4D547E48F31}" srcOrd="0" destOrd="0" presId="urn:microsoft.com/office/officeart/2005/8/layout/orgChart1"/>
    <dgm:cxn modelId="{E38C9006-5F64-44AA-9BC9-F42204F2BFB5}" type="presOf" srcId="{09423D53-CB34-4E98-B069-897780846B28}" destId="{4814C490-171F-4B12-8C21-3697604612A3}" srcOrd="0" destOrd="0" presId="urn:microsoft.com/office/officeart/2005/8/layout/orgChart1"/>
    <dgm:cxn modelId="{9CD3EA2D-71F6-4C0E-81EF-9BC5513F06C8}" type="presOf" srcId="{DCB7211D-E216-4F5E-9338-F6462F7ABD19}" destId="{B4E02928-A0A4-4474-8593-377C2A57B7FA}" srcOrd="1" destOrd="0" presId="urn:microsoft.com/office/officeart/2005/8/layout/orgChart1"/>
    <dgm:cxn modelId="{A327F800-7459-413E-B9FC-858FC3A219B2}" type="presParOf" srcId="{9F3430E6-6B8E-4055-855D-520FA29E7A01}" destId="{A2F22479-6254-46F1-B943-66C3365D4CDC}" srcOrd="0" destOrd="0" presId="urn:microsoft.com/office/officeart/2005/8/layout/orgChart1"/>
    <dgm:cxn modelId="{162E3B68-D196-4B22-B1BB-4DDD948AE698}" type="presParOf" srcId="{A2F22479-6254-46F1-B943-66C3365D4CDC}" destId="{95449183-D7C5-4CEF-930F-F070DDEC3AA8}" srcOrd="0" destOrd="0" presId="urn:microsoft.com/office/officeart/2005/8/layout/orgChart1"/>
    <dgm:cxn modelId="{05E4EE4F-AA48-4B56-91AA-B7068DD04AE4}" type="presParOf" srcId="{95449183-D7C5-4CEF-930F-F070DDEC3AA8}" destId="{CF3F7A1A-BA8E-4904-B1EB-67EF84812D0A}" srcOrd="0" destOrd="0" presId="urn:microsoft.com/office/officeart/2005/8/layout/orgChart1"/>
    <dgm:cxn modelId="{25F7A6D7-D4EA-4E23-901E-A8B4BF53CDC2}" type="presParOf" srcId="{95449183-D7C5-4CEF-930F-F070DDEC3AA8}" destId="{339AFC3F-DBC2-4E9B-A353-FF2F49B92A8B}" srcOrd="1" destOrd="0" presId="urn:microsoft.com/office/officeart/2005/8/layout/orgChart1"/>
    <dgm:cxn modelId="{DE36AA86-37C2-4195-A34C-8AA281E30FF0}" type="presParOf" srcId="{A2F22479-6254-46F1-B943-66C3365D4CDC}" destId="{4DE26337-84C8-4ABE-AB60-321D7CF9F79B}" srcOrd="1" destOrd="0" presId="urn:microsoft.com/office/officeart/2005/8/layout/orgChart1"/>
    <dgm:cxn modelId="{8005BF29-4A9C-47A9-B135-B267F9A2CBF7}" type="presParOf" srcId="{4DE26337-84C8-4ABE-AB60-321D7CF9F79B}" destId="{F1AD1514-60AE-41DC-86A9-D94B7E549D2A}" srcOrd="0" destOrd="0" presId="urn:microsoft.com/office/officeart/2005/8/layout/orgChart1"/>
    <dgm:cxn modelId="{051E2B9A-EDBE-4A42-8F60-64BCC258FEB4}" type="presParOf" srcId="{4DE26337-84C8-4ABE-AB60-321D7CF9F79B}" destId="{BD946D67-3FE1-43E5-8142-AFBA221B9BC6}" srcOrd="1" destOrd="0" presId="urn:microsoft.com/office/officeart/2005/8/layout/orgChart1"/>
    <dgm:cxn modelId="{3824C002-6B69-4A6A-86AA-56DCC2F0D6CE}" type="presParOf" srcId="{BD946D67-3FE1-43E5-8142-AFBA221B9BC6}" destId="{4E690054-21BE-4D7E-BAF9-6F5200578EE6}" srcOrd="0" destOrd="0" presId="urn:microsoft.com/office/officeart/2005/8/layout/orgChart1"/>
    <dgm:cxn modelId="{63CFD700-7D15-4C59-9337-9D37732CA151}" type="presParOf" srcId="{4E690054-21BE-4D7E-BAF9-6F5200578EE6}" destId="{CE14D4ED-2743-4F7C-8FB7-8BE6AD15E8B3}" srcOrd="0" destOrd="0" presId="urn:microsoft.com/office/officeart/2005/8/layout/orgChart1"/>
    <dgm:cxn modelId="{DFB71DEC-48C6-4362-B095-9631BD408C3C}" type="presParOf" srcId="{4E690054-21BE-4D7E-BAF9-6F5200578EE6}" destId="{1EFA394B-3BB3-4281-A36E-27C1168E8B07}" srcOrd="1" destOrd="0" presId="urn:microsoft.com/office/officeart/2005/8/layout/orgChart1"/>
    <dgm:cxn modelId="{FFB20EFB-E6F2-41C8-8625-E8AEF3E0EE78}" type="presParOf" srcId="{BD946D67-3FE1-43E5-8142-AFBA221B9BC6}" destId="{A4D87F42-FD33-413A-A957-D2B69850CD68}" srcOrd="1" destOrd="0" presId="urn:microsoft.com/office/officeart/2005/8/layout/orgChart1"/>
    <dgm:cxn modelId="{71F7C16A-A714-430C-A835-79ECBE6BD93F}" type="presParOf" srcId="{A4D87F42-FD33-413A-A957-D2B69850CD68}" destId="{18A18456-6745-4867-8D01-E6A7060E7C2F}" srcOrd="0" destOrd="0" presId="urn:microsoft.com/office/officeart/2005/8/layout/orgChart1"/>
    <dgm:cxn modelId="{06839771-ECD8-4596-B41F-6B0292DE66D1}" type="presParOf" srcId="{A4D87F42-FD33-413A-A957-D2B69850CD68}" destId="{F2B1F83E-AA41-4BDE-84C3-EE8E3F27A656}" srcOrd="1" destOrd="0" presId="urn:microsoft.com/office/officeart/2005/8/layout/orgChart1"/>
    <dgm:cxn modelId="{BA14F870-E75D-467C-8932-FDB9F08B3ED5}" type="presParOf" srcId="{F2B1F83E-AA41-4BDE-84C3-EE8E3F27A656}" destId="{2D876F1A-3FFF-4213-8E5D-2080E11E2B8D}" srcOrd="0" destOrd="0" presId="urn:microsoft.com/office/officeart/2005/8/layout/orgChart1"/>
    <dgm:cxn modelId="{3D79FC12-0D03-4D1C-BFDC-ECE7AAAF5BC8}" type="presParOf" srcId="{2D876F1A-3FFF-4213-8E5D-2080E11E2B8D}" destId="{4814C490-171F-4B12-8C21-3697604612A3}" srcOrd="0" destOrd="0" presId="urn:microsoft.com/office/officeart/2005/8/layout/orgChart1"/>
    <dgm:cxn modelId="{65223E64-6482-429A-977A-3F88AC17C6A4}" type="presParOf" srcId="{2D876F1A-3FFF-4213-8E5D-2080E11E2B8D}" destId="{94F1ADCA-597A-428A-A568-04186C164B1E}" srcOrd="1" destOrd="0" presId="urn:microsoft.com/office/officeart/2005/8/layout/orgChart1"/>
    <dgm:cxn modelId="{559F6A16-8D25-4C3A-8604-C313EFD104C4}" type="presParOf" srcId="{F2B1F83E-AA41-4BDE-84C3-EE8E3F27A656}" destId="{B6D52601-EFFB-4432-A5E4-34437673393C}" srcOrd="1" destOrd="0" presId="urn:microsoft.com/office/officeart/2005/8/layout/orgChart1"/>
    <dgm:cxn modelId="{4BA3CA9C-A90D-4E71-8D6D-8E86C9ED84AE}" type="presParOf" srcId="{F2B1F83E-AA41-4BDE-84C3-EE8E3F27A656}" destId="{65D4951E-87A8-45BA-9FEF-15BD98A816B4}" srcOrd="2" destOrd="0" presId="urn:microsoft.com/office/officeart/2005/8/layout/orgChart1"/>
    <dgm:cxn modelId="{B5CCE525-F4F4-4710-8CB2-799FFCC690CE}" type="presParOf" srcId="{BD946D67-3FE1-43E5-8142-AFBA221B9BC6}" destId="{49328B7E-7AEC-42E9-A9C8-70B96A3F2BE7}" srcOrd="2" destOrd="0" presId="urn:microsoft.com/office/officeart/2005/8/layout/orgChart1"/>
    <dgm:cxn modelId="{D625B69C-A283-440F-A96A-E74793FCC5ED}" type="presParOf" srcId="{4DE26337-84C8-4ABE-AB60-321D7CF9F79B}" destId="{48F4001A-BE6B-48E1-8A35-A47DAFF17C42}" srcOrd="2" destOrd="0" presId="urn:microsoft.com/office/officeart/2005/8/layout/orgChart1"/>
    <dgm:cxn modelId="{0D9FC917-1E26-4122-82F7-058C91FF1A70}" type="presParOf" srcId="{4DE26337-84C8-4ABE-AB60-321D7CF9F79B}" destId="{1AFFD3F8-3B34-4CDB-A344-D1019F6D065D}" srcOrd="3" destOrd="0" presId="urn:microsoft.com/office/officeart/2005/8/layout/orgChart1"/>
    <dgm:cxn modelId="{C7DFA92F-8769-487F-8311-BBD320F45B34}" type="presParOf" srcId="{1AFFD3F8-3B34-4CDB-A344-D1019F6D065D}" destId="{B077AD6B-B53C-42F7-BC67-D53407FE319D}" srcOrd="0" destOrd="0" presId="urn:microsoft.com/office/officeart/2005/8/layout/orgChart1"/>
    <dgm:cxn modelId="{E941B258-F56E-4398-A54B-C52A7DF18539}" type="presParOf" srcId="{B077AD6B-B53C-42F7-BC67-D53407FE319D}" destId="{0FA7FA69-4E88-40B2-95A5-C4D547E48F31}" srcOrd="0" destOrd="0" presId="urn:microsoft.com/office/officeart/2005/8/layout/orgChart1"/>
    <dgm:cxn modelId="{27F46B28-E378-4DBF-B050-1481BA61AFC5}" type="presParOf" srcId="{B077AD6B-B53C-42F7-BC67-D53407FE319D}" destId="{B4E02928-A0A4-4474-8593-377C2A57B7FA}" srcOrd="1" destOrd="0" presId="urn:microsoft.com/office/officeart/2005/8/layout/orgChart1"/>
    <dgm:cxn modelId="{90E8B736-A225-4756-9AC5-BDCDB058C83A}" type="presParOf" srcId="{1AFFD3F8-3B34-4CDB-A344-D1019F6D065D}" destId="{AE06A0CC-667F-4C8E-A333-B3B8F54DBFBF}" srcOrd="1" destOrd="0" presId="urn:microsoft.com/office/officeart/2005/8/layout/orgChart1"/>
    <dgm:cxn modelId="{565986EC-5140-4E0A-8999-E64FA62F31D0}" type="presParOf" srcId="{AE06A0CC-667F-4C8E-A333-B3B8F54DBFBF}" destId="{8D810795-778A-42CC-942E-5B7872DDF11A}" srcOrd="0" destOrd="0" presId="urn:microsoft.com/office/officeart/2005/8/layout/orgChart1"/>
    <dgm:cxn modelId="{14278EB3-2B4A-4399-AE9B-E09197C3C21A}" type="presParOf" srcId="{AE06A0CC-667F-4C8E-A333-B3B8F54DBFBF}" destId="{52350C1A-B300-4AC9-8B15-508052930971}" srcOrd="1" destOrd="0" presId="urn:microsoft.com/office/officeart/2005/8/layout/orgChart1"/>
    <dgm:cxn modelId="{8F2F6488-6397-4100-9831-21C0E3C62E12}" type="presParOf" srcId="{52350C1A-B300-4AC9-8B15-508052930971}" destId="{A9079FDC-54FB-42DB-A7DB-277EF73BA9E3}" srcOrd="0" destOrd="0" presId="urn:microsoft.com/office/officeart/2005/8/layout/orgChart1"/>
    <dgm:cxn modelId="{82EACF80-39D4-4854-BB16-E6112E39D64F}" type="presParOf" srcId="{A9079FDC-54FB-42DB-A7DB-277EF73BA9E3}" destId="{D1E83739-2BAC-41B0-945F-F3DAAA8BAEBE}" srcOrd="0" destOrd="0" presId="urn:microsoft.com/office/officeart/2005/8/layout/orgChart1"/>
    <dgm:cxn modelId="{FD80C157-5F15-4EE2-8675-F6E0C33B3C72}" type="presParOf" srcId="{A9079FDC-54FB-42DB-A7DB-277EF73BA9E3}" destId="{A274A432-08F4-4046-8BC9-D44CDB23B121}" srcOrd="1" destOrd="0" presId="urn:microsoft.com/office/officeart/2005/8/layout/orgChart1"/>
    <dgm:cxn modelId="{F594FBB6-4F6A-4890-B580-57BB8E8AFC8B}" type="presParOf" srcId="{52350C1A-B300-4AC9-8B15-508052930971}" destId="{DEAB0A62-3502-4631-9320-B3C513EBE725}" srcOrd="1" destOrd="0" presId="urn:microsoft.com/office/officeart/2005/8/layout/orgChart1"/>
    <dgm:cxn modelId="{46E703A8-6418-4B92-ABBE-CF4EACF171D0}" type="presParOf" srcId="{52350C1A-B300-4AC9-8B15-508052930971}" destId="{61E6C82E-04C3-4249-B12C-F04808667622}" srcOrd="2" destOrd="0" presId="urn:microsoft.com/office/officeart/2005/8/layout/orgChart1"/>
    <dgm:cxn modelId="{C429FDC0-4708-48E9-8C9C-EB90F4302D6F}" type="presParOf" srcId="{1AFFD3F8-3B34-4CDB-A344-D1019F6D065D}" destId="{AE68B81F-12F7-4157-A177-441DF2098A7E}" srcOrd="2" destOrd="0" presId="urn:microsoft.com/office/officeart/2005/8/layout/orgChart1"/>
    <dgm:cxn modelId="{65D35943-0D56-4D71-9970-1F3B5DBA0E80}" type="presParOf" srcId="{4DE26337-84C8-4ABE-AB60-321D7CF9F79B}" destId="{A55B941C-2E29-465A-9883-822F92DF682B}" srcOrd="4" destOrd="0" presId="urn:microsoft.com/office/officeart/2005/8/layout/orgChart1"/>
    <dgm:cxn modelId="{251959CC-97C1-4303-B100-F2236F2636BF}" type="presParOf" srcId="{4DE26337-84C8-4ABE-AB60-321D7CF9F79B}" destId="{6D1C02C3-D287-449C-8AA4-7143B2300326}" srcOrd="5" destOrd="0" presId="urn:microsoft.com/office/officeart/2005/8/layout/orgChart1"/>
    <dgm:cxn modelId="{CBE70DE1-33BE-4986-967C-0E4250161D08}" type="presParOf" srcId="{6D1C02C3-D287-449C-8AA4-7143B2300326}" destId="{3FA730E2-0BFE-41E8-BB72-5C5B8EFDCDA1}" srcOrd="0" destOrd="0" presId="urn:microsoft.com/office/officeart/2005/8/layout/orgChart1"/>
    <dgm:cxn modelId="{543C953E-4E40-463D-A211-B75F735CA765}" type="presParOf" srcId="{3FA730E2-0BFE-41E8-BB72-5C5B8EFDCDA1}" destId="{0F82A49E-2A46-4618-B474-41E0430788B1}" srcOrd="0" destOrd="0" presId="urn:microsoft.com/office/officeart/2005/8/layout/orgChart1"/>
    <dgm:cxn modelId="{EE6B88EB-340C-4A76-B41D-FB4A52C552FC}" type="presParOf" srcId="{3FA730E2-0BFE-41E8-BB72-5C5B8EFDCDA1}" destId="{72749584-4697-4457-B8F7-9575F079DC45}" srcOrd="1" destOrd="0" presId="urn:microsoft.com/office/officeart/2005/8/layout/orgChart1"/>
    <dgm:cxn modelId="{04A0F04F-FABB-4720-BF10-6C60494BD9BD}" type="presParOf" srcId="{6D1C02C3-D287-449C-8AA4-7143B2300326}" destId="{6648F3B9-8092-4FEB-80C3-F5758DDCB331}" srcOrd="1" destOrd="0" presId="urn:microsoft.com/office/officeart/2005/8/layout/orgChart1"/>
    <dgm:cxn modelId="{B4F2A1D2-A377-4873-BE16-76BD9B017F9F}" type="presParOf" srcId="{6648F3B9-8092-4FEB-80C3-F5758DDCB331}" destId="{FC3ED9C6-F814-4001-83D3-5E00D42963CB}" srcOrd="0" destOrd="0" presId="urn:microsoft.com/office/officeart/2005/8/layout/orgChart1"/>
    <dgm:cxn modelId="{E3E3347B-5991-4929-9689-45FF0D56EE6F}" type="presParOf" srcId="{6648F3B9-8092-4FEB-80C3-F5758DDCB331}" destId="{0EC7B0DE-E43A-41D5-BD1C-47EE3CDF0163}" srcOrd="1" destOrd="0" presId="urn:microsoft.com/office/officeart/2005/8/layout/orgChart1"/>
    <dgm:cxn modelId="{F943C409-B72D-434D-88A4-2712DC7037E7}" type="presParOf" srcId="{0EC7B0DE-E43A-41D5-BD1C-47EE3CDF0163}" destId="{0BB73371-E534-4AC3-AF1A-CD0F53654ECC}" srcOrd="0" destOrd="0" presId="urn:microsoft.com/office/officeart/2005/8/layout/orgChart1"/>
    <dgm:cxn modelId="{391C043E-4FB3-4B86-A97B-9662B07BA72C}" type="presParOf" srcId="{0BB73371-E534-4AC3-AF1A-CD0F53654ECC}" destId="{47C4E525-D7F2-46A2-A4D1-DAA2CD544D02}" srcOrd="0" destOrd="0" presId="urn:microsoft.com/office/officeart/2005/8/layout/orgChart1"/>
    <dgm:cxn modelId="{BDE5F34D-B2E0-4F45-BF67-F740B924881D}" type="presParOf" srcId="{0BB73371-E534-4AC3-AF1A-CD0F53654ECC}" destId="{48744AAA-199C-4379-8601-77DA6B7A39B3}" srcOrd="1" destOrd="0" presId="urn:microsoft.com/office/officeart/2005/8/layout/orgChart1"/>
    <dgm:cxn modelId="{1A9A5302-1032-4151-AB86-4E6CBF10AC52}" type="presParOf" srcId="{0EC7B0DE-E43A-41D5-BD1C-47EE3CDF0163}" destId="{78486FEF-0FB2-484C-984E-6F4B11DBADC8}" srcOrd="1" destOrd="0" presId="urn:microsoft.com/office/officeart/2005/8/layout/orgChart1"/>
    <dgm:cxn modelId="{58A4D3F9-BF00-4F5B-B2E0-1FD46DE22487}" type="presParOf" srcId="{0EC7B0DE-E43A-41D5-BD1C-47EE3CDF0163}" destId="{A1DD86B0-E264-41EA-8F5E-EFA3C6346A9A}" srcOrd="2" destOrd="0" presId="urn:microsoft.com/office/officeart/2005/8/layout/orgChart1"/>
    <dgm:cxn modelId="{3F458B71-8667-4477-9121-340EEA24E9C1}" type="presParOf" srcId="{6D1C02C3-D287-449C-8AA4-7143B2300326}" destId="{C6401114-40E7-469A-A363-3296E5DC9DB4}" srcOrd="2" destOrd="0" presId="urn:microsoft.com/office/officeart/2005/8/layout/orgChart1"/>
    <dgm:cxn modelId="{EAA48AF2-0C23-4F97-B6C3-8171CE2644F2}" type="presParOf" srcId="{A2F22479-6254-46F1-B943-66C3365D4CDC}" destId="{DF15DC72-58F2-40D6-8C12-CFEB6E66A24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FE2D9F-D6C5-489C-B9DB-A0078763192C}"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4F204986-40D3-458C-945F-92EEFACA5B60}">
      <dgm:prSet phldrT="[Text]"/>
      <dgm:spPr/>
      <dgm:t>
        <a:bodyPr/>
        <a:lstStyle/>
        <a:p>
          <a:r>
            <a:rPr lang="tr-TR" dirty="0" smtClean="0">
              <a:solidFill>
                <a:schemeClr val="accent5">
                  <a:lumMod val="25000"/>
                </a:schemeClr>
              </a:solidFill>
            </a:rPr>
            <a:t>Dengelenmemiş Kuvvetler ve Hareketin değişimi arasındaki ilişkiler</a:t>
          </a:r>
          <a:endParaRPr lang="tr-TR" dirty="0">
            <a:solidFill>
              <a:schemeClr val="accent5">
                <a:lumMod val="25000"/>
              </a:schemeClr>
            </a:solidFill>
          </a:endParaRPr>
        </a:p>
      </dgm:t>
    </dgm:pt>
    <dgm:pt modelId="{41E8518E-0B22-413A-B02D-A2CE4B73AC57}" type="parTrans" cxnId="{93FFF084-07BF-4790-9AB6-5AB22D952DED}">
      <dgm:prSet/>
      <dgm:spPr/>
      <dgm:t>
        <a:bodyPr/>
        <a:lstStyle/>
        <a:p>
          <a:endParaRPr lang="tr-TR">
            <a:solidFill>
              <a:schemeClr val="accent5">
                <a:lumMod val="25000"/>
              </a:schemeClr>
            </a:solidFill>
          </a:endParaRPr>
        </a:p>
      </dgm:t>
    </dgm:pt>
    <dgm:pt modelId="{00EA324F-59DA-451D-8C39-4AC184FCDA12}" type="sibTrans" cxnId="{93FFF084-07BF-4790-9AB6-5AB22D952DED}">
      <dgm:prSet/>
      <dgm:spPr/>
      <dgm:t>
        <a:bodyPr/>
        <a:lstStyle/>
        <a:p>
          <a:endParaRPr lang="tr-TR">
            <a:solidFill>
              <a:schemeClr val="accent5">
                <a:lumMod val="25000"/>
              </a:schemeClr>
            </a:solidFill>
          </a:endParaRPr>
        </a:p>
      </dgm:t>
    </dgm:pt>
    <dgm:pt modelId="{09423D53-CB34-4E98-B069-897780846B28}">
      <dgm:prSet phldrT="[Text]"/>
      <dgm:spPr>
        <a:blipFill rotWithShape="0">
          <a:blip xmlns:r="http://schemas.openxmlformats.org/officeDocument/2006/relationships" r:embed="rId1"/>
          <a:stretch>
            <a:fillRect/>
          </a:stretch>
        </a:blipFill>
      </dgm:spPr>
      <dgm:t>
        <a:bodyPr/>
        <a:lstStyle/>
        <a:p>
          <a:r>
            <a:rPr lang="tr-TR">
              <a:noFill/>
            </a:rPr>
            <a:t> </a:t>
          </a:r>
        </a:p>
      </dgm:t>
    </dgm:pt>
    <dgm:pt modelId="{ECC0B0F2-809D-4990-B614-BD88F24EB6B5}" type="parTrans" cxnId="{AA758846-FE2E-4F1D-8347-78A8FA3BDD92}">
      <dgm:prSet/>
      <dgm:spPr/>
      <dgm:t>
        <a:bodyPr/>
        <a:lstStyle/>
        <a:p>
          <a:endParaRPr lang="tr-TR">
            <a:solidFill>
              <a:schemeClr val="accent5">
                <a:lumMod val="25000"/>
              </a:schemeClr>
            </a:solidFill>
          </a:endParaRPr>
        </a:p>
      </dgm:t>
    </dgm:pt>
    <dgm:pt modelId="{FFF2DB5B-BCA5-43ED-9E9D-ACA278016DBA}" type="sibTrans" cxnId="{AA758846-FE2E-4F1D-8347-78A8FA3BDD92}">
      <dgm:prSet/>
      <dgm:spPr/>
      <dgm:t>
        <a:bodyPr/>
        <a:lstStyle/>
        <a:p>
          <a:endParaRPr lang="tr-TR">
            <a:solidFill>
              <a:schemeClr val="accent5">
                <a:lumMod val="25000"/>
              </a:schemeClr>
            </a:solidFill>
          </a:endParaRPr>
        </a:p>
      </dgm:t>
    </dgm:pt>
    <dgm:pt modelId="{DCB7211D-E216-4F5E-9338-F6462F7ABD19}">
      <dgm:prSet phldrT="[Text]"/>
      <dgm:spPr/>
      <dgm:t>
        <a:bodyPr/>
        <a:lstStyle/>
        <a:p>
          <a:r>
            <a:rPr lang="tr-TR" dirty="0" smtClean="0">
              <a:solidFill>
                <a:schemeClr val="accent5">
                  <a:lumMod val="25000"/>
                </a:schemeClr>
              </a:solidFill>
            </a:rPr>
            <a:t>İş-Enerji İlişkileri</a:t>
          </a:r>
          <a:endParaRPr lang="tr-TR" dirty="0">
            <a:solidFill>
              <a:schemeClr val="accent5">
                <a:lumMod val="25000"/>
              </a:schemeClr>
            </a:solidFill>
          </a:endParaRPr>
        </a:p>
      </dgm:t>
    </dgm:pt>
    <dgm:pt modelId="{96DD1FBF-E692-4823-9741-4F031B2F2CE5}" type="parTrans" cxnId="{CF650F82-253C-4378-AAD1-25637A04E201}">
      <dgm:prSet/>
      <dgm:spPr/>
      <dgm:t>
        <a:bodyPr/>
        <a:lstStyle/>
        <a:p>
          <a:endParaRPr lang="tr-TR">
            <a:solidFill>
              <a:schemeClr val="accent5">
                <a:lumMod val="25000"/>
              </a:schemeClr>
            </a:solidFill>
          </a:endParaRPr>
        </a:p>
      </dgm:t>
    </dgm:pt>
    <dgm:pt modelId="{8E512C5A-CC26-4AC3-8F6B-2AC70D2EC6E5}" type="sibTrans" cxnId="{CF650F82-253C-4378-AAD1-25637A04E201}">
      <dgm:prSet/>
      <dgm:spPr/>
      <dgm:t>
        <a:bodyPr/>
        <a:lstStyle/>
        <a:p>
          <a:endParaRPr lang="tr-TR">
            <a:solidFill>
              <a:schemeClr val="accent5">
                <a:lumMod val="25000"/>
              </a:schemeClr>
            </a:solidFill>
          </a:endParaRPr>
        </a:p>
      </dgm:t>
    </dgm:pt>
    <dgm:pt modelId="{7B73FB2D-9CDB-4A60-86A0-777DF0C54921}">
      <dgm:prSet phldrT="[Text]"/>
      <dgm:spPr/>
      <dgm:t>
        <a:bodyPr/>
        <a:lstStyle/>
        <a:p>
          <a:r>
            <a:rPr lang="tr-TR" dirty="0" err="1" smtClean="0">
              <a:solidFill>
                <a:schemeClr val="accent5">
                  <a:lumMod val="25000"/>
                </a:schemeClr>
              </a:solidFill>
            </a:rPr>
            <a:t>Impuls</a:t>
          </a:r>
          <a:r>
            <a:rPr lang="tr-TR" dirty="0" smtClean="0">
              <a:solidFill>
                <a:schemeClr val="accent5">
                  <a:lumMod val="25000"/>
                </a:schemeClr>
              </a:solidFill>
            </a:rPr>
            <a:t>-Momentum İlişkileri</a:t>
          </a:r>
          <a:endParaRPr lang="tr-TR" dirty="0">
            <a:solidFill>
              <a:schemeClr val="accent5">
                <a:lumMod val="25000"/>
              </a:schemeClr>
            </a:solidFill>
          </a:endParaRPr>
        </a:p>
      </dgm:t>
    </dgm:pt>
    <dgm:pt modelId="{17D6D4B5-54D2-4606-8EDE-0C272BF68300}" type="parTrans" cxnId="{202F0C65-4322-49CD-9DD8-2DF5BCA9A276}">
      <dgm:prSet/>
      <dgm:spPr/>
      <dgm:t>
        <a:bodyPr/>
        <a:lstStyle/>
        <a:p>
          <a:endParaRPr lang="tr-TR">
            <a:solidFill>
              <a:schemeClr val="accent5">
                <a:lumMod val="25000"/>
              </a:schemeClr>
            </a:solidFill>
          </a:endParaRPr>
        </a:p>
      </dgm:t>
    </dgm:pt>
    <dgm:pt modelId="{FCDC7E49-9220-4FD4-9BA2-143F3F84AA6B}" type="sibTrans" cxnId="{202F0C65-4322-49CD-9DD8-2DF5BCA9A276}">
      <dgm:prSet/>
      <dgm:spPr/>
      <dgm:t>
        <a:bodyPr/>
        <a:lstStyle/>
        <a:p>
          <a:endParaRPr lang="tr-TR">
            <a:solidFill>
              <a:schemeClr val="accent5">
                <a:lumMod val="25000"/>
              </a:schemeClr>
            </a:solidFill>
          </a:endParaRPr>
        </a:p>
      </dgm:t>
    </dgm:pt>
    <dgm:pt modelId="{5D66D005-6714-4558-811F-15D925A1A40D}">
      <dgm:prSet/>
      <dgm:spPr/>
      <dgm:t>
        <a:bodyPr/>
        <a:lstStyle/>
        <a:p>
          <a:r>
            <a:rPr lang="tr-TR" dirty="0" smtClean="0">
              <a:solidFill>
                <a:schemeClr val="accent5">
                  <a:lumMod val="25000"/>
                </a:schemeClr>
              </a:solidFill>
            </a:rPr>
            <a:t>Newton’un 2. yasasının direkt uygulaması: Kuvvet-Kütle-İvme</a:t>
          </a:r>
          <a:endParaRPr lang="tr-TR" dirty="0">
            <a:solidFill>
              <a:schemeClr val="accent5">
                <a:lumMod val="25000"/>
              </a:schemeClr>
            </a:solidFill>
          </a:endParaRPr>
        </a:p>
      </dgm:t>
    </dgm:pt>
    <dgm:pt modelId="{FAE3FC32-4F79-49B1-9414-61765791CEBA}" type="parTrans" cxnId="{1C309B2E-A938-4B1F-84E0-4B472B0FAD5A}">
      <dgm:prSet/>
      <dgm:spPr/>
      <dgm:t>
        <a:bodyPr/>
        <a:lstStyle/>
        <a:p>
          <a:endParaRPr lang="tr-TR">
            <a:solidFill>
              <a:schemeClr val="accent5">
                <a:lumMod val="25000"/>
              </a:schemeClr>
            </a:solidFill>
          </a:endParaRPr>
        </a:p>
      </dgm:t>
    </dgm:pt>
    <dgm:pt modelId="{C5DF97C8-7E43-4F09-856D-FB23B658DEF0}" type="sibTrans" cxnId="{1C309B2E-A938-4B1F-84E0-4B472B0FAD5A}">
      <dgm:prSet/>
      <dgm:spPr/>
      <dgm:t>
        <a:bodyPr/>
        <a:lstStyle/>
        <a:p>
          <a:endParaRPr lang="tr-TR">
            <a:solidFill>
              <a:schemeClr val="accent5">
                <a:lumMod val="25000"/>
              </a:schemeClr>
            </a:solidFill>
          </a:endParaRPr>
        </a:p>
      </dgm:t>
    </dgm:pt>
    <dgm:pt modelId="{95A68027-9F18-487E-86C0-A8AB02ABF36A}">
      <dgm:prSet/>
      <dgm:spPr>
        <a:blipFill rotWithShape="0">
          <a:blip xmlns:r="http://schemas.openxmlformats.org/officeDocument/2006/relationships" r:embed="rId2"/>
          <a:stretch>
            <a:fillRect/>
          </a:stretch>
        </a:blipFill>
      </dgm:spPr>
      <dgm:t>
        <a:bodyPr/>
        <a:lstStyle/>
        <a:p>
          <a:r>
            <a:rPr lang="tr-TR">
              <a:noFill/>
            </a:rPr>
            <a:t> </a:t>
          </a:r>
        </a:p>
      </dgm:t>
    </dgm:pt>
    <dgm:pt modelId="{7DB3DB43-0AB9-4A17-BC79-566522CDB5C6}" type="parTrans" cxnId="{5F319B21-5F2D-49C5-826E-42E796479150}">
      <dgm:prSet/>
      <dgm:spPr/>
      <dgm:t>
        <a:bodyPr/>
        <a:lstStyle/>
        <a:p>
          <a:endParaRPr lang="tr-TR">
            <a:solidFill>
              <a:schemeClr val="accent5">
                <a:lumMod val="25000"/>
              </a:schemeClr>
            </a:solidFill>
          </a:endParaRPr>
        </a:p>
      </dgm:t>
    </dgm:pt>
    <dgm:pt modelId="{BFF53AB0-323C-4529-95A5-FE85993036CE}" type="sibTrans" cxnId="{5F319B21-5F2D-49C5-826E-42E796479150}">
      <dgm:prSet/>
      <dgm:spPr/>
      <dgm:t>
        <a:bodyPr/>
        <a:lstStyle/>
        <a:p>
          <a:endParaRPr lang="tr-TR">
            <a:solidFill>
              <a:schemeClr val="accent5">
                <a:lumMod val="25000"/>
              </a:schemeClr>
            </a:solidFill>
          </a:endParaRPr>
        </a:p>
      </dgm:t>
    </dgm:pt>
    <dgm:pt modelId="{191E4272-AF98-4D2D-8526-EA83EDA8684F}">
      <dgm:prSet/>
      <dgm:spPr>
        <a:blipFill rotWithShape="0">
          <a:blip xmlns:r="http://schemas.openxmlformats.org/officeDocument/2006/relationships" r:embed="rId3"/>
          <a:stretch>
            <a:fillRect/>
          </a:stretch>
        </a:blipFill>
      </dgm:spPr>
      <dgm:t>
        <a:bodyPr/>
        <a:lstStyle/>
        <a:p>
          <a:r>
            <a:rPr lang="tr-TR">
              <a:noFill/>
            </a:rPr>
            <a:t> </a:t>
          </a:r>
        </a:p>
      </dgm:t>
    </dgm:pt>
    <dgm:pt modelId="{81B2B152-5E7B-4291-B1D2-5CE482C80B17}" type="parTrans" cxnId="{C26D3AA0-EA45-4F2A-9B7A-5559AD63A20A}">
      <dgm:prSet/>
      <dgm:spPr/>
      <dgm:t>
        <a:bodyPr/>
        <a:lstStyle/>
        <a:p>
          <a:endParaRPr lang="tr-TR">
            <a:solidFill>
              <a:schemeClr val="accent5">
                <a:lumMod val="25000"/>
              </a:schemeClr>
            </a:solidFill>
          </a:endParaRPr>
        </a:p>
      </dgm:t>
    </dgm:pt>
    <dgm:pt modelId="{56609937-1877-4DFF-809D-AD83EA3E7F9A}" type="sibTrans" cxnId="{C26D3AA0-EA45-4F2A-9B7A-5559AD63A20A}">
      <dgm:prSet/>
      <dgm:spPr/>
      <dgm:t>
        <a:bodyPr/>
        <a:lstStyle/>
        <a:p>
          <a:endParaRPr lang="tr-TR">
            <a:solidFill>
              <a:schemeClr val="accent5">
                <a:lumMod val="25000"/>
              </a:schemeClr>
            </a:solidFill>
          </a:endParaRPr>
        </a:p>
      </dgm:t>
    </dgm:pt>
    <dgm:pt modelId="{9F3430E6-6B8E-4055-855D-520FA29E7A01}" type="pres">
      <dgm:prSet presAssocID="{EFFE2D9F-D6C5-489C-B9DB-A0078763192C}" presName="hierChild1" presStyleCnt="0">
        <dgm:presLayoutVars>
          <dgm:orgChart val="1"/>
          <dgm:chPref val="1"/>
          <dgm:dir/>
          <dgm:animOne val="branch"/>
          <dgm:animLvl val="lvl"/>
          <dgm:resizeHandles/>
        </dgm:presLayoutVars>
      </dgm:prSet>
      <dgm:spPr/>
    </dgm:pt>
    <dgm:pt modelId="{A2F22479-6254-46F1-B943-66C3365D4CDC}" type="pres">
      <dgm:prSet presAssocID="{4F204986-40D3-458C-945F-92EEFACA5B60}" presName="hierRoot1" presStyleCnt="0">
        <dgm:presLayoutVars>
          <dgm:hierBranch val="init"/>
        </dgm:presLayoutVars>
      </dgm:prSet>
      <dgm:spPr/>
    </dgm:pt>
    <dgm:pt modelId="{95449183-D7C5-4CEF-930F-F070DDEC3AA8}" type="pres">
      <dgm:prSet presAssocID="{4F204986-40D3-458C-945F-92EEFACA5B60}" presName="rootComposite1" presStyleCnt="0"/>
      <dgm:spPr/>
    </dgm:pt>
    <dgm:pt modelId="{CF3F7A1A-BA8E-4904-B1EB-67EF84812D0A}" type="pres">
      <dgm:prSet presAssocID="{4F204986-40D3-458C-945F-92EEFACA5B60}" presName="rootText1" presStyleLbl="node0" presStyleIdx="0" presStyleCnt="1" custScaleX="321347" custScaleY="60811">
        <dgm:presLayoutVars>
          <dgm:chPref val="3"/>
        </dgm:presLayoutVars>
      </dgm:prSet>
      <dgm:spPr/>
      <dgm:t>
        <a:bodyPr/>
        <a:lstStyle/>
        <a:p>
          <a:endParaRPr lang="tr-TR"/>
        </a:p>
      </dgm:t>
    </dgm:pt>
    <dgm:pt modelId="{339AFC3F-DBC2-4E9B-A353-FF2F49B92A8B}" type="pres">
      <dgm:prSet presAssocID="{4F204986-40D3-458C-945F-92EEFACA5B60}" presName="rootConnector1" presStyleLbl="node1" presStyleIdx="0" presStyleCnt="0"/>
      <dgm:spPr/>
    </dgm:pt>
    <dgm:pt modelId="{4DE26337-84C8-4ABE-AB60-321D7CF9F79B}" type="pres">
      <dgm:prSet presAssocID="{4F204986-40D3-458C-945F-92EEFACA5B60}" presName="hierChild2" presStyleCnt="0"/>
      <dgm:spPr/>
    </dgm:pt>
    <dgm:pt modelId="{F1AD1514-60AE-41DC-86A9-D94B7E549D2A}" type="pres">
      <dgm:prSet presAssocID="{FAE3FC32-4F79-49B1-9414-61765791CEBA}" presName="Name37" presStyleLbl="parChTrans1D2" presStyleIdx="0" presStyleCnt="3"/>
      <dgm:spPr/>
    </dgm:pt>
    <dgm:pt modelId="{BD946D67-3FE1-43E5-8142-AFBA221B9BC6}" type="pres">
      <dgm:prSet presAssocID="{5D66D005-6714-4558-811F-15D925A1A40D}" presName="hierRoot2" presStyleCnt="0">
        <dgm:presLayoutVars>
          <dgm:hierBranch val="init"/>
        </dgm:presLayoutVars>
      </dgm:prSet>
      <dgm:spPr/>
    </dgm:pt>
    <dgm:pt modelId="{4E690054-21BE-4D7E-BAF9-6F5200578EE6}" type="pres">
      <dgm:prSet presAssocID="{5D66D005-6714-4558-811F-15D925A1A40D}" presName="rootComposite" presStyleCnt="0"/>
      <dgm:spPr/>
    </dgm:pt>
    <dgm:pt modelId="{CE14D4ED-2743-4F7C-8FB7-8BE6AD15E8B3}" type="pres">
      <dgm:prSet presAssocID="{5D66D005-6714-4558-811F-15D925A1A40D}" presName="rootText" presStyleLbl="node2" presStyleIdx="0" presStyleCnt="3" custScaleX="131867">
        <dgm:presLayoutVars>
          <dgm:chPref val="3"/>
        </dgm:presLayoutVars>
      </dgm:prSet>
      <dgm:spPr/>
      <dgm:t>
        <a:bodyPr/>
        <a:lstStyle/>
        <a:p>
          <a:endParaRPr lang="tr-TR"/>
        </a:p>
      </dgm:t>
    </dgm:pt>
    <dgm:pt modelId="{1EFA394B-3BB3-4281-A36E-27C1168E8B07}" type="pres">
      <dgm:prSet presAssocID="{5D66D005-6714-4558-811F-15D925A1A40D}" presName="rootConnector" presStyleLbl="node2" presStyleIdx="0" presStyleCnt="3"/>
      <dgm:spPr/>
    </dgm:pt>
    <dgm:pt modelId="{A4D87F42-FD33-413A-A957-D2B69850CD68}" type="pres">
      <dgm:prSet presAssocID="{5D66D005-6714-4558-811F-15D925A1A40D}" presName="hierChild4" presStyleCnt="0"/>
      <dgm:spPr/>
    </dgm:pt>
    <dgm:pt modelId="{18A18456-6745-4867-8D01-E6A7060E7C2F}" type="pres">
      <dgm:prSet presAssocID="{ECC0B0F2-809D-4990-B614-BD88F24EB6B5}" presName="Name37" presStyleLbl="parChTrans1D3" presStyleIdx="0" presStyleCnt="3"/>
      <dgm:spPr/>
    </dgm:pt>
    <dgm:pt modelId="{F2B1F83E-AA41-4BDE-84C3-EE8E3F27A656}" type="pres">
      <dgm:prSet presAssocID="{09423D53-CB34-4E98-B069-897780846B28}" presName="hierRoot2" presStyleCnt="0">
        <dgm:presLayoutVars>
          <dgm:hierBranch val="init"/>
        </dgm:presLayoutVars>
      </dgm:prSet>
      <dgm:spPr/>
    </dgm:pt>
    <dgm:pt modelId="{2D876F1A-3FFF-4213-8E5D-2080E11E2B8D}" type="pres">
      <dgm:prSet presAssocID="{09423D53-CB34-4E98-B069-897780846B28}" presName="rootComposite" presStyleCnt="0"/>
      <dgm:spPr/>
    </dgm:pt>
    <dgm:pt modelId="{4814C490-171F-4B12-8C21-3697604612A3}" type="pres">
      <dgm:prSet presAssocID="{09423D53-CB34-4E98-B069-897780846B28}" presName="rootText" presStyleLbl="node3" presStyleIdx="0" presStyleCnt="3">
        <dgm:presLayoutVars>
          <dgm:chPref val="3"/>
        </dgm:presLayoutVars>
      </dgm:prSet>
      <dgm:spPr/>
    </dgm:pt>
    <dgm:pt modelId="{94F1ADCA-597A-428A-A568-04186C164B1E}" type="pres">
      <dgm:prSet presAssocID="{09423D53-CB34-4E98-B069-897780846B28}" presName="rootConnector" presStyleLbl="node3" presStyleIdx="0" presStyleCnt="3"/>
      <dgm:spPr/>
    </dgm:pt>
    <dgm:pt modelId="{B6D52601-EFFB-4432-A5E4-34437673393C}" type="pres">
      <dgm:prSet presAssocID="{09423D53-CB34-4E98-B069-897780846B28}" presName="hierChild4" presStyleCnt="0"/>
      <dgm:spPr/>
    </dgm:pt>
    <dgm:pt modelId="{65D4951E-87A8-45BA-9FEF-15BD98A816B4}" type="pres">
      <dgm:prSet presAssocID="{09423D53-CB34-4E98-B069-897780846B28}" presName="hierChild5" presStyleCnt="0"/>
      <dgm:spPr/>
    </dgm:pt>
    <dgm:pt modelId="{49328B7E-7AEC-42E9-A9C8-70B96A3F2BE7}" type="pres">
      <dgm:prSet presAssocID="{5D66D005-6714-4558-811F-15D925A1A40D}" presName="hierChild5" presStyleCnt="0"/>
      <dgm:spPr/>
    </dgm:pt>
    <dgm:pt modelId="{48F4001A-BE6B-48E1-8A35-A47DAFF17C42}" type="pres">
      <dgm:prSet presAssocID="{96DD1FBF-E692-4823-9741-4F031B2F2CE5}" presName="Name37" presStyleLbl="parChTrans1D2" presStyleIdx="1" presStyleCnt="3"/>
      <dgm:spPr/>
    </dgm:pt>
    <dgm:pt modelId="{1AFFD3F8-3B34-4CDB-A344-D1019F6D065D}" type="pres">
      <dgm:prSet presAssocID="{DCB7211D-E216-4F5E-9338-F6462F7ABD19}" presName="hierRoot2" presStyleCnt="0">
        <dgm:presLayoutVars>
          <dgm:hierBranch val="init"/>
        </dgm:presLayoutVars>
      </dgm:prSet>
      <dgm:spPr/>
    </dgm:pt>
    <dgm:pt modelId="{B077AD6B-B53C-42F7-BC67-D53407FE319D}" type="pres">
      <dgm:prSet presAssocID="{DCB7211D-E216-4F5E-9338-F6462F7ABD19}" presName="rootComposite" presStyleCnt="0"/>
      <dgm:spPr/>
    </dgm:pt>
    <dgm:pt modelId="{0FA7FA69-4E88-40B2-95A5-C4D547E48F31}" type="pres">
      <dgm:prSet presAssocID="{DCB7211D-E216-4F5E-9338-F6462F7ABD19}" presName="rootText" presStyleLbl="node2" presStyleIdx="1" presStyleCnt="3" custScaleY="51240">
        <dgm:presLayoutVars>
          <dgm:chPref val="3"/>
        </dgm:presLayoutVars>
      </dgm:prSet>
      <dgm:spPr/>
      <dgm:t>
        <a:bodyPr/>
        <a:lstStyle/>
        <a:p>
          <a:endParaRPr lang="tr-TR"/>
        </a:p>
      </dgm:t>
    </dgm:pt>
    <dgm:pt modelId="{B4E02928-A0A4-4474-8593-377C2A57B7FA}" type="pres">
      <dgm:prSet presAssocID="{DCB7211D-E216-4F5E-9338-F6462F7ABD19}" presName="rootConnector" presStyleLbl="node2" presStyleIdx="1" presStyleCnt="3"/>
      <dgm:spPr/>
    </dgm:pt>
    <dgm:pt modelId="{AE06A0CC-667F-4C8E-A333-B3B8F54DBFBF}" type="pres">
      <dgm:prSet presAssocID="{DCB7211D-E216-4F5E-9338-F6462F7ABD19}" presName="hierChild4" presStyleCnt="0"/>
      <dgm:spPr/>
    </dgm:pt>
    <dgm:pt modelId="{8D810795-778A-42CC-942E-5B7872DDF11A}" type="pres">
      <dgm:prSet presAssocID="{7DB3DB43-0AB9-4A17-BC79-566522CDB5C6}" presName="Name37" presStyleLbl="parChTrans1D3" presStyleIdx="1" presStyleCnt="3"/>
      <dgm:spPr/>
    </dgm:pt>
    <dgm:pt modelId="{52350C1A-B300-4AC9-8B15-508052930971}" type="pres">
      <dgm:prSet presAssocID="{95A68027-9F18-487E-86C0-A8AB02ABF36A}" presName="hierRoot2" presStyleCnt="0">
        <dgm:presLayoutVars>
          <dgm:hierBranch val="init"/>
        </dgm:presLayoutVars>
      </dgm:prSet>
      <dgm:spPr/>
    </dgm:pt>
    <dgm:pt modelId="{A9079FDC-54FB-42DB-A7DB-277EF73BA9E3}" type="pres">
      <dgm:prSet presAssocID="{95A68027-9F18-487E-86C0-A8AB02ABF36A}" presName="rootComposite" presStyleCnt="0"/>
      <dgm:spPr/>
    </dgm:pt>
    <dgm:pt modelId="{D1E83739-2BAC-41B0-945F-F3DAAA8BAEBE}" type="pres">
      <dgm:prSet presAssocID="{95A68027-9F18-487E-86C0-A8AB02ABF36A}" presName="rootText" presStyleLbl="node3" presStyleIdx="1" presStyleCnt="3" custScaleX="133493" custScaleY="77499" custLinFactNeighborX="-11807" custLinFactNeighborY="-30943">
        <dgm:presLayoutVars>
          <dgm:chPref val="3"/>
        </dgm:presLayoutVars>
      </dgm:prSet>
      <dgm:spPr/>
      <dgm:t>
        <a:bodyPr/>
        <a:lstStyle/>
        <a:p>
          <a:endParaRPr lang="tr-TR"/>
        </a:p>
      </dgm:t>
    </dgm:pt>
    <dgm:pt modelId="{A274A432-08F4-4046-8BC9-D44CDB23B121}" type="pres">
      <dgm:prSet presAssocID="{95A68027-9F18-487E-86C0-A8AB02ABF36A}" presName="rootConnector" presStyleLbl="node3" presStyleIdx="1" presStyleCnt="3"/>
      <dgm:spPr/>
    </dgm:pt>
    <dgm:pt modelId="{DEAB0A62-3502-4631-9320-B3C513EBE725}" type="pres">
      <dgm:prSet presAssocID="{95A68027-9F18-487E-86C0-A8AB02ABF36A}" presName="hierChild4" presStyleCnt="0"/>
      <dgm:spPr/>
    </dgm:pt>
    <dgm:pt modelId="{61E6C82E-04C3-4249-B12C-F04808667622}" type="pres">
      <dgm:prSet presAssocID="{95A68027-9F18-487E-86C0-A8AB02ABF36A}" presName="hierChild5" presStyleCnt="0"/>
      <dgm:spPr/>
    </dgm:pt>
    <dgm:pt modelId="{AE68B81F-12F7-4157-A177-441DF2098A7E}" type="pres">
      <dgm:prSet presAssocID="{DCB7211D-E216-4F5E-9338-F6462F7ABD19}" presName="hierChild5" presStyleCnt="0"/>
      <dgm:spPr/>
    </dgm:pt>
    <dgm:pt modelId="{A55B941C-2E29-465A-9883-822F92DF682B}" type="pres">
      <dgm:prSet presAssocID="{17D6D4B5-54D2-4606-8EDE-0C272BF68300}" presName="Name37" presStyleLbl="parChTrans1D2" presStyleIdx="2" presStyleCnt="3"/>
      <dgm:spPr/>
    </dgm:pt>
    <dgm:pt modelId="{6D1C02C3-D287-449C-8AA4-7143B2300326}" type="pres">
      <dgm:prSet presAssocID="{7B73FB2D-9CDB-4A60-86A0-777DF0C54921}" presName="hierRoot2" presStyleCnt="0">
        <dgm:presLayoutVars>
          <dgm:hierBranch val="init"/>
        </dgm:presLayoutVars>
      </dgm:prSet>
      <dgm:spPr/>
    </dgm:pt>
    <dgm:pt modelId="{3FA730E2-0BFE-41E8-BB72-5C5B8EFDCDA1}" type="pres">
      <dgm:prSet presAssocID="{7B73FB2D-9CDB-4A60-86A0-777DF0C54921}" presName="rootComposite" presStyleCnt="0"/>
      <dgm:spPr/>
    </dgm:pt>
    <dgm:pt modelId="{0F82A49E-2A46-4618-B474-41E0430788B1}" type="pres">
      <dgm:prSet presAssocID="{7B73FB2D-9CDB-4A60-86A0-777DF0C54921}" presName="rootText" presStyleLbl="node2" presStyleIdx="2" presStyleCnt="3" custScaleX="156939">
        <dgm:presLayoutVars>
          <dgm:chPref val="3"/>
        </dgm:presLayoutVars>
      </dgm:prSet>
      <dgm:spPr/>
    </dgm:pt>
    <dgm:pt modelId="{72749584-4697-4457-B8F7-9575F079DC45}" type="pres">
      <dgm:prSet presAssocID="{7B73FB2D-9CDB-4A60-86A0-777DF0C54921}" presName="rootConnector" presStyleLbl="node2" presStyleIdx="2" presStyleCnt="3"/>
      <dgm:spPr/>
    </dgm:pt>
    <dgm:pt modelId="{6648F3B9-8092-4FEB-80C3-F5758DDCB331}" type="pres">
      <dgm:prSet presAssocID="{7B73FB2D-9CDB-4A60-86A0-777DF0C54921}" presName="hierChild4" presStyleCnt="0"/>
      <dgm:spPr/>
    </dgm:pt>
    <dgm:pt modelId="{FC3ED9C6-F814-4001-83D3-5E00D42963CB}" type="pres">
      <dgm:prSet presAssocID="{81B2B152-5E7B-4291-B1D2-5CE482C80B17}" presName="Name37" presStyleLbl="parChTrans1D3" presStyleIdx="2" presStyleCnt="3"/>
      <dgm:spPr/>
    </dgm:pt>
    <dgm:pt modelId="{0EC7B0DE-E43A-41D5-BD1C-47EE3CDF0163}" type="pres">
      <dgm:prSet presAssocID="{191E4272-AF98-4D2D-8526-EA83EDA8684F}" presName="hierRoot2" presStyleCnt="0">
        <dgm:presLayoutVars>
          <dgm:hierBranch val="init"/>
        </dgm:presLayoutVars>
      </dgm:prSet>
      <dgm:spPr/>
    </dgm:pt>
    <dgm:pt modelId="{0BB73371-E534-4AC3-AF1A-CD0F53654ECC}" type="pres">
      <dgm:prSet presAssocID="{191E4272-AF98-4D2D-8526-EA83EDA8684F}" presName="rootComposite" presStyleCnt="0"/>
      <dgm:spPr/>
    </dgm:pt>
    <dgm:pt modelId="{47C4E525-D7F2-46A2-A4D1-DAA2CD544D02}" type="pres">
      <dgm:prSet presAssocID="{191E4272-AF98-4D2D-8526-EA83EDA8684F}" presName="rootText" presStyleLbl="node3" presStyleIdx="2" presStyleCnt="3" custScaleX="128960">
        <dgm:presLayoutVars>
          <dgm:chPref val="3"/>
        </dgm:presLayoutVars>
      </dgm:prSet>
      <dgm:spPr/>
      <dgm:t>
        <a:bodyPr/>
        <a:lstStyle/>
        <a:p>
          <a:endParaRPr lang="tr-TR"/>
        </a:p>
      </dgm:t>
    </dgm:pt>
    <dgm:pt modelId="{48744AAA-199C-4379-8601-77DA6B7A39B3}" type="pres">
      <dgm:prSet presAssocID="{191E4272-AF98-4D2D-8526-EA83EDA8684F}" presName="rootConnector" presStyleLbl="node3" presStyleIdx="2" presStyleCnt="3"/>
      <dgm:spPr/>
    </dgm:pt>
    <dgm:pt modelId="{78486FEF-0FB2-484C-984E-6F4B11DBADC8}" type="pres">
      <dgm:prSet presAssocID="{191E4272-AF98-4D2D-8526-EA83EDA8684F}" presName="hierChild4" presStyleCnt="0"/>
      <dgm:spPr/>
    </dgm:pt>
    <dgm:pt modelId="{A1DD86B0-E264-41EA-8F5E-EFA3C6346A9A}" type="pres">
      <dgm:prSet presAssocID="{191E4272-AF98-4D2D-8526-EA83EDA8684F}" presName="hierChild5" presStyleCnt="0"/>
      <dgm:spPr/>
    </dgm:pt>
    <dgm:pt modelId="{C6401114-40E7-469A-A363-3296E5DC9DB4}" type="pres">
      <dgm:prSet presAssocID="{7B73FB2D-9CDB-4A60-86A0-777DF0C54921}" presName="hierChild5" presStyleCnt="0"/>
      <dgm:spPr/>
    </dgm:pt>
    <dgm:pt modelId="{DF15DC72-58F2-40D6-8C12-CFEB6E66A246}" type="pres">
      <dgm:prSet presAssocID="{4F204986-40D3-458C-945F-92EEFACA5B60}" presName="hierChild3" presStyleCnt="0"/>
      <dgm:spPr/>
    </dgm:pt>
  </dgm:ptLst>
  <dgm:cxnLst>
    <dgm:cxn modelId="{B9B040EA-A8E4-4508-B0A1-E8C605AD6FE8}" type="presOf" srcId="{FAE3FC32-4F79-49B1-9414-61765791CEBA}" destId="{F1AD1514-60AE-41DC-86A9-D94B7E549D2A}" srcOrd="0" destOrd="0" presId="urn:microsoft.com/office/officeart/2005/8/layout/orgChart1"/>
    <dgm:cxn modelId="{9CD3EA2D-71F6-4C0E-81EF-9BC5513F06C8}" type="presOf" srcId="{DCB7211D-E216-4F5E-9338-F6462F7ABD19}" destId="{B4E02928-A0A4-4474-8593-377C2A57B7FA}" srcOrd="1" destOrd="0" presId="urn:microsoft.com/office/officeart/2005/8/layout/orgChart1"/>
    <dgm:cxn modelId="{90F11A2A-A1F0-48AE-B38D-6D64F4937255}" type="presOf" srcId="{DCB7211D-E216-4F5E-9338-F6462F7ABD19}" destId="{0FA7FA69-4E88-40B2-95A5-C4D547E48F31}" srcOrd="0" destOrd="0" presId="urn:microsoft.com/office/officeart/2005/8/layout/orgChart1"/>
    <dgm:cxn modelId="{8B6C354E-E3F7-4EDA-8BED-8CB18F6BCA19}" type="presOf" srcId="{EFFE2D9F-D6C5-489C-B9DB-A0078763192C}" destId="{9F3430E6-6B8E-4055-855D-520FA29E7A01}" srcOrd="0" destOrd="0" presId="urn:microsoft.com/office/officeart/2005/8/layout/orgChart1"/>
    <dgm:cxn modelId="{C5385546-F148-49F6-A1BF-4B3E93D99EB0}" type="presOf" srcId="{17D6D4B5-54D2-4606-8EDE-0C272BF68300}" destId="{A55B941C-2E29-465A-9883-822F92DF682B}" srcOrd="0" destOrd="0" presId="urn:microsoft.com/office/officeart/2005/8/layout/orgChart1"/>
    <dgm:cxn modelId="{5F319B21-5F2D-49C5-826E-42E796479150}" srcId="{DCB7211D-E216-4F5E-9338-F6462F7ABD19}" destId="{95A68027-9F18-487E-86C0-A8AB02ABF36A}" srcOrd="0" destOrd="0" parTransId="{7DB3DB43-0AB9-4A17-BC79-566522CDB5C6}" sibTransId="{BFF53AB0-323C-4529-95A5-FE85993036CE}"/>
    <dgm:cxn modelId="{C26D3AA0-EA45-4F2A-9B7A-5559AD63A20A}" srcId="{7B73FB2D-9CDB-4A60-86A0-777DF0C54921}" destId="{191E4272-AF98-4D2D-8526-EA83EDA8684F}" srcOrd="0" destOrd="0" parTransId="{81B2B152-5E7B-4291-B1D2-5CE482C80B17}" sibTransId="{56609937-1877-4DFF-809D-AD83EA3E7F9A}"/>
    <dgm:cxn modelId="{FF2B2576-5153-460D-AE8C-7038C8F7C951}" type="presOf" srcId="{7B73FB2D-9CDB-4A60-86A0-777DF0C54921}" destId="{72749584-4697-4457-B8F7-9575F079DC45}" srcOrd="1" destOrd="0" presId="urn:microsoft.com/office/officeart/2005/8/layout/orgChart1"/>
    <dgm:cxn modelId="{C32AD303-CE13-46CC-B1B0-E3021328AB47}" type="presOf" srcId="{4F204986-40D3-458C-945F-92EEFACA5B60}" destId="{339AFC3F-DBC2-4E9B-A353-FF2F49B92A8B}" srcOrd="1" destOrd="0" presId="urn:microsoft.com/office/officeart/2005/8/layout/orgChart1"/>
    <dgm:cxn modelId="{CF650F82-253C-4378-AAD1-25637A04E201}" srcId="{4F204986-40D3-458C-945F-92EEFACA5B60}" destId="{DCB7211D-E216-4F5E-9338-F6462F7ABD19}" srcOrd="1" destOrd="0" parTransId="{96DD1FBF-E692-4823-9741-4F031B2F2CE5}" sibTransId="{8E512C5A-CC26-4AC3-8F6B-2AC70D2EC6E5}"/>
    <dgm:cxn modelId="{F554622B-2039-4628-8CD6-235F11790C9A}" type="presOf" srcId="{7DB3DB43-0AB9-4A17-BC79-566522CDB5C6}" destId="{8D810795-778A-42CC-942E-5B7872DDF11A}" srcOrd="0" destOrd="0" presId="urn:microsoft.com/office/officeart/2005/8/layout/orgChart1"/>
    <dgm:cxn modelId="{20C9F84D-14CB-47C2-9CE8-CC76FAADC09D}" type="presOf" srcId="{95A68027-9F18-487E-86C0-A8AB02ABF36A}" destId="{A274A432-08F4-4046-8BC9-D44CDB23B121}" srcOrd="1" destOrd="0" presId="urn:microsoft.com/office/officeart/2005/8/layout/orgChart1"/>
    <dgm:cxn modelId="{B9C2E12F-3CAD-4960-8160-2FDBDE3ACF2E}" type="presOf" srcId="{4F204986-40D3-458C-945F-92EEFACA5B60}" destId="{CF3F7A1A-BA8E-4904-B1EB-67EF84812D0A}" srcOrd="0" destOrd="0" presId="urn:microsoft.com/office/officeart/2005/8/layout/orgChart1"/>
    <dgm:cxn modelId="{051C35BF-288C-4B63-AB58-49A4031CBF25}" type="presOf" srcId="{5D66D005-6714-4558-811F-15D925A1A40D}" destId="{1EFA394B-3BB3-4281-A36E-27C1168E8B07}" srcOrd="1" destOrd="0" presId="urn:microsoft.com/office/officeart/2005/8/layout/orgChart1"/>
    <dgm:cxn modelId="{1C309B2E-A938-4B1F-84E0-4B472B0FAD5A}" srcId="{4F204986-40D3-458C-945F-92EEFACA5B60}" destId="{5D66D005-6714-4558-811F-15D925A1A40D}" srcOrd="0" destOrd="0" parTransId="{FAE3FC32-4F79-49B1-9414-61765791CEBA}" sibTransId="{C5DF97C8-7E43-4F09-856D-FB23B658DEF0}"/>
    <dgm:cxn modelId="{AA758846-FE2E-4F1D-8347-78A8FA3BDD92}" srcId="{5D66D005-6714-4558-811F-15D925A1A40D}" destId="{09423D53-CB34-4E98-B069-897780846B28}" srcOrd="0" destOrd="0" parTransId="{ECC0B0F2-809D-4990-B614-BD88F24EB6B5}" sibTransId="{FFF2DB5B-BCA5-43ED-9E9D-ACA278016DBA}"/>
    <dgm:cxn modelId="{36859CA8-F3B7-4A73-B16B-97B87102CF28}" type="presOf" srcId="{7B73FB2D-9CDB-4A60-86A0-777DF0C54921}" destId="{0F82A49E-2A46-4618-B474-41E0430788B1}" srcOrd="0" destOrd="0" presId="urn:microsoft.com/office/officeart/2005/8/layout/orgChart1"/>
    <dgm:cxn modelId="{7C03B2D2-A379-4120-AECA-80789AC29BFE}" type="presOf" srcId="{81B2B152-5E7B-4291-B1D2-5CE482C80B17}" destId="{FC3ED9C6-F814-4001-83D3-5E00D42963CB}" srcOrd="0" destOrd="0" presId="urn:microsoft.com/office/officeart/2005/8/layout/orgChart1"/>
    <dgm:cxn modelId="{732AE318-C467-4479-B101-6FBBE56D3C6A}" type="presOf" srcId="{191E4272-AF98-4D2D-8526-EA83EDA8684F}" destId="{48744AAA-199C-4379-8601-77DA6B7A39B3}" srcOrd="1" destOrd="0" presId="urn:microsoft.com/office/officeart/2005/8/layout/orgChart1"/>
    <dgm:cxn modelId="{39C7D06B-9FCB-4BE4-A6C4-D01453BEE791}" type="presOf" srcId="{96DD1FBF-E692-4823-9741-4F031B2F2CE5}" destId="{48F4001A-BE6B-48E1-8A35-A47DAFF17C42}" srcOrd="0" destOrd="0" presId="urn:microsoft.com/office/officeart/2005/8/layout/orgChart1"/>
    <dgm:cxn modelId="{93FFF084-07BF-4790-9AB6-5AB22D952DED}" srcId="{EFFE2D9F-D6C5-489C-B9DB-A0078763192C}" destId="{4F204986-40D3-458C-945F-92EEFACA5B60}" srcOrd="0" destOrd="0" parTransId="{41E8518E-0B22-413A-B02D-A2CE4B73AC57}" sibTransId="{00EA324F-59DA-451D-8C39-4AC184FCDA12}"/>
    <dgm:cxn modelId="{17DC9BF9-9819-48A7-BC95-D7509237FAD0}" type="presOf" srcId="{95A68027-9F18-487E-86C0-A8AB02ABF36A}" destId="{D1E83739-2BAC-41B0-945F-F3DAAA8BAEBE}" srcOrd="0" destOrd="0" presId="urn:microsoft.com/office/officeart/2005/8/layout/orgChart1"/>
    <dgm:cxn modelId="{E38C9006-5F64-44AA-9BC9-F42204F2BFB5}" type="presOf" srcId="{09423D53-CB34-4E98-B069-897780846B28}" destId="{4814C490-171F-4B12-8C21-3697604612A3}" srcOrd="0" destOrd="0" presId="urn:microsoft.com/office/officeart/2005/8/layout/orgChart1"/>
    <dgm:cxn modelId="{B784ABE9-28DF-4FE2-8DF9-5566D6B97636}" type="presOf" srcId="{09423D53-CB34-4E98-B069-897780846B28}" destId="{94F1ADCA-597A-428A-A568-04186C164B1E}" srcOrd="1" destOrd="0" presId="urn:microsoft.com/office/officeart/2005/8/layout/orgChart1"/>
    <dgm:cxn modelId="{05C4C60C-42DD-4FD3-B64A-2B77A7FB00FE}" type="presOf" srcId="{5D66D005-6714-4558-811F-15D925A1A40D}" destId="{CE14D4ED-2743-4F7C-8FB7-8BE6AD15E8B3}" srcOrd="0" destOrd="0" presId="urn:microsoft.com/office/officeart/2005/8/layout/orgChart1"/>
    <dgm:cxn modelId="{202F0C65-4322-49CD-9DD8-2DF5BCA9A276}" srcId="{4F204986-40D3-458C-945F-92EEFACA5B60}" destId="{7B73FB2D-9CDB-4A60-86A0-777DF0C54921}" srcOrd="2" destOrd="0" parTransId="{17D6D4B5-54D2-4606-8EDE-0C272BF68300}" sibTransId="{FCDC7E49-9220-4FD4-9BA2-143F3F84AA6B}"/>
    <dgm:cxn modelId="{94C70ABB-55A0-4CF6-98DA-9945709C9E06}" type="presOf" srcId="{191E4272-AF98-4D2D-8526-EA83EDA8684F}" destId="{47C4E525-D7F2-46A2-A4D1-DAA2CD544D02}" srcOrd="0" destOrd="0" presId="urn:microsoft.com/office/officeart/2005/8/layout/orgChart1"/>
    <dgm:cxn modelId="{E68A6EDA-08C7-4182-B465-B7E505DC4D62}" type="presOf" srcId="{ECC0B0F2-809D-4990-B614-BD88F24EB6B5}" destId="{18A18456-6745-4867-8D01-E6A7060E7C2F}" srcOrd="0" destOrd="0" presId="urn:microsoft.com/office/officeart/2005/8/layout/orgChart1"/>
    <dgm:cxn modelId="{A327F800-7459-413E-B9FC-858FC3A219B2}" type="presParOf" srcId="{9F3430E6-6B8E-4055-855D-520FA29E7A01}" destId="{A2F22479-6254-46F1-B943-66C3365D4CDC}" srcOrd="0" destOrd="0" presId="urn:microsoft.com/office/officeart/2005/8/layout/orgChart1"/>
    <dgm:cxn modelId="{162E3B68-D196-4B22-B1BB-4DDD948AE698}" type="presParOf" srcId="{A2F22479-6254-46F1-B943-66C3365D4CDC}" destId="{95449183-D7C5-4CEF-930F-F070DDEC3AA8}" srcOrd="0" destOrd="0" presId="urn:microsoft.com/office/officeart/2005/8/layout/orgChart1"/>
    <dgm:cxn modelId="{05E4EE4F-AA48-4B56-91AA-B7068DD04AE4}" type="presParOf" srcId="{95449183-D7C5-4CEF-930F-F070DDEC3AA8}" destId="{CF3F7A1A-BA8E-4904-B1EB-67EF84812D0A}" srcOrd="0" destOrd="0" presId="urn:microsoft.com/office/officeart/2005/8/layout/orgChart1"/>
    <dgm:cxn modelId="{25F7A6D7-D4EA-4E23-901E-A8B4BF53CDC2}" type="presParOf" srcId="{95449183-D7C5-4CEF-930F-F070DDEC3AA8}" destId="{339AFC3F-DBC2-4E9B-A353-FF2F49B92A8B}" srcOrd="1" destOrd="0" presId="urn:microsoft.com/office/officeart/2005/8/layout/orgChart1"/>
    <dgm:cxn modelId="{DE36AA86-37C2-4195-A34C-8AA281E30FF0}" type="presParOf" srcId="{A2F22479-6254-46F1-B943-66C3365D4CDC}" destId="{4DE26337-84C8-4ABE-AB60-321D7CF9F79B}" srcOrd="1" destOrd="0" presId="urn:microsoft.com/office/officeart/2005/8/layout/orgChart1"/>
    <dgm:cxn modelId="{8005BF29-4A9C-47A9-B135-B267F9A2CBF7}" type="presParOf" srcId="{4DE26337-84C8-4ABE-AB60-321D7CF9F79B}" destId="{F1AD1514-60AE-41DC-86A9-D94B7E549D2A}" srcOrd="0" destOrd="0" presId="urn:microsoft.com/office/officeart/2005/8/layout/orgChart1"/>
    <dgm:cxn modelId="{051E2B9A-EDBE-4A42-8F60-64BCC258FEB4}" type="presParOf" srcId="{4DE26337-84C8-4ABE-AB60-321D7CF9F79B}" destId="{BD946D67-3FE1-43E5-8142-AFBA221B9BC6}" srcOrd="1" destOrd="0" presId="urn:microsoft.com/office/officeart/2005/8/layout/orgChart1"/>
    <dgm:cxn modelId="{3824C002-6B69-4A6A-86AA-56DCC2F0D6CE}" type="presParOf" srcId="{BD946D67-3FE1-43E5-8142-AFBA221B9BC6}" destId="{4E690054-21BE-4D7E-BAF9-6F5200578EE6}" srcOrd="0" destOrd="0" presId="urn:microsoft.com/office/officeart/2005/8/layout/orgChart1"/>
    <dgm:cxn modelId="{63CFD700-7D15-4C59-9337-9D37732CA151}" type="presParOf" srcId="{4E690054-21BE-4D7E-BAF9-6F5200578EE6}" destId="{CE14D4ED-2743-4F7C-8FB7-8BE6AD15E8B3}" srcOrd="0" destOrd="0" presId="urn:microsoft.com/office/officeart/2005/8/layout/orgChart1"/>
    <dgm:cxn modelId="{DFB71DEC-48C6-4362-B095-9631BD408C3C}" type="presParOf" srcId="{4E690054-21BE-4D7E-BAF9-6F5200578EE6}" destId="{1EFA394B-3BB3-4281-A36E-27C1168E8B07}" srcOrd="1" destOrd="0" presId="urn:microsoft.com/office/officeart/2005/8/layout/orgChart1"/>
    <dgm:cxn modelId="{FFB20EFB-E6F2-41C8-8625-E8AEF3E0EE78}" type="presParOf" srcId="{BD946D67-3FE1-43E5-8142-AFBA221B9BC6}" destId="{A4D87F42-FD33-413A-A957-D2B69850CD68}" srcOrd="1" destOrd="0" presId="urn:microsoft.com/office/officeart/2005/8/layout/orgChart1"/>
    <dgm:cxn modelId="{71F7C16A-A714-430C-A835-79ECBE6BD93F}" type="presParOf" srcId="{A4D87F42-FD33-413A-A957-D2B69850CD68}" destId="{18A18456-6745-4867-8D01-E6A7060E7C2F}" srcOrd="0" destOrd="0" presId="urn:microsoft.com/office/officeart/2005/8/layout/orgChart1"/>
    <dgm:cxn modelId="{06839771-ECD8-4596-B41F-6B0292DE66D1}" type="presParOf" srcId="{A4D87F42-FD33-413A-A957-D2B69850CD68}" destId="{F2B1F83E-AA41-4BDE-84C3-EE8E3F27A656}" srcOrd="1" destOrd="0" presId="urn:microsoft.com/office/officeart/2005/8/layout/orgChart1"/>
    <dgm:cxn modelId="{BA14F870-E75D-467C-8932-FDB9F08B3ED5}" type="presParOf" srcId="{F2B1F83E-AA41-4BDE-84C3-EE8E3F27A656}" destId="{2D876F1A-3FFF-4213-8E5D-2080E11E2B8D}" srcOrd="0" destOrd="0" presId="urn:microsoft.com/office/officeart/2005/8/layout/orgChart1"/>
    <dgm:cxn modelId="{3D79FC12-0D03-4D1C-BFDC-ECE7AAAF5BC8}" type="presParOf" srcId="{2D876F1A-3FFF-4213-8E5D-2080E11E2B8D}" destId="{4814C490-171F-4B12-8C21-3697604612A3}" srcOrd="0" destOrd="0" presId="urn:microsoft.com/office/officeart/2005/8/layout/orgChart1"/>
    <dgm:cxn modelId="{65223E64-6482-429A-977A-3F88AC17C6A4}" type="presParOf" srcId="{2D876F1A-3FFF-4213-8E5D-2080E11E2B8D}" destId="{94F1ADCA-597A-428A-A568-04186C164B1E}" srcOrd="1" destOrd="0" presId="urn:microsoft.com/office/officeart/2005/8/layout/orgChart1"/>
    <dgm:cxn modelId="{559F6A16-8D25-4C3A-8604-C313EFD104C4}" type="presParOf" srcId="{F2B1F83E-AA41-4BDE-84C3-EE8E3F27A656}" destId="{B6D52601-EFFB-4432-A5E4-34437673393C}" srcOrd="1" destOrd="0" presId="urn:microsoft.com/office/officeart/2005/8/layout/orgChart1"/>
    <dgm:cxn modelId="{4BA3CA9C-A90D-4E71-8D6D-8E86C9ED84AE}" type="presParOf" srcId="{F2B1F83E-AA41-4BDE-84C3-EE8E3F27A656}" destId="{65D4951E-87A8-45BA-9FEF-15BD98A816B4}" srcOrd="2" destOrd="0" presId="urn:microsoft.com/office/officeart/2005/8/layout/orgChart1"/>
    <dgm:cxn modelId="{B5CCE525-F4F4-4710-8CB2-799FFCC690CE}" type="presParOf" srcId="{BD946D67-3FE1-43E5-8142-AFBA221B9BC6}" destId="{49328B7E-7AEC-42E9-A9C8-70B96A3F2BE7}" srcOrd="2" destOrd="0" presId="urn:microsoft.com/office/officeart/2005/8/layout/orgChart1"/>
    <dgm:cxn modelId="{D625B69C-A283-440F-A96A-E74793FCC5ED}" type="presParOf" srcId="{4DE26337-84C8-4ABE-AB60-321D7CF9F79B}" destId="{48F4001A-BE6B-48E1-8A35-A47DAFF17C42}" srcOrd="2" destOrd="0" presId="urn:microsoft.com/office/officeart/2005/8/layout/orgChart1"/>
    <dgm:cxn modelId="{0D9FC917-1E26-4122-82F7-058C91FF1A70}" type="presParOf" srcId="{4DE26337-84C8-4ABE-AB60-321D7CF9F79B}" destId="{1AFFD3F8-3B34-4CDB-A344-D1019F6D065D}" srcOrd="3" destOrd="0" presId="urn:microsoft.com/office/officeart/2005/8/layout/orgChart1"/>
    <dgm:cxn modelId="{C7DFA92F-8769-487F-8311-BBD320F45B34}" type="presParOf" srcId="{1AFFD3F8-3B34-4CDB-A344-D1019F6D065D}" destId="{B077AD6B-B53C-42F7-BC67-D53407FE319D}" srcOrd="0" destOrd="0" presId="urn:microsoft.com/office/officeart/2005/8/layout/orgChart1"/>
    <dgm:cxn modelId="{E941B258-F56E-4398-A54B-C52A7DF18539}" type="presParOf" srcId="{B077AD6B-B53C-42F7-BC67-D53407FE319D}" destId="{0FA7FA69-4E88-40B2-95A5-C4D547E48F31}" srcOrd="0" destOrd="0" presId="urn:microsoft.com/office/officeart/2005/8/layout/orgChart1"/>
    <dgm:cxn modelId="{27F46B28-E378-4DBF-B050-1481BA61AFC5}" type="presParOf" srcId="{B077AD6B-B53C-42F7-BC67-D53407FE319D}" destId="{B4E02928-A0A4-4474-8593-377C2A57B7FA}" srcOrd="1" destOrd="0" presId="urn:microsoft.com/office/officeart/2005/8/layout/orgChart1"/>
    <dgm:cxn modelId="{90E8B736-A225-4756-9AC5-BDCDB058C83A}" type="presParOf" srcId="{1AFFD3F8-3B34-4CDB-A344-D1019F6D065D}" destId="{AE06A0CC-667F-4C8E-A333-B3B8F54DBFBF}" srcOrd="1" destOrd="0" presId="urn:microsoft.com/office/officeart/2005/8/layout/orgChart1"/>
    <dgm:cxn modelId="{565986EC-5140-4E0A-8999-E64FA62F31D0}" type="presParOf" srcId="{AE06A0CC-667F-4C8E-A333-B3B8F54DBFBF}" destId="{8D810795-778A-42CC-942E-5B7872DDF11A}" srcOrd="0" destOrd="0" presId="urn:microsoft.com/office/officeart/2005/8/layout/orgChart1"/>
    <dgm:cxn modelId="{14278EB3-2B4A-4399-AE9B-E09197C3C21A}" type="presParOf" srcId="{AE06A0CC-667F-4C8E-A333-B3B8F54DBFBF}" destId="{52350C1A-B300-4AC9-8B15-508052930971}" srcOrd="1" destOrd="0" presId="urn:microsoft.com/office/officeart/2005/8/layout/orgChart1"/>
    <dgm:cxn modelId="{8F2F6488-6397-4100-9831-21C0E3C62E12}" type="presParOf" srcId="{52350C1A-B300-4AC9-8B15-508052930971}" destId="{A9079FDC-54FB-42DB-A7DB-277EF73BA9E3}" srcOrd="0" destOrd="0" presId="urn:microsoft.com/office/officeart/2005/8/layout/orgChart1"/>
    <dgm:cxn modelId="{82EACF80-39D4-4854-BB16-E6112E39D64F}" type="presParOf" srcId="{A9079FDC-54FB-42DB-A7DB-277EF73BA9E3}" destId="{D1E83739-2BAC-41B0-945F-F3DAAA8BAEBE}" srcOrd="0" destOrd="0" presId="urn:microsoft.com/office/officeart/2005/8/layout/orgChart1"/>
    <dgm:cxn modelId="{FD80C157-5F15-4EE2-8675-F6E0C33B3C72}" type="presParOf" srcId="{A9079FDC-54FB-42DB-A7DB-277EF73BA9E3}" destId="{A274A432-08F4-4046-8BC9-D44CDB23B121}" srcOrd="1" destOrd="0" presId="urn:microsoft.com/office/officeart/2005/8/layout/orgChart1"/>
    <dgm:cxn modelId="{F594FBB6-4F6A-4890-B580-57BB8E8AFC8B}" type="presParOf" srcId="{52350C1A-B300-4AC9-8B15-508052930971}" destId="{DEAB0A62-3502-4631-9320-B3C513EBE725}" srcOrd="1" destOrd="0" presId="urn:microsoft.com/office/officeart/2005/8/layout/orgChart1"/>
    <dgm:cxn modelId="{46E703A8-6418-4B92-ABBE-CF4EACF171D0}" type="presParOf" srcId="{52350C1A-B300-4AC9-8B15-508052930971}" destId="{61E6C82E-04C3-4249-B12C-F04808667622}" srcOrd="2" destOrd="0" presId="urn:microsoft.com/office/officeart/2005/8/layout/orgChart1"/>
    <dgm:cxn modelId="{C429FDC0-4708-48E9-8C9C-EB90F4302D6F}" type="presParOf" srcId="{1AFFD3F8-3B34-4CDB-A344-D1019F6D065D}" destId="{AE68B81F-12F7-4157-A177-441DF2098A7E}" srcOrd="2" destOrd="0" presId="urn:microsoft.com/office/officeart/2005/8/layout/orgChart1"/>
    <dgm:cxn modelId="{65D35943-0D56-4D71-9970-1F3B5DBA0E80}" type="presParOf" srcId="{4DE26337-84C8-4ABE-AB60-321D7CF9F79B}" destId="{A55B941C-2E29-465A-9883-822F92DF682B}" srcOrd="4" destOrd="0" presId="urn:microsoft.com/office/officeart/2005/8/layout/orgChart1"/>
    <dgm:cxn modelId="{251959CC-97C1-4303-B100-F2236F2636BF}" type="presParOf" srcId="{4DE26337-84C8-4ABE-AB60-321D7CF9F79B}" destId="{6D1C02C3-D287-449C-8AA4-7143B2300326}" srcOrd="5" destOrd="0" presId="urn:microsoft.com/office/officeart/2005/8/layout/orgChart1"/>
    <dgm:cxn modelId="{CBE70DE1-33BE-4986-967C-0E4250161D08}" type="presParOf" srcId="{6D1C02C3-D287-449C-8AA4-7143B2300326}" destId="{3FA730E2-0BFE-41E8-BB72-5C5B8EFDCDA1}" srcOrd="0" destOrd="0" presId="urn:microsoft.com/office/officeart/2005/8/layout/orgChart1"/>
    <dgm:cxn modelId="{543C953E-4E40-463D-A211-B75F735CA765}" type="presParOf" srcId="{3FA730E2-0BFE-41E8-BB72-5C5B8EFDCDA1}" destId="{0F82A49E-2A46-4618-B474-41E0430788B1}" srcOrd="0" destOrd="0" presId="urn:microsoft.com/office/officeart/2005/8/layout/orgChart1"/>
    <dgm:cxn modelId="{EE6B88EB-340C-4A76-B41D-FB4A52C552FC}" type="presParOf" srcId="{3FA730E2-0BFE-41E8-BB72-5C5B8EFDCDA1}" destId="{72749584-4697-4457-B8F7-9575F079DC45}" srcOrd="1" destOrd="0" presId="urn:microsoft.com/office/officeart/2005/8/layout/orgChart1"/>
    <dgm:cxn modelId="{04A0F04F-FABB-4720-BF10-6C60494BD9BD}" type="presParOf" srcId="{6D1C02C3-D287-449C-8AA4-7143B2300326}" destId="{6648F3B9-8092-4FEB-80C3-F5758DDCB331}" srcOrd="1" destOrd="0" presId="urn:microsoft.com/office/officeart/2005/8/layout/orgChart1"/>
    <dgm:cxn modelId="{B4F2A1D2-A377-4873-BE16-76BD9B017F9F}" type="presParOf" srcId="{6648F3B9-8092-4FEB-80C3-F5758DDCB331}" destId="{FC3ED9C6-F814-4001-83D3-5E00D42963CB}" srcOrd="0" destOrd="0" presId="urn:microsoft.com/office/officeart/2005/8/layout/orgChart1"/>
    <dgm:cxn modelId="{E3E3347B-5991-4929-9689-45FF0D56EE6F}" type="presParOf" srcId="{6648F3B9-8092-4FEB-80C3-F5758DDCB331}" destId="{0EC7B0DE-E43A-41D5-BD1C-47EE3CDF0163}" srcOrd="1" destOrd="0" presId="urn:microsoft.com/office/officeart/2005/8/layout/orgChart1"/>
    <dgm:cxn modelId="{F943C409-B72D-434D-88A4-2712DC7037E7}" type="presParOf" srcId="{0EC7B0DE-E43A-41D5-BD1C-47EE3CDF0163}" destId="{0BB73371-E534-4AC3-AF1A-CD0F53654ECC}" srcOrd="0" destOrd="0" presId="urn:microsoft.com/office/officeart/2005/8/layout/orgChart1"/>
    <dgm:cxn modelId="{391C043E-4FB3-4B86-A97B-9662B07BA72C}" type="presParOf" srcId="{0BB73371-E534-4AC3-AF1A-CD0F53654ECC}" destId="{47C4E525-D7F2-46A2-A4D1-DAA2CD544D02}" srcOrd="0" destOrd="0" presId="urn:microsoft.com/office/officeart/2005/8/layout/orgChart1"/>
    <dgm:cxn modelId="{BDE5F34D-B2E0-4F45-BF67-F740B924881D}" type="presParOf" srcId="{0BB73371-E534-4AC3-AF1A-CD0F53654ECC}" destId="{48744AAA-199C-4379-8601-77DA6B7A39B3}" srcOrd="1" destOrd="0" presId="urn:microsoft.com/office/officeart/2005/8/layout/orgChart1"/>
    <dgm:cxn modelId="{1A9A5302-1032-4151-AB86-4E6CBF10AC52}" type="presParOf" srcId="{0EC7B0DE-E43A-41D5-BD1C-47EE3CDF0163}" destId="{78486FEF-0FB2-484C-984E-6F4B11DBADC8}" srcOrd="1" destOrd="0" presId="urn:microsoft.com/office/officeart/2005/8/layout/orgChart1"/>
    <dgm:cxn modelId="{58A4D3F9-BF00-4F5B-B2E0-1FD46DE22487}" type="presParOf" srcId="{0EC7B0DE-E43A-41D5-BD1C-47EE3CDF0163}" destId="{A1DD86B0-E264-41EA-8F5E-EFA3C6346A9A}" srcOrd="2" destOrd="0" presId="urn:microsoft.com/office/officeart/2005/8/layout/orgChart1"/>
    <dgm:cxn modelId="{3F458B71-8667-4477-9121-340EEA24E9C1}" type="presParOf" srcId="{6D1C02C3-D287-449C-8AA4-7143B2300326}" destId="{C6401114-40E7-469A-A363-3296E5DC9DB4}" srcOrd="2" destOrd="0" presId="urn:microsoft.com/office/officeart/2005/8/layout/orgChart1"/>
    <dgm:cxn modelId="{EAA48AF2-0C23-4F97-B6C3-8171CE2644F2}" type="presParOf" srcId="{A2F22479-6254-46F1-B943-66C3365D4CDC}" destId="{DF15DC72-58F2-40D6-8C12-CFEB6E66A24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ED9C6-F814-4001-83D3-5E00D42963CB}">
      <dsp:nvSpPr>
        <dsp:cNvPr id="0" name=""/>
        <dsp:cNvSpPr/>
      </dsp:nvSpPr>
      <dsp:spPr>
        <a:xfrm>
          <a:off x="6038605" y="2586648"/>
          <a:ext cx="408140" cy="797527"/>
        </a:xfrm>
        <a:custGeom>
          <a:avLst/>
          <a:gdLst/>
          <a:ahLst/>
          <a:cxnLst/>
          <a:rect l="0" t="0" r="0" b="0"/>
          <a:pathLst>
            <a:path>
              <a:moveTo>
                <a:pt x="0" y="0"/>
              </a:moveTo>
              <a:lnTo>
                <a:pt x="0" y="797527"/>
              </a:lnTo>
              <a:lnTo>
                <a:pt x="408140" y="7975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B941C-2E29-465A-9883-822F92DF682B}">
      <dsp:nvSpPr>
        <dsp:cNvPr id="0" name=""/>
        <dsp:cNvSpPr/>
      </dsp:nvSpPr>
      <dsp:spPr>
        <a:xfrm>
          <a:off x="4245826" y="1355683"/>
          <a:ext cx="2881153" cy="364088"/>
        </a:xfrm>
        <a:custGeom>
          <a:avLst/>
          <a:gdLst/>
          <a:ahLst/>
          <a:cxnLst/>
          <a:rect l="0" t="0" r="0" b="0"/>
          <a:pathLst>
            <a:path>
              <a:moveTo>
                <a:pt x="0" y="0"/>
              </a:moveTo>
              <a:lnTo>
                <a:pt x="0" y="182044"/>
              </a:lnTo>
              <a:lnTo>
                <a:pt x="2881153" y="182044"/>
              </a:lnTo>
              <a:lnTo>
                <a:pt x="2881153" y="3640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10795-778A-42CC-942E-5B7872DDF11A}">
      <dsp:nvSpPr>
        <dsp:cNvPr id="0" name=""/>
        <dsp:cNvSpPr/>
      </dsp:nvSpPr>
      <dsp:spPr>
        <a:xfrm>
          <a:off x="2782198" y="2163959"/>
          <a:ext cx="91440" cy="431761"/>
        </a:xfrm>
        <a:custGeom>
          <a:avLst/>
          <a:gdLst/>
          <a:ahLst/>
          <a:cxnLst/>
          <a:rect l="0" t="0" r="0" b="0"/>
          <a:pathLst>
            <a:path>
              <a:moveTo>
                <a:pt x="45720" y="0"/>
              </a:moveTo>
              <a:lnTo>
                <a:pt x="45720" y="431761"/>
              </a:lnTo>
              <a:lnTo>
                <a:pt x="101078" y="4317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F4001A-BE6B-48E1-8A35-A47DAFF17C42}">
      <dsp:nvSpPr>
        <dsp:cNvPr id="0" name=""/>
        <dsp:cNvSpPr/>
      </dsp:nvSpPr>
      <dsp:spPr>
        <a:xfrm>
          <a:off x="3521420" y="1355683"/>
          <a:ext cx="724406" cy="364088"/>
        </a:xfrm>
        <a:custGeom>
          <a:avLst/>
          <a:gdLst/>
          <a:ahLst/>
          <a:cxnLst/>
          <a:rect l="0" t="0" r="0" b="0"/>
          <a:pathLst>
            <a:path>
              <a:moveTo>
                <a:pt x="724406" y="0"/>
              </a:moveTo>
              <a:lnTo>
                <a:pt x="724406" y="182044"/>
              </a:lnTo>
              <a:lnTo>
                <a:pt x="0" y="182044"/>
              </a:lnTo>
              <a:lnTo>
                <a:pt x="0" y="3640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A18456-6745-4867-8D01-E6A7060E7C2F}">
      <dsp:nvSpPr>
        <dsp:cNvPr id="0" name=""/>
        <dsp:cNvSpPr/>
      </dsp:nvSpPr>
      <dsp:spPr>
        <a:xfrm>
          <a:off x="232829" y="2586648"/>
          <a:ext cx="342937" cy="797527"/>
        </a:xfrm>
        <a:custGeom>
          <a:avLst/>
          <a:gdLst/>
          <a:ahLst/>
          <a:cxnLst/>
          <a:rect l="0" t="0" r="0" b="0"/>
          <a:pathLst>
            <a:path>
              <a:moveTo>
                <a:pt x="0" y="0"/>
              </a:moveTo>
              <a:lnTo>
                <a:pt x="0" y="797527"/>
              </a:lnTo>
              <a:lnTo>
                <a:pt x="342937" y="7975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D1514-60AE-41DC-86A9-D94B7E549D2A}">
      <dsp:nvSpPr>
        <dsp:cNvPr id="0" name=""/>
        <dsp:cNvSpPr/>
      </dsp:nvSpPr>
      <dsp:spPr>
        <a:xfrm>
          <a:off x="1147329" y="1355683"/>
          <a:ext cx="3098496" cy="364088"/>
        </a:xfrm>
        <a:custGeom>
          <a:avLst/>
          <a:gdLst/>
          <a:ahLst/>
          <a:cxnLst/>
          <a:rect l="0" t="0" r="0" b="0"/>
          <a:pathLst>
            <a:path>
              <a:moveTo>
                <a:pt x="3098496" y="0"/>
              </a:moveTo>
              <a:lnTo>
                <a:pt x="3098496" y="182044"/>
              </a:lnTo>
              <a:lnTo>
                <a:pt x="0" y="182044"/>
              </a:lnTo>
              <a:lnTo>
                <a:pt x="0" y="3640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3F7A1A-BA8E-4904-B1EB-67EF84812D0A}">
      <dsp:nvSpPr>
        <dsp:cNvPr id="0" name=""/>
        <dsp:cNvSpPr/>
      </dsp:nvSpPr>
      <dsp:spPr>
        <a:xfrm>
          <a:off x="1460142" y="828526"/>
          <a:ext cx="5571368" cy="5271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accent5">
                  <a:lumMod val="25000"/>
                </a:schemeClr>
              </a:solidFill>
            </a:rPr>
            <a:t>Dengelenmemiş Kuvvetler ve Hareketin değişimi arasındaki ilişkiler</a:t>
          </a:r>
          <a:endParaRPr lang="tr-TR" sz="1600" kern="1200" dirty="0">
            <a:solidFill>
              <a:schemeClr val="accent5">
                <a:lumMod val="25000"/>
              </a:schemeClr>
            </a:solidFill>
          </a:endParaRPr>
        </a:p>
      </dsp:txBody>
      <dsp:txXfrm>
        <a:off x="1460142" y="828526"/>
        <a:ext cx="5571368" cy="527156"/>
      </dsp:txXfrm>
    </dsp:sp>
    <dsp:sp modelId="{CE14D4ED-2743-4F7C-8FB7-8BE6AD15E8B3}">
      <dsp:nvSpPr>
        <dsp:cNvPr id="0" name=""/>
        <dsp:cNvSpPr/>
      </dsp:nvSpPr>
      <dsp:spPr>
        <a:xfrm>
          <a:off x="4204" y="1719771"/>
          <a:ext cx="2286250" cy="86687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accent5">
                  <a:lumMod val="25000"/>
                </a:schemeClr>
              </a:solidFill>
            </a:rPr>
            <a:t>Newton’un 2. yasasının direkt uygulaması: Kuvvet-Kütle-İvme</a:t>
          </a:r>
          <a:endParaRPr lang="tr-TR" sz="1600" kern="1200" dirty="0">
            <a:solidFill>
              <a:schemeClr val="accent5">
                <a:lumMod val="25000"/>
              </a:schemeClr>
            </a:solidFill>
          </a:endParaRPr>
        </a:p>
      </dsp:txBody>
      <dsp:txXfrm>
        <a:off x="4204" y="1719771"/>
        <a:ext cx="2286250" cy="866877"/>
      </dsp:txXfrm>
    </dsp:sp>
    <dsp:sp modelId="{4814C490-171F-4B12-8C21-3697604612A3}">
      <dsp:nvSpPr>
        <dsp:cNvPr id="0" name=""/>
        <dsp:cNvSpPr/>
      </dsp:nvSpPr>
      <dsp:spPr>
        <a:xfrm>
          <a:off x="575766" y="2950737"/>
          <a:ext cx="1733754" cy="86687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nary>
                  <m:naryPr>
                    <m:chr m:val="∑"/>
                    <m:subHide m:val="on"/>
                    <m:supHide m:val="on"/>
                    <m:ctrlPr>
                      <a:rPr lang="tr-TR" sz="1600" i="1" kern="1200" smtClean="0">
                        <a:solidFill>
                          <a:schemeClr val="accent5">
                            <a:lumMod val="25000"/>
                          </a:schemeClr>
                        </a:solidFill>
                        <a:latin typeface="Cambria Math" panose="02040503050406030204" pitchFamily="18" charset="0"/>
                      </a:rPr>
                    </m:ctrlPr>
                  </m:naryPr>
                  <m:sub/>
                  <m:sup/>
                  <m:e>
                    <m:acc>
                      <m:accPr>
                        <m:chr m:val="⃗"/>
                        <m:ctrlPr>
                          <a:rPr lang="tr-TR" sz="1600" b="0" i="1" kern="1200" smtClean="0">
                            <a:solidFill>
                              <a:schemeClr val="accent5">
                                <a:lumMod val="25000"/>
                              </a:schemeClr>
                            </a:solidFill>
                            <a:latin typeface="Cambria Math" panose="02040503050406030204" pitchFamily="18" charset="0"/>
                          </a:rPr>
                        </m:ctrlPr>
                      </m:accPr>
                      <m:e>
                        <m:r>
                          <a:rPr lang="tr-TR" sz="1600" b="0" i="1" kern="1200" smtClean="0">
                            <a:solidFill>
                              <a:schemeClr val="accent5">
                                <a:lumMod val="25000"/>
                              </a:schemeClr>
                            </a:solidFill>
                            <a:latin typeface="Cambria Math" panose="02040503050406030204" pitchFamily="18" charset="0"/>
                          </a:rPr>
                          <m:t>𝐹</m:t>
                        </m:r>
                      </m:e>
                    </m:acc>
                  </m:e>
                </m:nary>
                <m:r>
                  <a:rPr lang="tr-TR" sz="1600" b="0" i="1" kern="1200" smtClean="0">
                    <a:solidFill>
                      <a:schemeClr val="accent5">
                        <a:lumMod val="25000"/>
                      </a:schemeClr>
                    </a:solidFill>
                    <a:latin typeface="Cambria Math" panose="02040503050406030204" pitchFamily="18" charset="0"/>
                  </a:rPr>
                  <m:t>=</m:t>
                </m:r>
                <m:r>
                  <a:rPr lang="tr-TR" sz="1600" b="0" i="1" kern="1200" smtClean="0">
                    <a:solidFill>
                      <a:schemeClr val="accent5">
                        <a:lumMod val="25000"/>
                      </a:schemeClr>
                    </a:solidFill>
                    <a:latin typeface="Cambria Math" panose="02040503050406030204" pitchFamily="18" charset="0"/>
                  </a:rPr>
                  <m:t>𝑚</m:t>
                </m:r>
                <m:acc>
                  <m:accPr>
                    <m:chr m:val="⃗"/>
                    <m:ctrlPr>
                      <a:rPr lang="tr-TR" sz="1600" b="0" i="1" kern="1200" smtClean="0">
                        <a:solidFill>
                          <a:schemeClr val="accent5">
                            <a:lumMod val="25000"/>
                          </a:schemeClr>
                        </a:solidFill>
                        <a:latin typeface="Cambria Math" panose="02040503050406030204" pitchFamily="18" charset="0"/>
                      </a:rPr>
                    </m:ctrlPr>
                  </m:accPr>
                  <m:e>
                    <m:r>
                      <a:rPr lang="tr-TR" sz="1600" b="0" i="1" kern="1200" smtClean="0">
                        <a:solidFill>
                          <a:schemeClr val="accent5">
                            <a:lumMod val="25000"/>
                          </a:schemeClr>
                        </a:solidFill>
                        <a:latin typeface="Cambria Math" panose="02040503050406030204" pitchFamily="18" charset="0"/>
                      </a:rPr>
                      <m:t>𝑎</m:t>
                    </m:r>
                  </m:e>
                </m:acc>
              </m:oMath>
            </m:oMathPara>
          </a14:m>
          <a:endParaRPr lang="tr-TR" sz="1600" kern="1200" dirty="0">
            <a:solidFill>
              <a:schemeClr val="accent5">
                <a:lumMod val="25000"/>
              </a:schemeClr>
            </a:solidFill>
          </a:endParaRPr>
        </a:p>
      </dsp:txBody>
      <dsp:txXfrm>
        <a:off x="575766" y="2950737"/>
        <a:ext cx="1733754" cy="866877"/>
      </dsp:txXfrm>
    </dsp:sp>
    <dsp:sp modelId="{0FA7FA69-4E88-40B2-95A5-C4D547E48F31}">
      <dsp:nvSpPr>
        <dsp:cNvPr id="0" name=""/>
        <dsp:cNvSpPr/>
      </dsp:nvSpPr>
      <dsp:spPr>
        <a:xfrm>
          <a:off x="2654543" y="1719771"/>
          <a:ext cx="1733754" cy="44418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accent5">
                  <a:lumMod val="25000"/>
                </a:schemeClr>
              </a:solidFill>
            </a:rPr>
            <a:t>İş-Enerji İlişkileri</a:t>
          </a:r>
          <a:endParaRPr lang="tr-TR" sz="1600" kern="1200" dirty="0">
            <a:solidFill>
              <a:schemeClr val="accent5">
                <a:lumMod val="25000"/>
              </a:schemeClr>
            </a:solidFill>
          </a:endParaRPr>
        </a:p>
      </dsp:txBody>
      <dsp:txXfrm>
        <a:off x="2654543" y="1719771"/>
        <a:ext cx="1733754" cy="444187"/>
      </dsp:txXfrm>
    </dsp:sp>
    <dsp:sp modelId="{D1E83739-2BAC-41B0-945F-F3DAAA8BAEBE}">
      <dsp:nvSpPr>
        <dsp:cNvPr id="0" name=""/>
        <dsp:cNvSpPr/>
      </dsp:nvSpPr>
      <dsp:spPr>
        <a:xfrm>
          <a:off x="2883277" y="2259810"/>
          <a:ext cx="2314441" cy="6718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nary>
                  <m:naryPr>
                    <m:subHide m:val="on"/>
                    <m:supHide m:val="on"/>
                    <m:ctrlPr>
                      <a:rPr lang="tr-TR" sz="1600" b="0" i="1" kern="1200" smtClean="0">
                        <a:solidFill>
                          <a:schemeClr val="accent5">
                            <a:lumMod val="25000"/>
                          </a:schemeClr>
                        </a:solidFill>
                        <a:latin typeface="Cambria Math" panose="02040503050406030204" pitchFamily="18" charset="0"/>
                      </a:rPr>
                    </m:ctrlPr>
                  </m:naryPr>
                  <m:sub/>
                  <m:sup/>
                  <m:e>
                    <m:r>
                      <a:rPr lang="tr-TR" sz="1600" b="0" i="1" kern="1200" smtClean="0">
                        <a:solidFill>
                          <a:schemeClr val="accent5">
                            <a:lumMod val="25000"/>
                          </a:schemeClr>
                        </a:solidFill>
                        <a:latin typeface="Cambria Math" panose="02040503050406030204" pitchFamily="18" charset="0"/>
                      </a:rPr>
                      <m:t>∑</m:t>
                    </m:r>
                    <m:acc>
                      <m:accPr>
                        <m:chr m:val="⃗"/>
                        <m:ctrlPr>
                          <a:rPr lang="tr-TR" sz="1600" b="0" i="1" kern="1200" smtClean="0">
                            <a:solidFill>
                              <a:schemeClr val="accent5">
                                <a:lumMod val="25000"/>
                              </a:schemeClr>
                            </a:solidFill>
                            <a:latin typeface="Cambria Math" panose="02040503050406030204" pitchFamily="18" charset="0"/>
                          </a:rPr>
                        </m:ctrlPr>
                      </m:accPr>
                      <m:e>
                        <m:r>
                          <a:rPr lang="tr-TR" sz="1600" b="0" i="1" kern="1200" smtClean="0">
                            <a:solidFill>
                              <a:schemeClr val="accent5">
                                <a:lumMod val="25000"/>
                              </a:schemeClr>
                            </a:solidFill>
                            <a:latin typeface="Cambria Math" panose="02040503050406030204" pitchFamily="18" charset="0"/>
                          </a:rPr>
                          <m:t>𝐹</m:t>
                        </m:r>
                      </m:e>
                    </m:acc>
                    <m:r>
                      <a:rPr lang="tr-TR" sz="1600" b="0" i="1" kern="1200" smtClean="0">
                        <a:solidFill>
                          <a:schemeClr val="accent5">
                            <a:lumMod val="25000"/>
                          </a:schemeClr>
                        </a:solidFill>
                        <a:latin typeface="Cambria Math" panose="02040503050406030204" pitchFamily="18" charset="0"/>
                        <a:ea typeface="Cambria Math" panose="02040503050406030204" pitchFamily="18" charset="0"/>
                      </a:rPr>
                      <m:t>∙</m:t>
                    </m:r>
                    <m:r>
                      <a:rPr lang="tr-TR" sz="1600" b="0" i="1" kern="1200" smtClean="0">
                        <a:solidFill>
                          <a:schemeClr val="accent5">
                            <a:lumMod val="25000"/>
                          </a:schemeClr>
                        </a:solidFill>
                        <a:latin typeface="Cambria Math" panose="02040503050406030204" pitchFamily="18" charset="0"/>
                        <a:ea typeface="Cambria Math" panose="02040503050406030204" pitchFamily="18" charset="0"/>
                      </a:rPr>
                      <m:t>𝑑</m:t>
                    </m:r>
                    <m:acc>
                      <m:accPr>
                        <m:chr m:val="⃗"/>
                        <m:ctrlPr>
                          <a:rPr lang="tr-TR" sz="1600" b="0" i="1" kern="1200" smtClean="0">
                            <a:solidFill>
                              <a:schemeClr val="accent5">
                                <a:lumMod val="25000"/>
                              </a:schemeClr>
                            </a:solidFill>
                            <a:latin typeface="Cambria Math" panose="02040503050406030204" pitchFamily="18" charset="0"/>
                            <a:ea typeface="Cambria Math" panose="02040503050406030204" pitchFamily="18" charset="0"/>
                          </a:rPr>
                        </m:ctrlPr>
                      </m:accPr>
                      <m:e>
                        <m:r>
                          <a:rPr lang="tr-TR" sz="1600" b="0" i="1" kern="1200" smtClean="0">
                            <a:solidFill>
                              <a:schemeClr val="accent5">
                                <a:lumMod val="25000"/>
                              </a:schemeClr>
                            </a:solidFill>
                            <a:latin typeface="Cambria Math" panose="02040503050406030204" pitchFamily="18" charset="0"/>
                            <a:ea typeface="Cambria Math" panose="02040503050406030204" pitchFamily="18" charset="0"/>
                          </a:rPr>
                          <m:t>𝑠</m:t>
                        </m:r>
                      </m:e>
                    </m:acc>
                  </m:e>
                </m:nary>
                <m:r>
                  <a:rPr lang="tr-TR" sz="1600" b="0" i="1" kern="1200" smtClean="0">
                    <a:solidFill>
                      <a:schemeClr val="accent5">
                        <a:lumMod val="25000"/>
                      </a:schemeClr>
                    </a:solidFill>
                    <a:latin typeface="Cambria Math" panose="02040503050406030204" pitchFamily="18" charset="0"/>
                  </a:rPr>
                  <m:t>=</m:t>
                </m:r>
                <m:nary>
                  <m:naryPr>
                    <m:subHide m:val="on"/>
                    <m:supHide m:val="on"/>
                    <m:ctrlPr>
                      <a:rPr lang="tr-TR" sz="1600" b="0" i="1" kern="1200" smtClean="0">
                        <a:solidFill>
                          <a:schemeClr val="accent5">
                            <a:lumMod val="25000"/>
                          </a:schemeClr>
                        </a:solidFill>
                        <a:latin typeface="Cambria Math" panose="02040503050406030204" pitchFamily="18" charset="0"/>
                      </a:rPr>
                    </m:ctrlPr>
                  </m:naryPr>
                  <m:sub/>
                  <m:sup/>
                  <m:e>
                    <m:r>
                      <a:rPr lang="tr-TR" sz="1600" b="0" i="1" kern="1200" smtClean="0">
                        <a:solidFill>
                          <a:schemeClr val="accent5">
                            <a:lumMod val="25000"/>
                          </a:schemeClr>
                        </a:solidFill>
                        <a:latin typeface="Cambria Math" panose="02040503050406030204" pitchFamily="18" charset="0"/>
                      </a:rPr>
                      <m:t>𝑚</m:t>
                    </m:r>
                    <m:acc>
                      <m:accPr>
                        <m:chr m:val="⃗"/>
                        <m:ctrlPr>
                          <a:rPr lang="tr-TR" sz="1600" b="0" i="1" kern="1200" smtClean="0">
                            <a:solidFill>
                              <a:schemeClr val="accent5">
                                <a:lumMod val="25000"/>
                              </a:schemeClr>
                            </a:solidFill>
                            <a:latin typeface="Cambria Math" panose="02040503050406030204" pitchFamily="18" charset="0"/>
                          </a:rPr>
                        </m:ctrlPr>
                      </m:accPr>
                      <m:e>
                        <m:r>
                          <a:rPr lang="tr-TR" sz="1600" b="0" i="1" kern="1200" smtClean="0">
                            <a:solidFill>
                              <a:schemeClr val="accent5">
                                <a:lumMod val="25000"/>
                              </a:schemeClr>
                            </a:solidFill>
                            <a:latin typeface="Cambria Math" panose="02040503050406030204" pitchFamily="18" charset="0"/>
                          </a:rPr>
                          <m:t>𝑎</m:t>
                        </m:r>
                      </m:e>
                    </m:acc>
                    <m:r>
                      <a:rPr lang="tr-TR" sz="1600" b="0" i="1" kern="1200" smtClean="0">
                        <a:solidFill>
                          <a:schemeClr val="accent5">
                            <a:lumMod val="25000"/>
                          </a:schemeClr>
                        </a:solidFill>
                        <a:latin typeface="Cambria Math" panose="02040503050406030204" pitchFamily="18" charset="0"/>
                      </a:rPr>
                      <m:t>𝑑</m:t>
                    </m:r>
                    <m:acc>
                      <m:accPr>
                        <m:chr m:val="⃗"/>
                        <m:ctrlPr>
                          <a:rPr lang="tr-TR" sz="1600" b="0" i="1" kern="1200" smtClean="0">
                            <a:solidFill>
                              <a:schemeClr val="accent5">
                                <a:lumMod val="25000"/>
                              </a:schemeClr>
                            </a:solidFill>
                            <a:latin typeface="Cambria Math" panose="02040503050406030204" pitchFamily="18" charset="0"/>
                          </a:rPr>
                        </m:ctrlPr>
                      </m:accPr>
                      <m:e>
                        <m:r>
                          <a:rPr lang="tr-TR" sz="1600" b="0" i="1" kern="1200" smtClean="0">
                            <a:solidFill>
                              <a:schemeClr val="accent5">
                                <a:lumMod val="25000"/>
                              </a:schemeClr>
                            </a:solidFill>
                            <a:latin typeface="Cambria Math" panose="02040503050406030204" pitchFamily="18" charset="0"/>
                          </a:rPr>
                          <m:t>𝑠</m:t>
                        </m:r>
                      </m:e>
                    </m:acc>
                  </m:e>
                </m:nary>
              </m:oMath>
            </m:oMathPara>
          </a14:m>
          <a:endParaRPr lang="tr-TR" sz="1600" kern="1200" dirty="0">
            <a:solidFill>
              <a:schemeClr val="accent5">
                <a:lumMod val="25000"/>
              </a:schemeClr>
            </a:solidFill>
          </a:endParaRPr>
        </a:p>
      </dsp:txBody>
      <dsp:txXfrm>
        <a:off x="2883277" y="2259810"/>
        <a:ext cx="2314441" cy="671821"/>
      </dsp:txXfrm>
    </dsp:sp>
    <dsp:sp modelId="{0F82A49E-2A46-4618-B474-41E0430788B1}">
      <dsp:nvSpPr>
        <dsp:cNvPr id="0" name=""/>
        <dsp:cNvSpPr/>
      </dsp:nvSpPr>
      <dsp:spPr>
        <a:xfrm>
          <a:off x="5766511" y="1719771"/>
          <a:ext cx="2720937" cy="86687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err="1" smtClean="0">
              <a:solidFill>
                <a:schemeClr val="accent5">
                  <a:lumMod val="25000"/>
                </a:schemeClr>
              </a:solidFill>
            </a:rPr>
            <a:t>Impuls</a:t>
          </a:r>
          <a:r>
            <a:rPr lang="tr-TR" sz="1600" kern="1200" dirty="0" smtClean="0">
              <a:solidFill>
                <a:schemeClr val="accent5">
                  <a:lumMod val="25000"/>
                </a:schemeClr>
              </a:solidFill>
            </a:rPr>
            <a:t>-Momentum İlişkileri</a:t>
          </a:r>
          <a:endParaRPr lang="tr-TR" sz="1600" kern="1200" dirty="0">
            <a:solidFill>
              <a:schemeClr val="accent5">
                <a:lumMod val="25000"/>
              </a:schemeClr>
            </a:solidFill>
          </a:endParaRPr>
        </a:p>
      </dsp:txBody>
      <dsp:txXfrm>
        <a:off x="5766511" y="1719771"/>
        <a:ext cx="2720937" cy="866877"/>
      </dsp:txXfrm>
    </dsp:sp>
    <dsp:sp modelId="{47C4E525-D7F2-46A2-A4D1-DAA2CD544D02}">
      <dsp:nvSpPr>
        <dsp:cNvPr id="0" name=""/>
        <dsp:cNvSpPr/>
      </dsp:nvSpPr>
      <dsp:spPr>
        <a:xfrm>
          <a:off x="6446745" y="2950737"/>
          <a:ext cx="2235849" cy="86687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nary>
                  <m:naryPr>
                    <m:subHide m:val="on"/>
                    <m:supHide m:val="on"/>
                    <m:ctrlPr>
                      <a:rPr lang="tr-TR" sz="1600" b="0" i="1" kern="1200" smtClean="0">
                        <a:solidFill>
                          <a:schemeClr val="accent5">
                            <a:lumMod val="25000"/>
                          </a:schemeClr>
                        </a:solidFill>
                        <a:latin typeface="Cambria Math" panose="02040503050406030204" pitchFamily="18" charset="0"/>
                      </a:rPr>
                    </m:ctrlPr>
                  </m:naryPr>
                  <m:sub/>
                  <m:sup/>
                  <m:e>
                    <m:r>
                      <a:rPr lang="tr-TR" sz="1600" b="0" i="1" kern="1200" smtClean="0">
                        <a:solidFill>
                          <a:schemeClr val="accent5">
                            <a:lumMod val="25000"/>
                          </a:schemeClr>
                        </a:solidFill>
                        <a:latin typeface="Cambria Math" panose="02040503050406030204" pitchFamily="18" charset="0"/>
                      </a:rPr>
                      <m:t>∑</m:t>
                    </m:r>
                    <m:acc>
                      <m:accPr>
                        <m:chr m:val="⃗"/>
                        <m:ctrlPr>
                          <a:rPr lang="tr-TR" sz="1600" b="0" i="1" kern="1200" smtClean="0">
                            <a:solidFill>
                              <a:schemeClr val="accent5">
                                <a:lumMod val="25000"/>
                              </a:schemeClr>
                            </a:solidFill>
                            <a:latin typeface="Cambria Math" panose="02040503050406030204" pitchFamily="18" charset="0"/>
                          </a:rPr>
                        </m:ctrlPr>
                      </m:accPr>
                      <m:e>
                        <m:r>
                          <a:rPr lang="tr-TR" sz="1600" b="0" i="1" kern="1200" smtClean="0">
                            <a:solidFill>
                              <a:schemeClr val="accent5">
                                <a:lumMod val="25000"/>
                              </a:schemeClr>
                            </a:solidFill>
                            <a:latin typeface="Cambria Math" panose="02040503050406030204" pitchFamily="18" charset="0"/>
                          </a:rPr>
                          <m:t>𝐹</m:t>
                        </m:r>
                      </m:e>
                    </m:acc>
                    <m:r>
                      <a:rPr lang="tr-TR" sz="1600" b="0" i="1" kern="1200" smtClean="0">
                        <a:solidFill>
                          <a:schemeClr val="accent5">
                            <a:lumMod val="25000"/>
                          </a:schemeClr>
                        </a:solidFill>
                        <a:latin typeface="Cambria Math" panose="02040503050406030204" pitchFamily="18" charset="0"/>
                        <a:ea typeface="Cambria Math" panose="02040503050406030204" pitchFamily="18" charset="0"/>
                      </a:rPr>
                      <m:t>∙</m:t>
                    </m:r>
                    <m:r>
                      <a:rPr lang="tr-TR" sz="1600" b="0" i="1" kern="1200" smtClean="0">
                        <a:solidFill>
                          <a:schemeClr val="accent5">
                            <a:lumMod val="25000"/>
                          </a:schemeClr>
                        </a:solidFill>
                        <a:latin typeface="Cambria Math" panose="02040503050406030204" pitchFamily="18" charset="0"/>
                        <a:ea typeface="Cambria Math" panose="02040503050406030204" pitchFamily="18" charset="0"/>
                      </a:rPr>
                      <m:t>𝑑𝑡</m:t>
                    </m:r>
                  </m:e>
                </m:nary>
                <m:r>
                  <a:rPr lang="tr-TR" sz="1600" b="0" i="1" kern="1200" smtClean="0">
                    <a:solidFill>
                      <a:schemeClr val="accent5">
                        <a:lumMod val="25000"/>
                      </a:schemeClr>
                    </a:solidFill>
                    <a:latin typeface="Cambria Math" panose="02040503050406030204" pitchFamily="18" charset="0"/>
                  </a:rPr>
                  <m:t>=</m:t>
                </m:r>
                <m:nary>
                  <m:naryPr>
                    <m:subHide m:val="on"/>
                    <m:supHide m:val="on"/>
                    <m:ctrlPr>
                      <a:rPr lang="tr-TR" sz="1600" b="0" i="1" kern="1200" smtClean="0">
                        <a:solidFill>
                          <a:schemeClr val="accent5">
                            <a:lumMod val="25000"/>
                          </a:schemeClr>
                        </a:solidFill>
                        <a:latin typeface="Cambria Math" panose="02040503050406030204" pitchFamily="18" charset="0"/>
                      </a:rPr>
                    </m:ctrlPr>
                  </m:naryPr>
                  <m:sub/>
                  <m:sup/>
                  <m:e>
                    <m:r>
                      <a:rPr lang="tr-TR" sz="1600" b="0" i="1" kern="1200" smtClean="0">
                        <a:solidFill>
                          <a:schemeClr val="accent5">
                            <a:lumMod val="25000"/>
                          </a:schemeClr>
                        </a:solidFill>
                        <a:latin typeface="Cambria Math" panose="02040503050406030204" pitchFamily="18" charset="0"/>
                      </a:rPr>
                      <m:t>𝑚</m:t>
                    </m:r>
                    <m:acc>
                      <m:accPr>
                        <m:chr m:val="⃗"/>
                        <m:ctrlPr>
                          <a:rPr lang="tr-TR" sz="1600" b="0" i="1" kern="1200" smtClean="0">
                            <a:solidFill>
                              <a:schemeClr val="accent5">
                                <a:lumMod val="25000"/>
                              </a:schemeClr>
                            </a:solidFill>
                            <a:latin typeface="Cambria Math" panose="02040503050406030204" pitchFamily="18" charset="0"/>
                          </a:rPr>
                        </m:ctrlPr>
                      </m:accPr>
                      <m:e>
                        <m:r>
                          <a:rPr lang="tr-TR" sz="1600" b="0" i="1" kern="1200" smtClean="0">
                            <a:solidFill>
                              <a:schemeClr val="accent5">
                                <a:lumMod val="25000"/>
                              </a:schemeClr>
                            </a:solidFill>
                            <a:latin typeface="Cambria Math" panose="02040503050406030204" pitchFamily="18" charset="0"/>
                          </a:rPr>
                          <m:t>𝑎</m:t>
                        </m:r>
                      </m:e>
                    </m:acc>
                    <m:r>
                      <a:rPr lang="tr-TR" sz="1600" b="0" i="1" kern="1200" smtClean="0">
                        <a:solidFill>
                          <a:schemeClr val="accent5">
                            <a:lumMod val="25000"/>
                          </a:schemeClr>
                        </a:solidFill>
                        <a:latin typeface="Cambria Math" panose="02040503050406030204" pitchFamily="18" charset="0"/>
                      </a:rPr>
                      <m:t>𝑑𝑡</m:t>
                    </m:r>
                  </m:e>
                </m:nary>
              </m:oMath>
            </m:oMathPara>
          </a14:m>
          <a:endParaRPr lang="tr-TR" sz="1600" kern="1200" dirty="0">
            <a:solidFill>
              <a:schemeClr val="accent5">
                <a:lumMod val="25000"/>
              </a:schemeClr>
            </a:solidFill>
          </a:endParaRPr>
        </a:p>
      </dsp:txBody>
      <dsp:txXfrm>
        <a:off x="6446745" y="2950737"/>
        <a:ext cx="2235849" cy="8668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tr-TR"/>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tr-TR"/>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tr-TR"/>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00E580D-246B-4AB6-9156-194B536138E1}" type="slidenum">
              <a:rPr lang="tr-TR"/>
              <a:pPr/>
              <a:t>‹#›</a:t>
            </a:fld>
            <a:endParaRPr lang="tr-TR"/>
          </a:p>
        </p:txBody>
      </p:sp>
    </p:spTree>
    <p:extLst>
      <p:ext uri="{BB962C8B-B14F-4D97-AF65-F5344CB8AC3E}">
        <p14:creationId xmlns:p14="http://schemas.microsoft.com/office/powerpoint/2010/main" val="21892422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0E580D-246B-4AB6-9156-194B536138E1}" type="slidenum">
              <a:rPr lang="tr-TR" smtClean="0"/>
              <a:pPr/>
              <a:t>10</a:t>
            </a:fld>
            <a:endParaRPr lang="tr-TR"/>
          </a:p>
        </p:txBody>
      </p:sp>
    </p:spTree>
    <p:extLst>
      <p:ext uri="{BB962C8B-B14F-4D97-AF65-F5344CB8AC3E}">
        <p14:creationId xmlns:p14="http://schemas.microsoft.com/office/powerpoint/2010/main" val="286883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0E580D-246B-4AB6-9156-194B536138E1}" type="slidenum">
              <a:rPr lang="tr-TR" smtClean="0"/>
              <a:pPr/>
              <a:t>12</a:t>
            </a:fld>
            <a:endParaRPr lang="tr-TR"/>
          </a:p>
        </p:txBody>
      </p:sp>
    </p:spTree>
    <p:extLst>
      <p:ext uri="{BB962C8B-B14F-4D97-AF65-F5344CB8AC3E}">
        <p14:creationId xmlns:p14="http://schemas.microsoft.com/office/powerpoint/2010/main" val="409151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0E580D-246B-4AB6-9156-194B536138E1}" type="slidenum">
              <a:rPr lang="tr-TR" smtClean="0"/>
              <a:pPr/>
              <a:t>14</a:t>
            </a:fld>
            <a:endParaRPr lang="tr-TR"/>
          </a:p>
        </p:txBody>
      </p:sp>
    </p:spTree>
    <p:extLst>
      <p:ext uri="{BB962C8B-B14F-4D97-AF65-F5344CB8AC3E}">
        <p14:creationId xmlns:p14="http://schemas.microsoft.com/office/powerpoint/2010/main" val="112341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0E580D-246B-4AB6-9156-194B536138E1}" type="slidenum">
              <a:rPr lang="tr-TR" smtClean="0"/>
              <a:pPr/>
              <a:t>22</a:t>
            </a:fld>
            <a:endParaRPr lang="tr-TR"/>
          </a:p>
        </p:txBody>
      </p:sp>
    </p:spTree>
    <p:extLst>
      <p:ext uri="{BB962C8B-B14F-4D97-AF65-F5344CB8AC3E}">
        <p14:creationId xmlns:p14="http://schemas.microsoft.com/office/powerpoint/2010/main" val="168178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0E580D-246B-4AB6-9156-194B536138E1}" type="slidenum">
              <a:rPr lang="tr-TR" smtClean="0"/>
              <a:pPr/>
              <a:t>23</a:t>
            </a:fld>
            <a:endParaRPr lang="tr-TR"/>
          </a:p>
        </p:txBody>
      </p:sp>
    </p:spTree>
    <p:extLst>
      <p:ext uri="{BB962C8B-B14F-4D97-AF65-F5344CB8AC3E}">
        <p14:creationId xmlns:p14="http://schemas.microsoft.com/office/powerpoint/2010/main" val="276043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0E580D-246B-4AB6-9156-194B536138E1}" type="slidenum">
              <a:rPr lang="tr-TR" smtClean="0"/>
              <a:pPr/>
              <a:t>25</a:t>
            </a:fld>
            <a:endParaRPr lang="tr-TR"/>
          </a:p>
        </p:txBody>
      </p:sp>
    </p:spTree>
    <p:extLst>
      <p:ext uri="{BB962C8B-B14F-4D97-AF65-F5344CB8AC3E}">
        <p14:creationId xmlns:p14="http://schemas.microsoft.com/office/powerpoint/2010/main" val="211380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0E580D-246B-4AB6-9156-194B536138E1}" type="slidenum">
              <a:rPr lang="tr-TR" smtClean="0"/>
              <a:pPr/>
              <a:t>26</a:t>
            </a:fld>
            <a:endParaRPr lang="tr-TR"/>
          </a:p>
        </p:txBody>
      </p:sp>
    </p:spTree>
    <p:extLst>
      <p:ext uri="{BB962C8B-B14F-4D97-AF65-F5344CB8AC3E}">
        <p14:creationId xmlns:p14="http://schemas.microsoft.com/office/powerpoint/2010/main" val="394367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0E580D-246B-4AB6-9156-194B536138E1}" type="slidenum">
              <a:rPr lang="tr-TR" smtClean="0"/>
              <a:pPr/>
              <a:t>29</a:t>
            </a:fld>
            <a:endParaRPr lang="tr-TR"/>
          </a:p>
        </p:txBody>
      </p:sp>
    </p:spTree>
    <p:extLst>
      <p:ext uri="{BB962C8B-B14F-4D97-AF65-F5344CB8AC3E}">
        <p14:creationId xmlns:p14="http://schemas.microsoft.com/office/powerpoint/2010/main" val="146263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0E580D-246B-4AB6-9156-194B536138E1}" type="slidenum">
              <a:rPr lang="tr-TR" smtClean="0"/>
              <a:pPr/>
              <a:t>31</a:t>
            </a:fld>
            <a:endParaRPr lang="tr-TR"/>
          </a:p>
        </p:txBody>
      </p:sp>
    </p:spTree>
    <p:extLst>
      <p:ext uri="{BB962C8B-B14F-4D97-AF65-F5344CB8AC3E}">
        <p14:creationId xmlns:p14="http://schemas.microsoft.com/office/powerpoint/2010/main" val="56285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tr-TR" noProof="0" smtClean="0"/>
              <a:t>Asıl başlık stili için tıklatın</a:t>
            </a:r>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tr-TR" noProof="0" smtClean="0"/>
              <a:t>Asıl alt başlık stilini düzenlemek için tıklatın</a:t>
            </a:r>
          </a:p>
        </p:txBody>
      </p:sp>
      <p:sp>
        <p:nvSpPr>
          <p:cNvPr id="16388" name="Rectangle 4"/>
          <p:cNvSpPr>
            <a:spLocks noGrp="1" noChangeArrowheads="1"/>
          </p:cNvSpPr>
          <p:nvPr>
            <p:ph type="dt" sz="half" idx="2"/>
          </p:nvPr>
        </p:nvSpPr>
        <p:spPr/>
        <p:txBody>
          <a:bodyPr/>
          <a:lstStyle>
            <a:lvl1pPr>
              <a:defRPr/>
            </a:lvl1pPr>
          </a:lstStyle>
          <a:p>
            <a:endParaRPr lang="tr-TR"/>
          </a:p>
        </p:txBody>
      </p:sp>
      <p:sp>
        <p:nvSpPr>
          <p:cNvPr id="16389" name="Rectangle 5"/>
          <p:cNvSpPr>
            <a:spLocks noGrp="1" noChangeArrowheads="1"/>
          </p:cNvSpPr>
          <p:nvPr>
            <p:ph type="ftr" sz="quarter" idx="3"/>
          </p:nvPr>
        </p:nvSpPr>
        <p:spPr/>
        <p:txBody>
          <a:bodyPr/>
          <a:lstStyle>
            <a:lvl1pPr>
              <a:defRPr/>
            </a:lvl1pPr>
          </a:lstStyle>
          <a:p>
            <a:endParaRPr lang="tr-TR"/>
          </a:p>
        </p:txBody>
      </p:sp>
      <p:sp>
        <p:nvSpPr>
          <p:cNvPr id="16390" name="Rectangle 6"/>
          <p:cNvSpPr>
            <a:spLocks noGrp="1" noChangeArrowheads="1"/>
          </p:cNvSpPr>
          <p:nvPr>
            <p:ph type="sldNum" sz="quarter" idx="4"/>
          </p:nvPr>
        </p:nvSpPr>
        <p:spPr/>
        <p:txBody>
          <a:bodyPr/>
          <a:lstStyle>
            <a:lvl1pPr>
              <a:defRPr/>
            </a:lvl1pPr>
          </a:lstStyle>
          <a:p>
            <a:fld id="{00AF620E-3C43-49E2-8B42-DAC17A8D4ED7}" type="slidenum">
              <a:rPr lang="tr-TR"/>
              <a:pPr/>
              <a:t>‹#›</a:t>
            </a:fld>
            <a:endParaRPr lang="tr-TR"/>
          </a:p>
        </p:txBody>
      </p:sp>
      <p:sp>
        <p:nvSpPr>
          <p:cNvPr id="16392" name="Rectangle 8" descr="Gold bar"/>
          <p:cNvSpPr>
            <a:spLocks noChangeArrowheads="1"/>
          </p:cNvSpPr>
          <p:nvPr/>
        </p:nvSpPr>
        <p:spPr bwMode="auto">
          <a:xfrm>
            <a:off x="228600" y="2889250"/>
            <a:ext cx="2870200" cy="2016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Rectangle 9" descr="Orange bar"/>
          <p:cNvSpPr>
            <a:spLocks noChangeArrowheads="1"/>
          </p:cNvSpPr>
          <p:nvPr/>
        </p:nvSpPr>
        <p:spPr bwMode="auto">
          <a:xfrm>
            <a:off x="3098800" y="2889250"/>
            <a:ext cx="2870200" cy="201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Rectangle 10" descr="Slate bar"/>
          <p:cNvSpPr>
            <a:spLocks noChangeArrowheads="1"/>
          </p:cNvSpPr>
          <p:nvPr/>
        </p:nvSpPr>
        <p:spPr bwMode="auto">
          <a:xfrm>
            <a:off x="5969000" y="2889250"/>
            <a:ext cx="2870200" cy="2016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24FEF43B-EB27-43CC-BA8E-1A503A314628}" type="slidenum">
              <a:rPr lang="tr-TR"/>
              <a:pPr/>
              <a:t>‹#›</a:t>
            </a:fld>
            <a:endParaRPr lang="tr-TR"/>
          </a:p>
        </p:txBody>
      </p:sp>
    </p:spTree>
    <p:extLst>
      <p:ext uri="{BB962C8B-B14F-4D97-AF65-F5344CB8AC3E}">
        <p14:creationId xmlns:p14="http://schemas.microsoft.com/office/powerpoint/2010/main" val="238268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2F201E7A-E57F-4DC1-BDEC-F439AB2FD5AB}" type="slidenum">
              <a:rPr lang="tr-TR"/>
              <a:pPr/>
              <a:t>‹#›</a:t>
            </a:fld>
            <a:endParaRPr lang="tr-TR"/>
          </a:p>
        </p:txBody>
      </p:sp>
    </p:spTree>
    <p:extLst>
      <p:ext uri="{BB962C8B-B14F-4D97-AF65-F5344CB8AC3E}">
        <p14:creationId xmlns:p14="http://schemas.microsoft.com/office/powerpoint/2010/main" val="2916528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46187"/>
          </a:xfrm>
        </p:spPr>
        <p:txBody>
          <a:bodyPr/>
          <a:lstStyle/>
          <a:p>
            <a:r>
              <a:rPr lang="tr-TR" smtClean="0"/>
              <a:t>Asıl başlık stili için tıklatın</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tr-T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tr-T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A2085D17-BB08-450F-85D6-1A11C58B0A05}" type="slidenum">
              <a:rPr lang="tr-TR"/>
              <a:pPr/>
              <a:t>‹#›</a:t>
            </a:fld>
            <a:endParaRPr lang="tr-TR"/>
          </a:p>
        </p:txBody>
      </p:sp>
    </p:spTree>
    <p:extLst>
      <p:ext uri="{BB962C8B-B14F-4D97-AF65-F5344CB8AC3E}">
        <p14:creationId xmlns:p14="http://schemas.microsoft.com/office/powerpoint/2010/main" val="73008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46187"/>
          </a:xfrm>
        </p:spPr>
        <p:txBody>
          <a:bodyPr/>
          <a:lstStyle/>
          <a:p>
            <a:r>
              <a:rPr lang="tr-TR" smtClean="0"/>
              <a:t>Asıl başlık stili için tıklatın</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lipArt Placeholder 3"/>
          <p:cNvSpPr>
            <a:spLocks noGrp="1"/>
          </p:cNvSpPr>
          <p:nvPr>
            <p:ph type="clipArt" sz="half" idx="2"/>
          </p:nvPr>
        </p:nvSpPr>
        <p:spPr>
          <a:xfrm>
            <a:off x="4648200" y="1600200"/>
            <a:ext cx="4038600" cy="4530725"/>
          </a:xfrm>
        </p:spPr>
        <p:txBody>
          <a:bodyPr/>
          <a:lstStyle/>
          <a:p>
            <a:r>
              <a:rPr lang="tr-TR" smtClean="0"/>
              <a:t>Çevrimiçi resim eklemek için simgeyi tıklatın</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tr-T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4C76AA8-A1A0-4C92-9E3D-3F02CC318050}" type="slidenum">
              <a:rPr lang="tr-TR"/>
              <a:pPr/>
              <a:t>‹#›</a:t>
            </a:fld>
            <a:endParaRPr lang="tr-TR"/>
          </a:p>
        </p:txBody>
      </p:sp>
    </p:spTree>
    <p:extLst>
      <p:ext uri="{BB962C8B-B14F-4D97-AF65-F5344CB8AC3E}">
        <p14:creationId xmlns:p14="http://schemas.microsoft.com/office/powerpoint/2010/main" val="271419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B6CBF2A1-A246-4652-A694-355DEEDA63C2}" type="slidenum">
              <a:rPr lang="tr-TR"/>
              <a:pPr/>
              <a:t>‹#›</a:t>
            </a:fld>
            <a:endParaRPr lang="tr-TR"/>
          </a:p>
        </p:txBody>
      </p:sp>
    </p:spTree>
    <p:extLst>
      <p:ext uri="{BB962C8B-B14F-4D97-AF65-F5344CB8AC3E}">
        <p14:creationId xmlns:p14="http://schemas.microsoft.com/office/powerpoint/2010/main" val="229070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799E2AF1-C64F-4ED3-BE1A-7A297F1E8107}" type="slidenum">
              <a:rPr lang="tr-TR"/>
              <a:pPr/>
              <a:t>‹#›</a:t>
            </a:fld>
            <a:endParaRPr lang="tr-TR"/>
          </a:p>
        </p:txBody>
      </p:sp>
    </p:spTree>
    <p:extLst>
      <p:ext uri="{BB962C8B-B14F-4D97-AF65-F5344CB8AC3E}">
        <p14:creationId xmlns:p14="http://schemas.microsoft.com/office/powerpoint/2010/main" val="13572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lvl1pPr>
              <a:defRPr/>
            </a:lvl1pPr>
          </a:lstStyle>
          <a:p>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0624545D-9CFE-4D0B-889D-E21BFB1ECF18}" type="slidenum">
              <a:rPr lang="tr-TR"/>
              <a:pPr/>
              <a:t>‹#›</a:t>
            </a:fld>
            <a:endParaRPr lang="tr-TR"/>
          </a:p>
        </p:txBody>
      </p:sp>
    </p:spTree>
    <p:extLst>
      <p:ext uri="{BB962C8B-B14F-4D97-AF65-F5344CB8AC3E}">
        <p14:creationId xmlns:p14="http://schemas.microsoft.com/office/powerpoint/2010/main" val="59674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lvl1pPr>
              <a:defRPr/>
            </a:lvl1pPr>
          </a:lstStyle>
          <a:p>
            <a:endParaRPr lang="tr-TR"/>
          </a:p>
        </p:txBody>
      </p:sp>
      <p:sp>
        <p:nvSpPr>
          <p:cNvPr id="8" name="Footer Placeholder 7"/>
          <p:cNvSpPr>
            <a:spLocks noGrp="1"/>
          </p:cNvSpPr>
          <p:nvPr>
            <p:ph type="ftr" sz="quarter" idx="11"/>
          </p:nvPr>
        </p:nvSpPr>
        <p:spPr/>
        <p:txBody>
          <a:bodyPr/>
          <a:lstStyle>
            <a:lvl1pPr>
              <a:defRPr/>
            </a:lvl1pPr>
          </a:lstStyle>
          <a:p>
            <a:endParaRPr lang="tr-TR"/>
          </a:p>
        </p:txBody>
      </p:sp>
      <p:sp>
        <p:nvSpPr>
          <p:cNvPr id="9" name="Slide Number Placeholder 8"/>
          <p:cNvSpPr>
            <a:spLocks noGrp="1"/>
          </p:cNvSpPr>
          <p:nvPr>
            <p:ph type="sldNum" sz="quarter" idx="12"/>
          </p:nvPr>
        </p:nvSpPr>
        <p:spPr/>
        <p:txBody>
          <a:bodyPr/>
          <a:lstStyle>
            <a:lvl1pPr>
              <a:defRPr/>
            </a:lvl1pPr>
          </a:lstStyle>
          <a:p>
            <a:fld id="{90752513-BFCC-449E-AD5D-0FD264D46DB3}" type="slidenum">
              <a:rPr lang="tr-TR"/>
              <a:pPr/>
              <a:t>‹#›</a:t>
            </a:fld>
            <a:endParaRPr lang="tr-TR"/>
          </a:p>
        </p:txBody>
      </p:sp>
    </p:spTree>
    <p:extLst>
      <p:ext uri="{BB962C8B-B14F-4D97-AF65-F5344CB8AC3E}">
        <p14:creationId xmlns:p14="http://schemas.microsoft.com/office/powerpoint/2010/main" val="365575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lvl1pPr>
              <a:defRPr/>
            </a:lvl1pPr>
          </a:lstStyle>
          <a:p>
            <a:endParaRPr lang="tr-TR"/>
          </a:p>
        </p:txBody>
      </p:sp>
      <p:sp>
        <p:nvSpPr>
          <p:cNvPr id="4" name="Footer Placeholder 3"/>
          <p:cNvSpPr>
            <a:spLocks noGrp="1"/>
          </p:cNvSpPr>
          <p:nvPr>
            <p:ph type="ftr" sz="quarter" idx="11"/>
          </p:nvPr>
        </p:nvSpPr>
        <p:spPr/>
        <p:txBody>
          <a:bodyPr/>
          <a:lstStyle>
            <a:lvl1pPr>
              <a:defRPr/>
            </a:lvl1pPr>
          </a:lstStyle>
          <a:p>
            <a:endParaRPr lang="tr-TR"/>
          </a:p>
        </p:txBody>
      </p:sp>
      <p:sp>
        <p:nvSpPr>
          <p:cNvPr id="5" name="Slide Number Placeholder 4"/>
          <p:cNvSpPr>
            <a:spLocks noGrp="1"/>
          </p:cNvSpPr>
          <p:nvPr>
            <p:ph type="sldNum" sz="quarter" idx="12"/>
          </p:nvPr>
        </p:nvSpPr>
        <p:spPr/>
        <p:txBody>
          <a:bodyPr/>
          <a:lstStyle>
            <a:lvl1pPr>
              <a:defRPr/>
            </a:lvl1pPr>
          </a:lstStyle>
          <a:p>
            <a:fld id="{9BAB45B8-D820-4B5C-AF3A-4C4DCFE09432}" type="slidenum">
              <a:rPr lang="tr-TR"/>
              <a:pPr/>
              <a:t>‹#›</a:t>
            </a:fld>
            <a:endParaRPr lang="tr-TR"/>
          </a:p>
        </p:txBody>
      </p:sp>
    </p:spTree>
    <p:extLst>
      <p:ext uri="{BB962C8B-B14F-4D97-AF65-F5344CB8AC3E}">
        <p14:creationId xmlns:p14="http://schemas.microsoft.com/office/powerpoint/2010/main" val="237609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r-TR"/>
          </a:p>
        </p:txBody>
      </p:sp>
      <p:sp>
        <p:nvSpPr>
          <p:cNvPr id="3" name="Footer Placeholder 2"/>
          <p:cNvSpPr>
            <a:spLocks noGrp="1"/>
          </p:cNvSpPr>
          <p:nvPr>
            <p:ph type="ftr" sz="quarter" idx="11"/>
          </p:nvPr>
        </p:nvSpPr>
        <p:spPr/>
        <p:txBody>
          <a:bodyPr/>
          <a:lstStyle>
            <a:lvl1pPr>
              <a:defRPr/>
            </a:lvl1pPr>
          </a:lstStyle>
          <a:p>
            <a:endParaRPr lang="tr-TR"/>
          </a:p>
        </p:txBody>
      </p:sp>
      <p:sp>
        <p:nvSpPr>
          <p:cNvPr id="4" name="Slide Number Placeholder 3"/>
          <p:cNvSpPr>
            <a:spLocks noGrp="1"/>
          </p:cNvSpPr>
          <p:nvPr>
            <p:ph type="sldNum" sz="quarter" idx="12"/>
          </p:nvPr>
        </p:nvSpPr>
        <p:spPr/>
        <p:txBody>
          <a:bodyPr/>
          <a:lstStyle>
            <a:lvl1pPr>
              <a:defRPr/>
            </a:lvl1pPr>
          </a:lstStyle>
          <a:p>
            <a:fld id="{B1136B22-8508-49D2-BD46-6EC6DB0C56E3}" type="slidenum">
              <a:rPr lang="tr-TR"/>
              <a:pPr/>
              <a:t>‹#›</a:t>
            </a:fld>
            <a:endParaRPr lang="tr-TR"/>
          </a:p>
        </p:txBody>
      </p:sp>
    </p:spTree>
    <p:extLst>
      <p:ext uri="{BB962C8B-B14F-4D97-AF65-F5344CB8AC3E}">
        <p14:creationId xmlns:p14="http://schemas.microsoft.com/office/powerpoint/2010/main" val="240609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E2D4E656-C999-4312-A8CD-7732D2338C79}" type="slidenum">
              <a:rPr lang="tr-TR"/>
              <a:pPr/>
              <a:t>‹#›</a:t>
            </a:fld>
            <a:endParaRPr lang="tr-TR"/>
          </a:p>
        </p:txBody>
      </p:sp>
    </p:spTree>
    <p:extLst>
      <p:ext uri="{BB962C8B-B14F-4D97-AF65-F5344CB8AC3E}">
        <p14:creationId xmlns:p14="http://schemas.microsoft.com/office/powerpoint/2010/main" val="337509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DA578A24-C539-4F79-9148-102E9B69F5A6}" type="slidenum">
              <a:rPr lang="tr-TR"/>
              <a:pPr/>
              <a:t>‹#›</a:t>
            </a:fld>
            <a:endParaRPr lang="tr-TR"/>
          </a:p>
        </p:txBody>
      </p:sp>
    </p:spTree>
    <p:extLst>
      <p:ext uri="{BB962C8B-B14F-4D97-AF65-F5344CB8AC3E}">
        <p14:creationId xmlns:p14="http://schemas.microsoft.com/office/powerpoint/2010/main" val="185942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smtClean="0"/>
              <a:t>Ana başlık stilini düzenlemek için tıklatın</a:t>
            </a:r>
          </a:p>
        </p:txBody>
      </p:sp>
      <p:sp>
        <p:nvSpPr>
          <p:cNvPr id="15363"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tr-T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tr-TR"/>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B9439373-13DA-423F-8FD2-5A01CA094997}" type="slidenum">
              <a:rPr lang="tr-TR"/>
              <a:pPr/>
              <a:t>‹#›</a:t>
            </a:fld>
            <a:endParaRPr lang="tr-TR"/>
          </a:p>
        </p:txBody>
      </p:sp>
      <p:sp>
        <p:nvSpPr>
          <p:cNvPr id="15367" name="Rectangle 7" descr="Gold bar"/>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tr-TR" sz="2400">
              <a:latin typeface="Times New Roman" pitchFamily="18" charset="0"/>
            </a:endParaRPr>
          </a:p>
        </p:txBody>
      </p:sp>
      <p:sp>
        <p:nvSpPr>
          <p:cNvPr id="15368"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tr-TR" sz="2400">
              <a:latin typeface="Times New Roman" pitchFamily="18" charset="0"/>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tr-TR"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6.png"/><Relationship Id="rId4" Type="http://schemas.openxmlformats.org/officeDocument/2006/relationships/image" Target="NULL"/><Relationship Id="rId9"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smtClean="0"/>
              <a:t>Bölüm 3</a:t>
            </a:r>
            <a:br>
              <a:rPr lang="tr-TR" dirty="0" smtClean="0"/>
            </a:br>
            <a:r>
              <a:rPr lang="tr-TR" dirty="0" smtClean="0"/>
              <a:t>Parçacık Kinetiği </a:t>
            </a:r>
            <a:endParaRPr lang="tr-TR" dirty="0"/>
          </a:p>
        </p:txBody>
      </p:sp>
      <p:sp>
        <p:nvSpPr>
          <p:cNvPr id="5" name="Alt Başlık 4"/>
          <p:cNvSpPr>
            <a:spLocks noGrp="1"/>
          </p:cNvSpPr>
          <p:nvPr>
            <p:ph type="subTitle" idx="1"/>
          </p:nvPr>
        </p:nvSpPr>
        <p:spPr>
          <a:xfrm>
            <a:off x="827584" y="3270250"/>
            <a:ext cx="7560840" cy="2679030"/>
          </a:xfrm>
        </p:spPr>
        <p:txBody>
          <a:bodyPr/>
          <a:lstStyle/>
          <a:p>
            <a:r>
              <a:rPr lang="tr-TR" sz="2800" dirty="0" smtClean="0"/>
              <a:t>Bu bölümü dört alt başlık altında çalışacağız</a:t>
            </a:r>
          </a:p>
          <a:p>
            <a:pPr marL="457200" indent="-457200">
              <a:spcBef>
                <a:spcPts val="0"/>
              </a:spcBef>
              <a:buFont typeface="Arial" panose="020B0604020202020204" pitchFamily="34" charset="0"/>
              <a:buChar char="•"/>
            </a:pPr>
            <a:r>
              <a:rPr lang="tr-TR" sz="2400" dirty="0" smtClean="0">
                <a:solidFill>
                  <a:schemeClr val="accent1"/>
                </a:solidFill>
              </a:rPr>
              <a:t>Newton’un 2. yasasının direkt uygulaması</a:t>
            </a:r>
          </a:p>
          <a:p>
            <a:pPr marL="457200" indent="-457200">
              <a:spcBef>
                <a:spcPts val="0"/>
              </a:spcBef>
              <a:buFont typeface="Arial" panose="020B0604020202020204" pitchFamily="34" charset="0"/>
              <a:buChar char="•"/>
            </a:pPr>
            <a:r>
              <a:rPr lang="tr-TR" sz="2400" dirty="0">
                <a:solidFill>
                  <a:schemeClr val="accent1"/>
                </a:solidFill>
              </a:rPr>
              <a:t>İş - Enerji İlişkileri</a:t>
            </a:r>
          </a:p>
          <a:p>
            <a:pPr marL="457200" indent="-457200">
              <a:spcBef>
                <a:spcPts val="0"/>
              </a:spcBef>
              <a:buFont typeface="Arial" panose="020B0604020202020204" pitchFamily="34" charset="0"/>
              <a:buChar char="•"/>
            </a:pPr>
            <a:r>
              <a:rPr lang="tr-TR" sz="2400" dirty="0" err="1">
                <a:solidFill>
                  <a:srgbClr val="FF0000"/>
                </a:solidFill>
              </a:rPr>
              <a:t>İmpuls</a:t>
            </a:r>
            <a:r>
              <a:rPr lang="tr-TR" sz="2400" dirty="0">
                <a:solidFill>
                  <a:srgbClr val="FF0000"/>
                </a:solidFill>
              </a:rPr>
              <a:t> ve Momentum İlişkileri</a:t>
            </a:r>
          </a:p>
          <a:p>
            <a:pPr marL="457200" indent="-457200">
              <a:spcBef>
                <a:spcPts val="0"/>
              </a:spcBef>
              <a:buFont typeface="Arial" panose="020B0604020202020204" pitchFamily="34" charset="0"/>
              <a:buChar char="•"/>
            </a:pPr>
            <a:r>
              <a:rPr lang="tr-TR" sz="2400" dirty="0" smtClean="0">
                <a:solidFill>
                  <a:schemeClr val="accent1"/>
                </a:solidFill>
              </a:rPr>
              <a:t>Özel Uygulamalar</a:t>
            </a:r>
          </a:p>
        </p:txBody>
      </p:sp>
    </p:spTree>
    <p:extLst>
      <p:ext uri="{BB962C8B-B14F-4D97-AF65-F5344CB8AC3E}">
        <p14:creationId xmlns:p14="http://schemas.microsoft.com/office/powerpoint/2010/main" val="1180325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Problemler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sz="half" idx="1"/>
              </p:nvPr>
            </p:nvSpPr>
            <p:spPr/>
            <p:txBody>
              <a:bodyPr/>
              <a:lstStyle/>
              <a:p>
                <a:pPr marL="0" indent="0">
                  <a:buNone/>
                </a:pPr>
                <a:r>
                  <a:rPr lang="tr-TR" sz="2400" dirty="0" smtClean="0">
                    <a:solidFill>
                      <a:srgbClr val="FF0000"/>
                    </a:solidFill>
                  </a:rPr>
                  <a:t>Örnek 1’in Çözümü: </a:t>
                </a:r>
              </a:p>
              <a:p>
                <a:pPr marL="0" indent="0">
                  <a:buNone/>
                </a:pPr>
                <a14:m>
                  <m:oMathPara xmlns:m="http://schemas.openxmlformats.org/officeDocument/2006/math">
                    <m:oMathParaPr>
                      <m:jc m:val="centerGroup"/>
                    </m:oMathParaPr>
                    <m:oMath xmlns:m="http://schemas.openxmlformats.org/officeDocument/2006/math">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𝑚</m:t>
                          </m:r>
                        </m:e>
                        <m:sub>
                          <m:r>
                            <a:rPr lang="tr-TR" sz="2400" b="0" i="1" dirty="0" smtClean="0">
                              <a:latin typeface="Cambria Math" panose="02040503050406030204" pitchFamily="18" charset="0"/>
                            </a:rPr>
                            <m:t>𝑚</m:t>
                          </m:r>
                        </m:sub>
                      </m:sSub>
                      <m:r>
                        <a:rPr lang="tr-TR" sz="2400" b="0" i="1" dirty="0" smtClean="0">
                          <a:latin typeface="Cambria Math" panose="02040503050406030204" pitchFamily="18" charset="0"/>
                        </a:rPr>
                        <m:t>=</m:t>
                      </m:r>
                      <m:r>
                        <a:rPr lang="tr-TR" sz="2400" i="1" dirty="0" smtClean="0">
                          <a:latin typeface="Cambria Math" panose="02040503050406030204" pitchFamily="18" charset="0"/>
                        </a:rPr>
                        <m:t>60 </m:t>
                      </m:r>
                      <m:r>
                        <a:rPr lang="tr-TR" sz="2400" i="1" dirty="0">
                          <a:latin typeface="Cambria Math" panose="02040503050406030204" pitchFamily="18" charset="0"/>
                        </a:rPr>
                        <m:t>𝑔</m:t>
                      </m:r>
                      <m:r>
                        <a:rPr lang="tr-TR" sz="2400" b="0" i="1" dirty="0" smtClean="0">
                          <a:latin typeface="Cambria Math" panose="02040503050406030204" pitchFamily="18" charset="0"/>
                        </a:rPr>
                        <m:t>=0.06 </m:t>
                      </m:r>
                      <m:r>
                        <a:rPr lang="tr-TR" sz="2400" b="0" i="1" dirty="0" smtClean="0">
                          <a:latin typeface="Cambria Math" panose="02040503050406030204" pitchFamily="18" charset="0"/>
                        </a:rPr>
                        <m:t>𝑘𝑔</m:t>
                      </m:r>
                      <m:r>
                        <a:rPr lang="tr-TR" sz="2400" i="1" dirty="0">
                          <a:latin typeface="Cambria Math" panose="02040503050406030204" pitchFamily="18" charset="0"/>
                        </a:rPr>
                        <m:t> </m:t>
                      </m:r>
                    </m:oMath>
                  </m:oMathPara>
                </a14:m>
                <a:endParaRPr lang="tr-TR" sz="2400" dirty="0" smtClean="0"/>
              </a:p>
              <a:p>
                <a:pPr marL="0" indent="0">
                  <a:buNone/>
                </a:pPr>
                <a14:m>
                  <m:oMathPara xmlns:m="http://schemas.openxmlformats.org/officeDocument/2006/math">
                    <m:oMathParaPr>
                      <m:jc m:val="centerGroup"/>
                    </m:oMathParaPr>
                    <m:oMath xmlns:m="http://schemas.openxmlformats.org/officeDocument/2006/math">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𝑣</m:t>
                          </m:r>
                        </m:e>
                        <m:sub>
                          <m:r>
                            <a:rPr lang="tr-TR" sz="2400" b="0" i="1" dirty="0" smtClean="0">
                              <a:latin typeface="Cambria Math" panose="02040503050406030204" pitchFamily="18" charset="0"/>
                            </a:rPr>
                            <m:t>𝑚</m:t>
                          </m:r>
                          <m:r>
                            <a:rPr lang="tr-TR" sz="2400" b="0" i="1" dirty="0" smtClean="0">
                              <a:latin typeface="Cambria Math" panose="02040503050406030204" pitchFamily="18" charset="0"/>
                            </a:rPr>
                            <m:t>1</m:t>
                          </m:r>
                        </m:sub>
                      </m:sSub>
                      <m:r>
                        <a:rPr lang="tr-TR" sz="2400" b="0" i="1" dirty="0" smtClean="0">
                          <a:latin typeface="Cambria Math" panose="02040503050406030204" pitchFamily="18" charset="0"/>
                        </a:rPr>
                        <m:t>=</m:t>
                      </m:r>
                      <m:r>
                        <a:rPr lang="tr-TR" sz="2400" i="1" dirty="0" smtClean="0">
                          <a:latin typeface="Cambria Math" panose="02040503050406030204" pitchFamily="18" charset="0"/>
                        </a:rPr>
                        <m:t>600</m:t>
                      </m:r>
                      <m:f>
                        <m:fPr>
                          <m:ctrlPr>
                            <a:rPr lang="tr-TR" sz="2400" i="1" dirty="0" smtClean="0">
                              <a:latin typeface="Cambria Math" panose="02040503050406030204" pitchFamily="18" charset="0"/>
                            </a:rPr>
                          </m:ctrlPr>
                        </m:fPr>
                        <m:num>
                          <m:r>
                            <a:rPr lang="tr-TR" sz="2400" i="1" dirty="0" smtClean="0">
                              <a:latin typeface="Cambria Math" panose="02040503050406030204" pitchFamily="18" charset="0"/>
                            </a:rPr>
                            <m:t>𝑚</m:t>
                          </m:r>
                        </m:num>
                        <m:den>
                          <m:r>
                            <a:rPr lang="tr-TR" sz="2400" i="1" dirty="0" smtClean="0">
                              <a:latin typeface="Cambria Math" panose="02040503050406030204" pitchFamily="18" charset="0"/>
                            </a:rPr>
                            <m:t>𝑠</m:t>
                          </m:r>
                        </m:den>
                      </m:f>
                      <m:r>
                        <a:rPr lang="tr-TR" sz="2400" b="0" i="1" dirty="0"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𝑣</m:t>
                          </m:r>
                        </m:e>
                        <m:sub>
                          <m:r>
                            <a:rPr lang="tr-TR" sz="2400" b="0" i="1" dirty="0" smtClean="0">
                              <a:latin typeface="Cambria Math" panose="02040503050406030204" pitchFamily="18" charset="0"/>
                            </a:rPr>
                            <m:t>𝑚</m:t>
                          </m:r>
                          <m:r>
                            <a:rPr lang="tr-TR" sz="2400" b="0" i="1" dirty="0" smtClean="0">
                              <a:latin typeface="Cambria Math" panose="02040503050406030204" pitchFamily="18" charset="0"/>
                            </a:rPr>
                            <m:t>2</m:t>
                          </m:r>
                        </m:sub>
                      </m:sSub>
                      <m:r>
                        <a:rPr lang="tr-TR" sz="2400" b="0" i="1" dirty="0" smtClean="0">
                          <a:latin typeface="Cambria Math" panose="02040503050406030204" pitchFamily="18" charset="0"/>
                        </a:rPr>
                        <m:t>=400 </m:t>
                      </m:r>
                      <m:r>
                        <a:rPr lang="tr-TR" sz="2400" b="0" i="1" dirty="0" smtClean="0">
                          <a:latin typeface="Cambria Math" panose="02040503050406030204" pitchFamily="18" charset="0"/>
                        </a:rPr>
                        <m:t>𝑚</m:t>
                      </m:r>
                      <m:r>
                        <a:rPr lang="tr-TR" sz="2400" b="0" i="1" dirty="0" smtClean="0">
                          <a:latin typeface="Cambria Math" panose="02040503050406030204" pitchFamily="18" charset="0"/>
                        </a:rPr>
                        <m:t>/</m:t>
                      </m:r>
                      <m:r>
                        <a:rPr lang="tr-TR" sz="2400" b="0" i="1" dirty="0" smtClean="0">
                          <a:latin typeface="Cambria Math" panose="02040503050406030204" pitchFamily="18" charset="0"/>
                        </a:rPr>
                        <m:t>𝑠</m:t>
                      </m:r>
                    </m:oMath>
                  </m:oMathPara>
                </a14:m>
                <a:endParaRPr lang="tr-TR" sz="24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𝑚</m:t>
                          </m:r>
                        </m:e>
                        <m:sub>
                          <m:r>
                            <a:rPr lang="tr-TR" sz="2400" b="0" i="1" dirty="0" smtClean="0">
                              <a:latin typeface="Cambria Math" panose="02040503050406030204" pitchFamily="18" charset="0"/>
                            </a:rPr>
                            <m:t>𝑘</m:t>
                          </m:r>
                        </m:sub>
                      </m:sSub>
                      <m:r>
                        <a:rPr lang="tr-TR" sz="2400" b="0" i="1" dirty="0" smtClean="0">
                          <a:latin typeface="Cambria Math" panose="02040503050406030204" pitchFamily="18" charset="0"/>
                        </a:rPr>
                        <m:t>=</m:t>
                      </m:r>
                      <m:r>
                        <a:rPr lang="tr-TR" sz="2400" i="1" dirty="0" smtClean="0">
                          <a:latin typeface="Cambria Math" panose="02040503050406030204" pitchFamily="18" charset="0"/>
                        </a:rPr>
                        <m:t>3 </m:t>
                      </m:r>
                      <m:r>
                        <a:rPr lang="tr-TR" sz="2400" i="1" dirty="0" smtClean="0">
                          <a:latin typeface="Cambria Math" panose="02040503050406030204" pitchFamily="18" charset="0"/>
                        </a:rPr>
                        <m:t>𝑘𝑔</m:t>
                      </m:r>
                    </m:oMath>
                  </m:oMathPara>
                </a14:m>
                <a:endParaRPr lang="tr-TR" sz="2400" dirty="0" smtClean="0"/>
              </a:p>
              <a:p>
                <a:pPr marL="0" indent="0">
                  <a:buNone/>
                </a:pPr>
                <a14:m>
                  <m:oMathPara xmlns:m="http://schemas.openxmlformats.org/officeDocument/2006/math">
                    <m:oMathParaPr>
                      <m:jc m:val="centerGroup"/>
                    </m:oMathParaPr>
                    <m:oMath xmlns:m="http://schemas.openxmlformats.org/officeDocument/2006/math">
                      <m:r>
                        <a:rPr lang="tr-TR" sz="2400" b="0" i="1" dirty="0" smtClean="0">
                          <a:latin typeface="Cambria Math" panose="02040503050406030204" pitchFamily="18" charset="0"/>
                        </a:rPr>
                        <m:t>𝑠</m:t>
                      </m:r>
                      <m:r>
                        <a:rPr lang="tr-TR" sz="2400" b="0" i="1" dirty="0" smtClean="0">
                          <a:latin typeface="Cambria Math" panose="02040503050406030204" pitchFamily="18" charset="0"/>
                        </a:rPr>
                        <m:t>=2.7 </m:t>
                      </m:r>
                      <m:r>
                        <a:rPr lang="tr-TR" sz="2400" i="1" dirty="0" smtClean="0">
                          <a:latin typeface="Cambria Math" panose="02040503050406030204" pitchFamily="18" charset="0"/>
                        </a:rPr>
                        <m:t>𝑚</m:t>
                      </m:r>
                    </m:oMath>
                  </m:oMathPara>
                </a14:m>
                <a:endParaRPr lang="tr-TR" sz="2400" dirty="0" smtClean="0"/>
              </a:p>
              <a:p>
                <a:pPr marL="0" indent="0">
                  <a:buNone/>
                </a:pPr>
                <a14:m>
                  <m:oMathPara xmlns:m="http://schemas.openxmlformats.org/officeDocument/2006/math">
                    <m:oMathParaPr>
                      <m:jc m:val="centerGroup"/>
                    </m:oMathParaPr>
                    <m:oMath xmlns:m="http://schemas.openxmlformats.org/officeDocument/2006/math">
                      <m:r>
                        <a:rPr lang="tr-TR" sz="2400" b="0" i="1" smtClean="0">
                          <a:latin typeface="Cambria Math" panose="02040503050406030204" pitchFamily="18" charset="0"/>
                        </a:rPr>
                        <m:t>𝜇</m:t>
                      </m:r>
                      <m:r>
                        <a:rPr lang="tr-TR" sz="2400" b="0" i="1" smtClean="0">
                          <a:latin typeface="Cambria Math" panose="02040503050406030204" pitchFamily="18" charset="0"/>
                        </a:rPr>
                        <m:t>=?</m:t>
                      </m:r>
                    </m:oMath>
                  </m:oMathPara>
                </a14:m>
                <a:endParaRPr lang="tr-TR" sz="2400" dirty="0" smtClean="0"/>
              </a:p>
              <a:p>
                <a:pPr marL="0" indent="0">
                  <a:buNone/>
                </a:pPr>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blipFill rotWithShape="0">
                <a:blip r:embed="rId3"/>
                <a:stretch>
                  <a:fillRect l="-2262" t="-942"/>
                </a:stretch>
              </a:blipFill>
            </p:spPr>
            <p:txBody>
              <a:bodyPr/>
              <a:lstStyle/>
              <a:p>
                <a:r>
                  <a:rPr lang="tr-TR">
                    <a:noFill/>
                  </a:rPr>
                  <a:t> </a:t>
                </a:r>
              </a:p>
            </p:txBody>
          </p:sp>
        </mc:Fallback>
      </mc:AlternateContent>
      <p:pic>
        <p:nvPicPr>
          <p:cNvPr id="4" name="İçerik Yer Tutucusu 3"/>
          <p:cNvPicPr>
            <a:picLocks noGrp="1" noChangeAspect="1"/>
          </p:cNvPicPr>
          <p:nvPr>
            <p:ph sz="half" idx="2"/>
          </p:nvPr>
        </p:nvPicPr>
        <p:blipFill>
          <a:blip r:embed="rId4"/>
          <a:stretch>
            <a:fillRect/>
          </a:stretch>
        </p:blipFill>
        <p:spPr>
          <a:xfrm>
            <a:off x="3347864" y="2132856"/>
            <a:ext cx="5216580" cy="2376264"/>
          </a:xfrm>
          <a:prstGeom prst="rect">
            <a:avLst/>
          </a:prstGeom>
        </p:spPr>
      </p:pic>
      <mc:AlternateContent xmlns:mc="http://schemas.openxmlformats.org/markup-compatibility/2006" xmlns:a14="http://schemas.microsoft.com/office/drawing/2010/main">
        <mc:Choice Requires="a14">
          <p:sp>
            <p:nvSpPr>
              <p:cNvPr id="5" name="Dikdörtgen 4"/>
              <p:cNvSpPr/>
              <p:nvPr/>
            </p:nvSpPr>
            <p:spPr>
              <a:xfrm>
                <a:off x="457200" y="4869160"/>
                <a:ext cx="8229600" cy="20946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latin typeface="Cambria Math" panose="02040503050406030204" pitchFamily="18" charset="0"/>
                            </a:rPr>
                          </m:ctrlPr>
                        </m:naryPr>
                        <m:sub/>
                        <m:sup/>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nary>
                      <m:r>
                        <a:rPr lang="tr-TR" sz="2400" i="1">
                          <a:latin typeface="Cambria Math" panose="02040503050406030204" pitchFamily="18" charset="0"/>
                        </a:rPr>
                        <m:t>=</m:t>
                      </m:r>
                      <m:r>
                        <a:rPr lang="tr-TR" sz="2400" i="1">
                          <a:latin typeface="Cambria Math" panose="02040503050406030204" pitchFamily="18" charset="0"/>
                        </a:rPr>
                        <m:t>𝑚</m:t>
                      </m:r>
                      <m:acc>
                        <m:accPr>
                          <m:chr m:val="⃗"/>
                          <m:ctrlPr>
                            <a:rPr lang="tr-TR" sz="2400" i="1">
                              <a:latin typeface="Cambria Math" panose="02040503050406030204" pitchFamily="18" charset="0"/>
                            </a:rPr>
                          </m:ctrlPr>
                        </m:accPr>
                        <m:e>
                          <m:r>
                            <a:rPr lang="tr-TR" sz="2400" i="1">
                              <a:latin typeface="Cambria Math" panose="02040503050406030204" pitchFamily="18" charset="0"/>
                            </a:rPr>
                            <m:t>𝑎</m:t>
                          </m:r>
                        </m:e>
                      </m:acc>
                      <m:r>
                        <a:rPr lang="tr-TR" sz="240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m:t>
                          </m:r>
                          <m:r>
                            <a:rPr lang="tr-TR" sz="2400" i="1">
                              <a:latin typeface="Cambria Math" panose="02040503050406030204" pitchFamily="18" charset="0"/>
                            </a:rPr>
                            <m:t>𝑓</m:t>
                          </m:r>
                        </m:e>
                        <m:sub>
                          <m:r>
                            <a:rPr lang="tr-TR" sz="2400" i="1">
                              <a:latin typeface="Cambria Math" panose="02040503050406030204" pitchFamily="18" charset="0"/>
                            </a:rPr>
                            <m:t>𝑚𝑎𝑥</m:t>
                          </m:r>
                        </m:sub>
                      </m:sSub>
                      <m:r>
                        <a:rPr lang="tr-TR" sz="2400" i="1">
                          <a:latin typeface="Cambria Math" panose="02040503050406030204" pitchFamily="18" charset="0"/>
                        </a:rPr>
                        <m:t>=−</m:t>
                      </m:r>
                      <m:r>
                        <a:rPr lang="tr-TR" sz="2400" i="1">
                          <a:latin typeface="Cambria Math" panose="02040503050406030204" pitchFamily="18" charset="0"/>
                          <a:ea typeface="Cambria Math" panose="02040503050406030204" pitchFamily="18" charset="0"/>
                        </a:rPr>
                        <m:t>𝜇</m:t>
                      </m:r>
                      <m:r>
                        <a:rPr lang="tr-TR" sz="2400" i="1">
                          <a:latin typeface="Cambria Math" panose="02040503050406030204" pitchFamily="18" charset="0"/>
                        </a:rPr>
                        <m:t>𝑚𝑔</m:t>
                      </m:r>
                      <m:r>
                        <a:rPr lang="tr-TR" sz="2400" i="1">
                          <a:latin typeface="Cambria Math" panose="02040503050406030204" pitchFamily="18" charset="0"/>
                        </a:rPr>
                        <m:t>=</m:t>
                      </m:r>
                      <m:r>
                        <a:rPr lang="tr-TR" sz="2400" i="1">
                          <a:latin typeface="Cambria Math" panose="02040503050406030204" pitchFamily="18" charset="0"/>
                        </a:rPr>
                        <m:t>𝑚𝑎</m:t>
                      </m:r>
                      <m:r>
                        <a:rPr lang="tr-TR" sz="2400" b="0" i="1" smtClean="0">
                          <a:latin typeface="Cambria Math" panose="02040503050406030204" pitchFamily="18" charset="0"/>
                        </a:rPr>
                        <m:t>⟹</m:t>
                      </m:r>
                      <m:r>
                        <a:rPr lang="tr-TR" sz="2400" i="1">
                          <a:latin typeface="Cambria Math" panose="02040503050406030204" pitchFamily="18" charset="0"/>
                        </a:rPr>
                        <m:t>−</m:t>
                      </m:r>
                      <m:r>
                        <a:rPr lang="tr-TR" sz="2400" i="1">
                          <a:latin typeface="Cambria Math" panose="02040503050406030204" pitchFamily="18" charset="0"/>
                          <a:ea typeface="Cambria Math" panose="02040503050406030204" pitchFamily="18" charset="0"/>
                        </a:rPr>
                        <m:t>𝜇</m:t>
                      </m:r>
                      <m:r>
                        <a:rPr lang="tr-TR" sz="2400" i="1">
                          <a:latin typeface="Cambria Math" panose="02040503050406030204" pitchFamily="18" charset="0"/>
                        </a:rPr>
                        <m:t>𝑔</m:t>
                      </m:r>
                      <m:r>
                        <a:rPr lang="tr-TR" sz="2400" i="1">
                          <a:latin typeface="Cambria Math" panose="02040503050406030204" pitchFamily="18" charset="0"/>
                        </a:rPr>
                        <m:t>=</m:t>
                      </m:r>
                      <m:r>
                        <a:rPr lang="tr-TR" sz="2400" i="1">
                          <a:latin typeface="Cambria Math" panose="02040503050406030204" pitchFamily="18" charset="0"/>
                        </a:rPr>
                        <m:t>𝑎</m:t>
                      </m:r>
                    </m:oMath>
                  </m:oMathPara>
                </a14:m>
                <a:endParaRPr lang="tr-TR" sz="2400" dirty="0" smtClean="0"/>
              </a:p>
              <a:p>
                <a:r>
                  <a:rPr lang="tr-TR" sz="2400" dirty="0" smtClean="0"/>
                  <a:t>Sürtünme katsayısı </a:t>
                </a:r>
                <a14:m>
                  <m:oMath xmlns:m="http://schemas.openxmlformats.org/officeDocument/2006/math">
                    <m:r>
                      <a:rPr lang="tr-TR" sz="2400" i="1">
                        <a:latin typeface="Cambria Math" panose="02040503050406030204" pitchFamily="18" charset="0"/>
                        <a:ea typeface="Cambria Math" panose="02040503050406030204" pitchFamily="18" charset="0"/>
                      </a:rPr>
                      <m:t>𝜇</m:t>
                    </m:r>
                  </m:oMath>
                </a14:m>
                <a:r>
                  <a:rPr lang="tr-TR" sz="2400" dirty="0" smtClean="0"/>
                  <a:t>’</a:t>
                </a:r>
                <a:r>
                  <a:rPr lang="tr-TR" sz="2400" dirty="0" err="1" smtClean="0"/>
                  <a:t>yu</a:t>
                </a:r>
                <a:r>
                  <a:rPr lang="tr-TR" sz="2400" dirty="0" smtClean="0"/>
                  <a:t> bulmak için önce ivmeyi </a:t>
                </a:r>
                <a14:m>
                  <m:oMath xmlns:m="http://schemas.openxmlformats.org/officeDocument/2006/math">
                    <m:r>
                      <a:rPr lang="tr-TR" sz="2400" i="1">
                        <a:latin typeface="Cambria Math" panose="02040503050406030204" pitchFamily="18" charset="0"/>
                      </a:rPr>
                      <m:t>𝑎</m:t>
                    </m:r>
                  </m:oMath>
                </a14:m>
                <a:r>
                  <a:rPr lang="tr-TR" sz="2400" dirty="0" smtClean="0"/>
                  <a:t>’</a:t>
                </a:r>
                <a:r>
                  <a:rPr lang="tr-TR" sz="2400" dirty="0" err="1" smtClean="0"/>
                  <a:t>yı</a:t>
                </a:r>
                <a:r>
                  <a:rPr lang="tr-TR" sz="2400" dirty="0" smtClean="0"/>
                  <a:t> bulmalıyız.</a:t>
                </a:r>
                <a:endParaRPr lang="tr-TR" sz="2400" dirty="0"/>
              </a:p>
              <a:p>
                <a:endParaRPr lang="en-US" sz="2400" dirty="0"/>
              </a:p>
            </p:txBody>
          </p:sp>
        </mc:Choice>
        <mc:Fallback xmlns="">
          <p:sp>
            <p:nvSpPr>
              <p:cNvPr id="5" name="Dikdörtgen 4"/>
              <p:cNvSpPr>
                <a:spLocks noRot="1" noChangeAspect="1" noMove="1" noResize="1" noEditPoints="1" noAdjustHandles="1" noChangeArrowheads="1" noChangeShapeType="1" noTextEdit="1"/>
              </p:cNvSpPr>
              <p:nvPr/>
            </p:nvSpPr>
            <p:spPr>
              <a:xfrm>
                <a:off x="457200" y="4869160"/>
                <a:ext cx="8229600" cy="2094676"/>
              </a:xfrm>
              <a:prstGeom prst="rect">
                <a:avLst/>
              </a:prstGeom>
              <a:blipFill rotWithShape="0">
                <a:blip r:embed="rId5"/>
                <a:stretch>
                  <a:fillRect l="-1111"/>
                </a:stretch>
              </a:blipFill>
            </p:spPr>
            <p:txBody>
              <a:bodyPr/>
              <a:lstStyle/>
              <a:p>
                <a:r>
                  <a:rPr lang="tr-TR">
                    <a:noFill/>
                  </a:rPr>
                  <a:t> </a:t>
                </a:r>
              </a:p>
            </p:txBody>
          </p:sp>
        </mc:Fallback>
      </mc:AlternateContent>
    </p:spTree>
    <p:extLst>
      <p:ext uri="{BB962C8B-B14F-4D97-AF65-F5344CB8AC3E}">
        <p14:creationId xmlns:p14="http://schemas.microsoft.com/office/powerpoint/2010/main" val="124536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188640"/>
            <a:ext cx="8229600" cy="1246187"/>
          </a:xfrm>
        </p:spPr>
        <p:txBody>
          <a:bodyPr/>
          <a:lstStyle/>
          <a:p>
            <a:r>
              <a:rPr lang="tr-TR" dirty="0" smtClean="0"/>
              <a:t>Örnek Problemler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23528" y="1628800"/>
                <a:ext cx="8867328" cy="4530725"/>
              </a:xfrm>
            </p:spPr>
            <p:txBody>
              <a:bodyPr/>
              <a:lstStyle/>
              <a:p>
                <a:pPr marL="0" indent="0">
                  <a:buNone/>
                </a:pPr>
                <a:r>
                  <a:rPr lang="tr-TR" sz="2400" dirty="0" smtClean="0">
                    <a:solidFill>
                      <a:srgbClr val="FF0000"/>
                    </a:solidFill>
                    <a:latin typeface="+mj-lt"/>
                  </a:rPr>
                  <a:t>Örnek 1’in Çözümü:</a:t>
                </a:r>
              </a:p>
              <a:p>
                <a:pPr marL="0" indent="0">
                  <a:buNone/>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ea typeface="Cambria Math" panose="02040503050406030204" pitchFamily="18" charset="0"/>
                        </a:rPr>
                        <m:t>∆</m:t>
                      </m:r>
                      <m:acc>
                        <m:accPr>
                          <m:chr m:val="⃗"/>
                          <m:ctrlPr>
                            <a:rPr lang="tr-TR" sz="2400" i="1">
                              <a:latin typeface="Cambria Math" panose="02040503050406030204" pitchFamily="18" charset="0"/>
                            </a:rPr>
                          </m:ctrlPr>
                        </m:accPr>
                        <m:e>
                          <m:r>
                            <a:rPr lang="tr-TR" sz="2400" i="1">
                              <a:latin typeface="Cambria Math" panose="02040503050406030204" pitchFamily="18" charset="0"/>
                            </a:rPr>
                            <m:t>𝐺</m:t>
                          </m:r>
                        </m:e>
                      </m:acc>
                      <m:r>
                        <a:rPr lang="tr-TR" sz="2400" i="1">
                          <a:latin typeface="Cambria Math" panose="02040503050406030204" pitchFamily="18" charset="0"/>
                        </a:rPr>
                        <m:t>=0;</m:t>
                      </m:r>
                    </m:oMath>
                  </m:oMathPara>
                </a14:m>
                <a:endParaRPr lang="tr-TR" sz="2400" i="1" dirty="0" smtClean="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𝑚</m:t>
                          </m:r>
                        </m:sub>
                      </m:sSub>
                      <m:sSub>
                        <m:sSubPr>
                          <m:ctrlPr>
                            <a:rPr lang="tr-TR" sz="2400" i="1">
                              <a:latin typeface="Cambria Math" panose="02040503050406030204" pitchFamily="18" charset="0"/>
                            </a:rPr>
                          </m:ctrlPr>
                        </m:sSubPr>
                        <m:e>
                          <m:r>
                            <a:rPr lang="tr-TR" sz="2400" i="1">
                              <a:latin typeface="Cambria Math" panose="02040503050406030204" pitchFamily="18" charset="0"/>
                            </a:rPr>
                            <m:t>𝑣</m:t>
                          </m:r>
                        </m:e>
                        <m:sub>
                          <m:r>
                            <a:rPr lang="tr-TR" sz="2400" i="1">
                              <a:latin typeface="Cambria Math" panose="02040503050406030204" pitchFamily="18" charset="0"/>
                            </a:rPr>
                            <m:t>𝑚</m:t>
                          </m:r>
                          <m:r>
                            <a:rPr lang="tr-TR" sz="2400" i="1">
                              <a:latin typeface="Cambria Math" panose="02040503050406030204" pitchFamily="18" charset="0"/>
                            </a:rPr>
                            <m:t>1</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𝑚</m:t>
                          </m:r>
                        </m:sub>
                      </m:sSub>
                      <m:sSub>
                        <m:sSubPr>
                          <m:ctrlPr>
                            <a:rPr lang="tr-TR" sz="2400" i="1">
                              <a:latin typeface="Cambria Math" panose="02040503050406030204" pitchFamily="18" charset="0"/>
                            </a:rPr>
                          </m:ctrlPr>
                        </m:sSubPr>
                        <m:e>
                          <m:r>
                            <a:rPr lang="tr-TR" sz="2400" i="1">
                              <a:latin typeface="Cambria Math" panose="02040503050406030204" pitchFamily="18" charset="0"/>
                            </a:rPr>
                            <m:t>𝑣</m:t>
                          </m:r>
                        </m:e>
                        <m:sub>
                          <m:r>
                            <a:rPr lang="tr-TR" sz="2400" i="1">
                              <a:latin typeface="Cambria Math" panose="02040503050406030204" pitchFamily="18" charset="0"/>
                            </a:rPr>
                            <m:t>𝑚</m:t>
                          </m:r>
                          <m:r>
                            <a:rPr lang="tr-TR" sz="2400" i="1">
                              <a:latin typeface="Cambria Math" panose="02040503050406030204" pitchFamily="18" charset="0"/>
                            </a:rPr>
                            <m:t>2</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𝑘</m:t>
                          </m:r>
                        </m:sub>
                      </m:sSub>
                      <m:sSub>
                        <m:sSubPr>
                          <m:ctrlPr>
                            <a:rPr lang="tr-TR" sz="2400" i="1">
                              <a:latin typeface="Cambria Math" panose="02040503050406030204" pitchFamily="18" charset="0"/>
                            </a:rPr>
                          </m:ctrlPr>
                        </m:sSubPr>
                        <m:e>
                          <m:r>
                            <a:rPr lang="tr-TR" sz="2400" i="1">
                              <a:latin typeface="Cambria Math" panose="02040503050406030204" pitchFamily="18" charset="0"/>
                            </a:rPr>
                            <m:t>𝑣</m:t>
                          </m:r>
                        </m:e>
                        <m:sub>
                          <m:r>
                            <a:rPr lang="tr-TR" sz="2400" i="1">
                              <a:latin typeface="Cambria Math" panose="02040503050406030204" pitchFamily="18" charset="0"/>
                            </a:rPr>
                            <m:t>𝑘</m:t>
                          </m:r>
                        </m:sub>
                      </m:sSub>
                      <m:r>
                        <a:rPr lang="tr-TR" sz="2400" i="1">
                          <a:latin typeface="Cambria Math" panose="02040503050406030204" pitchFamily="18" charset="0"/>
                        </a:rPr>
                        <m:t>;</m:t>
                      </m:r>
                    </m:oMath>
                  </m:oMathPara>
                </a14:m>
                <a:endParaRPr lang="tr-TR" sz="2400" i="1" dirty="0" smtClean="0">
                  <a:latin typeface="+mj-lt"/>
                </a:endParaRPr>
              </a:p>
              <a:p>
                <a:pPr marL="0" indent="0">
                  <a:buNone/>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rPr>
                        <m:t>0.06</m:t>
                      </m:r>
                      <m:r>
                        <a:rPr lang="tr-TR" sz="2400" i="1">
                          <a:latin typeface="Cambria Math" panose="02040503050406030204" pitchFamily="18" charset="0"/>
                          <a:ea typeface="Cambria Math" panose="02040503050406030204" pitchFamily="18" charset="0"/>
                        </a:rPr>
                        <m:t>∙600</m:t>
                      </m:r>
                      <m:r>
                        <a:rPr lang="tr-TR" sz="2400" i="1">
                          <a:latin typeface="Cambria Math" panose="02040503050406030204" pitchFamily="18" charset="0"/>
                        </a:rPr>
                        <m:t>=0.06</m:t>
                      </m:r>
                      <m:r>
                        <a:rPr lang="tr-TR" sz="2400" i="1">
                          <a:latin typeface="Cambria Math" panose="02040503050406030204" pitchFamily="18" charset="0"/>
                          <a:ea typeface="Cambria Math" panose="02040503050406030204" pitchFamily="18" charset="0"/>
                        </a:rPr>
                        <m:t>∙400</m:t>
                      </m:r>
                      <m:r>
                        <a:rPr lang="tr-TR" sz="2400" i="1">
                          <a:latin typeface="Cambria Math" panose="02040503050406030204" pitchFamily="18" charset="0"/>
                        </a:rPr>
                        <m:t>+3</m:t>
                      </m:r>
                      <m:r>
                        <a:rPr lang="tr-TR" sz="2400" i="1">
                          <a:latin typeface="Cambria Math" panose="02040503050406030204" pitchFamily="18" charset="0"/>
                          <a:ea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𝑣</m:t>
                          </m:r>
                        </m:e>
                        <m:sub>
                          <m:r>
                            <a:rPr lang="tr-TR" sz="2400" i="1">
                              <a:latin typeface="Cambria Math" panose="02040503050406030204" pitchFamily="18" charset="0"/>
                            </a:rPr>
                            <m:t>𝑘</m:t>
                          </m:r>
                        </m:sub>
                      </m:sSub>
                      <m:r>
                        <a:rPr lang="tr-TR" sz="240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𝑣</m:t>
                          </m:r>
                        </m:e>
                        <m:sub>
                          <m:r>
                            <a:rPr lang="tr-TR" sz="2400" i="1">
                              <a:latin typeface="Cambria Math" panose="02040503050406030204" pitchFamily="18" charset="0"/>
                            </a:rPr>
                            <m:t>𝑘</m:t>
                          </m:r>
                        </m:sub>
                      </m:sSub>
                      <m:r>
                        <a:rPr lang="tr-TR" sz="2400" i="1">
                          <a:latin typeface="Cambria Math" panose="02040503050406030204" pitchFamily="18" charset="0"/>
                        </a:rPr>
                        <m:t>=4 </m:t>
                      </m:r>
                      <m:r>
                        <a:rPr lang="tr-TR" sz="2400" i="1">
                          <a:latin typeface="Cambria Math" panose="02040503050406030204" pitchFamily="18" charset="0"/>
                        </a:rPr>
                        <m:t>𝑚</m:t>
                      </m:r>
                      <m:r>
                        <a:rPr lang="tr-TR" sz="2400" i="1">
                          <a:latin typeface="Cambria Math" panose="02040503050406030204" pitchFamily="18" charset="0"/>
                        </a:rPr>
                        <m:t>/</m:t>
                      </m:r>
                      <m:r>
                        <a:rPr lang="tr-TR" sz="2400" i="1">
                          <a:latin typeface="Cambria Math" panose="02040503050406030204" pitchFamily="18" charset="0"/>
                        </a:rPr>
                        <m:t>𝑠</m:t>
                      </m:r>
                    </m:oMath>
                  </m:oMathPara>
                </a14:m>
                <a:endParaRPr lang="tr-TR" sz="2400" dirty="0" smtClean="0">
                  <a:latin typeface="+mj-lt"/>
                </a:endParaRPr>
              </a:p>
              <a:p>
                <a:pPr marL="0" indent="0">
                  <a:buNone/>
                </a:pPr>
                <a14:m>
                  <m:oMathPara xmlns:m="http://schemas.openxmlformats.org/officeDocument/2006/math">
                    <m:oMathParaPr>
                      <m:jc m:val="centerGroup"/>
                    </m:oMathParaPr>
                    <m:oMath xmlns:m="http://schemas.openxmlformats.org/officeDocument/2006/math">
                      <m:nary>
                        <m:naryPr>
                          <m:ctrlPr>
                            <a:rPr lang="tr-TR" sz="2400" i="1" dirty="0">
                              <a:latin typeface="Cambria Math" panose="02040503050406030204" pitchFamily="18" charset="0"/>
                              <a:ea typeface="Cambria Math" panose="02040503050406030204" pitchFamily="18" charset="0"/>
                            </a:rPr>
                          </m:ctrlPr>
                        </m:naryPr>
                        <m:sub>
                          <m:r>
                            <a:rPr lang="tr-TR" sz="2400" i="1" dirty="0">
                              <a:latin typeface="Cambria Math" panose="02040503050406030204" pitchFamily="18" charset="0"/>
                              <a:ea typeface="Cambria Math" panose="02040503050406030204" pitchFamily="18" charset="0"/>
                            </a:rPr>
                            <m:t>𝑣</m:t>
                          </m:r>
                        </m:sub>
                        <m:sup>
                          <m:r>
                            <a:rPr lang="tr-TR" sz="2400" i="1" dirty="0">
                              <a:latin typeface="Cambria Math" panose="02040503050406030204" pitchFamily="18" charset="0"/>
                              <a:ea typeface="Cambria Math" panose="02040503050406030204" pitchFamily="18" charset="0"/>
                            </a:rPr>
                            <m:t>0</m:t>
                          </m:r>
                        </m:sup>
                        <m:e>
                          <m:r>
                            <a:rPr lang="tr-TR" sz="2400" i="1" dirty="0">
                              <a:latin typeface="Cambria Math" panose="02040503050406030204" pitchFamily="18" charset="0"/>
                              <a:ea typeface="Cambria Math" panose="02040503050406030204" pitchFamily="18" charset="0"/>
                            </a:rPr>
                            <m:t>𝑣𝑑𝑣</m:t>
                          </m:r>
                        </m:e>
                      </m:nary>
                      <m:r>
                        <a:rPr lang="tr-TR" sz="2400" i="1" dirty="0">
                          <a:latin typeface="Cambria Math" panose="02040503050406030204" pitchFamily="18" charset="0"/>
                          <a:ea typeface="Cambria Math" panose="02040503050406030204" pitchFamily="18" charset="0"/>
                        </a:rPr>
                        <m:t>=</m:t>
                      </m:r>
                      <m:nary>
                        <m:naryPr>
                          <m:ctrlPr>
                            <a:rPr lang="tr-TR" sz="2400" i="1" dirty="0">
                              <a:latin typeface="Cambria Math" panose="02040503050406030204" pitchFamily="18" charset="0"/>
                              <a:ea typeface="Cambria Math" panose="02040503050406030204" pitchFamily="18" charset="0"/>
                            </a:rPr>
                          </m:ctrlPr>
                        </m:naryPr>
                        <m:sub>
                          <m:r>
                            <a:rPr lang="tr-TR" sz="2400" i="1" dirty="0">
                              <a:latin typeface="Cambria Math" panose="02040503050406030204" pitchFamily="18" charset="0"/>
                              <a:ea typeface="Cambria Math" panose="02040503050406030204" pitchFamily="18" charset="0"/>
                            </a:rPr>
                            <m:t>0</m:t>
                          </m:r>
                        </m:sub>
                        <m:sup>
                          <m:r>
                            <a:rPr lang="tr-TR" sz="2400" i="1" dirty="0">
                              <a:latin typeface="Cambria Math" panose="02040503050406030204" pitchFamily="18" charset="0"/>
                              <a:ea typeface="Cambria Math" panose="02040503050406030204" pitchFamily="18" charset="0"/>
                            </a:rPr>
                            <m:t>𝑠</m:t>
                          </m:r>
                        </m:sup>
                        <m:e>
                          <m:r>
                            <a:rPr lang="tr-TR" sz="2400" i="1" dirty="0">
                              <a:latin typeface="Cambria Math" panose="02040503050406030204" pitchFamily="18" charset="0"/>
                              <a:ea typeface="Cambria Math" panose="02040503050406030204" pitchFamily="18" charset="0"/>
                            </a:rPr>
                            <m:t>𝑎𝑑𝑠</m:t>
                          </m:r>
                        </m:e>
                      </m:nary>
                    </m:oMath>
                  </m:oMathPara>
                </a14:m>
                <a:endParaRPr lang="tr-TR" sz="2400" i="1" dirty="0">
                  <a:latin typeface="+mj-lt"/>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tr-TR" sz="2400" i="1" dirty="0">
                              <a:latin typeface="Cambria Math" panose="02040503050406030204" pitchFamily="18" charset="0"/>
                              <a:ea typeface="Cambria Math" panose="02040503050406030204" pitchFamily="18" charset="0"/>
                            </a:rPr>
                          </m:ctrlPr>
                        </m:sSubSupPr>
                        <m:e>
                          <m:d>
                            <m:dPr>
                              <m:begChr m:val=""/>
                              <m:endChr m:val="|"/>
                              <m:ctrlPr>
                                <a:rPr lang="tr-TR" sz="2400" i="1" dirty="0">
                                  <a:latin typeface="Cambria Math" panose="02040503050406030204" pitchFamily="18" charset="0"/>
                                  <a:ea typeface="Cambria Math" panose="02040503050406030204" pitchFamily="18" charset="0"/>
                                </a:rPr>
                              </m:ctrlPr>
                            </m:dPr>
                            <m:e>
                              <m:f>
                                <m:fPr>
                                  <m:ctrlPr>
                                    <a:rPr lang="tr-TR" sz="2400" i="1" dirty="0">
                                      <a:latin typeface="Cambria Math" panose="02040503050406030204" pitchFamily="18" charset="0"/>
                                      <a:ea typeface="Cambria Math" panose="02040503050406030204" pitchFamily="18" charset="0"/>
                                    </a:rPr>
                                  </m:ctrlPr>
                                </m:fPr>
                                <m:num>
                                  <m:sSup>
                                    <m:sSupPr>
                                      <m:ctrlPr>
                                        <a:rPr lang="tr-TR" sz="2400" i="1" dirty="0">
                                          <a:latin typeface="Cambria Math" panose="02040503050406030204" pitchFamily="18" charset="0"/>
                                          <a:ea typeface="Cambria Math" panose="02040503050406030204" pitchFamily="18" charset="0"/>
                                        </a:rPr>
                                      </m:ctrlPr>
                                    </m:sSupPr>
                                    <m:e>
                                      <m:r>
                                        <a:rPr lang="tr-TR" sz="2400" i="1" dirty="0">
                                          <a:latin typeface="Cambria Math" panose="02040503050406030204" pitchFamily="18" charset="0"/>
                                          <a:ea typeface="Cambria Math" panose="02040503050406030204" pitchFamily="18" charset="0"/>
                                        </a:rPr>
                                        <m:t>𝑣</m:t>
                                      </m:r>
                                    </m:e>
                                    <m:sup>
                                      <m:r>
                                        <a:rPr lang="tr-TR" sz="2400" i="1" dirty="0">
                                          <a:latin typeface="Cambria Math" panose="02040503050406030204" pitchFamily="18" charset="0"/>
                                          <a:ea typeface="Cambria Math" panose="02040503050406030204" pitchFamily="18" charset="0"/>
                                        </a:rPr>
                                        <m:t>2</m:t>
                                      </m:r>
                                    </m:sup>
                                  </m:sSup>
                                </m:num>
                                <m:den>
                                  <m:r>
                                    <a:rPr lang="tr-TR" sz="2400" i="1" dirty="0">
                                      <a:latin typeface="Cambria Math" panose="02040503050406030204" pitchFamily="18" charset="0"/>
                                      <a:ea typeface="Cambria Math" panose="02040503050406030204" pitchFamily="18" charset="0"/>
                                    </a:rPr>
                                    <m:t>2</m:t>
                                  </m:r>
                                </m:den>
                              </m:f>
                            </m:e>
                          </m:d>
                        </m:e>
                        <m:sub>
                          <m:r>
                            <a:rPr lang="tr-TR" sz="2400" i="1" dirty="0">
                              <a:latin typeface="Cambria Math" panose="02040503050406030204" pitchFamily="18" charset="0"/>
                              <a:ea typeface="Cambria Math" panose="02040503050406030204" pitchFamily="18" charset="0"/>
                            </a:rPr>
                            <m:t>𝑣</m:t>
                          </m:r>
                        </m:sub>
                        <m:sup>
                          <m:r>
                            <a:rPr lang="tr-TR" sz="2400" i="1" dirty="0">
                              <a:latin typeface="Cambria Math" panose="02040503050406030204" pitchFamily="18" charset="0"/>
                              <a:ea typeface="Cambria Math" panose="02040503050406030204" pitchFamily="18" charset="0"/>
                            </a:rPr>
                            <m:t>0</m:t>
                          </m:r>
                        </m:sup>
                      </m:sSubSup>
                      <m:r>
                        <a:rPr lang="tr-TR" sz="2400" i="1" dirty="0">
                          <a:latin typeface="Cambria Math" panose="02040503050406030204" pitchFamily="18" charset="0"/>
                          <a:ea typeface="Cambria Math" panose="02040503050406030204" pitchFamily="18" charset="0"/>
                        </a:rPr>
                        <m:t>=</m:t>
                      </m:r>
                      <m:r>
                        <a:rPr lang="tr-TR" sz="2400" i="1" dirty="0">
                          <a:latin typeface="Cambria Math" panose="02040503050406030204" pitchFamily="18" charset="0"/>
                          <a:ea typeface="Cambria Math" panose="02040503050406030204" pitchFamily="18" charset="0"/>
                        </a:rPr>
                        <m:t>𝑎𝑠</m:t>
                      </m:r>
                      <m:r>
                        <a:rPr lang="tr-TR" sz="2400" i="1" dirty="0">
                          <a:latin typeface="Cambria Math" panose="02040503050406030204" pitchFamily="18" charset="0"/>
                          <a:ea typeface="Cambria Math" panose="02040503050406030204" pitchFamily="18" charset="0"/>
                        </a:rPr>
                        <m:t>⟹</m:t>
                      </m:r>
                      <m:r>
                        <a:rPr lang="tr-TR" sz="2400" i="1" dirty="0">
                          <a:latin typeface="Cambria Math" panose="02040503050406030204" pitchFamily="18" charset="0"/>
                          <a:ea typeface="Cambria Math" panose="02040503050406030204" pitchFamily="18" charset="0"/>
                        </a:rPr>
                        <m:t>𝑎</m:t>
                      </m:r>
                      <m:r>
                        <a:rPr lang="tr-TR" sz="2400" i="1" dirty="0">
                          <a:latin typeface="Cambria Math" panose="02040503050406030204" pitchFamily="18" charset="0"/>
                          <a:ea typeface="Cambria Math" panose="02040503050406030204" pitchFamily="18" charset="0"/>
                        </a:rPr>
                        <m:t>=−</m:t>
                      </m:r>
                      <m:f>
                        <m:fPr>
                          <m:ctrlPr>
                            <a:rPr lang="tr-TR" sz="2400" i="1" dirty="0">
                              <a:latin typeface="Cambria Math" panose="02040503050406030204" pitchFamily="18" charset="0"/>
                              <a:ea typeface="Cambria Math" panose="02040503050406030204" pitchFamily="18" charset="0"/>
                            </a:rPr>
                          </m:ctrlPr>
                        </m:fPr>
                        <m:num>
                          <m:sSup>
                            <m:sSupPr>
                              <m:ctrlPr>
                                <a:rPr lang="tr-TR" sz="2400" i="1" dirty="0">
                                  <a:latin typeface="Cambria Math" panose="02040503050406030204" pitchFamily="18" charset="0"/>
                                  <a:ea typeface="Cambria Math" panose="02040503050406030204" pitchFamily="18" charset="0"/>
                                </a:rPr>
                              </m:ctrlPr>
                            </m:sSupPr>
                            <m:e>
                              <m:r>
                                <a:rPr lang="tr-TR" sz="2400" i="1" dirty="0">
                                  <a:latin typeface="Cambria Math" panose="02040503050406030204" pitchFamily="18" charset="0"/>
                                  <a:ea typeface="Cambria Math" panose="02040503050406030204" pitchFamily="18" charset="0"/>
                                </a:rPr>
                                <m:t>𝑣</m:t>
                              </m:r>
                            </m:e>
                            <m:sup>
                              <m:r>
                                <a:rPr lang="tr-TR" sz="2400" i="1" dirty="0">
                                  <a:latin typeface="Cambria Math" panose="02040503050406030204" pitchFamily="18" charset="0"/>
                                  <a:ea typeface="Cambria Math" panose="02040503050406030204" pitchFamily="18" charset="0"/>
                                </a:rPr>
                                <m:t>2</m:t>
                              </m:r>
                            </m:sup>
                          </m:sSup>
                        </m:num>
                        <m:den>
                          <m:r>
                            <a:rPr lang="tr-TR" sz="2400" i="1" dirty="0">
                              <a:latin typeface="Cambria Math" panose="02040503050406030204" pitchFamily="18" charset="0"/>
                              <a:ea typeface="Cambria Math" panose="02040503050406030204" pitchFamily="18" charset="0"/>
                            </a:rPr>
                            <m:t>2</m:t>
                          </m:r>
                          <m:r>
                            <a:rPr lang="tr-TR" sz="2400" i="1" dirty="0">
                              <a:latin typeface="Cambria Math" panose="02040503050406030204" pitchFamily="18" charset="0"/>
                              <a:ea typeface="Cambria Math" panose="02040503050406030204" pitchFamily="18" charset="0"/>
                            </a:rPr>
                            <m:t>𝑠</m:t>
                          </m:r>
                        </m:den>
                      </m:f>
                    </m:oMath>
                  </m:oMathPara>
                </a14:m>
                <a:endParaRPr lang="tr-TR" sz="2400" i="1" dirty="0" smtClean="0">
                  <a:latin typeface="+mj-lt"/>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rPr>
                        <m:t>−</m:t>
                      </m:r>
                      <m:r>
                        <a:rPr lang="tr-TR" sz="2400" i="1">
                          <a:latin typeface="Cambria Math" panose="02040503050406030204" pitchFamily="18" charset="0"/>
                          <a:ea typeface="Cambria Math" panose="02040503050406030204" pitchFamily="18" charset="0"/>
                        </a:rPr>
                        <m:t>𝜇</m:t>
                      </m:r>
                      <m:r>
                        <a:rPr lang="tr-TR" sz="2400" i="1">
                          <a:latin typeface="Cambria Math" panose="02040503050406030204" pitchFamily="18" charset="0"/>
                        </a:rPr>
                        <m:t>𝑔</m:t>
                      </m:r>
                      <m:r>
                        <a:rPr lang="tr-TR" sz="2400" i="1">
                          <a:latin typeface="Cambria Math" panose="02040503050406030204" pitchFamily="18" charset="0"/>
                        </a:rPr>
                        <m:t>=</m:t>
                      </m:r>
                      <m:r>
                        <a:rPr lang="tr-TR" sz="2400" i="1">
                          <a:latin typeface="Cambria Math" panose="02040503050406030204" pitchFamily="18" charset="0"/>
                        </a:rPr>
                        <m:t>𝑎</m:t>
                      </m:r>
                      <m:r>
                        <a:rPr lang="tr-TR" sz="2400" i="1" dirty="0">
                          <a:latin typeface="Cambria Math" panose="02040503050406030204" pitchFamily="18" charset="0"/>
                          <a:ea typeface="Cambria Math" panose="02040503050406030204" pitchFamily="18" charset="0"/>
                        </a:rPr>
                        <m:t>⟹</m:t>
                      </m:r>
                      <m:r>
                        <a:rPr lang="tr-TR" sz="2400" i="1">
                          <a:latin typeface="Cambria Math" panose="02040503050406030204" pitchFamily="18" charset="0"/>
                          <a:ea typeface="Cambria Math" panose="02040503050406030204" pitchFamily="18" charset="0"/>
                        </a:rPr>
                        <m:t>𝜇</m:t>
                      </m:r>
                      <m:r>
                        <a:rPr lang="tr-TR" sz="2400" i="1">
                          <a:latin typeface="Cambria Math" panose="02040503050406030204" pitchFamily="18" charset="0"/>
                          <a:ea typeface="Cambria Math" panose="02040503050406030204" pitchFamily="18" charset="0"/>
                        </a:rPr>
                        <m:t>=</m:t>
                      </m:r>
                      <m:f>
                        <m:fPr>
                          <m:ctrlPr>
                            <a:rPr lang="tr-TR" sz="2400" i="1" dirty="0">
                              <a:latin typeface="Cambria Math" panose="02040503050406030204" pitchFamily="18" charset="0"/>
                              <a:ea typeface="Cambria Math" panose="02040503050406030204" pitchFamily="18" charset="0"/>
                            </a:rPr>
                          </m:ctrlPr>
                        </m:fPr>
                        <m:num>
                          <m:sSup>
                            <m:sSupPr>
                              <m:ctrlPr>
                                <a:rPr lang="tr-TR" sz="2400" i="1" dirty="0">
                                  <a:latin typeface="Cambria Math" panose="02040503050406030204" pitchFamily="18" charset="0"/>
                                  <a:ea typeface="Cambria Math" panose="02040503050406030204" pitchFamily="18" charset="0"/>
                                </a:rPr>
                              </m:ctrlPr>
                            </m:sSupPr>
                            <m:e>
                              <m:r>
                                <a:rPr lang="tr-TR" sz="2400" i="1" dirty="0">
                                  <a:latin typeface="Cambria Math" panose="02040503050406030204" pitchFamily="18" charset="0"/>
                                  <a:ea typeface="Cambria Math" panose="02040503050406030204" pitchFamily="18" charset="0"/>
                                </a:rPr>
                                <m:t>𝑣</m:t>
                              </m:r>
                            </m:e>
                            <m:sup>
                              <m:r>
                                <a:rPr lang="tr-TR" sz="2400" i="1" dirty="0">
                                  <a:latin typeface="Cambria Math" panose="02040503050406030204" pitchFamily="18" charset="0"/>
                                  <a:ea typeface="Cambria Math" panose="02040503050406030204" pitchFamily="18" charset="0"/>
                                </a:rPr>
                                <m:t>2</m:t>
                              </m:r>
                            </m:sup>
                          </m:sSup>
                        </m:num>
                        <m:den>
                          <m:r>
                            <a:rPr lang="tr-TR" sz="2400" i="1" dirty="0">
                              <a:latin typeface="Cambria Math" panose="02040503050406030204" pitchFamily="18" charset="0"/>
                              <a:ea typeface="Cambria Math" panose="02040503050406030204" pitchFamily="18" charset="0"/>
                            </a:rPr>
                            <m:t>2</m:t>
                          </m:r>
                          <m:r>
                            <a:rPr lang="tr-TR" sz="2400" i="1">
                              <a:latin typeface="Cambria Math" panose="02040503050406030204" pitchFamily="18" charset="0"/>
                            </a:rPr>
                            <m:t>𝑔</m:t>
                          </m:r>
                          <m:r>
                            <a:rPr lang="tr-TR" sz="2400" i="1" dirty="0">
                              <a:latin typeface="Cambria Math" panose="02040503050406030204" pitchFamily="18" charset="0"/>
                              <a:ea typeface="Cambria Math" panose="02040503050406030204" pitchFamily="18" charset="0"/>
                            </a:rPr>
                            <m:t>𝑠</m:t>
                          </m:r>
                        </m:den>
                      </m:f>
                      <m:r>
                        <a:rPr lang="tr-TR" sz="2400" dirty="0">
                          <a:latin typeface="Cambria Math" panose="02040503050406030204" pitchFamily="18" charset="0"/>
                          <a:ea typeface="Cambria Math" panose="02040503050406030204" pitchFamily="18" charset="0"/>
                        </a:rPr>
                        <m:t>=</m:t>
                      </m:r>
                      <m:f>
                        <m:fPr>
                          <m:ctrlPr>
                            <a:rPr lang="tr-TR" sz="2400" i="1" dirty="0">
                              <a:latin typeface="Cambria Math" panose="02040503050406030204" pitchFamily="18" charset="0"/>
                              <a:ea typeface="Cambria Math" panose="02040503050406030204" pitchFamily="18" charset="0"/>
                            </a:rPr>
                          </m:ctrlPr>
                        </m:fPr>
                        <m:num>
                          <m:sSup>
                            <m:sSupPr>
                              <m:ctrlPr>
                                <a:rPr lang="tr-TR" sz="2400" i="1" dirty="0">
                                  <a:latin typeface="Cambria Math" panose="02040503050406030204" pitchFamily="18" charset="0"/>
                                  <a:ea typeface="Cambria Math" panose="02040503050406030204" pitchFamily="18" charset="0"/>
                                </a:rPr>
                              </m:ctrlPr>
                            </m:sSupPr>
                            <m:e>
                              <m:r>
                                <a:rPr lang="tr-TR" sz="2400" i="1" dirty="0">
                                  <a:latin typeface="Cambria Math" panose="02040503050406030204" pitchFamily="18" charset="0"/>
                                  <a:ea typeface="Cambria Math" panose="02040503050406030204" pitchFamily="18" charset="0"/>
                                </a:rPr>
                                <m:t>4</m:t>
                              </m:r>
                            </m:e>
                            <m:sup>
                              <m:r>
                                <a:rPr lang="tr-TR" sz="2400" i="1" dirty="0">
                                  <a:latin typeface="Cambria Math" panose="02040503050406030204" pitchFamily="18" charset="0"/>
                                  <a:ea typeface="Cambria Math" panose="02040503050406030204" pitchFamily="18" charset="0"/>
                                </a:rPr>
                                <m:t>2</m:t>
                              </m:r>
                            </m:sup>
                          </m:sSup>
                        </m:num>
                        <m:den>
                          <m:r>
                            <a:rPr lang="tr-TR" sz="2400" i="1" dirty="0">
                              <a:latin typeface="Cambria Math" panose="02040503050406030204" pitchFamily="18" charset="0"/>
                              <a:ea typeface="Cambria Math" panose="02040503050406030204" pitchFamily="18" charset="0"/>
                            </a:rPr>
                            <m:t>2∙</m:t>
                          </m:r>
                          <m:r>
                            <a:rPr lang="tr-TR" sz="2400" i="1">
                              <a:latin typeface="Cambria Math" panose="02040503050406030204" pitchFamily="18" charset="0"/>
                            </a:rPr>
                            <m:t>9.81</m:t>
                          </m:r>
                          <m:r>
                            <a:rPr lang="tr-TR" sz="2400" i="1">
                              <a:latin typeface="Cambria Math" panose="02040503050406030204" pitchFamily="18" charset="0"/>
                              <a:ea typeface="Cambria Math" panose="02040503050406030204" pitchFamily="18" charset="0"/>
                            </a:rPr>
                            <m:t>∙2.7</m:t>
                          </m:r>
                        </m:den>
                      </m:f>
                      <m:r>
                        <a:rPr lang="tr-TR" sz="2400" dirty="0">
                          <a:latin typeface="Cambria Math" panose="02040503050406030204" pitchFamily="18" charset="0"/>
                          <a:ea typeface="Cambria Math" panose="02040503050406030204" pitchFamily="18" charset="0"/>
                        </a:rPr>
                        <m:t>=0.302</m:t>
                      </m:r>
                    </m:oMath>
                  </m:oMathPara>
                </a14:m>
                <a:endParaRPr lang="en-US" sz="2400" dirty="0">
                  <a:latin typeface="+mj-lt"/>
                </a:endParaRPr>
              </a:p>
              <a:p>
                <a:pPr marL="0" indent="0">
                  <a:buNone/>
                </a:pPr>
                <a:endParaRPr lang="en-US" sz="2400" dirty="0"/>
              </a:p>
              <a:p>
                <a:pPr marL="0" indent="0">
                  <a:buNone/>
                </a:pPr>
                <a:r>
                  <a:rPr lang="tr-TR" dirty="0" smtClean="0">
                    <a:solidFill>
                      <a:srgbClr val="FF0000"/>
                    </a:solidFill>
                  </a:rPr>
                  <a:t> </a:t>
                </a:r>
                <a:endParaRPr lang="tr-TR" dirty="0">
                  <a:solidFill>
                    <a:srgbClr val="FF0000"/>
                  </a:solidFill>
                </a:endParaRPr>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23528" y="1628800"/>
                <a:ext cx="8867328" cy="4530725"/>
              </a:xfrm>
              <a:blipFill rotWithShape="0">
                <a:blip r:embed="rId2"/>
                <a:stretch>
                  <a:fillRect l="-1031" t="-1077"/>
                </a:stretch>
              </a:blipFill>
            </p:spPr>
            <p:txBody>
              <a:bodyPr/>
              <a:lstStyle/>
              <a:p>
                <a:r>
                  <a:rPr lang="tr-TR">
                    <a:noFill/>
                  </a:rPr>
                  <a:t> </a:t>
                </a:r>
              </a:p>
            </p:txBody>
          </p:sp>
        </mc:Fallback>
      </mc:AlternateContent>
    </p:spTree>
    <p:extLst>
      <p:ext uri="{BB962C8B-B14F-4D97-AF65-F5344CB8AC3E}">
        <p14:creationId xmlns:p14="http://schemas.microsoft.com/office/powerpoint/2010/main" val="270196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188640"/>
            <a:ext cx="8229600" cy="1246187"/>
          </a:xfrm>
        </p:spPr>
        <p:txBody>
          <a:bodyPr/>
          <a:lstStyle/>
          <a:p>
            <a:r>
              <a:rPr lang="tr-TR" dirty="0" smtClean="0"/>
              <a:t>Örnek Problemler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23528" y="1628801"/>
                <a:ext cx="8352928" cy="3456384"/>
              </a:xfrm>
            </p:spPr>
            <p:txBody>
              <a:bodyPr/>
              <a:lstStyle/>
              <a:p>
                <a:pPr marL="0" indent="0">
                  <a:buNone/>
                </a:pPr>
                <a:r>
                  <a:rPr lang="tr-TR" sz="2400" dirty="0" smtClean="0">
                    <a:solidFill>
                      <a:srgbClr val="FF0000"/>
                    </a:solidFill>
                    <a:latin typeface="+mj-lt"/>
                  </a:rPr>
                  <a:t>Örnek 2 </a:t>
                </a:r>
                <a:r>
                  <a:rPr lang="tr-TR" sz="2400" dirty="0">
                    <a:latin typeface="+mj-lt"/>
                  </a:rPr>
                  <a:t>0.20 kg’lık hokey diski resimde gösterilen yönde 12 m/s hızla gelerek hokey sopasına çarpmaktadır. Disk çarpmanın ardından resimde gösterildiği gibi yatayla </a:t>
                </a:r>
                <a14:m>
                  <m:oMath xmlns:m="http://schemas.openxmlformats.org/officeDocument/2006/math">
                    <m:r>
                      <a:rPr lang="tr-TR" sz="2400" i="1" dirty="0">
                        <a:latin typeface="Cambria Math" panose="02040503050406030204" pitchFamily="18" charset="0"/>
                      </a:rPr>
                      <m:t>20</m:t>
                    </m:r>
                    <m:r>
                      <a:rPr lang="tr-TR" sz="2400" i="1" dirty="0">
                        <a:latin typeface="Cambria Math" panose="02040503050406030204" pitchFamily="18" charset="0"/>
                        <a:ea typeface="Cambria Math" panose="02040503050406030204" pitchFamily="18" charset="0"/>
                      </a:rPr>
                      <m:t>°</m:t>
                    </m:r>
                  </m:oMath>
                </a14:m>
                <a:r>
                  <a:rPr lang="tr-TR" sz="2400" dirty="0">
                    <a:latin typeface="+mj-lt"/>
                  </a:rPr>
                  <a:t> açı yaparak 18 m/s hızla sopadan uzaklaşmaktadır. Disk ve sopa arasındaki toplam </a:t>
                </a:r>
                <a:r>
                  <a:rPr lang="tr-TR" sz="2400" dirty="0" err="1">
                    <a:latin typeface="+mj-lt"/>
                  </a:rPr>
                  <a:t>kontakt</a:t>
                </a:r>
                <a:r>
                  <a:rPr lang="tr-TR" sz="2400" dirty="0">
                    <a:latin typeface="+mj-lt"/>
                  </a:rPr>
                  <a:t> 0.04 s sürdüğüne göre, sopadan diske uygulanan ortalama kuvveti ve kuvvetin yatayla yaptığı açıyı bulunuz.</a:t>
                </a:r>
                <a:endParaRPr lang="tr-TR" sz="2400" dirty="0" smtClean="0">
                  <a:solidFill>
                    <a:srgbClr val="FF0000"/>
                  </a:solidFill>
                  <a:latin typeface="+mj-lt"/>
                </a:endParaRPr>
              </a:p>
              <a:p>
                <a:pPr marL="0" indent="0">
                  <a:buNone/>
                </a:pPr>
                <a:endParaRPr lang="tr-TR" sz="2400" dirty="0" smtClean="0">
                  <a:solidFill>
                    <a:srgbClr val="FF0000"/>
                  </a:solidFill>
                  <a:latin typeface="+mj-lt"/>
                </a:endParaRPr>
              </a:p>
              <a:p>
                <a:pPr marL="0" indent="0">
                  <a:buNone/>
                </a:pPr>
                <a:endParaRPr lang="en-US" sz="2400" dirty="0">
                  <a:latin typeface="+mj-lt"/>
                </a:endParaRPr>
              </a:p>
              <a:p>
                <a:pPr marL="0" indent="0">
                  <a:buNone/>
                </a:pPr>
                <a:endParaRPr lang="en-US" sz="2400" dirty="0"/>
              </a:p>
              <a:p>
                <a:pPr marL="0" indent="0">
                  <a:buNone/>
                </a:pPr>
                <a:r>
                  <a:rPr lang="tr-TR" dirty="0" smtClean="0">
                    <a:solidFill>
                      <a:srgbClr val="FF0000"/>
                    </a:solidFill>
                  </a:rPr>
                  <a:t> </a:t>
                </a:r>
                <a:endParaRPr lang="tr-TR" dirty="0">
                  <a:solidFill>
                    <a:srgbClr val="FF0000"/>
                  </a:solidFill>
                </a:endParaRPr>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23528" y="1628801"/>
                <a:ext cx="8352928" cy="3456384"/>
              </a:xfrm>
              <a:blipFill rotWithShape="0">
                <a:blip r:embed="rId3"/>
                <a:stretch>
                  <a:fillRect l="-1095" t="-1411" r="-511"/>
                </a:stretch>
              </a:blipFill>
            </p:spPr>
            <p:txBody>
              <a:bodyPr/>
              <a:lstStyle/>
              <a:p>
                <a:r>
                  <a:rPr lang="tr-TR">
                    <a:noFill/>
                  </a:rPr>
                  <a:t> </a:t>
                </a:r>
              </a:p>
            </p:txBody>
          </p:sp>
        </mc:Fallback>
      </mc:AlternateContent>
      <p:pic>
        <p:nvPicPr>
          <p:cNvPr id="4" name="Resim 3"/>
          <p:cNvPicPr>
            <a:picLocks noChangeAspect="1"/>
          </p:cNvPicPr>
          <p:nvPr/>
        </p:nvPicPr>
        <p:blipFill>
          <a:blip r:embed="rId4">
            <a:clrChange>
              <a:clrFrom>
                <a:srgbClr val="FFFFFF"/>
              </a:clrFrom>
              <a:clrTo>
                <a:srgbClr val="FFFFFF">
                  <a:alpha val="0"/>
                </a:srgbClr>
              </a:clrTo>
            </a:clrChange>
          </a:blip>
          <a:stretch>
            <a:fillRect/>
          </a:stretch>
        </p:blipFill>
        <p:spPr>
          <a:xfrm>
            <a:off x="3919275" y="3573016"/>
            <a:ext cx="5224725" cy="3158002"/>
          </a:xfrm>
          <a:prstGeom prst="rect">
            <a:avLst/>
          </a:prstGeom>
        </p:spPr>
      </p:pic>
    </p:spTree>
    <p:extLst>
      <p:ext uri="{BB962C8B-B14F-4D97-AF65-F5344CB8AC3E}">
        <p14:creationId xmlns:p14="http://schemas.microsoft.com/office/powerpoint/2010/main" val="168353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188640"/>
            <a:ext cx="8229600" cy="1246187"/>
          </a:xfrm>
        </p:spPr>
        <p:txBody>
          <a:bodyPr/>
          <a:lstStyle/>
          <a:p>
            <a:r>
              <a:rPr lang="tr-TR" dirty="0" smtClean="0"/>
              <a:t>Örnek Problemler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23528" y="1628800"/>
                <a:ext cx="8867328" cy="4530725"/>
              </a:xfrm>
            </p:spPr>
            <p:txBody>
              <a:bodyPr/>
              <a:lstStyle/>
              <a:p>
                <a:pPr marL="0" indent="0">
                  <a:buNone/>
                </a:pPr>
                <a:r>
                  <a:rPr lang="tr-TR" sz="2400" dirty="0" smtClean="0">
                    <a:solidFill>
                      <a:srgbClr val="FF0000"/>
                    </a:solidFill>
                    <a:latin typeface="+mj-lt"/>
                  </a:rPr>
                  <a:t>Örnek 2’nin Çözümü:</a:t>
                </a:r>
              </a:p>
              <a:p>
                <a:pPr marL="0" indent="0">
                  <a:buNone/>
                </a:pPr>
                <a14:m>
                  <m:oMathPara xmlns:m="http://schemas.openxmlformats.org/officeDocument/2006/math">
                    <m:oMathParaPr>
                      <m:jc m:val="centerGroup"/>
                    </m:oMathParaPr>
                    <m:oMath xmlns:m="http://schemas.openxmlformats.org/officeDocument/2006/math">
                      <m:nary>
                        <m:naryPr>
                          <m:ctrlPr>
                            <a:rPr lang="en-US" sz="2400" i="1">
                              <a:latin typeface="Cambria Math" panose="02040503050406030204" pitchFamily="18" charset="0"/>
                            </a:rPr>
                          </m:ctrlPr>
                        </m:naryPr>
                        <m:sub>
                          <m:sSub>
                            <m:sSubPr>
                              <m:ctrlPr>
                                <a:rPr lang="en-US" sz="2400" i="1">
                                  <a:latin typeface="Cambria Math" panose="02040503050406030204" pitchFamily="18" charset="0"/>
                                </a:rPr>
                              </m:ctrlPr>
                            </m:sSubPr>
                            <m:e>
                              <m:r>
                                <a:rPr lang="tr-TR" sz="2400" i="1">
                                  <a:latin typeface="Cambria Math" panose="02040503050406030204" pitchFamily="18" charset="0"/>
                                </a:rPr>
                                <m:t>𝑡</m:t>
                              </m:r>
                            </m:e>
                            <m:sub>
                              <m:r>
                                <a:rPr lang="tr-TR" sz="2400" i="1">
                                  <a:latin typeface="Cambria Math" panose="02040503050406030204" pitchFamily="18" charset="0"/>
                                </a:rPr>
                                <m:t>1</m:t>
                              </m:r>
                            </m:sub>
                          </m:sSub>
                        </m:sub>
                        <m:sup>
                          <m:sSub>
                            <m:sSubPr>
                              <m:ctrlPr>
                                <a:rPr lang="en-US" sz="2400" i="1">
                                  <a:latin typeface="Cambria Math" panose="02040503050406030204" pitchFamily="18" charset="0"/>
                                </a:rPr>
                              </m:ctrlPr>
                            </m:sSubPr>
                            <m:e>
                              <m:r>
                                <a:rPr lang="tr-TR" sz="2400" i="1">
                                  <a:latin typeface="Cambria Math" panose="02040503050406030204" pitchFamily="18" charset="0"/>
                                </a:rPr>
                                <m:t>𝑡</m:t>
                              </m:r>
                            </m:e>
                            <m:sub>
                              <m:r>
                                <a:rPr lang="tr-TR" sz="2400" i="1">
                                  <a:latin typeface="Cambria Math" panose="02040503050406030204" pitchFamily="18" charset="0"/>
                                </a:rPr>
                                <m:t>2</m:t>
                              </m:r>
                            </m:sub>
                          </m:sSub>
                        </m:sup>
                        <m:e>
                          <m:nary>
                            <m:naryPr>
                              <m:chr m:val="∑"/>
                              <m:subHide m:val="on"/>
                              <m:supHide m:val="on"/>
                              <m:ctrlPr>
                                <a:rPr lang="en-US" sz="2400" i="1">
                                  <a:latin typeface="Cambria Math" panose="02040503050406030204" pitchFamily="18" charset="0"/>
                                </a:rPr>
                              </m:ctrlPr>
                            </m:naryPr>
                            <m:sub/>
                            <m:sup/>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nary>
                        </m:e>
                      </m:nary>
                      <m:r>
                        <a:rPr lang="tr-TR" sz="2400" i="1">
                          <a:latin typeface="Cambria Math" panose="02040503050406030204" pitchFamily="18" charset="0"/>
                        </a:rPr>
                        <m:t>𝑑𝑡</m:t>
                      </m:r>
                      <m:r>
                        <a:rPr lang="tr-TR" sz="2400" i="1">
                          <a:latin typeface="Cambria Math" panose="02040503050406030204" pitchFamily="18" charset="0"/>
                        </a:rPr>
                        <m:t>=</m:t>
                      </m:r>
                      <m:r>
                        <a:rPr lang="tr-TR" sz="2400" i="1">
                          <a:latin typeface="Cambria Math" panose="02040503050406030204" pitchFamily="18" charset="0"/>
                        </a:rPr>
                        <m:t>𝑚</m:t>
                      </m:r>
                      <m:r>
                        <a:rPr lang="tr-TR" sz="2400" i="1">
                          <a:latin typeface="Cambria Math" panose="02040503050406030204" pitchFamily="18" charset="0"/>
                          <a:ea typeface="Cambria Math" panose="02040503050406030204" pitchFamily="18" charset="0"/>
                        </a:rPr>
                        <m:t>∆</m:t>
                      </m:r>
                      <m:acc>
                        <m:accPr>
                          <m:chr m:val="⃗"/>
                          <m:ctrlPr>
                            <a:rPr lang="tr-TR" sz="2400" i="1">
                              <a:latin typeface="Cambria Math" panose="02040503050406030204" pitchFamily="18" charset="0"/>
                            </a:rPr>
                          </m:ctrlPr>
                        </m:accPr>
                        <m:e>
                          <m:r>
                            <a:rPr lang="tr-TR" sz="2400" i="1">
                              <a:latin typeface="Cambria Math" panose="02040503050406030204" pitchFamily="18" charset="0"/>
                            </a:rPr>
                            <m:t>𝑣</m:t>
                          </m:r>
                        </m:e>
                      </m:acc>
                      <m:r>
                        <a:rPr lang="tr-TR" sz="2400" i="1">
                          <a:latin typeface="Cambria Math" panose="02040503050406030204" pitchFamily="18" charset="0"/>
                          <a:ea typeface="Cambria Math" panose="02040503050406030204" pitchFamily="18" charset="0"/>
                        </a:rPr>
                        <m:t>⟹</m:t>
                      </m:r>
                      <m:nary>
                        <m:naryPr>
                          <m:chr m:val="∑"/>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sub>
                              <m:r>
                                <a:rPr lang="tr-TR" sz="2400" i="1">
                                  <a:latin typeface="Cambria Math" panose="02040503050406030204" pitchFamily="18" charset="0"/>
                                </a:rPr>
                                <m:t>𝑎𝑣</m:t>
                              </m:r>
                            </m:sub>
                          </m:sSub>
                        </m:e>
                      </m:nary>
                      <m:nary>
                        <m:naryPr>
                          <m:ctrlPr>
                            <a:rPr lang="en-US" sz="2400" i="1">
                              <a:latin typeface="Cambria Math" panose="02040503050406030204" pitchFamily="18" charset="0"/>
                            </a:rPr>
                          </m:ctrlPr>
                        </m:naryPr>
                        <m:sub>
                          <m:sSub>
                            <m:sSubPr>
                              <m:ctrlPr>
                                <a:rPr lang="en-US" sz="2400" i="1">
                                  <a:latin typeface="Cambria Math" panose="02040503050406030204" pitchFamily="18" charset="0"/>
                                </a:rPr>
                              </m:ctrlPr>
                            </m:sSubPr>
                            <m:e>
                              <m:r>
                                <a:rPr lang="tr-TR" sz="2400" i="1">
                                  <a:latin typeface="Cambria Math" panose="02040503050406030204" pitchFamily="18" charset="0"/>
                                </a:rPr>
                                <m:t>𝑡</m:t>
                              </m:r>
                            </m:e>
                            <m:sub>
                              <m:r>
                                <a:rPr lang="tr-TR" sz="2400" i="1">
                                  <a:latin typeface="Cambria Math" panose="02040503050406030204" pitchFamily="18" charset="0"/>
                                </a:rPr>
                                <m:t>1</m:t>
                              </m:r>
                            </m:sub>
                          </m:sSub>
                        </m:sub>
                        <m:sup>
                          <m:sSub>
                            <m:sSubPr>
                              <m:ctrlPr>
                                <a:rPr lang="en-US" sz="2400" i="1">
                                  <a:latin typeface="Cambria Math" panose="02040503050406030204" pitchFamily="18" charset="0"/>
                                </a:rPr>
                              </m:ctrlPr>
                            </m:sSubPr>
                            <m:e>
                              <m:r>
                                <a:rPr lang="tr-TR" sz="2400" i="1">
                                  <a:latin typeface="Cambria Math" panose="02040503050406030204" pitchFamily="18" charset="0"/>
                                </a:rPr>
                                <m:t>𝑡</m:t>
                              </m:r>
                            </m:e>
                            <m:sub>
                              <m:r>
                                <a:rPr lang="tr-TR" sz="2400" i="1">
                                  <a:latin typeface="Cambria Math" panose="02040503050406030204" pitchFamily="18" charset="0"/>
                                </a:rPr>
                                <m:t>2</m:t>
                              </m:r>
                            </m:sub>
                          </m:sSub>
                        </m:sup>
                        <m:e>
                          <m:r>
                            <a:rPr lang="tr-TR" sz="2400" i="1">
                              <a:latin typeface="Cambria Math" panose="02040503050406030204" pitchFamily="18" charset="0"/>
                            </a:rPr>
                            <m:t>𝑑𝑡</m:t>
                          </m:r>
                        </m:e>
                      </m:nary>
                      <m:r>
                        <a:rPr lang="tr-TR" sz="2400" i="1">
                          <a:latin typeface="Cambria Math" panose="02040503050406030204" pitchFamily="18" charset="0"/>
                        </a:rPr>
                        <m:t>=</m:t>
                      </m:r>
                      <m:nary>
                        <m:naryPr>
                          <m:chr m:val="∑"/>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sub>
                              <m:r>
                                <a:rPr lang="tr-TR" sz="2400" i="1">
                                  <a:latin typeface="Cambria Math" panose="02040503050406030204" pitchFamily="18" charset="0"/>
                                </a:rPr>
                                <m:t>𝑎𝑣</m:t>
                              </m:r>
                            </m:sub>
                          </m:sSub>
                        </m:e>
                      </m:nary>
                      <m:r>
                        <a:rPr lang="tr-TR" sz="2400" i="1">
                          <a:latin typeface="Cambria Math" panose="02040503050406030204" pitchFamily="18" charset="0"/>
                          <a:ea typeface="Cambria Math" panose="02040503050406030204" pitchFamily="18" charset="0"/>
                        </a:rPr>
                        <m:t>∆</m:t>
                      </m:r>
                      <m:r>
                        <a:rPr lang="tr-TR" sz="2400" i="1">
                          <a:latin typeface="Cambria Math" panose="02040503050406030204" pitchFamily="18" charset="0"/>
                          <a:ea typeface="Cambria Math" panose="02040503050406030204" pitchFamily="18" charset="0"/>
                        </a:rPr>
                        <m:t>𝑡</m:t>
                      </m:r>
                      <m:r>
                        <a:rPr lang="tr-TR" sz="2400" i="1">
                          <a:latin typeface="Cambria Math" panose="02040503050406030204" pitchFamily="18" charset="0"/>
                        </a:rPr>
                        <m:t>=</m:t>
                      </m:r>
                      <m:r>
                        <a:rPr lang="tr-TR" sz="2400" i="1">
                          <a:latin typeface="Cambria Math" panose="02040503050406030204" pitchFamily="18" charset="0"/>
                        </a:rPr>
                        <m:t>𝑚</m:t>
                      </m:r>
                      <m:r>
                        <a:rPr lang="tr-TR" sz="2400" i="1">
                          <a:latin typeface="Cambria Math" panose="02040503050406030204" pitchFamily="18" charset="0"/>
                          <a:ea typeface="Cambria Math" panose="02040503050406030204" pitchFamily="18" charset="0"/>
                        </a:rPr>
                        <m:t>∆</m:t>
                      </m:r>
                      <m:acc>
                        <m:accPr>
                          <m:chr m:val="⃗"/>
                          <m:ctrlPr>
                            <a:rPr lang="tr-TR" sz="2400" i="1">
                              <a:latin typeface="Cambria Math" panose="02040503050406030204" pitchFamily="18" charset="0"/>
                            </a:rPr>
                          </m:ctrlPr>
                        </m:accPr>
                        <m:e>
                          <m:r>
                            <a:rPr lang="tr-TR" sz="2400" i="1">
                              <a:latin typeface="Cambria Math" panose="02040503050406030204" pitchFamily="18" charset="0"/>
                            </a:rPr>
                            <m:t>𝑣</m:t>
                          </m:r>
                        </m:e>
                      </m:acc>
                    </m:oMath>
                  </m:oMathPara>
                </a14:m>
                <a:endParaRPr lang="tr-TR" sz="2400" dirty="0" smtClean="0">
                  <a:latin typeface="+mj-lt"/>
                </a:endParaRP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sub>
                              <m:r>
                                <a:rPr lang="tr-TR" sz="2400" i="1">
                                  <a:latin typeface="Cambria Math" panose="02040503050406030204" pitchFamily="18" charset="0"/>
                                </a:rPr>
                                <m:t>𝑎𝑣</m:t>
                              </m:r>
                            </m:sub>
                          </m:sSub>
                        </m:e>
                      </m:nary>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𝑚</m:t>
                          </m:r>
                        </m:num>
                        <m:den>
                          <m:r>
                            <a:rPr lang="tr-TR" sz="2400" i="1">
                              <a:latin typeface="Cambria Math" panose="02040503050406030204" pitchFamily="18" charset="0"/>
                              <a:ea typeface="Cambria Math" panose="02040503050406030204" pitchFamily="18" charset="0"/>
                            </a:rPr>
                            <m:t>∆</m:t>
                          </m:r>
                          <m:r>
                            <a:rPr lang="tr-TR" sz="2400" i="1">
                              <a:latin typeface="Cambria Math" panose="02040503050406030204" pitchFamily="18" charset="0"/>
                              <a:ea typeface="Cambria Math" panose="02040503050406030204" pitchFamily="18" charset="0"/>
                            </a:rPr>
                            <m:t>𝑡</m:t>
                          </m:r>
                        </m:den>
                      </m:f>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𝑣</m:t>
                              </m:r>
                            </m:e>
                            <m:sub>
                              <m:r>
                                <a:rPr lang="tr-TR" sz="2400" i="1">
                                  <a:latin typeface="Cambria Math" panose="02040503050406030204" pitchFamily="18" charset="0"/>
                                </a:rPr>
                                <m:t>2</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𝑣</m:t>
                              </m:r>
                            </m:e>
                            <m:sub>
                              <m:r>
                                <a:rPr lang="tr-TR" sz="2400" i="1">
                                  <a:latin typeface="Cambria Math" panose="02040503050406030204" pitchFamily="18" charset="0"/>
                                </a:rPr>
                                <m:t>1</m:t>
                              </m:r>
                            </m:sub>
                          </m:sSub>
                        </m:e>
                      </m:d>
                    </m:oMath>
                  </m:oMathPara>
                </a14:m>
                <a:endParaRPr lang="tr-TR" sz="2400" i="1" dirty="0" smtClean="0">
                  <a:latin typeface="+mj-lt"/>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sub>
                              <m:r>
                                <a:rPr lang="tr-TR" sz="2400" i="1">
                                  <a:latin typeface="Cambria Math" panose="02040503050406030204" pitchFamily="18" charset="0"/>
                                </a:rPr>
                                <m:t>𝑎𝑣</m:t>
                              </m:r>
                            </m:sub>
                          </m:sSub>
                        </m:e>
                      </m:nary>
                      <m:r>
                        <a:rPr lang="tr-TR" sz="2400" b="0" i="1" smtClean="0">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0.20</m:t>
                          </m:r>
                        </m:num>
                        <m:den>
                          <m:r>
                            <a:rPr lang="tr-TR" sz="2400" i="1">
                              <a:latin typeface="Cambria Math" panose="02040503050406030204" pitchFamily="18" charset="0"/>
                              <a:ea typeface="Cambria Math" panose="02040503050406030204" pitchFamily="18" charset="0"/>
                            </a:rPr>
                            <m:t>0.04</m:t>
                          </m:r>
                        </m:den>
                      </m:f>
                      <m:d>
                        <m:dPr>
                          <m:begChr m:val="["/>
                          <m:endChr m:val="]"/>
                          <m:ctrlPr>
                            <a:rPr lang="tr-TR" sz="2400" i="1" smtClean="0">
                              <a:latin typeface="Cambria Math" panose="02040503050406030204" pitchFamily="18" charset="0"/>
                            </a:rPr>
                          </m:ctrlPr>
                        </m:dPr>
                        <m:e>
                          <m:r>
                            <a:rPr lang="tr-TR" sz="2400" b="0" i="1" smtClean="0">
                              <a:latin typeface="Cambria Math" panose="02040503050406030204" pitchFamily="18" charset="0"/>
                            </a:rPr>
                            <m:t>18(</m:t>
                          </m:r>
                          <m:r>
                            <a:rPr lang="tr-TR" sz="2400" i="1">
                              <a:latin typeface="Cambria Math" panose="02040503050406030204" pitchFamily="18" charset="0"/>
                            </a:rPr>
                            <m:t>𝑐𝑜𝑠</m:t>
                          </m:r>
                          <m:r>
                            <a:rPr lang="tr-TR" sz="2400" i="1">
                              <a:latin typeface="Cambria Math" panose="02040503050406030204" pitchFamily="18" charset="0"/>
                            </a:rPr>
                            <m:t>20</m:t>
                          </m:r>
                          <m:r>
                            <a:rPr lang="tr-TR" sz="2400" i="1">
                              <a:latin typeface="Cambria Math" panose="02040503050406030204" pitchFamily="18" charset="0"/>
                            </a:rPr>
                            <m:t>𝑖</m:t>
                          </m:r>
                          <m:r>
                            <a:rPr lang="tr-TR" sz="2400" i="1">
                              <a:latin typeface="Cambria Math" panose="02040503050406030204" pitchFamily="18" charset="0"/>
                            </a:rPr>
                            <m:t>+</m:t>
                          </m:r>
                          <m:r>
                            <a:rPr lang="tr-TR" sz="2400" i="1">
                              <a:latin typeface="Cambria Math" panose="02040503050406030204" pitchFamily="18" charset="0"/>
                            </a:rPr>
                            <m:t>𝑠𝑖𝑛</m:t>
                          </m:r>
                          <m:r>
                            <a:rPr lang="tr-TR" sz="2400" i="1">
                              <a:latin typeface="Cambria Math" panose="02040503050406030204" pitchFamily="18" charset="0"/>
                            </a:rPr>
                            <m:t>20</m:t>
                          </m:r>
                          <m:r>
                            <a:rPr lang="tr-TR" sz="2400" i="1">
                              <a:latin typeface="Cambria Math" panose="02040503050406030204" pitchFamily="18" charset="0"/>
                            </a:rPr>
                            <m:t>𝑗</m:t>
                          </m:r>
                          <m:r>
                            <a:rPr lang="tr-TR" sz="2400" b="0" i="1" smtClean="0">
                              <a:latin typeface="Cambria Math" panose="02040503050406030204" pitchFamily="18" charset="0"/>
                            </a:rPr>
                            <m:t>)</m:t>
                          </m:r>
                          <m:r>
                            <a:rPr lang="tr-TR" sz="2400" i="1">
                              <a:latin typeface="Cambria Math" panose="02040503050406030204" pitchFamily="18" charset="0"/>
                            </a:rPr>
                            <m:t>−</m:t>
                          </m:r>
                          <m:d>
                            <m:dPr>
                              <m:ctrlPr>
                                <a:rPr lang="tr-TR" sz="2400" i="1">
                                  <a:latin typeface="Cambria Math" panose="02040503050406030204" pitchFamily="18" charset="0"/>
                                </a:rPr>
                              </m:ctrlPr>
                            </m:dPr>
                            <m:e>
                              <m:r>
                                <a:rPr lang="tr-TR" sz="2400" i="1">
                                  <a:latin typeface="Cambria Math" panose="02040503050406030204" pitchFamily="18" charset="0"/>
                                </a:rPr>
                                <m:t>−12</m:t>
                              </m:r>
                              <m:r>
                                <a:rPr lang="tr-TR" sz="2400" i="1">
                                  <a:latin typeface="Cambria Math" panose="02040503050406030204" pitchFamily="18" charset="0"/>
                                </a:rPr>
                                <m:t>𝑖</m:t>
                              </m:r>
                            </m:e>
                          </m:d>
                        </m:e>
                      </m:d>
                    </m:oMath>
                  </m:oMathPara>
                </a14:m>
                <a:endParaRPr lang="tr-TR" sz="2400" i="1" dirty="0" smtClean="0">
                  <a:latin typeface="+mj-lt"/>
                </a:endParaRP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sub>
                              <m:r>
                                <a:rPr lang="tr-TR" sz="2400" i="1">
                                  <a:latin typeface="Cambria Math" panose="02040503050406030204" pitchFamily="18" charset="0"/>
                                </a:rPr>
                                <m:t>𝑎𝑣</m:t>
                              </m:r>
                            </m:sub>
                          </m:sSub>
                        </m:e>
                      </m:nary>
                      <m:r>
                        <a:rPr lang="tr-TR" sz="2400">
                          <a:latin typeface="Cambria Math" panose="02040503050406030204" pitchFamily="18" charset="0"/>
                        </a:rPr>
                        <m:t>=5</m:t>
                      </m:r>
                      <m:d>
                        <m:dPr>
                          <m:ctrlPr>
                            <a:rPr lang="tr-TR" sz="2400" i="1">
                              <a:latin typeface="Cambria Math" panose="02040503050406030204" pitchFamily="18" charset="0"/>
                            </a:rPr>
                          </m:ctrlPr>
                        </m:dPr>
                        <m:e>
                          <m:r>
                            <a:rPr lang="tr-TR" sz="2400" i="1">
                              <a:latin typeface="Cambria Math" panose="02040503050406030204" pitchFamily="18" charset="0"/>
                            </a:rPr>
                            <m:t>28.91</m:t>
                          </m:r>
                          <m:r>
                            <a:rPr lang="tr-TR" sz="2400" i="1">
                              <a:latin typeface="Cambria Math" panose="02040503050406030204" pitchFamily="18" charset="0"/>
                            </a:rPr>
                            <m:t>𝑖</m:t>
                          </m:r>
                          <m:r>
                            <a:rPr lang="tr-TR" sz="2400" i="1">
                              <a:latin typeface="Cambria Math" panose="02040503050406030204" pitchFamily="18" charset="0"/>
                            </a:rPr>
                            <m:t>+6.16</m:t>
                          </m:r>
                          <m:r>
                            <a:rPr lang="tr-TR" sz="2400" i="1">
                              <a:latin typeface="Cambria Math" panose="02040503050406030204" pitchFamily="18" charset="0"/>
                            </a:rPr>
                            <m:t>𝑗</m:t>
                          </m:r>
                        </m:e>
                      </m:d>
                      <m:r>
                        <a:rPr lang="tr-TR" sz="2400" b="0" i="1" smtClean="0">
                          <a:latin typeface="Cambria Math" panose="02040503050406030204" pitchFamily="18" charset="0"/>
                        </a:rPr>
                        <m:t>=</m:t>
                      </m:r>
                      <m:r>
                        <a:rPr lang="tr-TR" sz="2400" i="1">
                          <a:latin typeface="Cambria Math" panose="02040503050406030204" pitchFamily="18" charset="0"/>
                        </a:rPr>
                        <m:t>144.55</m:t>
                      </m:r>
                      <m:r>
                        <a:rPr lang="tr-TR" sz="2400" i="1">
                          <a:latin typeface="Cambria Math" panose="02040503050406030204" pitchFamily="18" charset="0"/>
                        </a:rPr>
                        <m:t>𝑖</m:t>
                      </m:r>
                      <m:r>
                        <a:rPr lang="tr-TR" sz="2400" i="1">
                          <a:latin typeface="Cambria Math" panose="02040503050406030204" pitchFamily="18" charset="0"/>
                        </a:rPr>
                        <m:t>+30.78</m:t>
                      </m:r>
                      <m:r>
                        <a:rPr lang="tr-TR" sz="2400" i="1">
                          <a:latin typeface="Cambria Math" panose="02040503050406030204" pitchFamily="18" charset="0"/>
                        </a:rPr>
                        <m:t>𝑗</m:t>
                      </m:r>
                    </m:oMath>
                  </m:oMathPara>
                </a14:m>
                <a:endParaRPr lang="tr-TR" sz="24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tr-TR" sz="2400" i="1">
                              <a:latin typeface="Cambria Math" panose="02040503050406030204" pitchFamily="18" charset="0"/>
                            </a:rPr>
                            <m:t>𝐹</m:t>
                          </m:r>
                        </m:e>
                        <m:sub>
                          <m:r>
                            <a:rPr lang="tr-TR" sz="2400" i="1">
                              <a:latin typeface="Cambria Math" panose="02040503050406030204" pitchFamily="18" charset="0"/>
                            </a:rPr>
                            <m:t>𝑎𝑣</m:t>
                          </m:r>
                        </m:sub>
                      </m:sSub>
                      <m:r>
                        <a:rPr lang="tr-TR" sz="2400" i="1">
                          <a:latin typeface="Cambria Math" panose="02040503050406030204" pitchFamily="18" charset="0"/>
                        </a:rPr>
                        <m:t>=</m:t>
                      </m:r>
                      <m:rad>
                        <m:radPr>
                          <m:degHide m:val="on"/>
                          <m:ctrlPr>
                            <a:rPr lang="tr-TR" sz="2400" i="1">
                              <a:latin typeface="Cambria Math" panose="02040503050406030204" pitchFamily="18" charset="0"/>
                            </a:rPr>
                          </m:ctrlPr>
                        </m:radPr>
                        <m:deg/>
                        <m:e>
                          <m:sSup>
                            <m:sSupPr>
                              <m:ctrlPr>
                                <a:rPr lang="tr-TR" sz="2400" i="1">
                                  <a:latin typeface="Cambria Math" panose="02040503050406030204" pitchFamily="18" charset="0"/>
                                </a:rPr>
                              </m:ctrlPr>
                            </m:sSupPr>
                            <m:e>
                              <m:r>
                                <a:rPr lang="tr-TR" sz="2400" i="1">
                                  <a:latin typeface="Cambria Math" panose="02040503050406030204" pitchFamily="18" charset="0"/>
                                </a:rPr>
                                <m:t>144.55</m:t>
                              </m:r>
                            </m:e>
                            <m:sup>
                              <m:r>
                                <a:rPr lang="tr-TR" sz="2400" i="1">
                                  <a:latin typeface="Cambria Math" panose="02040503050406030204" pitchFamily="18" charset="0"/>
                                </a:rPr>
                                <m:t>2</m:t>
                              </m:r>
                            </m:sup>
                          </m:sSup>
                          <m:r>
                            <a:rPr lang="tr-TR" sz="2400" i="1">
                              <a:latin typeface="Cambria Math" panose="02040503050406030204" pitchFamily="18" charset="0"/>
                            </a:rPr>
                            <m:t>+</m:t>
                          </m:r>
                          <m:sSup>
                            <m:sSupPr>
                              <m:ctrlPr>
                                <a:rPr lang="tr-TR" sz="2400" i="1">
                                  <a:latin typeface="Cambria Math" panose="02040503050406030204" pitchFamily="18" charset="0"/>
                                </a:rPr>
                              </m:ctrlPr>
                            </m:sSupPr>
                            <m:e>
                              <m:r>
                                <a:rPr lang="tr-TR" sz="2400" i="1">
                                  <a:latin typeface="Cambria Math" panose="02040503050406030204" pitchFamily="18" charset="0"/>
                                </a:rPr>
                                <m:t>30.78</m:t>
                              </m:r>
                            </m:e>
                            <m:sup>
                              <m:r>
                                <a:rPr lang="tr-TR" sz="2400" i="1">
                                  <a:latin typeface="Cambria Math" panose="02040503050406030204" pitchFamily="18" charset="0"/>
                                </a:rPr>
                                <m:t>2</m:t>
                              </m:r>
                            </m:sup>
                          </m:sSup>
                        </m:e>
                      </m:rad>
                      <m:r>
                        <a:rPr lang="tr-TR" sz="2400" i="1">
                          <a:latin typeface="Cambria Math" panose="02040503050406030204" pitchFamily="18" charset="0"/>
                        </a:rPr>
                        <m:t>=147.79</m:t>
                      </m:r>
                      <m:r>
                        <a:rPr lang="tr-TR"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𝛽</m:t>
                      </m:r>
                      <m:r>
                        <a:rPr lang="tr-TR" sz="2400" i="1">
                          <a:latin typeface="Cambria Math" panose="02040503050406030204" pitchFamily="18" charset="0"/>
                          <a:ea typeface="Cambria Math" panose="02040503050406030204" pitchFamily="18" charset="0"/>
                        </a:rPr>
                        <m:t>=</m:t>
                      </m:r>
                      <m:func>
                        <m:funcPr>
                          <m:ctrlPr>
                            <a:rPr lang="tr-TR" sz="2400" i="1">
                              <a:latin typeface="Cambria Math" panose="02040503050406030204" pitchFamily="18" charset="0"/>
                              <a:ea typeface="Cambria Math" panose="02040503050406030204" pitchFamily="18" charset="0"/>
                            </a:rPr>
                          </m:ctrlPr>
                        </m:funcPr>
                        <m:fName>
                          <m:sSup>
                            <m:sSupPr>
                              <m:ctrlPr>
                                <a:rPr lang="tr-TR" sz="2400" i="1">
                                  <a:latin typeface="Cambria Math" panose="02040503050406030204" pitchFamily="18" charset="0"/>
                                  <a:ea typeface="Cambria Math" panose="02040503050406030204" pitchFamily="18" charset="0"/>
                                </a:rPr>
                              </m:ctrlPr>
                            </m:sSupPr>
                            <m:e>
                              <m:r>
                                <m:rPr>
                                  <m:sty m:val="p"/>
                                </m:rPr>
                                <a:rPr lang="tr-TR" sz="2400">
                                  <a:latin typeface="Cambria Math" panose="02040503050406030204" pitchFamily="18" charset="0"/>
                                  <a:ea typeface="Cambria Math" panose="02040503050406030204" pitchFamily="18" charset="0"/>
                                </a:rPr>
                                <m:t>tan</m:t>
                              </m:r>
                            </m:e>
                            <m:sup>
                              <m:r>
                                <a:rPr lang="tr-TR" sz="2400" i="1">
                                  <a:latin typeface="Cambria Math" panose="02040503050406030204" pitchFamily="18" charset="0"/>
                                  <a:ea typeface="Cambria Math" panose="02040503050406030204" pitchFamily="18" charset="0"/>
                                </a:rPr>
                                <m:t>−1</m:t>
                              </m:r>
                            </m:sup>
                          </m:sSup>
                        </m:fName>
                        <m:e>
                          <m:f>
                            <m:fPr>
                              <m:ctrlPr>
                                <a:rPr lang="tr-TR" sz="2400" i="1">
                                  <a:latin typeface="Cambria Math" panose="02040503050406030204" pitchFamily="18" charset="0"/>
                                  <a:ea typeface="Cambria Math" panose="02040503050406030204" pitchFamily="18" charset="0"/>
                                </a:rPr>
                              </m:ctrlPr>
                            </m:fPr>
                            <m:num>
                              <m:r>
                                <a:rPr lang="tr-TR" sz="2400" i="1">
                                  <a:latin typeface="Cambria Math" panose="02040503050406030204" pitchFamily="18" charset="0"/>
                                </a:rPr>
                                <m:t>30.78</m:t>
                              </m:r>
                            </m:num>
                            <m:den>
                              <m:r>
                                <a:rPr lang="tr-TR" sz="2400" i="1">
                                  <a:latin typeface="Cambria Math" panose="02040503050406030204" pitchFamily="18" charset="0"/>
                                </a:rPr>
                                <m:t>144.55</m:t>
                              </m:r>
                            </m:den>
                          </m:f>
                        </m:e>
                      </m:func>
                      <m:r>
                        <a:rPr lang="tr-TR" sz="2400" i="1">
                          <a:latin typeface="Cambria Math" panose="02040503050406030204" pitchFamily="18" charset="0"/>
                          <a:ea typeface="Cambria Math" panose="02040503050406030204" pitchFamily="18" charset="0"/>
                        </a:rPr>
                        <m:t>=12.02°</m:t>
                      </m:r>
                    </m:oMath>
                  </m:oMathPara>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23528" y="1628800"/>
                <a:ext cx="8867328" cy="4530725"/>
              </a:xfrm>
              <a:blipFill rotWithShape="0">
                <a:blip r:embed="rId2"/>
                <a:stretch>
                  <a:fillRect l="-1031" t="-1077" b="-3096"/>
                </a:stretch>
              </a:blipFill>
            </p:spPr>
            <p:txBody>
              <a:bodyPr/>
              <a:lstStyle/>
              <a:p>
                <a:r>
                  <a:rPr lang="tr-TR">
                    <a:noFill/>
                  </a:rPr>
                  <a:t> </a:t>
                </a:r>
              </a:p>
            </p:txBody>
          </p:sp>
        </mc:Fallback>
      </mc:AlternateContent>
    </p:spTree>
    <p:extLst>
      <p:ext uri="{BB962C8B-B14F-4D97-AF65-F5344CB8AC3E}">
        <p14:creationId xmlns:p14="http://schemas.microsoft.com/office/powerpoint/2010/main" val="155220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188640"/>
            <a:ext cx="8229600" cy="1246187"/>
          </a:xfrm>
        </p:spPr>
        <p:txBody>
          <a:bodyPr/>
          <a:lstStyle/>
          <a:p>
            <a:r>
              <a:rPr lang="tr-TR" dirty="0" smtClean="0"/>
              <a:t>Örnek Problemler</a:t>
            </a:r>
            <a:endParaRPr lang="tr-TR" dirty="0"/>
          </a:p>
        </p:txBody>
      </p:sp>
      <p:sp>
        <p:nvSpPr>
          <p:cNvPr id="3" name="İçerik Yer Tutucusu 2"/>
          <p:cNvSpPr>
            <a:spLocks noGrp="1"/>
          </p:cNvSpPr>
          <p:nvPr>
            <p:ph idx="1"/>
          </p:nvPr>
        </p:nvSpPr>
        <p:spPr>
          <a:xfrm>
            <a:off x="323528" y="1628801"/>
            <a:ext cx="4968552" cy="2088231"/>
          </a:xfrm>
        </p:spPr>
        <p:txBody>
          <a:bodyPr/>
          <a:lstStyle/>
          <a:p>
            <a:pPr marL="0" indent="0">
              <a:buNone/>
            </a:pPr>
            <a:r>
              <a:rPr lang="tr-TR" sz="2400" dirty="0" smtClean="0">
                <a:solidFill>
                  <a:srgbClr val="FF0000"/>
                </a:solidFill>
                <a:latin typeface="+mj-lt"/>
              </a:rPr>
              <a:t>Örnek 3 </a:t>
            </a:r>
            <a:r>
              <a:rPr lang="tr-TR" sz="2400" dirty="0">
                <a:latin typeface="+mj-lt"/>
              </a:rPr>
              <a:t>10 kg’lık blok yatay düzlemde dururken, 7 saniye boyunca grafiği aşağıda verilen kuvvetin etkisinde kalıyor. Bu kuvvetin etkisi altında bloğun ulaşacağı maksimum hızı, harekete başlama zamanını ve kutunun durma zamanını bulunuz. Statik ve kinetik sürtünme katsayısı eşit ve 0.5 değerindedir</a:t>
            </a:r>
            <a:r>
              <a:rPr lang="tr-TR" sz="2400" dirty="0" smtClean="0">
                <a:latin typeface="+mj-lt"/>
              </a:rPr>
              <a:t>.</a:t>
            </a:r>
            <a:endParaRPr lang="en-US" sz="2400" dirty="0">
              <a:latin typeface="+mj-lt"/>
            </a:endParaRPr>
          </a:p>
          <a:p>
            <a:pPr marL="0" indent="0">
              <a:buNone/>
            </a:pPr>
            <a:endParaRPr lang="en-US" sz="2400" dirty="0"/>
          </a:p>
          <a:p>
            <a:pPr marL="0" indent="0">
              <a:buNone/>
            </a:pPr>
            <a:r>
              <a:rPr lang="tr-TR" dirty="0" smtClean="0">
                <a:solidFill>
                  <a:srgbClr val="FF0000"/>
                </a:solidFill>
              </a:rPr>
              <a:t> </a:t>
            </a:r>
            <a:endParaRPr lang="tr-TR" dirty="0">
              <a:solidFill>
                <a:srgbClr val="FF0000"/>
              </a:solidFill>
            </a:endParaRPr>
          </a:p>
          <a:p>
            <a:pPr marL="0" indent="0">
              <a:buNone/>
            </a:pPr>
            <a:endParaRPr lang="tr-TR" dirty="0"/>
          </a:p>
        </p:txBody>
      </p:sp>
      <p:pic>
        <p:nvPicPr>
          <p:cNvPr id="5" name="Picture 8"/>
          <p:cNvPicPr>
            <a:picLocks noChangeAspect="1"/>
          </p:cNvPicPr>
          <p:nvPr/>
        </p:nvPicPr>
        <p:blipFill>
          <a:blip r:embed="rId3">
            <a:clrChange>
              <a:clrFrom>
                <a:srgbClr val="FFFFFF"/>
              </a:clrFrom>
              <a:clrTo>
                <a:srgbClr val="FFFFFF">
                  <a:alpha val="0"/>
                </a:srgbClr>
              </a:clrTo>
            </a:clrChange>
          </a:blip>
          <a:stretch>
            <a:fillRect/>
          </a:stretch>
        </p:blipFill>
        <p:spPr>
          <a:xfrm>
            <a:off x="2051720" y="2686071"/>
            <a:ext cx="6882981" cy="4261473"/>
          </a:xfrm>
          <a:prstGeom prst="rect">
            <a:avLst/>
          </a:prstGeom>
        </p:spPr>
      </p:pic>
    </p:spTree>
    <p:extLst>
      <p:ext uri="{BB962C8B-B14F-4D97-AF65-F5344CB8AC3E}">
        <p14:creationId xmlns:p14="http://schemas.microsoft.com/office/powerpoint/2010/main" val="306972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783" y="1023119"/>
            <a:ext cx="8784976" cy="461665"/>
          </a:xfrm>
          <a:prstGeom prst="rect">
            <a:avLst/>
          </a:prstGeom>
          <a:noFill/>
        </p:spPr>
        <p:txBody>
          <a:bodyPr wrap="square" rtlCol="0">
            <a:spAutoFit/>
          </a:bodyPr>
          <a:lstStyle/>
          <a:p>
            <a:r>
              <a:rPr lang="tr-TR" sz="2400" dirty="0">
                <a:solidFill>
                  <a:srgbClr val="FF0000"/>
                </a:solidFill>
                <a:latin typeface="+mj-lt"/>
              </a:rPr>
              <a:t>Örnek </a:t>
            </a:r>
            <a:r>
              <a:rPr lang="tr-TR" sz="2400" dirty="0" smtClean="0">
                <a:solidFill>
                  <a:srgbClr val="FF0000"/>
                </a:solidFill>
                <a:latin typeface="+mj-lt"/>
              </a:rPr>
              <a:t>3’ün Çözümü:</a:t>
            </a:r>
            <a:endParaRPr lang="en-US" sz="2400" dirty="0">
              <a:solidFill>
                <a:srgbClr val="FF0000"/>
              </a:solidFill>
              <a:latin typeface="+mj-lt"/>
            </a:endParaRPr>
          </a:p>
        </p:txBody>
      </p:sp>
      <p:grpSp>
        <p:nvGrpSpPr>
          <p:cNvPr id="12" name="Group 11"/>
          <p:cNvGrpSpPr/>
          <p:nvPr/>
        </p:nvGrpSpPr>
        <p:grpSpPr>
          <a:xfrm>
            <a:off x="323528" y="1700808"/>
            <a:ext cx="5760640" cy="4261473"/>
            <a:chOff x="395536" y="1412776"/>
            <a:chExt cx="5760640" cy="4261473"/>
          </a:xfrm>
        </p:grpSpPr>
        <p:grpSp>
          <p:nvGrpSpPr>
            <p:cNvPr id="4" name="Group 3"/>
            <p:cNvGrpSpPr/>
            <p:nvPr/>
          </p:nvGrpSpPr>
          <p:grpSpPr>
            <a:xfrm>
              <a:off x="395536" y="1412776"/>
              <a:ext cx="5760640" cy="4261473"/>
              <a:chOff x="323528" y="1340768"/>
              <a:chExt cx="5760640" cy="4261473"/>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1340768"/>
                <a:ext cx="3856305" cy="4261473"/>
              </a:xfrm>
              <a:prstGeom prst="rect">
                <a:avLst/>
              </a:prstGeom>
            </p:spPr>
          </p:pic>
          <p:grpSp>
            <p:nvGrpSpPr>
              <p:cNvPr id="6" name="Group 5"/>
              <p:cNvGrpSpPr/>
              <p:nvPr/>
            </p:nvGrpSpPr>
            <p:grpSpPr>
              <a:xfrm>
                <a:off x="3419872" y="1484784"/>
                <a:ext cx="2664296" cy="1717159"/>
                <a:chOff x="827584" y="4653136"/>
                <a:chExt cx="2664296" cy="1717159"/>
              </a:xfrm>
            </p:grpSpPr>
            <p:sp>
              <p:nvSpPr>
                <p:cNvPr id="7" name="Rectangle 6"/>
                <p:cNvSpPr/>
                <p:nvPr/>
              </p:nvSpPr>
              <p:spPr>
                <a:xfrm>
                  <a:off x="1475656" y="5157192"/>
                  <a:ext cx="122413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051720" y="4653136"/>
                  <a:ext cx="0" cy="79208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a:xfrm flipV="1">
                  <a:off x="2051720" y="5733256"/>
                  <a:ext cx="0" cy="57606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a:off x="2699792" y="5445224"/>
                  <a:ext cx="79208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2123728" y="4653136"/>
                      <a:ext cx="9219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𝑊</m:t>
                            </m:r>
                            <m:r>
                              <a:rPr lang="tr-TR" i="1">
                                <a:latin typeface="Cambria Math" panose="02040503050406030204" pitchFamily="18" charset="0"/>
                              </a:rPr>
                              <m:t>=</m:t>
                            </m:r>
                            <m:r>
                              <a:rPr lang="tr-TR" i="1">
                                <a:latin typeface="Cambria Math" panose="02040503050406030204" pitchFamily="18" charset="0"/>
                              </a:rPr>
                              <m:t>𝑚𝑔</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123728" y="4653136"/>
                      <a:ext cx="921919" cy="276999"/>
                    </a:xfrm>
                    <a:prstGeom prst="rect">
                      <a:avLst/>
                    </a:prstGeom>
                    <a:blipFill rotWithShape="0">
                      <a:blip r:embed="rId3"/>
                      <a:stretch>
                        <a:fillRect l="-5263" r="-5263"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051720" y="6093296"/>
                      <a:ext cx="8672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𝑁</m:t>
                            </m:r>
                            <m:r>
                              <a:rPr lang="tr-TR" i="1">
                                <a:latin typeface="Cambria Math" panose="02040503050406030204" pitchFamily="18" charset="0"/>
                              </a:rPr>
                              <m:t>=</m:t>
                            </m:r>
                            <m:r>
                              <a:rPr lang="tr-TR" i="1">
                                <a:latin typeface="Cambria Math" panose="02040503050406030204" pitchFamily="18" charset="0"/>
                              </a:rPr>
                              <m:t>𝑚𝑔</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051720" y="6093296"/>
                      <a:ext cx="867225" cy="276999"/>
                    </a:xfrm>
                    <a:prstGeom prst="rect">
                      <a:avLst/>
                    </a:prstGeom>
                    <a:blipFill rotWithShape="0">
                      <a:blip r:embed="rId4"/>
                      <a:stretch>
                        <a:fillRect l="-6338" r="-6338" b="-26667"/>
                      </a:stretch>
                    </a:blipFill>
                  </p:spPr>
                  <p:txBody>
                    <a:bodyPr/>
                    <a:lstStyle/>
                    <a:p>
                      <a:r>
                        <a:rPr lang="en-US">
                          <a:noFill/>
                        </a:rPr>
                        <a:t> </a:t>
                      </a:r>
                    </a:p>
                  </p:txBody>
                </p:sp>
              </mc:Fallback>
            </mc:AlternateContent>
            <p:cxnSp>
              <p:nvCxnSpPr>
                <p:cNvPr id="17" name="Straight Arrow Connector 16"/>
                <p:cNvCxnSpPr/>
                <p:nvPr/>
              </p:nvCxnSpPr>
              <p:spPr>
                <a:xfrm flipH="1">
                  <a:off x="1187624" y="5805264"/>
                  <a:ext cx="72008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827584" y="5877272"/>
                      <a:ext cx="11127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𝑚𝑎𝑥</m:t>
                                </m:r>
                              </m:sub>
                            </m:sSub>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𝜇</m:t>
                            </m:r>
                            <m:r>
                              <a:rPr lang="tr-TR" b="0" i="1" smtClean="0">
                                <a:latin typeface="Cambria Math" panose="02040503050406030204" pitchFamily="18" charset="0"/>
                              </a:rPr>
                              <m:t>𝑁</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827584" y="5877272"/>
                      <a:ext cx="1112741" cy="276999"/>
                    </a:xfrm>
                    <a:prstGeom prst="rect">
                      <a:avLst/>
                    </a:prstGeom>
                    <a:blipFill rotWithShape="0">
                      <a:blip r:embed="rId5"/>
                      <a:stretch>
                        <a:fillRect l="-7143" t="-2174" r="-4396" b="-32609"/>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9" name="TextBox 18"/>
                <p:cNvSpPr txBox="1"/>
                <p:nvPr/>
              </p:nvSpPr>
              <p:spPr>
                <a:xfrm>
                  <a:off x="5868144" y="1988840"/>
                  <a:ext cx="1958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𝑇</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868144" y="1988840"/>
                  <a:ext cx="195823" cy="276999"/>
                </a:xfrm>
                <a:prstGeom prst="rect">
                  <a:avLst/>
                </a:prstGeom>
                <a:blipFill rotWithShape="0">
                  <a:blip r:embed="rId6"/>
                  <a:stretch>
                    <a:fillRect l="-31250" r="-25000" b="-65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3271451" y="3629140"/>
                <a:ext cx="5834308" cy="1569660"/>
              </a:xfrm>
              <a:prstGeom prst="rect">
                <a:avLst/>
              </a:prstGeom>
              <a:noFill/>
            </p:spPr>
            <p:txBody>
              <a:bodyPr wrap="square" rtlCol="0">
                <a:spAutoFit/>
              </a:bodyPr>
              <a:lstStyle/>
              <a:p>
                <a:r>
                  <a:rPr lang="tr-TR" sz="2400" dirty="0" smtClean="0">
                    <a:latin typeface="+mj-lt"/>
                  </a:rPr>
                  <a:t>Hareket, </a:t>
                </a:r>
                <a:endParaRPr lang="tr-TR" sz="2400" i="1" dirty="0" smtClean="0">
                  <a:latin typeface="+mj-lt"/>
                </a:endParaRPr>
              </a:p>
              <a:p>
                <a:pPr/>
                <a14:m>
                  <m:oMathPara xmlns:m="http://schemas.openxmlformats.org/officeDocument/2006/math">
                    <m:oMathParaPr>
                      <m:jc m:val="centerGroup"/>
                    </m:oMathParaPr>
                    <m:oMath xmlns:m="http://schemas.openxmlformats.org/officeDocument/2006/math">
                      <m:r>
                        <a:rPr lang="tr-TR" sz="2400" i="1" dirty="0" smtClean="0">
                          <a:latin typeface="Cambria Math" panose="02040503050406030204" pitchFamily="18" charset="0"/>
                        </a:rPr>
                        <m:t>𝑇</m:t>
                      </m:r>
                      <m:r>
                        <a:rPr lang="tr-TR" sz="2400" i="1" dirty="0"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𝑓</m:t>
                          </m:r>
                        </m:e>
                        <m:sub>
                          <m:r>
                            <a:rPr lang="tr-TR" sz="2400" i="1">
                              <a:latin typeface="Cambria Math" panose="02040503050406030204" pitchFamily="18" charset="0"/>
                            </a:rPr>
                            <m:t>𝑚𝑎𝑥</m:t>
                          </m:r>
                        </m:sub>
                      </m:sSub>
                      <m:r>
                        <a:rPr lang="tr-TR" sz="2400" b="0" i="1" smtClean="0">
                          <a:latin typeface="Cambria Math" panose="02040503050406030204" pitchFamily="18" charset="0"/>
                        </a:rPr>
                        <m:t>=</m:t>
                      </m:r>
                      <m:r>
                        <a:rPr lang="tr-TR" sz="2400" i="1">
                          <a:latin typeface="Cambria Math" panose="02040503050406030204" pitchFamily="18" charset="0"/>
                          <a:ea typeface="Cambria Math" panose="02040503050406030204" pitchFamily="18" charset="0"/>
                        </a:rPr>
                        <m:t>𝜇</m:t>
                      </m:r>
                      <m:r>
                        <a:rPr lang="tr-TR" sz="2400" i="1">
                          <a:latin typeface="Cambria Math" panose="02040503050406030204" pitchFamily="18" charset="0"/>
                          <a:ea typeface="Cambria Math" panose="02040503050406030204" pitchFamily="18" charset="0"/>
                        </a:rPr>
                        <m:t>𝑚𝑔</m:t>
                      </m:r>
                    </m:oMath>
                  </m:oMathPara>
                </a14:m>
                <a:endParaRPr lang="tr-TR" sz="2400" i="1" dirty="0" smtClean="0">
                  <a:latin typeface="Cambria Math" panose="02040503050406030204" pitchFamily="18" charset="0"/>
                  <a:ea typeface="Cambria Math" panose="02040503050406030204" pitchFamily="18" charset="0"/>
                </a:endParaRPr>
              </a:p>
              <a:p>
                <a:r>
                  <a:rPr lang="tr-TR" sz="2400" dirty="0">
                    <a:latin typeface="+mj-lt"/>
                  </a:rPr>
                  <a:t>olunca başlar. </a:t>
                </a:r>
                <a:endParaRPr lang="en-US" sz="2400" dirty="0">
                  <a:latin typeface="+mj-lt"/>
                </a:endParaRPr>
              </a:p>
              <a:p>
                <a:pPr/>
                <a14:m>
                  <m:oMathPara xmlns:m="http://schemas.openxmlformats.org/officeDocument/2006/math">
                    <m:oMathParaPr>
                      <m:jc m:val="centerGroup"/>
                    </m:oMathParaPr>
                    <m:oMath xmlns:m="http://schemas.openxmlformats.org/officeDocument/2006/math">
                      <m:r>
                        <a:rPr lang="tr-TR" sz="2400" i="1" dirty="0">
                          <a:latin typeface="Cambria Math" panose="02040503050406030204" pitchFamily="18" charset="0"/>
                        </a:rPr>
                        <m:t>𝑇</m:t>
                      </m:r>
                      <m:r>
                        <a:rPr lang="tr-TR" sz="2400" b="0" i="0" smtClean="0">
                          <a:latin typeface="Cambria Math" panose="02040503050406030204" pitchFamily="18" charset="0"/>
                          <a:ea typeface="Cambria Math" panose="02040503050406030204" pitchFamily="18" charset="0"/>
                        </a:rPr>
                        <m:t>=0.5∗10∗9,81=49.05</m:t>
                      </m:r>
                    </m:oMath>
                  </m:oMathPara>
                </a14:m>
                <a:endParaRPr lang="tr-TR" sz="2400" b="0" dirty="0" smtClean="0">
                  <a:ea typeface="Cambria Math"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271451" y="3629140"/>
                <a:ext cx="5834308" cy="1569660"/>
              </a:xfrm>
              <a:prstGeom prst="rect">
                <a:avLst/>
              </a:prstGeom>
              <a:blipFill rotWithShape="0">
                <a:blip r:embed="rId7"/>
                <a:stretch>
                  <a:fillRect l="-1672" t="-3101"/>
                </a:stretch>
              </a:blipFill>
            </p:spPr>
            <p:txBody>
              <a:bodyPr/>
              <a:lstStyle/>
              <a:p>
                <a:r>
                  <a:rPr lang="tr-TR">
                    <a:noFill/>
                  </a:rPr>
                  <a:t> </a:t>
                </a:r>
              </a:p>
            </p:txBody>
          </p:sp>
        </mc:Fallback>
      </mc:AlternateContent>
      <p:grpSp>
        <p:nvGrpSpPr>
          <p:cNvPr id="27" name="Group 26"/>
          <p:cNvGrpSpPr/>
          <p:nvPr/>
        </p:nvGrpSpPr>
        <p:grpSpPr>
          <a:xfrm>
            <a:off x="197129" y="3344593"/>
            <a:ext cx="1674571" cy="2138754"/>
            <a:chOff x="179512" y="2996952"/>
            <a:chExt cx="1674571" cy="2138754"/>
          </a:xfrm>
        </p:grpSpPr>
        <p:cxnSp>
          <p:nvCxnSpPr>
            <p:cNvPr id="22" name="Straight Connector 21"/>
            <p:cNvCxnSpPr/>
            <p:nvPr/>
          </p:nvCxnSpPr>
          <p:spPr>
            <a:xfrm>
              <a:off x="755576" y="3284984"/>
              <a:ext cx="936104" cy="0"/>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179512" y="2996952"/>
                  <a:ext cx="72808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tr-TR" sz="1600">
                            <a:latin typeface="Cambria Math" panose="02040503050406030204" pitchFamily="18" charset="0"/>
                            <a:ea typeface="Cambria Math" panose="02040503050406030204" pitchFamily="18" charset="0"/>
                          </a:rPr>
                          <m:t>49.05</m:t>
                        </m:r>
                      </m:oMath>
                    </m:oMathPara>
                  </a14:m>
                  <a:endParaRPr lang="tr-TR" sz="1600" dirty="0">
                    <a:ea typeface="Cambria Math"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79512" y="2996952"/>
                  <a:ext cx="728084" cy="338554"/>
                </a:xfrm>
                <a:prstGeom prst="rect">
                  <a:avLst/>
                </a:prstGeom>
                <a:blipFill rotWithShape="0">
                  <a:blip r:embed="rId8"/>
                  <a:stretch>
                    <a:fillRect/>
                  </a:stretch>
                </a:blipFill>
              </p:spPr>
              <p:txBody>
                <a:bodyPr/>
                <a:lstStyle/>
                <a:p>
                  <a:r>
                    <a:rPr lang="en-US">
                      <a:noFill/>
                    </a:rPr>
                    <a:t> </a:t>
                  </a:r>
                </a:p>
              </p:txBody>
            </p:sp>
          </mc:Fallback>
        </mc:AlternateContent>
        <p:cxnSp>
          <p:nvCxnSpPr>
            <p:cNvPr id="25" name="Straight Connector 24"/>
            <p:cNvCxnSpPr/>
            <p:nvPr/>
          </p:nvCxnSpPr>
          <p:spPr>
            <a:xfrm>
              <a:off x="1691680" y="3284984"/>
              <a:ext cx="0" cy="1512168"/>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1441855" y="4797152"/>
                  <a:ext cx="4122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tr-TR" sz="1600" i="1">
                                <a:latin typeface="Cambria Math" panose="02040503050406030204" pitchFamily="18" charset="0"/>
                              </a:rPr>
                              <m:t>𝑡</m:t>
                            </m:r>
                          </m:e>
                          <m:sub>
                            <m:r>
                              <a:rPr lang="tr-TR" sz="1600" i="1">
                                <a:latin typeface="Cambria Math" panose="02040503050406030204" pitchFamily="18" charset="0"/>
                              </a:rPr>
                              <m:t>𝑏</m:t>
                            </m:r>
                          </m:sub>
                        </m:sSub>
                      </m:oMath>
                    </m:oMathPara>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1441855" y="4797152"/>
                  <a:ext cx="412228" cy="338554"/>
                </a:xfrm>
                <a:prstGeom prst="rect">
                  <a:avLst/>
                </a:prstGeom>
                <a:blipFill rotWithShape="0">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Rectangle 27"/>
              <p:cNvSpPr/>
              <p:nvPr/>
            </p:nvSpPr>
            <p:spPr>
              <a:xfrm>
                <a:off x="3310293" y="5137825"/>
                <a:ext cx="5612688" cy="1523494"/>
              </a:xfrm>
              <a:prstGeom prst="rect">
                <a:avLst/>
              </a:prstGeom>
            </p:spPr>
            <p:txBody>
              <a:bodyPr wrap="square">
                <a:spAutoFit/>
              </a:bodyPr>
              <a:lstStyle/>
              <a:p>
                <a:r>
                  <a:rPr lang="tr-TR" sz="2400" dirty="0" smtClean="0">
                    <a:latin typeface="+mj-lt"/>
                  </a:rPr>
                  <a:t>Hareketin başlama zamanı;</a:t>
                </a:r>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tr-TR" sz="2400" i="1">
                              <a:latin typeface="Cambria Math" panose="02040503050406030204" pitchFamily="18" charset="0"/>
                            </a:rPr>
                            <m:t>𝑡</m:t>
                          </m:r>
                        </m:e>
                        <m:sub>
                          <m:r>
                            <a:rPr lang="tr-TR" sz="2400" i="1">
                              <a:latin typeface="Cambria Math" panose="02040503050406030204" pitchFamily="18" charset="0"/>
                            </a:rPr>
                            <m:t>𝑏</m:t>
                          </m:r>
                        </m:sub>
                      </m:sSub>
                      <m:r>
                        <a:rPr lang="tr-TR" sz="2400" i="1">
                          <a:latin typeface="Cambria Math" panose="02040503050406030204" pitchFamily="18" charset="0"/>
                        </a:rPr>
                        <m:t>=</m:t>
                      </m:r>
                      <m:r>
                        <a:rPr lang="tr-TR" sz="2400" i="1">
                          <a:latin typeface="Cambria Math" panose="02040503050406030204" pitchFamily="18" charset="0"/>
                          <a:ea typeface="Cambria Math" panose="02040503050406030204" pitchFamily="18" charset="0"/>
                        </a:rPr>
                        <m:t>49.05∗</m:t>
                      </m:r>
                      <m:f>
                        <m:fPr>
                          <m:ctrlPr>
                            <a:rPr lang="tr-TR" sz="2400" i="1">
                              <a:latin typeface="Cambria Math" panose="02040503050406030204" pitchFamily="18" charset="0"/>
                              <a:ea typeface="Cambria Math" panose="02040503050406030204" pitchFamily="18" charset="0"/>
                            </a:rPr>
                          </m:ctrlPr>
                        </m:fPr>
                        <m:num>
                          <m:r>
                            <a:rPr lang="tr-TR" sz="2400" i="1">
                              <a:latin typeface="Cambria Math" panose="02040503050406030204" pitchFamily="18" charset="0"/>
                              <a:ea typeface="Cambria Math" panose="02040503050406030204" pitchFamily="18" charset="0"/>
                            </a:rPr>
                            <m:t>4</m:t>
                          </m:r>
                        </m:num>
                        <m:den>
                          <m:r>
                            <a:rPr lang="tr-TR" sz="2400" i="1">
                              <a:latin typeface="Cambria Math" panose="02040503050406030204" pitchFamily="18" charset="0"/>
                              <a:ea typeface="Cambria Math" panose="02040503050406030204" pitchFamily="18" charset="0"/>
                            </a:rPr>
                            <m:t>100</m:t>
                          </m:r>
                        </m:den>
                      </m:f>
                      <m:r>
                        <a:rPr lang="tr-TR" sz="2400">
                          <a:latin typeface="Cambria Math" panose="02040503050406030204" pitchFamily="18" charset="0"/>
                          <a:ea typeface="Cambria Math" panose="02040503050406030204" pitchFamily="18" charset="0"/>
                        </a:rPr>
                        <m:t>=1.96 </m:t>
                      </m:r>
                      <m:r>
                        <m:rPr>
                          <m:sty m:val="p"/>
                        </m:rPr>
                        <a:rPr lang="tr-TR" sz="2400">
                          <a:latin typeface="Cambria Math" panose="02040503050406030204" pitchFamily="18" charset="0"/>
                          <a:ea typeface="Cambria Math" panose="02040503050406030204" pitchFamily="18" charset="0"/>
                        </a:rPr>
                        <m:t>s</m:t>
                      </m:r>
                    </m:oMath>
                  </m:oMathPara>
                </a14:m>
                <a:endParaRPr lang="tr-TR" sz="2400" dirty="0" smtClean="0">
                  <a:latin typeface="+mj-lt"/>
                  <a:ea typeface="Cambria Math" panose="02040503050406030204" pitchFamily="18" charset="0"/>
                </a:endParaRPr>
              </a:p>
              <a:p>
                <a:r>
                  <a:rPr lang="tr-TR" sz="2400" dirty="0" smtClean="0">
                    <a:latin typeface="+mj-lt"/>
                  </a:rPr>
                  <a:t>Şeklinde oran orantı ile bulunur.</a:t>
                </a:r>
                <a:endParaRPr lang="en-US" sz="2400" dirty="0">
                  <a:latin typeface="+mj-lt"/>
                </a:endParaRPr>
              </a:p>
            </p:txBody>
          </p:sp>
        </mc:Choice>
        <mc:Fallback xmlns="">
          <p:sp>
            <p:nvSpPr>
              <p:cNvPr id="28" name="Rectangle 27"/>
              <p:cNvSpPr>
                <a:spLocks noRot="1" noChangeAspect="1" noMove="1" noResize="1" noEditPoints="1" noAdjustHandles="1" noChangeArrowheads="1" noChangeShapeType="1" noTextEdit="1"/>
              </p:cNvSpPr>
              <p:nvPr/>
            </p:nvSpPr>
            <p:spPr>
              <a:xfrm>
                <a:off x="3310293" y="5137825"/>
                <a:ext cx="5612688" cy="1523494"/>
              </a:xfrm>
              <a:prstGeom prst="rect">
                <a:avLst/>
              </a:prstGeom>
              <a:blipFill rotWithShape="0">
                <a:blip r:embed="rId10"/>
                <a:stretch>
                  <a:fillRect l="-1629" t="-3200" b="-8400"/>
                </a:stretch>
              </a:blipFill>
            </p:spPr>
            <p:txBody>
              <a:bodyPr/>
              <a:lstStyle/>
              <a:p>
                <a:r>
                  <a:rPr lang="tr-TR">
                    <a:noFill/>
                  </a:rPr>
                  <a:t> </a:t>
                </a:r>
              </a:p>
            </p:txBody>
          </p:sp>
        </mc:Fallback>
      </mc:AlternateContent>
    </p:spTree>
    <p:extLst>
      <p:ext uri="{BB962C8B-B14F-4D97-AF65-F5344CB8AC3E}">
        <p14:creationId xmlns:p14="http://schemas.microsoft.com/office/powerpoint/2010/main" val="236814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908720"/>
            <a:ext cx="8784976" cy="461665"/>
          </a:xfrm>
          <a:prstGeom prst="rect">
            <a:avLst/>
          </a:prstGeom>
          <a:noFill/>
        </p:spPr>
        <p:txBody>
          <a:bodyPr wrap="square" rtlCol="0">
            <a:spAutoFit/>
          </a:bodyPr>
          <a:lstStyle/>
          <a:p>
            <a:r>
              <a:rPr lang="tr-TR" sz="2400" dirty="0" smtClean="0">
                <a:solidFill>
                  <a:srgbClr val="FF0000"/>
                </a:solidFill>
                <a:latin typeface="+mj-lt"/>
              </a:rPr>
              <a:t>Örnek 3 Çözüm Devam:</a:t>
            </a:r>
            <a:endParaRPr lang="en-US" sz="2400" dirty="0">
              <a:latin typeface="+mj-lt"/>
            </a:endParaRPr>
          </a:p>
        </p:txBody>
      </p:sp>
      <p:grpSp>
        <p:nvGrpSpPr>
          <p:cNvPr id="2" name="Grup 1"/>
          <p:cNvGrpSpPr/>
          <p:nvPr/>
        </p:nvGrpSpPr>
        <p:grpSpPr>
          <a:xfrm>
            <a:off x="5942078" y="3778330"/>
            <a:ext cx="3190834" cy="3109345"/>
            <a:chOff x="5508104" y="3553425"/>
            <a:chExt cx="3190834" cy="3109345"/>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24128" y="3553425"/>
              <a:ext cx="2974810" cy="3109345"/>
            </a:xfrm>
            <a:prstGeom prst="rect">
              <a:avLst/>
            </a:prstGeom>
          </p:spPr>
        </p:pic>
        <p:cxnSp>
          <p:nvCxnSpPr>
            <p:cNvPr id="22" name="Straight Connector 21"/>
            <p:cNvCxnSpPr/>
            <p:nvPr/>
          </p:nvCxnSpPr>
          <p:spPr>
            <a:xfrm>
              <a:off x="6100338" y="4972004"/>
              <a:ext cx="722124" cy="0"/>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5508104" y="4777560"/>
                  <a:ext cx="8034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tr-TR">
                            <a:latin typeface="Cambria Math" panose="02040503050406030204" pitchFamily="18" charset="0"/>
                            <a:ea typeface="Cambria Math" panose="02040503050406030204" pitchFamily="18" charset="0"/>
                          </a:rPr>
                          <m:t>49.05</m:t>
                        </m:r>
                      </m:oMath>
                    </m:oMathPara>
                  </a14:m>
                  <a:endParaRPr lang="tr-TR" dirty="0">
                    <a:latin typeface="+mj-lt"/>
                    <a:ea typeface="Cambria Math"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508104" y="4777560"/>
                  <a:ext cx="803425" cy="369332"/>
                </a:xfrm>
                <a:prstGeom prst="rect">
                  <a:avLst/>
                </a:prstGeom>
                <a:blipFill rotWithShape="0">
                  <a:blip r:embed="rId3"/>
                  <a:stretch>
                    <a:fillRect/>
                  </a:stretch>
                </a:blipFill>
              </p:spPr>
              <p:txBody>
                <a:bodyPr/>
                <a:lstStyle/>
                <a:p>
                  <a:r>
                    <a:rPr lang="tr-TR">
                      <a:noFill/>
                    </a:rPr>
                    <a:t> </a:t>
                  </a:r>
                </a:p>
              </p:txBody>
            </p:sp>
          </mc:Fallback>
        </mc:AlternateContent>
        <p:cxnSp>
          <p:nvCxnSpPr>
            <p:cNvPr id="25" name="Straight Connector 24"/>
            <p:cNvCxnSpPr/>
            <p:nvPr/>
          </p:nvCxnSpPr>
          <p:spPr>
            <a:xfrm>
              <a:off x="6822462" y="4972004"/>
              <a:ext cx="0" cy="1103340"/>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6629743" y="6075344"/>
                  <a:ext cx="4346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𝑏</m:t>
                            </m:r>
                          </m:sub>
                        </m:sSub>
                      </m:oMath>
                    </m:oMathPara>
                  </a14:m>
                  <a:endParaRPr lang="en-US" dirty="0">
                    <a:latin typeface="+mj-lt"/>
                  </a:endParaRPr>
                </a:p>
              </p:txBody>
            </p:sp>
          </mc:Choice>
          <mc:Fallback xmlns="">
            <p:sp>
              <p:nvSpPr>
                <p:cNvPr id="26" name="Rectangle 25"/>
                <p:cNvSpPr>
                  <a:spLocks noRot="1" noChangeAspect="1" noMove="1" noResize="1" noEditPoints="1" noAdjustHandles="1" noChangeArrowheads="1" noChangeShapeType="1" noTextEdit="1"/>
                </p:cNvSpPr>
                <p:nvPr/>
              </p:nvSpPr>
              <p:spPr>
                <a:xfrm>
                  <a:off x="6629743" y="6075344"/>
                  <a:ext cx="434671" cy="369332"/>
                </a:xfrm>
                <a:prstGeom prst="rect">
                  <a:avLst/>
                </a:prstGeom>
                <a:blipFill rotWithShape="0">
                  <a:blip r:embed="rId4"/>
                  <a:stretch>
                    <a:fillRect b="-3333"/>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179511" y="1340768"/>
                <a:ext cx="7272809" cy="4425314"/>
              </a:xfrm>
              <a:prstGeom prst="rect">
                <a:avLst/>
              </a:prstGeom>
              <a:noFill/>
            </p:spPr>
            <p:txBody>
              <a:bodyPr wrap="square" rtlCol="0">
                <a:spAutoFit/>
              </a:bodyPr>
              <a:lstStyle/>
              <a:p>
                <a:r>
                  <a:rPr lang="tr-TR" sz="2400" dirty="0" smtClean="0">
                    <a:latin typeface="+mj-lt"/>
                  </a:rPr>
                  <a:t>Maksimum hız </a:t>
                </a:r>
                <a14:m>
                  <m:oMath xmlns:m="http://schemas.openxmlformats.org/officeDocument/2006/math">
                    <m:r>
                      <a:rPr lang="tr-TR" sz="2400" i="1" dirty="0" smtClean="0">
                        <a:latin typeface="Cambria Math" panose="02040503050406030204" pitchFamily="18" charset="0"/>
                      </a:rPr>
                      <m:t>𝑡</m:t>
                    </m:r>
                    <m:r>
                      <a:rPr lang="tr-TR" sz="2400" i="1" dirty="0" smtClean="0">
                        <a:latin typeface="Cambria Math" panose="02040503050406030204" pitchFamily="18" charset="0"/>
                      </a:rPr>
                      <m:t>=4</m:t>
                    </m:r>
                  </m:oMath>
                </a14:m>
                <a:r>
                  <a:rPr lang="tr-TR" sz="2400" dirty="0" smtClean="0">
                    <a:latin typeface="+mj-lt"/>
                  </a:rPr>
                  <a:t> s’de elde edilir. </a:t>
                </a:r>
              </a:p>
              <a:p>
                <a:pPr/>
                <a14:m>
                  <m:oMathPara xmlns:m="http://schemas.openxmlformats.org/officeDocument/2006/math">
                    <m:oMathParaPr>
                      <m:jc m:val="centerGroup"/>
                    </m:oMathParaPr>
                    <m:oMath xmlns:m="http://schemas.openxmlformats.org/officeDocument/2006/math">
                      <m:nary>
                        <m:naryPr>
                          <m:ctrlPr>
                            <a:rPr lang="en-US" sz="2400" i="1">
                              <a:latin typeface="Cambria Math" panose="02040503050406030204" pitchFamily="18" charset="0"/>
                            </a:rPr>
                          </m:ctrlPr>
                        </m:naryPr>
                        <m:sub>
                          <m:sSub>
                            <m:sSubPr>
                              <m:ctrlPr>
                                <a:rPr lang="en-US" sz="2400" i="1">
                                  <a:latin typeface="Cambria Math" panose="02040503050406030204" pitchFamily="18" charset="0"/>
                                </a:rPr>
                              </m:ctrlPr>
                            </m:sSubPr>
                            <m:e>
                              <m:r>
                                <a:rPr lang="tr-TR" sz="2400" i="1">
                                  <a:latin typeface="Cambria Math" panose="02040503050406030204" pitchFamily="18" charset="0"/>
                                </a:rPr>
                                <m:t>𝑡</m:t>
                              </m:r>
                            </m:e>
                            <m:sub>
                              <m:r>
                                <a:rPr lang="tr-TR" sz="2400" i="1">
                                  <a:latin typeface="Cambria Math" panose="02040503050406030204" pitchFamily="18" charset="0"/>
                                </a:rPr>
                                <m:t>1</m:t>
                              </m:r>
                            </m:sub>
                          </m:sSub>
                        </m:sub>
                        <m:sup>
                          <m:sSub>
                            <m:sSubPr>
                              <m:ctrlPr>
                                <a:rPr lang="en-US" sz="2400" i="1">
                                  <a:latin typeface="Cambria Math" panose="02040503050406030204" pitchFamily="18" charset="0"/>
                                </a:rPr>
                              </m:ctrlPr>
                            </m:sSubPr>
                            <m:e>
                              <m:r>
                                <a:rPr lang="tr-TR" sz="2400" i="1">
                                  <a:latin typeface="Cambria Math" panose="02040503050406030204" pitchFamily="18" charset="0"/>
                                </a:rPr>
                                <m:t>𝑡</m:t>
                              </m:r>
                            </m:e>
                            <m:sub>
                              <m:r>
                                <a:rPr lang="tr-TR" sz="2400" i="1">
                                  <a:latin typeface="Cambria Math" panose="02040503050406030204" pitchFamily="18" charset="0"/>
                                </a:rPr>
                                <m:t>2</m:t>
                              </m:r>
                            </m:sub>
                          </m:sSub>
                        </m:sup>
                        <m:e>
                          <m:nary>
                            <m:naryPr>
                              <m:chr m:val="∑"/>
                              <m:subHide m:val="on"/>
                              <m:supHide m:val="on"/>
                              <m:ctrlPr>
                                <a:rPr lang="en-US" sz="2400" i="1">
                                  <a:latin typeface="Cambria Math" panose="02040503050406030204" pitchFamily="18" charset="0"/>
                                </a:rPr>
                              </m:ctrlPr>
                            </m:naryPr>
                            <m:sub/>
                            <m:sup/>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nary>
                        </m:e>
                      </m:nary>
                      <m:r>
                        <a:rPr lang="tr-TR" sz="2400" i="1">
                          <a:latin typeface="Cambria Math" panose="02040503050406030204" pitchFamily="18" charset="0"/>
                        </a:rPr>
                        <m:t>𝑑𝑡</m:t>
                      </m:r>
                      <m:r>
                        <a:rPr lang="tr-TR" sz="2400" i="1">
                          <a:latin typeface="Cambria Math" panose="02040503050406030204" pitchFamily="18" charset="0"/>
                        </a:rPr>
                        <m:t>=</m:t>
                      </m:r>
                      <m:r>
                        <a:rPr lang="tr-TR" sz="2400" i="1">
                          <a:latin typeface="Cambria Math" panose="02040503050406030204" pitchFamily="18" charset="0"/>
                        </a:rPr>
                        <m:t>𝑚</m:t>
                      </m:r>
                      <m:r>
                        <a:rPr lang="tr-TR" sz="2400" i="1">
                          <a:latin typeface="Cambria Math" panose="02040503050406030204" pitchFamily="18" charset="0"/>
                          <a:ea typeface="Cambria Math" panose="02040503050406030204" pitchFamily="18" charset="0"/>
                        </a:rPr>
                        <m:t>∆</m:t>
                      </m:r>
                      <m:acc>
                        <m:accPr>
                          <m:chr m:val="⃗"/>
                          <m:ctrlPr>
                            <a:rPr lang="tr-TR" sz="2400" i="1">
                              <a:latin typeface="Cambria Math" panose="02040503050406030204" pitchFamily="18" charset="0"/>
                            </a:rPr>
                          </m:ctrlPr>
                        </m:accPr>
                        <m:e>
                          <m:r>
                            <a:rPr lang="tr-TR" sz="2400" i="1">
                              <a:latin typeface="Cambria Math" panose="02040503050406030204" pitchFamily="18" charset="0"/>
                            </a:rPr>
                            <m:t>𝑣</m:t>
                          </m:r>
                        </m:e>
                      </m:acc>
                      <m:r>
                        <a:rPr lang="tr-TR" sz="2400" i="1" smtClean="0">
                          <a:latin typeface="Cambria Math" panose="02040503050406030204" pitchFamily="18" charset="0"/>
                          <a:ea typeface="Cambria Math" panose="02040503050406030204" pitchFamily="18" charset="0"/>
                        </a:rPr>
                        <m:t>⟹</m:t>
                      </m:r>
                      <m:nary>
                        <m:naryPr>
                          <m:ctrlPr>
                            <a:rPr lang="en-US" sz="2400" i="1">
                              <a:latin typeface="Cambria Math" panose="02040503050406030204" pitchFamily="18" charset="0"/>
                            </a:rPr>
                          </m:ctrlPr>
                        </m:naryPr>
                        <m:sub>
                          <m:r>
                            <a:rPr lang="tr-TR" sz="2400" b="0" i="1" smtClean="0">
                              <a:latin typeface="Cambria Math" panose="02040503050406030204" pitchFamily="18" charset="0"/>
                            </a:rPr>
                            <m:t>1.96</m:t>
                          </m:r>
                        </m:sub>
                        <m:sup>
                          <m:r>
                            <a:rPr lang="tr-TR" sz="2400" b="0" i="1" smtClean="0">
                              <a:latin typeface="Cambria Math" panose="02040503050406030204" pitchFamily="18" charset="0"/>
                            </a:rPr>
                            <m:t>4</m:t>
                          </m:r>
                        </m:sup>
                        <m:e>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𝑇</m:t>
                              </m:r>
                              <m:r>
                                <a:rPr lang="tr-TR" sz="2400" b="0" i="1" smtClean="0">
                                  <a:latin typeface="Cambria Math" panose="02040503050406030204" pitchFamily="18" charset="0"/>
                                </a:rPr>
                                <m:t>−</m:t>
                              </m:r>
                              <m:r>
                                <a:rPr lang="tr-TR" sz="2400" b="0" i="1" smtClean="0">
                                  <a:latin typeface="Cambria Math" panose="02040503050406030204" pitchFamily="18" charset="0"/>
                                </a:rPr>
                                <m:t>𝑓</m:t>
                              </m:r>
                            </m:e>
                          </m:d>
                        </m:e>
                      </m:nary>
                      <m:r>
                        <a:rPr lang="tr-TR" sz="2400" i="1">
                          <a:latin typeface="Cambria Math" panose="02040503050406030204" pitchFamily="18" charset="0"/>
                        </a:rPr>
                        <m:t>𝑑𝑡</m:t>
                      </m:r>
                      <m:r>
                        <a:rPr lang="tr-TR" sz="2400" i="1">
                          <a:latin typeface="Cambria Math" panose="02040503050406030204" pitchFamily="18" charset="0"/>
                        </a:rPr>
                        <m:t>=</m:t>
                      </m:r>
                      <m:r>
                        <a:rPr lang="tr-TR" sz="2400" i="1">
                          <a:latin typeface="Cambria Math" panose="02040503050406030204" pitchFamily="18" charset="0"/>
                        </a:rPr>
                        <m:t>𝑚</m:t>
                      </m:r>
                      <m:d>
                        <m:dPr>
                          <m:ctrlPr>
                            <a:rPr lang="tr-TR" sz="2400" b="0" i="1" smtClean="0">
                              <a:latin typeface="Cambria Math" panose="02040503050406030204" pitchFamily="18" charset="0"/>
                              <a:ea typeface="Cambria Math" panose="02040503050406030204" pitchFamily="18" charset="0"/>
                            </a:rPr>
                          </m:ctrlPr>
                        </m:dPr>
                        <m:e>
                          <m:sSub>
                            <m:sSubPr>
                              <m:ctrlPr>
                                <a:rPr lang="tr-TR" sz="2400" b="0" i="1" smtClean="0">
                                  <a:latin typeface="Cambria Math" panose="02040503050406030204" pitchFamily="18" charset="0"/>
                                  <a:ea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𝑣</m:t>
                              </m:r>
                            </m:e>
                            <m:sub>
                              <m:r>
                                <a:rPr lang="tr-TR" sz="2400" b="0" i="1" smtClean="0">
                                  <a:latin typeface="Cambria Math" panose="02040503050406030204" pitchFamily="18" charset="0"/>
                                  <a:ea typeface="Cambria Math" panose="02040503050406030204" pitchFamily="18" charset="0"/>
                                </a:rPr>
                                <m:t>2</m:t>
                              </m:r>
                            </m:sub>
                          </m:sSub>
                          <m:r>
                            <a:rPr lang="tr-TR" sz="2400" b="0" i="1" smtClean="0">
                              <a:latin typeface="Cambria Math" panose="02040503050406030204" pitchFamily="18" charset="0"/>
                              <a:ea typeface="Cambria Math" panose="02040503050406030204" pitchFamily="18" charset="0"/>
                            </a:rPr>
                            <m:t>−</m:t>
                          </m:r>
                          <m:sSub>
                            <m:sSubPr>
                              <m:ctrlPr>
                                <a:rPr lang="tr-TR" sz="2400" b="0" i="1" smtClean="0">
                                  <a:latin typeface="Cambria Math" panose="02040503050406030204" pitchFamily="18" charset="0"/>
                                  <a:ea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𝑣</m:t>
                              </m:r>
                            </m:e>
                            <m:sub>
                              <m:r>
                                <a:rPr lang="tr-TR" sz="2400" b="0" i="1" smtClean="0">
                                  <a:latin typeface="Cambria Math" panose="02040503050406030204" pitchFamily="18" charset="0"/>
                                  <a:ea typeface="Cambria Math" panose="02040503050406030204" pitchFamily="18" charset="0"/>
                                </a:rPr>
                                <m:t>1</m:t>
                              </m:r>
                            </m:sub>
                          </m:sSub>
                        </m:e>
                      </m:d>
                    </m:oMath>
                  </m:oMathPara>
                </a14:m>
                <a:endParaRPr lang="tr-TR" sz="2400" b="0" i="1" dirty="0" smtClean="0">
                  <a:latin typeface="+mj-lt"/>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ea typeface="Cambria Math" panose="02040503050406030204" pitchFamily="18" charset="0"/>
                        </a:rPr>
                        <m:t>⟹</m:t>
                      </m:r>
                      <m:nary>
                        <m:naryPr>
                          <m:ctrlPr>
                            <a:rPr lang="en-US" sz="2400" i="1">
                              <a:latin typeface="Cambria Math" panose="02040503050406030204" pitchFamily="18" charset="0"/>
                            </a:rPr>
                          </m:ctrlPr>
                        </m:naryPr>
                        <m:sub>
                          <m:r>
                            <a:rPr lang="tr-TR" sz="2400" i="1">
                              <a:latin typeface="Cambria Math" panose="02040503050406030204" pitchFamily="18" charset="0"/>
                            </a:rPr>
                            <m:t>1.96</m:t>
                          </m:r>
                        </m:sub>
                        <m:sup>
                          <m:r>
                            <a:rPr lang="tr-TR" sz="2400" i="1">
                              <a:latin typeface="Cambria Math" panose="02040503050406030204" pitchFamily="18" charset="0"/>
                            </a:rPr>
                            <m:t>4</m:t>
                          </m:r>
                        </m:sup>
                        <m:e>
                          <m:d>
                            <m:dPr>
                              <m:ctrlPr>
                                <a:rPr lang="tr-TR" sz="2400" i="1">
                                  <a:latin typeface="Cambria Math" panose="02040503050406030204" pitchFamily="18" charset="0"/>
                                </a:rPr>
                              </m:ctrlPr>
                            </m:dPr>
                            <m:e>
                              <m:r>
                                <a:rPr lang="tr-TR" sz="2400" b="0" i="1" smtClean="0">
                                  <a:latin typeface="Cambria Math" panose="02040503050406030204" pitchFamily="18" charset="0"/>
                                </a:rPr>
                                <m:t>25</m:t>
                              </m:r>
                              <m:r>
                                <a:rPr lang="tr-TR" sz="2400" b="0" i="1" smtClean="0">
                                  <a:latin typeface="Cambria Math" panose="02040503050406030204" pitchFamily="18" charset="0"/>
                                </a:rPr>
                                <m:t>𝑡</m:t>
                              </m:r>
                              <m:r>
                                <a:rPr lang="tr-TR" sz="2400" i="1">
                                  <a:latin typeface="Cambria Math" panose="02040503050406030204" pitchFamily="18" charset="0"/>
                                </a:rPr>
                                <m:t>−</m:t>
                              </m:r>
                              <m:r>
                                <a:rPr lang="tr-TR" sz="2400" b="0" i="1" smtClean="0">
                                  <a:latin typeface="Cambria Math" panose="02040503050406030204" pitchFamily="18" charset="0"/>
                                </a:rPr>
                                <m:t>49.05</m:t>
                              </m:r>
                            </m:e>
                          </m:d>
                        </m:e>
                      </m:nary>
                      <m:r>
                        <a:rPr lang="tr-TR" sz="2400" i="1">
                          <a:latin typeface="Cambria Math" panose="02040503050406030204" pitchFamily="18" charset="0"/>
                        </a:rPr>
                        <m:t>𝑑𝑡</m:t>
                      </m:r>
                      <m:r>
                        <a:rPr lang="tr-TR" sz="2400" i="1">
                          <a:latin typeface="Cambria Math" panose="02040503050406030204" pitchFamily="18" charset="0"/>
                        </a:rPr>
                        <m:t>=10</m:t>
                      </m:r>
                      <m:d>
                        <m:dPr>
                          <m:ctrlPr>
                            <a:rPr lang="tr-TR" sz="2400" b="0" i="1" smtClean="0">
                              <a:latin typeface="Cambria Math" panose="02040503050406030204" pitchFamily="18" charset="0"/>
                              <a:ea typeface="Cambria Math" panose="02040503050406030204" pitchFamily="18" charset="0"/>
                            </a:rPr>
                          </m:ctrlPr>
                        </m:dPr>
                        <m:e>
                          <m:sSub>
                            <m:sSubPr>
                              <m:ctrlPr>
                                <a:rPr lang="tr-TR" sz="2400" i="1">
                                  <a:latin typeface="Cambria Math" panose="02040503050406030204" pitchFamily="18" charset="0"/>
                                  <a:ea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𝑣</m:t>
                              </m:r>
                            </m:e>
                            <m:sub>
                              <m:r>
                                <a:rPr lang="tr-TR" sz="2400" b="0" i="1" smtClean="0">
                                  <a:latin typeface="Cambria Math" panose="02040503050406030204" pitchFamily="18" charset="0"/>
                                  <a:ea typeface="Cambria Math" panose="02040503050406030204" pitchFamily="18" charset="0"/>
                                </a:rPr>
                                <m:t>𝑚𝑎𝑥</m:t>
                              </m:r>
                            </m:sub>
                          </m:sSub>
                          <m:r>
                            <a:rPr lang="tr-TR" sz="2400" i="1">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0</m:t>
                          </m:r>
                        </m:e>
                      </m:d>
                    </m:oMath>
                  </m:oMathPara>
                </a14:m>
                <a:endParaRPr lang="tr-TR" sz="2400" b="0" i="1" dirty="0" smtClean="0">
                  <a:latin typeface="+mj-lt"/>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ea typeface="Cambria Math" panose="02040503050406030204" pitchFamily="18" charset="0"/>
                        </a:rPr>
                        <m:t>⟹</m:t>
                      </m:r>
                      <m:sSubSup>
                        <m:sSubSupPr>
                          <m:ctrlPr>
                            <a:rPr lang="tr-TR" sz="2400" b="0" i="1" smtClean="0">
                              <a:latin typeface="Cambria Math" panose="02040503050406030204" pitchFamily="18" charset="0"/>
                              <a:ea typeface="Cambria Math" panose="02040503050406030204" pitchFamily="18" charset="0"/>
                            </a:rPr>
                          </m:ctrlPr>
                        </m:sSubSupPr>
                        <m:e>
                          <m:d>
                            <m:dPr>
                              <m:begChr m:val=""/>
                              <m:endChr m:val="|"/>
                              <m:ctrlPr>
                                <a:rPr lang="tr-TR" sz="2400" i="1" smtClean="0">
                                  <a:latin typeface="Cambria Math" panose="02040503050406030204" pitchFamily="18" charset="0"/>
                                  <a:ea typeface="Cambria Math" panose="02040503050406030204" pitchFamily="18" charset="0"/>
                                </a:rPr>
                              </m:ctrlPr>
                            </m:dPr>
                            <m:e>
                              <m:f>
                                <m:fPr>
                                  <m:ctrlPr>
                                    <a:rPr lang="tr-TR" sz="2400" b="0" i="1" smtClean="0">
                                      <a:latin typeface="Cambria Math" panose="02040503050406030204" pitchFamily="18" charset="0"/>
                                      <a:ea typeface="Cambria Math" panose="02040503050406030204" pitchFamily="18" charset="0"/>
                                    </a:rPr>
                                  </m:ctrlPr>
                                </m:fPr>
                                <m:num>
                                  <m:r>
                                    <a:rPr lang="tr-TR" sz="2400" b="0" i="1" smtClean="0">
                                      <a:latin typeface="Cambria Math" panose="02040503050406030204" pitchFamily="18" charset="0"/>
                                      <a:ea typeface="Cambria Math" panose="02040503050406030204" pitchFamily="18" charset="0"/>
                                    </a:rPr>
                                    <m:t>25</m:t>
                                  </m:r>
                                  <m:sSup>
                                    <m:sSupPr>
                                      <m:ctrlPr>
                                        <a:rPr lang="tr-TR" sz="2400" b="0" i="1" smtClean="0">
                                          <a:latin typeface="Cambria Math" panose="02040503050406030204" pitchFamily="18" charset="0"/>
                                          <a:ea typeface="Cambria Math" panose="02040503050406030204" pitchFamily="18" charset="0"/>
                                        </a:rPr>
                                      </m:ctrlPr>
                                    </m:sSupPr>
                                    <m:e>
                                      <m:r>
                                        <a:rPr lang="tr-TR" sz="2400" b="0" i="1" smtClean="0">
                                          <a:latin typeface="Cambria Math" panose="02040503050406030204" pitchFamily="18" charset="0"/>
                                          <a:ea typeface="Cambria Math" panose="02040503050406030204" pitchFamily="18" charset="0"/>
                                        </a:rPr>
                                        <m:t>𝑡</m:t>
                                      </m:r>
                                    </m:e>
                                    <m:sup>
                                      <m:r>
                                        <a:rPr lang="tr-TR" sz="2400" b="0" i="1" smtClean="0">
                                          <a:latin typeface="Cambria Math" panose="02040503050406030204" pitchFamily="18" charset="0"/>
                                          <a:ea typeface="Cambria Math" panose="02040503050406030204" pitchFamily="18" charset="0"/>
                                        </a:rPr>
                                        <m:t>2</m:t>
                                      </m:r>
                                    </m:sup>
                                  </m:sSup>
                                </m:num>
                                <m:den>
                                  <m:r>
                                    <a:rPr lang="tr-TR" sz="2400" b="0" i="1" smtClean="0">
                                      <a:latin typeface="Cambria Math" panose="02040503050406030204" pitchFamily="18" charset="0"/>
                                      <a:ea typeface="Cambria Math" panose="02040503050406030204" pitchFamily="18" charset="0"/>
                                    </a:rPr>
                                    <m:t>2</m:t>
                                  </m:r>
                                </m:den>
                              </m:f>
                              <m:r>
                                <a:rPr lang="tr-TR" sz="2400" b="0" i="1" smtClean="0">
                                  <a:latin typeface="Cambria Math" panose="02040503050406030204" pitchFamily="18" charset="0"/>
                                  <a:ea typeface="Cambria Math" panose="02040503050406030204" pitchFamily="18" charset="0"/>
                                </a:rPr>
                                <m:t>−49.05</m:t>
                              </m:r>
                              <m:r>
                                <a:rPr lang="tr-TR" sz="2400" b="0" i="1" smtClean="0">
                                  <a:latin typeface="Cambria Math" panose="02040503050406030204" pitchFamily="18" charset="0"/>
                                  <a:ea typeface="Cambria Math" panose="02040503050406030204" pitchFamily="18" charset="0"/>
                                </a:rPr>
                                <m:t>𝑡</m:t>
                              </m:r>
                            </m:e>
                          </m:d>
                        </m:e>
                        <m:sub>
                          <m:r>
                            <a:rPr lang="tr-TR" sz="2400" b="0" i="1" smtClean="0">
                              <a:latin typeface="Cambria Math" panose="02040503050406030204" pitchFamily="18" charset="0"/>
                              <a:ea typeface="Cambria Math" panose="02040503050406030204" pitchFamily="18" charset="0"/>
                            </a:rPr>
                            <m:t>1.96</m:t>
                          </m:r>
                        </m:sub>
                        <m:sup>
                          <m:r>
                            <a:rPr lang="tr-TR" sz="2400" b="0" i="1" smtClean="0">
                              <a:latin typeface="Cambria Math" panose="02040503050406030204" pitchFamily="18" charset="0"/>
                              <a:ea typeface="Cambria Math" panose="02040503050406030204" pitchFamily="18" charset="0"/>
                            </a:rPr>
                            <m:t>4</m:t>
                          </m:r>
                        </m:sup>
                      </m:sSubSup>
                      <m:r>
                        <a:rPr lang="tr-TR" sz="2400" b="0" i="1" smtClean="0">
                          <a:latin typeface="Cambria Math" panose="02040503050406030204" pitchFamily="18" charset="0"/>
                          <a:ea typeface="Cambria Math" panose="02040503050406030204" pitchFamily="18" charset="0"/>
                        </a:rPr>
                        <m:t>=10</m:t>
                      </m:r>
                      <m:sSub>
                        <m:sSubPr>
                          <m:ctrlPr>
                            <a:rPr lang="tr-TR" sz="2400" b="0" i="1" smtClean="0">
                              <a:latin typeface="Cambria Math" panose="02040503050406030204" pitchFamily="18" charset="0"/>
                              <a:ea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𝑣</m:t>
                          </m:r>
                        </m:e>
                        <m:sub>
                          <m:r>
                            <a:rPr lang="tr-TR" sz="2400" b="0" i="1" smtClean="0">
                              <a:latin typeface="Cambria Math" panose="02040503050406030204" pitchFamily="18" charset="0"/>
                              <a:ea typeface="Cambria Math" panose="02040503050406030204" pitchFamily="18" charset="0"/>
                            </a:rPr>
                            <m:t>𝑚𝑎𝑥</m:t>
                          </m:r>
                        </m:sub>
                      </m:sSub>
                    </m:oMath>
                  </m:oMathPara>
                </a14:m>
                <a:endParaRPr lang="tr-TR" sz="2400" i="1" dirty="0" smtClean="0">
                  <a:latin typeface="+mj-lt"/>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ea typeface="Cambria Math" panose="02040503050406030204" pitchFamily="18" charset="0"/>
                        </a:rPr>
                        <m:t>⟹</m:t>
                      </m:r>
                      <m:sSub>
                        <m:sSubPr>
                          <m:ctrlPr>
                            <a:rPr lang="tr-TR" sz="2400" i="1">
                              <a:latin typeface="Cambria Math" panose="02040503050406030204" pitchFamily="18" charset="0"/>
                              <a:ea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𝑣</m:t>
                          </m:r>
                        </m:e>
                        <m:sub>
                          <m:r>
                            <a:rPr lang="tr-TR" sz="2400" i="1">
                              <a:latin typeface="Cambria Math" panose="02040503050406030204" pitchFamily="18" charset="0"/>
                              <a:ea typeface="Cambria Math" panose="02040503050406030204" pitchFamily="18" charset="0"/>
                            </a:rPr>
                            <m:t>𝑚𝑎𝑥</m:t>
                          </m:r>
                        </m:sub>
                      </m:sSub>
                      <m:r>
                        <a:rPr lang="tr-TR" sz="2400" b="0" i="1" smtClean="0">
                          <a:latin typeface="Cambria Math" panose="02040503050406030204" pitchFamily="18" charset="0"/>
                          <a:ea typeface="Cambria Math" panose="02040503050406030204" pitchFamily="18" charset="0"/>
                        </a:rPr>
                        <m:t>=5.19 </m:t>
                      </m:r>
                      <m:r>
                        <a:rPr lang="tr-TR" sz="2400" b="0" i="1" smtClean="0">
                          <a:latin typeface="Cambria Math" panose="02040503050406030204" pitchFamily="18" charset="0"/>
                          <a:ea typeface="Cambria Math" panose="02040503050406030204" pitchFamily="18" charset="0"/>
                        </a:rPr>
                        <m:t>𝑚</m:t>
                      </m:r>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𝑠</m:t>
                      </m:r>
                    </m:oMath>
                  </m:oMathPara>
                </a14:m>
                <a:endParaRPr lang="tr-TR" sz="2400" i="1" dirty="0">
                  <a:latin typeface="+mj-lt"/>
                </a:endParaRPr>
              </a:p>
              <a:p>
                <a:endParaRPr lang="tr-TR" sz="2400" i="1" dirty="0">
                  <a:latin typeface="+mj-lt"/>
                </a:endParaRPr>
              </a:p>
              <a:p>
                <a:endParaRPr lang="tr-TR" sz="2400" i="1" dirty="0" smtClean="0">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79511" y="1340768"/>
                <a:ext cx="7272809" cy="4425314"/>
              </a:xfrm>
              <a:prstGeom prst="rect">
                <a:avLst/>
              </a:prstGeom>
              <a:blipFill rotWithShape="0">
                <a:blip r:embed="rId5"/>
                <a:stretch>
                  <a:fillRect l="-1257" t="-1102"/>
                </a:stretch>
              </a:blipFill>
            </p:spPr>
            <p:txBody>
              <a:bodyPr/>
              <a:lstStyle/>
              <a:p>
                <a:r>
                  <a:rPr lang="tr-TR">
                    <a:noFill/>
                  </a:rPr>
                  <a:t> </a:t>
                </a:r>
              </a:p>
            </p:txBody>
          </p:sp>
        </mc:Fallback>
      </mc:AlternateContent>
    </p:spTree>
    <p:extLst>
      <p:ext uri="{BB962C8B-B14F-4D97-AF65-F5344CB8AC3E}">
        <p14:creationId xmlns:p14="http://schemas.microsoft.com/office/powerpoint/2010/main" val="33410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908720"/>
            <a:ext cx="8784976" cy="461665"/>
          </a:xfrm>
          <a:prstGeom prst="rect">
            <a:avLst/>
          </a:prstGeom>
          <a:noFill/>
        </p:spPr>
        <p:txBody>
          <a:bodyPr wrap="square" rtlCol="0">
            <a:spAutoFit/>
          </a:bodyPr>
          <a:lstStyle/>
          <a:p>
            <a:r>
              <a:rPr lang="tr-TR" sz="2400" dirty="0" smtClean="0">
                <a:solidFill>
                  <a:srgbClr val="FF0000"/>
                </a:solidFill>
                <a:latin typeface="+mj-lt"/>
              </a:rPr>
              <a:t>Örnek 3 Çözüm Devam:</a:t>
            </a:r>
            <a:endParaRPr lang="en-US" sz="2400" dirty="0">
              <a:latin typeface="+mj-lt"/>
            </a:endParaRPr>
          </a:p>
        </p:txBody>
      </p:sp>
      <p:sp>
        <p:nvSpPr>
          <p:cNvPr id="12" name="Rectangle 11"/>
          <p:cNvSpPr/>
          <p:nvPr/>
        </p:nvSpPr>
        <p:spPr>
          <a:xfrm>
            <a:off x="355929" y="1453059"/>
            <a:ext cx="8246273" cy="1200329"/>
          </a:xfrm>
          <a:prstGeom prst="rect">
            <a:avLst/>
          </a:prstGeom>
        </p:spPr>
        <p:txBody>
          <a:bodyPr wrap="square">
            <a:spAutoFit/>
          </a:bodyPr>
          <a:lstStyle/>
          <a:p>
            <a:r>
              <a:rPr lang="tr-TR" sz="2400" dirty="0" smtClean="0">
                <a:latin typeface="+mj-lt"/>
              </a:rPr>
              <a:t>Toplam </a:t>
            </a:r>
            <a:r>
              <a:rPr lang="tr-TR" sz="2400" dirty="0">
                <a:latin typeface="+mj-lt"/>
              </a:rPr>
              <a:t>hareket </a:t>
            </a:r>
            <a:r>
              <a:rPr lang="tr-TR" sz="2400" dirty="0" smtClean="0">
                <a:latin typeface="+mj-lt"/>
              </a:rPr>
              <a:t>süresinin; </a:t>
            </a:r>
          </a:p>
          <a:p>
            <a:r>
              <a:rPr lang="tr-TR" sz="2400" dirty="0" smtClean="0">
                <a:latin typeface="+mj-lt"/>
              </a:rPr>
              <a:t>kuvvetin etkisinin sona erdiği 7 saniyeden daha uzun olduğunu kestiriyoruz </a:t>
            </a:r>
            <a:endParaRPr lang="en-US" sz="2400" dirty="0">
              <a:latin typeface="+mj-lt"/>
            </a:endParaRPr>
          </a:p>
        </p:txBody>
      </p:sp>
      <mc:AlternateContent xmlns:mc="http://schemas.openxmlformats.org/markup-compatibility/2006" xmlns:a14="http://schemas.microsoft.com/office/drawing/2010/main">
        <mc:Choice Requires="a14">
          <p:sp>
            <p:nvSpPr>
              <p:cNvPr id="14" name="Rectangle 13"/>
              <p:cNvSpPr/>
              <p:nvPr/>
            </p:nvSpPr>
            <p:spPr>
              <a:xfrm>
                <a:off x="376641" y="2218550"/>
                <a:ext cx="8291183" cy="22540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trlPr>
                            <a:rPr lang="en-US" sz="2400" i="1" smtClean="0">
                              <a:latin typeface="Cambria Math" panose="02040503050406030204" pitchFamily="18" charset="0"/>
                            </a:rPr>
                          </m:ctrlPr>
                        </m:naryPr>
                        <m:sub>
                          <m:sSub>
                            <m:sSubPr>
                              <m:ctrlPr>
                                <a:rPr lang="en-US" sz="2400" i="1">
                                  <a:latin typeface="Cambria Math" panose="02040503050406030204" pitchFamily="18" charset="0"/>
                                </a:rPr>
                              </m:ctrlPr>
                            </m:sSubPr>
                            <m:e>
                              <m:r>
                                <a:rPr lang="tr-TR" sz="2400" i="1">
                                  <a:latin typeface="Cambria Math" panose="02040503050406030204" pitchFamily="18" charset="0"/>
                                </a:rPr>
                                <m:t>𝑡</m:t>
                              </m:r>
                            </m:e>
                            <m:sub>
                              <m:r>
                                <a:rPr lang="tr-TR" sz="2400" i="1">
                                  <a:latin typeface="Cambria Math" panose="02040503050406030204" pitchFamily="18" charset="0"/>
                                </a:rPr>
                                <m:t>1</m:t>
                              </m:r>
                            </m:sub>
                          </m:sSub>
                        </m:sub>
                        <m:sup>
                          <m:sSub>
                            <m:sSubPr>
                              <m:ctrlPr>
                                <a:rPr lang="en-US" sz="2400" i="1">
                                  <a:latin typeface="Cambria Math" panose="02040503050406030204" pitchFamily="18" charset="0"/>
                                </a:rPr>
                              </m:ctrlPr>
                            </m:sSubPr>
                            <m:e>
                              <m:r>
                                <a:rPr lang="tr-TR" sz="2400" i="1">
                                  <a:latin typeface="Cambria Math" panose="02040503050406030204" pitchFamily="18" charset="0"/>
                                </a:rPr>
                                <m:t>𝑡</m:t>
                              </m:r>
                            </m:e>
                            <m:sub>
                              <m:r>
                                <a:rPr lang="tr-TR" sz="2400" i="1">
                                  <a:latin typeface="Cambria Math" panose="02040503050406030204" pitchFamily="18" charset="0"/>
                                </a:rPr>
                                <m:t>2</m:t>
                              </m:r>
                            </m:sub>
                          </m:sSub>
                        </m:sup>
                        <m:e>
                          <m:nary>
                            <m:naryPr>
                              <m:chr m:val="∑"/>
                              <m:subHide m:val="on"/>
                              <m:supHide m:val="on"/>
                              <m:ctrlPr>
                                <a:rPr lang="en-US" sz="2400" i="1">
                                  <a:latin typeface="Cambria Math" panose="02040503050406030204" pitchFamily="18" charset="0"/>
                                </a:rPr>
                              </m:ctrlPr>
                            </m:naryPr>
                            <m:sub/>
                            <m:sup/>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nary>
                        </m:e>
                      </m:nary>
                      <m:r>
                        <a:rPr lang="tr-TR" sz="2400" i="1">
                          <a:latin typeface="Cambria Math" panose="02040503050406030204" pitchFamily="18" charset="0"/>
                        </a:rPr>
                        <m:t>𝑑𝑡</m:t>
                      </m:r>
                      <m:r>
                        <a:rPr lang="tr-TR" sz="2400" i="1">
                          <a:latin typeface="Cambria Math" panose="02040503050406030204" pitchFamily="18" charset="0"/>
                        </a:rPr>
                        <m:t>=</m:t>
                      </m:r>
                      <m:r>
                        <a:rPr lang="tr-TR" sz="2400" i="1">
                          <a:latin typeface="Cambria Math" panose="02040503050406030204" pitchFamily="18" charset="0"/>
                        </a:rPr>
                        <m:t>𝑚</m:t>
                      </m:r>
                      <m:r>
                        <a:rPr lang="tr-TR" sz="2400" i="1">
                          <a:latin typeface="Cambria Math" panose="02040503050406030204" pitchFamily="18" charset="0"/>
                          <a:ea typeface="Cambria Math" panose="02040503050406030204" pitchFamily="18" charset="0"/>
                        </a:rPr>
                        <m:t>∆</m:t>
                      </m:r>
                      <m:acc>
                        <m:accPr>
                          <m:chr m:val="⃗"/>
                          <m:ctrlPr>
                            <a:rPr lang="tr-TR" sz="2400" i="1">
                              <a:latin typeface="Cambria Math" panose="02040503050406030204" pitchFamily="18" charset="0"/>
                            </a:rPr>
                          </m:ctrlPr>
                        </m:accPr>
                        <m:e>
                          <m:r>
                            <a:rPr lang="tr-TR" sz="2400" i="1">
                              <a:latin typeface="Cambria Math" panose="02040503050406030204" pitchFamily="18" charset="0"/>
                            </a:rPr>
                            <m:t>𝑣</m:t>
                          </m:r>
                        </m:e>
                      </m:acc>
                    </m:oMath>
                  </m:oMathPara>
                </a14:m>
                <a:endParaRPr lang="tr-TR" sz="2400" i="1" dirty="0" smtClean="0">
                  <a:latin typeface="+mj-lt"/>
                </a:endParaRPr>
              </a:p>
              <a:p>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ea typeface="Cambria Math" panose="02040503050406030204" pitchFamily="18" charset="0"/>
                        </a:rPr>
                        <m:t>⟹</m:t>
                      </m:r>
                      <m:nary>
                        <m:naryPr>
                          <m:ctrlPr>
                            <a:rPr lang="en-US" sz="2400" i="1">
                              <a:latin typeface="Cambria Math" panose="02040503050406030204" pitchFamily="18" charset="0"/>
                            </a:rPr>
                          </m:ctrlPr>
                        </m:naryPr>
                        <m:sub>
                          <m:r>
                            <a:rPr lang="tr-TR" sz="2400" i="1">
                              <a:latin typeface="Cambria Math" panose="02040503050406030204" pitchFamily="18" charset="0"/>
                            </a:rPr>
                            <m:t>1.96</m:t>
                          </m:r>
                        </m:sub>
                        <m:sup>
                          <m:r>
                            <a:rPr lang="tr-TR" sz="2400" i="1">
                              <a:latin typeface="Cambria Math" panose="02040503050406030204" pitchFamily="18" charset="0"/>
                            </a:rPr>
                            <m:t>4</m:t>
                          </m:r>
                        </m:sup>
                        <m:e>
                          <m:r>
                            <a:rPr lang="tr-TR" sz="2400" b="0" i="1" smtClean="0">
                              <a:latin typeface="Cambria Math" panose="02040503050406030204" pitchFamily="18" charset="0"/>
                            </a:rPr>
                            <m:t>25</m:t>
                          </m:r>
                          <m:r>
                            <a:rPr lang="tr-TR" sz="2400" b="0" i="1" smtClean="0">
                              <a:latin typeface="Cambria Math" panose="02040503050406030204" pitchFamily="18" charset="0"/>
                            </a:rPr>
                            <m:t>𝑡</m:t>
                          </m:r>
                        </m:e>
                      </m:nary>
                      <m:r>
                        <a:rPr lang="tr-TR" sz="2400" i="1">
                          <a:latin typeface="Cambria Math" panose="02040503050406030204" pitchFamily="18" charset="0"/>
                        </a:rPr>
                        <m:t>𝑑𝑡</m:t>
                      </m:r>
                      <m:r>
                        <a:rPr lang="tr-TR" sz="2400" b="0" i="0" smtClean="0">
                          <a:latin typeface="Cambria Math" panose="02040503050406030204" pitchFamily="18" charset="0"/>
                        </a:rPr>
                        <m:t>+</m:t>
                      </m:r>
                      <m:nary>
                        <m:naryPr>
                          <m:ctrlPr>
                            <a:rPr lang="en-US" sz="2400" i="1">
                              <a:latin typeface="Cambria Math" panose="02040503050406030204" pitchFamily="18" charset="0"/>
                            </a:rPr>
                          </m:ctrlPr>
                        </m:naryPr>
                        <m:sub>
                          <m:r>
                            <a:rPr lang="tr-TR" sz="2400" b="0" i="1" smtClean="0">
                              <a:latin typeface="Cambria Math" panose="02040503050406030204" pitchFamily="18" charset="0"/>
                            </a:rPr>
                            <m:t>4</m:t>
                          </m:r>
                        </m:sub>
                        <m:sup>
                          <m:r>
                            <a:rPr lang="tr-TR" sz="2400" b="0" i="1" smtClean="0">
                              <a:latin typeface="Cambria Math" panose="02040503050406030204" pitchFamily="18" charset="0"/>
                            </a:rPr>
                            <m:t>7</m:t>
                          </m:r>
                        </m:sup>
                        <m:e>
                          <m:r>
                            <a:rPr lang="tr-TR" sz="2400" b="0" i="1" smtClean="0">
                              <a:latin typeface="Cambria Math" panose="02040503050406030204" pitchFamily="18" charset="0"/>
                            </a:rPr>
                            <m:t>40</m:t>
                          </m:r>
                        </m:e>
                      </m:nary>
                      <m:r>
                        <a:rPr lang="tr-TR" sz="2400" i="1">
                          <a:latin typeface="Cambria Math" panose="02040503050406030204" pitchFamily="18" charset="0"/>
                        </a:rPr>
                        <m:t>𝑑𝑡</m:t>
                      </m:r>
                      <m:r>
                        <a:rPr lang="tr-TR" sz="2400" b="0" i="1" smtClean="0">
                          <a:latin typeface="Cambria Math" panose="02040503050406030204" pitchFamily="18" charset="0"/>
                        </a:rPr>
                        <m:t>−</m:t>
                      </m:r>
                      <m:nary>
                        <m:naryPr>
                          <m:ctrlPr>
                            <a:rPr lang="en-US" sz="2400" i="1">
                              <a:latin typeface="Cambria Math" panose="02040503050406030204" pitchFamily="18" charset="0"/>
                            </a:rPr>
                          </m:ctrlPr>
                        </m:naryPr>
                        <m:sub>
                          <m:r>
                            <a:rPr lang="tr-TR" sz="2400" b="0" i="1" smtClean="0">
                              <a:latin typeface="Cambria Math" panose="02040503050406030204" pitchFamily="18" charset="0"/>
                            </a:rPr>
                            <m:t>1.96</m:t>
                          </m:r>
                        </m:sub>
                        <m:sup>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𝑡</m:t>
                              </m:r>
                            </m:e>
                            <m:sub>
                              <m:r>
                                <a:rPr lang="tr-TR" sz="2400" b="0" i="1" smtClean="0">
                                  <a:latin typeface="Cambria Math" panose="02040503050406030204" pitchFamily="18" charset="0"/>
                                </a:rPr>
                                <m:t>𝑓</m:t>
                              </m:r>
                            </m:sub>
                          </m:sSub>
                        </m:sup>
                        <m:e>
                          <m:r>
                            <a:rPr lang="tr-TR" sz="2400" i="1">
                              <a:latin typeface="Cambria Math" panose="02040503050406030204" pitchFamily="18" charset="0"/>
                            </a:rPr>
                            <m:t>4</m:t>
                          </m:r>
                          <m:r>
                            <a:rPr lang="tr-TR" sz="2400" b="0" i="1" smtClean="0">
                              <a:latin typeface="Cambria Math" panose="02040503050406030204" pitchFamily="18" charset="0"/>
                            </a:rPr>
                            <m:t>9.05</m:t>
                          </m:r>
                        </m:e>
                      </m:nary>
                      <m:r>
                        <a:rPr lang="tr-TR" sz="2400" i="1">
                          <a:latin typeface="Cambria Math" panose="02040503050406030204" pitchFamily="18" charset="0"/>
                        </a:rPr>
                        <m:t>𝑑𝑡</m:t>
                      </m:r>
                      <m:r>
                        <a:rPr lang="tr-TR" sz="2400" b="0" i="0" smtClean="0">
                          <a:latin typeface="Cambria Math" panose="02040503050406030204" pitchFamily="18" charset="0"/>
                        </a:rPr>
                        <m:t>=0</m:t>
                      </m:r>
                    </m:oMath>
                  </m:oMathPara>
                </a14:m>
                <a:endParaRPr lang="tr-TR" sz="2400" b="0" i="0" dirty="0" smtClean="0">
                  <a:latin typeface="+mj-lt"/>
                </a:endParaRPr>
              </a:p>
              <a:p>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ea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𝑡</m:t>
                          </m:r>
                        </m:e>
                        <m:sub>
                          <m:r>
                            <a:rPr lang="tr-TR" sz="2400" i="1">
                              <a:latin typeface="Cambria Math" panose="02040503050406030204" pitchFamily="18" charset="0"/>
                            </a:rPr>
                            <m:t>𝑓</m:t>
                          </m:r>
                        </m:sub>
                      </m:sSub>
                      <m:r>
                        <a:rPr lang="tr-TR" sz="2400" b="0" i="1" smtClean="0">
                          <a:latin typeface="Cambria Math" panose="02040503050406030204" pitchFamily="18" charset="0"/>
                        </a:rPr>
                        <m:t>=7.52 </m:t>
                      </m:r>
                      <m:r>
                        <a:rPr lang="tr-TR" sz="2400" b="0" i="1" smtClean="0">
                          <a:latin typeface="Cambria Math" panose="02040503050406030204" pitchFamily="18" charset="0"/>
                        </a:rPr>
                        <m:t>𝑠</m:t>
                      </m:r>
                    </m:oMath>
                  </m:oMathPara>
                </a14:m>
                <a:endParaRPr lang="en-US" sz="2400" dirty="0">
                  <a:latin typeface="+mj-lt"/>
                </a:endParaRPr>
              </a:p>
            </p:txBody>
          </p:sp>
        </mc:Choice>
        <mc:Fallback xmlns="">
          <p:sp>
            <p:nvSpPr>
              <p:cNvPr id="14" name="Rectangle 13"/>
              <p:cNvSpPr>
                <a:spLocks noRot="1" noChangeAspect="1" noMove="1" noResize="1" noEditPoints="1" noAdjustHandles="1" noChangeArrowheads="1" noChangeShapeType="1" noTextEdit="1"/>
              </p:cNvSpPr>
              <p:nvPr/>
            </p:nvSpPr>
            <p:spPr>
              <a:xfrm>
                <a:off x="376641" y="2218550"/>
                <a:ext cx="8291183" cy="2254079"/>
              </a:xfrm>
              <a:prstGeom prst="rect">
                <a:avLst/>
              </a:prstGeom>
              <a:blipFill rotWithShape="0">
                <a:blip r:embed="rId2"/>
                <a:stretch>
                  <a:fillRect b="-1622"/>
                </a:stretch>
              </a:blipFill>
            </p:spPr>
            <p:txBody>
              <a:bodyPr/>
              <a:lstStyle/>
              <a:p>
                <a:r>
                  <a:rPr lang="tr-TR">
                    <a:noFill/>
                  </a:rPr>
                  <a:t> </a:t>
                </a:r>
              </a:p>
            </p:txBody>
          </p:sp>
        </mc:Fallback>
      </mc:AlternateContent>
      <p:grpSp>
        <p:nvGrpSpPr>
          <p:cNvPr id="15" name="Grup 14"/>
          <p:cNvGrpSpPr/>
          <p:nvPr/>
        </p:nvGrpSpPr>
        <p:grpSpPr>
          <a:xfrm>
            <a:off x="5773654" y="3683447"/>
            <a:ext cx="3190834" cy="3109345"/>
            <a:chOff x="5508104" y="3553425"/>
            <a:chExt cx="3190834" cy="3109345"/>
          </a:xfrm>
        </p:grpSpPr>
        <p:pic>
          <p:nvPicPr>
            <p:cNvPr id="16" name="Picture 8"/>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724128" y="3553425"/>
              <a:ext cx="2974810" cy="3109345"/>
            </a:xfrm>
            <a:prstGeom prst="rect">
              <a:avLst/>
            </a:prstGeom>
          </p:spPr>
        </p:pic>
        <p:cxnSp>
          <p:nvCxnSpPr>
            <p:cNvPr id="17" name="Straight Connector 21"/>
            <p:cNvCxnSpPr/>
            <p:nvPr/>
          </p:nvCxnSpPr>
          <p:spPr>
            <a:xfrm>
              <a:off x="6100338" y="4972004"/>
              <a:ext cx="722124" cy="0"/>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Rectangle 22"/>
                <p:cNvSpPr/>
                <p:nvPr/>
              </p:nvSpPr>
              <p:spPr>
                <a:xfrm>
                  <a:off x="5508104" y="4777560"/>
                  <a:ext cx="8034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tr-TR">
                            <a:latin typeface="Cambria Math" panose="02040503050406030204" pitchFamily="18" charset="0"/>
                            <a:ea typeface="Cambria Math" panose="02040503050406030204" pitchFamily="18" charset="0"/>
                          </a:rPr>
                          <m:t>49.05</m:t>
                        </m:r>
                      </m:oMath>
                    </m:oMathPara>
                  </a14:m>
                  <a:endParaRPr lang="tr-TR" dirty="0">
                    <a:latin typeface="+mj-lt"/>
                    <a:ea typeface="Cambria Math" panose="02040503050406030204" pitchFamily="18" charset="0"/>
                  </a:endParaRPr>
                </a:p>
              </p:txBody>
            </p:sp>
          </mc:Choice>
          <mc:Fallback xmlns="">
            <p:sp>
              <p:nvSpPr>
                <p:cNvPr id="18" name="Rectangle 22"/>
                <p:cNvSpPr>
                  <a:spLocks noRot="1" noChangeAspect="1" noMove="1" noResize="1" noEditPoints="1" noAdjustHandles="1" noChangeArrowheads="1" noChangeShapeType="1" noTextEdit="1"/>
                </p:cNvSpPr>
                <p:nvPr/>
              </p:nvSpPr>
              <p:spPr>
                <a:xfrm>
                  <a:off x="5508104" y="4777560"/>
                  <a:ext cx="803425" cy="369332"/>
                </a:xfrm>
                <a:prstGeom prst="rect">
                  <a:avLst/>
                </a:prstGeom>
                <a:blipFill rotWithShape="0">
                  <a:blip r:embed="rId4"/>
                  <a:stretch>
                    <a:fillRect/>
                  </a:stretch>
                </a:blipFill>
              </p:spPr>
              <p:txBody>
                <a:bodyPr/>
                <a:lstStyle/>
                <a:p>
                  <a:r>
                    <a:rPr lang="tr-TR">
                      <a:noFill/>
                    </a:rPr>
                    <a:t> </a:t>
                  </a:r>
                </a:p>
              </p:txBody>
            </p:sp>
          </mc:Fallback>
        </mc:AlternateContent>
        <p:cxnSp>
          <p:nvCxnSpPr>
            <p:cNvPr id="19" name="Straight Connector 24"/>
            <p:cNvCxnSpPr/>
            <p:nvPr/>
          </p:nvCxnSpPr>
          <p:spPr>
            <a:xfrm>
              <a:off x="6822462" y="4972004"/>
              <a:ext cx="0" cy="1103340"/>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Rectangle 25"/>
                <p:cNvSpPr/>
                <p:nvPr/>
              </p:nvSpPr>
              <p:spPr>
                <a:xfrm>
                  <a:off x="6629743" y="6075344"/>
                  <a:ext cx="4346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𝑏</m:t>
                            </m:r>
                          </m:sub>
                        </m:sSub>
                      </m:oMath>
                    </m:oMathPara>
                  </a14:m>
                  <a:endParaRPr lang="en-US" dirty="0">
                    <a:latin typeface="+mj-lt"/>
                  </a:endParaRPr>
                </a:p>
              </p:txBody>
            </p:sp>
          </mc:Choice>
          <mc:Fallback xmlns="">
            <p:sp>
              <p:nvSpPr>
                <p:cNvPr id="21" name="Rectangle 25"/>
                <p:cNvSpPr>
                  <a:spLocks noRot="1" noChangeAspect="1" noMove="1" noResize="1" noEditPoints="1" noAdjustHandles="1" noChangeArrowheads="1" noChangeShapeType="1" noTextEdit="1"/>
                </p:cNvSpPr>
                <p:nvPr/>
              </p:nvSpPr>
              <p:spPr>
                <a:xfrm>
                  <a:off x="6629743" y="6075344"/>
                  <a:ext cx="434671" cy="369332"/>
                </a:xfrm>
                <a:prstGeom prst="rect">
                  <a:avLst/>
                </a:prstGeom>
                <a:blipFill rotWithShape="0">
                  <a:blip r:embed="rId5"/>
                  <a:stretch>
                    <a:fillRect b="-1639"/>
                  </a:stretch>
                </a:blipFill>
              </p:spPr>
              <p:txBody>
                <a:bodyPr/>
                <a:lstStyle/>
                <a:p>
                  <a:r>
                    <a:rPr lang="tr-TR">
                      <a:noFill/>
                    </a:rPr>
                    <a:t> </a:t>
                  </a:r>
                </a:p>
              </p:txBody>
            </p:sp>
          </mc:Fallback>
        </mc:AlternateContent>
      </p:grpSp>
    </p:spTree>
    <p:extLst>
      <p:ext uri="{BB962C8B-B14F-4D97-AF65-F5344CB8AC3E}">
        <p14:creationId xmlns:p14="http://schemas.microsoft.com/office/powerpoint/2010/main" val="22891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764704"/>
            <a:ext cx="7343800" cy="646331"/>
          </a:xfrm>
          <a:prstGeom prst="rect">
            <a:avLst/>
          </a:prstGeom>
          <a:noFill/>
          <a:ln>
            <a:noFill/>
          </a:ln>
        </p:spPr>
        <p:txBody>
          <a:bodyPr wrap="square" rtlCol="0">
            <a:spAutoFit/>
          </a:bodyPr>
          <a:lstStyle/>
          <a:p>
            <a:r>
              <a:rPr lang="tr-TR" sz="3600" b="1" dirty="0" err="1">
                <a:solidFill>
                  <a:schemeClr val="tx2"/>
                </a:solidFill>
                <a:latin typeface="+mj-lt"/>
                <a:ea typeface="+mj-ea"/>
                <a:cs typeface="+mj-cs"/>
              </a:rPr>
              <a:t>Açısal</a:t>
            </a:r>
            <a:r>
              <a:rPr lang="tr-TR" sz="2800" dirty="0" smtClean="0">
                <a:solidFill>
                  <a:schemeClr val="accent4">
                    <a:lumMod val="75000"/>
                  </a:schemeClr>
                </a:solidFill>
                <a:latin typeface="+mj-lt"/>
              </a:rPr>
              <a:t> </a:t>
            </a:r>
            <a:r>
              <a:rPr lang="tr-TR" sz="3600" b="1" dirty="0" err="1">
                <a:solidFill>
                  <a:schemeClr val="tx2"/>
                </a:solidFill>
                <a:latin typeface="+mj-lt"/>
                <a:ea typeface="+mj-ea"/>
                <a:cs typeface="+mj-cs"/>
              </a:rPr>
              <a:t>impuls</a:t>
            </a:r>
            <a:r>
              <a:rPr lang="tr-TR" sz="3600" b="1" dirty="0">
                <a:solidFill>
                  <a:schemeClr val="tx2"/>
                </a:solidFill>
                <a:latin typeface="+mj-lt"/>
                <a:ea typeface="+mj-ea"/>
                <a:cs typeface="+mj-cs"/>
              </a:rPr>
              <a:t>- </a:t>
            </a:r>
            <a:r>
              <a:rPr lang="tr-TR" sz="3600" b="1" dirty="0" err="1">
                <a:solidFill>
                  <a:schemeClr val="tx2"/>
                </a:solidFill>
                <a:latin typeface="+mj-lt"/>
                <a:ea typeface="+mj-ea"/>
                <a:cs typeface="+mj-cs"/>
              </a:rPr>
              <a:t>açısal</a:t>
            </a:r>
            <a:r>
              <a:rPr lang="tr-TR" sz="3600" b="1" dirty="0">
                <a:solidFill>
                  <a:schemeClr val="tx2"/>
                </a:solidFill>
                <a:latin typeface="+mj-lt"/>
                <a:ea typeface="+mj-ea"/>
                <a:cs typeface="+mj-cs"/>
              </a:rPr>
              <a:t> momentum</a:t>
            </a:r>
          </a:p>
        </p:txBody>
      </p:sp>
      <mc:AlternateContent xmlns:mc="http://schemas.openxmlformats.org/markup-compatibility/2006" xmlns:a14="http://schemas.microsoft.com/office/drawing/2010/main">
        <mc:Choice Requires="a14">
          <p:sp>
            <p:nvSpPr>
              <p:cNvPr id="5" name="TextBox 4"/>
              <p:cNvSpPr txBox="1"/>
              <p:nvPr/>
            </p:nvSpPr>
            <p:spPr>
              <a:xfrm>
                <a:off x="179512" y="1585909"/>
                <a:ext cx="8784976" cy="1245084"/>
              </a:xfrm>
              <a:prstGeom prst="rect">
                <a:avLst/>
              </a:prstGeom>
              <a:noFill/>
            </p:spPr>
            <p:txBody>
              <a:bodyPr wrap="square" rtlCol="0">
                <a:spAutoFit/>
              </a:bodyPr>
              <a:lstStyle/>
              <a:p>
                <a:r>
                  <a:rPr lang="tr-TR" sz="2400" i="1" dirty="0" smtClean="0">
                    <a:latin typeface="+mj-lt"/>
                    <a:cs typeface="Times New Roman" panose="02020603050405020304" pitchFamily="18" charset="0"/>
                  </a:rPr>
                  <a:t>Tanım: </a:t>
                </a:r>
                <a:r>
                  <a:rPr lang="tr-TR" sz="2400" b="1" i="1" dirty="0" err="1" smtClean="0">
                    <a:latin typeface="+mj-lt"/>
                    <a:cs typeface="Times New Roman" panose="02020603050405020304" pitchFamily="18" charset="0"/>
                  </a:rPr>
                  <a:t>Açısal</a:t>
                </a:r>
                <a:r>
                  <a:rPr lang="tr-TR" sz="2400" b="1" i="1" dirty="0" smtClean="0">
                    <a:latin typeface="+mj-lt"/>
                    <a:cs typeface="Times New Roman" panose="02020603050405020304" pitchFamily="18" charset="0"/>
                  </a:rPr>
                  <a:t> momentum</a:t>
                </a:r>
                <a:r>
                  <a:rPr lang="tr-TR" sz="2400" i="1" dirty="0" smtClean="0">
                    <a:latin typeface="+mj-lt"/>
                    <a:cs typeface="Times New Roman" panose="02020603050405020304" pitchFamily="18" charset="0"/>
                  </a:rPr>
                  <a:t>, doğrusal momentumun momentidir:</a:t>
                </a:r>
              </a:p>
              <a:p>
                <a:pPr/>
                <a14:m>
                  <m:oMathPara xmlns:m="http://schemas.openxmlformats.org/officeDocument/2006/math">
                    <m:oMathParaPr>
                      <m:jc m:val="centerGroup"/>
                    </m:oMathParaPr>
                    <m:oMath xmlns:m="http://schemas.openxmlformats.org/officeDocument/2006/math">
                      <m:acc>
                        <m:accPr>
                          <m:chr m:val="⃗"/>
                          <m:ctrlPr>
                            <a:rPr lang="tr-TR" sz="2400" i="1" smtClean="0">
                              <a:latin typeface="Cambria Math" panose="02040503050406030204" pitchFamily="18" charset="0"/>
                            </a:rPr>
                          </m:ctrlPr>
                        </m:accPr>
                        <m:e>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𝐻</m:t>
                              </m:r>
                            </m:e>
                            <m:sub>
                              <m:r>
                                <a:rPr lang="tr-TR" sz="2400" b="0" i="1" smtClean="0">
                                  <a:latin typeface="Cambria Math" panose="02040503050406030204" pitchFamily="18" charset="0"/>
                                </a:rPr>
                                <m:t>𝑜</m:t>
                              </m:r>
                            </m:sub>
                          </m:sSub>
                        </m:e>
                      </m:acc>
                      <m:r>
                        <a:rPr lang="tr-TR" sz="2400" b="0" i="1" smtClean="0">
                          <a:latin typeface="Cambria Math" panose="02040503050406030204" pitchFamily="18" charset="0"/>
                        </a:rPr>
                        <m:t>=</m:t>
                      </m:r>
                      <m:acc>
                        <m:accPr>
                          <m:chr m:val="⃗"/>
                          <m:ctrlPr>
                            <a:rPr lang="tr-TR" sz="2400" i="1">
                              <a:latin typeface="Cambria Math" panose="02040503050406030204" pitchFamily="18" charset="0"/>
                            </a:rPr>
                          </m:ctrlPr>
                        </m:accPr>
                        <m:e>
                          <m:r>
                            <a:rPr lang="tr-TR" sz="2400" b="0" i="1" smtClean="0">
                              <a:latin typeface="Cambria Math" panose="02040503050406030204" pitchFamily="18" charset="0"/>
                            </a:rPr>
                            <m:t>𝑟</m:t>
                          </m:r>
                        </m:e>
                      </m:acc>
                      <m:r>
                        <a:rPr lang="tr-TR" sz="240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rPr>
                        <m:t>𝑚</m:t>
                      </m:r>
                      <m:acc>
                        <m:accPr>
                          <m:chr m:val="⃗"/>
                          <m:ctrlPr>
                            <a:rPr lang="tr-TR" sz="2400" b="0" i="1" smtClean="0">
                              <a:latin typeface="Cambria Math" panose="02040503050406030204" pitchFamily="18" charset="0"/>
                            </a:rPr>
                          </m:ctrlPr>
                        </m:accPr>
                        <m:e>
                          <m:r>
                            <a:rPr lang="tr-TR" sz="2400" b="0" i="1" smtClean="0">
                              <a:latin typeface="Cambria Math" panose="02040503050406030204" pitchFamily="18" charset="0"/>
                            </a:rPr>
                            <m:t>𝑣</m:t>
                          </m:r>
                        </m:e>
                      </m:acc>
                    </m:oMath>
                  </m:oMathPara>
                </a14:m>
                <a:endParaRPr lang="tr-TR" sz="2400" dirty="0" smtClean="0">
                  <a:latin typeface="+mj-lt"/>
                  <a:cs typeface="Times New Roman" panose="02020603050405020304" pitchFamily="18" charset="0"/>
                </a:endParaRPr>
              </a:p>
              <a:p>
                <a:r>
                  <a:rPr lang="tr-TR" sz="2400" dirty="0" smtClean="0">
                    <a:latin typeface="+mj-lt"/>
                    <a:cs typeface="Times New Roman" panose="02020603050405020304" pitchFamily="18" charset="0"/>
                  </a:rPr>
                  <a:t>ile ifade edilir</a:t>
                </a:r>
                <a:r>
                  <a:rPr lang="tr-TR" sz="2400" dirty="0" smtClean="0">
                    <a:latin typeface="+mj-lt"/>
                  </a:rPr>
                  <a:t>.</a:t>
                </a:r>
                <a:endParaRPr lang="en-US" sz="2400" dirty="0">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9512" y="1585909"/>
                <a:ext cx="8784976" cy="1245084"/>
              </a:xfrm>
              <a:prstGeom prst="rect">
                <a:avLst/>
              </a:prstGeom>
              <a:blipFill rotWithShape="0">
                <a:blip r:embed="rId2"/>
                <a:stretch>
                  <a:fillRect l="-1040" t="-3922" b="-10784"/>
                </a:stretch>
              </a:blipFill>
            </p:spPr>
            <p:txBody>
              <a:bodyPr/>
              <a:lstStyle/>
              <a:p>
                <a:r>
                  <a:rPr lang="tr-TR">
                    <a:noFill/>
                  </a:rPr>
                  <a:t> </a:t>
                </a:r>
              </a:p>
            </p:txBody>
          </p:sp>
        </mc:Fallback>
      </mc:AlternateContent>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799692" y="2826966"/>
            <a:ext cx="5544616" cy="4011424"/>
          </a:xfrm>
          <a:prstGeom prst="rect">
            <a:avLst/>
          </a:prstGeom>
        </p:spPr>
      </p:pic>
    </p:spTree>
    <p:extLst>
      <p:ext uri="{BB962C8B-B14F-4D97-AF65-F5344CB8AC3E}">
        <p14:creationId xmlns:p14="http://schemas.microsoft.com/office/powerpoint/2010/main" val="3629186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kern="1200" dirty="0" err="1"/>
              <a:t>Açısal</a:t>
            </a:r>
            <a:r>
              <a:rPr lang="tr-TR" sz="3600" b="1" kern="1200" dirty="0"/>
              <a:t> </a:t>
            </a:r>
            <a:r>
              <a:rPr lang="tr-TR" sz="3600" b="1" kern="1200" dirty="0" err="1"/>
              <a:t>impuls</a:t>
            </a:r>
            <a:r>
              <a:rPr lang="tr-TR" sz="3600" b="1" kern="1200" dirty="0"/>
              <a:t>- </a:t>
            </a:r>
            <a:r>
              <a:rPr lang="tr-TR" sz="3600" b="1" kern="1200" dirty="0" err="1"/>
              <a:t>açısal</a:t>
            </a:r>
            <a:r>
              <a:rPr lang="tr-TR" sz="3600" b="1" kern="1200" dirty="0"/>
              <a:t> momentum</a:t>
            </a:r>
          </a:p>
        </p:txBody>
      </p:sp>
      <p:sp>
        <p:nvSpPr>
          <p:cNvPr id="5" name="Metin Yer Tutucusu 4"/>
          <p:cNvSpPr>
            <a:spLocks noGrp="1"/>
          </p:cNvSpPr>
          <p:nvPr>
            <p:ph type="body" idx="1"/>
          </p:nvPr>
        </p:nvSpPr>
        <p:spPr>
          <a:solidFill>
            <a:schemeClr val="tx2">
              <a:lumMod val="40000"/>
              <a:lumOff val="60000"/>
            </a:schemeClr>
          </a:solidFill>
        </p:spPr>
        <p:txBody>
          <a:bodyPr/>
          <a:lstStyle/>
          <a:p>
            <a:r>
              <a:rPr lang="tr-TR" b="0" dirty="0" err="1" smtClean="0">
                <a:solidFill>
                  <a:srgbClr val="002060"/>
                </a:solidFill>
                <a:latin typeface="+mj-lt"/>
              </a:rPr>
              <a:t>Açısal</a:t>
            </a:r>
            <a:r>
              <a:rPr lang="tr-TR" b="0" dirty="0" smtClean="0">
                <a:solidFill>
                  <a:srgbClr val="002060"/>
                </a:solidFill>
                <a:latin typeface="+mj-lt"/>
              </a:rPr>
              <a:t> Momentumun Değişimi</a:t>
            </a:r>
            <a:endParaRPr lang="tr-TR" b="0" dirty="0">
              <a:solidFill>
                <a:srgbClr val="002060"/>
              </a:solidFill>
              <a:latin typeface="+mj-lt"/>
            </a:endParaRPr>
          </a:p>
        </p:txBody>
      </p:sp>
      <mc:AlternateContent xmlns:mc="http://schemas.openxmlformats.org/markup-compatibility/2006" xmlns:a14="http://schemas.microsoft.com/office/drawing/2010/main">
        <mc:Choice Requires="a14">
          <p:sp>
            <p:nvSpPr>
              <p:cNvPr id="3" name="İçerik Yer Tutucusu 2"/>
              <p:cNvSpPr>
                <a:spLocks noGrp="1"/>
              </p:cNvSpPr>
              <p:nvPr>
                <p:ph sz="half" idx="2"/>
              </p:nvPr>
            </p:nvSpPr>
            <p:spPr/>
            <p:txBody>
              <a:bodyPr/>
              <a:lstStyle/>
              <a:p>
                <a:pPr marL="0" indent="0">
                  <a:buNone/>
                </a:pPr>
                <a14:m>
                  <m:oMathPara xmlns:m="http://schemas.openxmlformats.org/officeDocument/2006/math">
                    <m:oMathParaPr>
                      <m:jc m:val="centerGroup"/>
                    </m:oMathParaPr>
                    <m:oMath xmlns:m="http://schemas.openxmlformats.org/officeDocument/2006/math">
                      <m:acc>
                        <m:accPr>
                          <m:chr m:val="⃗"/>
                          <m:ctrlPr>
                            <a:rPr lang="tr-TR" sz="2400" i="1" smtClean="0">
                              <a:latin typeface="Cambria Math" panose="02040503050406030204" pitchFamily="18" charset="0"/>
                            </a:rPr>
                          </m:ctrlPr>
                        </m:accPr>
                        <m:e>
                          <m:sSub>
                            <m:sSubPr>
                              <m:ctrlPr>
                                <a:rPr lang="tr-TR" sz="2400" i="1">
                                  <a:latin typeface="Cambria Math" panose="02040503050406030204" pitchFamily="18" charset="0"/>
                                </a:rPr>
                              </m:ctrlPr>
                            </m:sSubPr>
                            <m:e>
                              <m:r>
                                <a:rPr lang="tr-TR" sz="2400" i="1">
                                  <a:latin typeface="Cambria Math" panose="02040503050406030204" pitchFamily="18" charset="0"/>
                                </a:rPr>
                                <m:t>𝐻</m:t>
                              </m:r>
                            </m:e>
                            <m:sub>
                              <m:r>
                                <a:rPr lang="tr-TR" sz="2400" i="1">
                                  <a:latin typeface="Cambria Math" panose="02040503050406030204" pitchFamily="18" charset="0"/>
                                </a:rPr>
                                <m:t>𝑜</m:t>
                              </m:r>
                            </m:sub>
                          </m:sSub>
                        </m:e>
                      </m:acc>
                      <m:r>
                        <a:rPr lang="tr-TR" sz="2400" i="1">
                          <a:latin typeface="Cambria Math" panose="02040503050406030204" pitchFamily="18" charset="0"/>
                        </a:rPr>
                        <m:t>=</m:t>
                      </m:r>
                      <m:acc>
                        <m:accPr>
                          <m:chr m:val="⃗"/>
                          <m:ctrlPr>
                            <a:rPr lang="tr-TR" sz="2400" i="1">
                              <a:latin typeface="Cambria Math" panose="02040503050406030204" pitchFamily="18" charset="0"/>
                            </a:rPr>
                          </m:ctrlPr>
                        </m:accPr>
                        <m:e>
                          <m:r>
                            <a:rPr lang="tr-TR" sz="2400" i="1">
                              <a:latin typeface="Cambria Math" panose="02040503050406030204" pitchFamily="18" charset="0"/>
                            </a:rPr>
                            <m:t>𝑟</m:t>
                          </m:r>
                        </m:e>
                      </m:acc>
                      <m:r>
                        <a:rPr lang="tr-TR" sz="2400" i="1">
                          <a:latin typeface="Cambria Math" panose="02040503050406030204" pitchFamily="18" charset="0"/>
                          <a:ea typeface="Cambria Math" panose="02040503050406030204" pitchFamily="18" charset="0"/>
                        </a:rPr>
                        <m:t>×</m:t>
                      </m:r>
                      <m:r>
                        <a:rPr lang="tr-TR" sz="2400" i="1">
                          <a:latin typeface="Cambria Math" panose="02040503050406030204" pitchFamily="18" charset="0"/>
                        </a:rPr>
                        <m:t>𝑚</m:t>
                      </m:r>
                      <m:acc>
                        <m:accPr>
                          <m:chr m:val="⃗"/>
                          <m:ctrlPr>
                            <a:rPr lang="tr-TR" sz="2400" i="1">
                              <a:latin typeface="Cambria Math" panose="02040503050406030204" pitchFamily="18" charset="0"/>
                            </a:rPr>
                          </m:ctrlPr>
                        </m:accPr>
                        <m:e>
                          <m:r>
                            <a:rPr lang="tr-TR" sz="2400" i="1">
                              <a:latin typeface="Cambria Math" panose="02040503050406030204" pitchFamily="18" charset="0"/>
                            </a:rPr>
                            <m:t>𝑣</m:t>
                          </m:r>
                        </m:e>
                      </m:acc>
                    </m:oMath>
                  </m:oMathPara>
                </a14:m>
                <a:endParaRPr lang="tr-TR" sz="2400" i="1" dirty="0">
                  <a:latin typeface="+mj-lt"/>
                </a:endParaRPr>
              </a:p>
              <a:p>
                <a:pPr marL="0" indent="0">
                  <a:buNone/>
                </a:pPr>
                <a14:m>
                  <m:oMathPara xmlns:m="http://schemas.openxmlformats.org/officeDocument/2006/math">
                    <m:oMathParaPr>
                      <m:jc m:val="centerGroup"/>
                    </m:oMathParaPr>
                    <m:oMath xmlns:m="http://schemas.openxmlformats.org/officeDocument/2006/math">
                      <m:acc>
                        <m:accPr>
                          <m:chr m:val="̇"/>
                          <m:ctrlPr>
                            <a:rPr lang="tr-TR" sz="2400" i="1">
                              <a:latin typeface="Cambria Math" panose="02040503050406030204" pitchFamily="18" charset="0"/>
                            </a:rPr>
                          </m:ctrlPr>
                        </m:accPr>
                        <m:e>
                          <m:acc>
                            <m:accPr>
                              <m:chr m:val="⃗"/>
                              <m:ctrlPr>
                                <a:rPr lang="tr-TR" sz="2400" i="1">
                                  <a:latin typeface="Cambria Math" panose="02040503050406030204" pitchFamily="18" charset="0"/>
                                </a:rPr>
                              </m:ctrlPr>
                            </m:accPr>
                            <m:e>
                              <m:sSub>
                                <m:sSubPr>
                                  <m:ctrlPr>
                                    <a:rPr lang="tr-TR" sz="2400" i="1">
                                      <a:latin typeface="Cambria Math" panose="02040503050406030204" pitchFamily="18" charset="0"/>
                                    </a:rPr>
                                  </m:ctrlPr>
                                </m:sSubPr>
                                <m:e>
                                  <m:r>
                                    <a:rPr lang="tr-TR" sz="2400" i="1">
                                      <a:latin typeface="Cambria Math" panose="02040503050406030204" pitchFamily="18" charset="0"/>
                                    </a:rPr>
                                    <m:t>𝐻</m:t>
                                  </m:r>
                                </m:e>
                                <m:sub>
                                  <m:r>
                                    <a:rPr lang="tr-TR" sz="2400" i="1">
                                      <a:latin typeface="Cambria Math" panose="02040503050406030204" pitchFamily="18" charset="0"/>
                                    </a:rPr>
                                    <m:t>𝑜</m:t>
                                  </m:r>
                                </m:sub>
                              </m:sSub>
                            </m:e>
                          </m:acc>
                        </m:e>
                      </m:acc>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𝑑</m:t>
                          </m:r>
                        </m:num>
                        <m:den>
                          <m:r>
                            <a:rPr lang="tr-TR" sz="2400" i="1">
                              <a:latin typeface="Cambria Math" panose="02040503050406030204" pitchFamily="18" charset="0"/>
                            </a:rPr>
                            <m:t>𝑑𝑡</m:t>
                          </m:r>
                        </m:den>
                      </m:f>
                      <m:d>
                        <m:dPr>
                          <m:ctrlPr>
                            <a:rPr lang="tr-TR" sz="2400" i="1">
                              <a:latin typeface="Cambria Math" panose="02040503050406030204" pitchFamily="18" charset="0"/>
                            </a:rPr>
                          </m:ctrlPr>
                        </m:dPr>
                        <m:e>
                          <m:acc>
                            <m:accPr>
                              <m:chr m:val="⃗"/>
                              <m:ctrlPr>
                                <a:rPr lang="tr-TR" sz="2400" i="1">
                                  <a:latin typeface="Cambria Math" panose="02040503050406030204" pitchFamily="18" charset="0"/>
                                </a:rPr>
                              </m:ctrlPr>
                            </m:accPr>
                            <m:e>
                              <m:r>
                                <a:rPr lang="tr-TR" sz="2400" i="1">
                                  <a:latin typeface="Cambria Math" panose="02040503050406030204" pitchFamily="18" charset="0"/>
                                </a:rPr>
                                <m:t>𝑟</m:t>
                              </m:r>
                            </m:e>
                          </m:acc>
                          <m:r>
                            <a:rPr lang="tr-TR" sz="2400" i="1">
                              <a:latin typeface="Cambria Math" panose="02040503050406030204" pitchFamily="18" charset="0"/>
                              <a:ea typeface="Cambria Math" panose="02040503050406030204" pitchFamily="18" charset="0"/>
                            </a:rPr>
                            <m:t>×</m:t>
                          </m:r>
                          <m:r>
                            <a:rPr lang="tr-TR" sz="2400" i="1">
                              <a:latin typeface="Cambria Math" panose="02040503050406030204" pitchFamily="18" charset="0"/>
                            </a:rPr>
                            <m:t>𝑚</m:t>
                          </m:r>
                          <m:acc>
                            <m:accPr>
                              <m:chr m:val="⃗"/>
                              <m:ctrlPr>
                                <a:rPr lang="tr-TR" sz="2400" i="1">
                                  <a:latin typeface="Cambria Math" panose="02040503050406030204" pitchFamily="18" charset="0"/>
                                </a:rPr>
                              </m:ctrlPr>
                            </m:accPr>
                            <m:e>
                              <m:r>
                                <a:rPr lang="tr-TR" sz="2400" i="1">
                                  <a:latin typeface="Cambria Math" panose="02040503050406030204" pitchFamily="18" charset="0"/>
                                </a:rPr>
                                <m:t>𝑣</m:t>
                              </m:r>
                            </m:e>
                          </m:acc>
                        </m:e>
                      </m:d>
                    </m:oMath>
                  </m:oMathPara>
                </a14:m>
                <a:endParaRPr lang="tr-TR" sz="2400" i="1" dirty="0" smtClean="0">
                  <a:latin typeface="+mj-lt"/>
                </a:endParaRPr>
              </a:p>
              <a:p>
                <a:pPr marL="0" indent="0">
                  <a:buNone/>
                </a:pPr>
                <a14:m>
                  <m:oMathPara xmlns:m="http://schemas.openxmlformats.org/officeDocument/2006/math">
                    <m:oMathParaPr>
                      <m:jc m:val="centerGroup"/>
                    </m:oMathParaPr>
                    <m:oMath xmlns:m="http://schemas.openxmlformats.org/officeDocument/2006/math">
                      <m:acc>
                        <m:accPr>
                          <m:chr m:val="̇"/>
                          <m:ctrlPr>
                            <a:rPr lang="tr-TR" sz="2400" i="1">
                              <a:latin typeface="Cambria Math" panose="02040503050406030204" pitchFamily="18" charset="0"/>
                            </a:rPr>
                          </m:ctrlPr>
                        </m:accPr>
                        <m:e>
                          <m:acc>
                            <m:accPr>
                              <m:chr m:val="⃗"/>
                              <m:ctrlPr>
                                <a:rPr lang="tr-TR" sz="2400" i="1">
                                  <a:latin typeface="Cambria Math" panose="02040503050406030204" pitchFamily="18" charset="0"/>
                                </a:rPr>
                              </m:ctrlPr>
                            </m:accPr>
                            <m:e>
                              <m:sSub>
                                <m:sSubPr>
                                  <m:ctrlPr>
                                    <a:rPr lang="tr-TR" sz="2400" i="1">
                                      <a:latin typeface="Cambria Math" panose="02040503050406030204" pitchFamily="18" charset="0"/>
                                    </a:rPr>
                                  </m:ctrlPr>
                                </m:sSubPr>
                                <m:e>
                                  <m:r>
                                    <a:rPr lang="tr-TR" sz="2400" i="1">
                                      <a:latin typeface="Cambria Math" panose="02040503050406030204" pitchFamily="18" charset="0"/>
                                    </a:rPr>
                                    <m:t>𝐻</m:t>
                                  </m:r>
                                </m:e>
                                <m:sub>
                                  <m:r>
                                    <a:rPr lang="tr-TR" sz="2400" i="1">
                                      <a:latin typeface="Cambria Math" panose="02040503050406030204" pitchFamily="18" charset="0"/>
                                    </a:rPr>
                                    <m:t>𝑜</m:t>
                                  </m:r>
                                </m:sub>
                              </m:sSub>
                            </m:e>
                          </m:acc>
                        </m:e>
                      </m:acc>
                      <m:r>
                        <a:rPr lang="tr-TR" sz="2400" i="1">
                          <a:latin typeface="Cambria Math" panose="02040503050406030204" pitchFamily="18" charset="0"/>
                        </a:rPr>
                        <m:t>=</m:t>
                      </m:r>
                      <m:r>
                        <m:rPr>
                          <m:sty m:val="p"/>
                        </m:rPr>
                        <a:rPr lang="tr-TR" sz="2400">
                          <a:latin typeface="Cambria Math" panose="02040503050406030204" pitchFamily="18" charset="0"/>
                        </a:rPr>
                        <m:t>m</m:t>
                      </m:r>
                      <m:d>
                        <m:dPr>
                          <m:ctrlPr>
                            <a:rPr lang="tr-TR" sz="2400" i="1">
                              <a:latin typeface="Cambria Math" panose="02040503050406030204" pitchFamily="18" charset="0"/>
                            </a:rPr>
                          </m:ctrlPr>
                        </m:dPr>
                        <m:e>
                          <m:f>
                            <m:fPr>
                              <m:ctrlPr>
                                <a:rPr lang="tr-TR" sz="2400" i="1" smtClean="0">
                                  <a:solidFill>
                                    <a:srgbClr val="FF0000"/>
                                  </a:solidFill>
                                  <a:latin typeface="Cambria Math" panose="02040503050406030204" pitchFamily="18" charset="0"/>
                                </a:rPr>
                              </m:ctrlPr>
                            </m:fPr>
                            <m:num>
                              <m:r>
                                <a:rPr lang="tr-TR" sz="2400" i="1">
                                  <a:solidFill>
                                    <a:srgbClr val="FF0000"/>
                                  </a:solidFill>
                                  <a:latin typeface="Cambria Math" panose="02040503050406030204" pitchFamily="18" charset="0"/>
                                </a:rPr>
                                <m:t>𝑑</m:t>
                              </m:r>
                              <m:acc>
                                <m:accPr>
                                  <m:chr m:val="⃗"/>
                                  <m:ctrlPr>
                                    <a:rPr lang="tr-TR" sz="2400" i="1">
                                      <a:solidFill>
                                        <a:srgbClr val="FF0000"/>
                                      </a:solidFill>
                                      <a:latin typeface="Cambria Math" panose="02040503050406030204" pitchFamily="18" charset="0"/>
                                    </a:rPr>
                                  </m:ctrlPr>
                                </m:accPr>
                                <m:e>
                                  <m:r>
                                    <a:rPr lang="tr-TR" sz="2400" i="1">
                                      <a:solidFill>
                                        <a:srgbClr val="FF0000"/>
                                      </a:solidFill>
                                      <a:latin typeface="Cambria Math" panose="02040503050406030204" pitchFamily="18" charset="0"/>
                                    </a:rPr>
                                    <m:t>𝑟</m:t>
                                  </m:r>
                                </m:e>
                              </m:acc>
                            </m:num>
                            <m:den>
                              <m:r>
                                <a:rPr lang="tr-TR" sz="2400" i="1">
                                  <a:solidFill>
                                    <a:srgbClr val="FF0000"/>
                                  </a:solidFill>
                                  <a:latin typeface="Cambria Math" panose="02040503050406030204" pitchFamily="18" charset="0"/>
                                </a:rPr>
                                <m:t>𝑑𝑡</m:t>
                              </m:r>
                            </m:den>
                          </m:f>
                          <m:r>
                            <a:rPr lang="tr-TR" sz="2400" i="1">
                              <a:solidFill>
                                <a:srgbClr val="FF0000"/>
                              </a:solidFill>
                              <a:latin typeface="Cambria Math" panose="02040503050406030204" pitchFamily="18" charset="0"/>
                              <a:ea typeface="Cambria Math" panose="02040503050406030204" pitchFamily="18" charset="0"/>
                            </a:rPr>
                            <m:t>×</m:t>
                          </m:r>
                          <m:acc>
                            <m:accPr>
                              <m:chr m:val="⃗"/>
                              <m:ctrlPr>
                                <a:rPr lang="tr-TR" sz="2400" i="1">
                                  <a:solidFill>
                                    <a:srgbClr val="FF0000"/>
                                  </a:solidFill>
                                  <a:latin typeface="Cambria Math" panose="02040503050406030204" pitchFamily="18" charset="0"/>
                                </a:rPr>
                              </m:ctrlPr>
                            </m:accPr>
                            <m:e>
                              <m:r>
                                <a:rPr lang="tr-TR" sz="2400" i="1">
                                  <a:solidFill>
                                    <a:srgbClr val="FF0000"/>
                                  </a:solidFill>
                                  <a:latin typeface="Cambria Math" panose="02040503050406030204" pitchFamily="18" charset="0"/>
                                </a:rPr>
                                <m:t>𝑣</m:t>
                              </m:r>
                            </m:e>
                          </m:acc>
                          <m:r>
                            <a:rPr lang="tr-TR" sz="2400" i="1">
                              <a:latin typeface="Cambria Math" panose="02040503050406030204" pitchFamily="18" charset="0"/>
                            </a:rPr>
                            <m:t>+</m:t>
                          </m:r>
                          <m:acc>
                            <m:accPr>
                              <m:chr m:val="⃗"/>
                              <m:ctrlPr>
                                <a:rPr lang="tr-TR" sz="2400" i="1">
                                  <a:latin typeface="Cambria Math" panose="02040503050406030204" pitchFamily="18" charset="0"/>
                                </a:rPr>
                              </m:ctrlPr>
                            </m:accPr>
                            <m:e>
                              <m:r>
                                <a:rPr lang="tr-TR" sz="2400" i="1">
                                  <a:latin typeface="Cambria Math" panose="02040503050406030204" pitchFamily="18" charset="0"/>
                                </a:rPr>
                                <m:t>𝑟</m:t>
                              </m:r>
                            </m:e>
                          </m:acc>
                          <m:r>
                            <a:rPr lang="tr-TR" sz="2400" i="1">
                              <a:latin typeface="Cambria Math" panose="02040503050406030204" pitchFamily="18" charset="0"/>
                              <a:ea typeface="Cambria Math" panose="02040503050406030204" pitchFamily="18" charset="0"/>
                            </a:rPr>
                            <m:t>×</m:t>
                          </m:r>
                          <m:acc>
                            <m:accPr>
                              <m:chr m:val="̇"/>
                              <m:ctrlPr>
                                <a:rPr lang="tr-TR" sz="2400" i="1">
                                  <a:latin typeface="Cambria Math" panose="02040503050406030204" pitchFamily="18" charset="0"/>
                                </a:rPr>
                              </m:ctrlPr>
                            </m:accPr>
                            <m:e>
                              <m:acc>
                                <m:accPr>
                                  <m:chr m:val="⃗"/>
                                  <m:ctrlPr>
                                    <a:rPr lang="tr-TR" sz="2400" i="1">
                                      <a:latin typeface="Cambria Math" panose="02040503050406030204" pitchFamily="18" charset="0"/>
                                    </a:rPr>
                                  </m:ctrlPr>
                                </m:accPr>
                                <m:e>
                                  <m:r>
                                    <a:rPr lang="tr-TR" sz="2400" i="1">
                                      <a:latin typeface="Cambria Math" panose="02040503050406030204" pitchFamily="18" charset="0"/>
                                    </a:rPr>
                                    <m:t>𝑣</m:t>
                                  </m:r>
                                </m:e>
                              </m:acc>
                              <m:r>
                                <m:rPr>
                                  <m:nor/>
                                </m:rPr>
                                <a:rPr lang="en-US" sz="2400" dirty="0">
                                  <a:latin typeface="+mj-lt"/>
                                </a:rPr>
                                <m:t> </m:t>
                              </m:r>
                            </m:e>
                          </m:acc>
                        </m:e>
                      </m:d>
                    </m:oMath>
                  </m:oMathPara>
                </a14:m>
                <a:endParaRPr lang="tr-TR" sz="2400" dirty="0">
                  <a:latin typeface="+mj-lt"/>
                </a:endParaRPr>
              </a:p>
              <a:p>
                <a:pPr marL="0" indent="0">
                  <a:buNone/>
                </a:pPr>
                <a14:m>
                  <m:oMathPara xmlns:m="http://schemas.openxmlformats.org/officeDocument/2006/math">
                    <m:oMathParaPr>
                      <m:jc m:val="centerGroup"/>
                    </m:oMathParaPr>
                    <m:oMath xmlns:m="http://schemas.openxmlformats.org/officeDocument/2006/math">
                      <m:acc>
                        <m:accPr>
                          <m:chr m:val="̇"/>
                          <m:ctrlPr>
                            <a:rPr lang="tr-TR" sz="2400" i="1" smtClean="0">
                              <a:solidFill>
                                <a:srgbClr val="002060"/>
                              </a:solidFill>
                              <a:latin typeface="Cambria Math" panose="02040503050406030204" pitchFamily="18" charset="0"/>
                            </a:rPr>
                          </m:ctrlPr>
                        </m:accPr>
                        <m:e>
                          <m:acc>
                            <m:accPr>
                              <m:chr m:val="⃗"/>
                              <m:ctrlPr>
                                <a:rPr lang="tr-TR" sz="2400" i="1">
                                  <a:solidFill>
                                    <a:srgbClr val="002060"/>
                                  </a:solidFill>
                                  <a:latin typeface="Cambria Math" panose="02040503050406030204" pitchFamily="18" charset="0"/>
                                </a:rPr>
                              </m:ctrlPr>
                            </m:accPr>
                            <m:e>
                              <m:sSub>
                                <m:sSubPr>
                                  <m:ctrlPr>
                                    <a:rPr lang="tr-TR" sz="2400" i="1">
                                      <a:solidFill>
                                        <a:srgbClr val="002060"/>
                                      </a:solidFill>
                                      <a:latin typeface="Cambria Math" panose="02040503050406030204" pitchFamily="18" charset="0"/>
                                    </a:rPr>
                                  </m:ctrlPr>
                                </m:sSubPr>
                                <m:e>
                                  <m:r>
                                    <a:rPr lang="tr-TR" sz="2400" i="1">
                                      <a:solidFill>
                                        <a:srgbClr val="002060"/>
                                      </a:solidFill>
                                      <a:latin typeface="Cambria Math" panose="02040503050406030204" pitchFamily="18" charset="0"/>
                                    </a:rPr>
                                    <m:t>𝐻</m:t>
                                  </m:r>
                                </m:e>
                                <m:sub>
                                  <m:r>
                                    <a:rPr lang="tr-TR" sz="2400" i="1">
                                      <a:solidFill>
                                        <a:srgbClr val="002060"/>
                                      </a:solidFill>
                                      <a:latin typeface="Cambria Math" panose="02040503050406030204" pitchFamily="18" charset="0"/>
                                    </a:rPr>
                                    <m:t>𝑜</m:t>
                                  </m:r>
                                </m:sub>
                              </m:sSub>
                            </m:e>
                          </m:acc>
                        </m:e>
                      </m:acc>
                      <m:r>
                        <a:rPr lang="tr-TR" sz="2400" i="1">
                          <a:solidFill>
                            <a:srgbClr val="002060"/>
                          </a:solidFill>
                          <a:latin typeface="Cambria Math" panose="02040503050406030204" pitchFamily="18" charset="0"/>
                        </a:rPr>
                        <m:t>=</m:t>
                      </m:r>
                      <m:r>
                        <m:rPr>
                          <m:sty m:val="p"/>
                        </m:rPr>
                        <a:rPr lang="tr-TR" sz="2400">
                          <a:solidFill>
                            <a:srgbClr val="002060"/>
                          </a:solidFill>
                          <a:latin typeface="Cambria Math" panose="02040503050406030204" pitchFamily="18" charset="0"/>
                        </a:rPr>
                        <m:t>m</m:t>
                      </m:r>
                      <m:acc>
                        <m:accPr>
                          <m:chr m:val="⃗"/>
                          <m:ctrlPr>
                            <a:rPr lang="tr-TR" sz="2400" i="1">
                              <a:solidFill>
                                <a:srgbClr val="002060"/>
                              </a:solidFill>
                              <a:latin typeface="Cambria Math" panose="02040503050406030204" pitchFamily="18" charset="0"/>
                            </a:rPr>
                          </m:ctrlPr>
                        </m:accPr>
                        <m:e>
                          <m:r>
                            <a:rPr lang="tr-TR" sz="2400" i="1">
                              <a:solidFill>
                                <a:srgbClr val="002060"/>
                              </a:solidFill>
                              <a:latin typeface="Cambria Math" panose="02040503050406030204" pitchFamily="18" charset="0"/>
                            </a:rPr>
                            <m:t>𝑟</m:t>
                          </m:r>
                        </m:e>
                      </m:acc>
                      <m:r>
                        <a:rPr lang="tr-TR" sz="2400" i="1">
                          <a:solidFill>
                            <a:srgbClr val="002060"/>
                          </a:solidFill>
                          <a:latin typeface="Cambria Math" panose="02040503050406030204" pitchFamily="18" charset="0"/>
                          <a:ea typeface="Cambria Math" panose="02040503050406030204" pitchFamily="18" charset="0"/>
                        </a:rPr>
                        <m:t>×</m:t>
                      </m:r>
                      <m:acc>
                        <m:accPr>
                          <m:chr m:val="̇"/>
                          <m:ctrlPr>
                            <a:rPr lang="tr-TR" sz="2400" i="1">
                              <a:solidFill>
                                <a:srgbClr val="002060"/>
                              </a:solidFill>
                              <a:latin typeface="Cambria Math" panose="02040503050406030204" pitchFamily="18" charset="0"/>
                            </a:rPr>
                          </m:ctrlPr>
                        </m:accPr>
                        <m:e>
                          <m:acc>
                            <m:accPr>
                              <m:chr m:val="⃗"/>
                              <m:ctrlPr>
                                <a:rPr lang="tr-TR" sz="2400" i="1">
                                  <a:solidFill>
                                    <a:srgbClr val="002060"/>
                                  </a:solidFill>
                                  <a:latin typeface="Cambria Math" panose="02040503050406030204" pitchFamily="18" charset="0"/>
                                </a:rPr>
                              </m:ctrlPr>
                            </m:accPr>
                            <m:e>
                              <m:r>
                                <a:rPr lang="tr-TR" sz="2400" i="1">
                                  <a:solidFill>
                                    <a:srgbClr val="002060"/>
                                  </a:solidFill>
                                  <a:latin typeface="Cambria Math" panose="02040503050406030204" pitchFamily="18" charset="0"/>
                                </a:rPr>
                                <m:t>𝑣</m:t>
                              </m:r>
                            </m:e>
                          </m:acc>
                          <m:r>
                            <m:rPr>
                              <m:nor/>
                            </m:rPr>
                            <a:rPr lang="en-US" sz="2400" dirty="0">
                              <a:solidFill>
                                <a:srgbClr val="002060"/>
                              </a:solidFill>
                              <a:latin typeface="+mj-lt"/>
                            </a:rPr>
                            <m:t> </m:t>
                          </m:r>
                        </m:e>
                      </m:acc>
                    </m:oMath>
                  </m:oMathPara>
                </a14:m>
                <a:endParaRPr lang="tr-TR" sz="2400" dirty="0">
                  <a:latin typeface="+mj-lt"/>
                </a:endParaRPr>
              </a:p>
            </p:txBody>
          </p:sp>
        </mc:Choice>
        <mc:Fallback xmlns="">
          <p:sp>
            <p:nvSpPr>
              <p:cNvPr id="3" name="İçerik Yer Tutucusu 2"/>
              <p:cNvSpPr>
                <a:spLocks noGrp="1" noRot="1" noChangeAspect="1" noMove="1" noResize="1" noEditPoints="1" noAdjustHandles="1" noChangeArrowheads="1" noChangeShapeType="1" noTextEdit="1"/>
              </p:cNvSpPr>
              <p:nvPr>
                <p:ph sz="half" idx="2"/>
              </p:nvPr>
            </p:nvSpPr>
            <p:spPr>
              <a:blipFill rotWithShape="0">
                <a:blip r:embed="rId2"/>
                <a:stretch>
                  <a:fillRect/>
                </a:stretch>
              </a:blipFill>
            </p:spPr>
            <p:txBody>
              <a:bodyPr/>
              <a:lstStyle/>
              <a:p>
                <a:r>
                  <a:rPr lang="tr-TR">
                    <a:noFill/>
                  </a:rPr>
                  <a:t> </a:t>
                </a:r>
              </a:p>
            </p:txBody>
          </p:sp>
        </mc:Fallback>
      </mc:AlternateContent>
      <p:sp>
        <p:nvSpPr>
          <p:cNvPr id="6" name="Metin Yer Tutucusu 5"/>
          <p:cNvSpPr>
            <a:spLocks noGrp="1"/>
          </p:cNvSpPr>
          <p:nvPr>
            <p:ph type="body" sz="quarter" idx="3"/>
          </p:nvPr>
        </p:nvSpPr>
        <p:spPr>
          <a:solidFill>
            <a:schemeClr val="tx2">
              <a:lumMod val="40000"/>
              <a:lumOff val="60000"/>
            </a:schemeClr>
          </a:solidFill>
        </p:spPr>
        <p:txBody>
          <a:bodyPr/>
          <a:lstStyle/>
          <a:p>
            <a:r>
              <a:rPr lang="tr-TR" b="0" dirty="0" smtClean="0">
                <a:solidFill>
                  <a:srgbClr val="002060"/>
                </a:solidFill>
                <a:latin typeface="+mj-lt"/>
              </a:rPr>
              <a:t>Toplam Moment</a:t>
            </a:r>
            <a:endParaRPr lang="tr-TR" b="0" dirty="0">
              <a:solidFill>
                <a:srgbClr val="002060"/>
              </a:solidFill>
              <a:latin typeface="+mj-lt"/>
            </a:endParaRPr>
          </a:p>
        </p:txBody>
      </p:sp>
      <mc:AlternateContent xmlns:mc="http://schemas.openxmlformats.org/markup-compatibility/2006" xmlns:a14="http://schemas.microsoft.com/office/drawing/2010/main">
        <mc:Choice Requires="a14">
          <p:sp>
            <p:nvSpPr>
              <p:cNvPr id="4" name="İçerik Yer Tutucusu 3"/>
              <p:cNvSpPr>
                <a:spLocks noGrp="1"/>
              </p:cNvSpPr>
              <p:nvPr>
                <p:ph sz="quarter" idx="4"/>
              </p:nvPr>
            </p:nvSpPr>
            <p:spPr/>
            <p:txBody>
              <a:bodyPr/>
              <a:lstStyle/>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latin typeface="Cambria Math" panose="02040503050406030204" pitchFamily="18" charset="0"/>
                            </a:rPr>
                          </m:ctrlPr>
                        </m:naryPr>
                        <m:sub/>
                        <m:sup/>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nary>
                      <m:r>
                        <a:rPr lang="tr-TR" sz="2400" i="1">
                          <a:latin typeface="Cambria Math" panose="02040503050406030204" pitchFamily="18" charset="0"/>
                        </a:rPr>
                        <m:t>=</m:t>
                      </m:r>
                      <m:r>
                        <a:rPr lang="tr-TR" sz="2400" i="1">
                          <a:latin typeface="Cambria Math" panose="02040503050406030204" pitchFamily="18" charset="0"/>
                        </a:rPr>
                        <m:t>𝑚</m:t>
                      </m:r>
                      <m:acc>
                        <m:accPr>
                          <m:chr m:val="⃗"/>
                          <m:ctrlPr>
                            <a:rPr lang="tr-TR" sz="2400" i="1">
                              <a:latin typeface="Cambria Math" panose="02040503050406030204" pitchFamily="18" charset="0"/>
                            </a:rPr>
                          </m:ctrlPr>
                        </m:accPr>
                        <m:e>
                          <m:r>
                            <a:rPr lang="tr-TR" sz="2400" i="1">
                              <a:latin typeface="Cambria Math" panose="02040503050406030204" pitchFamily="18" charset="0"/>
                            </a:rPr>
                            <m:t>𝑎</m:t>
                          </m:r>
                        </m:e>
                      </m:acc>
                      <m:r>
                        <a:rPr lang="tr-TR" sz="2400">
                          <a:latin typeface="Cambria Math" panose="02040503050406030204" pitchFamily="18" charset="0"/>
                        </a:rPr>
                        <m:t>=</m:t>
                      </m:r>
                      <m:nary>
                        <m:naryPr>
                          <m:chr m:val="∑"/>
                          <m:subHide m:val="on"/>
                          <m:supHide m:val="on"/>
                          <m:ctrlPr>
                            <a:rPr lang="en-US" sz="2400" i="1">
                              <a:latin typeface="Cambria Math" panose="02040503050406030204" pitchFamily="18" charset="0"/>
                            </a:rPr>
                          </m:ctrlPr>
                        </m:naryPr>
                        <m:sub/>
                        <m:sup/>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nary>
                      <m:r>
                        <a:rPr lang="tr-TR" sz="2400" i="1">
                          <a:latin typeface="Cambria Math" panose="02040503050406030204" pitchFamily="18" charset="0"/>
                        </a:rPr>
                        <m:t>=</m:t>
                      </m:r>
                      <m:r>
                        <a:rPr lang="tr-TR" sz="2400" i="1">
                          <a:latin typeface="Cambria Math" panose="02040503050406030204" pitchFamily="18" charset="0"/>
                        </a:rPr>
                        <m:t>𝑚</m:t>
                      </m:r>
                      <m:acc>
                        <m:accPr>
                          <m:chr m:val="̇"/>
                          <m:ctrlPr>
                            <a:rPr lang="tr-TR" sz="2400" i="1">
                              <a:latin typeface="Cambria Math" panose="02040503050406030204" pitchFamily="18" charset="0"/>
                            </a:rPr>
                          </m:ctrlPr>
                        </m:accPr>
                        <m:e>
                          <m:acc>
                            <m:accPr>
                              <m:chr m:val="⃗"/>
                              <m:ctrlPr>
                                <a:rPr lang="tr-TR" sz="2400" i="1">
                                  <a:latin typeface="Cambria Math" panose="02040503050406030204" pitchFamily="18" charset="0"/>
                                </a:rPr>
                              </m:ctrlPr>
                            </m:accPr>
                            <m:e>
                              <m:r>
                                <a:rPr lang="tr-TR" sz="2400" i="1">
                                  <a:latin typeface="Cambria Math" panose="02040503050406030204" pitchFamily="18" charset="0"/>
                                </a:rPr>
                                <m:t>𝑣</m:t>
                              </m:r>
                            </m:e>
                          </m:acc>
                          <m:r>
                            <m:rPr>
                              <m:nor/>
                            </m:rPr>
                            <a:rPr lang="en-US" sz="2400" dirty="0">
                              <a:latin typeface="+mj-lt"/>
                            </a:rPr>
                            <m:t> </m:t>
                          </m:r>
                        </m:e>
                      </m:acc>
                    </m:oMath>
                  </m:oMathPara>
                </a14:m>
                <a:endParaRPr lang="tr-TR" sz="2400" i="1" dirty="0">
                  <a:latin typeface="+mj-lt"/>
                </a:endParaRP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tr-TR" sz="2400" i="1">
                                      <a:latin typeface="Cambria Math" panose="02040503050406030204" pitchFamily="18" charset="0"/>
                                    </a:rPr>
                                    <m:t>𝑀</m:t>
                                  </m:r>
                                </m:e>
                              </m:acc>
                            </m:e>
                            <m:sub>
                              <m:r>
                                <a:rPr lang="tr-TR" sz="2400" i="1">
                                  <a:latin typeface="Cambria Math" panose="02040503050406030204" pitchFamily="18" charset="0"/>
                                </a:rPr>
                                <m:t>𝑜</m:t>
                              </m:r>
                            </m:sub>
                          </m:sSub>
                        </m:e>
                      </m:nary>
                      <m:r>
                        <a:rPr lang="tr-TR" sz="2400" i="1">
                          <a:latin typeface="Cambria Math" panose="02040503050406030204" pitchFamily="18" charset="0"/>
                        </a:rPr>
                        <m:t>=</m:t>
                      </m:r>
                      <m:acc>
                        <m:accPr>
                          <m:chr m:val="⃗"/>
                          <m:ctrlPr>
                            <a:rPr lang="tr-TR" sz="2400" i="1">
                              <a:latin typeface="Cambria Math" panose="02040503050406030204" pitchFamily="18" charset="0"/>
                            </a:rPr>
                          </m:ctrlPr>
                        </m:accPr>
                        <m:e>
                          <m:r>
                            <a:rPr lang="tr-TR" sz="2400" i="1">
                              <a:latin typeface="Cambria Math" panose="02040503050406030204" pitchFamily="18" charset="0"/>
                            </a:rPr>
                            <m:t>𝑟</m:t>
                          </m:r>
                        </m:e>
                      </m:acc>
                      <m:r>
                        <a:rPr lang="tr-TR" sz="2400" i="1">
                          <a:latin typeface="Cambria Math" panose="02040503050406030204" pitchFamily="18" charset="0"/>
                          <a:ea typeface="Cambria Math" panose="02040503050406030204" pitchFamily="18" charset="0"/>
                        </a:rPr>
                        <m:t>×</m:t>
                      </m:r>
                      <m:nary>
                        <m:naryPr>
                          <m:chr m:val="∑"/>
                          <m:subHide m:val="on"/>
                          <m:supHide m:val="on"/>
                          <m:ctrlPr>
                            <a:rPr lang="en-US" sz="2400" i="1">
                              <a:latin typeface="Cambria Math" panose="02040503050406030204" pitchFamily="18" charset="0"/>
                            </a:rPr>
                          </m:ctrlPr>
                        </m:naryPr>
                        <m:sub/>
                        <m:sup/>
                        <m:e>
                          <m:acc>
                            <m:accPr>
                              <m:chr m:val="⃗"/>
                              <m:ctrlPr>
                                <a:rPr lang="en-US" sz="2400" i="1">
                                  <a:latin typeface="Cambria Math" panose="02040503050406030204" pitchFamily="18" charset="0"/>
                                </a:rPr>
                              </m:ctrlPr>
                            </m:accPr>
                            <m:e>
                              <m:r>
                                <a:rPr lang="tr-TR" sz="2400" i="1">
                                  <a:latin typeface="Cambria Math" panose="02040503050406030204" pitchFamily="18" charset="0"/>
                                </a:rPr>
                                <m:t>𝐹</m:t>
                              </m:r>
                            </m:e>
                          </m:acc>
                        </m:e>
                      </m:nary>
                      <m:r>
                        <a:rPr lang="tr-TR" sz="2400" i="1">
                          <a:latin typeface="Cambria Math" panose="02040503050406030204" pitchFamily="18" charset="0"/>
                        </a:rPr>
                        <m:t>=</m:t>
                      </m:r>
                      <m:r>
                        <a:rPr lang="tr-TR" sz="2400" i="1">
                          <a:latin typeface="Cambria Math" panose="02040503050406030204" pitchFamily="18" charset="0"/>
                        </a:rPr>
                        <m:t>𝑚</m:t>
                      </m:r>
                      <m:acc>
                        <m:accPr>
                          <m:chr m:val="⃗"/>
                          <m:ctrlPr>
                            <a:rPr lang="tr-TR" sz="2400" i="1">
                              <a:latin typeface="Cambria Math" panose="02040503050406030204" pitchFamily="18" charset="0"/>
                            </a:rPr>
                          </m:ctrlPr>
                        </m:accPr>
                        <m:e>
                          <m:r>
                            <a:rPr lang="tr-TR" sz="2400" i="1">
                              <a:latin typeface="Cambria Math" panose="02040503050406030204" pitchFamily="18" charset="0"/>
                            </a:rPr>
                            <m:t>𝑟</m:t>
                          </m:r>
                        </m:e>
                      </m:acc>
                      <m:r>
                        <a:rPr lang="tr-TR" sz="2400" i="1">
                          <a:latin typeface="Cambria Math" panose="02040503050406030204" pitchFamily="18" charset="0"/>
                          <a:ea typeface="Cambria Math" panose="02040503050406030204" pitchFamily="18" charset="0"/>
                        </a:rPr>
                        <m:t>×</m:t>
                      </m:r>
                      <m:acc>
                        <m:accPr>
                          <m:chr m:val="̇"/>
                          <m:ctrlPr>
                            <a:rPr lang="tr-TR" sz="2400" i="1">
                              <a:latin typeface="Cambria Math" panose="02040503050406030204" pitchFamily="18" charset="0"/>
                            </a:rPr>
                          </m:ctrlPr>
                        </m:accPr>
                        <m:e>
                          <m:acc>
                            <m:accPr>
                              <m:chr m:val="⃗"/>
                              <m:ctrlPr>
                                <a:rPr lang="tr-TR" sz="2400" i="1">
                                  <a:latin typeface="Cambria Math" panose="02040503050406030204" pitchFamily="18" charset="0"/>
                                </a:rPr>
                              </m:ctrlPr>
                            </m:accPr>
                            <m:e>
                              <m:r>
                                <a:rPr lang="tr-TR" sz="2400" i="1">
                                  <a:latin typeface="Cambria Math" panose="02040503050406030204" pitchFamily="18" charset="0"/>
                                </a:rPr>
                                <m:t>𝑣</m:t>
                              </m:r>
                            </m:e>
                          </m:acc>
                          <m:r>
                            <m:rPr>
                              <m:nor/>
                            </m:rPr>
                            <a:rPr lang="en-US" sz="2400" dirty="0">
                              <a:latin typeface="+mj-lt"/>
                            </a:rPr>
                            <m:t> </m:t>
                          </m:r>
                        </m:e>
                      </m:acc>
                    </m:oMath>
                  </m:oMathPara>
                </a14:m>
                <a:endParaRPr lang="tr-TR" sz="2400" dirty="0" smtClean="0">
                  <a:latin typeface="+mj-lt"/>
                </a:endParaRP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solidFill>
                                <a:srgbClr val="002060"/>
                              </a:solidFill>
                              <a:latin typeface="Cambria Math" panose="02040503050406030204" pitchFamily="18" charset="0"/>
                            </a:rPr>
                          </m:ctrlPr>
                        </m:naryPr>
                        <m:sub/>
                        <m:sup/>
                        <m:e>
                          <m:sSub>
                            <m:sSubPr>
                              <m:ctrlPr>
                                <a:rPr lang="en-US" sz="2400" i="1">
                                  <a:solidFill>
                                    <a:srgbClr val="002060"/>
                                  </a:solidFill>
                                  <a:latin typeface="Cambria Math" panose="02040503050406030204" pitchFamily="18" charset="0"/>
                                </a:rPr>
                              </m:ctrlPr>
                            </m:sSubPr>
                            <m:e>
                              <m:acc>
                                <m:accPr>
                                  <m:chr m:val="⃗"/>
                                  <m:ctrlPr>
                                    <a:rPr lang="en-US" sz="2400" i="1">
                                      <a:solidFill>
                                        <a:srgbClr val="002060"/>
                                      </a:solidFill>
                                      <a:latin typeface="Cambria Math" panose="02040503050406030204" pitchFamily="18" charset="0"/>
                                    </a:rPr>
                                  </m:ctrlPr>
                                </m:accPr>
                                <m:e>
                                  <m:r>
                                    <a:rPr lang="tr-TR" sz="2400" i="1">
                                      <a:solidFill>
                                        <a:srgbClr val="002060"/>
                                      </a:solidFill>
                                      <a:latin typeface="Cambria Math" panose="02040503050406030204" pitchFamily="18" charset="0"/>
                                    </a:rPr>
                                    <m:t>𝑀</m:t>
                                  </m:r>
                                </m:e>
                              </m:acc>
                            </m:e>
                            <m:sub>
                              <m:r>
                                <a:rPr lang="tr-TR" sz="2400" i="1">
                                  <a:solidFill>
                                    <a:srgbClr val="002060"/>
                                  </a:solidFill>
                                  <a:latin typeface="Cambria Math" panose="02040503050406030204" pitchFamily="18" charset="0"/>
                                </a:rPr>
                                <m:t>𝑜</m:t>
                              </m:r>
                            </m:sub>
                          </m:sSub>
                        </m:e>
                      </m:nary>
                      <m:r>
                        <a:rPr lang="tr-TR" sz="2400" i="1">
                          <a:solidFill>
                            <a:srgbClr val="002060"/>
                          </a:solidFill>
                          <a:latin typeface="Cambria Math" panose="02040503050406030204" pitchFamily="18" charset="0"/>
                        </a:rPr>
                        <m:t>=</m:t>
                      </m:r>
                      <m:r>
                        <a:rPr lang="tr-TR" sz="2400" i="1">
                          <a:solidFill>
                            <a:srgbClr val="002060"/>
                          </a:solidFill>
                          <a:latin typeface="Cambria Math" panose="02040503050406030204" pitchFamily="18" charset="0"/>
                        </a:rPr>
                        <m:t>𝑚</m:t>
                      </m:r>
                      <m:acc>
                        <m:accPr>
                          <m:chr m:val="⃗"/>
                          <m:ctrlPr>
                            <a:rPr lang="tr-TR" sz="2400" i="1">
                              <a:solidFill>
                                <a:srgbClr val="002060"/>
                              </a:solidFill>
                              <a:latin typeface="Cambria Math" panose="02040503050406030204" pitchFamily="18" charset="0"/>
                            </a:rPr>
                          </m:ctrlPr>
                        </m:accPr>
                        <m:e>
                          <m:r>
                            <a:rPr lang="tr-TR" sz="2400" i="1">
                              <a:solidFill>
                                <a:srgbClr val="002060"/>
                              </a:solidFill>
                              <a:latin typeface="Cambria Math" panose="02040503050406030204" pitchFamily="18" charset="0"/>
                            </a:rPr>
                            <m:t>𝑟</m:t>
                          </m:r>
                        </m:e>
                      </m:acc>
                      <m:r>
                        <a:rPr lang="tr-TR" sz="2400" i="1">
                          <a:solidFill>
                            <a:srgbClr val="002060"/>
                          </a:solidFill>
                          <a:latin typeface="Cambria Math" panose="02040503050406030204" pitchFamily="18" charset="0"/>
                          <a:ea typeface="Cambria Math" panose="02040503050406030204" pitchFamily="18" charset="0"/>
                        </a:rPr>
                        <m:t>×</m:t>
                      </m:r>
                      <m:acc>
                        <m:accPr>
                          <m:chr m:val="̇"/>
                          <m:ctrlPr>
                            <a:rPr lang="tr-TR" sz="2400" i="1">
                              <a:solidFill>
                                <a:srgbClr val="002060"/>
                              </a:solidFill>
                              <a:latin typeface="Cambria Math" panose="02040503050406030204" pitchFamily="18" charset="0"/>
                            </a:rPr>
                          </m:ctrlPr>
                        </m:accPr>
                        <m:e>
                          <m:acc>
                            <m:accPr>
                              <m:chr m:val="⃗"/>
                              <m:ctrlPr>
                                <a:rPr lang="tr-TR" sz="2400" i="1">
                                  <a:solidFill>
                                    <a:srgbClr val="002060"/>
                                  </a:solidFill>
                                  <a:latin typeface="Cambria Math" panose="02040503050406030204" pitchFamily="18" charset="0"/>
                                </a:rPr>
                              </m:ctrlPr>
                            </m:accPr>
                            <m:e>
                              <m:r>
                                <a:rPr lang="tr-TR" sz="2400" i="1">
                                  <a:solidFill>
                                    <a:srgbClr val="002060"/>
                                  </a:solidFill>
                                  <a:latin typeface="Cambria Math" panose="02040503050406030204" pitchFamily="18" charset="0"/>
                                </a:rPr>
                                <m:t>𝑣</m:t>
                              </m:r>
                            </m:e>
                          </m:acc>
                          <m:r>
                            <m:rPr>
                              <m:nor/>
                            </m:rPr>
                            <a:rPr lang="en-US" sz="2400" dirty="0">
                              <a:solidFill>
                                <a:srgbClr val="002060"/>
                              </a:solidFill>
                            </a:rPr>
                            <m:t> </m:t>
                          </m:r>
                        </m:e>
                      </m:acc>
                    </m:oMath>
                  </m:oMathPara>
                </a14:m>
                <a:endParaRPr lang="tr-TR" sz="2400" dirty="0"/>
              </a:p>
              <a:p>
                <a:pPr marL="0" indent="0">
                  <a:buNone/>
                </a:pPr>
                <a:endParaRPr lang="tr-TR" sz="2400" dirty="0">
                  <a:latin typeface="+mj-lt"/>
                </a:endParaRPr>
              </a:p>
            </p:txBody>
          </p:sp>
        </mc:Choice>
        <mc:Fallback xmlns="">
          <p:sp>
            <p:nvSpPr>
              <p:cNvPr id="4" name="İçerik Yer Tutucusu 3"/>
              <p:cNvSpPr>
                <a:spLocks noGrp="1" noRot="1" noChangeAspect="1" noMove="1" noResize="1" noEditPoints="1" noAdjustHandles="1" noChangeArrowheads="1" noChangeShapeType="1" noTextEdit="1"/>
              </p:cNvSpPr>
              <p:nvPr>
                <p:ph sz="quarter" idx="4"/>
              </p:nvPr>
            </p:nvSpPr>
            <p:spPr>
              <a:blipFill rotWithShape="0">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Rectangle 9"/>
              <p:cNvSpPr/>
              <p:nvPr/>
            </p:nvSpPr>
            <p:spPr>
              <a:xfrm>
                <a:off x="2238682" y="5005619"/>
                <a:ext cx="1500411" cy="763094"/>
              </a:xfrm>
              <a:prstGeom prst="rect">
                <a:avLst/>
              </a:prstGeom>
              <a:solidFill>
                <a:schemeClr val="tx2">
                  <a:lumMod val="40000"/>
                  <a:lumOff val="60000"/>
                </a:schemeClr>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b="1" i="1" smtClean="0">
                              <a:solidFill>
                                <a:schemeClr val="tx2"/>
                              </a:solidFill>
                              <a:latin typeface="Cambria Math" panose="02040503050406030204" pitchFamily="18" charset="0"/>
                            </a:rPr>
                          </m:ctrlPr>
                        </m:naryPr>
                        <m:sub/>
                        <m:sup/>
                        <m:e>
                          <m:sSub>
                            <m:sSubPr>
                              <m:ctrlPr>
                                <a:rPr lang="en-US" b="1" i="1">
                                  <a:solidFill>
                                    <a:schemeClr val="tx2"/>
                                  </a:solidFill>
                                  <a:latin typeface="Cambria Math" panose="02040503050406030204" pitchFamily="18" charset="0"/>
                                </a:rPr>
                              </m:ctrlPr>
                            </m:sSubPr>
                            <m:e>
                              <m:acc>
                                <m:accPr>
                                  <m:chr m:val="⃗"/>
                                  <m:ctrlPr>
                                    <a:rPr lang="en-US" b="1" i="1">
                                      <a:solidFill>
                                        <a:schemeClr val="tx2"/>
                                      </a:solidFill>
                                      <a:latin typeface="Cambria Math" panose="02040503050406030204" pitchFamily="18" charset="0"/>
                                    </a:rPr>
                                  </m:ctrlPr>
                                </m:accPr>
                                <m:e>
                                  <m:r>
                                    <a:rPr lang="tr-TR" b="1" i="1">
                                      <a:solidFill>
                                        <a:schemeClr val="tx2"/>
                                      </a:solidFill>
                                      <a:latin typeface="Cambria Math" panose="02040503050406030204" pitchFamily="18" charset="0"/>
                                    </a:rPr>
                                    <m:t>𝑴</m:t>
                                  </m:r>
                                </m:e>
                              </m:acc>
                            </m:e>
                            <m:sub>
                              <m:r>
                                <a:rPr lang="tr-TR" b="1" i="1">
                                  <a:solidFill>
                                    <a:schemeClr val="tx2"/>
                                  </a:solidFill>
                                  <a:latin typeface="Cambria Math" panose="02040503050406030204" pitchFamily="18" charset="0"/>
                                </a:rPr>
                                <m:t>𝒐</m:t>
                              </m:r>
                            </m:sub>
                          </m:sSub>
                        </m:e>
                      </m:nary>
                      <m:r>
                        <a:rPr lang="tr-TR" b="1" i="1" smtClean="0">
                          <a:solidFill>
                            <a:schemeClr val="tx2"/>
                          </a:solidFill>
                          <a:latin typeface="Cambria Math" panose="02040503050406030204" pitchFamily="18" charset="0"/>
                        </a:rPr>
                        <m:t>=</m:t>
                      </m:r>
                      <m:acc>
                        <m:accPr>
                          <m:chr m:val="̇"/>
                          <m:ctrlPr>
                            <a:rPr lang="tr-TR" b="1" i="1" smtClean="0">
                              <a:solidFill>
                                <a:schemeClr val="tx2"/>
                              </a:solidFill>
                              <a:latin typeface="Cambria Math" panose="02040503050406030204" pitchFamily="18" charset="0"/>
                            </a:rPr>
                          </m:ctrlPr>
                        </m:accPr>
                        <m:e>
                          <m:acc>
                            <m:accPr>
                              <m:chr m:val="⃗"/>
                              <m:ctrlPr>
                                <a:rPr lang="tr-TR" b="1" i="1">
                                  <a:solidFill>
                                    <a:schemeClr val="tx2"/>
                                  </a:solidFill>
                                  <a:latin typeface="Cambria Math" panose="02040503050406030204" pitchFamily="18" charset="0"/>
                                </a:rPr>
                              </m:ctrlPr>
                            </m:accPr>
                            <m:e>
                              <m:sSub>
                                <m:sSubPr>
                                  <m:ctrlPr>
                                    <a:rPr lang="tr-TR" b="1" i="1">
                                      <a:solidFill>
                                        <a:schemeClr val="tx2"/>
                                      </a:solidFill>
                                      <a:latin typeface="Cambria Math" panose="02040503050406030204" pitchFamily="18" charset="0"/>
                                    </a:rPr>
                                  </m:ctrlPr>
                                </m:sSubPr>
                                <m:e>
                                  <m:r>
                                    <a:rPr lang="tr-TR" b="1" i="1">
                                      <a:solidFill>
                                        <a:schemeClr val="tx2"/>
                                      </a:solidFill>
                                      <a:latin typeface="Cambria Math" panose="02040503050406030204" pitchFamily="18" charset="0"/>
                                    </a:rPr>
                                    <m:t>𝑯</m:t>
                                  </m:r>
                                </m:e>
                                <m:sub>
                                  <m:r>
                                    <a:rPr lang="tr-TR" b="1" i="1">
                                      <a:solidFill>
                                        <a:schemeClr val="tx2"/>
                                      </a:solidFill>
                                      <a:latin typeface="Cambria Math" panose="02040503050406030204" pitchFamily="18" charset="0"/>
                                    </a:rPr>
                                    <m:t>𝒐</m:t>
                                  </m:r>
                                </m:sub>
                              </m:sSub>
                            </m:e>
                          </m:acc>
                        </m:e>
                      </m:acc>
                    </m:oMath>
                  </m:oMathPara>
                </a14:m>
                <a:endParaRPr lang="en-US" b="1" dirty="0">
                  <a:solidFill>
                    <a:schemeClr val="tx2"/>
                  </a:solidFill>
                </a:endParaRPr>
              </a:p>
            </p:txBody>
          </p:sp>
        </mc:Choice>
        <mc:Fallback xmlns="">
          <p:sp>
            <p:nvSpPr>
              <p:cNvPr id="7" name="Rectangle 9"/>
              <p:cNvSpPr>
                <a:spLocks noRot="1" noChangeAspect="1" noMove="1" noResize="1" noEditPoints="1" noAdjustHandles="1" noChangeArrowheads="1" noChangeShapeType="1" noTextEdit="1"/>
              </p:cNvSpPr>
              <p:nvPr/>
            </p:nvSpPr>
            <p:spPr>
              <a:xfrm>
                <a:off x="2238682" y="5005619"/>
                <a:ext cx="1500411" cy="763094"/>
              </a:xfrm>
              <a:prstGeom prst="rect">
                <a:avLst/>
              </a:prstGeom>
              <a:blipFill rotWithShape="0">
                <a:blip r:embed="rId4"/>
                <a:stretch>
                  <a:fillRect/>
                </a:stretch>
              </a:blipFill>
              <a:ln>
                <a:solidFill>
                  <a:schemeClr val="tx2"/>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Rectangle 10"/>
              <p:cNvSpPr/>
              <p:nvPr/>
            </p:nvSpPr>
            <p:spPr>
              <a:xfrm>
                <a:off x="5220072" y="5013176"/>
                <a:ext cx="2146677" cy="818879"/>
              </a:xfrm>
              <a:prstGeom prst="rect">
                <a:avLst/>
              </a:prstGeom>
              <a:solidFill>
                <a:schemeClr val="tx2">
                  <a:lumMod val="40000"/>
                  <a:lumOff val="60000"/>
                </a:schemeClr>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tr-TR" b="1" i="1" smtClean="0">
                              <a:solidFill>
                                <a:schemeClr val="tx2"/>
                              </a:solidFill>
                              <a:latin typeface="Cambria Math" panose="02040503050406030204" pitchFamily="18" charset="0"/>
                              <a:ea typeface="Cambria Math" panose="02040503050406030204" pitchFamily="18" charset="0"/>
                            </a:rPr>
                          </m:ctrlPr>
                        </m:naryPr>
                        <m:sub/>
                        <m:sup/>
                        <m:e>
                          <m:nary>
                            <m:naryPr>
                              <m:chr m:val="∑"/>
                              <m:subHide m:val="on"/>
                              <m:supHide m:val="on"/>
                              <m:ctrlPr>
                                <a:rPr lang="en-US" b="1" i="1">
                                  <a:solidFill>
                                    <a:schemeClr val="tx2"/>
                                  </a:solidFill>
                                  <a:latin typeface="Cambria Math" panose="02040503050406030204" pitchFamily="18" charset="0"/>
                                </a:rPr>
                              </m:ctrlPr>
                            </m:naryPr>
                            <m:sub/>
                            <m:sup/>
                            <m:e>
                              <m:sSub>
                                <m:sSubPr>
                                  <m:ctrlPr>
                                    <a:rPr lang="en-US" b="1" i="1">
                                      <a:solidFill>
                                        <a:schemeClr val="tx2"/>
                                      </a:solidFill>
                                      <a:latin typeface="Cambria Math" panose="02040503050406030204" pitchFamily="18" charset="0"/>
                                    </a:rPr>
                                  </m:ctrlPr>
                                </m:sSubPr>
                                <m:e>
                                  <m:acc>
                                    <m:accPr>
                                      <m:chr m:val="⃗"/>
                                      <m:ctrlPr>
                                        <a:rPr lang="en-US" b="1" i="1">
                                          <a:solidFill>
                                            <a:schemeClr val="tx2"/>
                                          </a:solidFill>
                                          <a:latin typeface="Cambria Math" panose="02040503050406030204" pitchFamily="18" charset="0"/>
                                        </a:rPr>
                                      </m:ctrlPr>
                                    </m:accPr>
                                    <m:e>
                                      <m:r>
                                        <a:rPr lang="tr-TR" b="1" i="1">
                                          <a:solidFill>
                                            <a:schemeClr val="tx2"/>
                                          </a:solidFill>
                                          <a:latin typeface="Cambria Math" panose="02040503050406030204" pitchFamily="18" charset="0"/>
                                        </a:rPr>
                                        <m:t>𝑴</m:t>
                                      </m:r>
                                    </m:e>
                                  </m:acc>
                                </m:e>
                                <m:sub>
                                  <m:r>
                                    <a:rPr lang="tr-TR" b="1" i="1">
                                      <a:solidFill>
                                        <a:schemeClr val="tx2"/>
                                      </a:solidFill>
                                      <a:latin typeface="Cambria Math" panose="02040503050406030204" pitchFamily="18" charset="0"/>
                                    </a:rPr>
                                    <m:t>𝒐</m:t>
                                  </m:r>
                                </m:sub>
                              </m:sSub>
                            </m:e>
                          </m:nary>
                          <m:r>
                            <a:rPr lang="tr-TR" b="1" i="1" smtClean="0">
                              <a:solidFill>
                                <a:schemeClr val="tx2"/>
                              </a:solidFill>
                              <a:latin typeface="Cambria Math" panose="02040503050406030204" pitchFamily="18" charset="0"/>
                            </a:rPr>
                            <m:t>𝒅𝒕</m:t>
                          </m:r>
                        </m:e>
                      </m:nary>
                      <m:r>
                        <a:rPr lang="tr-TR" b="1" i="1" smtClean="0">
                          <a:solidFill>
                            <a:schemeClr val="tx2"/>
                          </a:solidFill>
                          <a:latin typeface="Cambria Math" panose="02040503050406030204" pitchFamily="18" charset="0"/>
                          <a:ea typeface="Cambria Math" panose="02040503050406030204" pitchFamily="18" charset="0"/>
                        </a:rPr>
                        <m:t>=∆</m:t>
                      </m:r>
                      <m:acc>
                        <m:accPr>
                          <m:chr m:val="⃗"/>
                          <m:ctrlPr>
                            <a:rPr lang="tr-TR" b="1" i="1">
                              <a:solidFill>
                                <a:schemeClr val="tx2"/>
                              </a:solidFill>
                              <a:latin typeface="Cambria Math" panose="02040503050406030204" pitchFamily="18" charset="0"/>
                            </a:rPr>
                          </m:ctrlPr>
                        </m:accPr>
                        <m:e>
                          <m:sSub>
                            <m:sSubPr>
                              <m:ctrlPr>
                                <a:rPr lang="tr-TR" b="1" i="1">
                                  <a:solidFill>
                                    <a:schemeClr val="tx2"/>
                                  </a:solidFill>
                                  <a:latin typeface="Cambria Math" panose="02040503050406030204" pitchFamily="18" charset="0"/>
                                </a:rPr>
                              </m:ctrlPr>
                            </m:sSubPr>
                            <m:e>
                              <m:r>
                                <a:rPr lang="tr-TR" b="1" i="1">
                                  <a:solidFill>
                                    <a:schemeClr val="tx2"/>
                                  </a:solidFill>
                                  <a:latin typeface="Cambria Math" panose="02040503050406030204" pitchFamily="18" charset="0"/>
                                </a:rPr>
                                <m:t>𝑯</m:t>
                              </m:r>
                            </m:e>
                            <m:sub>
                              <m:r>
                                <a:rPr lang="tr-TR" b="1" i="1">
                                  <a:solidFill>
                                    <a:schemeClr val="tx2"/>
                                  </a:solidFill>
                                  <a:latin typeface="Cambria Math" panose="02040503050406030204" pitchFamily="18" charset="0"/>
                                </a:rPr>
                                <m:t>𝒐</m:t>
                              </m:r>
                            </m:sub>
                          </m:sSub>
                        </m:e>
                      </m:acc>
                    </m:oMath>
                  </m:oMathPara>
                </a14:m>
                <a:endParaRPr lang="en-US" b="1" dirty="0">
                  <a:solidFill>
                    <a:schemeClr val="tx2"/>
                  </a:solidFill>
                </a:endParaRPr>
              </a:p>
            </p:txBody>
          </p:sp>
        </mc:Choice>
        <mc:Fallback xmlns="">
          <p:sp>
            <p:nvSpPr>
              <p:cNvPr id="8" name="Rectangle 10"/>
              <p:cNvSpPr>
                <a:spLocks noRot="1" noChangeAspect="1" noMove="1" noResize="1" noEditPoints="1" noAdjustHandles="1" noChangeArrowheads="1" noChangeShapeType="1" noTextEdit="1"/>
              </p:cNvSpPr>
              <p:nvPr/>
            </p:nvSpPr>
            <p:spPr>
              <a:xfrm>
                <a:off x="5220072" y="5013176"/>
                <a:ext cx="2146677" cy="818879"/>
              </a:xfrm>
              <a:prstGeom prst="rect">
                <a:avLst/>
              </a:prstGeom>
              <a:blipFill rotWithShape="0">
                <a:blip r:embed="rId5"/>
                <a:stretch>
                  <a:fillRect/>
                </a:stretch>
              </a:blipFill>
              <a:ln>
                <a:solidFill>
                  <a:schemeClr val="tx2"/>
                </a:solidFill>
              </a:ln>
            </p:spPr>
            <p:txBody>
              <a:bodyPr/>
              <a:lstStyle/>
              <a:p>
                <a:r>
                  <a:rPr lang="tr-TR">
                    <a:noFill/>
                  </a:rPr>
                  <a:t> </a:t>
                </a:r>
              </a:p>
            </p:txBody>
          </p:sp>
        </mc:Fallback>
      </mc:AlternateContent>
      <p:sp>
        <p:nvSpPr>
          <p:cNvPr id="9" name="TextBox 11"/>
          <p:cNvSpPr txBox="1"/>
          <p:nvPr/>
        </p:nvSpPr>
        <p:spPr>
          <a:xfrm>
            <a:off x="4160352" y="5202500"/>
            <a:ext cx="792088" cy="369332"/>
          </a:xfrm>
          <a:prstGeom prst="rect">
            <a:avLst/>
          </a:prstGeom>
          <a:noFill/>
        </p:spPr>
        <p:txBody>
          <a:bodyPr wrap="square" rtlCol="0">
            <a:spAutoFit/>
          </a:bodyPr>
          <a:lstStyle/>
          <a:p>
            <a:r>
              <a:rPr lang="tr-TR" dirty="0" smtClean="0">
                <a:solidFill>
                  <a:schemeClr val="tx2"/>
                </a:solidFill>
              </a:rPr>
              <a:t>ya da</a:t>
            </a:r>
            <a:endParaRPr lang="en-US" dirty="0">
              <a:solidFill>
                <a:schemeClr val="tx2"/>
              </a:solidFill>
            </a:endParaRPr>
          </a:p>
        </p:txBody>
      </p:sp>
    </p:spTree>
    <p:extLst>
      <p:ext uri="{BB962C8B-B14F-4D97-AF65-F5344CB8AC3E}">
        <p14:creationId xmlns:p14="http://schemas.microsoft.com/office/powerpoint/2010/main" val="208918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t>Parçacıkların Kinetiği</a:t>
            </a:r>
            <a:endParaRPr lang="tr-TR" sz="2400"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714672568"/>
                  </p:ext>
                </p:extLst>
              </p:nvPr>
            </p:nvGraphicFramePr>
            <p:xfrm>
              <a:off x="457200" y="1484784"/>
              <a:ext cx="8686800" cy="464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714672568"/>
                  </p:ext>
                </p:extLst>
              </p:nvPr>
            </p:nvGraphicFramePr>
            <p:xfrm>
              <a:off x="457200" y="1484784"/>
              <a:ext cx="8686800" cy="46461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1150431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kern="1200" dirty="0" err="1" smtClean="0"/>
              <a:t>Açısal</a:t>
            </a:r>
            <a:r>
              <a:rPr lang="tr-TR" sz="3600" dirty="0" smtClean="0">
                <a:solidFill>
                  <a:schemeClr val="accent4">
                    <a:lumMod val="75000"/>
                  </a:schemeClr>
                </a:solidFill>
                <a:latin typeface="Comic Sans MS" pitchFamily="66" charset="0"/>
              </a:rPr>
              <a:t> </a:t>
            </a:r>
            <a:r>
              <a:rPr lang="tr-TR" sz="3600" b="1" kern="1200" dirty="0"/>
              <a:t>Momentumun Korunumu</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err="1" smtClean="0">
                    <a:latin typeface="Times New Roman" panose="02020603050405020304" pitchFamily="18" charset="0"/>
                    <a:cs typeface="Times New Roman" panose="02020603050405020304" pitchFamily="18" charset="0"/>
                  </a:rPr>
                  <a:t>Açısal</a:t>
                </a:r>
                <a:r>
                  <a:rPr lang="tr-TR" dirty="0" smtClean="0">
                    <a:latin typeface="Times New Roman" panose="02020603050405020304" pitchFamily="18" charset="0"/>
                    <a:cs typeface="Times New Roman" panose="02020603050405020304" pitchFamily="18" charset="0"/>
                  </a:rPr>
                  <a:t> momentumda çizgisel momentum gibi </a:t>
                </a:r>
                <a:r>
                  <a:rPr lang="tr-TR" b="1" dirty="0" err="1" smtClean="0">
                    <a:latin typeface="Times New Roman" panose="02020603050405020304" pitchFamily="18" charset="0"/>
                    <a:cs typeface="Times New Roman" panose="02020603050405020304" pitchFamily="18" charset="0"/>
                  </a:rPr>
                  <a:t>korunumludur</a:t>
                </a:r>
                <a:r>
                  <a:rPr lang="en-US" dirty="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r>
                  <a:rPr lang="tr-TR" b="1" dirty="0" err="1" smtClean="0">
                    <a:latin typeface="Times New Roman" panose="02020603050405020304" pitchFamily="18" charset="0"/>
                    <a:cs typeface="Times New Roman" panose="02020603050405020304" pitchFamily="18" charset="0"/>
                  </a:rPr>
                  <a:t>Açısal</a:t>
                </a:r>
                <a:r>
                  <a:rPr lang="tr-TR" b="1" dirty="0" smtClean="0">
                    <a:latin typeface="Times New Roman" panose="02020603050405020304" pitchFamily="18" charset="0"/>
                    <a:cs typeface="Times New Roman" panose="02020603050405020304" pitchFamily="18" charset="0"/>
                  </a:rPr>
                  <a:t> momentumun korunumu</a:t>
                </a:r>
                <a:r>
                  <a:rPr lang="tr-TR"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kapalı</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tr-T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herhangi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dış</a:t>
                </a:r>
                <a:r>
                  <a:rPr lang="en-US"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momentin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etkisi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değilse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kapalı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toplam</a:t>
                </a:r>
                <a:r>
                  <a:rPr lang="en-US" dirty="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açısal</a:t>
                </a:r>
                <a:r>
                  <a:rPr lang="tr-TR"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momentumunun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değişemeyeceği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anlamına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gelir</a:t>
                </a:r>
                <a:r>
                  <a:rPr lang="en-US" dirty="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tr-TR" i="1">
                                      <a:latin typeface="Cambria Math" panose="02040503050406030204" pitchFamily="18" charset="0"/>
                                    </a:rPr>
                                    <m:t>𝑀</m:t>
                                  </m:r>
                                </m:e>
                              </m:acc>
                            </m:e>
                            <m:sub>
                              <m:r>
                                <a:rPr lang="tr-TR" i="1">
                                  <a:latin typeface="Cambria Math" panose="02040503050406030204" pitchFamily="18" charset="0"/>
                                </a:rPr>
                                <m:t>𝑜</m:t>
                              </m:r>
                            </m:sub>
                          </m:sSub>
                        </m:e>
                      </m:nary>
                      <m:r>
                        <a:rPr lang="tr-TR" i="1">
                          <a:latin typeface="Cambria Math" panose="02040503050406030204" pitchFamily="18" charset="0"/>
                        </a:rPr>
                        <m:t>=0</m:t>
                      </m:r>
                      <m:r>
                        <m:rPr>
                          <m:nor/>
                        </m:rPr>
                        <a:rPr lang="tr-TR" dirty="0"/>
                        <m:t>  </m:t>
                      </m:r>
                      <m:r>
                        <m:rPr>
                          <m:nor/>
                        </m:rPr>
                        <a:rPr lang="tr-TR" dirty="0"/>
                        <m:t>veya</m:t>
                      </m:r>
                      <m:r>
                        <m:rPr>
                          <m:nor/>
                        </m:rPr>
                        <a:rPr lang="tr-TR" dirty="0"/>
                        <m:t> </m:t>
                      </m:r>
                      <m:nary>
                        <m:naryPr>
                          <m:limLoc m:val="undOvr"/>
                          <m:subHide m:val="on"/>
                          <m:supHide m:val="on"/>
                          <m:ctrlPr>
                            <a:rPr lang="tr-TR" i="1">
                              <a:latin typeface="Cambria Math" panose="02040503050406030204" pitchFamily="18" charset="0"/>
                              <a:ea typeface="Cambria Math" panose="02040503050406030204" pitchFamily="18" charset="0"/>
                            </a:rPr>
                          </m:ctrlPr>
                        </m:naryPr>
                        <m:sub/>
                        <m:sup/>
                        <m:e>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tr-TR" i="1">
                                          <a:latin typeface="Cambria Math" panose="02040503050406030204" pitchFamily="18" charset="0"/>
                                        </a:rPr>
                                        <m:t>𝑀</m:t>
                                      </m:r>
                                    </m:e>
                                  </m:acc>
                                </m:e>
                                <m:sub>
                                  <m:r>
                                    <a:rPr lang="tr-TR" i="1">
                                      <a:latin typeface="Cambria Math" panose="02040503050406030204" pitchFamily="18" charset="0"/>
                                    </a:rPr>
                                    <m:t>𝑜</m:t>
                                  </m:r>
                                </m:sub>
                              </m:sSub>
                            </m:e>
                          </m:nary>
                          <m:r>
                            <a:rPr lang="tr-TR" i="1">
                              <a:latin typeface="Cambria Math" panose="02040503050406030204" pitchFamily="18" charset="0"/>
                            </a:rPr>
                            <m:t>𝑑𝑡</m:t>
                          </m:r>
                        </m:e>
                      </m:nary>
                      <m:r>
                        <a:rPr lang="tr-TR" i="1">
                          <a:latin typeface="Cambria Math" panose="02040503050406030204" pitchFamily="18" charset="0"/>
                          <a:ea typeface="Cambria Math" panose="02040503050406030204" pitchFamily="18" charset="0"/>
                        </a:rPr>
                        <m:t>=</m:t>
                      </m:r>
                      <m:r>
                        <m:rPr>
                          <m:nor/>
                        </m:rPr>
                        <a:rPr lang="tr-TR" dirty="0"/>
                        <m:t>0</m:t>
                      </m:r>
                    </m:oMath>
                  </m:oMathPara>
                </a14:m>
                <a:endParaRPr lang="en-US" dirty="0"/>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741" t="-148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771800" y="5373216"/>
                <a:ext cx="3929986" cy="506421"/>
              </a:xfrm>
              <a:prstGeom prst="rect">
                <a:avLst/>
              </a:prstGeom>
              <a:solidFill>
                <a:schemeClr val="tx2">
                  <a:lumMod val="40000"/>
                  <a:lumOff val="60000"/>
                </a:schemeClr>
              </a:solidFill>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2"/>
                          </a:solidFill>
                          <a:latin typeface="Cambria Math" panose="02040503050406030204" pitchFamily="18" charset="0"/>
                          <a:ea typeface="Cambria Math" panose="02040503050406030204" pitchFamily="18" charset="0"/>
                        </a:rPr>
                        <m:t>∆</m:t>
                      </m:r>
                      <m:acc>
                        <m:accPr>
                          <m:chr m:val="⃗"/>
                          <m:ctrlPr>
                            <a:rPr lang="tr-TR" sz="2400" b="1" i="1">
                              <a:solidFill>
                                <a:schemeClr val="tx2"/>
                              </a:solidFill>
                              <a:latin typeface="Cambria Math" panose="02040503050406030204" pitchFamily="18" charset="0"/>
                            </a:rPr>
                          </m:ctrlPr>
                        </m:accPr>
                        <m:e>
                          <m:sSub>
                            <m:sSubPr>
                              <m:ctrlPr>
                                <a:rPr lang="tr-TR" sz="2400" b="1" i="1">
                                  <a:solidFill>
                                    <a:schemeClr val="tx2"/>
                                  </a:solidFill>
                                  <a:latin typeface="Cambria Math" panose="02040503050406030204" pitchFamily="18" charset="0"/>
                                </a:rPr>
                              </m:ctrlPr>
                            </m:sSubPr>
                            <m:e>
                              <m:r>
                                <a:rPr lang="tr-TR" sz="2400" b="1" i="1">
                                  <a:solidFill>
                                    <a:schemeClr val="tx2"/>
                                  </a:solidFill>
                                  <a:latin typeface="Cambria Math" panose="02040503050406030204" pitchFamily="18" charset="0"/>
                                </a:rPr>
                                <m:t>𝑯</m:t>
                              </m:r>
                            </m:e>
                            <m:sub>
                              <m:r>
                                <a:rPr lang="tr-TR" sz="2400" b="1" i="1">
                                  <a:solidFill>
                                    <a:schemeClr val="tx2"/>
                                  </a:solidFill>
                                  <a:latin typeface="Cambria Math" panose="02040503050406030204" pitchFamily="18" charset="0"/>
                                </a:rPr>
                                <m:t>𝒐</m:t>
                              </m:r>
                            </m:sub>
                          </m:sSub>
                        </m:e>
                      </m:acc>
                      <m:r>
                        <a:rPr lang="tr-TR" sz="2400" b="1" i="0" smtClean="0">
                          <a:solidFill>
                            <a:schemeClr val="tx2"/>
                          </a:solidFill>
                          <a:latin typeface="Cambria Math" panose="02040503050406030204" pitchFamily="18" charset="0"/>
                        </a:rPr>
                        <m:t>=</m:t>
                      </m:r>
                      <m:r>
                        <a:rPr lang="tr-TR" sz="2400" b="1" i="0" smtClean="0">
                          <a:solidFill>
                            <a:schemeClr val="tx2"/>
                          </a:solidFill>
                          <a:latin typeface="Cambria Math" panose="02040503050406030204" pitchFamily="18" charset="0"/>
                        </a:rPr>
                        <m:t>𝟎</m:t>
                      </m:r>
                      <m:r>
                        <a:rPr lang="tr-TR" sz="2400" b="1" i="1" smtClean="0">
                          <a:solidFill>
                            <a:schemeClr val="tx2"/>
                          </a:solidFill>
                          <a:latin typeface="Cambria Math" panose="02040503050406030204" pitchFamily="18" charset="0"/>
                          <a:ea typeface="Cambria Math" panose="02040503050406030204" pitchFamily="18" charset="0"/>
                        </a:rPr>
                        <m:t>⟹</m:t>
                      </m:r>
                      <m:sSub>
                        <m:sSubPr>
                          <m:ctrlPr>
                            <a:rPr lang="tr-TR" sz="2400" b="1" i="1" smtClean="0">
                              <a:solidFill>
                                <a:schemeClr val="tx2"/>
                              </a:solidFill>
                              <a:latin typeface="Cambria Math" panose="02040503050406030204" pitchFamily="18" charset="0"/>
                              <a:ea typeface="Cambria Math" panose="02040503050406030204" pitchFamily="18" charset="0"/>
                            </a:rPr>
                          </m:ctrlPr>
                        </m:sSubPr>
                        <m:e>
                          <m:d>
                            <m:dPr>
                              <m:ctrlPr>
                                <a:rPr lang="tr-TR" sz="2400" b="1" i="1">
                                  <a:solidFill>
                                    <a:schemeClr val="tx2"/>
                                  </a:solidFill>
                                  <a:latin typeface="Cambria Math" panose="02040503050406030204" pitchFamily="18" charset="0"/>
                                  <a:ea typeface="Cambria Math" panose="02040503050406030204" pitchFamily="18" charset="0"/>
                                </a:rPr>
                              </m:ctrlPr>
                            </m:dPr>
                            <m:e>
                              <m:sSub>
                                <m:sSubPr>
                                  <m:ctrlPr>
                                    <a:rPr lang="tr-TR" sz="2400" b="1" i="1" smtClean="0">
                                      <a:solidFill>
                                        <a:schemeClr val="tx2"/>
                                      </a:solidFill>
                                      <a:latin typeface="Cambria Math" panose="02040503050406030204" pitchFamily="18" charset="0"/>
                                      <a:ea typeface="Cambria Math" panose="02040503050406030204" pitchFamily="18" charset="0"/>
                                    </a:rPr>
                                  </m:ctrlPr>
                                </m:sSubPr>
                                <m:e>
                                  <m:r>
                                    <a:rPr lang="tr-TR" sz="2400" b="1" i="1" smtClean="0">
                                      <a:solidFill>
                                        <a:schemeClr val="tx2"/>
                                      </a:solidFill>
                                      <a:latin typeface="Cambria Math" panose="02040503050406030204" pitchFamily="18" charset="0"/>
                                      <a:ea typeface="Cambria Math" panose="02040503050406030204" pitchFamily="18" charset="0"/>
                                    </a:rPr>
                                    <m:t>𝑯</m:t>
                                  </m:r>
                                </m:e>
                                <m:sub>
                                  <m:r>
                                    <a:rPr lang="tr-TR" sz="2400" b="1" i="1" smtClean="0">
                                      <a:solidFill>
                                        <a:schemeClr val="tx2"/>
                                      </a:solidFill>
                                      <a:latin typeface="Cambria Math" panose="02040503050406030204" pitchFamily="18" charset="0"/>
                                      <a:ea typeface="Cambria Math" panose="02040503050406030204" pitchFamily="18" charset="0"/>
                                    </a:rPr>
                                    <m:t>𝒐</m:t>
                                  </m:r>
                                </m:sub>
                              </m:sSub>
                            </m:e>
                          </m:d>
                        </m:e>
                        <m:sub>
                          <m:r>
                            <a:rPr lang="tr-TR" sz="2400" b="1" i="1" smtClean="0">
                              <a:solidFill>
                                <a:schemeClr val="tx2"/>
                              </a:solidFill>
                              <a:latin typeface="Cambria Math" panose="02040503050406030204" pitchFamily="18" charset="0"/>
                              <a:ea typeface="Cambria Math" panose="02040503050406030204" pitchFamily="18" charset="0"/>
                            </a:rPr>
                            <m:t>𝟏</m:t>
                          </m:r>
                        </m:sub>
                      </m:sSub>
                      <m:r>
                        <a:rPr lang="tr-TR" sz="2400" b="1" i="1" smtClean="0">
                          <a:solidFill>
                            <a:schemeClr val="tx2"/>
                          </a:solidFill>
                          <a:latin typeface="Cambria Math" panose="02040503050406030204" pitchFamily="18" charset="0"/>
                          <a:ea typeface="Cambria Math" panose="02040503050406030204" pitchFamily="18" charset="0"/>
                        </a:rPr>
                        <m:t>=</m:t>
                      </m:r>
                      <m:sSub>
                        <m:sSubPr>
                          <m:ctrlPr>
                            <a:rPr lang="tr-TR" sz="2400" b="1" i="1">
                              <a:solidFill>
                                <a:schemeClr val="tx2"/>
                              </a:solidFill>
                              <a:latin typeface="Cambria Math" panose="02040503050406030204" pitchFamily="18" charset="0"/>
                              <a:ea typeface="Cambria Math" panose="02040503050406030204" pitchFamily="18" charset="0"/>
                            </a:rPr>
                          </m:ctrlPr>
                        </m:sSubPr>
                        <m:e>
                          <m:d>
                            <m:dPr>
                              <m:ctrlPr>
                                <a:rPr lang="tr-TR" sz="2400" b="1" i="1">
                                  <a:solidFill>
                                    <a:schemeClr val="tx2"/>
                                  </a:solidFill>
                                  <a:latin typeface="Cambria Math" panose="02040503050406030204" pitchFamily="18" charset="0"/>
                                  <a:ea typeface="Cambria Math" panose="02040503050406030204" pitchFamily="18" charset="0"/>
                                </a:rPr>
                              </m:ctrlPr>
                            </m:dPr>
                            <m:e>
                              <m:sSub>
                                <m:sSubPr>
                                  <m:ctrlPr>
                                    <a:rPr lang="tr-TR" sz="2400" b="1" i="1">
                                      <a:solidFill>
                                        <a:schemeClr val="tx2"/>
                                      </a:solidFill>
                                      <a:latin typeface="Cambria Math" panose="02040503050406030204" pitchFamily="18" charset="0"/>
                                      <a:ea typeface="Cambria Math" panose="02040503050406030204" pitchFamily="18" charset="0"/>
                                    </a:rPr>
                                  </m:ctrlPr>
                                </m:sSubPr>
                                <m:e>
                                  <m:r>
                                    <a:rPr lang="tr-TR" sz="2400" b="1" i="1">
                                      <a:solidFill>
                                        <a:schemeClr val="tx2"/>
                                      </a:solidFill>
                                      <a:latin typeface="Cambria Math" panose="02040503050406030204" pitchFamily="18" charset="0"/>
                                      <a:ea typeface="Cambria Math" panose="02040503050406030204" pitchFamily="18" charset="0"/>
                                    </a:rPr>
                                    <m:t>𝑯</m:t>
                                  </m:r>
                                </m:e>
                                <m:sub>
                                  <m:r>
                                    <a:rPr lang="tr-TR" sz="2400" b="1" i="1">
                                      <a:solidFill>
                                        <a:schemeClr val="tx2"/>
                                      </a:solidFill>
                                      <a:latin typeface="Cambria Math" panose="02040503050406030204" pitchFamily="18" charset="0"/>
                                      <a:ea typeface="Cambria Math" panose="02040503050406030204" pitchFamily="18" charset="0"/>
                                    </a:rPr>
                                    <m:t>𝒐</m:t>
                                  </m:r>
                                </m:sub>
                              </m:sSub>
                            </m:e>
                          </m:d>
                        </m:e>
                        <m:sub>
                          <m:r>
                            <a:rPr lang="tr-TR" sz="2400" b="1" i="1" smtClean="0">
                              <a:solidFill>
                                <a:schemeClr val="tx2"/>
                              </a:solidFill>
                              <a:latin typeface="Cambria Math" panose="02040503050406030204" pitchFamily="18" charset="0"/>
                              <a:ea typeface="Cambria Math" panose="02040503050406030204" pitchFamily="18" charset="0"/>
                            </a:rPr>
                            <m:t>𝟐</m:t>
                          </m:r>
                        </m:sub>
                      </m:sSub>
                    </m:oMath>
                  </m:oMathPara>
                </a14:m>
                <a:endParaRPr lang="en-US" sz="2400" b="1" dirty="0">
                  <a:solidFill>
                    <a:schemeClr val="tx2"/>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771800" y="5373216"/>
                <a:ext cx="3929986" cy="506421"/>
              </a:xfrm>
              <a:prstGeom prst="rect">
                <a:avLst/>
              </a:prstGeom>
              <a:blipFill rotWithShape="0">
                <a:blip r:embed="rId3"/>
                <a:stretch>
                  <a:fillRect/>
                </a:stretch>
              </a:blipFill>
              <a:ln>
                <a:solidFill>
                  <a:schemeClr val="tx2"/>
                </a:solidFill>
              </a:ln>
            </p:spPr>
            <p:txBody>
              <a:bodyPr/>
              <a:lstStyle/>
              <a:p>
                <a:r>
                  <a:rPr lang="tr-TR">
                    <a:noFill/>
                  </a:rPr>
                  <a:t> </a:t>
                </a:r>
              </a:p>
            </p:txBody>
          </p:sp>
        </mc:Fallback>
      </mc:AlternateContent>
    </p:spTree>
    <p:extLst>
      <p:ext uri="{BB962C8B-B14F-4D97-AF65-F5344CB8AC3E}">
        <p14:creationId xmlns:p14="http://schemas.microsoft.com/office/powerpoint/2010/main" val="149198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sz="half" idx="1"/>
              </p:nvPr>
            </p:nvSpPr>
            <p:spPr/>
            <p:txBody>
              <a:bodyPr/>
              <a:lstStyle/>
              <a:p>
                <a:pPr marL="0" indent="0">
                  <a:buNone/>
                </a:pPr>
                <a:r>
                  <a:rPr lang="tr-TR" sz="2400" dirty="0">
                    <a:solidFill>
                      <a:srgbClr val="FF0000"/>
                    </a:solidFill>
                  </a:rPr>
                  <a:t>Örnek 4: </a:t>
                </a:r>
                <a:r>
                  <a:rPr lang="tr-TR" sz="2400" dirty="0"/>
                  <a:t>Ucunda m kütlesi olan l uzunluğunda bir sarkaç </a:t>
                </a:r>
                <a14:m>
                  <m:oMath xmlns:m="http://schemas.openxmlformats.org/officeDocument/2006/math">
                    <m:r>
                      <a:rPr lang="tr-TR" sz="2400" i="1">
                        <a:latin typeface="Cambria Math" panose="02040503050406030204" pitchFamily="18" charset="0"/>
                        <a:ea typeface="Cambria Math" panose="02040503050406030204" pitchFamily="18" charset="0"/>
                      </a:rPr>
                      <m:t>𝜃</m:t>
                    </m:r>
                    <m:r>
                      <a:rPr lang="tr-TR" sz="2400" i="1">
                        <a:latin typeface="Cambria Math" panose="02040503050406030204" pitchFamily="18" charset="0"/>
                        <a:ea typeface="Cambria Math" panose="02040503050406030204" pitchFamily="18" charset="0"/>
                      </a:rPr>
                      <m:t>=</m:t>
                    </m:r>
                    <m:sSup>
                      <m:sSupPr>
                        <m:ctrlPr>
                          <a:rPr lang="tr-TR" sz="2400" i="1">
                            <a:latin typeface="Cambria Math" panose="02040503050406030204" pitchFamily="18" charset="0"/>
                            <a:ea typeface="Cambria Math" panose="02040503050406030204" pitchFamily="18" charset="0"/>
                          </a:rPr>
                        </m:ctrlPr>
                      </m:sSupPr>
                      <m:e>
                        <m:r>
                          <a:rPr lang="tr-TR" sz="2400" i="1">
                            <a:latin typeface="Cambria Math" panose="02040503050406030204" pitchFamily="18" charset="0"/>
                            <a:ea typeface="Cambria Math" panose="02040503050406030204" pitchFamily="18" charset="0"/>
                          </a:rPr>
                          <m:t>0</m:t>
                        </m:r>
                      </m:e>
                      <m:sup>
                        <m:r>
                          <a:rPr lang="tr-TR" sz="2400" i="1">
                            <a:latin typeface="Cambria Math" panose="02040503050406030204" pitchFamily="18" charset="0"/>
                            <a:ea typeface="Cambria Math" panose="02040503050406030204" pitchFamily="18" charset="0"/>
                          </a:rPr>
                          <m:t>′</m:t>
                        </m:r>
                      </m:sup>
                    </m:sSup>
                  </m:oMath>
                </a14:m>
                <a:r>
                  <a:rPr lang="tr-TR" sz="2400" dirty="0"/>
                  <a:t>dan serbest bırakılıyor. Sadece </a:t>
                </a:r>
                <a:r>
                  <a:rPr lang="tr-TR" sz="2400" dirty="0" err="1"/>
                  <a:t>açısal</a:t>
                </a:r>
                <a:r>
                  <a:rPr lang="tr-TR" sz="2400" dirty="0"/>
                  <a:t> </a:t>
                </a:r>
                <a:r>
                  <a:rPr lang="tr-TR" sz="2400" dirty="0" err="1"/>
                  <a:t>impuls</a:t>
                </a:r>
                <a:r>
                  <a:rPr lang="tr-TR" sz="2400" dirty="0"/>
                  <a:t> ve momentum prensiplerinden faydalanarak </a:t>
                </a:r>
                <a:r>
                  <a:rPr lang="tr-TR" sz="2400" dirty="0" err="1"/>
                  <a:t>açısal</a:t>
                </a:r>
                <a:r>
                  <a:rPr lang="tr-TR" sz="2400" dirty="0"/>
                  <a:t> ivmeyi ve </a:t>
                </a:r>
                <a14:m>
                  <m:oMath xmlns:m="http://schemas.openxmlformats.org/officeDocument/2006/math">
                    <m:r>
                      <m:rPr>
                        <m:sty m:val="p"/>
                      </m:rPr>
                      <a:rPr lang="tr-TR" sz="2400" dirty="0">
                        <a:latin typeface="Cambria Math" panose="02040503050406030204" pitchFamily="18" charset="0"/>
                      </a:rPr>
                      <m:t>linear</m:t>
                    </m:r>
                    <m:r>
                      <a:rPr lang="tr-TR" sz="2400" dirty="0">
                        <a:latin typeface="Cambria Math" panose="02040503050406030204" pitchFamily="18" charset="0"/>
                      </a:rPr>
                      <m:t> </m:t>
                    </m:r>
                    <m:r>
                      <m:rPr>
                        <m:sty m:val="p"/>
                      </m:rPr>
                      <a:rPr lang="tr-TR" sz="2400" dirty="0">
                        <a:latin typeface="Cambria Math" panose="02040503050406030204" pitchFamily="18" charset="0"/>
                      </a:rPr>
                      <m:t>h</m:t>
                    </m:r>
                    <m:r>
                      <a:rPr lang="tr-TR" sz="2400" dirty="0">
                        <a:latin typeface="Cambria Math" panose="02040503050406030204" pitchFamily="18" charset="0"/>
                      </a:rPr>
                      <m:t>𝚤</m:t>
                    </m:r>
                    <m:r>
                      <m:rPr>
                        <m:sty m:val="p"/>
                      </m:rPr>
                      <a:rPr lang="tr-TR" sz="2400" dirty="0">
                        <a:latin typeface="Cambria Math" panose="02040503050406030204" pitchFamily="18" charset="0"/>
                      </a:rPr>
                      <m:t>z</m:t>
                    </m:r>
                    <m:r>
                      <a:rPr lang="tr-TR" sz="2400" dirty="0">
                        <a:latin typeface="Cambria Math" panose="02040503050406030204" pitchFamily="18" charset="0"/>
                      </a:rPr>
                      <m:t>𝚤</m:t>
                    </m:r>
                    <m:r>
                      <a:rPr lang="tr-TR" sz="2400" dirty="0">
                        <a:latin typeface="Cambria Math" panose="02040503050406030204" pitchFamily="18" charset="0"/>
                      </a:rPr>
                      <m:t> </m:t>
                    </m:r>
                    <m:r>
                      <a:rPr lang="tr-TR" sz="2400" i="1" dirty="0">
                        <a:latin typeface="Cambria Math" panose="02040503050406030204" pitchFamily="18" charset="0"/>
                      </a:rPr>
                      <m:t>𝑣</m:t>
                    </m:r>
                    <m:r>
                      <a:rPr lang="tr-TR" sz="2400" i="1" dirty="0">
                        <a:latin typeface="Cambria Math" panose="02040503050406030204" pitchFamily="18" charset="0"/>
                      </a:rPr>
                      <m:t> (</m:t>
                    </m:r>
                    <m:r>
                      <a:rPr lang="tr-TR" sz="2400" i="1">
                        <a:latin typeface="Cambria Math" panose="02040503050406030204" pitchFamily="18" charset="0"/>
                        <a:ea typeface="Cambria Math" panose="02040503050406030204" pitchFamily="18" charset="0"/>
                      </a:rPr>
                      <m:t>𝜃</m:t>
                    </m:r>
                    <m:r>
                      <a:rPr lang="tr-TR" sz="2400" i="1">
                        <a:latin typeface="Cambria Math" panose="02040503050406030204" pitchFamily="18" charset="0"/>
                        <a:ea typeface="Cambria Math" panose="02040503050406030204" pitchFamily="18" charset="0"/>
                      </a:rPr>
                      <m:t>=90°</m:t>
                    </m:r>
                  </m:oMath>
                </a14:m>
                <a:r>
                  <a:rPr lang="tr-TR" sz="2400" dirty="0"/>
                  <a:t> için) </a:t>
                </a:r>
                <a14:m>
                  <m:oMath xmlns:m="http://schemas.openxmlformats.org/officeDocument/2006/math">
                    <m:r>
                      <a:rPr lang="tr-TR" sz="2400" i="1">
                        <a:latin typeface="Cambria Math" panose="02040503050406030204" pitchFamily="18" charset="0"/>
                        <a:ea typeface="Cambria Math" panose="02040503050406030204" pitchFamily="18" charset="0"/>
                      </a:rPr>
                      <m:t>𝜃</m:t>
                    </m:r>
                  </m:oMath>
                </a14:m>
                <a:r>
                  <a:rPr lang="tr-TR" sz="2400" dirty="0"/>
                  <a:t> terimleri cinsinden bulunuz.</a:t>
                </a:r>
                <a:endParaRPr lang="en-US" sz="2400" dirty="0"/>
              </a:p>
              <a:p>
                <a:pPr marL="0" indent="0">
                  <a:buNone/>
                </a:pPr>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blipFill rotWithShape="0">
                <a:blip r:embed="rId2"/>
                <a:stretch>
                  <a:fillRect l="-2262" t="-942" r="-3922"/>
                </a:stretch>
              </a:blipFill>
            </p:spPr>
            <p:txBody>
              <a:bodyPr/>
              <a:lstStyle/>
              <a:p>
                <a:r>
                  <a:rPr lang="tr-TR">
                    <a:noFill/>
                  </a:rPr>
                  <a:t> </a:t>
                </a:r>
              </a:p>
            </p:txBody>
          </p:sp>
        </mc:Fallback>
      </mc:AlternateContent>
      <p:pic>
        <p:nvPicPr>
          <p:cNvPr id="5" name="İçerik Yer Tutucusu 4"/>
          <p:cNvPicPr>
            <a:picLocks noGrp="1" noChangeAspect="1"/>
          </p:cNvPicPr>
          <p:nvPr>
            <p:ph sz="half" idx="2"/>
          </p:nvPr>
        </p:nvPicPr>
        <p:blipFill>
          <a:blip r:embed="rId3"/>
          <a:stretch>
            <a:fillRect/>
          </a:stretch>
        </p:blipFill>
        <p:spPr>
          <a:xfrm>
            <a:off x="4648200" y="2773732"/>
            <a:ext cx="4038600" cy="2183661"/>
          </a:xfrm>
          <a:prstGeom prst="rect">
            <a:avLst/>
          </a:prstGeom>
        </p:spPr>
      </p:pic>
    </p:spTree>
    <p:extLst>
      <p:ext uri="{BB962C8B-B14F-4D97-AF65-F5344CB8AC3E}">
        <p14:creationId xmlns:p14="http://schemas.microsoft.com/office/powerpoint/2010/main" val="1650323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Ok Bağlayıcısı 11"/>
          <p:cNvCxnSpPr/>
          <p:nvPr/>
        </p:nvCxnSpPr>
        <p:spPr bwMode="auto">
          <a:xfrm rot="-1800000">
            <a:off x="5452969" y="3827301"/>
            <a:ext cx="0" cy="643558"/>
          </a:xfrm>
          <a:prstGeom prst="straightConnector1">
            <a:avLst/>
          </a:prstGeom>
          <a:solidFill>
            <a:schemeClr val="accent1"/>
          </a:solidFill>
          <a:ln w="28575"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Düz Ok Bağlayıcısı 5"/>
          <p:cNvCxnSpPr/>
          <p:nvPr/>
        </p:nvCxnSpPr>
        <p:spPr bwMode="auto">
          <a:xfrm>
            <a:off x="5292080" y="3865562"/>
            <a:ext cx="0" cy="643558"/>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Düz Ok Bağlayıcısı 7"/>
          <p:cNvCxnSpPr/>
          <p:nvPr/>
        </p:nvCxnSpPr>
        <p:spPr bwMode="auto">
          <a:xfrm flipV="1">
            <a:off x="7628148" y="2611181"/>
            <a:ext cx="936104" cy="36004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Unvan 1"/>
          <p:cNvSpPr>
            <a:spLocks noGrp="1"/>
          </p:cNvSpPr>
          <p:nvPr>
            <p:ph type="title"/>
          </p:nvPr>
        </p:nvSpPr>
        <p:spPr/>
        <p:txBody>
          <a:bodyPr/>
          <a:lstStyle/>
          <a:p>
            <a:r>
              <a:rPr lang="tr-TR" dirty="0" smtClean="0"/>
              <a:t>Örnekler</a:t>
            </a:r>
            <a:endParaRPr lang="tr-TR" dirty="0"/>
          </a:p>
        </p:txBody>
      </p:sp>
      <p:pic>
        <p:nvPicPr>
          <p:cNvPr id="5" name="İçerik Yer Tutucusu 4"/>
          <p:cNvPicPr>
            <a:picLocks noGrp="1" noChangeAspect="1"/>
          </p:cNvPicPr>
          <p:nvPr>
            <p:ph sz="half" idx="2"/>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60032" y="2708920"/>
            <a:ext cx="3236168" cy="1440160"/>
          </a:xfrm>
          <a:prstGeom prst="rect">
            <a:avLst/>
          </a:prstGeom>
        </p:spPr>
      </p:pic>
      <mc:AlternateContent xmlns:mc="http://schemas.openxmlformats.org/markup-compatibility/2006" xmlns:a14="http://schemas.microsoft.com/office/drawing/2010/main">
        <mc:Choice Requires="a14">
          <p:sp>
            <p:nvSpPr>
              <p:cNvPr id="10" name="Metin kutusu 9"/>
              <p:cNvSpPr txBox="1"/>
              <p:nvPr/>
            </p:nvSpPr>
            <p:spPr>
              <a:xfrm>
                <a:off x="4790939" y="420715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𝑚𝑔</m:t>
                      </m:r>
                    </m:oMath>
                  </m:oMathPara>
                </a14:m>
                <a:endParaRPr lang="tr-TR" dirty="0"/>
              </a:p>
            </p:txBody>
          </p:sp>
        </mc:Choice>
        <mc:Fallback xmlns="">
          <p:sp>
            <p:nvSpPr>
              <p:cNvPr id="10" name="Metin kutusu 9"/>
              <p:cNvSpPr txBox="1">
                <a:spLocks noRot="1" noChangeAspect="1" noMove="1" noResize="1" noEditPoints="1" noAdjustHandles="1" noChangeArrowheads="1" noChangeShapeType="1" noTextEdit="1"/>
              </p:cNvSpPr>
              <p:nvPr/>
            </p:nvSpPr>
            <p:spPr>
              <a:xfrm>
                <a:off x="4790939" y="4207157"/>
                <a:ext cx="576064" cy="369332"/>
              </a:xfrm>
              <a:prstGeom prst="rect">
                <a:avLst/>
              </a:prstGeom>
              <a:blipFill rotWithShape="0">
                <a:blip r:embed="rId4"/>
                <a:stretch>
                  <a:fillRect b="-819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Metin kutusu 10"/>
              <p:cNvSpPr txBox="1"/>
              <p:nvPr/>
            </p:nvSpPr>
            <p:spPr>
              <a:xfrm>
                <a:off x="8110736" y="224184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𝑇</m:t>
                      </m:r>
                    </m:oMath>
                  </m:oMathPara>
                </a14:m>
                <a:endParaRPr lang="tr-TR" dirty="0"/>
              </a:p>
            </p:txBody>
          </p:sp>
        </mc:Choice>
        <mc:Fallback xmlns="">
          <p:sp>
            <p:nvSpPr>
              <p:cNvPr id="11" name="Metin kutusu 10"/>
              <p:cNvSpPr txBox="1">
                <a:spLocks noRot="1" noChangeAspect="1" noMove="1" noResize="1" noEditPoints="1" noAdjustHandles="1" noChangeArrowheads="1" noChangeShapeType="1" noTextEdit="1"/>
              </p:cNvSpPr>
              <p:nvPr/>
            </p:nvSpPr>
            <p:spPr>
              <a:xfrm>
                <a:off x="8110736" y="2241849"/>
                <a:ext cx="576064" cy="369332"/>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Metin kutusu 12"/>
              <p:cNvSpPr txBox="1"/>
              <p:nvPr/>
            </p:nvSpPr>
            <p:spPr>
              <a:xfrm rot="19642358">
                <a:off x="5391713" y="3846422"/>
                <a:ext cx="97436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solidFill>
                            <a:schemeClr val="bg2"/>
                          </a:solidFill>
                          <a:latin typeface="Cambria Math" panose="02040503050406030204" pitchFamily="18" charset="0"/>
                        </a:rPr>
                        <m:t>𝑚𝑔𝑐𝑜𝑠</m:t>
                      </m:r>
                      <m:r>
                        <a:rPr lang="tr-TR" b="0" i="1" smtClean="0">
                          <a:solidFill>
                            <a:schemeClr val="bg2"/>
                          </a:solidFill>
                          <a:latin typeface="Cambria Math" panose="02040503050406030204" pitchFamily="18" charset="0"/>
                        </a:rPr>
                        <m:t>𝜃</m:t>
                      </m:r>
                    </m:oMath>
                  </m:oMathPara>
                </a14:m>
                <a:endParaRPr lang="tr-TR" dirty="0">
                  <a:solidFill>
                    <a:schemeClr val="bg2"/>
                  </a:solidFill>
                </a:endParaRPr>
              </a:p>
            </p:txBody>
          </p:sp>
        </mc:Choice>
        <mc:Fallback xmlns="">
          <p:sp>
            <p:nvSpPr>
              <p:cNvPr id="13" name="Metin kutusu 12"/>
              <p:cNvSpPr txBox="1">
                <a:spLocks noRot="1" noChangeAspect="1" noMove="1" noResize="1" noEditPoints="1" noAdjustHandles="1" noChangeArrowheads="1" noChangeShapeType="1" noTextEdit="1"/>
              </p:cNvSpPr>
              <p:nvPr/>
            </p:nvSpPr>
            <p:spPr>
              <a:xfrm rot="19642358">
                <a:off x="5391713" y="3846422"/>
                <a:ext cx="974365" cy="369332"/>
              </a:xfrm>
              <a:prstGeom prst="rect">
                <a:avLst/>
              </a:prstGeom>
              <a:blipFill rotWithShape="0">
                <a:blip r:embed="rId6"/>
                <a:stretch>
                  <a:fillRect r="-3550" b="-579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İçerik Yer Tutucusu 2"/>
              <p:cNvSpPr>
                <a:spLocks noGrp="1"/>
              </p:cNvSpPr>
              <p:nvPr>
                <p:ph sz="half" idx="1"/>
              </p:nvPr>
            </p:nvSpPr>
            <p:spPr>
              <a:xfrm>
                <a:off x="457200" y="1600200"/>
                <a:ext cx="5626968" cy="4530725"/>
              </a:xfrm>
            </p:spPr>
            <p:txBody>
              <a:bodyPr/>
              <a:lstStyle/>
              <a:p>
                <a:pPr marL="0" indent="0">
                  <a:buNone/>
                </a:pPr>
                <a:r>
                  <a:rPr lang="tr-TR" sz="2400" dirty="0" smtClean="0">
                    <a:solidFill>
                      <a:srgbClr val="FF0000"/>
                    </a:solidFill>
                  </a:rPr>
                  <a:t>Örnek 4 Çözüm: </a:t>
                </a:r>
              </a:p>
              <a:p>
                <a:pPr marL="0" indent="0">
                  <a:buNone/>
                </a:pPr>
                <a:r>
                  <a:rPr lang="tr-TR" sz="2400" i="1" dirty="0" err="1" smtClean="0">
                    <a:latin typeface="+mj-lt"/>
                  </a:rPr>
                  <a:t>açısal</a:t>
                </a:r>
                <a:r>
                  <a:rPr lang="tr-TR" sz="2400" i="1" dirty="0" smtClean="0">
                    <a:latin typeface="+mj-lt"/>
                  </a:rPr>
                  <a:t> </a:t>
                </a:r>
                <a:r>
                  <a:rPr lang="tr-TR" sz="2400" i="1" dirty="0">
                    <a:latin typeface="+mj-lt"/>
                  </a:rPr>
                  <a:t>ivmeyi </a:t>
                </a:r>
                <a:r>
                  <a:rPr lang="tr-TR" sz="2400" dirty="0" smtClean="0">
                    <a:latin typeface="+mj-lt"/>
                  </a:rPr>
                  <a:t>ve </a:t>
                </a:r>
                <a:r>
                  <a:rPr lang="tr-TR" sz="2400" i="1" dirty="0" err="1" smtClean="0">
                    <a:latin typeface="+mj-lt"/>
                  </a:rPr>
                  <a:t>linear</a:t>
                </a:r>
                <a:r>
                  <a:rPr lang="tr-TR" sz="2400" i="1" dirty="0" smtClean="0">
                    <a:latin typeface="+mj-lt"/>
                  </a:rPr>
                  <a:t> hızı </a:t>
                </a:r>
                <a14:m>
                  <m:oMath xmlns:m="http://schemas.openxmlformats.org/officeDocument/2006/math">
                    <m:r>
                      <a:rPr lang="tr-TR" sz="2400" i="1" dirty="0">
                        <a:latin typeface="Cambria Math" panose="02040503050406030204" pitchFamily="18" charset="0"/>
                      </a:rPr>
                      <m:t>𝑣</m:t>
                    </m:r>
                    <m:r>
                      <a:rPr lang="tr-TR" sz="2400" i="1" dirty="0">
                        <a:latin typeface="Cambria Math" panose="02040503050406030204" pitchFamily="18" charset="0"/>
                      </a:rPr>
                      <m:t> (</m:t>
                    </m:r>
                    <m:r>
                      <a:rPr lang="tr-TR" sz="2400" i="1">
                        <a:latin typeface="Cambria Math" panose="02040503050406030204" pitchFamily="18" charset="0"/>
                        <a:ea typeface="Cambria Math" panose="02040503050406030204" pitchFamily="18" charset="0"/>
                      </a:rPr>
                      <m:t>𝜃</m:t>
                    </m:r>
                    <m:r>
                      <a:rPr lang="tr-TR" sz="2400" i="1">
                        <a:latin typeface="Cambria Math" panose="02040503050406030204" pitchFamily="18" charset="0"/>
                        <a:ea typeface="Cambria Math" panose="02040503050406030204" pitchFamily="18" charset="0"/>
                      </a:rPr>
                      <m:t>=90° </m:t>
                    </m:r>
                    <m:r>
                      <a:rPr lang="tr-TR" sz="2400" b="0" i="1" smtClean="0">
                        <a:latin typeface="Cambria Math" panose="02040503050406030204" pitchFamily="18" charset="0"/>
                        <a:ea typeface="Cambria Math" panose="02040503050406030204" pitchFamily="18" charset="0"/>
                      </a:rPr>
                      <m:t>𝑖</m:t>
                    </m:r>
                    <m:r>
                      <a:rPr lang="tr-TR" sz="2400" b="0" i="1" smtClean="0">
                        <a:latin typeface="Cambria Math" panose="02040503050406030204" pitchFamily="18" charset="0"/>
                        <a:ea typeface="Cambria Math" panose="02040503050406030204" pitchFamily="18" charset="0"/>
                      </a:rPr>
                      <m:t>ç</m:t>
                    </m:r>
                    <m:r>
                      <a:rPr lang="tr-TR" sz="2400" b="0" i="1" smtClean="0">
                        <a:latin typeface="Cambria Math" panose="02040503050406030204" pitchFamily="18" charset="0"/>
                        <a:ea typeface="Cambria Math" panose="02040503050406030204" pitchFamily="18" charset="0"/>
                      </a:rPr>
                      <m:t>𝑖𝑛</m:t>
                    </m:r>
                    <m:r>
                      <a:rPr lang="tr-TR" sz="2400" b="0" i="1" smtClean="0">
                        <a:latin typeface="Cambria Math" panose="02040503050406030204" pitchFamily="18" charset="0"/>
                        <a:ea typeface="Cambria Math" panose="02040503050406030204" pitchFamily="18" charset="0"/>
                      </a:rPr>
                      <m:t>)</m:t>
                    </m:r>
                  </m:oMath>
                </a14:m>
                <a:r>
                  <a:rPr lang="tr-TR" sz="2400" dirty="0">
                    <a:latin typeface="+mj-lt"/>
                  </a:rPr>
                  <a:t> </a:t>
                </a:r>
                <a14:m>
                  <m:oMath xmlns:m="http://schemas.openxmlformats.org/officeDocument/2006/math">
                    <m:r>
                      <a:rPr lang="tr-TR" sz="2400" i="1">
                        <a:latin typeface="Cambria Math" panose="02040503050406030204" pitchFamily="18" charset="0"/>
                        <a:ea typeface="Cambria Math" panose="02040503050406030204" pitchFamily="18" charset="0"/>
                      </a:rPr>
                      <m:t>𝜃</m:t>
                    </m:r>
                  </m:oMath>
                </a14:m>
                <a:r>
                  <a:rPr lang="tr-TR" sz="2400" dirty="0">
                    <a:latin typeface="+mj-lt"/>
                  </a:rPr>
                  <a:t> terimleri cinsinden bulunuz</a:t>
                </a:r>
                <a:r>
                  <a:rPr lang="tr-TR" sz="2400" dirty="0" smtClean="0">
                    <a:latin typeface="+mj-lt"/>
                  </a:rPr>
                  <a:t>.</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tr-TR" sz="2400" i="1">
                                      <a:latin typeface="Cambria Math" panose="02040503050406030204" pitchFamily="18" charset="0"/>
                                    </a:rPr>
                                    <m:t>𝑀</m:t>
                                  </m:r>
                                </m:e>
                              </m:acc>
                            </m:e>
                            <m:sub>
                              <m:r>
                                <a:rPr lang="tr-TR" sz="2400" i="1">
                                  <a:latin typeface="Cambria Math" panose="02040503050406030204" pitchFamily="18" charset="0"/>
                                </a:rPr>
                                <m:t>𝑜</m:t>
                              </m:r>
                            </m:sub>
                          </m:sSub>
                        </m:e>
                      </m:nary>
                      <m:r>
                        <a:rPr lang="tr-TR" sz="2400" i="1">
                          <a:latin typeface="Cambria Math" panose="02040503050406030204" pitchFamily="18" charset="0"/>
                        </a:rPr>
                        <m:t>=</m:t>
                      </m:r>
                      <m:r>
                        <a:rPr lang="tr-TR" sz="2400" i="1">
                          <a:latin typeface="Cambria Math" panose="02040503050406030204" pitchFamily="18" charset="0"/>
                        </a:rPr>
                        <m:t>𝑚</m:t>
                      </m:r>
                      <m:acc>
                        <m:accPr>
                          <m:chr m:val="⃗"/>
                          <m:ctrlPr>
                            <a:rPr lang="tr-TR" sz="2400" i="1">
                              <a:latin typeface="Cambria Math" panose="02040503050406030204" pitchFamily="18" charset="0"/>
                            </a:rPr>
                          </m:ctrlPr>
                        </m:accPr>
                        <m:e>
                          <m:r>
                            <a:rPr lang="tr-TR" sz="2400" i="1">
                              <a:latin typeface="Cambria Math" panose="02040503050406030204" pitchFamily="18" charset="0"/>
                            </a:rPr>
                            <m:t>𝑟</m:t>
                          </m:r>
                        </m:e>
                      </m:acc>
                      <m:r>
                        <a:rPr lang="tr-TR" sz="2400" i="1">
                          <a:latin typeface="Cambria Math" panose="02040503050406030204" pitchFamily="18" charset="0"/>
                          <a:ea typeface="Cambria Math" panose="02040503050406030204" pitchFamily="18" charset="0"/>
                        </a:rPr>
                        <m:t>×</m:t>
                      </m:r>
                      <m:acc>
                        <m:accPr>
                          <m:chr m:val="̇"/>
                          <m:ctrlPr>
                            <a:rPr lang="tr-TR" sz="2400" i="1">
                              <a:latin typeface="Cambria Math" panose="02040503050406030204" pitchFamily="18" charset="0"/>
                            </a:rPr>
                          </m:ctrlPr>
                        </m:accPr>
                        <m:e>
                          <m:acc>
                            <m:accPr>
                              <m:chr m:val="⃗"/>
                              <m:ctrlPr>
                                <a:rPr lang="tr-TR" sz="2400" i="1">
                                  <a:latin typeface="Cambria Math" panose="02040503050406030204" pitchFamily="18" charset="0"/>
                                </a:rPr>
                              </m:ctrlPr>
                            </m:accPr>
                            <m:e>
                              <m:r>
                                <a:rPr lang="tr-TR" sz="2400" i="1">
                                  <a:latin typeface="Cambria Math" panose="02040503050406030204" pitchFamily="18" charset="0"/>
                                </a:rPr>
                                <m:t>𝑣</m:t>
                              </m:r>
                            </m:e>
                          </m:acc>
                          <m:r>
                            <m:rPr>
                              <m:nor/>
                            </m:rPr>
                            <a:rPr lang="en-US" sz="2400" dirty="0"/>
                            <m:t> </m:t>
                          </m:r>
                        </m:e>
                      </m:acc>
                    </m:oMath>
                  </m:oMathPara>
                </a14:m>
                <a:endParaRPr lang="tr-TR" sz="2400" dirty="0" smtClean="0">
                  <a:latin typeface="+mj-lt"/>
                </a:endParaRPr>
              </a:p>
              <a:p>
                <a:pPr marL="0" indent="0">
                  <a:buNone/>
                </a:pPr>
                <a14:m>
                  <m:oMathPara xmlns:m="http://schemas.openxmlformats.org/officeDocument/2006/math">
                    <m:oMathParaPr>
                      <m:jc m:val="centerGroup"/>
                    </m:oMathParaPr>
                    <m:oMath xmlns:m="http://schemas.openxmlformats.org/officeDocument/2006/math">
                      <m:r>
                        <a:rPr lang="tr-TR" sz="2400" b="0" i="1" smtClean="0">
                          <a:latin typeface="Cambria Math" panose="02040503050406030204" pitchFamily="18" charset="0"/>
                        </a:rPr>
                        <m:t>𝑣</m:t>
                      </m:r>
                      <m:r>
                        <a:rPr lang="tr-TR" sz="2400" b="0" i="1" smtClean="0">
                          <a:latin typeface="Cambria Math" panose="02040503050406030204" pitchFamily="18" charset="0"/>
                        </a:rPr>
                        <m:t>=</m:t>
                      </m:r>
                      <m:r>
                        <a:rPr lang="tr-TR" sz="2400" b="0" i="1" smtClean="0">
                          <a:latin typeface="Cambria Math" panose="02040503050406030204" pitchFamily="18" charset="0"/>
                        </a:rPr>
                        <m:t>𝑙</m:t>
                      </m:r>
                      <m:acc>
                        <m:accPr>
                          <m:chr m:val="̇"/>
                          <m:ctrlPr>
                            <a:rPr lang="tr-TR" sz="2400" b="0" i="1" smtClean="0">
                              <a:latin typeface="Cambria Math" panose="02040503050406030204" pitchFamily="18" charset="0"/>
                            </a:rPr>
                          </m:ctrlPr>
                        </m:accPr>
                        <m:e>
                          <m:r>
                            <a:rPr lang="tr-TR" sz="2400" b="0" i="1" smtClean="0">
                              <a:latin typeface="Cambria Math" panose="02040503050406030204" pitchFamily="18" charset="0"/>
                            </a:rPr>
                            <m:t>𝜃</m:t>
                          </m:r>
                        </m:e>
                      </m:acc>
                    </m:oMath>
                  </m:oMathPara>
                </a14:m>
                <a:endParaRPr lang="en-US" sz="2400" dirty="0">
                  <a:latin typeface="+mj-lt"/>
                </a:endParaRPr>
              </a:p>
              <a:p>
                <a:pPr marL="0" indent="0">
                  <a:buNone/>
                </a:pPr>
                <a14:m>
                  <m:oMathPara xmlns:m="http://schemas.openxmlformats.org/officeDocument/2006/math">
                    <m:oMathParaPr>
                      <m:jc m:val="centerGroup"/>
                    </m:oMathParaPr>
                    <m:oMath xmlns:m="http://schemas.openxmlformats.org/officeDocument/2006/math">
                      <m:r>
                        <a:rPr lang="tr-TR" sz="2400" b="0" i="1" smtClean="0">
                          <a:latin typeface="Cambria Math" panose="02040503050406030204" pitchFamily="18" charset="0"/>
                        </a:rPr>
                        <m:t>𝑚𝑔𝑙𝑐𝑜𝑠</m:t>
                      </m:r>
                      <m:r>
                        <a:rPr lang="tr-TR" sz="2400" b="0" i="1" smtClean="0">
                          <a:latin typeface="Cambria Math" panose="02040503050406030204" pitchFamily="18" charset="0"/>
                        </a:rPr>
                        <m:t>𝜃</m:t>
                      </m:r>
                      <m:r>
                        <a:rPr lang="tr-TR" sz="2400" i="1">
                          <a:latin typeface="Cambria Math" panose="02040503050406030204" pitchFamily="18" charset="0"/>
                        </a:rPr>
                        <m:t>=</m:t>
                      </m:r>
                      <m:r>
                        <a:rPr lang="tr-TR" sz="2400" i="1">
                          <a:latin typeface="Cambria Math" panose="02040503050406030204" pitchFamily="18" charset="0"/>
                        </a:rPr>
                        <m:t>𝑚𝑙</m:t>
                      </m:r>
                      <m:r>
                        <a:rPr lang="tr-TR" sz="2400" i="1">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r>
                            <m:rPr>
                              <m:sty m:val="p"/>
                            </m:rPr>
                            <a:rPr lang="tr-TR" sz="2400" b="0" i="0" smtClean="0">
                              <a:latin typeface="Cambria Math" panose="02040503050406030204" pitchFamily="18" charset="0"/>
                              <a:ea typeface="Cambria Math" panose="02040503050406030204" pitchFamily="18" charset="0"/>
                            </a:rPr>
                            <m:t>d</m:t>
                          </m:r>
                        </m:num>
                        <m:den>
                          <m:r>
                            <m:rPr>
                              <m:sty m:val="p"/>
                            </m:rPr>
                            <a:rPr lang="tr-TR" sz="2400" b="0" i="0" smtClean="0">
                              <a:latin typeface="Cambria Math" panose="02040503050406030204" pitchFamily="18" charset="0"/>
                              <a:ea typeface="Cambria Math" panose="02040503050406030204" pitchFamily="18" charset="0"/>
                            </a:rPr>
                            <m:t>dt</m:t>
                          </m:r>
                        </m:den>
                      </m:f>
                      <m:r>
                        <a:rPr lang="tr-TR" sz="2400" b="0" i="0"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𝑙</m:t>
                      </m:r>
                      <m:acc>
                        <m:accPr>
                          <m:chr m:val="̇"/>
                          <m:ctrlPr>
                            <a:rPr lang="tr-TR" sz="2400" b="0" i="1" smtClean="0">
                              <a:latin typeface="Cambria Math" panose="02040503050406030204" pitchFamily="18" charset="0"/>
                              <a:ea typeface="Cambria Math" panose="02040503050406030204" pitchFamily="18" charset="0"/>
                            </a:rPr>
                          </m:ctrlPr>
                        </m:accPr>
                        <m:e>
                          <m:r>
                            <a:rPr lang="tr-TR" sz="2400" b="0" i="1" smtClean="0">
                              <a:latin typeface="Cambria Math" panose="02040503050406030204" pitchFamily="18" charset="0"/>
                              <a:ea typeface="Cambria Math" panose="02040503050406030204" pitchFamily="18" charset="0"/>
                            </a:rPr>
                            <m:t>𝜃</m:t>
                          </m:r>
                        </m:e>
                      </m:acc>
                      <m:r>
                        <a:rPr lang="tr-TR" sz="2400" b="0" i="0" smtClean="0">
                          <a:latin typeface="Cambria Math" panose="02040503050406030204" pitchFamily="18" charset="0"/>
                          <a:ea typeface="Cambria Math" panose="02040503050406030204" pitchFamily="18" charset="0"/>
                        </a:rPr>
                        <m:t>)</m:t>
                      </m:r>
                    </m:oMath>
                  </m:oMathPara>
                </a14:m>
                <a:endParaRPr lang="tr-TR" sz="2400" dirty="0" smtClean="0"/>
              </a:p>
              <a:p>
                <a:pPr marL="0" indent="0">
                  <a:buNone/>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rPr>
                        <m:t>𝑚𝑔𝑙𝑐𝑜𝑠</m:t>
                      </m:r>
                      <m:r>
                        <a:rPr lang="tr-TR" sz="2400" i="1">
                          <a:latin typeface="Cambria Math" panose="02040503050406030204" pitchFamily="18" charset="0"/>
                        </a:rPr>
                        <m:t>𝜃</m:t>
                      </m:r>
                      <m:r>
                        <a:rPr lang="tr-TR" sz="2400" i="1">
                          <a:latin typeface="Cambria Math" panose="02040503050406030204" pitchFamily="18" charset="0"/>
                        </a:rPr>
                        <m:t>=</m:t>
                      </m:r>
                      <m:r>
                        <a:rPr lang="tr-TR" sz="2400" b="0" i="1" smtClean="0">
                          <a:latin typeface="Cambria Math" panose="02040503050406030204" pitchFamily="18" charset="0"/>
                        </a:rPr>
                        <m:t>𝑚</m:t>
                      </m:r>
                      <m:sSup>
                        <m:sSupPr>
                          <m:ctrlPr>
                            <a:rPr lang="tr-TR" sz="2400" b="0" i="1" smtClean="0">
                              <a:latin typeface="Cambria Math" panose="02040503050406030204" pitchFamily="18" charset="0"/>
                            </a:rPr>
                          </m:ctrlPr>
                        </m:sSupPr>
                        <m:e>
                          <m:r>
                            <a:rPr lang="tr-TR" sz="2400" b="0" i="1" smtClean="0">
                              <a:latin typeface="Cambria Math" panose="02040503050406030204" pitchFamily="18" charset="0"/>
                            </a:rPr>
                            <m:t>𝑙</m:t>
                          </m:r>
                        </m:e>
                        <m:sup>
                          <m:r>
                            <a:rPr lang="tr-TR" sz="2400" b="0" i="1" smtClean="0">
                              <a:latin typeface="Cambria Math" panose="02040503050406030204" pitchFamily="18" charset="0"/>
                            </a:rPr>
                            <m:t>2</m:t>
                          </m:r>
                        </m:sup>
                      </m:sSup>
                      <m:acc>
                        <m:accPr>
                          <m:chr m:val="̈"/>
                          <m:ctrlPr>
                            <a:rPr lang="tr-TR" sz="2400" b="0" i="1" smtClean="0">
                              <a:latin typeface="Cambria Math" panose="02040503050406030204" pitchFamily="18" charset="0"/>
                            </a:rPr>
                          </m:ctrlPr>
                        </m:accPr>
                        <m:e>
                          <m:r>
                            <a:rPr lang="tr-TR" sz="2400" b="0" i="1" smtClean="0">
                              <a:latin typeface="Cambria Math" panose="02040503050406030204" pitchFamily="18" charset="0"/>
                            </a:rPr>
                            <m:t>𝜃</m:t>
                          </m:r>
                        </m:e>
                      </m:acc>
                      <m:r>
                        <a:rPr lang="tr-TR" sz="2400" b="0" i="1" dirty="0" smtClean="0">
                          <a:solidFill>
                            <a:srgbClr val="FF0000"/>
                          </a:solidFill>
                          <a:latin typeface="Cambria Math" panose="02040503050406030204" pitchFamily="18" charset="0"/>
                        </a:rPr>
                        <m:t>⟹</m:t>
                      </m:r>
                      <m:acc>
                        <m:accPr>
                          <m:chr m:val="̈"/>
                          <m:ctrlPr>
                            <a:rPr lang="tr-TR" sz="2400" i="1">
                              <a:latin typeface="Cambria Math" panose="02040503050406030204" pitchFamily="18" charset="0"/>
                            </a:rPr>
                          </m:ctrlPr>
                        </m:accPr>
                        <m:e>
                          <m:r>
                            <a:rPr lang="tr-TR" sz="2400" i="1">
                              <a:latin typeface="Cambria Math" panose="02040503050406030204" pitchFamily="18" charset="0"/>
                            </a:rPr>
                            <m:t>𝜃</m:t>
                          </m:r>
                        </m:e>
                      </m:acc>
                      <m:r>
                        <a:rPr lang="tr-TR" sz="2400" b="0" i="0" smtClean="0">
                          <a:latin typeface="Cambria Math" panose="02040503050406030204" pitchFamily="18" charset="0"/>
                        </a:rPr>
                        <m:t>=</m:t>
                      </m:r>
                      <m:f>
                        <m:fPr>
                          <m:ctrlPr>
                            <a:rPr lang="tr-TR" sz="2400" b="0" i="1" smtClean="0">
                              <a:latin typeface="Cambria Math" panose="02040503050406030204" pitchFamily="18" charset="0"/>
                            </a:rPr>
                          </m:ctrlPr>
                        </m:fPr>
                        <m:num>
                          <m:r>
                            <m:rPr>
                              <m:sty m:val="p"/>
                            </m:rPr>
                            <a:rPr lang="tr-TR" sz="2400" b="0" i="0" smtClean="0">
                              <a:latin typeface="Cambria Math" panose="02040503050406030204" pitchFamily="18" charset="0"/>
                            </a:rPr>
                            <m:t>gcos</m:t>
                          </m:r>
                          <m:r>
                            <a:rPr lang="tr-TR" sz="2400" b="0" i="1" smtClean="0">
                              <a:latin typeface="Cambria Math" panose="02040503050406030204" pitchFamily="18" charset="0"/>
                            </a:rPr>
                            <m:t>𝜃</m:t>
                          </m:r>
                        </m:num>
                        <m:den>
                          <m:r>
                            <a:rPr lang="tr-TR" sz="2400" b="0" i="1" smtClean="0">
                              <a:latin typeface="Cambria Math" panose="02040503050406030204" pitchFamily="18" charset="0"/>
                            </a:rPr>
                            <m:t>𝑙</m:t>
                          </m:r>
                        </m:den>
                      </m:f>
                    </m:oMath>
                  </m:oMathPara>
                </a14:m>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xfrm>
                <a:off x="457200" y="1600200"/>
                <a:ext cx="5626968" cy="4530725"/>
              </a:xfrm>
              <a:blipFill rotWithShape="0">
                <a:blip r:embed="rId7"/>
                <a:stretch>
                  <a:fillRect l="-1625" t="-942" r="-758"/>
                </a:stretch>
              </a:blipFill>
            </p:spPr>
            <p:txBody>
              <a:bodyPr/>
              <a:lstStyle/>
              <a:p>
                <a:r>
                  <a:rPr lang="tr-TR">
                    <a:noFill/>
                  </a:rPr>
                  <a:t> </a:t>
                </a:r>
              </a:p>
            </p:txBody>
          </p:sp>
        </mc:Fallback>
      </mc:AlternateContent>
    </p:spTree>
    <p:extLst>
      <p:ext uri="{BB962C8B-B14F-4D97-AF65-F5344CB8AC3E}">
        <p14:creationId xmlns:p14="http://schemas.microsoft.com/office/powerpoint/2010/main" val="1050664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57200" y="1600200"/>
                <a:ext cx="8229600" cy="5257800"/>
              </a:xfrm>
            </p:spPr>
            <p:txBody>
              <a:bodyPr/>
              <a:lstStyle/>
              <a:p>
                <a:pPr marL="0" indent="0">
                  <a:buNone/>
                </a:pPr>
                <a:r>
                  <a:rPr lang="tr-TR" sz="2400" dirty="0" smtClean="0">
                    <a:solidFill>
                      <a:srgbClr val="FF0000"/>
                    </a:solidFill>
                  </a:rPr>
                  <a:t>Örnek 4 Çözüm: </a:t>
                </a:r>
              </a:p>
              <a:p>
                <a:pPr marL="0" indent="0">
                  <a:buNone/>
                </a:pPr>
                <a:r>
                  <a:rPr lang="tr-TR" sz="2400" i="1" dirty="0" err="1" smtClean="0">
                    <a:latin typeface="+mj-lt"/>
                  </a:rPr>
                  <a:t>açısal</a:t>
                </a:r>
                <a:r>
                  <a:rPr lang="tr-TR" sz="2400" i="1" dirty="0" smtClean="0">
                    <a:latin typeface="+mj-lt"/>
                  </a:rPr>
                  <a:t> </a:t>
                </a:r>
                <a:r>
                  <a:rPr lang="tr-TR" sz="2400" i="1" dirty="0">
                    <a:latin typeface="+mj-lt"/>
                  </a:rPr>
                  <a:t>ivmeyi </a:t>
                </a:r>
                <a14:m>
                  <m:oMath xmlns:m="http://schemas.openxmlformats.org/officeDocument/2006/math">
                    <m:acc>
                      <m:accPr>
                        <m:chr m:val="̈"/>
                        <m:ctrlPr>
                          <a:rPr lang="tr-TR" sz="2400" i="1">
                            <a:latin typeface="Cambria Math" panose="02040503050406030204" pitchFamily="18" charset="0"/>
                          </a:rPr>
                        </m:ctrlPr>
                      </m:accPr>
                      <m:e>
                        <m:r>
                          <a:rPr lang="tr-TR" sz="2400" i="1">
                            <a:latin typeface="Cambria Math" panose="02040503050406030204" pitchFamily="18" charset="0"/>
                          </a:rPr>
                          <m:t>𝜃</m:t>
                        </m:r>
                      </m:e>
                    </m:acc>
                    <m:r>
                      <a:rPr lang="tr-TR" sz="2400">
                        <a:latin typeface="Cambria Math" panose="02040503050406030204" pitchFamily="18" charset="0"/>
                      </a:rPr>
                      <m:t>=</m:t>
                    </m:r>
                    <m:f>
                      <m:fPr>
                        <m:ctrlPr>
                          <a:rPr lang="tr-TR" sz="2400" i="1">
                            <a:latin typeface="Cambria Math" panose="02040503050406030204" pitchFamily="18" charset="0"/>
                          </a:rPr>
                        </m:ctrlPr>
                      </m:fPr>
                      <m:num>
                        <m:r>
                          <m:rPr>
                            <m:sty m:val="p"/>
                          </m:rPr>
                          <a:rPr lang="tr-TR" sz="2400">
                            <a:latin typeface="Cambria Math" panose="02040503050406030204" pitchFamily="18" charset="0"/>
                          </a:rPr>
                          <m:t>gcos</m:t>
                        </m:r>
                        <m:r>
                          <a:rPr lang="tr-TR" sz="2400" i="1">
                            <a:latin typeface="Cambria Math" panose="02040503050406030204" pitchFamily="18" charset="0"/>
                          </a:rPr>
                          <m:t>𝜃</m:t>
                        </m:r>
                      </m:num>
                      <m:den>
                        <m:r>
                          <a:rPr lang="tr-TR" sz="2400" i="1">
                            <a:latin typeface="Cambria Math" panose="02040503050406030204" pitchFamily="18" charset="0"/>
                          </a:rPr>
                          <m:t>𝑙</m:t>
                        </m:r>
                      </m:den>
                    </m:f>
                  </m:oMath>
                </a14:m>
                <a:r>
                  <a:rPr lang="tr-TR" sz="2400" i="1" dirty="0" smtClean="0">
                    <a:latin typeface="+mj-lt"/>
                  </a:rPr>
                  <a:t> olarak bulduk şimdi </a:t>
                </a:r>
                <a:r>
                  <a:rPr lang="tr-TR" sz="2400" i="1" dirty="0" err="1" smtClean="0">
                    <a:latin typeface="+mj-lt"/>
                  </a:rPr>
                  <a:t>linear</a:t>
                </a:r>
                <a:r>
                  <a:rPr lang="tr-TR" sz="2400" i="1" dirty="0" smtClean="0">
                    <a:latin typeface="+mj-lt"/>
                  </a:rPr>
                  <a:t> hızı </a:t>
                </a:r>
                <a14:m>
                  <m:oMath xmlns:m="http://schemas.openxmlformats.org/officeDocument/2006/math">
                    <m:r>
                      <a:rPr lang="tr-TR" sz="2400" i="1" dirty="0">
                        <a:latin typeface="Cambria Math" panose="02040503050406030204" pitchFamily="18" charset="0"/>
                      </a:rPr>
                      <m:t>𝑣</m:t>
                    </m:r>
                    <m:r>
                      <a:rPr lang="tr-TR" sz="2400" i="1" dirty="0">
                        <a:latin typeface="Cambria Math" panose="02040503050406030204" pitchFamily="18" charset="0"/>
                      </a:rPr>
                      <m:t> (</m:t>
                    </m:r>
                    <m:r>
                      <a:rPr lang="tr-TR" sz="2400" i="1">
                        <a:latin typeface="Cambria Math" panose="02040503050406030204" pitchFamily="18" charset="0"/>
                        <a:ea typeface="Cambria Math" panose="02040503050406030204" pitchFamily="18" charset="0"/>
                      </a:rPr>
                      <m:t>𝜃</m:t>
                    </m:r>
                    <m:r>
                      <a:rPr lang="tr-TR" sz="2400" i="1">
                        <a:latin typeface="Cambria Math" panose="02040503050406030204" pitchFamily="18" charset="0"/>
                        <a:ea typeface="Cambria Math" panose="02040503050406030204" pitchFamily="18" charset="0"/>
                      </a:rPr>
                      <m:t>=90° </m:t>
                    </m:r>
                    <m:r>
                      <a:rPr lang="tr-TR" sz="2400" b="0" i="1" smtClean="0">
                        <a:latin typeface="Cambria Math" panose="02040503050406030204" pitchFamily="18" charset="0"/>
                        <a:ea typeface="Cambria Math" panose="02040503050406030204" pitchFamily="18" charset="0"/>
                      </a:rPr>
                      <m:t>𝑖</m:t>
                    </m:r>
                    <m:r>
                      <a:rPr lang="tr-TR" sz="2400" b="0" i="1" smtClean="0">
                        <a:latin typeface="Cambria Math" panose="02040503050406030204" pitchFamily="18" charset="0"/>
                        <a:ea typeface="Cambria Math" panose="02040503050406030204" pitchFamily="18" charset="0"/>
                      </a:rPr>
                      <m:t>ç</m:t>
                    </m:r>
                    <m:r>
                      <a:rPr lang="tr-TR" sz="2400" b="0" i="1" smtClean="0">
                        <a:latin typeface="Cambria Math" panose="02040503050406030204" pitchFamily="18" charset="0"/>
                        <a:ea typeface="Cambria Math" panose="02040503050406030204" pitchFamily="18" charset="0"/>
                      </a:rPr>
                      <m:t>𝑖𝑛</m:t>
                    </m:r>
                    <m:r>
                      <a:rPr lang="tr-TR" sz="2400" b="0" i="1" smtClean="0">
                        <a:latin typeface="Cambria Math" panose="02040503050406030204" pitchFamily="18" charset="0"/>
                        <a:ea typeface="Cambria Math" panose="02040503050406030204" pitchFamily="18" charset="0"/>
                      </a:rPr>
                      <m:t>)</m:t>
                    </m:r>
                  </m:oMath>
                </a14:m>
                <a:r>
                  <a:rPr lang="tr-TR" sz="2400" dirty="0">
                    <a:latin typeface="+mj-lt"/>
                  </a:rPr>
                  <a:t> </a:t>
                </a:r>
                <a14:m>
                  <m:oMath xmlns:m="http://schemas.openxmlformats.org/officeDocument/2006/math">
                    <m:r>
                      <a:rPr lang="tr-TR" sz="2400" i="1">
                        <a:latin typeface="Cambria Math" panose="02040503050406030204" pitchFamily="18" charset="0"/>
                        <a:ea typeface="Cambria Math" panose="02040503050406030204" pitchFamily="18" charset="0"/>
                      </a:rPr>
                      <m:t>𝜃</m:t>
                    </m:r>
                  </m:oMath>
                </a14:m>
                <a:r>
                  <a:rPr lang="tr-TR" sz="2400" dirty="0">
                    <a:latin typeface="+mj-lt"/>
                  </a:rPr>
                  <a:t> terimleri cinsinden </a:t>
                </a:r>
                <a:r>
                  <a:rPr lang="tr-TR" sz="2400" dirty="0" smtClean="0">
                    <a:latin typeface="+mj-lt"/>
                  </a:rPr>
                  <a:t>bulacağız..</a:t>
                </a:r>
              </a:p>
              <a:p>
                <a:pPr marL="0" indent="0">
                  <a:buNone/>
                </a:pPr>
                <a14:m>
                  <m:oMathPara xmlns:m="http://schemas.openxmlformats.org/officeDocument/2006/math">
                    <m:oMathParaPr>
                      <m:jc m:val="centerGroup"/>
                    </m:oMathParaPr>
                    <m:oMath xmlns:m="http://schemas.openxmlformats.org/officeDocument/2006/math">
                      <m:r>
                        <a:rPr lang="tr-TR" sz="2400" b="0" i="1" smtClean="0">
                          <a:latin typeface="Cambria Math" panose="02040503050406030204" pitchFamily="18" charset="0"/>
                        </a:rPr>
                        <m:t>∫</m:t>
                      </m:r>
                      <m:r>
                        <a:rPr lang="tr-TR" sz="2400" b="0" i="1" smtClean="0">
                          <a:latin typeface="Cambria Math" panose="02040503050406030204" pitchFamily="18" charset="0"/>
                        </a:rPr>
                        <m:t>𝑎𝑑𝑠</m:t>
                      </m:r>
                      <m:r>
                        <a:rPr lang="tr-TR" sz="2400" b="0" i="1" smtClean="0">
                          <a:latin typeface="Cambria Math" panose="02040503050406030204" pitchFamily="18" charset="0"/>
                        </a:rPr>
                        <m:t>=∫</m:t>
                      </m:r>
                      <m:r>
                        <a:rPr lang="tr-TR" sz="2400" b="0" i="1" smtClean="0">
                          <a:latin typeface="Cambria Math" panose="02040503050406030204" pitchFamily="18" charset="0"/>
                        </a:rPr>
                        <m:t>𝑣𝑑𝑣</m:t>
                      </m:r>
                      <m:r>
                        <a:rPr lang="tr-TR" sz="2400" b="0" i="1" smtClean="0">
                          <a:latin typeface="Cambria Math" panose="02040503050406030204" pitchFamily="18" charset="0"/>
                        </a:rPr>
                        <m:t>⟹</m:t>
                      </m:r>
                      <m:f>
                        <m:fPr>
                          <m:ctrlPr>
                            <a:rPr lang="tr-TR" sz="2400" i="1">
                              <a:latin typeface="Cambria Math" panose="02040503050406030204" pitchFamily="18" charset="0"/>
                            </a:rPr>
                          </m:ctrlPr>
                        </m:fPr>
                        <m:num>
                          <m:r>
                            <a:rPr lang="tr-TR" sz="2400" b="0" i="1" smtClean="0">
                              <a:latin typeface="Cambria Math" panose="02040503050406030204" pitchFamily="18" charset="0"/>
                            </a:rPr>
                            <m:t>𝑔</m:t>
                          </m:r>
                        </m:num>
                        <m:den>
                          <m:r>
                            <a:rPr lang="tr-TR" sz="2400" i="1">
                              <a:latin typeface="Cambria Math" panose="02040503050406030204" pitchFamily="18" charset="0"/>
                            </a:rPr>
                            <m:t>𝑙</m:t>
                          </m:r>
                        </m:den>
                      </m:f>
                      <m:nary>
                        <m:naryPr>
                          <m:ctrlPr>
                            <a:rPr lang="tr-TR" sz="2400" b="0" i="1" smtClean="0">
                              <a:latin typeface="Cambria Math" panose="02040503050406030204" pitchFamily="18" charset="0"/>
                            </a:rPr>
                          </m:ctrlPr>
                        </m:naryPr>
                        <m:sub>
                          <m:r>
                            <a:rPr lang="tr-TR" sz="2400" b="0" i="1" smtClean="0">
                              <a:latin typeface="Cambria Math" panose="02040503050406030204" pitchFamily="18" charset="0"/>
                            </a:rPr>
                            <m:t>0</m:t>
                          </m:r>
                        </m:sub>
                        <m:sup>
                          <m:r>
                            <a:rPr lang="tr-TR" sz="2400" b="0" i="1" smtClean="0">
                              <a:latin typeface="Cambria Math" panose="02040503050406030204" pitchFamily="18" charset="0"/>
                            </a:rPr>
                            <m:t>𝜃</m:t>
                          </m:r>
                        </m:sup>
                        <m:e>
                          <m:r>
                            <m:rPr>
                              <m:sty m:val="p"/>
                            </m:rPr>
                            <a:rPr lang="tr-TR" sz="2400">
                              <a:latin typeface="Cambria Math" panose="02040503050406030204" pitchFamily="18" charset="0"/>
                            </a:rPr>
                            <m:t>cos</m:t>
                          </m:r>
                          <m:r>
                            <a:rPr lang="tr-TR" sz="2400" i="1">
                              <a:latin typeface="Cambria Math" panose="02040503050406030204" pitchFamily="18" charset="0"/>
                            </a:rPr>
                            <m:t>𝜃</m:t>
                          </m:r>
                          <m:r>
                            <a:rPr lang="tr-TR" sz="2400" b="0" i="1" smtClean="0">
                              <a:latin typeface="Cambria Math" panose="02040503050406030204" pitchFamily="18" charset="0"/>
                            </a:rPr>
                            <m:t>𝑑</m:t>
                          </m:r>
                          <m:r>
                            <a:rPr lang="tr-TR" sz="2400" b="0" i="1" smtClean="0">
                              <a:latin typeface="Cambria Math" panose="02040503050406030204" pitchFamily="18" charset="0"/>
                            </a:rPr>
                            <m:t>𝜃</m:t>
                          </m:r>
                        </m:e>
                      </m:nary>
                      <m:r>
                        <a:rPr lang="tr-TR" sz="2400" b="0" i="1" smtClean="0">
                          <a:latin typeface="Cambria Math" panose="02040503050406030204" pitchFamily="18" charset="0"/>
                        </a:rPr>
                        <m:t>=</m:t>
                      </m:r>
                      <m:nary>
                        <m:naryPr>
                          <m:ctrlPr>
                            <a:rPr lang="tr-TR" sz="2400" b="0" i="1" smtClean="0">
                              <a:latin typeface="Cambria Math" panose="02040503050406030204" pitchFamily="18" charset="0"/>
                            </a:rPr>
                          </m:ctrlPr>
                        </m:naryPr>
                        <m:sub>
                          <m:r>
                            <a:rPr lang="tr-TR" sz="2400" b="0" i="1" smtClean="0">
                              <a:latin typeface="Cambria Math" panose="02040503050406030204" pitchFamily="18" charset="0"/>
                            </a:rPr>
                            <m:t>0</m:t>
                          </m:r>
                        </m:sub>
                        <m:sup>
                          <m:acc>
                            <m:accPr>
                              <m:chr m:val="̇"/>
                              <m:ctrlPr>
                                <a:rPr lang="tr-TR" sz="2400" b="0" i="1" smtClean="0">
                                  <a:latin typeface="Cambria Math" panose="02040503050406030204" pitchFamily="18" charset="0"/>
                                </a:rPr>
                              </m:ctrlPr>
                            </m:accPr>
                            <m:e>
                              <m:r>
                                <a:rPr lang="tr-TR" sz="2400" b="0" i="1" smtClean="0">
                                  <a:latin typeface="Cambria Math" panose="02040503050406030204" pitchFamily="18" charset="0"/>
                                </a:rPr>
                                <m:t>𝜃</m:t>
                              </m:r>
                            </m:e>
                          </m:acc>
                        </m:sup>
                        <m:e>
                          <m:acc>
                            <m:accPr>
                              <m:chr m:val="̇"/>
                              <m:ctrlPr>
                                <a:rPr lang="tr-TR" sz="2400" b="0" i="1" smtClean="0">
                                  <a:latin typeface="Cambria Math" panose="02040503050406030204" pitchFamily="18" charset="0"/>
                                </a:rPr>
                              </m:ctrlPr>
                            </m:accPr>
                            <m:e>
                              <m:r>
                                <a:rPr lang="tr-TR" sz="2400" b="0" i="1" smtClean="0">
                                  <a:latin typeface="Cambria Math" panose="02040503050406030204" pitchFamily="18" charset="0"/>
                                </a:rPr>
                                <m:t>𝜃</m:t>
                              </m:r>
                            </m:e>
                          </m:acc>
                          <m:r>
                            <a:rPr lang="tr-TR" sz="2400" i="1">
                              <a:latin typeface="Cambria Math" panose="02040503050406030204" pitchFamily="18" charset="0"/>
                            </a:rPr>
                            <m:t>𝑑</m:t>
                          </m:r>
                          <m:acc>
                            <m:accPr>
                              <m:chr m:val="̇"/>
                              <m:ctrlPr>
                                <a:rPr lang="tr-TR" sz="2400" i="1">
                                  <a:latin typeface="Cambria Math" panose="02040503050406030204" pitchFamily="18" charset="0"/>
                                </a:rPr>
                              </m:ctrlPr>
                            </m:accPr>
                            <m:e>
                              <m:r>
                                <a:rPr lang="tr-TR" sz="2400" i="1">
                                  <a:latin typeface="Cambria Math" panose="02040503050406030204" pitchFamily="18" charset="0"/>
                                </a:rPr>
                                <m:t>𝜃</m:t>
                              </m:r>
                            </m:e>
                          </m:acc>
                        </m:e>
                      </m:nary>
                    </m:oMath>
                  </m:oMathPara>
                </a14:m>
                <a:endParaRPr lang="tr-TR" sz="2400" dirty="0" smtClean="0"/>
              </a:p>
              <a:p>
                <a:pPr marL="0" indent="0">
                  <a:buNone/>
                </a:pPr>
                <a14:m>
                  <m:oMathPara xmlns:m="http://schemas.openxmlformats.org/officeDocument/2006/math">
                    <m:oMathParaPr>
                      <m:jc m:val="centerGroup"/>
                    </m:oMathParaPr>
                    <m:oMath xmlns:m="http://schemas.openxmlformats.org/officeDocument/2006/math">
                      <m:f>
                        <m:fPr>
                          <m:ctrlPr>
                            <a:rPr lang="tr-TR" sz="2400" i="1" smtClean="0">
                              <a:solidFill>
                                <a:schemeClr val="tx1"/>
                              </a:solidFill>
                              <a:latin typeface="Cambria Math" panose="02040503050406030204" pitchFamily="18" charset="0"/>
                            </a:rPr>
                          </m:ctrlPr>
                        </m:fPr>
                        <m:num>
                          <m:r>
                            <a:rPr lang="tr-TR" sz="2400" i="1">
                              <a:solidFill>
                                <a:schemeClr val="tx1"/>
                              </a:solidFill>
                              <a:latin typeface="Cambria Math" panose="02040503050406030204" pitchFamily="18" charset="0"/>
                            </a:rPr>
                            <m:t>𝑔</m:t>
                          </m:r>
                        </m:num>
                        <m:den>
                          <m:r>
                            <a:rPr lang="tr-TR" sz="2400" i="1">
                              <a:solidFill>
                                <a:schemeClr val="tx1"/>
                              </a:solidFill>
                              <a:latin typeface="Cambria Math" panose="02040503050406030204" pitchFamily="18" charset="0"/>
                            </a:rPr>
                            <m:t>𝑙</m:t>
                          </m:r>
                        </m:den>
                      </m:f>
                      <m:r>
                        <a:rPr lang="tr-TR" sz="2400" b="0" i="1" smtClean="0">
                          <a:solidFill>
                            <a:schemeClr val="tx1"/>
                          </a:solidFill>
                          <a:latin typeface="Cambria Math" panose="02040503050406030204" pitchFamily="18" charset="0"/>
                        </a:rPr>
                        <m:t>𝑠𝑖𝑛</m:t>
                      </m:r>
                      <m:r>
                        <a:rPr lang="tr-TR" sz="2400" b="0" i="1" smtClean="0">
                          <a:solidFill>
                            <a:schemeClr val="tx1"/>
                          </a:solidFill>
                          <a:latin typeface="Cambria Math" panose="02040503050406030204" pitchFamily="18" charset="0"/>
                        </a:rPr>
                        <m:t>𝜃</m:t>
                      </m:r>
                      <m:r>
                        <a:rPr lang="tr-TR" sz="2400" i="1">
                          <a:solidFill>
                            <a:schemeClr val="tx1"/>
                          </a:solidFill>
                          <a:latin typeface="Cambria Math" panose="02040503050406030204" pitchFamily="18" charset="0"/>
                        </a:rPr>
                        <m:t>=</m:t>
                      </m:r>
                      <m:f>
                        <m:fPr>
                          <m:ctrlPr>
                            <a:rPr lang="tr-TR" sz="2400" b="0" i="1" dirty="0" smtClean="0">
                              <a:solidFill>
                                <a:schemeClr val="tx1"/>
                              </a:solidFill>
                              <a:latin typeface="Cambria Math" panose="02040503050406030204" pitchFamily="18" charset="0"/>
                            </a:rPr>
                          </m:ctrlPr>
                        </m:fPr>
                        <m:num>
                          <m:sSup>
                            <m:sSupPr>
                              <m:ctrlPr>
                                <a:rPr lang="tr-TR" sz="2400" b="0" i="1" dirty="0" smtClean="0">
                                  <a:solidFill>
                                    <a:schemeClr val="tx1"/>
                                  </a:solidFill>
                                  <a:latin typeface="Cambria Math" panose="02040503050406030204" pitchFamily="18" charset="0"/>
                                </a:rPr>
                              </m:ctrlPr>
                            </m:sSupPr>
                            <m:e>
                              <m:acc>
                                <m:accPr>
                                  <m:chr m:val="̇"/>
                                  <m:ctrlPr>
                                    <a:rPr lang="tr-TR" sz="2400" b="0" i="1" smtClean="0">
                                      <a:solidFill>
                                        <a:schemeClr val="tx1"/>
                                      </a:solidFill>
                                      <a:latin typeface="Cambria Math" panose="02040503050406030204" pitchFamily="18" charset="0"/>
                                    </a:rPr>
                                  </m:ctrlPr>
                                </m:accPr>
                                <m:e>
                                  <m:r>
                                    <a:rPr lang="tr-TR" sz="2400" b="0" i="1" smtClean="0">
                                      <a:solidFill>
                                        <a:schemeClr val="tx1"/>
                                      </a:solidFill>
                                      <a:latin typeface="Cambria Math" panose="02040503050406030204" pitchFamily="18" charset="0"/>
                                    </a:rPr>
                                    <m:t>𝜃</m:t>
                                  </m:r>
                                </m:e>
                              </m:acc>
                            </m:e>
                            <m:sup>
                              <m:r>
                                <a:rPr lang="tr-TR" sz="2400" b="0" i="1" dirty="0" smtClean="0">
                                  <a:solidFill>
                                    <a:schemeClr val="tx1"/>
                                  </a:solidFill>
                                  <a:latin typeface="Cambria Math" panose="02040503050406030204" pitchFamily="18" charset="0"/>
                                </a:rPr>
                                <m:t>2</m:t>
                              </m:r>
                            </m:sup>
                          </m:sSup>
                        </m:num>
                        <m:den>
                          <m:r>
                            <a:rPr lang="tr-TR" sz="2400" b="0" i="1" dirty="0" smtClean="0">
                              <a:solidFill>
                                <a:schemeClr val="tx1"/>
                              </a:solidFill>
                              <a:latin typeface="Cambria Math" panose="02040503050406030204" pitchFamily="18" charset="0"/>
                            </a:rPr>
                            <m:t>2</m:t>
                          </m:r>
                        </m:den>
                      </m:f>
                      <m:r>
                        <a:rPr lang="tr-TR" sz="2400" b="0" i="1" dirty="0" smtClean="0">
                          <a:solidFill>
                            <a:schemeClr val="tx1"/>
                          </a:solidFill>
                          <a:latin typeface="Cambria Math" panose="02040503050406030204" pitchFamily="18" charset="0"/>
                        </a:rPr>
                        <m:t>⟹</m:t>
                      </m:r>
                      <m:sSup>
                        <m:sSupPr>
                          <m:ctrlPr>
                            <a:rPr lang="tr-TR" sz="2400" i="1" dirty="0">
                              <a:latin typeface="Cambria Math" panose="02040503050406030204" pitchFamily="18" charset="0"/>
                            </a:rPr>
                          </m:ctrlPr>
                        </m:sSupPr>
                        <m:e>
                          <m:acc>
                            <m:accPr>
                              <m:chr m:val="̇"/>
                              <m:ctrlPr>
                                <a:rPr lang="tr-TR" sz="2400" i="1">
                                  <a:latin typeface="Cambria Math" panose="02040503050406030204" pitchFamily="18" charset="0"/>
                                </a:rPr>
                              </m:ctrlPr>
                            </m:accPr>
                            <m:e>
                              <m:r>
                                <a:rPr lang="tr-TR" sz="2400" i="1">
                                  <a:latin typeface="Cambria Math" panose="02040503050406030204" pitchFamily="18" charset="0"/>
                                </a:rPr>
                                <m:t>𝜃</m:t>
                              </m:r>
                            </m:e>
                          </m:acc>
                        </m:e>
                        <m:sup>
                          <m:r>
                            <a:rPr lang="tr-TR" sz="2400" i="1" dirty="0">
                              <a:latin typeface="Cambria Math" panose="02040503050406030204" pitchFamily="18" charset="0"/>
                            </a:rPr>
                            <m:t>2</m:t>
                          </m:r>
                        </m:sup>
                      </m:sSup>
                      <m:r>
                        <a:rPr lang="tr-TR" sz="2400" b="0" i="1" dirty="0" smtClean="0">
                          <a:latin typeface="Cambria Math" panose="02040503050406030204" pitchFamily="18" charset="0"/>
                        </a:rPr>
                        <m:t>=</m:t>
                      </m:r>
                      <m:f>
                        <m:fPr>
                          <m:ctrlPr>
                            <a:rPr lang="tr-TR" sz="2400" i="1">
                              <a:latin typeface="Cambria Math" panose="02040503050406030204" pitchFamily="18" charset="0"/>
                            </a:rPr>
                          </m:ctrlPr>
                        </m:fPr>
                        <m:num>
                          <m:r>
                            <a:rPr lang="tr-TR" sz="2400" b="0" i="1" smtClean="0">
                              <a:latin typeface="Cambria Math" panose="02040503050406030204" pitchFamily="18" charset="0"/>
                            </a:rPr>
                            <m:t>2</m:t>
                          </m:r>
                          <m:r>
                            <a:rPr lang="tr-TR" sz="2400" i="1">
                              <a:latin typeface="Cambria Math" panose="02040503050406030204" pitchFamily="18" charset="0"/>
                            </a:rPr>
                            <m:t>𝑔</m:t>
                          </m:r>
                        </m:num>
                        <m:den>
                          <m:r>
                            <a:rPr lang="tr-TR" sz="2400" i="1">
                              <a:latin typeface="Cambria Math" panose="02040503050406030204" pitchFamily="18" charset="0"/>
                            </a:rPr>
                            <m:t>𝑙</m:t>
                          </m:r>
                        </m:den>
                      </m:f>
                      <m:r>
                        <a:rPr lang="tr-TR" sz="2400" i="1">
                          <a:latin typeface="Cambria Math" panose="02040503050406030204" pitchFamily="18" charset="0"/>
                        </a:rPr>
                        <m:t>𝑠𝑖𝑛</m:t>
                      </m:r>
                      <m:r>
                        <a:rPr lang="tr-TR" sz="2400" i="1">
                          <a:latin typeface="Cambria Math" panose="02040503050406030204" pitchFamily="18" charset="0"/>
                        </a:rPr>
                        <m:t>𝜃</m:t>
                      </m:r>
                    </m:oMath>
                  </m:oMathPara>
                </a14:m>
                <a:endParaRPr lang="tr-TR" sz="2400" dirty="0" smtClean="0"/>
              </a:p>
              <a:p>
                <a:pPr marL="0" indent="0">
                  <a:buNone/>
                </a:pPr>
                <a14:m>
                  <m:oMathPara xmlns:m="http://schemas.openxmlformats.org/officeDocument/2006/math">
                    <m:oMathParaPr>
                      <m:jc m:val="centerGroup"/>
                    </m:oMathParaPr>
                    <m:oMath xmlns:m="http://schemas.openxmlformats.org/officeDocument/2006/math">
                      <m:r>
                        <a:rPr lang="tr-TR" sz="2400" b="0" i="1" dirty="0" smtClean="0">
                          <a:latin typeface="Cambria Math" panose="02040503050406030204" pitchFamily="18" charset="0"/>
                        </a:rPr>
                        <m:t>𝜃</m:t>
                      </m:r>
                      <m:r>
                        <a:rPr lang="tr-TR" sz="2400" b="0" i="1" dirty="0" smtClean="0">
                          <a:latin typeface="Cambria Math" panose="02040503050406030204" pitchFamily="18" charset="0"/>
                        </a:rPr>
                        <m:t>=</m:t>
                      </m:r>
                      <m:f>
                        <m:fPr>
                          <m:ctrlPr>
                            <a:rPr lang="tr-TR" sz="2400" b="0" i="1" dirty="0" smtClean="0">
                              <a:latin typeface="Cambria Math" panose="02040503050406030204" pitchFamily="18" charset="0"/>
                            </a:rPr>
                          </m:ctrlPr>
                        </m:fPr>
                        <m:num>
                          <m:r>
                            <a:rPr lang="tr-TR" sz="2400" b="0" i="1" dirty="0" smtClean="0">
                              <a:latin typeface="Cambria Math" panose="02040503050406030204" pitchFamily="18" charset="0"/>
                            </a:rPr>
                            <m:t>𝜋</m:t>
                          </m:r>
                        </m:num>
                        <m:den>
                          <m:r>
                            <a:rPr lang="tr-TR" sz="2400" b="0" i="1" dirty="0" smtClean="0">
                              <a:latin typeface="Cambria Math" panose="02040503050406030204" pitchFamily="18" charset="0"/>
                            </a:rPr>
                            <m:t>2</m:t>
                          </m:r>
                        </m:den>
                      </m:f>
                      <m:r>
                        <a:rPr lang="tr-TR" sz="2400" i="1" dirty="0">
                          <a:latin typeface="Cambria Math" panose="02040503050406030204" pitchFamily="18" charset="0"/>
                        </a:rPr>
                        <m:t>⟹</m:t>
                      </m:r>
                      <m:acc>
                        <m:accPr>
                          <m:chr m:val="̇"/>
                          <m:ctrlPr>
                            <a:rPr lang="tr-TR" sz="2400" i="1">
                              <a:latin typeface="Cambria Math" panose="02040503050406030204" pitchFamily="18" charset="0"/>
                            </a:rPr>
                          </m:ctrlPr>
                        </m:accPr>
                        <m:e>
                          <m:r>
                            <a:rPr lang="tr-TR" sz="2400" i="1">
                              <a:latin typeface="Cambria Math" panose="02040503050406030204" pitchFamily="18" charset="0"/>
                            </a:rPr>
                            <m:t>𝜃</m:t>
                          </m:r>
                        </m:e>
                      </m:acc>
                      <m:r>
                        <a:rPr lang="tr-TR" sz="2400" i="1" dirty="0">
                          <a:latin typeface="Cambria Math" panose="02040503050406030204" pitchFamily="18" charset="0"/>
                        </a:rPr>
                        <m:t>=</m:t>
                      </m:r>
                      <m:rad>
                        <m:radPr>
                          <m:degHide m:val="on"/>
                          <m:ctrlPr>
                            <a:rPr lang="tr-TR" sz="2400" b="0" i="1" dirty="0" smtClean="0">
                              <a:latin typeface="Cambria Math" panose="02040503050406030204" pitchFamily="18" charset="0"/>
                            </a:rPr>
                          </m:ctrlPr>
                        </m:radPr>
                        <m:deg/>
                        <m:e>
                          <m:f>
                            <m:fPr>
                              <m:ctrlPr>
                                <a:rPr lang="tr-TR" sz="2400" i="1">
                                  <a:latin typeface="Cambria Math" panose="02040503050406030204" pitchFamily="18" charset="0"/>
                                </a:rPr>
                              </m:ctrlPr>
                            </m:fPr>
                            <m:num>
                              <m:r>
                                <a:rPr lang="tr-TR" sz="2400" i="1">
                                  <a:latin typeface="Cambria Math" panose="02040503050406030204" pitchFamily="18" charset="0"/>
                                </a:rPr>
                                <m:t>2</m:t>
                              </m:r>
                              <m:r>
                                <a:rPr lang="tr-TR" sz="2400" i="1">
                                  <a:latin typeface="Cambria Math" panose="02040503050406030204" pitchFamily="18" charset="0"/>
                                </a:rPr>
                                <m:t>𝑔</m:t>
                              </m:r>
                            </m:num>
                            <m:den>
                              <m:r>
                                <a:rPr lang="tr-TR" sz="2400" i="1">
                                  <a:latin typeface="Cambria Math" panose="02040503050406030204" pitchFamily="18" charset="0"/>
                                </a:rPr>
                                <m:t>𝑙</m:t>
                              </m:r>
                            </m:den>
                          </m:f>
                        </m:e>
                      </m:rad>
                    </m:oMath>
                  </m:oMathPara>
                </a14:m>
                <a:endParaRPr lang="tr-TR" sz="2400" dirty="0" smtClean="0"/>
              </a:p>
              <a:p>
                <a:pPr marL="0" indent="0">
                  <a:buNone/>
                </a:pPr>
                <a:r>
                  <a:rPr lang="tr-TR" sz="2400" dirty="0" err="1">
                    <a:latin typeface="+mj-lt"/>
                  </a:rPr>
                  <a:t>Linear</a:t>
                </a:r>
                <a:r>
                  <a:rPr lang="tr-TR" sz="2400" dirty="0">
                    <a:latin typeface="+mj-lt"/>
                  </a:rPr>
                  <a:t> hız</a:t>
                </a:r>
              </a:p>
              <a:p>
                <a:pPr marL="0" indent="0">
                  <a:buNone/>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rPr>
                        <m:t>𝑣</m:t>
                      </m:r>
                      <m:r>
                        <a:rPr lang="tr-TR" sz="2400" i="1">
                          <a:latin typeface="Cambria Math" panose="02040503050406030204" pitchFamily="18" charset="0"/>
                        </a:rPr>
                        <m:t>=</m:t>
                      </m:r>
                      <m:r>
                        <a:rPr lang="tr-TR" sz="2400" i="1">
                          <a:latin typeface="Cambria Math" panose="02040503050406030204" pitchFamily="18" charset="0"/>
                        </a:rPr>
                        <m:t>𝑙</m:t>
                      </m:r>
                      <m:acc>
                        <m:accPr>
                          <m:chr m:val="̇"/>
                          <m:ctrlPr>
                            <a:rPr lang="tr-TR" sz="2400" i="1">
                              <a:latin typeface="Cambria Math" panose="02040503050406030204" pitchFamily="18" charset="0"/>
                            </a:rPr>
                          </m:ctrlPr>
                        </m:accPr>
                        <m:e>
                          <m:r>
                            <a:rPr lang="tr-TR" sz="2400" i="1">
                              <a:latin typeface="Cambria Math" panose="02040503050406030204" pitchFamily="18" charset="0"/>
                            </a:rPr>
                            <m:t>𝜃</m:t>
                          </m:r>
                        </m:e>
                      </m:acc>
                      <m:r>
                        <a:rPr lang="tr-TR" sz="2400" b="0" i="1" smtClean="0">
                          <a:latin typeface="Cambria Math" panose="02040503050406030204" pitchFamily="18" charset="0"/>
                        </a:rPr>
                        <m:t>=</m:t>
                      </m:r>
                      <m:rad>
                        <m:radPr>
                          <m:degHide m:val="on"/>
                          <m:ctrlPr>
                            <a:rPr lang="tr-TR" sz="2400" i="1" dirty="0">
                              <a:latin typeface="Cambria Math" panose="02040503050406030204" pitchFamily="18" charset="0"/>
                            </a:rPr>
                          </m:ctrlPr>
                        </m:radPr>
                        <m:deg/>
                        <m:e>
                          <m:r>
                            <a:rPr lang="tr-TR" sz="2400" i="1">
                              <a:latin typeface="Cambria Math" panose="02040503050406030204" pitchFamily="18" charset="0"/>
                            </a:rPr>
                            <m:t>2</m:t>
                          </m:r>
                          <m:r>
                            <a:rPr lang="tr-TR" sz="2400" i="1">
                              <a:latin typeface="Cambria Math" panose="02040503050406030204" pitchFamily="18" charset="0"/>
                            </a:rPr>
                            <m:t>𝑔𝑙</m:t>
                          </m:r>
                        </m:e>
                      </m:rad>
                    </m:oMath>
                  </m:oMathPara>
                </a14:m>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57200" y="1600200"/>
                <a:ext cx="8229600" cy="5257800"/>
              </a:xfrm>
              <a:blipFill rotWithShape="0">
                <a:blip r:embed="rId3"/>
                <a:stretch>
                  <a:fillRect l="-1111" t="-812"/>
                </a:stretch>
              </a:blipFill>
            </p:spPr>
            <p:txBody>
              <a:bodyPr/>
              <a:lstStyle/>
              <a:p>
                <a:r>
                  <a:rPr lang="tr-TR">
                    <a:noFill/>
                  </a:rPr>
                  <a:t> </a:t>
                </a:r>
              </a:p>
            </p:txBody>
          </p:sp>
        </mc:Fallback>
      </mc:AlternateContent>
    </p:spTree>
    <p:extLst>
      <p:ext uri="{BB962C8B-B14F-4D97-AF65-F5344CB8AC3E}">
        <p14:creationId xmlns:p14="http://schemas.microsoft.com/office/powerpoint/2010/main" val="214344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sz="half" idx="1"/>
              </p:nvPr>
            </p:nvSpPr>
            <p:spPr>
              <a:xfrm>
                <a:off x="457200" y="1600200"/>
                <a:ext cx="5698976" cy="4530725"/>
              </a:xfrm>
            </p:spPr>
            <p:txBody>
              <a:bodyPr/>
              <a:lstStyle/>
              <a:p>
                <a:pPr marL="0" indent="0">
                  <a:buNone/>
                </a:pPr>
                <a:r>
                  <a:rPr lang="tr-TR" sz="2400" dirty="0" smtClean="0">
                    <a:solidFill>
                      <a:srgbClr val="FF0000"/>
                    </a:solidFill>
                    <a:latin typeface="+mj-lt"/>
                  </a:rPr>
                  <a:t>Örnek 5: </a:t>
                </a:r>
                <a:r>
                  <a:rPr lang="tr-TR" sz="2400" dirty="0">
                    <a:latin typeface="+mj-lt"/>
                  </a:rPr>
                  <a:t>Bir sarkaç kütlesiz bir çubuğun uçlarına bağlanmış </a:t>
                </a:r>
                <a14:m>
                  <m:oMath xmlns:m="http://schemas.openxmlformats.org/officeDocument/2006/math">
                    <m:r>
                      <a:rPr lang="tr-TR" sz="2400" i="1" dirty="0">
                        <a:latin typeface="Cambria Math" panose="02040503050406030204" pitchFamily="18" charset="0"/>
                      </a:rPr>
                      <m:t>3.2 </m:t>
                    </m:r>
                    <m:r>
                      <a:rPr lang="tr-TR" sz="2400" i="1" dirty="0">
                        <a:latin typeface="Cambria Math" panose="02040503050406030204" pitchFamily="18" charset="0"/>
                      </a:rPr>
                      <m:t>𝑘𝑔</m:t>
                    </m:r>
                  </m:oMath>
                </a14:m>
                <a:r>
                  <a:rPr lang="tr-TR" sz="2400" dirty="0">
                    <a:latin typeface="+mj-lt"/>
                  </a:rPr>
                  <a:t>’lık iki kütle ile saat yönünde </a:t>
                </a:r>
                <a14:m>
                  <m:oMath xmlns:m="http://schemas.openxmlformats.org/officeDocument/2006/math">
                    <m:r>
                      <a:rPr lang="tr-TR" sz="2400" b="0" i="1" dirty="0" smtClean="0">
                        <a:latin typeface="Cambria Math" panose="02040503050406030204" pitchFamily="18" charset="0"/>
                      </a:rPr>
                      <m:t>𝜔</m:t>
                    </m:r>
                    <m:r>
                      <a:rPr lang="tr-TR" sz="2400" i="1" dirty="0">
                        <a:latin typeface="Cambria Math" panose="02040503050406030204" pitchFamily="18" charset="0"/>
                      </a:rPr>
                      <m:t>=6 </m:t>
                    </m:r>
                    <m:r>
                      <a:rPr lang="tr-TR" sz="2400" i="1" dirty="0" err="1">
                        <a:latin typeface="Cambria Math" panose="02040503050406030204" pitchFamily="18" charset="0"/>
                      </a:rPr>
                      <m:t>𝑟𝑎𝑑</m:t>
                    </m:r>
                    <m:r>
                      <a:rPr lang="tr-TR" sz="2400" i="1" dirty="0">
                        <a:latin typeface="Cambria Math" panose="02040503050406030204" pitchFamily="18" charset="0"/>
                      </a:rPr>
                      <m:t>/</m:t>
                    </m:r>
                    <m:r>
                      <a:rPr lang="tr-TR" sz="2400" i="1" dirty="0">
                        <a:latin typeface="Cambria Math" panose="02040503050406030204" pitchFamily="18" charset="0"/>
                      </a:rPr>
                      <m:t>𝑠</m:t>
                    </m:r>
                    <m:r>
                      <a:rPr lang="tr-TR" sz="2400" i="1" dirty="0">
                        <a:latin typeface="Cambria Math" panose="02040503050406030204" pitchFamily="18" charset="0"/>
                      </a:rPr>
                      <m:t> </m:t>
                    </m:r>
                  </m:oMath>
                </a14:m>
                <a:r>
                  <a:rPr lang="tr-TR" sz="2400" dirty="0">
                    <a:latin typeface="+mj-lt"/>
                  </a:rPr>
                  <a:t>hızla dönerken </a:t>
                </a:r>
                <a14:m>
                  <m:oMath xmlns:m="http://schemas.openxmlformats.org/officeDocument/2006/math">
                    <m:r>
                      <a:rPr lang="tr-TR" sz="2400" i="1" dirty="0">
                        <a:latin typeface="Cambria Math" panose="02040503050406030204" pitchFamily="18" charset="0"/>
                      </a:rPr>
                      <m:t>50 </m:t>
                    </m:r>
                    <m:r>
                      <a:rPr lang="tr-TR" sz="2400" i="1" dirty="0">
                        <a:latin typeface="Cambria Math" panose="02040503050406030204" pitchFamily="18" charset="0"/>
                      </a:rPr>
                      <m:t>𝑔</m:t>
                    </m:r>
                  </m:oMath>
                </a14:m>
                <a:r>
                  <a:rPr lang="tr-TR" sz="2400" dirty="0">
                    <a:latin typeface="+mj-lt"/>
                  </a:rPr>
                  <a:t> </a:t>
                </a:r>
                <a:r>
                  <a:rPr lang="tr-TR" sz="2400" dirty="0" err="1">
                    <a:latin typeface="+mj-lt"/>
                  </a:rPr>
                  <a:t>lık</a:t>
                </a:r>
                <a:r>
                  <a:rPr lang="tr-TR" sz="2400" dirty="0">
                    <a:latin typeface="+mj-lt"/>
                  </a:rPr>
                  <a:t> mermi </a:t>
                </a:r>
                <a14:m>
                  <m:oMath xmlns:m="http://schemas.openxmlformats.org/officeDocument/2006/math">
                    <m:r>
                      <a:rPr lang="tr-TR" sz="2400" i="1" dirty="0">
                        <a:latin typeface="Cambria Math" panose="02040503050406030204" pitchFamily="18" charset="0"/>
                      </a:rPr>
                      <m:t>𝑣</m:t>
                    </m:r>
                    <m:r>
                      <a:rPr lang="tr-TR" sz="2400" i="1" dirty="0">
                        <a:latin typeface="Cambria Math" panose="02040503050406030204" pitchFamily="18" charset="0"/>
                      </a:rPr>
                      <m:t>=300 </m:t>
                    </m:r>
                    <m:r>
                      <a:rPr lang="tr-TR" sz="2400" i="1" dirty="0">
                        <a:latin typeface="Cambria Math" panose="02040503050406030204" pitchFamily="18" charset="0"/>
                      </a:rPr>
                      <m:t>𝑚</m:t>
                    </m:r>
                    <m:r>
                      <a:rPr lang="tr-TR" sz="2400" i="1" dirty="0">
                        <a:latin typeface="Cambria Math" panose="02040503050406030204" pitchFamily="18" charset="0"/>
                      </a:rPr>
                      <m:t>/</m:t>
                    </m:r>
                    <m:r>
                      <a:rPr lang="tr-TR" sz="2400" i="1" dirty="0">
                        <a:latin typeface="Cambria Math" panose="02040503050406030204" pitchFamily="18" charset="0"/>
                      </a:rPr>
                      <m:t>𝑠</m:t>
                    </m:r>
                    <m:r>
                      <a:rPr lang="tr-TR" sz="2400" i="1" dirty="0">
                        <a:latin typeface="Cambria Math" panose="02040503050406030204" pitchFamily="18" charset="0"/>
                      </a:rPr>
                      <m:t> </m:t>
                    </m:r>
                  </m:oMath>
                </a14:m>
                <a:r>
                  <a:rPr lang="tr-TR" sz="2400" dirty="0">
                    <a:latin typeface="+mj-lt"/>
                  </a:rPr>
                  <a:t>hızla resimde gösterilen yönde  </a:t>
                </a:r>
                <a:r>
                  <a:rPr lang="tr-TR" sz="2400" dirty="0" smtClean="0">
                    <a:latin typeface="+mj-lt"/>
                  </a:rPr>
                  <a:t>sarkaca </a:t>
                </a:r>
                <a:r>
                  <a:rPr lang="tr-TR" sz="2400" dirty="0">
                    <a:latin typeface="+mj-lt"/>
                  </a:rPr>
                  <a:t>çarpmakta ve </a:t>
                </a:r>
                <a:r>
                  <a:rPr lang="tr-TR" sz="2400" dirty="0" smtClean="0">
                    <a:latin typeface="+mj-lt"/>
                  </a:rPr>
                  <a:t>alttaki </a:t>
                </a:r>
                <a:r>
                  <a:rPr lang="tr-TR" sz="2400" dirty="0">
                    <a:latin typeface="+mj-lt"/>
                  </a:rPr>
                  <a:t>kütlenin içine gömülmektedir. </a:t>
                </a:r>
                <a:endParaRPr lang="tr-TR" sz="2400" dirty="0" smtClean="0">
                  <a:latin typeface="+mj-lt"/>
                </a:endParaRPr>
              </a:p>
              <a:p>
                <a:pPr marL="0" indent="0">
                  <a:buNone/>
                </a:pPr>
                <a:r>
                  <a:rPr lang="tr-TR" sz="2400" dirty="0" smtClean="0">
                    <a:latin typeface="+mj-lt"/>
                  </a:rPr>
                  <a:t>Hemen </a:t>
                </a:r>
                <a:r>
                  <a:rPr lang="tr-TR" sz="2400" dirty="0">
                    <a:latin typeface="+mj-lt"/>
                  </a:rPr>
                  <a:t>çarpışmadan sonraki yeni </a:t>
                </a:r>
                <a14:m>
                  <m:oMath xmlns:m="http://schemas.openxmlformats.org/officeDocument/2006/math">
                    <m:sSup>
                      <m:sSupPr>
                        <m:ctrlPr>
                          <a:rPr lang="tr-TR" sz="2400" b="0" i="1" dirty="0" smtClean="0">
                            <a:latin typeface="Cambria Math" panose="02040503050406030204" pitchFamily="18" charset="0"/>
                          </a:rPr>
                        </m:ctrlPr>
                      </m:sSupPr>
                      <m:e>
                        <m:r>
                          <a:rPr lang="tr-TR" sz="2400" b="0" i="1" dirty="0" smtClean="0">
                            <a:latin typeface="Cambria Math" panose="02040503050406030204" pitchFamily="18" charset="0"/>
                          </a:rPr>
                          <m:t>𝜔</m:t>
                        </m:r>
                      </m:e>
                      <m:sup>
                        <m:r>
                          <a:rPr lang="tr-TR" sz="2400" b="0" i="1" dirty="0" smtClean="0">
                            <a:latin typeface="Cambria Math" panose="02040503050406030204" pitchFamily="18" charset="0"/>
                          </a:rPr>
                          <m:t>′</m:t>
                        </m:r>
                      </m:sup>
                    </m:sSup>
                  </m:oMath>
                </a14:m>
                <a:r>
                  <a:rPr lang="tr-TR" sz="2400" dirty="0" smtClean="0">
                    <a:latin typeface="+mj-lt"/>
                  </a:rPr>
                  <a:t>yı</a:t>
                </a:r>
                <a:r>
                  <a:rPr lang="tr-TR" sz="2400" dirty="0">
                    <a:latin typeface="+mj-lt"/>
                  </a:rPr>
                  <a:t> hesaplayınız. </a:t>
                </a:r>
                <a:endParaRPr lang="tr-TR" sz="2400" dirty="0" smtClean="0">
                  <a:latin typeface="+mj-lt"/>
                </a:endParaRPr>
              </a:p>
              <a:p>
                <a:pPr marL="0" indent="0">
                  <a:buNone/>
                </a:pPr>
                <a:r>
                  <a:rPr lang="tr-TR" sz="2400" dirty="0" smtClean="0">
                    <a:latin typeface="+mj-lt"/>
                  </a:rPr>
                  <a:t>Sarkaçtaki </a:t>
                </a:r>
                <a:r>
                  <a:rPr lang="tr-TR" sz="2400" dirty="0">
                    <a:latin typeface="+mj-lt"/>
                  </a:rPr>
                  <a:t>maksimum </a:t>
                </a:r>
                <a:r>
                  <a:rPr lang="tr-TR" sz="2400" dirty="0" err="1">
                    <a:latin typeface="+mj-lt"/>
                  </a:rPr>
                  <a:t>açısal</a:t>
                </a:r>
                <a:r>
                  <a:rPr lang="tr-TR" sz="2400" dirty="0">
                    <a:latin typeface="+mj-lt"/>
                  </a:rPr>
                  <a:t> yer değiştirmeyi  </a:t>
                </a:r>
                <a14:m>
                  <m:oMath xmlns:m="http://schemas.openxmlformats.org/officeDocument/2006/math">
                    <m:r>
                      <a:rPr lang="tr-TR" sz="2400" i="1">
                        <a:latin typeface="Cambria Math" panose="02040503050406030204" pitchFamily="18" charset="0"/>
                        <a:ea typeface="Cambria Math" panose="02040503050406030204" pitchFamily="18" charset="0"/>
                      </a:rPr>
                      <m:t>𝜃</m:t>
                    </m:r>
                  </m:oMath>
                </a14:m>
                <a:r>
                  <a:rPr lang="tr-TR" sz="2400" dirty="0">
                    <a:latin typeface="+mj-lt"/>
                  </a:rPr>
                  <a:t> bulunuz. </a:t>
                </a:r>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xfrm>
                <a:off x="457200" y="1600200"/>
                <a:ext cx="5698976" cy="4530725"/>
              </a:xfrm>
              <a:blipFill rotWithShape="0">
                <a:blip r:embed="rId2"/>
                <a:stretch>
                  <a:fillRect l="-1604" t="-1077"/>
                </a:stretch>
              </a:blipFill>
            </p:spPr>
            <p:txBody>
              <a:bodyPr/>
              <a:lstStyle/>
              <a:p>
                <a:r>
                  <a:rPr lang="tr-TR">
                    <a:noFill/>
                  </a:rPr>
                  <a:t> </a:t>
                </a:r>
              </a:p>
            </p:txBody>
          </p:sp>
        </mc:Fallback>
      </mc:AlternateContent>
      <p:pic>
        <p:nvPicPr>
          <p:cNvPr id="6" name="Picture 3"/>
          <p:cNvPicPr>
            <a:picLocks noGrp="1" noChangeAspect="1"/>
          </p:cNvPicPr>
          <p:nvPr>
            <p:ph sz="half" idx="2"/>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71945" y="1708331"/>
            <a:ext cx="2988487" cy="3595708"/>
          </a:xfrm>
          <a:prstGeom prst="rect">
            <a:avLst/>
          </a:prstGeom>
        </p:spPr>
      </p:pic>
    </p:spTree>
    <p:extLst>
      <p:ext uri="{BB962C8B-B14F-4D97-AF65-F5344CB8AC3E}">
        <p14:creationId xmlns:p14="http://schemas.microsoft.com/office/powerpoint/2010/main" val="4145282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23528" y="1600200"/>
                <a:ext cx="8820472" cy="5257800"/>
              </a:xfrm>
            </p:spPr>
            <p:txBody>
              <a:bodyPr/>
              <a:lstStyle/>
              <a:p>
                <a:pPr marL="0" indent="0">
                  <a:buNone/>
                </a:pPr>
                <a:r>
                  <a:rPr lang="tr-TR" sz="2400" dirty="0" smtClean="0">
                    <a:solidFill>
                      <a:srgbClr val="FF0000"/>
                    </a:solidFill>
                    <a:latin typeface="+mj-lt"/>
                  </a:rPr>
                  <a:t>Örnek 5 Çözüm: </a:t>
                </a:r>
              </a:p>
              <a:p>
                <a:pPr marL="0" indent="0">
                  <a:buNone/>
                </a:pPr>
                <a:r>
                  <a:rPr lang="tr-TR" sz="2400" dirty="0" smtClean="0">
                    <a:latin typeface="+mj-lt"/>
                  </a:rPr>
                  <a:t>Sistemin </a:t>
                </a:r>
                <a:r>
                  <a:rPr lang="tr-TR" sz="2400" dirty="0" err="1" smtClean="0">
                    <a:latin typeface="+mj-lt"/>
                  </a:rPr>
                  <a:t>açısal</a:t>
                </a:r>
                <a:r>
                  <a:rPr lang="tr-TR" sz="2400" dirty="0" smtClean="0">
                    <a:latin typeface="+mj-lt"/>
                  </a:rPr>
                  <a:t> momentumu çarpışma sırasında korunacaktır:</a:t>
                </a:r>
              </a:p>
              <a:p>
                <a:pPr marL="0" indent="0">
                  <a:buNone/>
                </a:pPr>
                <a14:m>
                  <m:oMathPara xmlns:m="http://schemas.openxmlformats.org/officeDocument/2006/math">
                    <m:oMathParaPr>
                      <m:jc m:val="centerGroup"/>
                    </m:oMathParaPr>
                    <m:oMath xmlns:m="http://schemas.openxmlformats.org/officeDocument/2006/math">
                      <m:r>
                        <a:rPr lang="tr-TR" sz="2400">
                          <a:latin typeface="Cambria Math" panose="02040503050406030204" pitchFamily="18" charset="0"/>
                        </a:rPr>
                        <m:t>∆</m:t>
                      </m:r>
                      <m:acc>
                        <m:accPr>
                          <m:chr m:val="⃗"/>
                          <m:ctrlPr>
                            <a:rPr lang="tr-TR" sz="2400" i="1">
                              <a:latin typeface="Cambria Math" panose="02040503050406030204" pitchFamily="18" charset="0"/>
                            </a:rPr>
                          </m:ctrlPr>
                        </m:accPr>
                        <m:e>
                          <m:sSub>
                            <m:sSubPr>
                              <m:ctrlPr>
                                <a:rPr lang="tr-TR" sz="2400" i="1">
                                  <a:latin typeface="Cambria Math" panose="02040503050406030204" pitchFamily="18" charset="0"/>
                                </a:rPr>
                              </m:ctrlPr>
                            </m:sSubPr>
                            <m:e>
                              <m:r>
                                <a:rPr lang="tr-TR" sz="2400">
                                  <a:latin typeface="Cambria Math" panose="02040503050406030204" pitchFamily="18" charset="0"/>
                                </a:rPr>
                                <m:t>𝑯</m:t>
                              </m:r>
                            </m:e>
                            <m:sub>
                              <m:r>
                                <a:rPr lang="tr-TR" sz="2400">
                                  <a:latin typeface="Cambria Math" panose="02040503050406030204" pitchFamily="18" charset="0"/>
                                </a:rPr>
                                <m:t>𝒐</m:t>
                              </m:r>
                            </m:sub>
                          </m:sSub>
                        </m:e>
                      </m:acc>
                      <m:r>
                        <a:rPr lang="tr-TR" sz="2400">
                          <a:latin typeface="Cambria Math" panose="02040503050406030204" pitchFamily="18" charset="0"/>
                        </a:rPr>
                        <m:t>=</m:t>
                      </m:r>
                      <m:r>
                        <a:rPr lang="tr-TR" sz="2400">
                          <a:latin typeface="Cambria Math" panose="02040503050406030204" pitchFamily="18" charset="0"/>
                        </a:rPr>
                        <m:t>𝟎</m:t>
                      </m:r>
                      <m:r>
                        <a:rPr lang="tr-TR" sz="2400">
                          <a:latin typeface="Cambria Math" panose="02040503050406030204" pitchFamily="18" charset="0"/>
                        </a:rPr>
                        <m:t>⟹</m:t>
                      </m:r>
                      <m:sSub>
                        <m:sSubPr>
                          <m:ctrlPr>
                            <a:rPr lang="tr-TR" sz="2400" i="1">
                              <a:latin typeface="Cambria Math" panose="02040503050406030204" pitchFamily="18" charset="0"/>
                            </a:rPr>
                          </m:ctrlPr>
                        </m:sSubPr>
                        <m:e>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tr-TR" sz="2400">
                                      <a:latin typeface="Cambria Math" panose="02040503050406030204" pitchFamily="18" charset="0"/>
                                    </a:rPr>
                                    <m:t>𝑯</m:t>
                                  </m:r>
                                </m:e>
                                <m:sub>
                                  <m:r>
                                    <a:rPr lang="tr-TR" sz="2400">
                                      <a:latin typeface="Cambria Math" panose="02040503050406030204" pitchFamily="18" charset="0"/>
                                    </a:rPr>
                                    <m:t>𝒐</m:t>
                                  </m:r>
                                </m:sub>
                              </m:sSub>
                            </m:e>
                          </m:d>
                        </m:e>
                        <m:sub>
                          <m:r>
                            <a:rPr lang="tr-TR" sz="2400">
                              <a:latin typeface="Cambria Math" panose="02040503050406030204" pitchFamily="18" charset="0"/>
                            </a:rPr>
                            <m:t>𝟏</m:t>
                          </m:r>
                        </m:sub>
                      </m:sSub>
                      <m:r>
                        <a:rPr lang="tr-TR" sz="2400">
                          <a:latin typeface="Cambria Math" panose="02040503050406030204" pitchFamily="18" charset="0"/>
                        </a:rPr>
                        <m:t>=</m:t>
                      </m:r>
                      <m:sSub>
                        <m:sSubPr>
                          <m:ctrlPr>
                            <a:rPr lang="tr-TR" sz="2400" i="1">
                              <a:latin typeface="Cambria Math" panose="02040503050406030204" pitchFamily="18" charset="0"/>
                            </a:rPr>
                          </m:ctrlPr>
                        </m:sSubPr>
                        <m:e>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tr-TR" sz="2400">
                                      <a:latin typeface="Cambria Math" panose="02040503050406030204" pitchFamily="18" charset="0"/>
                                    </a:rPr>
                                    <m:t>𝑯</m:t>
                                  </m:r>
                                </m:e>
                                <m:sub>
                                  <m:r>
                                    <a:rPr lang="tr-TR" sz="2400">
                                      <a:latin typeface="Cambria Math" panose="02040503050406030204" pitchFamily="18" charset="0"/>
                                    </a:rPr>
                                    <m:t>𝒐</m:t>
                                  </m:r>
                                </m:sub>
                              </m:sSub>
                            </m:e>
                          </m:d>
                        </m:e>
                        <m:sub>
                          <m:r>
                            <a:rPr lang="tr-TR" sz="2400">
                              <a:latin typeface="Cambria Math" panose="02040503050406030204" pitchFamily="18" charset="0"/>
                            </a:rPr>
                            <m:t>𝟐</m:t>
                          </m:r>
                        </m:sub>
                      </m:sSub>
                    </m:oMath>
                  </m:oMathPara>
                </a14:m>
                <a:endParaRPr lang="tr-TR" sz="2400" dirty="0" smtClean="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𝑚</m:t>
                          </m:r>
                        </m:e>
                        <m:sub>
                          <m:r>
                            <a:rPr lang="tr-TR" sz="2400" b="0" i="1" smtClean="0">
                              <a:latin typeface="Cambria Math" panose="02040503050406030204" pitchFamily="18" charset="0"/>
                            </a:rPr>
                            <m:t>𝑚</m:t>
                          </m:r>
                        </m:sub>
                      </m:sSub>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𝑣</m:t>
                          </m:r>
                        </m:e>
                        <m:sub>
                          <m:r>
                            <a:rPr lang="tr-TR" sz="2400" b="0" i="1" smtClean="0">
                              <a:latin typeface="Cambria Math" panose="02040503050406030204" pitchFamily="18" charset="0"/>
                            </a:rPr>
                            <m:t>𝑚</m:t>
                          </m:r>
                        </m:sub>
                      </m:sSub>
                      <m:r>
                        <a:rPr lang="tr-TR" sz="2400" b="0" i="1" smtClean="0">
                          <a:latin typeface="Cambria Math" panose="02040503050406030204" pitchFamily="18" charset="0"/>
                        </a:rPr>
                        <m:t>𝑐𝑜𝑠</m:t>
                      </m:r>
                      <m:r>
                        <a:rPr lang="tr-TR" sz="2400" b="0" i="1" smtClean="0">
                          <a:latin typeface="Cambria Math" panose="02040503050406030204" pitchFamily="18" charset="0"/>
                        </a:rPr>
                        <m:t>20</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𝑙</m:t>
                          </m:r>
                        </m:e>
                        <m:sub>
                          <m:r>
                            <a:rPr lang="tr-TR" sz="2400" b="0" i="1" smtClean="0">
                              <a:latin typeface="Cambria Math" panose="02040503050406030204" pitchFamily="18" charset="0"/>
                            </a:rPr>
                            <m:t>1</m:t>
                          </m:r>
                        </m:sub>
                      </m:sSub>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𝑚</m:t>
                          </m:r>
                        </m:e>
                        <m:sub>
                          <m:r>
                            <a:rPr lang="tr-TR" sz="2400" b="0" i="1" smtClean="0">
                              <a:latin typeface="Cambria Math" panose="02040503050406030204" pitchFamily="18" charset="0"/>
                            </a:rPr>
                            <m:t>𝑏</m:t>
                          </m:r>
                        </m:sub>
                      </m:sSub>
                      <m:r>
                        <a:rPr lang="tr-TR" sz="2400" b="0" i="1" smtClean="0">
                          <a:latin typeface="Cambria Math" panose="02040503050406030204" pitchFamily="18" charset="0"/>
                        </a:rPr>
                        <m:t>𝜔</m:t>
                      </m:r>
                      <m:sSubSup>
                        <m:sSubSupPr>
                          <m:ctrlPr>
                            <a:rPr lang="tr-TR" sz="2400" b="0" i="1" smtClean="0">
                              <a:latin typeface="Cambria Math" panose="02040503050406030204" pitchFamily="18" charset="0"/>
                            </a:rPr>
                          </m:ctrlPr>
                        </m:sSubSupPr>
                        <m:e>
                          <m:r>
                            <a:rPr lang="tr-TR" sz="2400" b="0" i="1" smtClean="0">
                              <a:latin typeface="Cambria Math" panose="02040503050406030204" pitchFamily="18" charset="0"/>
                            </a:rPr>
                            <m:t>𝑙</m:t>
                          </m:r>
                        </m:e>
                        <m:sub>
                          <m:r>
                            <a:rPr lang="tr-TR" sz="2400" b="0" i="1" smtClean="0">
                              <a:latin typeface="Cambria Math" panose="02040503050406030204" pitchFamily="18" charset="0"/>
                            </a:rPr>
                            <m:t>1</m:t>
                          </m:r>
                        </m:sub>
                        <m:sup>
                          <m:r>
                            <a:rPr lang="tr-TR" sz="2400" b="0" i="1" smtClean="0">
                              <a:latin typeface="Cambria Math" panose="02040503050406030204" pitchFamily="18" charset="0"/>
                            </a:rPr>
                            <m:t>2</m:t>
                          </m:r>
                        </m:sup>
                      </m:sSubSup>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𝑚</m:t>
                          </m:r>
                        </m:e>
                        <m:sub>
                          <m:r>
                            <a:rPr lang="tr-TR" sz="2400" b="0" i="1" smtClean="0">
                              <a:latin typeface="Cambria Math" panose="02040503050406030204" pitchFamily="18" charset="0"/>
                            </a:rPr>
                            <m:t>𝑏</m:t>
                          </m:r>
                        </m:sub>
                      </m:sSub>
                      <m:r>
                        <a:rPr lang="tr-TR" sz="2400" b="0" i="1" smtClean="0">
                          <a:latin typeface="Cambria Math" panose="02040503050406030204" pitchFamily="18" charset="0"/>
                        </a:rPr>
                        <m:t>𝜔</m:t>
                      </m:r>
                      <m:sSubSup>
                        <m:sSubSupPr>
                          <m:ctrlPr>
                            <a:rPr lang="tr-TR" sz="2400" b="0" i="1" smtClean="0">
                              <a:latin typeface="Cambria Math" panose="02040503050406030204" pitchFamily="18" charset="0"/>
                            </a:rPr>
                          </m:ctrlPr>
                        </m:sSubSupPr>
                        <m:e>
                          <m:r>
                            <a:rPr lang="tr-TR" sz="2400" b="0" i="1" smtClean="0">
                              <a:latin typeface="Cambria Math" panose="02040503050406030204" pitchFamily="18" charset="0"/>
                            </a:rPr>
                            <m:t>𝑙</m:t>
                          </m:r>
                        </m:e>
                        <m:sub>
                          <m:r>
                            <a:rPr lang="tr-TR" sz="2400" b="0" i="1" smtClean="0">
                              <a:latin typeface="Cambria Math" panose="02040503050406030204" pitchFamily="18" charset="0"/>
                            </a:rPr>
                            <m:t>2</m:t>
                          </m:r>
                        </m:sub>
                        <m:sup>
                          <m:r>
                            <a:rPr lang="tr-TR" sz="2400" b="0" i="1" smtClean="0">
                              <a:latin typeface="Cambria Math" panose="02040503050406030204" pitchFamily="18" charset="0"/>
                            </a:rPr>
                            <m:t>2</m:t>
                          </m:r>
                        </m:sup>
                      </m:sSubSup>
                      <m:r>
                        <a:rPr lang="tr-TR" sz="2400" b="0" i="1" smtClean="0">
                          <a:latin typeface="Cambria Math" panose="02040503050406030204" pitchFamily="18" charset="0"/>
                        </a:rPr>
                        <m:t>=</m:t>
                      </m:r>
                      <m:d>
                        <m:dPr>
                          <m:ctrlPr>
                            <a:rPr lang="tr-TR" sz="2400" b="0" i="1" smtClean="0">
                              <a:latin typeface="Cambria Math" panose="02040503050406030204" pitchFamily="18" charset="0"/>
                            </a:rPr>
                          </m:ctrlPr>
                        </m:dPr>
                        <m:e>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𝑚</m:t>
                              </m:r>
                            </m:e>
                            <m:sub>
                              <m:r>
                                <a:rPr lang="tr-TR" sz="2400" b="0" i="1" smtClean="0">
                                  <a:latin typeface="Cambria Math" panose="02040503050406030204" pitchFamily="18" charset="0"/>
                                </a:rPr>
                                <m:t>𝑚</m:t>
                              </m:r>
                            </m:sub>
                          </m:sSub>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𝑚</m:t>
                              </m:r>
                            </m:e>
                            <m:sub>
                              <m:r>
                                <a:rPr lang="tr-TR" sz="2400" b="0" i="1" smtClean="0">
                                  <a:latin typeface="Cambria Math" panose="02040503050406030204" pitchFamily="18" charset="0"/>
                                </a:rPr>
                                <m:t>𝑏</m:t>
                              </m:r>
                            </m:sub>
                          </m:sSub>
                        </m:e>
                      </m:d>
                      <m:sSub>
                        <m:sSubPr>
                          <m:ctrlPr>
                            <a:rPr lang="tr-TR" sz="2400" i="1">
                              <a:latin typeface="Cambria Math" panose="02040503050406030204" pitchFamily="18" charset="0"/>
                            </a:rPr>
                          </m:ctrlPr>
                        </m:sSubPr>
                        <m:e>
                          <m:r>
                            <a:rPr lang="tr-TR" sz="2400" i="1">
                              <a:latin typeface="Cambria Math" panose="02040503050406030204" pitchFamily="18" charset="0"/>
                            </a:rPr>
                            <m:t>𝜔</m:t>
                          </m:r>
                        </m:e>
                        <m:sub>
                          <m:r>
                            <a:rPr lang="tr-TR" sz="2400" i="1">
                              <a:latin typeface="Cambria Math" panose="02040503050406030204" pitchFamily="18" charset="0"/>
                            </a:rPr>
                            <m:t>𝑦𝑒𝑛𝑖</m:t>
                          </m:r>
                        </m:sub>
                      </m:sSub>
                      <m:sSubSup>
                        <m:sSubSupPr>
                          <m:ctrlPr>
                            <a:rPr lang="tr-TR" sz="2400" i="1">
                              <a:latin typeface="Cambria Math" panose="02040503050406030204" pitchFamily="18" charset="0"/>
                            </a:rPr>
                          </m:ctrlPr>
                        </m:sSubSupPr>
                        <m:e>
                          <m:r>
                            <a:rPr lang="tr-TR" sz="2400" i="1">
                              <a:latin typeface="Cambria Math" panose="02040503050406030204" pitchFamily="18" charset="0"/>
                            </a:rPr>
                            <m:t>𝑙</m:t>
                          </m:r>
                        </m:e>
                        <m:sub>
                          <m:r>
                            <a:rPr lang="tr-TR" sz="2400" b="0" i="1" smtClean="0">
                              <a:latin typeface="Cambria Math" panose="02040503050406030204" pitchFamily="18" charset="0"/>
                            </a:rPr>
                            <m:t>1</m:t>
                          </m:r>
                        </m:sub>
                        <m:sup>
                          <m:r>
                            <a:rPr lang="tr-TR" sz="2400" i="1">
                              <a:latin typeface="Cambria Math" panose="02040503050406030204" pitchFamily="18" charset="0"/>
                            </a:rPr>
                            <m:t>2</m:t>
                          </m:r>
                        </m:sup>
                      </m:sSubSup>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𝑏</m:t>
                          </m:r>
                        </m:sub>
                      </m:sSub>
                      <m:sSub>
                        <m:sSubPr>
                          <m:ctrlPr>
                            <a:rPr lang="tr-TR" sz="2400" i="1">
                              <a:latin typeface="Cambria Math" panose="02040503050406030204" pitchFamily="18" charset="0"/>
                            </a:rPr>
                          </m:ctrlPr>
                        </m:sSubPr>
                        <m:e>
                          <m:r>
                            <a:rPr lang="tr-TR" sz="2400" i="1">
                              <a:latin typeface="Cambria Math" panose="02040503050406030204" pitchFamily="18" charset="0"/>
                            </a:rPr>
                            <m:t>𝜔</m:t>
                          </m:r>
                        </m:e>
                        <m:sub>
                          <m:r>
                            <a:rPr lang="tr-TR" sz="2400" i="1">
                              <a:latin typeface="Cambria Math" panose="02040503050406030204" pitchFamily="18" charset="0"/>
                            </a:rPr>
                            <m:t>𝑦𝑒𝑛𝑖</m:t>
                          </m:r>
                        </m:sub>
                      </m:sSub>
                      <m:sSubSup>
                        <m:sSubSupPr>
                          <m:ctrlPr>
                            <a:rPr lang="tr-TR" sz="2400" i="1">
                              <a:latin typeface="Cambria Math" panose="02040503050406030204" pitchFamily="18" charset="0"/>
                            </a:rPr>
                          </m:ctrlPr>
                        </m:sSubSupPr>
                        <m:e>
                          <m:r>
                            <a:rPr lang="tr-TR" sz="2400" i="1">
                              <a:latin typeface="Cambria Math" panose="02040503050406030204" pitchFamily="18" charset="0"/>
                            </a:rPr>
                            <m:t>𝑙</m:t>
                          </m:r>
                        </m:e>
                        <m:sub>
                          <m:r>
                            <a:rPr lang="tr-TR" sz="2400" i="1">
                              <a:latin typeface="Cambria Math" panose="02040503050406030204" pitchFamily="18" charset="0"/>
                            </a:rPr>
                            <m:t>2</m:t>
                          </m:r>
                        </m:sub>
                        <m:sup>
                          <m:r>
                            <a:rPr lang="tr-TR" sz="2400" i="1">
                              <a:latin typeface="Cambria Math" panose="02040503050406030204" pitchFamily="18" charset="0"/>
                            </a:rPr>
                            <m:t>2</m:t>
                          </m:r>
                        </m:sup>
                      </m:sSubSup>
                    </m:oMath>
                  </m:oMathPara>
                </a14:m>
                <a:endParaRPr lang="tr-TR" sz="2400" dirty="0" smtClean="0">
                  <a:latin typeface="+mj-lt"/>
                </a:endParaRPr>
              </a:p>
              <a:p>
                <a:pPr marL="0" indent="0">
                  <a:buNone/>
                </a:pPr>
                <a:endParaRPr lang="tr-TR" sz="2400" dirty="0" smtClean="0">
                  <a:latin typeface="+mj-lt"/>
                </a:endParaRPr>
              </a:p>
              <a:p>
                <a:pPr marL="0" indent="0">
                  <a:buNone/>
                </a:pPr>
                <a14:m>
                  <m:oMathPara xmlns:m="http://schemas.openxmlformats.org/officeDocument/2006/math">
                    <m:oMathParaPr>
                      <m:jc m:val="centerGroup"/>
                    </m:oMathParaPr>
                    <m:oMath xmlns:m="http://schemas.openxmlformats.org/officeDocument/2006/math">
                      <m:r>
                        <a:rPr lang="tr-TR" sz="2200" b="0" i="1" smtClean="0">
                          <a:latin typeface="Cambria Math" panose="02040503050406030204" pitchFamily="18" charset="0"/>
                        </a:rPr>
                        <m:t>0.05</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300</m:t>
                          </m:r>
                          <m:r>
                            <a:rPr lang="tr-TR" sz="2200" b="0" i="1" smtClean="0">
                              <a:latin typeface="Cambria Math" panose="02040503050406030204" pitchFamily="18" charset="0"/>
                            </a:rPr>
                            <m:t>𝑐𝑜𝑠</m:t>
                          </m:r>
                          <m:r>
                            <a:rPr lang="tr-TR" sz="2200" b="0" i="1" smtClean="0">
                              <a:latin typeface="Cambria Math" panose="02040503050406030204" pitchFamily="18" charset="0"/>
                            </a:rPr>
                            <m:t>20</m:t>
                          </m:r>
                        </m:e>
                      </m:d>
                      <m:r>
                        <a:rPr lang="tr-TR" sz="2200" b="0" i="1" smtClean="0">
                          <a:latin typeface="Cambria Math" panose="02040503050406030204" pitchFamily="18" charset="0"/>
                        </a:rPr>
                        <m:t>0.4</m:t>
                      </m:r>
                      <m:r>
                        <a:rPr lang="tr-TR" sz="2200" i="1">
                          <a:latin typeface="Cambria Math" panose="02040503050406030204" pitchFamily="18" charset="0"/>
                        </a:rPr>
                        <m:t>−</m:t>
                      </m:r>
                      <m:r>
                        <a:rPr lang="tr-TR" sz="2200" b="0" i="1" smtClean="0">
                          <a:latin typeface="Cambria Math" panose="02040503050406030204" pitchFamily="18" charset="0"/>
                        </a:rPr>
                        <m:t>3.2</m:t>
                      </m:r>
                      <m:d>
                        <m:dPr>
                          <m:ctrlPr>
                            <a:rPr lang="tr-TR" sz="2200" b="0" i="1" smtClean="0">
                              <a:latin typeface="Cambria Math" panose="02040503050406030204" pitchFamily="18" charset="0"/>
                            </a:rPr>
                          </m:ctrlPr>
                        </m:dPr>
                        <m:e>
                          <m:sSup>
                            <m:sSupPr>
                              <m:ctrlPr>
                                <a:rPr lang="tr-TR" sz="2200" b="0" i="1" smtClean="0">
                                  <a:latin typeface="Cambria Math" panose="02040503050406030204" pitchFamily="18" charset="0"/>
                                </a:rPr>
                              </m:ctrlPr>
                            </m:sSupPr>
                            <m:e>
                              <m:r>
                                <a:rPr lang="tr-TR" sz="2200" b="0" i="1" smtClean="0">
                                  <a:latin typeface="Cambria Math" panose="02040503050406030204" pitchFamily="18" charset="0"/>
                                </a:rPr>
                                <m:t>0.4</m:t>
                              </m:r>
                            </m:e>
                            <m:sup>
                              <m:r>
                                <a:rPr lang="tr-TR" sz="2200" b="0" i="1" smtClean="0">
                                  <a:latin typeface="Cambria Math" panose="02040503050406030204" pitchFamily="18" charset="0"/>
                                </a:rPr>
                                <m:t>2</m:t>
                              </m:r>
                            </m:sup>
                          </m:sSup>
                          <m:r>
                            <a:rPr lang="tr-TR" sz="2200" b="0" i="1" smtClean="0">
                              <a:latin typeface="Cambria Math" panose="02040503050406030204" pitchFamily="18" charset="0"/>
                            </a:rPr>
                            <m:t>+</m:t>
                          </m:r>
                          <m:sSup>
                            <m:sSupPr>
                              <m:ctrlPr>
                                <a:rPr lang="tr-TR" sz="2200" b="0" i="1" smtClean="0">
                                  <a:latin typeface="Cambria Math" panose="02040503050406030204" pitchFamily="18" charset="0"/>
                                </a:rPr>
                              </m:ctrlPr>
                            </m:sSupPr>
                            <m:e>
                              <m:r>
                                <a:rPr lang="tr-TR" sz="2200" b="0" i="1" smtClean="0">
                                  <a:latin typeface="Cambria Math" panose="02040503050406030204" pitchFamily="18" charset="0"/>
                                </a:rPr>
                                <m:t>0.2</m:t>
                              </m:r>
                            </m:e>
                            <m:sup>
                              <m:r>
                                <a:rPr lang="tr-TR" sz="2200" b="0" i="1" smtClean="0">
                                  <a:latin typeface="Cambria Math" panose="02040503050406030204" pitchFamily="18" charset="0"/>
                                </a:rPr>
                                <m:t>2</m:t>
                              </m:r>
                            </m:sup>
                          </m:sSup>
                        </m:e>
                      </m:d>
                      <m:r>
                        <a:rPr lang="tr-TR" sz="2200" b="0" i="1" smtClean="0">
                          <a:latin typeface="Cambria Math" panose="02040503050406030204" pitchFamily="18" charset="0"/>
                        </a:rPr>
                        <m:t>6</m:t>
                      </m:r>
                      <m:r>
                        <a:rPr lang="tr-TR" sz="2200" i="1">
                          <a:latin typeface="Cambria Math" panose="02040503050406030204" pitchFamily="18" charset="0"/>
                        </a:rPr>
                        <m:t>=</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3.25</m:t>
                          </m:r>
                        </m:e>
                      </m:d>
                      <m:sSub>
                        <m:sSubPr>
                          <m:ctrlPr>
                            <a:rPr lang="tr-TR" sz="2200" b="0" i="1" smtClean="0">
                              <a:latin typeface="Cambria Math" panose="02040503050406030204" pitchFamily="18" charset="0"/>
                            </a:rPr>
                          </m:ctrlPr>
                        </m:sSubPr>
                        <m:e>
                          <m:r>
                            <a:rPr lang="tr-TR" sz="2200" i="1">
                              <a:latin typeface="Cambria Math" panose="02040503050406030204" pitchFamily="18" charset="0"/>
                            </a:rPr>
                            <m:t>𝜔</m:t>
                          </m:r>
                        </m:e>
                        <m:sub>
                          <m:r>
                            <a:rPr lang="tr-TR" sz="2200" b="0" i="1" smtClean="0">
                              <a:latin typeface="Cambria Math" panose="02040503050406030204" pitchFamily="18" charset="0"/>
                            </a:rPr>
                            <m:t>𝑦𝑒𝑛𝑖</m:t>
                          </m:r>
                        </m:sub>
                      </m:sSub>
                      <m:sSup>
                        <m:sSupPr>
                          <m:ctrlPr>
                            <a:rPr lang="tr-TR" sz="2200" i="1">
                              <a:latin typeface="Cambria Math" panose="02040503050406030204" pitchFamily="18" charset="0"/>
                            </a:rPr>
                          </m:ctrlPr>
                        </m:sSupPr>
                        <m:e>
                          <m:r>
                            <a:rPr lang="tr-TR" sz="2200" b="0" i="1" smtClean="0">
                              <a:latin typeface="Cambria Math" panose="02040503050406030204" pitchFamily="18" charset="0"/>
                            </a:rPr>
                            <m:t> </m:t>
                          </m:r>
                          <m:r>
                            <a:rPr lang="tr-TR" sz="2200" i="1">
                              <a:latin typeface="Cambria Math" panose="02040503050406030204" pitchFamily="18" charset="0"/>
                            </a:rPr>
                            <m:t>0.4</m:t>
                          </m:r>
                        </m:e>
                        <m:sup>
                          <m:r>
                            <a:rPr lang="tr-TR" sz="2200" i="1">
                              <a:latin typeface="Cambria Math" panose="02040503050406030204" pitchFamily="18" charset="0"/>
                            </a:rPr>
                            <m:t>2</m:t>
                          </m:r>
                        </m:sup>
                      </m:sSup>
                      <m:r>
                        <a:rPr lang="tr-TR" sz="2200" i="1">
                          <a:latin typeface="Cambria Math" panose="02040503050406030204" pitchFamily="18" charset="0"/>
                        </a:rPr>
                        <m:t>−</m:t>
                      </m:r>
                      <m:r>
                        <a:rPr lang="tr-TR" sz="2200" b="0" i="1" smtClean="0">
                          <a:latin typeface="Cambria Math" panose="02040503050406030204" pitchFamily="18" charset="0"/>
                        </a:rPr>
                        <m:t>3.2</m:t>
                      </m:r>
                      <m:sSub>
                        <m:sSubPr>
                          <m:ctrlPr>
                            <a:rPr lang="tr-TR" sz="2200" i="1">
                              <a:latin typeface="Cambria Math" panose="02040503050406030204" pitchFamily="18" charset="0"/>
                            </a:rPr>
                          </m:ctrlPr>
                        </m:sSubPr>
                        <m:e>
                          <m:r>
                            <a:rPr lang="tr-TR" sz="2200" i="1">
                              <a:latin typeface="Cambria Math" panose="02040503050406030204" pitchFamily="18" charset="0"/>
                            </a:rPr>
                            <m:t>𝜔</m:t>
                          </m:r>
                        </m:e>
                        <m:sub>
                          <m:r>
                            <a:rPr lang="tr-TR" sz="2200" i="1">
                              <a:latin typeface="Cambria Math" panose="02040503050406030204" pitchFamily="18" charset="0"/>
                            </a:rPr>
                            <m:t>𝑦𝑒𝑛𝑖</m:t>
                          </m:r>
                        </m:sub>
                      </m:sSub>
                      <m:sSup>
                        <m:sSupPr>
                          <m:ctrlPr>
                            <a:rPr lang="tr-TR" sz="2200" i="1">
                              <a:latin typeface="Cambria Math" panose="02040503050406030204" pitchFamily="18" charset="0"/>
                            </a:rPr>
                          </m:ctrlPr>
                        </m:sSupPr>
                        <m:e>
                          <m:r>
                            <a:rPr lang="tr-TR" sz="2200" i="1">
                              <a:latin typeface="Cambria Math" panose="02040503050406030204" pitchFamily="18" charset="0"/>
                            </a:rPr>
                            <m:t>0.</m:t>
                          </m:r>
                          <m:r>
                            <a:rPr lang="tr-TR" sz="2200" b="0" i="1" smtClean="0">
                              <a:latin typeface="Cambria Math" panose="02040503050406030204" pitchFamily="18" charset="0"/>
                            </a:rPr>
                            <m:t>2</m:t>
                          </m:r>
                        </m:e>
                        <m:sup>
                          <m:r>
                            <a:rPr lang="tr-TR" sz="2200" i="1">
                              <a:latin typeface="Cambria Math" panose="02040503050406030204" pitchFamily="18" charset="0"/>
                            </a:rPr>
                            <m:t>2</m:t>
                          </m:r>
                        </m:sup>
                      </m:sSup>
                    </m:oMath>
                  </m:oMathPara>
                </a14:m>
                <a:endParaRPr lang="tr-TR" sz="2200" dirty="0" smtClean="0">
                  <a:latin typeface="+mj-lt"/>
                </a:endParaRPr>
              </a:p>
              <a:p>
                <a:pPr marL="0" indent="0">
                  <a:buNone/>
                </a:pPr>
                <a:endParaRPr lang="tr-TR" sz="2200" dirty="0" smtClean="0">
                  <a:latin typeface="+mj-lt"/>
                </a:endParaRPr>
              </a:p>
              <a:p>
                <a:pPr marL="0" indent="0">
                  <a:buNone/>
                </a:pPr>
                <a14:m>
                  <m:oMathPara xmlns:m="http://schemas.openxmlformats.org/officeDocument/2006/math">
                    <m:oMathParaPr>
                      <m:jc m:val="centerGroup"/>
                    </m:oMathParaPr>
                    <m:oMath xmlns:m="http://schemas.openxmlformats.org/officeDocument/2006/math">
                      <m:r>
                        <a:rPr lang="tr-TR" sz="2200" b="0" i="1" smtClean="0">
                          <a:latin typeface="Cambria Math" panose="02040503050406030204" pitchFamily="18" charset="0"/>
                        </a:rPr>
                        <m:t>⟹</m:t>
                      </m:r>
                      <m:sSub>
                        <m:sSubPr>
                          <m:ctrlPr>
                            <a:rPr lang="tr-TR" sz="2200" i="1">
                              <a:latin typeface="Cambria Math" panose="02040503050406030204" pitchFamily="18" charset="0"/>
                            </a:rPr>
                          </m:ctrlPr>
                        </m:sSubPr>
                        <m:e>
                          <m:r>
                            <a:rPr lang="tr-TR" sz="2200" i="1">
                              <a:latin typeface="Cambria Math" panose="02040503050406030204" pitchFamily="18" charset="0"/>
                            </a:rPr>
                            <m:t>𝜔</m:t>
                          </m:r>
                        </m:e>
                        <m:sub>
                          <m:r>
                            <a:rPr lang="tr-TR" sz="2200" i="1">
                              <a:latin typeface="Cambria Math" panose="02040503050406030204" pitchFamily="18" charset="0"/>
                            </a:rPr>
                            <m:t>𝑦𝑒𝑛𝑖</m:t>
                          </m:r>
                        </m:sub>
                      </m:sSub>
                      <m:r>
                        <a:rPr lang="tr-TR" sz="2200" b="0" i="1" smtClean="0">
                          <a:latin typeface="Cambria Math" panose="02040503050406030204" pitchFamily="18" charset="0"/>
                        </a:rPr>
                        <m:t>=2.77</m:t>
                      </m:r>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𝑟𝑎𝑑</m:t>
                          </m:r>
                        </m:num>
                        <m:den>
                          <m:r>
                            <a:rPr lang="tr-TR" sz="2200" b="0" i="1" smtClean="0">
                              <a:latin typeface="Cambria Math" panose="02040503050406030204" pitchFamily="18" charset="0"/>
                            </a:rPr>
                            <m:t>𝑠</m:t>
                          </m:r>
                        </m:den>
                      </m:f>
                      <m:r>
                        <a:rPr lang="tr-TR" sz="2200" b="0" i="1" smtClean="0">
                          <a:latin typeface="Cambria Math" panose="02040503050406030204" pitchFamily="18" charset="0"/>
                        </a:rPr>
                        <m:t>   (</m:t>
                      </m:r>
                      <m:r>
                        <a:rPr lang="tr-TR" sz="2200" b="0" i="1" smtClean="0">
                          <a:latin typeface="Cambria Math" panose="02040503050406030204" pitchFamily="18" charset="0"/>
                        </a:rPr>
                        <m:t>𝑡𝑒𝑟𝑠</m:t>
                      </m:r>
                      <m:r>
                        <a:rPr lang="tr-TR" sz="2200" b="0" i="1" smtClean="0">
                          <a:latin typeface="Cambria Math" panose="02040503050406030204" pitchFamily="18" charset="0"/>
                        </a:rPr>
                        <m:t> </m:t>
                      </m:r>
                      <m:r>
                        <a:rPr lang="tr-TR" sz="2200" b="0" i="1" smtClean="0">
                          <a:latin typeface="Cambria Math" panose="02040503050406030204" pitchFamily="18" charset="0"/>
                        </a:rPr>
                        <m:t>𝑦</m:t>
                      </m:r>
                      <m:r>
                        <a:rPr lang="tr-TR" sz="2200" b="0" i="1" smtClean="0">
                          <a:latin typeface="Cambria Math" panose="02040503050406030204" pitchFamily="18" charset="0"/>
                        </a:rPr>
                        <m:t>ö</m:t>
                      </m:r>
                      <m:r>
                        <a:rPr lang="tr-TR" sz="2200" b="0" i="1" smtClean="0">
                          <a:latin typeface="Cambria Math" panose="02040503050406030204" pitchFamily="18" charset="0"/>
                        </a:rPr>
                        <m:t>𝑛𝑑𝑒</m:t>
                      </m:r>
                      <m:r>
                        <a:rPr lang="tr-TR" sz="2200" b="0" i="1" smtClean="0">
                          <a:latin typeface="Cambria Math" panose="02040503050406030204" pitchFamily="18" charset="0"/>
                        </a:rPr>
                        <m:t>)</m:t>
                      </m:r>
                    </m:oMath>
                  </m:oMathPara>
                </a14:m>
                <a:endParaRPr lang="tr-TR" sz="2200" dirty="0">
                  <a:latin typeface="+mj-lt"/>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23528" y="1600200"/>
                <a:ext cx="8820472" cy="5257800"/>
              </a:xfrm>
              <a:blipFill rotWithShape="0">
                <a:blip r:embed="rId3"/>
                <a:stretch>
                  <a:fillRect l="-1037" t="-928"/>
                </a:stretch>
              </a:blipFill>
            </p:spPr>
            <p:txBody>
              <a:bodyPr/>
              <a:lstStyle/>
              <a:p>
                <a:r>
                  <a:rPr lang="tr-TR">
                    <a:noFill/>
                  </a:rPr>
                  <a:t> </a:t>
                </a:r>
              </a:p>
            </p:txBody>
          </p:sp>
        </mc:Fallback>
      </mc:AlternateContent>
    </p:spTree>
    <p:extLst>
      <p:ext uri="{BB962C8B-B14F-4D97-AF65-F5344CB8AC3E}">
        <p14:creationId xmlns:p14="http://schemas.microsoft.com/office/powerpoint/2010/main" val="2112162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23528" y="1600200"/>
                <a:ext cx="8820472" cy="5257800"/>
              </a:xfrm>
            </p:spPr>
            <p:txBody>
              <a:bodyPr/>
              <a:lstStyle/>
              <a:p>
                <a:pPr marL="0" indent="0">
                  <a:buNone/>
                </a:pPr>
                <a:r>
                  <a:rPr lang="tr-TR" sz="2400" dirty="0" smtClean="0">
                    <a:solidFill>
                      <a:srgbClr val="FF0000"/>
                    </a:solidFill>
                    <a:latin typeface="+mj-lt"/>
                  </a:rPr>
                  <a:t>Örnek 5 Çözüm: </a:t>
                </a:r>
              </a:p>
              <a:p>
                <a:pPr marL="0" indent="0">
                  <a:buNone/>
                </a:pPr>
                <a:r>
                  <a:rPr lang="tr-TR" sz="2400" dirty="0" smtClean="0">
                    <a:latin typeface="+mj-lt"/>
                  </a:rPr>
                  <a:t>Sistemin </a:t>
                </a:r>
                <a:r>
                  <a:rPr lang="tr-TR" sz="2400" dirty="0" err="1" smtClean="0">
                    <a:latin typeface="+mj-lt"/>
                  </a:rPr>
                  <a:t>açısal</a:t>
                </a:r>
                <a:r>
                  <a:rPr lang="tr-TR" sz="2400" dirty="0" smtClean="0">
                    <a:latin typeface="+mj-lt"/>
                  </a:rPr>
                  <a:t> konumu için ise iş-enerji yönteminde öğrendiğimiz enerjinin korunumu yazabiliriz.</a:t>
                </a:r>
                <a14:m>
                  <m:oMath xmlns:m="http://schemas.openxmlformats.org/officeDocument/2006/math">
                    <m:r>
                      <a:rPr lang="tr-TR" sz="2400" b="0" i="0" smtClean="0">
                        <a:latin typeface="Cambria Math" panose="02040503050406030204" pitchFamily="18" charset="0"/>
                      </a:rPr>
                      <m:t>  </m:t>
                    </m:r>
                    <m:d>
                      <m:dPr>
                        <m:ctrlPr>
                          <a:rPr lang="tr-TR" sz="2400" b="0" i="1" smtClean="0">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𝜔</m:t>
                            </m:r>
                          </m:e>
                          <m:sub>
                            <m:r>
                              <a:rPr lang="tr-TR" sz="2400" i="1">
                                <a:latin typeface="Cambria Math" panose="02040503050406030204" pitchFamily="18" charset="0"/>
                              </a:rPr>
                              <m:t>𝑦𝑒𝑛𝑖</m:t>
                            </m:r>
                          </m:sub>
                        </m:sSub>
                        <m:r>
                          <a:rPr lang="tr-TR" sz="2400" b="0" i="1" smtClean="0">
                            <a:latin typeface="Cambria Math" panose="02040503050406030204" pitchFamily="18" charset="0"/>
                          </a:rPr>
                          <m:t>=2.77</m:t>
                        </m:r>
                        <m:f>
                          <m:fPr>
                            <m:ctrlPr>
                              <a:rPr lang="tr-TR" sz="2400" b="0" i="1" smtClean="0">
                                <a:latin typeface="Cambria Math" panose="02040503050406030204" pitchFamily="18" charset="0"/>
                              </a:rPr>
                            </m:ctrlPr>
                          </m:fPr>
                          <m:num>
                            <m:r>
                              <a:rPr lang="tr-TR" sz="2400" b="0" i="1" smtClean="0">
                                <a:latin typeface="Cambria Math" panose="02040503050406030204" pitchFamily="18" charset="0"/>
                              </a:rPr>
                              <m:t>𝑟𝑎𝑑</m:t>
                            </m:r>
                          </m:num>
                          <m:den>
                            <m:r>
                              <a:rPr lang="tr-TR" sz="2400" b="0" i="1" smtClean="0">
                                <a:latin typeface="Cambria Math" panose="02040503050406030204" pitchFamily="18" charset="0"/>
                              </a:rPr>
                              <m:t>𝑠</m:t>
                            </m:r>
                          </m:den>
                        </m:f>
                      </m:e>
                    </m:d>
                  </m:oMath>
                </a14:m>
                <a:endParaRPr lang="tr-TR" sz="2400" dirty="0" smtClean="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𝑇</m:t>
                          </m:r>
                        </m:e>
                        <m:sub>
                          <m:r>
                            <a:rPr lang="tr-TR" sz="2400" b="0" i="1" smtClean="0">
                              <a:latin typeface="Cambria Math" panose="02040503050406030204" pitchFamily="18" charset="0"/>
                            </a:rPr>
                            <m:t>1</m:t>
                          </m:r>
                        </m:sub>
                      </m:sSub>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𝑉</m:t>
                          </m:r>
                        </m:e>
                        <m:sub>
                          <m:r>
                            <a:rPr lang="tr-TR" sz="2400" b="0" i="1" smtClean="0">
                              <a:latin typeface="Cambria Math" panose="02040503050406030204" pitchFamily="18" charset="0"/>
                            </a:rPr>
                            <m:t>1</m:t>
                          </m:r>
                        </m:sub>
                      </m:sSub>
                      <m:r>
                        <a:rPr lang="tr-TR" sz="2400" b="0" i="1" smtClean="0">
                          <a:latin typeface="Cambria Math" panose="02040503050406030204" pitchFamily="18" charset="0"/>
                        </a:rPr>
                        <m:t>=0+</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𝑉</m:t>
                          </m:r>
                        </m:e>
                        <m:sub>
                          <m:r>
                            <a:rPr lang="tr-TR" sz="2400" b="0" i="1" smtClean="0">
                              <a:latin typeface="Cambria Math" panose="02040503050406030204" pitchFamily="18" charset="0"/>
                            </a:rPr>
                            <m:t>2</m:t>
                          </m:r>
                        </m:sub>
                      </m:sSub>
                    </m:oMath>
                  </m:oMathPara>
                </a14:m>
                <a:endParaRPr lang="tr-TR" sz="2400"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tr-TR" sz="2400" b="0" i="1" smtClean="0">
                              <a:latin typeface="Cambria Math" panose="02040503050406030204" pitchFamily="18" charset="0"/>
                            </a:rPr>
                          </m:ctrlPr>
                        </m:fPr>
                        <m:num>
                          <m:r>
                            <a:rPr lang="tr-TR" sz="2400" b="0" i="1" smtClean="0">
                              <a:latin typeface="Cambria Math" panose="02040503050406030204" pitchFamily="18" charset="0"/>
                            </a:rPr>
                            <m:t>1</m:t>
                          </m:r>
                        </m:num>
                        <m:den>
                          <m:r>
                            <a:rPr lang="tr-TR" sz="2400" b="0" i="1" smtClean="0">
                              <a:latin typeface="Cambria Math" panose="02040503050406030204" pitchFamily="18" charset="0"/>
                            </a:rPr>
                            <m:t>2</m:t>
                          </m:r>
                        </m:den>
                      </m:f>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𝑚</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𝑏</m:t>
                              </m:r>
                            </m:sub>
                          </m:sSub>
                        </m:e>
                      </m:d>
                      <m:sSup>
                        <m:sSupPr>
                          <m:ctrlPr>
                            <a:rPr lang="tr-TR" sz="2400" b="0" i="1" smtClean="0">
                              <a:latin typeface="Cambria Math" panose="02040503050406030204" pitchFamily="18" charset="0"/>
                            </a:rPr>
                          </m:ctrlPr>
                        </m:sSupPr>
                        <m:e>
                          <m:d>
                            <m:dPr>
                              <m:ctrlPr>
                                <a:rPr lang="tr-TR" sz="2400" b="0" i="1" smtClean="0">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𝜔</m:t>
                                  </m:r>
                                </m:e>
                                <m:sub>
                                  <m:r>
                                    <a:rPr lang="tr-TR" sz="2400" i="1">
                                      <a:latin typeface="Cambria Math" panose="02040503050406030204" pitchFamily="18" charset="0"/>
                                    </a:rPr>
                                    <m:t>𝑦𝑒𝑛𝑖</m:t>
                                  </m:r>
                                </m:sub>
                              </m:sSub>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𝑙</m:t>
                                  </m:r>
                                </m:e>
                                <m:sub>
                                  <m:r>
                                    <a:rPr lang="tr-TR" sz="2400" b="0" i="1" smtClean="0">
                                      <a:latin typeface="Cambria Math" panose="02040503050406030204" pitchFamily="18" charset="0"/>
                                    </a:rPr>
                                    <m:t>1</m:t>
                                  </m:r>
                                </m:sub>
                              </m:sSub>
                            </m:e>
                          </m:d>
                        </m:e>
                        <m:sup>
                          <m:r>
                            <a:rPr lang="tr-TR" sz="2400" b="0" i="1" smtClean="0">
                              <a:latin typeface="Cambria Math" panose="02040503050406030204" pitchFamily="18" charset="0"/>
                            </a:rPr>
                            <m:t>2</m:t>
                          </m:r>
                        </m:sup>
                      </m:sSup>
                      <m:r>
                        <a:rPr lang="tr-TR" sz="2400" i="1">
                          <a:latin typeface="Cambria Math" panose="02040503050406030204" pitchFamily="18" charset="0"/>
                        </a:rPr>
                        <m:t>+</m:t>
                      </m:r>
                      <m:f>
                        <m:fPr>
                          <m:ctrlPr>
                            <a:rPr lang="tr-TR" sz="2400" b="0" i="1" smtClean="0">
                              <a:latin typeface="Cambria Math" panose="02040503050406030204" pitchFamily="18" charset="0"/>
                            </a:rPr>
                          </m:ctrlPr>
                        </m:fPr>
                        <m:num>
                          <m:r>
                            <a:rPr lang="tr-TR" sz="2400" b="0" i="1" smtClean="0">
                              <a:latin typeface="Cambria Math" panose="02040503050406030204" pitchFamily="18" charset="0"/>
                            </a:rPr>
                            <m:t>1</m:t>
                          </m:r>
                        </m:num>
                        <m:den>
                          <m:r>
                            <a:rPr lang="tr-TR" sz="2400" b="0" i="1" smtClean="0">
                              <a:latin typeface="Cambria Math" panose="02040503050406030204" pitchFamily="18" charset="0"/>
                            </a:rPr>
                            <m:t>2</m:t>
                          </m:r>
                        </m:den>
                      </m:f>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𝑏</m:t>
                          </m:r>
                        </m:sub>
                      </m:sSub>
                      <m:sSup>
                        <m:sSupPr>
                          <m:ctrlPr>
                            <a:rPr lang="tr-TR" sz="2400" i="1">
                              <a:latin typeface="Cambria Math" panose="02040503050406030204" pitchFamily="18" charset="0"/>
                            </a:rPr>
                          </m:ctrlPr>
                        </m:sSupPr>
                        <m:e>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𝜔</m:t>
                                  </m:r>
                                </m:e>
                                <m:sub>
                                  <m:r>
                                    <a:rPr lang="tr-TR" sz="2400" i="1">
                                      <a:latin typeface="Cambria Math" panose="02040503050406030204" pitchFamily="18" charset="0"/>
                                    </a:rPr>
                                    <m:t>𝑦𝑒𝑛𝑖</m:t>
                                  </m:r>
                                </m:sub>
                              </m:sSub>
                              <m:sSub>
                                <m:sSubPr>
                                  <m:ctrlPr>
                                    <a:rPr lang="tr-TR" sz="2400" i="1">
                                      <a:latin typeface="Cambria Math" panose="02040503050406030204" pitchFamily="18" charset="0"/>
                                    </a:rPr>
                                  </m:ctrlPr>
                                </m:sSubPr>
                                <m:e>
                                  <m:r>
                                    <a:rPr lang="tr-TR" sz="2400" i="1">
                                      <a:latin typeface="Cambria Math" panose="02040503050406030204" pitchFamily="18" charset="0"/>
                                    </a:rPr>
                                    <m:t>𝑙</m:t>
                                  </m:r>
                                </m:e>
                                <m:sub>
                                  <m:r>
                                    <a:rPr lang="tr-TR" sz="2400" b="0" i="1" smtClean="0">
                                      <a:latin typeface="Cambria Math" panose="02040503050406030204" pitchFamily="18" charset="0"/>
                                    </a:rPr>
                                    <m:t>2</m:t>
                                  </m:r>
                                </m:sub>
                              </m:sSub>
                            </m:e>
                          </m:d>
                        </m:e>
                        <m:sup>
                          <m:r>
                            <a:rPr lang="tr-TR" sz="2400" i="1">
                              <a:latin typeface="Cambria Math" panose="02040503050406030204" pitchFamily="18" charset="0"/>
                            </a:rPr>
                            <m:t>2</m:t>
                          </m:r>
                        </m:sup>
                      </m:sSup>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𝑚</m:t>
                          </m:r>
                        </m:e>
                        <m:sub>
                          <m:r>
                            <a:rPr lang="tr-TR" sz="2400" b="0" i="1" smtClean="0">
                              <a:latin typeface="Cambria Math" panose="02040503050406030204" pitchFamily="18" charset="0"/>
                            </a:rPr>
                            <m:t>𝑏</m:t>
                          </m:r>
                        </m:sub>
                      </m:sSub>
                      <m:r>
                        <a:rPr lang="tr-TR" sz="2400" b="0" i="1" smtClean="0">
                          <a:latin typeface="Cambria Math" panose="02040503050406030204" pitchFamily="18" charset="0"/>
                        </a:rPr>
                        <m:t>𝑔</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𝑙</m:t>
                          </m:r>
                        </m:e>
                        <m:sub>
                          <m:r>
                            <a:rPr lang="tr-TR" sz="2400" b="0" i="1" smtClean="0">
                              <a:latin typeface="Cambria Math" panose="02040503050406030204" pitchFamily="18" charset="0"/>
                            </a:rPr>
                            <m:t>2</m:t>
                          </m:r>
                        </m:sub>
                      </m:sSub>
                      <m:r>
                        <a:rPr lang="tr-TR" sz="2400" b="0" i="1" smtClean="0">
                          <a:latin typeface="Cambria Math" panose="02040503050406030204" pitchFamily="18" charset="0"/>
                        </a:rPr>
                        <m:t>−</m:t>
                      </m:r>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𝑚</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𝑏</m:t>
                              </m:r>
                            </m:sub>
                          </m:sSub>
                        </m:e>
                      </m:d>
                      <m:r>
                        <a:rPr lang="tr-TR" sz="2400" b="0" i="1" smtClean="0">
                          <a:latin typeface="Cambria Math" panose="02040503050406030204" pitchFamily="18" charset="0"/>
                        </a:rPr>
                        <m:t>𝑔</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𝑙</m:t>
                          </m:r>
                        </m:e>
                        <m:sub>
                          <m:r>
                            <a:rPr lang="tr-TR" sz="2400" b="0" i="1" smtClean="0">
                              <a:latin typeface="Cambria Math" panose="02040503050406030204" pitchFamily="18" charset="0"/>
                            </a:rPr>
                            <m:t>1</m:t>
                          </m:r>
                        </m:sub>
                      </m:sSub>
                      <m:r>
                        <a:rPr lang="tr-TR" sz="2400" b="0" i="1" smtClean="0">
                          <a:latin typeface="Cambria Math" panose="02040503050406030204" pitchFamily="18" charset="0"/>
                        </a:rPr>
                        <m:t>=0+</m:t>
                      </m:r>
                      <m:d>
                        <m:dPr>
                          <m:begChr m:val="["/>
                          <m:endChr m:val="]"/>
                          <m:ctrlPr>
                            <a:rPr lang="tr-TR" sz="2400" b="0" i="1" smtClean="0">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𝑏</m:t>
                              </m:r>
                            </m:sub>
                          </m:sSub>
                          <m:r>
                            <a:rPr lang="tr-TR" sz="2400" i="1">
                              <a:latin typeface="Cambria Math" panose="02040503050406030204" pitchFamily="18" charset="0"/>
                            </a:rPr>
                            <m:t>𝑔</m:t>
                          </m:r>
                          <m:sSub>
                            <m:sSubPr>
                              <m:ctrlPr>
                                <a:rPr lang="tr-TR" sz="2400" i="1">
                                  <a:latin typeface="Cambria Math" panose="02040503050406030204" pitchFamily="18" charset="0"/>
                                </a:rPr>
                              </m:ctrlPr>
                            </m:sSubPr>
                            <m:e>
                              <m:r>
                                <a:rPr lang="tr-TR" sz="2400" i="1">
                                  <a:latin typeface="Cambria Math" panose="02040503050406030204" pitchFamily="18" charset="0"/>
                                </a:rPr>
                                <m:t>𝑙</m:t>
                              </m:r>
                            </m:e>
                            <m:sub>
                              <m:r>
                                <a:rPr lang="tr-TR" sz="2400" i="1">
                                  <a:latin typeface="Cambria Math" panose="02040503050406030204" pitchFamily="18" charset="0"/>
                                </a:rPr>
                                <m:t>2</m:t>
                              </m:r>
                            </m:sub>
                          </m:sSub>
                          <m:r>
                            <a:rPr lang="tr-TR" sz="2400" i="1">
                              <a:latin typeface="Cambria Math" panose="02040503050406030204" pitchFamily="18" charset="0"/>
                            </a:rPr>
                            <m:t>−</m:t>
                          </m:r>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𝑚</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𝑚</m:t>
                                  </m:r>
                                </m:e>
                                <m:sub>
                                  <m:r>
                                    <a:rPr lang="tr-TR" sz="2400" i="1">
                                      <a:latin typeface="Cambria Math" panose="02040503050406030204" pitchFamily="18" charset="0"/>
                                    </a:rPr>
                                    <m:t>𝑏</m:t>
                                  </m:r>
                                </m:sub>
                              </m:sSub>
                            </m:e>
                          </m:d>
                          <m:r>
                            <a:rPr lang="tr-TR" sz="2400" i="1">
                              <a:latin typeface="Cambria Math" panose="02040503050406030204" pitchFamily="18" charset="0"/>
                            </a:rPr>
                            <m:t>𝑔</m:t>
                          </m:r>
                          <m:sSub>
                            <m:sSubPr>
                              <m:ctrlPr>
                                <a:rPr lang="tr-TR" sz="2400" i="1">
                                  <a:latin typeface="Cambria Math" panose="02040503050406030204" pitchFamily="18" charset="0"/>
                                </a:rPr>
                              </m:ctrlPr>
                            </m:sSubPr>
                            <m:e>
                              <m:r>
                                <a:rPr lang="tr-TR" sz="2400" i="1">
                                  <a:latin typeface="Cambria Math" panose="02040503050406030204" pitchFamily="18" charset="0"/>
                                </a:rPr>
                                <m:t>𝑙</m:t>
                              </m:r>
                            </m:e>
                            <m:sub>
                              <m:r>
                                <a:rPr lang="tr-TR" sz="2400" i="1">
                                  <a:latin typeface="Cambria Math" panose="02040503050406030204" pitchFamily="18" charset="0"/>
                                </a:rPr>
                                <m:t>1</m:t>
                              </m:r>
                            </m:sub>
                          </m:sSub>
                        </m:e>
                      </m:d>
                      <m:r>
                        <a:rPr lang="tr-TR" sz="2400" b="0" i="1" smtClean="0">
                          <a:latin typeface="Cambria Math" panose="02040503050406030204" pitchFamily="18" charset="0"/>
                        </a:rPr>
                        <m:t>𝑐𝑜𝑠</m:t>
                      </m:r>
                      <m:r>
                        <a:rPr lang="tr-TR" sz="2400" b="0" i="1" smtClean="0">
                          <a:latin typeface="Cambria Math" panose="02040503050406030204" pitchFamily="18" charset="0"/>
                        </a:rPr>
                        <m:t>𝜃</m:t>
                      </m:r>
                    </m:oMath>
                  </m:oMathPara>
                </a14:m>
                <a:endParaRPr lang="tr-TR" sz="2400" dirty="0" smtClean="0">
                  <a:latin typeface="+mj-lt"/>
                </a:endParaRPr>
              </a:p>
              <a:p>
                <a:pPr marL="0" indent="0">
                  <a:buNone/>
                </a:pPr>
                <a:endParaRPr lang="tr-TR" sz="2400" dirty="0">
                  <a:latin typeface="+mj-lt"/>
                </a:endParaRPr>
              </a:p>
              <a:p>
                <a:pPr marL="0" indent="0">
                  <a:buNone/>
                </a:pPr>
                <a14:m>
                  <m:oMathPara xmlns:m="http://schemas.openxmlformats.org/officeDocument/2006/math">
                    <m:oMathParaPr>
                      <m:jc m:val="centerGroup"/>
                    </m:oMathParaPr>
                    <m:oMath xmlns:m="http://schemas.openxmlformats.org/officeDocument/2006/math">
                      <m:f>
                        <m:fPr>
                          <m:ctrlPr>
                            <a:rPr lang="tr-TR" sz="2400" i="1">
                              <a:latin typeface="Cambria Math" panose="02040503050406030204" pitchFamily="18" charset="0"/>
                            </a:rPr>
                          </m:ctrlPr>
                        </m:fPr>
                        <m:num>
                          <m:r>
                            <a:rPr lang="tr-TR" sz="2400" i="1">
                              <a:latin typeface="Cambria Math" panose="02040503050406030204" pitchFamily="18" charset="0"/>
                            </a:rPr>
                            <m:t>1</m:t>
                          </m:r>
                        </m:num>
                        <m:den>
                          <m:r>
                            <a:rPr lang="tr-TR" sz="2400" i="1">
                              <a:latin typeface="Cambria Math" panose="02040503050406030204" pitchFamily="18" charset="0"/>
                            </a:rPr>
                            <m:t>2</m:t>
                          </m:r>
                        </m:den>
                      </m:f>
                      <m:d>
                        <m:dPr>
                          <m:ctrlPr>
                            <a:rPr lang="tr-TR" sz="2400" i="1">
                              <a:latin typeface="Cambria Math" panose="02040503050406030204" pitchFamily="18" charset="0"/>
                            </a:rPr>
                          </m:ctrlPr>
                        </m:dPr>
                        <m:e>
                          <m:r>
                            <a:rPr lang="tr-TR" sz="2400" b="0" i="1" smtClean="0">
                              <a:latin typeface="Cambria Math" panose="02040503050406030204" pitchFamily="18" charset="0"/>
                            </a:rPr>
                            <m:t>3.25</m:t>
                          </m:r>
                        </m:e>
                      </m:d>
                      <m:sSup>
                        <m:sSupPr>
                          <m:ctrlPr>
                            <a:rPr lang="tr-TR" sz="2400" i="1">
                              <a:latin typeface="Cambria Math" panose="02040503050406030204" pitchFamily="18" charset="0"/>
                            </a:rPr>
                          </m:ctrlPr>
                        </m:sSupPr>
                        <m:e>
                          <m:d>
                            <m:dPr>
                              <m:ctrlPr>
                                <a:rPr lang="tr-TR" sz="2400" i="1">
                                  <a:latin typeface="Cambria Math" panose="02040503050406030204" pitchFamily="18" charset="0"/>
                                </a:rPr>
                              </m:ctrlPr>
                            </m:dPr>
                            <m:e>
                              <m:d>
                                <m:dPr>
                                  <m:ctrlPr>
                                    <a:rPr lang="tr-TR" sz="2400" b="0" i="1" smtClean="0">
                                      <a:latin typeface="Cambria Math" panose="02040503050406030204" pitchFamily="18" charset="0"/>
                                    </a:rPr>
                                  </m:ctrlPr>
                                </m:dPr>
                                <m:e>
                                  <m:r>
                                    <a:rPr lang="tr-TR" sz="2400" b="0" i="1" smtClean="0">
                                      <a:latin typeface="Cambria Math" panose="02040503050406030204" pitchFamily="18" charset="0"/>
                                    </a:rPr>
                                    <m:t>2.77</m:t>
                                  </m:r>
                                </m:e>
                              </m:d>
                              <m:r>
                                <a:rPr lang="tr-TR" sz="2400" b="0" i="1" smtClean="0">
                                  <a:latin typeface="Cambria Math" panose="02040503050406030204" pitchFamily="18" charset="0"/>
                                </a:rPr>
                                <m:t>0.4</m:t>
                              </m:r>
                            </m:e>
                          </m:d>
                        </m:e>
                        <m:sup>
                          <m:r>
                            <a:rPr lang="tr-TR" sz="2400" i="1">
                              <a:latin typeface="Cambria Math" panose="02040503050406030204" pitchFamily="18" charset="0"/>
                            </a:rPr>
                            <m:t>2</m:t>
                          </m:r>
                        </m:sup>
                      </m:sSup>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r>
                            <a:rPr lang="tr-TR" sz="2400" i="1">
                              <a:latin typeface="Cambria Math" panose="02040503050406030204" pitchFamily="18" charset="0"/>
                            </a:rPr>
                            <m:t>2</m:t>
                          </m:r>
                        </m:den>
                      </m:f>
                      <m:r>
                        <a:rPr lang="tr-TR" sz="2400" b="0" i="1" smtClean="0">
                          <a:latin typeface="Cambria Math" panose="02040503050406030204" pitchFamily="18" charset="0"/>
                        </a:rPr>
                        <m:t>3.2</m:t>
                      </m:r>
                      <m:sSup>
                        <m:sSupPr>
                          <m:ctrlPr>
                            <a:rPr lang="tr-TR" sz="2400" i="1">
                              <a:latin typeface="Cambria Math" panose="02040503050406030204" pitchFamily="18" charset="0"/>
                            </a:rPr>
                          </m:ctrlPr>
                        </m:sSupPr>
                        <m:e>
                          <m:d>
                            <m:dPr>
                              <m:ctrlPr>
                                <a:rPr lang="tr-TR" sz="2400" i="1">
                                  <a:latin typeface="Cambria Math" panose="02040503050406030204" pitchFamily="18" charset="0"/>
                                </a:rPr>
                              </m:ctrlPr>
                            </m:dPr>
                            <m:e>
                              <m:d>
                                <m:dPr>
                                  <m:ctrlPr>
                                    <a:rPr lang="tr-TR" sz="2400" i="1">
                                      <a:latin typeface="Cambria Math" panose="02040503050406030204" pitchFamily="18" charset="0"/>
                                    </a:rPr>
                                  </m:ctrlPr>
                                </m:dPr>
                                <m:e>
                                  <m:r>
                                    <a:rPr lang="tr-TR" sz="2400" i="1">
                                      <a:latin typeface="Cambria Math" panose="02040503050406030204" pitchFamily="18" charset="0"/>
                                    </a:rPr>
                                    <m:t>2.77</m:t>
                                  </m:r>
                                </m:e>
                              </m:d>
                              <m:r>
                                <a:rPr lang="tr-TR" sz="2400" b="0" i="1" smtClean="0">
                                  <a:latin typeface="Cambria Math" panose="02040503050406030204" pitchFamily="18" charset="0"/>
                                </a:rPr>
                                <m:t>0.2</m:t>
                              </m:r>
                            </m:e>
                          </m:d>
                        </m:e>
                        <m:sup>
                          <m:r>
                            <a:rPr lang="tr-TR" sz="2400" i="1">
                              <a:latin typeface="Cambria Math" panose="02040503050406030204" pitchFamily="18" charset="0"/>
                            </a:rPr>
                            <m:t>2</m:t>
                          </m:r>
                        </m:sup>
                      </m:sSup>
                      <m:r>
                        <a:rPr lang="tr-TR" sz="2400" i="1">
                          <a:latin typeface="Cambria Math" panose="02040503050406030204" pitchFamily="18" charset="0"/>
                        </a:rPr>
                        <m:t>+</m:t>
                      </m:r>
                      <m:r>
                        <a:rPr lang="tr-TR" sz="2400" b="0" i="1" smtClean="0">
                          <a:latin typeface="Cambria Math" panose="02040503050406030204" pitchFamily="18" charset="0"/>
                        </a:rPr>
                        <m:t>3.2</m:t>
                      </m:r>
                      <m:r>
                        <a:rPr lang="tr-TR" sz="2400" i="1">
                          <a:latin typeface="Cambria Math" panose="02040503050406030204" pitchFamily="18" charset="0"/>
                        </a:rPr>
                        <m:t>𝑔</m:t>
                      </m:r>
                      <m:r>
                        <a:rPr lang="tr-TR" sz="2400" i="1">
                          <a:latin typeface="Cambria Math" panose="02040503050406030204" pitchFamily="18" charset="0"/>
                        </a:rPr>
                        <m:t>0.2−</m:t>
                      </m:r>
                      <m:d>
                        <m:dPr>
                          <m:ctrlPr>
                            <a:rPr lang="tr-TR" sz="2400" i="1">
                              <a:latin typeface="Cambria Math" panose="02040503050406030204" pitchFamily="18" charset="0"/>
                            </a:rPr>
                          </m:ctrlPr>
                        </m:dPr>
                        <m:e>
                          <m:r>
                            <a:rPr lang="tr-TR" sz="2400" b="0" i="1" smtClean="0">
                              <a:latin typeface="Cambria Math" panose="02040503050406030204" pitchFamily="18" charset="0"/>
                            </a:rPr>
                            <m:t>3.25</m:t>
                          </m:r>
                        </m:e>
                      </m:d>
                      <m:r>
                        <a:rPr lang="tr-TR" sz="2400" i="1">
                          <a:latin typeface="Cambria Math" panose="02040503050406030204" pitchFamily="18" charset="0"/>
                        </a:rPr>
                        <m:t>𝑔</m:t>
                      </m:r>
                      <m:r>
                        <a:rPr lang="tr-TR" sz="2400" i="1">
                          <a:latin typeface="Cambria Math" panose="02040503050406030204" pitchFamily="18" charset="0"/>
                        </a:rPr>
                        <m:t>0.4=0+</m:t>
                      </m:r>
                      <m:d>
                        <m:dPr>
                          <m:begChr m:val="["/>
                          <m:endChr m:val="]"/>
                          <m:ctrlPr>
                            <a:rPr lang="tr-TR" sz="2400" i="1">
                              <a:latin typeface="Cambria Math" panose="02040503050406030204" pitchFamily="18" charset="0"/>
                            </a:rPr>
                          </m:ctrlPr>
                        </m:dPr>
                        <m:e>
                          <m:r>
                            <a:rPr lang="tr-TR" sz="2400" b="0" i="1" smtClean="0">
                              <a:latin typeface="Cambria Math" panose="02040503050406030204" pitchFamily="18" charset="0"/>
                            </a:rPr>
                            <m:t>3.2</m:t>
                          </m:r>
                          <m:r>
                            <a:rPr lang="tr-TR" sz="2400" i="1">
                              <a:latin typeface="Cambria Math" panose="02040503050406030204" pitchFamily="18" charset="0"/>
                            </a:rPr>
                            <m:t>𝑔</m:t>
                          </m:r>
                          <m:r>
                            <a:rPr lang="tr-TR" sz="2400" b="0" i="1" smtClean="0">
                              <a:latin typeface="Cambria Math" panose="02040503050406030204" pitchFamily="18" charset="0"/>
                            </a:rPr>
                            <m:t>0.2</m:t>
                          </m:r>
                          <m:r>
                            <a:rPr lang="tr-TR" sz="2400" i="1">
                              <a:latin typeface="Cambria Math" panose="02040503050406030204" pitchFamily="18" charset="0"/>
                            </a:rPr>
                            <m:t>−</m:t>
                          </m:r>
                          <m:d>
                            <m:dPr>
                              <m:ctrlPr>
                                <a:rPr lang="tr-TR" sz="2400" i="1">
                                  <a:latin typeface="Cambria Math" panose="02040503050406030204" pitchFamily="18" charset="0"/>
                                </a:rPr>
                              </m:ctrlPr>
                            </m:dPr>
                            <m:e>
                              <m:r>
                                <a:rPr lang="tr-TR" sz="2400" b="0" i="1" smtClean="0">
                                  <a:latin typeface="Cambria Math" panose="02040503050406030204" pitchFamily="18" charset="0"/>
                                </a:rPr>
                                <m:t>3.25</m:t>
                              </m:r>
                            </m:e>
                          </m:d>
                          <m:r>
                            <a:rPr lang="tr-TR" sz="2400" i="1">
                              <a:latin typeface="Cambria Math" panose="02040503050406030204" pitchFamily="18" charset="0"/>
                            </a:rPr>
                            <m:t>𝑔</m:t>
                          </m:r>
                          <m:r>
                            <a:rPr lang="tr-TR" sz="2400" i="1">
                              <a:latin typeface="Cambria Math" panose="02040503050406030204" pitchFamily="18" charset="0"/>
                            </a:rPr>
                            <m:t>0.4</m:t>
                          </m:r>
                        </m:e>
                      </m:d>
                      <m:r>
                        <a:rPr lang="tr-TR" sz="2400" i="1">
                          <a:latin typeface="Cambria Math" panose="02040503050406030204" pitchFamily="18" charset="0"/>
                        </a:rPr>
                        <m:t>𝑐𝑜𝑠</m:t>
                      </m:r>
                      <m:r>
                        <a:rPr lang="tr-TR" sz="2400" i="1">
                          <a:latin typeface="Cambria Math" panose="02040503050406030204" pitchFamily="18" charset="0"/>
                        </a:rPr>
                        <m:t>𝜃</m:t>
                      </m:r>
                    </m:oMath>
                  </m:oMathPara>
                </a14:m>
                <a:endParaRPr lang="tr-TR" sz="2400" dirty="0" smtClean="0"/>
              </a:p>
              <a:p>
                <a:pPr marL="0" indent="0">
                  <a:buNone/>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rPr>
                        <m:t>𝑐𝑜𝑠</m:t>
                      </m:r>
                      <m:r>
                        <a:rPr lang="tr-TR" sz="2400" i="1">
                          <a:latin typeface="Cambria Math" panose="02040503050406030204" pitchFamily="18" charset="0"/>
                        </a:rPr>
                        <m:t>𝜃</m:t>
                      </m:r>
                      <m:r>
                        <a:rPr lang="tr-TR" sz="2400" b="0" i="1" smtClean="0">
                          <a:latin typeface="Cambria Math" panose="02040503050406030204" pitchFamily="18" charset="0"/>
                        </a:rPr>
                        <m:t>=0.61⟹</m:t>
                      </m:r>
                      <m:r>
                        <a:rPr lang="tr-TR" sz="2400" b="0" i="1" smtClean="0">
                          <a:latin typeface="Cambria Math" panose="02040503050406030204" pitchFamily="18" charset="0"/>
                        </a:rPr>
                        <m:t>𝜃</m:t>
                      </m:r>
                      <m:r>
                        <a:rPr lang="tr-TR" sz="2400" b="0" i="1" smtClean="0">
                          <a:latin typeface="Cambria Math" panose="02040503050406030204" pitchFamily="18" charset="0"/>
                        </a:rPr>
                        <m:t>=</m:t>
                      </m:r>
                      <m:sSup>
                        <m:sSupPr>
                          <m:ctrlPr>
                            <a:rPr lang="tr-TR" sz="2400" b="0" i="1" smtClean="0">
                              <a:latin typeface="Cambria Math" panose="02040503050406030204" pitchFamily="18" charset="0"/>
                            </a:rPr>
                          </m:ctrlPr>
                        </m:sSupPr>
                        <m:e>
                          <m:r>
                            <a:rPr lang="tr-TR" sz="2400" b="0" i="1" smtClean="0">
                              <a:latin typeface="Cambria Math" panose="02040503050406030204" pitchFamily="18" charset="0"/>
                            </a:rPr>
                            <m:t>52.1</m:t>
                          </m:r>
                        </m:e>
                        <m:sup>
                          <m:r>
                            <a:rPr lang="tr-TR" sz="2400" b="0" i="1" smtClean="0">
                              <a:latin typeface="Cambria Math" panose="02040503050406030204" pitchFamily="18" charset="0"/>
                            </a:rPr>
                            <m:t>0</m:t>
                          </m:r>
                        </m:sup>
                      </m:sSup>
                    </m:oMath>
                  </m:oMathPara>
                </a14:m>
                <a:endParaRPr lang="tr-TR" sz="2400" dirty="0"/>
              </a:p>
              <a:p>
                <a:pPr marL="0" indent="0">
                  <a:buNone/>
                </a:pPr>
                <a:endParaRPr lang="tr-TR" sz="2400" dirty="0"/>
              </a:p>
              <a:p>
                <a:pPr marL="0" indent="0">
                  <a:buNone/>
                </a:pPr>
                <a:endParaRPr lang="tr-TR" sz="2200" dirty="0" smtClean="0">
                  <a:latin typeface="+mj-lt"/>
                </a:endParaRPr>
              </a:p>
              <a:p>
                <a:pPr marL="0" indent="0">
                  <a:buNone/>
                </a:pPr>
                <a:endParaRPr lang="tr-TR" sz="2200" dirty="0">
                  <a:latin typeface="+mj-lt"/>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23528" y="1600200"/>
                <a:ext cx="8820472" cy="5257800"/>
              </a:xfrm>
              <a:blipFill rotWithShape="0">
                <a:blip r:embed="rId3"/>
                <a:stretch>
                  <a:fillRect l="-1037" t="-928"/>
                </a:stretch>
              </a:blipFill>
            </p:spPr>
            <p:txBody>
              <a:bodyPr/>
              <a:lstStyle/>
              <a:p>
                <a:r>
                  <a:rPr lang="tr-TR">
                    <a:noFill/>
                  </a:rPr>
                  <a:t> </a:t>
                </a:r>
              </a:p>
            </p:txBody>
          </p:sp>
        </mc:Fallback>
      </mc:AlternateContent>
    </p:spTree>
    <p:extLst>
      <p:ext uri="{BB962C8B-B14F-4D97-AF65-F5344CB8AC3E}">
        <p14:creationId xmlns:p14="http://schemas.microsoft.com/office/powerpoint/2010/main" val="3996152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sz="half" idx="1"/>
              </p:nvPr>
            </p:nvSpPr>
            <p:spPr>
              <a:xfrm>
                <a:off x="457200" y="1600200"/>
                <a:ext cx="8003232" cy="4530725"/>
              </a:xfrm>
            </p:spPr>
            <p:txBody>
              <a:bodyPr/>
              <a:lstStyle/>
              <a:p>
                <a:pPr marL="0" indent="0">
                  <a:buNone/>
                </a:pPr>
                <a:r>
                  <a:rPr lang="tr-TR" sz="2400" dirty="0" smtClean="0">
                    <a:solidFill>
                      <a:srgbClr val="FF0000"/>
                    </a:solidFill>
                    <a:latin typeface="+mj-lt"/>
                  </a:rPr>
                  <a:t>Örnek 6: </a:t>
                </a:r>
                <a:r>
                  <a:rPr lang="tr-TR" sz="2400" dirty="0">
                    <a:latin typeface="+mj-lt"/>
                  </a:rPr>
                  <a:t>Ağırlıksız çubuğun ucundaki iki kütle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𝜔</m:t>
                        </m:r>
                      </m:e>
                      <m:sub>
                        <m:r>
                          <a:rPr lang="tr-TR" sz="2400" i="1">
                            <a:latin typeface="Cambria Math" panose="02040503050406030204" pitchFamily="18" charset="0"/>
                          </a:rPr>
                          <m:t>0</m:t>
                        </m:r>
                      </m:sub>
                    </m:sSub>
                  </m:oMath>
                </a14:m>
                <a:r>
                  <a:rPr lang="tr-TR" sz="2400" dirty="0">
                    <a:latin typeface="+mj-lt"/>
                  </a:rPr>
                  <a:t>=2 </a:t>
                </a:r>
                <a:r>
                  <a:rPr lang="tr-TR" sz="2400" dirty="0" err="1">
                    <a:latin typeface="+mj-lt"/>
                  </a:rPr>
                  <a:t>rad</a:t>
                </a:r>
                <a:r>
                  <a:rPr lang="tr-TR" sz="2400" dirty="0">
                    <a:latin typeface="+mj-lt"/>
                  </a:rPr>
                  <a:t>/s hızıyla dönmekte iken 2 kg’lık cisim düşüyor ve yuvaya oturuyor. Çarpışmadan sonraki </a:t>
                </a:r>
                <a14:m>
                  <m:oMath xmlns:m="http://schemas.openxmlformats.org/officeDocument/2006/math">
                    <m:r>
                      <a:rPr lang="tr-TR" sz="2400" i="1">
                        <a:latin typeface="Cambria Math" panose="02040503050406030204" pitchFamily="18" charset="0"/>
                        <a:ea typeface="Cambria Math" panose="02040503050406030204" pitchFamily="18" charset="0"/>
                      </a:rPr>
                      <m:t>𝜔</m:t>
                    </m:r>
                  </m:oMath>
                </a14:m>
                <a:r>
                  <a:rPr lang="tr-TR" sz="2400" dirty="0">
                    <a:latin typeface="+mj-lt"/>
                  </a:rPr>
                  <a:t> </a:t>
                </a:r>
                <a:r>
                  <a:rPr lang="tr-TR" sz="2400" dirty="0" err="1">
                    <a:latin typeface="+mj-lt"/>
                  </a:rPr>
                  <a:t>açısal</a:t>
                </a:r>
                <a:r>
                  <a:rPr lang="tr-TR" sz="2400" dirty="0">
                    <a:latin typeface="+mj-lt"/>
                  </a:rPr>
                  <a:t> hızını hesaplayınız.</a:t>
                </a:r>
                <a:endParaRPr lang="en-US" sz="2400" dirty="0">
                  <a:latin typeface="+mj-lt"/>
                </a:endParaRPr>
              </a:p>
              <a:p>
                <a:pPr marL="0" indent="0">
                  <a:buNone/>
                </a:pPr>
                <a:endParaRPr lang="tr-TR" sz="2400" dirty="0">
                  <a:latin typeface="+mj-lt"/>
                </a:endParaRPr>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xfrm>
                <a:off x="457200" y="1600200"/>
                <a:ext cx="8003232" cy="4530725"/>
              </a:xfrm>
              <a:blipFill rotWithShape="0">
                <a:blip r:embed="rId2"/>
                <a:stretch>
                  <a:fillRect l="-1142" t="-1077"/>
                </a:stretch>
              </a:blipFill>
            </p:spPr>
            <p:txBody>
              <a:bodyPr/>
              <a:lstStyle/>
              <a:p>
                <a:r>
                  <a:rPr lang="tr-TR">
                    <a:noFill/>
                  </a:rPr>
                  <a:t> </a:t>
                </a:r>
              </a:p>
            </p:txBody>
          </p:sp>
        </mc:Fallback>
      </mc:AlternateContent>
      <p:pic>
        <p:nvPicPr>
          <p:cNvPr id="5" name="İçerik Yer Tutucusu 4"/>
          <p:cNvPicPr>
            <a:picLocks noGrp="1" noChangeAspect="1"/>
          </p:cNvPicPr>
          <p:nvPr>
            <p:ph sz="half" idx="2"/>
          </p:nvPr>
        </p:nvPicPr>
        <p:blipFill>
          <a:blip r:embed="rId3">
            <a:clrChange>
              <a:clrFrom>
                <a:srgbClr val="FFFFFF"/>
              </a:clrFrom>
              <a:clrTo>
                <a:srgbClr val="FFFFFF">
                  <a:alpha val="0"/>
                </a:srgbClr>
              </a:clrTo>
            </a:clrChange>
          </a:blip>
          <a:stretch>
            <a:fillRect/>
          </a:stretch>
        </p:blipFill>
        <p:spPr>
          <a:xfrm>
            <a:off x="1835696" y="2852870"/>
            <a:ext cx="4824536" cy="3976034"/>
          </a:xfrm>
          <a:prstGeom prst="rect">
            <a:avLst/>
          </a:prstGeom>
        </p:spPr>
      </p:pic>
    </p:spTree>
    <p:extLst>
      <p:ext uri="{BB962C8B-B14F-4D97-AF65-F5344CB8AC3E}">
        <p14:creationId xmlns:p14="http://schemas.microsoft.com/office/powerpoint/2010/main" val="3928798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57200" y="1412776"/>
                <a:ext cx="8435280" cy="5445224"/>
              </a:xfrm>
            </p:spPr>
            <p:txBody>
              <a:bodyPr/>
              <a:lstStyle/>
              <a:p>
                <a:pPr marL="0" indent="0">
                  <a:buNone/>
                </a:pPr>
                <a:r>
                  <a:rPr lang="tr-TR" sz="2400" dirty="0" smtClean="0">
                    <a:solidFill>
                      <a:srgbClr val="FF0000"/>
                    </a:solidFill>
                    <a:latin typeface="+mj-lt"/>
                  </a:rPr>
                  <a:t>Örnek 6 Çözüm:</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𝜔</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f>
                        <m:f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400" i="1">
                              <a:effectLst/>
                              <a:latin typeface="Cambria Math" panose="02040503050406030204" pitchFamily="18" charset="0"/>
                              <a:ea typeface="Calibri" panose="020F0502020204030204" pitchFamily="34" charset="0"/>
                              <a:cs typeface="Times New Roman" panose="02020603050405020304" pitchFamily="18" charset="0"/>
                            </a:rPr>
                            <m:t>𝑟𝑎𝑑</m:t>
                          </m:r>
                        </m:num>
                        <m:den>
                          <m:r>
                            <a:rPr lang="tr-TR" sz="2400" i="1">
                              <a:effectLst/>
                              <a:latin typeface="Cambria Math" panose="02040503050406030204" pitchFamily="18" charset="0"/>
                              <a:ea typeface="Calibri" panose="020F0502020204030204" pitchFamily="34" charset="0"/>
                              <a:cs typeface="Times New Roman" panose="02020603050405020304" pitchFamily="18" charset="0"/>
                            </a:rPr>
                            <m:t>𝑠</m:t>
                          </m:r>
                        </m:den>
                      </m:f>
                      <m:r>
                        <a:rPr lang="tr-T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=2 </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𝑘𝑔</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=6 </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𝑘𝑔</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=4 </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𝑘𝑔</m:t>
                      </m:r>
                      <m:r>
                        <a:rPr lang="tr-TR" sz="24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=300 </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𝑚𝑚</m:t>
                      </m:r>
                      <m:r>
                        <a:rPr lang="tr-TR" sz="2400" i="1">
                          <a:effectLst/>
                          <a:latin typeface="Cambria Math" panose="02040503050406030204" pitchFamily="18" charset="0"/>
                          <a:ea typeface="Calibri" panose="020F0502020204030204" pitchFamily="34" charset="0"/>
                          <a:cs typeface="Times New Roman" panose="02020603050405020304" pitchFamily="18" charset="0"/>
                        </a:rPr>
                        <m:t>=0.3 </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𝑚</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=500 </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𝑚𝑚</m:t>
                      </m:r>
                      <m:r>
                        <a:rPr lang="tr-TR" sz="2400" i="1">
                          <a:effectLst/>
                          <a:latin typeface="Cambria Math" panose="02040503050406030204" pitchFamily="18" charset="0"/>
                          <a:ea typeface="Calibri" panose="020F0502020204030204" pitchFamily="34" charset="0"/>
                          <a:cs typeface="Times New Roman" panose="02020603050405020304" pitchFamily="18" charset="0"/>
                        </a:rPr>
                        <m:t>=0.5 </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Tam çarpma anında düşen cismin hızı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f>
                        <m:f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𝑑</m:t>
                          </m:r>
                        </m:sub>
                      </m:sSub>
                      <m:sSubSup>
                        <m:sSubSup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𝑑</m:t>
                          </m:r>
                        </m:sub>
                        <m:sup>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tr-T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𝑔h</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𝑔h</m:t>
                          </m:r>
                        </m:e>
                      </m:rad>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tr-TR" sz="2400" i="1">
                              <a:effectLst/>
                              <a:latin typeface="Cambria Math" panose="02040503050406030204" pitchFamily="18" charset="0"/>
                              <a:ea typeface="Calibri" panose="020F0502020204030204" pitchFamily="34" charset="0"/>
                              <a:cs typeface="Times New Roman" panose="02020603050405020304" pitchFamily="18" charset="0"/>
                            </a:rPr>
                            <m:t>2∗9.81∗0.6</m:t>
                          </m:r>
                        </m:e>
                      </m:rad>
                      <m:r>
                        <a:rPr lang="tr-TR" sz="2400" i="1">
                          <a:effectLst/>
                          <a:latin typeface="Cambria Math" panose="02040503050406030204" pitchFamily="18" charset="0"/>
                          <a:ea typeface="Calibri" panose="020F0502020204030204" pitchFamily="34" charset="0"/>
                          <a:cs typeface="Times New Roman" panose="02020603050405020304" pitchFamily="18" charset="0"/>
                        </a:rPr>
                        <m:t>=3.43</m:t>
                      </m:r>
                      <m:f>
                        <m:f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400" i="1">
                              <a:effectLst/>
                              <a:latin typeface="Cambria Math" panose="02040503050406030204" pitchFamily="18" charset="0"/>
                              <a:ea typeface="Calibri" panose="020F0502020204030204" pitchFamily="34" charset="0"/>
                              <a:cs typeface="Times New Roman" panose="02020603050405020304" pitchFamily="18" charset="0"/>
                            </a:rPr>
                            <m:t>𝑚</m:t>
                          </m:r>
                        </m:num>
                        <m:den>
                          <m:r>
                            <a:rPr lang="tr-TR" sz="2400" i="1">
                              <a:effectLst/>
                              <a:latin typeface="Cambria Math" panose="02040503050406030204" pitchFamily="18" charset="0"/>
                              <a:ea typeface="Calibri" panose="020F0502020204030204" pitchFamily="34" charset="0"/>
                              <a:cs typeface="Times New Roman" panose="02020603050405020304" pitchFamily="18" charset="0"/>
                            </a:rPr>
                            <m:t>𝑠</m:t>
                          </m:r>
                        </m:den>
                      </m:f>
                    </m:oMath>
                  </m:oMathPara>
                </a14:m>
                <a:endParaRPr lang="tr-T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Çarpışmadan sonraki </a:t>
                </a:r>
                <a14:m>
                  <m:oMath xmlns:m="http://schemas.openxmlformats.org/officeDocument/2006/math">
                    <m:r>
                      <a:rPr lang="tr-TR" sz="2400">
                        <a:latin typeface="Cambria Math" panose="02040503050406030204" pitchFamily="18" charset="0"/>
                        <a:ea typeface="Times New Roman" panose="02020603050405020304" pitchFamily="18" charset="0"/>
                        <a:cs typeface="Times New Roman" panose="02020603050405020304" pitchFamily="18" charset="0"/>
                      </a:rPr>
                      <m:t>𝜔</m:t>
                    </m:r>
                  </m:oMath>
                </a14:m>
                <a:r>
                  <a:rPr lang="tr-TR" sz="24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ea typeface="Times New Roman" panose="02020603050405020304" pitchFamily="18" charset="0"/>
                    <a:cs typeface="Times New Roman" panose="02020603050405020304" pitchFamily="18" charset="0"/>
                  </a:rPr>
                  <a:t>açısal</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 hızı bulmak için </a:t>
                </a:r>
                <a:r>
                  <a:rPr lang="tr-TR" sz="2400" dirty="0" err="1">
                    <a:latin typeface="Times New Roman" panose="02020603050405020304" pitchFamily="18" charset="0"/>
                    <a:ea typeface="Times New Roman" panose="02020603050405020304" pitchFamily="18" charset="0"/>
                    <a:cs typeface="Times New Roman" panose="02020603050405020304" pitchFamily="18" charset="0"/>
                  </a:rPr>
                  <a:t>açısal</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 momentumun korunumundan yararlanabiliriz.</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m:rPr>
                          <m:sty m:val="p"/>
                        </m:rPr>
                        <a:rPr lang="tr-TR" sz="2400">
                          <a:latin typeface="Cambria Math" panose="02040503050406030204" pitchFamily="18" charset="0"/>
                          <a:ea typeface="Calibri" panose="020F0502020204030204" pitchFamily="34" charset="0"/>
                          <a:cs typeface="Times New Roman" panose="02020603050405020304" pitchFamily="18" charset="0"/>
                        </a:rPr>
                        <m:t>Δ</m:t>
                      </m:r>
                      <m:sSub>
                        <m:sSubPr>
                          <m:ctrlPr>
                            <a:rPr lang="tr-TR" sz="2400" i="1">
                              <a:latin typeface="Cambria Math" panose="02040503050406030204" pitchFamily="18" charset="0"/>
                              <a:ea typeface="Calibri" panose="020F0502020204030204" pitchFamily="34" charset="0"/>
                              <a:cs typeface="Times New Roman" panose="02020603050405020304" pitchFamily="18" charset="0"/>
                            </a:rPr>
                          </m:ctrlPr>
                        </m:sSubPr>
                        <m:e>
                          <m:r>
                            <a:rPr lang="tr-TR" sz="2400" i="1">
                              <a:latin typeface="Cambria Math" panose="02040503050406030204" pitchFamily="18" charset="0"/>
                              <a:ea typeface="Calibri" panose="020F0502020204030204" pitchFamily="34" charset="0"/>
                              <a:cs typeface="Times New Roman" panose="02020603050405020304" pitchFamily="18" charset="0"/>
                            </a:rPr>
                            <m:t>𝐻</m:t>
                          </m:r>
                        </m:e>
                        <m:sub>
                          <m:r>
                            <a:rPr lang="tr-TR" sz="2400" i="1">
                              <a:latin typeface="Cambria Math" panose="02040503050406030204" pitchFamily="18" charset="0"/>
                              <a:ea typeface="Calibri" panose="020F0502020204030204" pitchFamily="34" charset="0"/>
                              <a:cs typeface="Times New Roman" panose="02020603050405020304" pitchFamily="18" charset="0"/>
                            </a:rPr>
                            <m:t>0</m:t>
                          </m:r>
                        </m:sub>
                      </m:sSub>
                      <m:r>
                        <a:rPr lang="tr-TR" sz="2400" i="1">
                          <a:latin typeface="Cambria Math" panose="02040503050406030204" pitchFamily="18" charset="0"/>
                          <a:ea typeface="Calibri" panose="020F0502020204030204" pitchFamily="34" charset="0"/>
                          <a:cs typeface="Times New Roman" panose="02020603050405020304" pitchFamily="18" charset="0"/>
                        </a:rPr>
                        <m:t>=0;⟹</m:t>
                      </m:r>
                      <m:sSub>
                        <m:sSubPr>
                          <m:ctrlPr>
                            <a:rPr lang="tr-TR" sz="2400" i="1">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tr-TR" sz="2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latin typeface="Cambria Math" panose="02040503050406030204" pitchFamily="18" charset="0"/>
                                      <a:ea typeface="Times New Roman" panose="02020603050405020304" pitchFamily="18" charset="0"/>
                                      <a:cs typeface="Times New Roman" panose="02020603050405020304" pitchFamily="18" charset="0"/>
                                    </a:rPr>
                                    <m:t>0</m:t>
                                  </m:r>
                                </m:sub>
                              </m:sSub>
                            </m:e>
                          </m:d>
                        </m:e>
                        <m:sub>
                          <m:r>
                            <a:rPr lang="tr-TR" sz="2400" i="1">
                              <a:latin typeface="Cambria Math" panose="02040503050406030204" pitchFamily="18" charset="0"/>
                              <a:ea typeface="Times New Roman" panose="02020603050405020304" pitchFamily="18" charset="0"/>
                              <a:cs typeface="Times New Roman" panose="02020603050405020304" pitchFamily="18" charset="0"/>
                            </a:rPr>
                            <m:t>1</m:t>
                          </m:r>
                        </m:sub>
                      </m:sSub>
                      <m:r>
                        <a:rPr lang="tr-TR"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2400" i="1">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tr-TR" sz="2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latin typeface="Cambria Math" panose="02040503050406030204" pitchFamily="18" charset="0"/>
                                      <a:ea typeface="Times New Roman" panose="02020603050405020304" pitchFamily="18" charset="0"/>
                                      <a:cs typeface="Times New Roman" panose="02020603050405020304" pitchFamily="18" charset="0"/>
                                    </a:rPr>
                                    <m:t>0</m:t>
                                  </m:r>
                                </m:sub>
                              </m:sSub>
                            </m:e>
                          </m:d>
                        </m:e>
                        <m:sub>
                          <m:r>
                            <a:rPr lang="tr-TR" sz="2400" i="1">
                              <a:latin typeface="Cambria Math" panose="02040503050406030204" pitchFamily="18" charset="0"/>
                              <a:ea typeface="Times New Roman" panose="02020603050405020304" pitchFamily="18" charset="0"/>
                              <a:cs typeface="Times New Roman" panose="02020603050405020304" pitchFamily="18" charset="0"/>
                            </a:rPr>
                            <m:t>2</m:t>
                          </m:r>
                        </m:sub>
                      </m:sSub>
                    </m:oMath>
                  </m:oMathPara>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2400" dirty="0">
                  <a:latin typeface="+mj-lt"/>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57200" y="1412776"/>
                <a:ext cx="8435280" cy="5445224"/>
              </a:xfrm>
              <a:blipFill rotWithShape="0">
                <a:blip r:embed="rId2"/>
                <a:stretch>
                  <a:fillRect l="-1084" t="-896" r="-1806"/>
                </a:stretch>
              </a:blipFill>
            </p:spPr>
            <p:txBody>
              <a:bodyPr/>
              <a:lstStyle/>
              <a:p>
                <a:r>
                  <a:rPr lang="tr-TR">
                    <a:noFill/>
                  </a:rPr>
                  <a:t> </a:t>
                </a:r>
              </a:p>
            </p:txBody>
          </p:sp>
        </mc:Fallback>
      </mc:AlternateContent>
    </p:spTree>
    <p:extLst>
      <p:ext uri="{BB962C8B-B14F-4D97-AF65-F5344CB8AC3E}">
        <p14:creationId xmlns:p14="http://schemas.microsoft.com/office/powerpoint/2010/main" val="585210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57200" y="1600200"/>
                <a:ext cx="8686800" cy="5257800"/>
              </a:xfrm>
            </p:spPr>
            <p:txBody>
              <a:bodyPr/>
              <a:lstStyle/>
              <a:p>
                <a:pPr marL="0" indent="0">
                  <a:buNone/>
                </a:pPr>
                <a:r>
                  <a:rPr lang="tr-TR" sz="2400" dirty="0" smtClean="0">
                    <a:solidFill>
                      <a:srgbClr val="FF0000"/>
                    </a:solidFill>
                    <a:latin typeface="+mj-lt"/>
                  </a:rPr>
                  <a:t>Örnek 6 Çözüm Devam:</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m:t>
                          </m:r>
                        </m:sub>
                      </m:sSub>
                      <m:sSubSup>
                        <m:sSubSup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b>
                      </m:sSub>
                      <m:sSubSup>
                        <m:sSubSup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m:oMathPara>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=6∗</m:t>
                      </m:r>
                      <m:sSup>
                        <m:sSup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0.3</m:t>
                          </m:r>
                        </m:e>
                        <m: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∗2+4∗</m:t>
                      </m:r>
                      <m:sSup>
                        <m:sSup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0.5</m:t>
                          </m:r>
                        </m:e>
                        <m: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∗2−2∗3.43∗0.5</m:t>
                      </m:r>
                    </m:oMath>
                  </m:oMathPara>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=−0.351 </m:t>
                      </m:r>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𝑠</m:t>
                      </m:r>
                    </m:oMath>
                  </m:oMathPara>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b>
                              </m:sSub>
                            </m:e>
                          </m:d>
                          <m:sSubSup>
                            <m:sSubSup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d>
                          <m:sSubSup>
                            <m:sSubSup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d>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𝑦𝑒𝑛𝑖</m:t>
                          </m:r>
                        </m:sub>
                      </m:sSub>
                    </m:oMath>
                  </m:oMathPara>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2+4</m:t>
                              </m:r>
                            </m:e>
                          </m:d>
                          <m:sSup>
                            <m:sSup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0.5</m:t>
                              </m:r>
                            </m:e>
                            <m: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6</m:t>
                              </m:r>
                            </m:e>
                          </m:d>
                          <m:sSup>
                            <m:sSup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0.3</m:t>
                              </m:r>
                            </m:e>
                            <m: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d>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𝑦𝑒𝑛𝑖</m:t>
                          </m:r>
                        </m:sub>
                      </m:sSub>
                    </m:oMath>
                  </m:oMathPara>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=2.04</m:t>
                      </m:r>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𝑦𝑒𝑛𝑖</m:t>
                          </m:r>
                        </m:sub>
                      </m:sSub>
                    </m:oMath>
                  </m:oMathPara>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⟹−0.351=2.04</m:t>
                      </m:r>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𝑦𝑒𝑛𝑖</m:t>
                          </m:r>
                        </m:sub>
                      </m:sSub>
                    </m:oMath>
                  </m:oMathPara>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𝑦𝑒𝑛𝑖</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=−0.1721</m:t>
                      </m:r>
                      <m:f>
                        <m:f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 </m:t>
                      </m:r>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𝑆𝑌</m:t>
                      </m:r>
                    </m:oMath>
                  </m:oMathPara>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tr-T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2400" dirty="0">
                  <a:latin typeface="+mj-lt"/>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57200" y="1600200"/>
                <a:ext cx="8686800" cy="5257800"/>
              </a:xfrm>
              <a:blipFill rotWithShape="0">
                <a:blip r:embed="rId3"/>
                <a:stretch>
                  <a:fillRect l="-1053" t="-928"/>
                </a:stretch>
              </a:blipFill>
            </p:spPr>
            <p:txBody>
              <a:bodyPr/>
              <a:lstStyle/>
              <a:p>
                <a:r>
                  <a:rPr lang="tr-TR">
                    <a:noFill/>
                  </a:rPr>
                  <a:t> </a:t>
                </a:r>
              </a:p>
            </p:txBody>
          </p:sp>
        </mc:Fallback>
      </mc:AlternateContent>
    </p:spTree>
    <p:extLst>
      <p:ext uri="{BB962C8B-B14F-4D97-AF65-F5344CB8AC3E}">
        <p14:creationId xmlns:p14="http://schemas.microsoft.com/office/powerpoint/2010/main" val="340497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a:t>Parçacıkların Kinetiği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tr-TR" b="1" dirty="0">
                    <a:latin typeface="+mj-lt"/>
                  </a:rPr>
                  <a:t>Kinetik: </a:t>
                </a:r>
                <a:r>
                  <a:rPr lang="tr-TR" dirty="0">
                    <a:latin typeface="+mj-lt"/>
                  </a:rPr>
                  <a:t>Parçacığın hareketi ve parçacığın hareketini yaratan kuvvetler arasındaki ilişkiyi inceleyen bilim dalıdır. </a:t>
                </a:r>
                <a:endParaRPr lang="tr-TR" dirty="0" smtClean="0">
                  <a:latin typeface="+mj-lt"/>
                </a:endParaRPr>
              </a:p>
              <a:p>
                <a:pPr marL="0" indent="0">
                  <a:buNone/>
                </a:pPr>
                <a:r>
                  <a:rPr lang="tr-TR" b="1" dirty="0" err="1" smtClean="0">
                    <a:latin typeface="+mj-lt"/>
                  </a:rPr>
                  <a:t>İmpuls</a:t>
                </a:r>
                <a:r>
                  <a:rPr lang="tr-TR" b="1" dirty="0" smtClean="0">
                    <a:latin typeface="+mj-lt"/>
                  </a:rPr>
                  <a:t>-Momentum </a:t>
                </a:r>
                <a:r>
                  <a:rPr lang="tr-TR" b="1" dirty="0">
                    <a:latin typeface="+mj-lt"/>
                  </a:rPr>
                  <a:t>Yöntemi</a:t>
                </a:r>
              </a:p>
              <a:p>
                <a:pPr marL="0" indent="0">
                  <a:buNone/>
                </a:pPr>
                <a:endParaRPr lang="tr-TR" b="1" dirty="0" smtClean="0">
                  <a:latin typeface="+mj-lt"/>
                </a:endParaRPr>
              </a:p>
              <a:p>
                <a:pPr marL="0" indent="0">
                  <a:buNone/>
                </a:pPr>
                <a14:m>
                  <m:oMathPara xmlns:m="http://schemas.openxmlformats.org/officeDocument/2006/math">
                    <m:oMathParaPr>
                      <m:jc m:val="centerGroup"/>
                    </m:oMathParaPr>
                    <m:oMath xmlns:m="http://schemas.openxmlformats.org/officeDocument/2006/math">
                      <m:nary>
                        <m:naryPr>
                          <m:ctrlPr>
                            <a:rPr lang="en-US" sz="3600" i="1" smtClean="0">
                              <a:solidFill>
                                <a:srgbClr val="FF0000"/>
                              </a:solidFill>
                              <a:latin typeface="Cambria Math" panose="02040503050406030204" pitchFamily="18" charset="0"/>
                            </a:rPr>
                          </m:ctrlPr>
                        </m:naryPr>
                        <m:sub>
                          <m:sSub>
                            <m:sSubPr>
                              <m:ctrlPr>
                                <a:rPr lang="en-US" sz="3600" i="1">
                                  <a:solidFill>
                                    <a:srgbClr val="FF0000"/>
                                  </a:solidFill>
                                  <a:latin typeface="Cambria Math" panose="02040503050406030204" pitchFamily="18" charset="0"/>
                                </a:rPr>
                              </m:ctrlPr>
                            </m:sSubPr>
                            <m:e>
                              <m:r>
                                <a:rPr lang="tr-TR" sz="3600" i="1">
                                  <a:solidFill>
                                    <a:srgbClr val="FF0000"/>
                                  </a:solidFill>
                                  <a:latin typeface="Cambria Math" panose="02040503050406030204" pitchFamily="18" charset="0"/>
                                </a:rPr>
                                <m:t>𝑡</m:t>
                              </m:r>
                            </m:e>
                            <m:sub>
                              <m:r>
                                <a:rPr lang="tr-TR" sz="3600" i="1">
                                  <a:solidFill>
                                    <a:srgbClr val="FF0000"/>
                                  </a:solidFill>
                                  <a:latin typeface="Cambria Math" panose="02040503050406030204" pitchFamily="18" charset="0"/>
                                </a:rPr>
                                <m:t>1</m:t>
                              </m:r>
                            </m:sub>
                          </m:sSub>
                        </m:sub>
                        <m:sup>
                          <m:sSub>
                            <m:sSubPr>
                              <m:ctrlPr>
                                <a:rPr lang="en-US" sz="3600" i="1">
                                  <a:solidFill>
                                    <a:srgbClr val="FF0000"/>
                                  </a:solidFill>
                                  <a:latin typeface="Cambria Math" panose="02040503050406030204" pitchFamily="18" charset="0"/>
                                </a:rPr>
                              </m:ctrlPr>
                            </m:sSubPr>
                            <m:e>
                              <m:r>
                                <a:rPr lang="tr-TR" sz="3600" i="1">
                                  <a:solidFill>
                                    <a:srgbClr val="FF0000"/>
                                  </a:solidFill>
                                  <a:latin typeface="Cambria Math" panose="02040503050406030204" pitchFamily="18" charset="0"/>
                                </a:rPr>
                                <m:t>𝑡</m:t>
                              </m:r>
                            </m:e>
                            <m:sub>
                              <m:r>
                                <a:rPr lang="tr-TR" sz="3600" i="1">
                                  <a:solidFill>
                                    <a:srgbClr val="FF0000"/>
                                  </a:solidFill>
                                  <a:latin typeface="Cambria Math" panose="02040503050406030204" pitchFamily="18" charset="0"/>
                                </a:rPr>
                                <m:t>2</m:t>
                              </m:r>
                            </m:sub>
                          </m:sSub>
                        </m:sup>
                        <m:e>
                          <m:nary>
                            <m:naryPr>
                              <m:chr m:val="∑"/>
                              <m:subHide m:val="on"/>
                              <m:supHide m:val="on"/>
                              <m:ctrlPr>
                                <a:rPr lang="en-US" sz="3600" i="1">
                                  <a:solidFill>
                                    <a:srgbClr val="FF0000"/>
                                  </a:solidFill>
                                  <a:latin typeface="Cambria Math" panose="02040503050406030204" pitchFamily="18" charset="0"/>
                                </a:rPr>
                              </m:ctrlPr>
                            </m:naryPr>
                            <m:sub/>
                            <m:sup/>
                            <m:e>
                              <m:acc>
                                <m:accPr>
                                  <m:chr m:val="⃗"/>
                                  <m:ctrlPr>
                                    <a:rPr lang="en-US" sz="3600" i="1">
                                      <a:solidFill>
                                        <a:srgbClr val="FF0000"/>
                                      </a:solidFill>
                                      <a:latin typeface="Cambria Math" panose="02040503050406030204" pitchFamily="18" charset="0"/>
                                    </a:rPr>
                                  </m:ctrlPr>
                                </m:accPr>
                                <m:e>
                                  <m:r>
                                    <a:rPr lang="tr-TR" sz="3600" i="1">
                                      <a:solidFill>
                                        <a:srgbClr val="FF0000"/>
                                      </a:solidFill>
                                      <a:latin typeface="Cambria Math" panose="02040503050406030204" pitchFamily="18" charset="0"/>
                                    </a:rPr>
                                    <m:t>𝐹</m:t>
                                  </m:r>
                                </m:e>
                              </m:acc>
                            </m:e>
                          </m:nary>
                        </m:e>
                      </m:nary>
                      <m:r>
                        <a:rPr lang="tr-TR" sz="3600" i="1">
                          <a:solidFill>
                            <a:srgbClr val="FF0000"/>
                          </a:solidFill>
                          <a:latin typeface="Cambria Math" panose="02040503050406030204" pitchFamily="18" charset="0"/>
                        </a:rPr>
                        <m:t>𝑑𝑡</m:t>
                      </m:r>
                      <m:r>
                        <a:rPr lang="tr-TR" sz="3600" i="1">
                          <a:solidFill>
                            <a:srgbClr val="FF0000"/>
                          </a:solidFill>
                          <a:latin typeface="Cambria Math" panose="02040503050406030204" pitchFamily="18" charset="0"/>
                        </a:rPr>
                        <m:t>=</m:t>
                      </m:r>
                      <m:r>
                        <a:rPr lang="tr-TR" sz="3600" i="1">
                          <a:solidFill>
                            <a:srgbClr val="FF0000"/>
                          </a:solidFill>
                          <a:latin typeface="Cambria Math" panose="02040503050406030204" pitchFamily="18" charset="0"/>
                        </a:rPr>
                        <m:t>𝑚</m:t>
                      </m:r>
                      <m:nary>
                        <m:naryPr>
                          <m:ctrlPr>
                            <a:rPr lang="tr-TR" sz="3600" i="1">
                              <a:solidFill>
                                <a:srgbClr val="FF0000"/>
                              </a:solidFill>
                              <a:latin typeface="Cambria Math" panose="02040503050406030204" pitchFamily="18" charset="0"/>
                            </a:rPr>
                          </m:ctrlPr>
                        </m:naryPr>
                        <m:sub>
                          <m:sSub>
                            <m:sSubPr>
                              <m:ctrlPr>
                                <a:rPr lang="tr-TR" sz="3600" i="1">
                                  <a:solidFill>
                                    <a:srgbClr val="FF0000"/>
                                  </a:solidFill>
                                  <a:latin typeface="Cambria Math" panose="02040503050406030204" pitchFamily="18" charset="0"/>
                                </a:rPr>
                              </m:ctrlPr>
                            </m:sSubPr>
                            <m:e>
                              <m:r>
                                <a:rPr lang="tr-TR" sz="3600" i="1">
                                  <a:solidFill>
                                    <a:srgbClr val="FF0000"/>
                                  </a:solidFill>
                                  <a:latin typeface="Cambria Math" panose="02040503050406030204" pitchFamily="18" charset="0"/>
                                </a:rPr>
                                <m:t>𝑡</m:t>
                              </m:r>
                            </m:e>
                            <m:sub>
                              <m:r>
                                <a:rPr lang="tr-TR" sz="3600" i="1">
                                  <a:solidFill>
                                    <a:srgbClr val="FF0000"/>
                                  </a:solidFill>
                                  <a:latin typeface="Cambria Math" panose="02040503050406030204" pitchFamily="18" charset="0"/>
                                </a:rPr>
                                <m:t>1</m:t>
                              </m:r>
                            </m:sub>
                          </m:sSub>
                        </m:sub>
                        <m:sup>
                          <m:sSub>
                            <m:sSubPr>
                              <m:ctrlPr>
                                <a:rPr lang="tr-TR" sz="3600" i="1">
                                  <a:solidFill>
                                    <a:srgbClr val="FF0000"/>
                                  </a:solidFill>
                                  <a:latin typeface="Cambria Math" panose="02040503050406030204" pitchFamily="18" charset="0"/>
                                </a:rPr>
                              </m:ctrlPr>
                            </m:sSubPr>
                            <m:e>
                              <m:r>
                                <a:rPr lang="tr-TR" sz="3600" i="1">
                                  <a:solidFill>
                                    <a:srgbClr val="FF0000"/>
                                  </a:solidFill>
                                  <a:latin typeface="Cambria Math" panose="02040503050406030204" pitchFamily="18" charset="0"/>
                                </a:rPr>
                                <m:t>𝑡</m:t>
                              </m:r>
                            </m:e>
                            <m:sub>
                              <m:r>
                                <a:rPr lang="tr-TR" sz="3600" i="1">
                                  <a:solidFill>
                                    <a:srgbClr val="FF0000"/>
                                  </a:solidFill>
                                  <a:latin typeface="Cambria Math" panose="02040503050406030204" pitchFamily="18" charset="0"/>
                                </a:rPr>
                                <m:t>2</m:t>
                              </m:r>
                            </m:sub>
                          </m:sSub>
                        </m:sup>
                        <m:e>
                          <m:acc>
                            <m:accPr>
                              <m:chr m:val="⃗"/>
                              <m:ctrlPr>
                                <a:rPr lang="tr-TR" sz="3600" i="1">
                                  <a:solidFill>
                                    <a:srgbClr val="FF0000"/>
                                  </a:solidFill>
                                  <a:latin typeface="Cambria Math" panose="02040503050406030204" pitchFamily="18" charset="0"/>
                                </a:rPr>
                              </m:ctrlPr>
                            </m:accPr>
                            <m:e>
                              <m:r>
                                <a:rPr lang="tr-TR" sz="3600" i="1">
                                  <a:solidFill>
                                    <a:srgbClr val="FF0000"/>
                                  </a:solidFill>
                                  <a:latin typeface="Cambria Math" panose="02040503050406030204" pitchFamily="18" charset="0"/>
                                </a:rPr>
                                <m:t>𝑎</m:t>
                              </m:r>
                            </m:e>
                          </m:acc>
                        </m:e>
                      </m:nary>
                      <m:r>
                        <a:rPr lang="tr-TR" sz="3600" i="1">
                          <a:solidFill>
                            <a:srgbClr val="FF0000"/>
                          </a:solidFill>
                          <a:latin typeface="Cambria Math" panose="02040503050406030204" pitchFamily="18" charset="0"/>
                        </a:rPr>
                        <m:t>𝑑𝑡</m:t>
                      </m:r>
                    </m:oMath>
                  </m:oMathPara>
                </a14:m>
                <a:endParaRPr lang="en-US" sz="3600" dirty="0">
                  <a:solidFill>
                    <a:srgbClr val="FF0000"/>
                  </a:solidFill>
                </a:endParaRPr>
              </a:p>
              <a:p>
                <a:pPr marL="0" indent="0">
                  <a:buNone/>
                </a:pPr>
                <a:endParaRPr lang="tr-TR" sz="3600" dirty="0"/>
              </a:p>
              <a:p>
                <a:pPr marL="0" indent="0">
                  <a:buNone/>
                </a:pPr>
                <a:endParaRPr lang="tr-TR" sz="3600" dirty="0">
                  <a:latin typeface="+mj-lt"/>
                </a:endParaRPr>
              </a:p>
              <a:p>
                <a:pPr marL="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1480"/>
                </a:stretch>
              </a:blipFill>
            </p:spPr>
            <p:txBody>
              <a:bodyPr/>
              <a:lstStyle/>
              <a:p>
                <a:r>
                  <a:rPr lang="tr-TR">
                    <a:noFill/>
                  </a:rPr>
                  <a:t> </a:t>
                </a:r>
              </a:p>
            </p:txBody>
          </p:sp>
        </mc:Fallback>
      </mc:AlternateContent>
    </p:spTree>
    <p:extLst>
      <p:ext uri="{BB962C8B-B14F-4D97-AF65-F5344CB8AC3E}">
        <p14:creationId xmlns:p14="http://schemas.microsoft.com/office/powerpoint/2010/main" val="536257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sz="half" idx="1"/>
              </p:nvPr>
            </p:nvSpPr>
            <p:spPr>
              <a:xfrm>
                <a:off x="457200" y="1600200"/>
                <a:ext cx="8003232" cy="4530725"/>
              </a:xfrm>
            </p:spPr>
            <p:txBody>
              <a:bodyPr/>
              <a:lstStyle/>
              <a:p>
                <a:pPr marL="0" indent="0">
                  <a:buNone/>
                </a:pPr>
                <a:r>
                  <a:rPr lang="tr-TR" sz="2400" dirty="0" smtClean="0">
                    <a:solidFill>
                      <a:srgbClr val="FF0000"/>
                    </a:solidFill>
                    <a:latin typeface="+mj-lt"/>
                  </a:rPr>
                  <a:t>Örnek 7: </a:t>
                </a:r>
                <a:r>
                  <a:rPr lang="tr-TR" sz="2400" dirty="0">
                    <a:latin typeface="+mj-lt"/>
                  </a:rPr>
                  <a:t>Resimdeki sistem için doğrusal momentumu, </a:t>
                </a:r>
                <a:r>
                  <a:rPr lang="tr-TR" sz="2400" dirty="0" err="1">
                    <a:latin typeface="+mj-lt"/>
                  </a:rPr>
                  <a:t>açısal</a:t>
                </a:r>
                <a:r>
                  <a:rPr lang="tr-TR" sz="2400" dirty="0">
                    <a:latin typeface="+mj-lt"/>
                  </a:rPr>
                  <a:t> momentumu ve kinetik enerjiyi bulunuz</a:t>
                </a:r>
                <a:r>
                  <a:rPr lang="tr-TR" sz="2400" dirty="0" smtClean="0">
                    <a:latin typeface="+mj-lt"/>
                  </a:rPr>
                  <a:t>.</a:t>
                </a:r>
              </a:p>
              <a:p>
                <a:pPr marL="0" lvl="0" indent="0">
                  <a:buClr>
                    <a:srgbClr val="FFCC00"/>
                  </a:buClr>
                  <a:buNone/>
                </a:pPr>
                <a:r>
                  <a:rPr lang="tr-TR" sz="2400" dirty="0">
                    <a:solidFill>
                      <a:srgbClr val="FF0000"/>
                    </a:solidFill>
                    <a:latin typeface="Times New Roman"/>
                  </a:rPr>
                  <a:t>Çözüm:</a:t>
                </a:r>
              </a:p>
              <a:p>
                <a:pPr marL="0" lvl="0" indent="0">
                  <a:lnSpc>
                    <a:spcPct val="107000"/>
                  </a:lnSpc>
                  <a:spcAft>
                    <a:spcPts val="800"/>
                  </a:spcAft>
                  <a:buClr>
                    <a:srgbClr val="FFCC00"/>
                  </a:buClr>
                  <a:buNone/>
                </a:pP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Çizgisel Momentum</a:t>
                </a:r>
                <a:endParaRPr lang="tr-TR"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FFCC00"/>
                  </a:buClr>
                  <a:buNone/>
                </a:pPr>
                <a14:m>
                  <m:oMathPara xmlns:m="http://schemas.openxmlformats.org/officeDocument/2006/math">
                    <m:oMathParaPr>
                      <m:jc m:val="centerGroup"/>
                    </m:oMathParaPr>
                    <m:oMath xmlns:m="http://schemas.openxmlformats.org/officeDocument/2006/math">
                      <m:acc>
                        <m:accPr>
                          <m:chr m:val="⃗"/>
                          <m:ctrlP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𝐺</m:t>
                          </m:r>
                        </m:e>
                      </m:acc>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m:t>
                      </m:r>
                      <m:acc>
                        <m:accPr>
                          <m:chr m:val="⃗"/>
                          <m:ctrlP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𝑣</m:t>
                          </m:r>
                        </m:e>
                      </m:acc>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=3∙5(−</m:t>
                      </m:r>
                      <m:func>
                        <m:funcPr>
                          <m:ctrlP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tr-TR" sz="2400">
                              <a:solidFill>
                                <a:srgbClr val="000000"/>
                              </a:solidFill>
                              <a:latin typeface="Cambria Math" panose="02040503050406030204" pitchFamily="18" charset="0"/>
                              <a:ea typeface="Calibri" panose="020F0502020204030204" pitchFamily="34" charset="0"/>
                              <a:cs typeface="Times New Roman" panose="02020603050405020304" pitchFamily="18" charset="0"/>
                            </a:rPr>
                            <m:t>cos</m:t>
                          </m:r>
                        </m:fName>
                        <m:e>
                          <m:sSup>
                            <m:sSupPr>
                              <m:ctrlP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30</m:t>
                              </m:r>
                            </m:e>
                            <m:sup>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sup>
                          </m:sSup>
                        </m:e>
                      </m:func>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m:t>
                      </m:r>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unc>
                        <m:funcPr>
                          <m:ctrlP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tr-TR" sz="2400">
                              <a:solidFill>
                                <a:srgbClr val="000000"/>
                              </a:solidFill>
                              <a:latin typeface="Cambria Math" panose="02040503050406030204" pitchFamily="18" charset="0"/>
                              <a:ea typeface="Calibri" panose="020F0502020204030204" pitchFamily="34" charset="0"/>
                              <a:cs typeface="Times New Roman" panose="02020603050405020304" pitchFamily="18" charset="0"/>
                            </a:rPr>
                            <m:t>sin</m:t>
                          </m:r>
                        </m:fName>
                        <m:e>
                          <m:sSup>
                            <m:sSupPr>
                              <m:ctrlP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30</m:t>
                              </m:r>
                            </m:e>
                            <m:sup>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sup>
                          </m:sSup>
                        </m:e>
                      </m:func>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𝑗</m:t>
                      </m:r>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FFCC00"/>
                  </a:buClr>
                  <a:buNone/>
                </a:pPr>
                <a14:m>
                  <m:oMathPara xmlns:m="http://schemas.openxmlformats.org/officeDocument/2006/math">
                    <m:oMathParaPr>
                      <m:jc m:val="centerGroup"/>
                    </m:oMathParaPr>
                    <m:oMath xmlns:m="http://schemas.openxmlformats.org/officeDocument/2006/math">
                      <m:acc>
                        <m:accPr>
                          <m:chr m:val="⃗"/>
                          <m:ctrlP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𝐺</m:t>
                          </m:r>
                        </m:e>
                      </m:acc>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=−12.99</m:t>
                      </m:r>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m:t>
                      </m:r>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−7.5</m:t>
                      </m:r>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𝑗</m:t>
                      </m:r>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𝑘𝑔</m:t>
                      </m:r>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m:t>
                          </m:r>
                        </m:num>
                        <m:den>
                          <m:r>
                            <a:rPr lang="tr-T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𝑠</m:t>
                          </m:r>
                        </m:den>
                      </m:f>
                    </m:oMath>
                  </m:oMathPara>
                </a14:m>
                <a:endParaRPr lang="en-US" sz="2400" dirty="0">
                  <a:latin typeface="+mj-lt"/>
                </a:endParaRPr>
              </a:p>
            </p:txBody>
          </p:sp>
        </mc:Choice>
        <mc:Fallback xmlns="">
          <p:sp>
            <p:nvSpPr>
              <p:cNvPr id="3" name="İçerik Yer Tutucusu 2"/>
              <p:cNvSpPr>
                <a:spLocks noGrp="1" noRot="1" noChangeAspect="1" noMove="1" noResize="1" noEditPoints="1" noAdjustHandles="1" noChangeArrowheads="1" noChangeShapeType="1" noTextEdit="1"/>
              </p:cNvSpPr>
              <p:nvPr>
                <p:ph sz="half" idx="1"/>
              </p:nvPr>
            </p:nvSpPr>
            <p:spPr>
              <a:xfrm>
                <a:off x="457200" y="1600200"/>
                <a:ext cx="8003232" cy="4530725"/>
              </a:xfrm>
              <a:blipFill rotWithShape="0">
                <a:blip r:embed="rId2"/>
                <a:stretch>
                  <a:fillRect l="-1142" t="-1077"/>
                </a:stretch>
              </a:blipFill>
            </p:spPr>
            <p:txBody>
              <a:bodyPr/>
              <a:lstStyle/>
              <a:p>
                <a:r>
                  <a:rPr lang="tr-TR">
                    <a:noFill/>
                  </a:rPr>
                  <a:t> </a:t>
                </a:r>
              </a:p>
            </p:txBody>
          </p:sp>
        </mc:Fallback>
      </mc:AlternateContent>
      <p:pic>
        <p:nvPicPr>
          <p:cNvPr id="6" name="İçerik Yer Tutucusu 5"/>
          <p:cNvPicPr>
            <a:picLocks noGrp="1" noChangeAspect="1"/>
          </p:cNvPicPr>
          <p:nvPr>
            <p:ph sz="half" idx="2"/>
          </p:nvPr>
        </p:nvPicPr>
        <p:blipFill>
          <a:blip r:embed="rId3">
            <a:clrChange>
              <a:clrFrom>
                <a:srgbClr val="FFFFFF"/>
              </a:clrFrom>
              <a:clrTo>
                <a:srgbClr val="FFFFFF">
                  <a:alpha val="0"/>
                </a:srgbClr>
              </a:clrTo>
            </a:clrChange>
          </a:blip>
          <a:stretch>
            <a:fillRect/>
          </a:stretch>
        </p:blipFill>
        <p:spPr>
          <a:xfrm>
            <a:off x="107504" y="3789040"/>
            <a:ext cx="4038600" cy="2582055"/>
          </a:xfrm>
          <a:prstGeom prst="rect">
            <a:avLst/>
          </a:prstGeom>
        </p:spPr>
      </p:pic>
    </p:spTree>
    <p:extLst>
      <p:ext uri="{BB962C8B-B14F-4D97-AF65-F5344CB8AC3E}">
        <p14:creationId xmlns:p14="http://schemas.microsoft.com/office/powerpoint/2010/main" val="2481381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57200" y="1600200"/>
                <a:ext cx="8686800" cy="5257800"/>
              </a:xfrm>
            </p:spPr>
            <p:txBody>
              <a:bodyPr/>
              <a:lstStyle/>
              <a:p>
                <a:pPr marL="0" indent="0">
                  <a:buNone/>
                </a:pPr>
                <a:r>
                  <a:rPr lang="tr-TR" sz="2400" dirty="0" smtClean="0">
                    <a:solidFill>
                      <a:srgbClr val="FF0000"/>
                    </a:solidFill>
                    <a:latin typeface="+mj-lt"/>
                  </a:rPr>
                  <a:t>Örnek 7 Çözüm:</a:t>
                </a:r>
              </a:p>
              <a:p>
                <a:pPr marL="0" indent="0">
                  <a:lnSpc>
                    <a:spcPct val="107000"/>
                  </a:lnSpc>
                  <a:spcAft>
                    <a:spcPts val="800"/>
                  </a:spcAft>
                  <a:buNone/>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O noktasına göre </a:t>
                </a:r>
                <a:r>
                  <a:rPr lang="tr-TR" sz="2400" dirty="0" err="1">
                    <a:latin typeface="Times New Roman" panose="02020603050405020304" pitchFamily="18" charset="0"/>
                    <a:ea typeface="Times New Roman" panose="02020603050405020304" pitchFamily="18" charset="0"/>
                    <a:cs typeface="Times New Roman" panose="02020603050405020304" pitchFamily="18" charset="0"/>
                  </a:rPr>
                  <a:t>açısal</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 momentum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𝐻</m:t>
                              </m:r>
                            </m:e>
                          </m:acc>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𝑟</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𝑚</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𝑟</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𝐺</m:t>
                          </m:r>
                        </m:e>
                      </m:acc>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𝐻</m:t>
                              </m:r>
                            </m:e>
                          </m:acc>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𝑐𝑜𝑠</m:t>
                      </m:r>
                      <m:sSup>
                        <m:sSup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400" i="1">
                              <a:effectLst/>
                              <a:latin typeface="Cambria Math" panose="02040503050406030204" pitchFamily="18" charset="0"/>
                              <a:ea typeface="Calibri" panose="020F0502020204030204" pitchFamily="34" charset="0"/>
                              <a:cs typeface="Times New Roman" panose="02020603050405020304" pitchFamily="18" charset="0"/>
                            </a:rPr>
                            <m:t>15</m:t>
                          </m:r>
                        </m:e>
                        <m:sup>
                          <m:r>
                            <a:rPr lang="tr-TR" sz="24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tr-TR" sz="2400" i="1">
                          <a:effectLst/>
                          <a:latin typeface="Cambria Math" panose="02040503050406030204" pitchFamily="18" charset="0"/>
                          <a:ea typeface="Calibri" panose="020F0502020204030204" pitchFamily="34" charset="0"/>
                          <a:cs typeface="Times New Roman" panose="02020603050405020304" pitchFamily="18" charset="0"/>
                        </a:rPr>
                        <m:t>𝑖</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𝑠𝑖𝑛</m:t>
                      </m:r>
                      <m:sSup>
                        <m:sSup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400" i="1">
                              <a:effectLst/>
                              <a:latin typeface="Cambria Math" panose="02040503050406030204" pitchFamily="18" charset="0"/>
                              <a:ea typeface="Calibri" panose="020F0502020204030204" pitchFamily="34" charset="0"/>
                              <a:cs typeface="Times New Roman" panose="02020603050405020304" pitchFamily="18" charset="0"/>
                            </a:rPr>
                            <m:t>15</m:t>
                          </m:r>
                        </m:e>
                        <m:sup>
                          <m:r>
                            <a:rPr lang="tr-TR" sz="2400" i="1">
                              <a:effectLst/>
                              <a:latin typeface="Cambria Math" panose="02040503050406030204" pitchFamily="18" charset="0"/>
                              <a:ea typeface="Calibri" panose="020F0502020204030204" pitchFamily="34" charset="0"/>
                              <a:cs typeface="Times New Roman" panose="02020603050405020304" pitchFamily="18" charset="0"/>
                            </a:rPr>
                            <m:t>0</m:t>
                          </m:r>
                        </m:sup>
                      </m:sSup>
                      <m:r>
                        <a:rPr lang="tr-TR" sz="2400" i="1">
                          <a:effectLst/>
                          <a:latin typeface="Cambria Math" panose="02040503050406030204" pitchFamily="18" charset="0"/>
                          <a:ea typeface="Calibri" panose="020F0502020204030204" pitchFamily="34" charset="0"/>
                          <a:cs typeface="Times New Roman" panose="02020603050405020304" pitchFamily="18" charset="0"/>
                        </a:rPr>
                        <m:t>𝑗</m:t>
                      </m:r>
                      <m:r>
                        <a:rPr lang="tr-TR" sz="2400" i="1">
                          <a:effectLst/>
                          <a:latin typeface="Cambria Math" panose="02040503050406030204" pitchFamily="18" charset="0"/>
                          <a:ea typeface="Calibri" panose="020F0502020204030204" pitchFamily="34" charset="0"/>
                          <a:cs typeface="Times New Roman" panose="02020603050405020304" pitchFamily="18" charset="0"/>
                        </a:rPr>
                        <m:t>)×(−12.99</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𝑖</m:t>
                      </m:r>
                      <m:r>
                        <a:rPr lang="tr-TR" sz="2400" i="1">
                          <a:effectLst/>
                          <a:latin typeface="Cambria Math" panose="02040503050406030204" pitchFamily="18" charset="0"/>
                          <a:ea typeface="Calibri" panose="020F0502020204030204" pitchFamily="34" charset="0"/>
                          <a:cs typeface="Times New Roman" panose="02020603050405020304" pitchFamily="18" charset="0"/>
                        </a:rPr>
                        <m:t>−7.5</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𝑗</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𝐻</m:t>
                              </m:r>
                            </m:e>
                          </m:acc>
                        </m:e>
                        <m:sub>
                          <m:r>
                            <a:rPr lang="tr-TR" sz="24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tr-TR" sz="2400" i="1">
                          <a:effectLst/>
                          <a:latin typeface="Cambria Math" panose="02040503050406030204" pitchFamily="18" charset="0"/>
                          <a:ea typeface="Calibri" panose="020F0502020204030204" pitchFamily="34" charset="0"/>
                          <a:cs typeface="Times New Roman" panose="02020603050405020304" pitchFamily="18" charset="0"/>
                        </a:rPr>
                        <m:t>=−21.2</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𝑘</m:t>
                      </m:r>
                      <m:f>
                        <m:f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400" i="1">
                              <a:effectLst/>
                              <a:latin typeface="Cambria Math" panose="02040503050406030204" pitchFamily="18" charset="0"/>
                              <a:ea typeface="Calibri" panose="020F0502020204030204" pitchFamily="34" charset="0"/>
                              <a:cs typeface="Times New Roman" panose="02020603050405020304" pitchFamily="18" charset="0"/>
                            </a:rPr>
                            <m:t>𝑘𝑔</m:t>
                          </m:r>
                          <m:sSup>
                            <m:sSup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𝑚</m:t>
                              </m:r>
                            </m:e>
                            <m:sup>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tr-TR" sz="2400" i="1">
                              <a:effectLst/>
                              <a:latin typeface="Cambria Math" panose="02040503050406030204" pitchFamily="18" charset="0"/>
                              <a:ea typeface="Calibri" panose="020F0502020204030204" pitchFamily="34" charset="0"/>
                              <a:cs typeface="Times New Roman" panose="02020603050405020304" pitchFamily="18" charset="0"/>
                            </a:rPr>
                            <m:t>𝑠</m:t>
                          </m:r>
                        </m:den>
                      </m:f>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tr-TR" sz="2400" dirty="0">
                    <a:latin typeface="Times New Roman" panose="02020603050405020304" pitchFamily="18" charset="0"/>
                    <a:ea typeface="Calibri" panose="020F0502020204030204" pitchFamily="34" charset="0"/>
                    <a:cs typeface="Times New Roman" panose="02020603050405020304" pitchFamily="18" charset="0"/>
                  </a:rPr>
                  <a:t>Sistemin kinetik enerjisi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tr-TR" sz="2400" i="1">
                          <a:effectLst/>
                          <a:latin typeface="Cambria Math" panose="02040503050406030204" pitchFamily="18" charset="0"/>
                          <a:ea typeface="Calibri" panose="020F0502020204030204" pitchFamily="34" charset="0"/>
                          <a:cs typeface="Times New Roman" panose="02020603050405020304" pitchFamily="18" charset="0"/>
                        </a:rPr>
                        <m:t>𝑇</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tr-TR" sz="2400" i="1">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𝑣</m:t>
                          </m:r>
                        </m:e>
                        <m:sup>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tr-T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tr-TR" sz="24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400" i="1">
                              <a:effectLst/>
                              <a:latin typeface="Cambria Math" panose="02040503050406030204" pitchFamily="18" charset="0"/>
                              <a:ea typeface="Calibri" panose="020F0502020204030204" pitchFamily="34" charset="0"/>
                              <a:cs typeface="Times New Roman" panose="02020603050405020304" pitchFamily="18" charset="0"/>
                            </a:rPr>
                            <m:t>5</m:t>
                          </m:r>
                        </m:e>
                        <m:sup>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tr-TR" sz="2400" i="1">
                          <a:effectLst/>
                          <a:latin typeface="Cambria Math" panose="02040503050406030204" pitchFamily="18" charset="0"/>
                          <a:ea typeface="Calibri" panose="020F0502020204030204" pitchFamily="34" charset="0"/>
                          <a:cs typeface="Times New Roman" panose="02020603050405020304" pitchFamily="18" charset="0"/>
                        </a:rPr>
                        <m:t>=37.5 </m:t>
                      </m:r>
                      <m:r>
                        <a:rPr lang="tr-TR" sz="2400" i="1">
                          <a:effectLst/>
                          <a:latin typeface="Cambria Math" panose="02040503050406030204" pitchFamily="18" charset="0"/>
                          <a:ea typeface="Calibri" panose="020F0502020204030204" pitchFamily="34" charset="0"/>
                          <a:cs typeface="Times New Roman" panose="02020603050405020304" pitchFamily="18" charset="0"/>
                        </a:rPr>
                        <m:t>𝐽</m:t>
                      </m:r>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tr-TR" sz="2400" dirty="0" smtClean="0">
                  <a:effectLst/>
                  <a:latin typeface="+mj-lt"/>
                  <a:ea typeface="Calibri" panose="020F0502020204030204" pitchFamily="34" charset="0"/>
                  <a:cs typeface="Times New Roman" panose="02020603050405020304" pitchFamily="18" charset="0"/>
                </a:endParaRPr>
              </a:p>
              <a:p>
                <a:pPr marL="0" indent="0">
                  <a:buNone/>
                </a:pPr>
                <a:endParaRPr lang="en-US" sz="2400" dirty="0">
                  <a:latin typeface="+mj-lt"/>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57200" y="1600200"/>
                <a:ext cx="8686800" cy="5257800"/>
              </a:xfrm>
              <a:blipFill rotWithShape="0">
                <a:blip r:embed="rId3"/>
                <a:stretch>
                  <a:fillRect l="-1053" t="-928"/>
                </a:stretch>
              </a:blipFill>
            </p:spPr>
            <p:txBody>
              <a:bodyPr/>
              <a:lstStyle/>
              <a:p>
                <a:r>
                  <a:rPr lang="tr-TR">
                    <a:noFill/>
                  </a:rPr>
                  <a:t> </a:t>
                </a:r>
              </a:p>
            </p:txBody>
          </p:sp>
        </mc:Fallback>
      </mc:AlternateContent>
    </p:spTree>
    <p:extLst>
      <p:ext uri="{BB962C8B-B14F-4D97-AF65-F5344CB8AC3E}">
        <p14:creationId xmlns:p14="http://schemas.microsoft.com/office/powerpoint/2010/main" val="110538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p:sp>
        <p:nvSpPr>
          <p:cNvPr id="3" name="İçerik Yer Tutucusu 2"/>
          <p:cNvSpPr>
            <a:spLocks noGrp="1"/>
          </p:cNvSpPr>
          <p:nvPr>
            <p:ph sz="half" idx="1"/>
          </p:nvPr>
        </p:nvSpPr>
        <p:spPr>
          <a:xfrm>
            <a:off x="457200" y="1600200"/>
            <a:ext cx="8003232" cy="4530725"/>
          </a:xfrm>
        </p:spPr>
        <p:txBody>
          <a:bodyPr/>
          <a:lstStyle/>
          <a:p>
            <a:pPr marL="0" indent="0">
              <a:buNone/>
            </a:pPr>
            <a:r>
              <a:rPr lang="tr-TR" sz="2400" dirty="0" smtClean="0">
                <a:solidFill>
                  <a:srgbClr val="FF0000"/>
                </a:solidFill>
                <a:latin typeface="+mj-lt"/>
              </a:rPr>
              <a:t>Örnek 8: </a:t>
            </a:r>
            <a:r>
              <a:rPr lang="tr-TR" sz="2400" dirty="0">
                <a:latin typeface="+mj-lt"/>
              </a:rPr>
              <a:t>Resimdeki sistem için </a:t>
            </a:r>
            <a:r>
              <a:rPr lang="tr-TR" sz="2400" dirty="0" err="1">
                <a:latin typeface="+mj-lt"/>
              </a:rPr>
              <a:t>açısal</a:t>
            </a:r>
            <a:r>
              <a:rPr lang="tr-TR" sz="2400" dirty="0">
                <a:latin typeface="+mj-lt"/>
              </a:rPr>
              <a:t> momentumu ve </a:t>
            </a:r>
            <a:r>
              <a:rPr lang="tr-TR" sz="2400" dirty="0" err="1">
                <a:latin typeface="+mj-lt"/>
              </a:rPr>
              <a:t>açısal</a:t>
            </a:r>
            <a:r>
              <a:rPr lang="tr-TR" sz="2400" dirty="0">
                <a:latin typeface="+mj-lt"/>
              </a:rPr>
              <a:t> momentumun zamanla değişimini (türevini) bulunuz.</a:t>
            </a:r>
            <a:endParaRPr lang="en-US" sz="2400" dirty="0">
              <a:latin typeface="+mj-lt"/>
            </a:endParaRPr>
          </a:p>
        </p:txBody>
      </p:sp>
      <p:pic>
        <p:nvPicPr>
          <p:cNvPr id="5" name="İçerik Yer Tutucusu 4"/>
          <p:cNvPicPr>
            <a:picLocks noGrp="1" noChangeAspect="1"/>
          </p:cNvPicPr>
          <p:nvPr>
            <p:ph sz="half" idx="2"/>
          </p:nvPr>
        </p:nvPicPr>
        <p:blipFill>
          <a:blip r:embed="rId2"/>
          <a:stretch>
            <a:fillRect/>
          </a:stretch>
        </p:blipFill>
        <p:spPr>
          <a:xfrm>
            <a:off x="4648200" y="2608501"/>
            <a:ext cx="4038600" cy="2514122"/>
          </a:xfrm>
          <a:prstGeom prst="rect">
            <a:avLst/>
          </a:prstGeom>
        </p:spPr>
      </p:pic>
    </p:spTree>
    <p:extLst>
      <p:ext uri="{BB962C8B-B14F-4D97-AF65-F5344CB8AC3E}">
        <p14:creationId xmlns:p14="http://schemas.microsoft.com/office/powerpoint/2010/main" val="3877550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Örnekler</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57200" y="1600200"/>
                <a:ext cx="8651304" cy="5257800"/>
              </a:xfrm>
            </p:spPr>
            <p:txBody>
              <a:bodyPr/>
              <a:lstStyle/>
              <a:p>
                <a:pPr marL="0" indent="0">
                  <a:buNone/>
                </a:pPr>
                <a:r>
                  <a:rPr lang="tr-TR" sz="2400" dirty="0" smtClean="0">
                    <a:solidFill>
                      <a:srgbClr val="FF0000"/>
                    </a:solidFill>
                    <a:latin typeface="+mj-lt"/>
                  </a:rPr>
                  <a:t>Örnek 8 Çözüm:</a:t>
                </a:r>
              </a:p>
              <a:p>
                <a:pPr marL="0" indent="0">
                  <a:lnSpc>
                    <a:spcPct val="107000"/>
                  </a:lnSpc>
                  <a:spcAft>
                    <a:spcPts val="800"/>
                  </a:spcAft>
                  <a:buNone/>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O noktasına göre </a:t>
                </a:r>
                <a:r>
                  <a:rPr lang="tr-TR" sz="2400" dirty="0" err="1">
                    <a:latin typeface="Times New Roman" panose="02020603050405020304" pitchFamily="18" charset="0"/>
                    <a:ea typeface="Times New Roman" panose="02020603050405020304" pitchFamily="18" charset="0"/>
                    <a:cs typeface="Times New Roman" panose="02020603050405020304" pitchFamily="18" charset="0"/>
                  </a:rPr>
                  <a:t>açısal</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 momentum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𝑟</m:t>
                          </m:r>
                        </m:e>
                      </m:acc>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𝑚</m:t>
                      </m:r>
                      <m:acc>
                        <m:accPr>
                          <m:chr m:val="⃗"/>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𝑣</m:t>
                          </m:r>
                        </m:e>
                      </m:acc>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𝑎</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𝑏</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𝑐</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𝑘</m:t>
                          </m:r>
                        </m:e>
                      </m:acc>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𝑣</m:t>
                      </m:r>
                      <m:acc>
                        <m:accPr>
                          <m:chr m:val="⃗"/>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𝑘</m:t>
                          </m:r>
                        </m:e>
                      </m:acc>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𝑏𝑚𝑣</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𝑎𝑚𝑣</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𝑚𝑣</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𝑏</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𝑎</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tr-TR" sz="2400" dirty="0" err="1">
                    <a:effectLst/>
                    <a:latin typeface="Times New Roman" panose="02020603050405020304" pitchFamily="18" charset="0"/>
                    <a:ea typeface="Times New Roman" panose="02020603050405020304" pitchFamily="18" charset="0"/>
                    <a:cs typeface="Times New Roman" panose="02020603050405020304" pitchFamily="18" charset="0"/>
                  </a:rPr>
                  <a:t>Açısal</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momentumun türevi toplam momente eşittir.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acc>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𝑟</m:t>
                          </m:r>
                        </m:e>
                      </m:acc>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𝐹</m:t>
                          </m:r>
                        </m:e>
                      </m:acc>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acc>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𝑎</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𝑏</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𝑐</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𝑘</m:t>
                          </m:r>
                        </m:e>
                      </m:acc>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𝐹</m:t>
                      </m:r>
                      <m:acc>
                        <m:accPr>
                          <m:chr m:val="⃗"/>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𝑗</m:t>
                          </m:r>
                        </m:e>
                      </m:acc>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𝐻</m:t>
                              </m:r>
                            </m:e>
                          </m:acc>
                        </m:e>
                        <m: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𝑐𝐹</m:t>
                      </m:r>
                      <m:acc>
                        <m:accPr>
                          <m:chr m:val="⃗"/>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𝑎𝐹</m:t>
                      </m:r>
                      <m:acc>
                        <m:accPr>
                          <m:chr m:val="⃗"/>
                          <m:ctrlPr>
                            <a:rPr lang="tr-TR" sz="2400" i="1" smtClean="0">
                              <a:effectLst/>
                              <a:latin typeface="Cambria Math" panose="02040503050406030204" pitchFamily="18" charset="0"/>
                              <a:ea typeface="Calibri" panose="020F0502020204030204" pitchFamily="34" charset="0"/>
                              <a:cs typeface="Times New Roman" panose="02020603050405020304" pitchFamily="18" charset="0"/>
                            </a:rPr>
                          </m:ctrlPr>
                        </m:accPr>
                        <m:e>
                          <m:r>
                            <a:rPr lang="tr-TR" sz="2400" i="1">
                              <a:effectLst/>
                              <a:latin typeface="Cambria Math" panose="02040503050406030204" pitchFamily="18" charset="0"/>
                              <a:ea typeface="Calibri" panose="020F0502020204030204" pitchFamily="34" charset="0"/>
                              <a:cs typeface="Times New Roman" panose="02020603050405020304" pitchFamily="18" charset="0"/>
                            </a:rPr>
                            <m:t>𝑘</m:t>
                          </m:r>
                        </m:e>
                      </m:acc>
                    </m:oMath>
                  </m:oMathPara>
                </a14:m>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mj-lt"/>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57200" y="1600200"/>
                <a:ext cx="8651304" cy="5257800"/>
              </a:xfrm>
              <a:blipFill rotWithShape="0">
                <a:blip r:embed="rId2"/>
                <a:stretch>
                  <a:fillRect l="-1057" t="-928"/>
                </a:stretch>
              </a:blipFill>
            </p:spPr>
            <p:txBody>
              <a:bodyPr/>
              <a:lstStyle/>
              <a:p>
                <a:r>
                  <a:rPr lang="tr-TR">
                    <a:noFill/>
                  </a:rPr>
                  <a:t> </a:t>
                </a:r>
              </a:p>
            </p:txBody>
          </p:sp>
        </mc:Fallback>
      </mc:AlternateContent>
    </p:spTree>
    <p:extLst>
      <p:ext uri="{BB962C8B-B14F-4D97-AF65-F5344CB8AC3E}">
        <p14:creationId xmlns:p14="http://schemas.microsoft.com/office/powerpoint/2010/main" val="343535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solidFill>
                  <a:srgbClr val="FF0000"/>
                </a:solidFill>
              </a:rPr>
              <a:t>İmpuls</a:t>
            </a:r>
            <a:r>
              <a:rPr lang="tr-TR" dirty="0">
                <a:solidFill>
                  <a:srgbClr val="FF0000"/>
                </a:solidFill>
              </a:rPr>
              <a:t>-Momentum </a:t>
            </a:r>
            <a:r>
              <a:rPr lang="tr-TR" dirty="0" smtClean="0">
                <a:solidFill>
                  <a:srgbClr val="FF0000"/>
                </a:solidFill>
              </a:rPr>
              <a:t>Yöntemi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285750" indent="-285750">
                  <a:buFont typeface="Arial" panose="020B0604020202020204" pitchFamily="34" charset="0"/>
                  <a:buChar char="•"/>
                </a:pPr>
                <a:r>
                  <a:rPr lang="tr-TR" dirty="0" smtClean="0"/>
                  <a:t>Toplam kuvvetin </a:t>
                </a:r>
                <a:r>
                  <a:rPr lang="tr-TR" dirty="0" err="1"/>
                  <a:t>yerdeğiştirmeye</a:t>
                </a:r>
                <a:r>
                  <a:rPr lang="tr-TR" dirty="0"/>
                  <a:t> bağlı </a:t>
                </a:r>
                <a:r>
                  <a:rPr lang="tr-TR" dirty="0" err="1"/>
                  <a:t>integrasyonu</a:t>
                </a:r>
                <a:r>
                  <a:rPr lang="tr-TR" dirty="0"/>
                  <a:t> ile elde edilir.</a:t>
                </a:r>
              </a:p>
              <a:p>
                <a:pPr marL="285750" indent="-285750">
                  <a:buFont typeface="Arial" panose="020B0604020202020204" pitchFamily="34" charset="0"/>
                  <a:buChar char="•"/>
                </a:pPr>
                <a:r>
                  <a:rPr lang="tr-TR" dirty="0"/>
                  <a:t>Belirli bir aralık için </a:t>
                </a:r>
                <a:r>
                  <a:rPr lang="tr-TR" dirty="0" smtClean="0"/>
                  <a:t>geçerlidir.</a:t>
                </a:r>
              </a:p>
              <a:p>
                <a:pPr marL="285750" indent="-285750">
                  <a:buFont typeface="Arial" panose="020B0604020202020204" pitchFamily="34" charset="0"/>
                  <a:buChar char="•"/>
                </a:pPr>
                <a:endParaRPr lang="tr-TR" dirty="0" smtClean="0"/>
              </a:p>
              <a:p>
                <a:pPr marL="0" indent="0">
                  <a:buNone/>
                </a:pPr>
                <a14:m>
                  <m:oMathPara xmlns:m="http://schemas.openxmlformats.org/officeDocument/2006/math">
                    <m:oMathParaPr>
                      <m:jc m:val="centerGroup"/>
                    </m:oMathParaPr>
                    <m:oMath xmlns:m="http://schemas.openxmlformats.org/officeDocument/2006/math">
                      <m:nary>
                        <m:naryPr>
                          <m:ctrlPr>
                            <a:rPr lang="en-US" b="1" i="1" smtClean="0">
                              <a:solidFill>
                                <a:schemeClr val="tx1"/>
                              </a:solidFill>
                              <a:latin typeface="Cambria Math" panose="02040503050406030204" pitchFamily="18" charset="0"/>
                            </a:rPr>
                          </m:ctrlPr>
                        </m:naryPr>
                        <m:sub>
                          <m:sSub>
                            <m:sSubPr>
                              <m:ctrlPr>
                                <a:rPr lang="en-US"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𝟏</m:t>
                              </m:r>
                            </m:sub>
                          </m:sSub>
                        </m:sub>
                        <m:sup>
                          <m:sSub>
                            <m:sSubPr>
                              <m:ctrlPr>
                                <a:rPr lang="en-US"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𝟐</m:t>
                              </m:r>
                            </m:sub>
                          </m:sSub>
                        </m:sup>
                        <m:e>
                          <m:nary>
                            <m:naryPr>
                              <m:chr m:val="∑"/>
                              <m:subHide m:val="on"/>
                              <m:supHide m:val="on"/>
                              <m:ctrlPr>
                                <a:rPr lang="en-US" b="1" i="1">
                                  <a:solidFill>
                                    <a:schemeClr val="tx1"/>
                                  </a:solidFill>
                                  <a:latin typeface="Cambria Math" panose="02040503050406030204" pitchFamily="18" charset="0"/>
                                </a:rPr>
                              </m:ctrlPr>
                            </m:naryPr>
                            <m:sub/>
                            <m:sup/>
                            <m:e>
                              <m:acc>
                                <m:accPr>
                                  <m:chr m:val="⃗"/>
                                  <m:ctrlPr>
                                    <a:rPr lang="en-US" b="1" i="1">
                                      <a:solidFill>
                                        <a:schemeClr val="tx1"/>
                                      </a:solidFill>
                                      <a:latin typeface="Cambria Math" panose="02040503050406030204" pitchFamily="18" charset="0"/>
                                    </a:rPr>
                                  </m:ctrlPr>
                                </m:accPr>
                                <m:e>
                                  <m:r>
                                    <a:rPr lang="tr-TR" b="1" i="1">
                                      <a:solidFill>
                                        <a:schemeClr val="tx1"/>
                                      </a:solidFill>
                                      <a:latin typeface="Cambria Math" panose="02040503050406030204" pitchFamily="18" charset="0"/>
                                    </a:rPr>
                                    <m:t>𝑭</m:t>
                                  </m:r>
                                </m:e>
                              </m:acc>
                            </m:e>
                          </m:nary>
                        </m:e>
                      </m:nary>
                      <m:r>
                        <a:rPr lang="tr-TR" b="1" i="1">
                          <a:solidFill>
                            <a:schemeClr val="tx1"/>
                          </a:solidFill>
                          <a:latin typeface="Cambria Math" panose="02040503050406030204" pitchFamily="18" charset="0"/>
                        </a:rPr>
                        <m:t>𝒅𝒕</m:t>
                      </m:r>
                      <m:r>
                        <a:rPr lang="tr-TR" b="1" i="1">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𝒎</m:t>
                      </m:r>
                      <m:nary>
                        <m:naryPr>
                          <m:ctrlPr>
                            <a:rPr lang="tr-TR" b="1" i="1">
                              <a:solidFill>
                                <a:schemeClr val="tx1"/>
                              </a:solidFill>
                              <a:latin typeface="Cambria Math" panose="02040503050406030204" pitchFamily="18" charset="0"/>
                            </a:rPr>
                          </m:ctrlPr>
                        </m:naryPr>
                        <m:sub>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𝟏</m:t>
                              </m:r>
                            </m:sub>
                          </m:sSub>
                        </m:sub>
                        <m:sup>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𝟐</m:t>
                              </m:r>
                            </m:sub>
                          </m:sSub>
                        </m:sup>
                        <m:e>
                          <m:acc>
                            <m:accPr>
                              <m:chr m:val="⃗"/>
                              <m:ctrlPr>
                                <a:rPr lang="tr-TR" b="1" i="1">
                                  <a:solidFill>
                                    <a:schemeClr val="tx1"/>
                                  </a:solidFill>
                                  <a:latin typeface="Cambria Math" panose="02040503050406030204" pitchFamily="18" charset="0"/>
                                </a:rPr>
                              </m:ctrlPr>
                            </m:accPr>
                            <m:e>
                              <m:r>
                                <a:rPr lang="tr-TR" b="1" i="1">
                                  <a:solidFill>
                                    <a:schemeClr val="tx1"/>
                                  </a:solidFill>
                                  <a:latin typeface="Cambria Math" panose="02040503050406030204" pitchFamily="18" charset="0"/>
                                </a:rPr>
                                <m:t>𝒂</m:t>
                              </m:r>
                            </m:e>
                          </m:acc>
                        </m:e>
                      </m:nary>
                      <m:r>
                        <a:rPr lang="tr-TR" b="1" i="1">
                          <a:solidFill>
                            <a:schemeClr val="tx1"/>
                          </a:solidFill>
                          <a:latin typeface="Cambria Math" panose="02040503050406030204" pitchFamily="18" charset="0"/>
                        </a:rPr>
                        <m:t>𝒅𝒕</m:t>
                      </m:r>
                      <m:r>
                        <a:rPr lang="tr-TR" b="1" i="1" smtClean="0">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𝒎</m:t>
                      </m:r>
                      <m:nary>
                        <m:naryPr>
                          <m:ctrlPr>
                            <a:rPr lang="tr-TR" b="1" i="1">
                              <a:solidFill>
                                <a:schemeClr val="tx1"/>
                              </a:solidFill>
                              <a:latin typeface="Cambria Math" panose="02040503050406030204" pitchFamily="18" charset="0"/>
                            </a:rPr>
                          </m:ctrlPr>
                        </m:naryPr>
                        <m:sub>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𝟏</m:t>
                              </m:r>
                            </m:sub>
                          </m:sSub>
                        </m:sub>
                        <m:sup>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𝟐</m:t>
                              </m:r>
                            </m:sub>
                          </m:sSub>
                        </m:sup>
                        <m:e>
                          <m:f>
                            <m:fPr>
                              <m:ctrlPr>
                                <a:rPr lang="tr-TR" b="1" i="1">
                                  <a:solidFill>
                                    <a:schemeClr val="tx1"/>
                                  </a:solidFill>
                                  <a:latin typeface="Cambria Math" panose="02040503050406030204" pitchFamily="18" charset="0"/>
                                </a:rPr>
                              </m:ctrlPr>
                            </m:fPr>
                            <m:num>
                              <m:r>
                                <a:rPr lang="tr-TR" b="1" i="1">
                                  <a:solidFill>
                                    <a:schemeClr val="tx1"/>
                                  </a:solidFill>
                                  <a:latin typeface="Cambria Math" panose="02040503050406030204" pitchFamily="18" charset="0"/>
                                </a:rPr>
                                <m:t>𝒅</m:t>
                              </m:r>
                              <m:acc>
                                <m:accPr>
                                  <m:chr m:val="⃗"/>
                                  <m:ctrlPr>
                                    <a:rPr lang="tr-TR" b="1" i="1">
                                      <a:solidFill>
                                        <a:schemeClr val="tx1"/>
                                      </a:solidFill>
                                      <a:latin typeface="Cambria Math" panose="02040503050406030204" pitchFamily="18" charset="0"/>
                                    </a:rPr>
                                  </m:ctrlPr>
                                </m:accPr>
                                <m:e>
                                  <m:r>
                                    <a:rPr lang="tr-TR" b="1" i="1">
                                      <a:solidFill>
                                        <a:schemeClr val="tx1"/>
                                      </a:solidFill>
                                      <a:latin typeface="Cambria Math" panose="02040503050406030204" pitchFamily="18" charset="0"/>
                                    </a:rPr>
                                    <m:t>𝒗</m:t>
                                  </m:r>
                                </m:e>
                              </m:acc>
                            </m:num>
                            <m:den>
                              <m:r>
                                <a:rPr lang="tr-TR" b="1" i="1">
                                  <a:solidFill>
                                    <a:schemeClr val="tx1"/>
                                  </a:solidFill>
                                  <a:latin typeface="Cambria Math" panose="02040503050406030204" pitchFamily="18" charset="0"/>
                                </a:rPr>
                                <m:t>𝒅𝒕</m:t>
                              </m:r>
                            </m:den>
                          </m:f>
                        </m:e>
                      </m:nary>
                      <m:r>
                        <a:rPr lang="tr-TR" b="1" i="1">
                          <a:solidFill>
                            <a:schemeClr val="tx1"/>
                          </a:solidFill>
                          <a:latin typeface="Cambria Math" panose="02040503050406030204" pitchFamily="18" charset="0"/>
                        </a:rPr>
                        <m:t>𝒅𝒕</m:t>
                      </m:r>
                      <m:r>
                        <a:rPr lang="tr-TR" b="1">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𝒎</m:t>
                      </m:r>
                      <m:nary>
                        <m:naryPr>
                          <m:ctrlPr>
                            <a:rPr lang="tr-TR" b="1" i="1">
                              <a:solidFill>
                                <a:schemeClr val="tx1"/>
                              </a:solidFill>
                              <a:latin typeface="Cambria Math" panose="02040503050406030204" pitchFamily="18" charset="0"/>
                            </a:rPr>
                          </m:ctrlPr>
                        </m:naryPr>
                        <m:sub>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𝒗</m:t>
                              </m:r>
                            </m:e>
                            <m:sub>
                              <m:r>
                                <a:rPr lang="tr-TR" b="1" i="1">
                                  <a:solidFill>
                                    <a:schemeClr val="tx1"/>
                                  </a:solidFill>
                                  <a:latin typeface="Cambria Math" panose="02040503050406030204" pitchFamily="18" charset="0"/>
                                </a:rPr>
                                <m:t>𝟏</m:t>
                              </m:r>
                            </m:sub>
                          </m:sSub>
                        </m:sub>
                        <m:sup>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𝒗</m:t>
                              </m:r>
                            </m:e>
                            <m:sub>
                              <m:r>
                                <a:rPr lang="tr-TR" b="1" i="1">
                                  <a:solidFill>
                                    <a:schemeClr val="tx1"/>
                                  </a:solidFill>
                                  <a:latin typeface="Cambria Math" panose="02040503050406030204" pitchFamily="18" charset="0"/>
                                </a:rPr>
                                <m:t>𝟐</m:t>
                              </m:r>
                            </m:sub>
                          </m:sSub>
                        </m:sup>
                        <m:e>
                          <m:r>
                            <a:rPr lang="tr-TR" b="1" i="1">
                              <a:solidFill>
                                <a:schemeClr val="tx1"/>
                              </a:solidFill>
                              <a:latin typeface="Cambria Math" panose="02040503050406030204" pitchFamily="18" charset="0"/>
                            </a:rPr>
                            <m:t>𝒅</m:t>
                          </m:r>
                          <m:acc>
                            <m:accPr>
                              <m:chr m:val="⃗"/>
                              <m:ctrlPr>
                                <a:rPr lang="tr-TR" b="1" i="1">
                                  <a:solidFill>
                                    <a:schemeClr val="tx1"/>
                                  </a:solidFill>
                                  <a:latin typeface="Cambria Math" panose="02040503050406030204" pitchFamily="18" charset="0"/>
                                </a:rPr>
                              </m:ctrlPr>
                            </m:accPr>
                            <m:e>
                              <m:r>
                                <a:rPr lang="tr-TR" b="1" i="1">
                                  <a:solidFill>
                                    <a:schemeClr val="tx1"/>
                                  </a:solidFill>
                                  <a:latin typeface="Cambria Math" panose="02040503050406030204" pitchFamily="18" charset="0"/>
                                </a:rPr>
                                <m:t>𝒗</m:t>
                              </m:r>
                            </m:e>
                          </m:acc>
                        </m:e>
                      </m:nary>
                    </m:oMath>
                  </m:oMathPara>
                </a14:m>
                <a:endParaRPr lang="tr-TR" b="1" dirty="0" smtClean="0"/>
              </a:p>
              <a:p>
                <a:pPr marL="285750" indent="-285750">
                  <a:buFont typeface="Arial" panose="020B0604020202020204" pitchFamily="34" charset="0"/>
                  <a:buChar char="•"/>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41" t="-1480"/>
                </a:stretch>
              </a:blipFill>
            </p:spPr>
            <p:txBody>
              <a:bodyPr/>
              <a:lstStyle/>
              <a:p>
                <a:r>
                  <a:rPr lang="tr-TR">
                    <a:noFill/>
                  </a:rPr>
                  <a:t> </a:t>
                </a:r>
              </a:p>
            </p:txBody>
          </p:sp>
        </mc:Fallback>
      </mc:AlternateContent>
    </p:spTree>
    <p:extLst>
      <p:ext uri="{BB962C8B-B14F-4D97-AF65-F5344CB8AC3E}">
        <p14:creationId xmlns:p14="http://schemas.microsoft.com/office/powerpoint/2010/main" val="421333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b="1" dirty="0"/>
              <a:t>Doğrusal </a:t>
            </a:r>
            <a:r>
              <a:rPr lang="tr-TR" sz="3200" b="1" dirty="0" err="1"/>
              <a:t>impuls</a:t>
            </a:r>
            <a:r>
              <a:rPr lang="tr-TR" sz="3200" b="1" dirty="0"/>
              <a:t> doğrusal momentum ilişkisi</a:t>
            </a:r>
            <a:endParaRPr lang="en-US" sz="32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nary>
                        <m:naryPr>
                          <m:ctrlPr>
                            <a:rPr lang="en-US" b="1" i="1" smtClean="0">
                              <a:solidFill>
                                <a:schemeClr val="tx1"/>
                              </a:solidFill>
                              <a:latin typeface="Cambria Math" panose="02040503050406030204" pitchFamily="18" charset="0"/>
                            </a:rPr>
                          </m:ctrlPr>
                        </m:naryPr>
                        <m:sub>
                          <m:sSub>
                            <m:sSubPr>
                              <m:ctrlPr>
                                <a:rPr lang="en-US"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𝟏</m:t>
                              </m:r>
                            </m:sub>
                          </m:sSub>
                        </m:sub>
                        <m:sup>
                          <m:sSub>
                            <m:sSubPr>
                              <m:ctrlPr>
                                <a:rPr lang="en-US"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𝟐</m:t>
                              </m:r>
                            </m:sub>
                          </m:sSub>
                        </m:sup>
                        <m:e>
                          <m:nary>
                            <m:naryPr>
                              <m:chr m:val="∑"/>
                              <m:subHide m:val="on"/>
                              <m:supHide m:val="on"/>
                              <m:ctrlPr>
                                <a:rPr lang="en-US" b="1" i="1">
                                  <a:solidFill>
                                    <a:schemeClr val="tx1"/>
                                  </a:solidFill>
                                  <a:latin typeface="Cambria Math" panose="02040503050406030204" pitchFamily="18" charset="0"/>
                                </a:rPr>
                              </m:ctrlPr>
                            </m:naryPr>
                            <m:sub/>
                            <m:sup/>
                            <m:e>
                              <m:acc>
                                <m:accPr>
                                  <m:chr m:val="⃗"/>
                                  <m:ctrlPr>
                                    <a:rPr lang="en-US" b="1" i="1">
                                      <a:solidFill>
                                        <a:schemeClr val="tx1"/>
                                      </a:solidFill>
                                      <a:latin typeface="Cambria Math" panose="02040503050406030204" pitchFamily="18" charset="0"/>
                                    </a:rPr>
                                  </m:ctrlPr>
                                </m:accPr>
                                <m:e>
                                  <m:r>
                                    <a:rPr lang="tr-TR" b="1" i="1">
                                      <a:solidFill>
                                        <a:schemeClr val="tx1"/>
                                      </a:solidFill>
                                      <a:latin typeface="Cambria Math" panose="02040503050406030204" pitchFamily="18" charset="0"/>
                                    </a:rPr>
                                    <m:t>𝑭</m:t>
                                  </m:r>
                                </m:e>
                              </m:acc>
                            </m:e>
                          </m:nary>
                        </m:e>
                      </m:nary>
                      <m:r>
                        <a:rPr lang="tr-TR" b="1" i="1">
                          <a:solidFill>
                            <a:schemeClr val="tx1"/>
                          </a:solidFill>
                          <a:latin typeface="Cambria Math" panose="02040503050406030204" pitchFamily="18" charset="0"/>
                        </a:rPr>
                        <m:t>𝒅𝒕</m:t>
                      </m:r>
                      <m:r>
                        <a:rPr lang="tr-TR" b="1" i="1">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𝒎</m:t>
                      </m:r>
                      <m:nary>
                        <m:naryPr>
                          <m:ctrlPr>
                            <a:rPr lang="tr-TR" b="1" i="1">
                              <a:solidFill>
                                <a:schemeClr val="tx1"/>
                              </a:solidFill>
                              <a:latin typeface="Cambria Math" panose="02040503050406030204" pitchFamily="18" charset="0"/>
                            </a:rPr>
                          </m:ctrlPr>
                        </m:naryPr>
                        <m:sub>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𝟏</m:t>
                              </m:r>
                            </m:sub>
                          </m:sSub>
                        </m:sub>
                        <m:sup>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𝟐</m:t>
                              </m:r>
                            </m:sub>
                          </m:sSub>
                        </m:sup>
                        <m:e>
                          <m:acc>
                            <m:accPr>
                              <m:chr m:val="⃗"/>
                              <m:ctrlPr>
                                <a:rPr lang="tr-TR" b="1" i="1">
                                  <a:solidFill>
                                    <a:schemeClr val="tx1"/>
                                  </a:solidFill>
                                  <a:latin typeface="Cambria Math" panose="02040503050406030204" pitchFamily="18" charset="0"/>
                                </a:rPr>
                              </m:ctrlPr>
                            </m:accPr>
                            <m:e>
                              <m:r>
                                <a:rPr lang="tr-TR" b="1" i="1">
                                  <a:solidFill>
                                    <a:schemeClr val="tx1"/>
                                  </a:solidFill>
                                  <a:latin typeface="Cambria Math" panose="02040503050406030204" pitchFamily="18" charset="0"/>
                                </a:rPr>
                                <m:t>𝒂</m:t>
                              </m:r>
                            </m:e>
                          </m:acc>
                        </m:e>
                      </m:nary>
                      <m:r>
                        <a:rPr lang="tr-TR" b="1" i="1">
                          <a:solidFill>
                            <a:schemeClr val="tx1"/>
                          </a:solidFill>
                          <a:latin typeface="Cambria Math" panose="02040503050406030204" pitchFamily="18" charset="0"/>
                        </a:rPr>
                        <m:t>𝒅𝒕</m:t>
                      </m:r>
                      <m:r>
                        <a:rPr lang="tr-TR" b="1" i="1" smtClean="0">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𝒎</m:t>
                      </m:r>
                      <m:nary>
                        <m:naryPr>
                          <m:ctrlPr>
                            <a:rPr lang="tr-TR" b="1" i="1">
                              <a:solidFill>
                                <a:schemeClr val="tx1"/>
                              </a:solidFill>
                              <a:latin typeface="Cambria Math" panose="02040503050406030204" pitchFamily="18" charset="0"/>
                            </a:rPr>
                          </m:ctrlPr>
                        </m:naryPr>
                        <m:sub>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𝟏</m:t>
                              </m:r>
                            </m:sub>
                          </m:sSub>
                        </m:sub>
                        <m:sup>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𝒕</m:t>
                              </m:r>
                            </m:e>
                            <m:sub>
                              <m:r>
                                <a:rPr lang="tr-TR" b="1" i="1">
                                  <a:solidFill>
                                    <a:schemeClr val="tx1"/>
                                  </a:solidFill>
                                  <a:latin typeface="Cambria Math" panose="02040503050406030204" pitchFamily="18" charset="0"/>
                                </a:rPr>
                                <m:t>𝟐</m:t>
                              </m:r>
                            </m:sub>
                          </m:sSub>
                        </m:sup>
                        <m:e>
                          <m:f>
                            <m:fPr>
                              <m:ctrlPr>
                                <a:rPr lang="tr-TR" b="1" i="1">
                                  <a:solidFill>
                                    <a:schemeClr val="tx1"/>
                                  </a:solidFill>
                                  <a:latin typeface="Cambria Math" panose="02040503050406030204" pitchFamily="18" charset="0"/>
                                </a:rPr>
                              </m:ctrlPr>
                            </m:fPr>
                            <m:num>
                              <m:r>
                                <a:rPr lang="tr-TR" b="1" i="1">
                                  <a:solidFill>
                                    <a:schemeClr val="tx1"/>
                                  </a:solidFill>
                                  <a:latin typeface="Cambria Math" panose="02040503050406030204" pitchFamily="18" charset="0"/>
                                </a:rPr>
                                <m:t>𝒅</m:t>
                              </m:r>
                              <m:acc>
                                <m:accPr>
                                  <m:chr m:val="⃗"/>
                                  <m:ctrlPr>
                                    <a:rPr lang="tr-TR" b="1" i="1">
                                      <a:solidFill>
                                        <a:schemeClr val="tx1"/>
                                      </a:solidFill>
                                      <a:latin typeface="Cambria Math" panose="02040503050406030204" pitchFamily="18" charset="0"/>
                                    </a:rPr>
                                  </m:ctrlPr>
                                </m:accPr>
                                <m:e>
                                  <m:r>
                                    <a:rPr lang="tr-TR" b="1" i="1">
                                      <a:solidFill>
                                        <a:schemeClr val="tx1"/>
                                      </a:solidFill>
                                      <a:latin typeface="Cambria Math" panose="02040503050406030204" pitchFamily="18" charset="0"/>
                                    </a:rPr>
                                    <m:t>𝒗</m:t>
                                  </m:r>
                                </m:e>
                              </m:acc>
                            </m:num>
                            <m:den>
                              <m:r>
                                <a:rPr lang="tr-TR" b="1" i="1">
                                  <a:solidFill>
                                    <a:schemeClr val="tx1"/>
                                  </a:solidFill>
                                  <a:latin typeface="Cambria Math" panose="02040503050406030204" pitchFamily="18" charset="0"/>
                                </a:rPr>
                                <m:t>𝒅𝒕</m:t>
                              </m:r>
                            </m:den>
                          </m:f>
                        </m:e>
                      </m:nary>
                      <m:r>
                        <a:rPr lang="tr-TR" b="1" i="1">
                          <a:solidFill>
                            <a:schemeClr val="tx1"/>
                          </a:solidFill>
                          <a:latin typeface="Cambria Math" panose="02040503050406030204" pitchFamily="18" charset="0"/>
                        </a:rPr>
                        <m:t>𝒅𝒕</m:t>
                      </m:r>
                      <m:r>
                        <a:rPr lang="tr-TR" b="1">
                          <a:solidFill>
                            <a:schemeClr val="tx1"/>
                          </a:solidFill>
                          <a:latin typeface="Cambria Math" panose="02040503050406030204" pitchFamily="18" charset="0"/>
                        </a:rPr>
                        <m:t>=</m:t>
                      </m:r>
                      <m:r>
                        <a:rPr lang="tr-TR" b="1" i="1">
                          <a:solidFill>
                            <a:schemeClr val="tx1"/>
                          </a:solidFill>
                          <a:latin typeface="Cambria Math" panose="02040503050406030204" pitchFamily="18" charset="0"/>
                        </a:rPr>
                        <m:t>𝒎</m:t>
                      </m:r>
                      <m:nary>
                        <m:naryPr>
                          <m:ctrlPr>
                            <a:rPr lang="tr-TR" b="1" i="1">
                              <a:solidFill>
                                <a:schemeClr val="tx1"/>
                              </a:solidFill>
                              <a:latin typeface="Cambria Math" panose="02040503050406030204" pitchFamily="18" charset="0"/>
                            </a:rPr>
                          </m:ctrlPr>
                        </m:naryPr>
                        <m:sub>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𝒗</m:t>
                              </m:r>
                            </m:e>
                            <m:sub>
                              <m:r>
                                <a:rPr lang="tr-TR" b="1" i="1">
                                  <a:solidFill>
                                    <a:schemeClr val="tx1"/>
                                  </a:solidFill>
                                  <a:latin typeface="Cambria Math" panose="02040503050406030204" pitchFamily="18" charset="0"/>
                                </a:rPr>
                                <m:t>𝟏</m:t>
                              </m:r>
                            </m:sub>
                          </m:sSub>
                        </m:sub>
                        <m:sup>
                          <m:sSub>
                            <m:sSubPr>
                              <m:ctrlPr>
                                <a:rPr lang="tr-TR" b="1" i="1">
                                  <a:solidFill>
                                    <a:schemeClr val="tx1"/>
                                  </a:solidFill>
                                  <a:latin typeface="Cambria Math" panose="02040503050406030204" pitchFamily="18" charset="0"/>
                                </a:rPr>
                              </m:ctrlPr>
                            </m:sSubPr>
                            <m:e>
                              <m:r>
                                <a:rPr lang="tr-TR" b="1" i="1">
                                  <a:solidFill>
                                    <a:schemeClr val="tx1"/>
                                  </a:solidFill>
                                  <a:latin typeface="Cambria Math" panose="02040503050406030204" pitchFamily="18" charset="0"/>
                                </a:rPr>
                                <m:t>𝒗</m:t>
                              </m:r>
                            </m:e>
                            <m:sub>
                              <m:r>
                                <a:rPr lang="tr-TR" b="1" i="1">
                                  <a:solidFill>
                                    <a:schemeClr val="tx1"/>
                                  </a:solidFill>
                                  <a:latin typeface="Cambria Math" panose="02040503050406030204" pitchFamily="18" charset="0"/>
                                </a:rPr>
                                <m:t>𝟐</m:t>
                              </m:r>
                            </m:sub>
                          </m:sSub>
                        </m:sup>
                        <m:e>
                          <m:r>
                            <a:rPr lang="tr-TR" b="1" i="1">
                              <a:solidFill>
                                <a:schemeClr val="tx1"/>
                              </a:solidFill>
                              <a:latin typeface="Cambria Math" panose="02040503050406030204" pitchFamily="18" charset="0"/>
                            </a:rPr>
                            <m:t>𝒅</m:t>
                          </m:r>
                          <m:acc>
                            <m:accPr>
                              <m:chr m:val="⃗"/>
                              <m:ctrlPr>
                                <a:rPr lang="tr-TR" b="1" i="1">
                                  <a:solidFill>
                                    <a:schemeClr val="tx1"/>
                                  </a:solidFill>
                                  <a:latin typeface="Cambria Math" panose="02040503050406030204" pitchFamily="18" charset="0"/>
                                </a:rPr>
                              </m:ctrlPr>
                            </m:accPr>
                            <m:e>
                              <m:r>
                                <a:rPr lang="tr-TR" b="1" i="1">
                                  <a:solidFill>
                                    <a:schemeClr val="tx1"/>
                                  </a:solidFill>
                                  <a:latin typeface="Cambria Math" panose="02040503050406030204" pitchFamily="18" charset="0"/>
                                </a:rPr>
                                <m:t>𝒗</m:t>
                              </m:r>
                            </m:e>
                          </m:acc>
                        </m:e>
                      </m:nary>
                    </m:oMath>
                  </m:oMathPara>
                </a14:m>
                <a:endParaRPr lang="tr-TR" b="1" dirty="0" smtClean="0"/>
              </a:p>
              <a:p>
                <a:pPr marL="0" indent="0">
                  <a:buNone/>
                </a:pPr>
                <a14:m>
                  <m:oMathPara xmlns:m="http://schemas.openxmlformats.org/officeDocument/2006/math">
                    <m:oMathParaPr>
                      <m:jc m:val="centerGroup"/>
                    </m:oMathParaPr>
                    <m:oMath xmlns:m="http://schemas.openxmlformats.org/officeDocument/2006/math">
                      <m:nary>
                        <m:naryPr>
                          <m:ctrlPr>
                            <a:rPr lang="en-US" b="1" i="1" smtClean="0">
                              <a:solidFill>
                                <a:schemeClr val="accent6">
                                  <a:lumMod val="75000"/>
                                </a:schemeClr>
                              </a:solidFill>
                              <a:latin typeface="Cambria Math" panose="02040503050406030204" pitchFamily="18" charset="0"/>
                            </a:rPr>
                          </m:ctrlPr>
                        </m:naryPr>
                        <m:sub>
                          <m:sSub>
                            <m:sSubPr>
                              <m:ctrlPr>
                                <a:rPr lang="en-US" b="1" i="1">
                                  <a:solidFill>
                                    <a:schemeClr val="accent6">
                                      <a:lumMod val="75000"/>
                                    </a:schemeClr>
                                  </a:solidFill>
                                  <a:latin typeface="Cambria Math" panose="02040503050406030204" pitchFamily="18" charset="0"/>
                                </a:rPr>
                              </m:ctrlPr>
                            </m:sSubPr>
                            <m:e>
                              <m:r>
                                <a:rPr lang="tr-TR" b="1" i="1">
                                  <a:solidFill>
                                    <a:schemeClr val="accent6">
                                      <a:lumMod val="75000"/>
                                    </a:schemeClr>
                                  </a:solidFill>
                                  <a:latin typeface="Cambria Math" panose="02040503050406030204" pitchFamily="18" charset="0"/>
                                </a:rPr>
                                <m:t>𝒕</m:t>
                              </m:r>
                            </m:e>
                            <m:sub>
                              <m:r>
                                <a:rPr lang="tr-TR" b="1" i="1">
                                  <a:solidFill>
                                    <a:schemeClr val="accent6">
                                      <a:lumMod val="75000"/>
                                    </a:schemeClr>
                                  </a:solidFill>
                                  <a:latin typeface="Cambria Math" panose="02040503050406030204" pitchFamily="18" charset="0"/>
                                </a:rPr>
                                <m:t>𝟏</m:t>
                              </m:r>
                            </m:sub>
                          </m:sSub>
                        </m:sub>
                        <m:sup>
                          <m:sSub>
                            <m:sSubPr>
                              <m:ctrlPr>
                                <a:rPr lang="en-US" b="1" i="1">
                                  <a:solidFill>
                                    <a:schemeClr val="accent6">
                                      <a:lumMod val="75000"/>
                                    </a:schemeClr>
                                  </a:solidFill>
                                  <a:latin typeface="Cambria Math" panose="02040503050406030204" pitchFamily="18" charset="0"/>
                                </a:rPr>
                              </m:ctrlPr>
                            </m:sSubPr>
                            <m:e>
                              <m:r>
                                <a:rPr lang="tr-TR" b="1" i="1">
                                  <a:solidFill>
                                    <a:schemeClr val="accent6">
                                      <a:lumMod val="75000"/>
                                    </a:schemeClr>
                                  </a:solidFill>
                                  <a:latin typeface="Cambria Math" panose="02040503050406030204" pitchFamily="18" charset="0"/>
                                </a:rPr>
                                <m:t>𝒕</m:t>
                              </m:r>
                            </m:e>
                            <m:sub>
                              <m:r>
                                <a:rPr lang="tr-TR" b="1" i="1">
                                  <a:solidFill>
                                    <a:schemeClr val="accent6">
                                      <a:lumMod val="75000"/>
                                    </a:schemeClr>
                                  </a:solidFill>
                                  <a:latin typeface="Cambria Math" panose="02040503050406030204" pitchFamily="18" charset="0"/>
                                </a:rPr>
                                <m:t>𝟐</m:t>
                              </m:r>
                            </m:sub>
                          </m:sSub>
                        </m:sup>
                        <m:e>
                          <m:nary>
                            <m:naryPr>
                              <m:chr m:val="∑"/>
                              <m:subHide m:val="on"/>
                              <m:supHide m:val="on"/>
                              <m:ctrlPr>
                                <a:rPr lang="en-US" b="1" i="1">
                                  <a:solidFill>
                                    <a:schemeClr val="accent6">
                                      <a:lumMod val="75000"/>
                                    </a:schemeClr>
                                  </a:solidFill>
                                  <a:latin typeface="Cambria Math" panose="02040503050406030204" pitchFamily="18" charset="0"/>
                                </a:rPr>
                              </m:ctrlPr>
                            </m:naryPr>
                            <m:sub/>
                            <m:sup/>
                            <m:e>
                              <m:acc>
                                <m:accPr>
                                  <m:chr m:val="⃗"/>
                                  <m:ctrlPr>
                                    <a:rPr lang="en-US" b="1" i="1">
                                      <a:solidFill>
                                        <a:schemeClr val="accent6">
                                          <a:lumMod val="75000"/>
                                        </a:schemeClr>
                                      </a:solidFill>
                                      <a:latin typeface="Cambria Math" panose="02040503050406030204" pitchFamily="18" charset="0"/>
                                    </a:rPr>
                                  </m:ctrlPr>
                                </m:accPr>
                                <m:e>
                                  <m:r>
                                    <a:rPr lang="tr-TR" b="1" i="1">
                                      <a:solidFill>
                                        <a:schemeClr val="accent6">
                                          <a:lumMod val="75000"/>
                                        </a:schemeClr>
                                      </a:solidFill>
                                      <a:latin typeface="Cambria Math" panose="02040503050406030204" pitchFamily="18" charset="0"/>
                                    </a:rPr>
                                    <m:t>𝑭</m:t>
                                  </m:r>
                                </m:e>
                              </m:acc>
                            </m:e>
                          </m:nary>
                        </m:e>
                      </m:nary>
                      <m:r>
                        <a:rPr lang="tr-TR" b="1" i="1">
                          <a:solidFill>
                            <a:schemeClr val="accent6">
                              <a:lumMod val="75000"/>
                            </a:schemeClr>
                          </a:solidFill>
                          <a:latin typeface="Cambria Math" panose="02040503050406030204" pitchFamily="18" charset="0"/>
                        </a:rPr>
                        <m:t>𝒅𝒕</m:t>
                      </m:r>
                      <m:r>
                        <a:rPr lang="tr-TR" b="1" i="1">
                          <a:solidFill>
                            <a:schemeClr val="accent6">
                              <a:lumMod val="75000"/>
                            </a:schemeClr>
                          </a:solidFill>
                          <a:latin typeface="Cambria Math" panose="02040503050406030204" pitchFamily="18" charset="0"/>
                        </a:rPr>
                        <m:t>=</m:t>
                      </m:r>
                      <m:r>
                        <a:rPr lang="tr-TR" b="1" i="1">
                          <a:solidFill>
                            <a:schemeClr val="accent6">
                              <a:lumMod val="75000"/>
                            </a:schemeClr>
                          </a:solidFill>
                          <a:latin typeface="Cambria Math" panose="02040503050406030204" pitchFamily="18" charset="0"/>
                        </a:rPr>
                        <m:t>𝒎</m:t>
                      </m:r>
                      <m:r>
                        <a:rPr lang="tr-TR" b="1" i="1">
                          <a:solidFill>
                            <a:schemeClr val="accent6">
                              <a:lumMod val="75000"/>
                            </a:schemeClr>
                          </a:solidFill>
                          <a:latin typeface="Cambria Math" panose="02040503050406030204" pitchFamily="18" charset="0"/>
                          <a:ea typeface="Cambria Math" panose="02040503050406030204" pitchFamily="18" charset="0"/>
                        </a:rPr>
                        <m:t>∆</m:t>
                      </m:r>
                      <m:acc>
                        <m:accPr>
                          <m:chr m:val="⃗"/>
                          <m:ctrlPr>
                            <a:rPr lang="tr-TR" b="1" i="1">
                              <a:solidFill>
                                <a:schemeClr val="accent6">
                                  <a:lumMod val="75000"/>
                                </a:schemeClr>
                              </a:solidFill>
                              <a:latin typeface="Cambria Math" panose="02040503050406030204" pitchFamily="18" charset="0"/>
                            </a:rPr>
                          </m:ctrlPr>
                        </m:accPr>
                        <m:e>
                          <m:r>
                            <a:rPr lang="tr-TR" b="1" i="1">
                              <a:solidFill>
                                <a:schemeClr val="accent6">
                                  <a:lumMod val="75000"/>
                                </a:schemeClr>
                              </a:solidFill>
                              <a:latin typeface="Cambria Math" panose="02040503050406030204" pitchFamily="18" charset="0"/>
                            </a:rPr>
                            <m:t>𝒗</m:t>
                          </m:r>
                        </m:e>
                      </m:acc>
                      <m:r>
                        <a:rPr lang="tr-TR" b="1" i="1" smtClean="0">
                          <a:solidFill>
                            <a:schemeClr val="accent6">
                              <a:lumMod val="75000"/>
                            </a:schemeClr>
                          </a:solidFill>
                          <a:latin typeface="Cambria Math" panose="02040503050406030204" pitchFamily="18" charset="0"/>
                        </a:rPr>
                        <m:t> </m:t>
                      </m:r>
                      <m:r>
                        <a:rPr lang="tr-TR" b="1" i="1" smtClean="0">
                          <a:solidFill>
                            <a:schemeClr val="accent6">
                              <a:lumMod val="75000"/>
                            </a:schemeClr>
                          </a:solidFill>
                          <a:latin typeface="Cambria Math" panose="02040503050406030204" pitchFamily="18" charset="0"/>
                        </a:rPr>
                        <m:t>𝒚𝒂</m:t>
                      </m:r>
                      <m:r>
                        <a:rPr lang="tr-TR" b="1" i="1" smtClean="0">
                          <a:solidFill>
                            <a:schemeClr val="accent6">
                              <a:lumMod val="75000"/>
                            </a:schemeClr>
                          </a:solidFill>
                          <a:latin typeface="Cambria Math" panose="02040503050406030204" pitchFamily="18" charset="0"/>
                        </a:rPr>
                        <m:t> </m:t>
                      </m:r>
                      <m:r>
                        <a:rPr lang="tr-TR" b="1" i="1" smtClean="0">
                          <a:solidFill>
                            <a:schemeClr val="accent6">
                              <a:lumMod val="75000"/>
                            </a:schemeClr>
                          </a:solidFill>
                          <a:latin typeface="Cambria Math" panose="02040503050406030204" pitchFamily="18" charset="0"/>
                        </a:rPr>
                        <m:t>𝒅𝒂</m:t>
                      </m:r>
                      <m:nary>
                        <m:naryPr>
                          <m:ctrlPr>
                            <a:rPr lang="en-US" b="1" i="1">
                              <a:solidFill>
                                <a:schemeClr val="accent6">
                                  <a:lumMod val="75000"/>
                                </a:schemeClr>
                              </a:solidFill>
                              <a:latin typeface="Cambria Math" panose="02040503050406030204" pitchFamily="18" charset="0"/>
                            </a:rPr>
                          </m:ctrlPr>
                        </m:naryPr>
                        <m:sub>
                          <m:sSub>
                            <m:sSubPr>
                              <m:ctrlPr>
                                <a:rPr lang="en-US" b="1" i="1">
                                  <a:solidFill>
                                    <a:schemeClr val="accent6">
                                      <a:lumMod val="75000"/>
                                    </a:schemeClr>
                                  </a:solidFill>
                                  <a:latin typeface="Cambria Math" panose="02040503050406030204" pitchFamily="18" charset="0"/>
                                </a:rPr>
                              </m:ctrlPr>
                            </m:sSubPr>
                            <m:e>
                              <m:r>
                                <a:rPr lang="tr-TR" b="1" i="1">
                                  <a:solidFill>
                                    <a:schemeClr val="accent6">
                                      <a:lumMod val="75000"/>
                                    </a:schemeClr>
                                  </a:solidFill>
                                  <a:latin typeface="Cambria Math" panose="02040503050406030204" pitchFamily="18" charset="0"/>
                                </a:rPr>
                                <m:t>𝒕</m:t>
                              </m:r>
                            </m:e>
                            <m:sub>
                              <m:r>
                                <a:rPr lang="tr-TR" b="1" i="1">
                                  <a:solidFill>
                                    <a:schemeClr val="accent6">
                                      <a:lumMod val="75000"/>
                                    </a:schemeClr>
                                  </a:solidFill>
                                  <a:latin typeface="Cambria Math" panose="02040503050406030204" pitchFamily="18" charset="0"/>
                                </a:rPr>
                                <m:t>𝟏</m:t>
                              </m:r>
                            </m:sub>
                          </m:sSub>
                        </m:sub>
                        <m:sup>
                          <m:sSub>
                            <m:sSubPr>
                              <m:ctrlPr>
                                <a:rPr lang="en-US" b="1" i="1">
                                  <a:solidFill>
                                    <a:schemeClr val="accent6">
                                      <a:lumMod val="75000"/>
                                    </a:schemeClr>
                                  </a:solidFill>
                                  <a:latin typeface="Cambria Math" panose="02040503050406030204" pitchFamily="18" charset="0"/>
                                </a:rPr>
                              </m:ctrlPr>
                            </m:sSubPr>
                            <m:e>
                              <m:r>
                                <a:rPr lang="tr-TR" b="1" i="1">
                                  <a:solidFill>
                                    <a:schemeClr val="accent6">
                                      <a:lumMod val="75000"/>
                                    </a:schemeClr>
                                  </a:solidFill>
                                  <a:latin typeface="Cambria Math" panose="02040503050406030204" pitchFamily="18" charset="0"/>
                                </a:rPr>
                                <m:t>𝒕</m:t>
                              </m:r>
                            </m:e>
                            <m:sub>
                              <m:r>
                                <a:rPr lang="tr-TR" b="1" i="1">
                                  <a:solidFill>
                                    <a:schemeClr val="accent6">
                                      <a:lumMod val="75000"/>
                                    </a:schemeClr>
                                  </a:solidFill>
                                  <a:latin typeface="Cambria Math" panose="02040503050406030204" pitchFamily="18" charset="0"/>
                                </a:rPr>
                                <m:t>𝟐</m:t>
                              </m:r>
                            </m:sub>
                          </m:sSub>
                        </m:sup>
                        <m:e>
                          <m:nary>
                            <m:naryPr>
                              <m:chr m:val="∑"/>
                              <m:subHide m:val="on"/>
                              <m:supHide m:val="on"/>
                              <m:ctrlPr>
                                <a:rPr lang="en-US" b="1" i="1">
                                  <a:solidFill>
                                    <a:schemeClr val="accent6">
                                      <a:lumMod val="75000"/>
                                    </a:schemeClr>
                                  </a:solidFill>
                                  <a:latin typeface="Cambria Math" panose="02040503050406030204" pitchFamily="18" charset="0"/>
                                </a:rPr>
                              </m:ctrlPr>
                            </m:naryPr>
                            <m:sub/>
                            <m:sup/>
                            <m:e>
                              <m:acc>
                                <m:accPr>
                                  <m:chr m:val="⃗"/>
                                  <m:ctrlPr>
                                    <a:rPr lang="en-US" b="1" i="1">
                                      <a:solidFill>
                                        <a:schemeClr val="accent6">
                                          <a:lumMod val="75000"/>
                                        </a:schemeClr>
                                      </a:solidFill>
                                      <a:latin typeface="Cambria Math" panose="02040503050406030204" pitchFamily="18" charset="0"/>
                                    </a:rPr>
                                  </m:ctrlPr>
                                </m:accPr>
                                <m:e>
                                  <m:r>
                                    <a:rPr lang="tr-TR" b="1" i="1">
                                      <a:solidFill>
                                        <a:schemeClr val="accent6">
                                          <a:lumMod val="75000"/>
                                        </a:schemeClr>
                                      </a:solidFill>
                                      <a:latin typeface="Cambria Math" panose="02040503050406030204" pitchFamily="18" charset="0"/>
                                    </a:rPr>
                                    <m:t>𝑭</m:t>
                                  </m:r>
                                </m:e>
                              </m:acc>
                            </m:e>
                          </m:nary>
                        </m:e>
                      </m:nary>
                      <m:r>
                        <a:rPr lang="tr-TR" b="1" i="1">
                          <a:solidFill>
                            <a:schemeClr val="accent6">
                              <a:lumMod val="75000"/>
                            </a:schemeClr>
                          </a:solidFill>
                          <a:latin typeface="Cambria Math" panose="02040503050406030204" pitchFamily="18" charset="0"/>
                        </a:rPr>
                        <m:t>𝒅𝒕</m:t>
                      </m:r>
                      <m:r>
                        <a:rPr lang="tr-TR" b="1" i="1">
                          <a:solidFill>
                            <a:schemeClr val="accent6">
                              <a:lumMod val="75000"/>
                            </a:schemeClr>
                          </a:solidFill>
                          <a:latin typeface="Cambria Math" panose="02040503050406030204" pitchFamily="18" charset="0"/>
                        </a:rPr>
                        <m:t>=∆</m:t>
                      </m:r>
                      <m:acc>
                        <m:accPr>
                          <m:chr m:val="⃗"/>
                          <m:ctrlPr>
                            <a:rPr lang="tr-TR" b="1" i="1">
                              <a:solidFill>
                                <a:schemeClr val="accent6">
                                  <a:lumMod val="75000"/>
                                </a:schemeClr>
                              </a:solidFill>
                              <a:latin typeface="Cambria Math" panose="02040503050406030204" pitchFamily="18" charset="0"/>
                            </a:rPr>
                          </m:ctrlPr>
                        </m:accPr>
                        <m:e>
                          <m:r>
                            <a:rPr lang="tr-TR" b="1" i="1">
                              <a:solidFill>
                                <a:schemeClr val="accent6">
                                  <a:lumMod val="75000"/>
                                </a:schemeClr>
                              </a:solidFill>
                              <a:latin typeface="Cambria Math" panose="02040503050406030204" pitchFamily="18" charset="0"/>
                            </a:rPr>
                            <m:t>𝑮</m:t>
                          </m:r>
                        </m:e>
                      </m:acc>
                    </m:oMath>
                  </m:oMathPara>
                </a14:m>
                <a:endParaRPr lang="tr-TR" b="1" dirty="0" smtClean="0"/>
              </a:p>
              <a:p>
                <a:pPr marL="0" indent="0">
                  <a:buNone/>
                </a:pPr>
                <a:r>
                  <a:rPr lang="tr-TR" i="1" dirty="0">
                    <a:latin typeface="Times New Roman" panose="02020603050405020304" pitchFamily="18" charset="0"/>
                    <a:cs typeface="Times New Roman" panose="02020603050405020304" pitchFamily="18" charset="0"/>
                  </a:rPr>
                  <a:t>Tanım: </a:t>
                </a:r>
                <a:r>
                  <a:rPr lang="tr-TR" b="1" i="1" dirty="0" err="1">
                    <a:latin typeface="Times New Roman" panose="02020603050405020304" pitchFamily="18" charset="0"/>
                    <a:cs typeface="Times New Roman" panose="02020603050405020304" pitchFamily="18" charset="0"/>
                  </a:rPr>
                  <a:t>Linear</a:t>
                </a:r>
                <a:r>
                  <a:rPr lang="tr-TR" b="1" i="1" dirty="0">
                    <a:latin typeface="Times New Roman" panose="02020603050405020304" pitchFamily="18" charset="0"/>
                    <a:cs typeface="Times New Roman" panose="02020603050405020304" pitchFamily="18" charset="0"/>
                  </a:rPr>
                  <a:t> momentum</a:t>
                </a:r>
                <a:r>
                  <a:rPr lang="tr-TR" i="1"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𝐺</m:t>
                        </m:r>
                      </m:e>
                    </m:acc>
                    <m:r>
                      <a:rPr lang="tr-TR" i="1">
                        <a:latin typeface="Cambria Math" panose="02040503050406030204" pitchFamily="18" charset="0"/>
                      </a:rPr>
                      <m:t>=</m:t>
                    </m:r>
                    <m:r>
                      <a:rPr lang="tr-TR" i="1">
                        <a:latin typeface="Cambria Math" panose="02040503050406030204" pitchFamily="18" charset="0"/>
                      </a:rPr>
                      <m:t>𝑚</m:t>
                    </m:r>
                    <m:acc>
                      <m:accPr>
                        <m:chr m:val="⃗"/>
                        <m:ctrlPr>
                          <a:rPr lang="tr-TR" i="1">
                            <a:latin typeface="Cambria Math" panose="02040503050406030204" pitchFamily="18" charset="0"/>
                          </a:rPr>
                        </m:ctrlPr>
                      </m:accPr>
                      <m:e>
                        <m:r>
                          <a:rPr lang="tr-TR" i="1">
                            <a:latin typeface="Cambria Math" panose="02040503050406030204" pitchFamily="18" charset="0"/>
                          </a:rPr>
                          <m:t>𝑣</m:t>
                        </m:r>
                      </m:e>
                    </m:acc>
                  </m:oMath>
                </a14:m>
                <a:r>
                  <a:rPr lang="tr-TR" dirty="0">
                    <a:latin typeface="Times New Roman" panose="02020603050405020304" pitchFamily="18" charset="0"/>
                    <a:cs typeface="Times New Roman" panose="02020603050405020304" pitchFamily="18" charset="0"/>
                  </a:rPr>
                  <a:t> ile ifade edilir</a:t>
                </a:r>
                <a:r>
                  <a:rPr lang="tr-TR" dirty="0"/>
                  <a:t>.</a:t>
                </a:r>
                <a:endParaRPr lang="en-US" dirty="0"/>
              </a:p>
              <a:p>
                <a:pPr marL="0" indent="0">
                  <a:buNone/>
                </a:pPr>
                <a:r>
                  <a:rPr lang="tr-TR" dirty="0">
                    <a:latin typeface="Times New Roman" panose="02020603050405020304" pitchFamily="18" charset="0"/>
                    <a:cs typeface="Times New Roman" panose="02020603050405020304" pitchFamily="18" charset="0"/>
                  </a:rPr>
                  <a:t>O halde </a:t>
                </a:r>
                <a14:m>
                  <m:oMath xmlns:m="http://schemas.openxmlformats.org/officeDocument/2006/math">
                    <m:r>
                      <a:rPr lang="tr-TR">
                        <a:latin typeface="Cambria Math" panose="02040503050406030204" pitchFamily="18" charset="0"/>
                        <a:cs typeface="Times New Roman" panose="02020603050405020304" pitchFamily="18" charset="0"/>
                      </a:rPr>
                      <m:t>𝑚</m:t>
                    </m:r>
                    <m:r>
                      <a:rPr lang="tr-TR">
                        <a:latin typeface="Cambria Math" panose="02040503050406030204" pitchFamily="18" charset="0"/>
                        <a:cs typeface="Times New Roman" panose="02020603050405020304" pitchFamily="18" charset="0"/>
                      </a:rPr>
                      <m:t>∆</m:t>
                    </m:r>
                    <m:acc>
                      <m:accPr>
                        <m:chr m:val="⃗"/>
                        <m:ctrlPr>
                          <a:rPr lang="tr-TR" i="1">
                            <a:latin typeface="Cambria Math" panose="02040503050406030204" pitchFamily="18" charset="0"/>
                            <a:cs typeface="Times New Roman" panose="02020603050405020304" pitchFamily="18" charset="0"/>
                          </a:rPr>
                        </m:ctrlPr>
                      </m:accPr>
                      <m:e>
                        <m:r>
                          <a:rPr lang="tr-TR">
                            <a:latin typeface="Cambria Math" panose="02040503050406030204" pitchFamily="18" charset="0"/>
                            <a:cs typeface="Times New Roman" panose="02020603050405020304" pitchFamily="18" charset="0"/>
                          </a:rPr>
                          <m:t>𝑣</m:t>
                        </m:r>
                      </m:e>
                    </m:acc>
                    <m:r>
                      <a:rPr lang="tr-TR">
                        <a:latin typeface="Cambria Math" panose="02040503050406030204" pitchFamily="18" charset="0"/>
                        <a:cs typeface="Times New Roman" panose="02020603050405020304" pitchFamily="18" charset="0"/>
                      </a:rPr>
                      <m:t>=∆</m:t>
                    </m:r>
                    <m:acc>
                      <m:accPr>
                        <m:chr m:val="⃗"/>
                        <m:ctrlPr>
                          <a:rPr lang="tr-TR" i="1">
                            <a:latin typeface="Cambria Math" panose="02040503050406030204" pitchFamily="18" charset="0"/>
                            <a:cs typeface="Times New Roman" panose="02020603050405020304" pitchFamily="18" charset="0"/>
                          </a:rPr>
                        </m:ctrlPr>
                      </m:accPr>
                      <m:e>
                        <m:r>
                          <a:rPr lang="tr-TR">
                            <a:latin typeface="Cambria Math" panose="02040503050406030204" pitchFamily="18" charset="0"/>
                            <a:cs typeface="Times New Roman" panose="02020603050405020304" pitchFamily="18" charset="0"/>
                          </a:rPr>
                          <m:t>𝐺</m:t>
                        </m:r>
                      </m:e>
                    </m:acc>
                  </m:oMath>
                </a14:m>
                <a:r>
                  <a:rPr lang="tr-TR" dirty="0">
                    <a:latin typeface="Times New Roman" panose="02020603050405020304" pitchFamily="18" charset="0"/>
                    <a:cs typeface="Times New Roman" panose="02020603050405020304" pitchFamily="18" charset="0"/>
                  </a:rPr>
                  <a:t> ile ifade edilebilir ve </a:t>
                </a:r>
                <a:r>
                  <a:rPr lang="tr-TR" b="1" i="1" dirty="0" err="1">
                    <a:latin typeface="Times New Roman" panose="02020603050405020304" pitchFamily="18" charset="0"/>
                    <a:cs typeface="Times New Roman" panose="02020603050405020304" pitchFamily="18" charset="0"/>
                  </a:rPr>
                  <a:t>linear</a:t>
                </a:r>
                <a:r>
                  <a:rPr lang="tr-TR" b="1" i="1" dirty="0">
                    <a:latin typeface="Times New Roman" panose="02020603050405020304" pitchFamily="18" charset="0"/>
                    <a:cs typeface="Times New Roman" panose="02020603050405020304" pitchFamily="18" charset="0"/>
                  </a:rPr>
                  <a:t> momentumun </a:t>
                </a:r>
                <a:r>
                  <a:rPr lang="tr-TR" b="1" i="1" dirty="0" smtClean="0">
                    <a:latin typeface="Times New Roman" panose="02020603050405020304" pitchFamily="18" charset="0"/>
                    <a:cs typeface="Times New Roman" panose="02020603050405020304" pitchFamily="18" charset="0"/>
                  </a:rPr>
                  <a:t>değişimi</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olarak adlandırılır.</a:t>
                </a:r>
              </a:p>
              <a:p>
                <a:pPr marL="0" indent="0">
                  <a:buNone/>
                </a:pPr>
                <a:endParaRPr lang="tr-TR"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a:stretch>
              </a:blipFill>
            </p:spPr>
            <p:txBody>
              <a:bodyPr/>
              <a:lstStyle/>
              <a:p>
                <a:r>
                  <a:rPr lang="tr-TR">
                    <a:noFill/>
                  </a:rPr>
                  <a:t> </a:t>
                </a:r>
              </a:p>
            </p:txBody>
          </p:sp>
        </mc:Fallback>
      </mc:AlternateContent>
    </p:spTree>
    <p:extLst>
      <p:ext uri="{BB962C8B-B14F-4D97-AF65-F5344CB8AC3E}">
        <p14:creationId xmlns:p14="http://schemas.microsoft.com/office/powerpoint/2010/main" val="343325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b="1" dirty="0"/>
              <a:t>Doğrusal </a:t>
            </a:r>
            <a:r>
              <a:rPr lang="tr-TR" sz="3200" b="1" dirty="0" err="1"/>
              <a:t>impuls</a:t>
            </a:r>
            <a:r>
              <a:rPr lang="tr-TR" sz="3200" b="1" dirty="0"/>
              <a:t> doğrusal momentum ilişkisi</a:t>
            </a:r>
            <a:endParaRPr lang="en-US" sz="32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48573"/>
                <a:ext cx="8229600" cy="5120787"/>
              </a:xfrm>
            </p:spPr>
            <p:txBody>
              <a:bodyPr/>
              <a:lstStyle/>
              <a:p>
                <a:pPr marL="0" indent="0">
                  <a:buNone/>
                </a:pPr>
                <a:r>
                  <a:rPr lang="tr-TR" dirty="0" smtClean="0">
                    <a:latin typeface="Times New Roman" panose="02020603050405020304" pitchFamily="18" charset="0"/>
                    <a:cs typeface="Times New Roman" panose="02020603050405020304" pitchFamily="18" charset="0"/>
                  </a:rPr>
                  <a:t>Başka bir ifade ile </a:t>
                </a:r>
                <a:r>
                  <a:rPr lang="tr-TR" b="1" i="1" dirty="0" err="1" smtClean="0">
                    <a:latin typeface="Times New Roman" panose="02020603050405020304" pitchFamily="18" charset="0"/>
                    <a:cs typeface="Times New Roman" panose="02020603050405020304" pitchFamily="18" charset="0"/>
                  </a:rPr>
                  <a:t>linear</a:t>
                </a:r>
                <a:r>
                  <a:rPr lang="tr-TR" b="1" i="1" dirty="0" smtClean="0">
                    <a:latin typeface="Times New Roman" panose="02020603050405020304" pitchFamily="18" charset="0"/>
                    <a:cs typeface="Times New Roman" panose="02020603050405020304" pitchFamily="18" charset="0"/>
                  </a:rPr>
                  <a:t> </a:t>
                </a:r>
                <a:r>
                  <a:rPr lang="tr-TR" b="1" i="1" dirty="0">
                    <a:latin typeface="Times New Roman" panose="02020603050405020304" pitchFamily="18" charset="0"/>
                    <a:cs typeface="Times New Roman" panose="02020603050405020304" pitchFamily="18" charset="0"/>
                  </a:rPr>
                  <a:t>momentumun </a:t>
                </a:r>
                <a:r>
                  <a:rPr lang="tr-TR" b="1" i="1" dirty="0" smtClean="0">
                    <a:latin typeface="Times New Roman" panose="02020603050405020304" pitchFamily="18" charset="0"/>
                    <a:cs typeface="Times New Roman" panose="02020603050405020304" pitchFamily="18" charset="0"/>
                  </a:rPr>
                  <a:t>zamana bağlı değişimi</a:t>
                </a:r>
                <a:r>
                  <a:rPr lang="tr-TR" dirty="0" smtClean="0">
                    <a:latin typeface="Times New Roman" panose="02020603050405020304" pitchFamily="18" charset="0"/>
                    <a:cs typeface="Times New Roman" panose="02020603050405020304" pitchFamily="18" charset="0"/>
                  </a:rPr>
                  <a:t> sisteme etkiyen kuvvetlerin toplamına eşittir. </a:t>
                </a:r>
              </a:p>
              <a:p>
                <a:pPr marL="0" indent="0">
                  <a:buNone/>
                </a:pPr>
                <a:r>
                  <a:rPr lang="tr-TR" dirty="0" smtClean="0">
                    <a:latin typeface="Times New Roman" panose="02020603050405020304" pitchFamily="18" charset="0"/>
                    <a:cs typeface="Times New Roman" panose="02020603050405020304" pitchFamily="18" charset="0"/>
                  </a:rPr>
                  <a:t>Şöyle ki, </a:t>
                </a:r>
                <a14:m>
                  <m:oMath xmlns:m="http://schemas.openxmlformats.org/officeDocument/2006/math">
                    <m:r>
                      <a:rPr lang="tr-TR" i="1" dirty="0" smtClean="0">
                        <a:latin typeface="Cambria Math" panose="02040503050406030204" pitchFamily="18" charset="0"/>
                        <a:cs typeface="Times New Roman" panose="02020603050405020304" pitchFamily="18" charset="0"/>
                      </a:rPr>
                      <m:t>𝑚</m:t>
                    </m:r>
                  </m:oMath>
                </a14:m>
                <a:r>
                  <a:rPr lang="tr-TR" dirty="0">
                    <a:latin typeface="Times New Roman" panose="02020603050405020304" pitchFamily="18" charset="0"/>
                    <a:cs typeface="Times New Roman" panose="02020603050405020304" pitchFamily="18" charset="0"/>
                  </a:rPr>
                  <a:t> kütlesi sabit olmak koşuluyla </a:t>
                </a:r>
                <a:endParaRPr lang="tr-TR"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acc>
                            <m:accPr>
                              <m:chr m:val="⃗"/>
                              <m:ctrlPr>
                                <a:rPr lang="en-US" i="1">
                                  <a:latin typeface="Cambria Math" panose="02040503050406030204" pitchFamily="18" charset="0"/>
                                </a:rPr>
                              </m:ctrlPr>
                            </m:accPr>
                            <m:e>
                              <m:r>
                                <a:rPr lang="tr-TR" i="1">
                                  <a:latin typeface="Cambria Math" panose="02040503050406030204" pitchFamily="18" charset="0"/>
                                </a:rPr>
                                <m:t>𝐹</m:t>
                              </m:r>
                            </m:e>
                          </m:acc>
                        </m:e>
                      </m:nary>
                      <m:r>
                        <a:rPr lang="tr-TR" i="1">
                          <a:latin typeface="Cambria Math" panose="02040503050406030204" pitchFamily="18" charset="0"/>
                        </a:rPr>
                        <m:t>=</m:t>
                      </m:r>
                      <m:r>
                        <a:rPr lang="tr-TR" i="1">
                          <a:latin typeface="Cambria Math" panose="02040503050406030204" pitchFamily="18" charset="0"/>
                        </a:rPr>
                        <m:t>𝑚</m:t>
                      </m:r>
                      <m:acc>
                        <m:accPr>
                          <m:chr m:val="⃗"/>
                          <m:ctrlPr>
                            <a:rPr lang="tr-TR" i="1">
                              <a:latin typeface="Cambria Math" panose="02040503050406030204" pitchFamily="18" charset="0"/>
                            </a:rPr>
                          </m:ctrlPr>
                        </m:accPr>
                        <m:e>
                          <m:r>
                            <a:rPr lang="tr-TR" i="1">
                              <a:latin typeface="Cambria Math" panose="02040503050406030204" pitchFamily="18" charset="0"/>
                            </a:rPr>
                            <m:t>𝑎</m:t>
                          </m:r>
                        </m:e>
                      </m:acc>
                    </m:oMath>
                  </m:oMathPara>
                </a14:m>
                <a:endParaRPr lang="tr-TR" dirty="0" smtClean="0">
                  <a:latin typeface="Times New Roman" panose="02020603050405020304" pitchFamily="18" charset="0"/>
                  <a:cs typeface="Times New Roman" panose="02020603050405020304" pitchFamily="18" charset="0"/>
                </a:endParaRPr>
              </a:p>
              <a:p>
                <a:pPr marL="0" indent="0">
                  <a:buNone/>
                </a:pP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ifadesinde ivme yerine hızın türevi ifadesi yazılırsa </a:t>
                </a:r>
                <a:r>
                  <a:rPr lang="tr-TR" dirty="0" smtClean="0">
                    <a:latin typeface="Times New Roman" panose="02020603050405020304" pitchFamily="18" charset="0"/>
                    <a:cs typeface="Times New Roman" panose="02020603050405020304" pitchFamily="18" charset="0"/>
                  </a:rPr>
                  <a:t>yani</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cs typeface="Times New Roman" panose="02020603050405020304" pitchFamily="18" charset="0"/>
                            </a:rPr>
                          </m:ctrlPr>
                        </m:naryPr>
                        <m:sub/>
                        <m:sup/>
                        <m:e>
                          <m:acc>
                            <m:accPr>
                              <m:chr m:val="⃗"/>
                              <m:ctrlPr>
                                <a:rPr lang="tr-TR" i="1" smtClean="0">
                                  <a:latin typeface="Cambria Math" panose="02040503050406030204" pitchFamily="18" charset="0"/>
                                  <a:cs typeface="Times New Roman" panose="02020603050405020304" pitchFamily="18" charset="0"/>
                                </a:rPr>
                              </m:ctrlPr>
                            </m:accPr>
                            <m:e>
                              <m:r>
                                <a:rPr lang="tr-TR" b="0" i="1" smtClean="0">
                                  <a:latin typeface="Cambria Math" panose="02040503050406030204" pitchFamily="18" charset="0"/>
                                  <a:cs typeface="Times New Roman" panose="02020603050405020304" pitchFamily="18" charset="0"/>
                                </a:rPr>
                                <m:t>𝐹</m:t>
                              </m:r>
                            </m:e>
                          </m:acc>
                        </m:e>
                      </m:nary>
                      <m:r>
                        <a:rPr lang="tr-TR" b="0" i="1" smtClean="0">
                          <a:latin typeface="Cambria Math" panose="02040503050406030204" pitchFamily="18" charset="0"/>
                          <a:cs typeface="Times New Roman" panose="02020603050405020304" pitchFamily="18" charset="0"/>
                        </a:rPr>
                        <m:t>=</m:t>
                      </m:r>
                      <m:f>
                        <m:fPr>
                          <m:ctrlPr>
                            <a:rPr lang="tr-TR" b="0" i="1" smtClean="0">
                              <a:latin typeface="Cambria Math" panose="02040503050406030204" pitchFamily="18" charset="0"/>
                              <a:cs typeface="Times New Roman" panose="02020603050405020304" pitchFamily="18" charset="0"/>
                            </a:rPr>
                          </m:ctrlPr>
                        </m:fPr>
                        <m:num>
                          <m:r>
                            <a:rPr lang="tr-TR" b="0" i="1" smtClean="0">
                              <a:latin typeface="Cambria Math" panose="02040503050406030204" pitchFamily="18" charset="0"/>
                              <a:cs typeface="Times New Roman" panose="02020603050405020304" pitchFamily="18" charset="0"/>
                            </a:rPr>
                            <m:t>𝑑</m:t>
                          </m:r>
                        </m:num>
                        <m:den>
                          <m:r>
                            <a:rPr lang="tr-TR" b="0" i="1" smtClean="0">
                              <a:latin typeface="Cambria Math" panose="02040503050406030204" pitchFamily="18" charset="0"/>
                              <a:cs typeface="Times New Roman" panose="02020603050405020304" pitchFamily="18" charset="0"/>
                            </a:rPr>
                            <m:t>𝑑𝑡</m:t>
                          </m:r>
                        </m:den>
                      </m:f>
                      <m:d>
                        <m:dPr>
                          <m:ctrlPr>
                            <a:rPr lang="tr-TR" b="0" i="1" smtClean="0">
                              <a:latin typeface="Cambria Math" panose="02040503050406030204" pitchFamily="18" charset="0"/>
                              <a:cs typeface="Times New Roman" panose="02020603050405020304" pitchFamily="18" charset="0"/>
                            </a:rPr>
                          </m:ctrlPr>
                        </m:dPr>
                        <m:e>
                          <m:r>
                            <a:rPr lang="tr-TR" b="0" i="1" smtClean="0">
                              <a:latin typeface="Cambria Math" panose="02040503050406030204" pitchFamily="18" charset="0"/>
                              <a:cs typeface="Times New Roman" panose="02020603050405020304" pitchFamily="18" charset="0"/>
                            </a:rPr>
                            <m:t>𝑚</m:t>
                          </m:r>
                          <m:acc>
                            <m:accPr>
                              <m:chr m:val="⃗"/>
                              <m:ctrlPr>
                                <a:rPr lang="tr-TR" b="0" i="1" smtClean="0">
                                  <a:latin typeface="Cambria Math" panose="02040503050406030204" pitchFamily="18" charset="0"/>
                                  <a:cs typeface="Times New Roman" panose="02020603050405020304" pitchFamily="18" charset="0"/>
                                </a:rPr>
                              </m:ctrlPr>
                            </m:accPr>
                            <m:e>
                              <m:r>
                                <a:rPr lang="tr-TR" b="0" i="1" smtClean="0">
                                  <a:latin typeface="Cambria Math" panose="02040503050406030204" pitchFamily="18" charset="0"/>
                                  <a:cs typeface="Times New Roman" panose="02020603050405020304" pitchFamily="18" charset="0"/>
                                </a:rPr>
                                <m:t>𝑣</m:t>
                              </m:r>
                            </m:e>
                          </m:acc>
                        </m:e>
                      </m:d>
                      <m:r>
                        <a:rPr lang="tr-TR" b="0" i="1" dirty="0" smtClean="0">
                          <a:latin typeface="Cambria Math" panose="02040503050406030204" pitchFamily="18" charset="0"/>
                          <a:cs typeface="Times New Roman" panose="02020603050405020304" pitchFamily="18" charset="0"/>
                        </a:rPr>
                        <m:t>⟹</m:t>
                      </m:r>
                      <m:r>
                        <a:rPr lang="tr-TR" b="1" i="1" dirty="0" smtClean="0">
                          <a:latin typeface="Cambria Math" panose="02040503050406030204" pitchFamily="18" charset="0"/>
                          <a:cs typeface="Times New Roman" panose="02020603050405020304" pitchFamily="18" charset="0"/>
                        </a:rPr>
                        <m:t>∑</m:t>
                      </m:r>
                      <m:acc>
                        <m:accPr>
                          <m:chr m:val="⃗"/>
                          <m:ctrlPr>
                            <a:rPr lang="tr-TR" b="1" i="1" dirty="0" smtClean="0">
                              <a:latin typeface="Cambria Math" panose="02040503050406030204" pitchFamily="18" charset="0"/>
                              <a:cs typeface="Times New Roman" panose="02020603050405020304" pitchFamily="18" charset="0"/>
                            </a:rPr>
                          </m:ctrlPr>
                        </m:accPr>
                        <m:e>
                          <m:r>
                            <a:rPr lang="tr-TR" b="1" i="1" dirty="0" smtClean="0">
                              <a:latin typeface="Cambria Math" panose="02040503050406030204" pitchFamily="18" charset="0"/>
                              <a:cs typeface="Times New Roman" panose="02020603050405020304" pitchFamily="18" charset="0"/>
                            </a:rPr>
                            <m:t>𝑭</m:t>
                          </m:r>
                        </m:e>
                      </m:acc>
                      <m:r>
                        <a:rPr lang="tr-TR" b="1" i="1" dirty="0" smtClean="0">
                          <a:latin typeface="Cambria Math" panose="02040503050406030204" pitchFamily="18" charset="0"/>
                          <a:cs typeface="Times New Roman" panose="02020603050405020304" pitchFamily="18" charset="0"/>
                        </a:rPr>
                        <m:t>=</m:t>
                      </m:r>
                      <m:acc>
                        <m:accPr>
                          <m:chr m:val="̇"/>
                          <m:ctrlPr>
                            <a:rPr lang="tr-TR" b="1" i="1" dirty="0" smtClean="0">
                              <a:latin typeface="Cambria Math" panose="02040503050406030204" pitchFamily="18" charset="0"/>
                              <a:cs typeface="Times New Roman" panose="02020603050405020304" pitchFamily="18" charset="0"/>
                            </a:rPr>
                          </m:ctrlPr>
                        </m:accPr>
                        <m:e>
                          <m:acc>
                            <m:accPr>
                              <m:chr m:val="⃗"/>
                              <m:ctrlPr>
                                <a:rPr lang="tr-TR" b="1" i="1" dirty="0" smtClean="0">
                                  <a:latin typeface="Cambria Math" panose="02040503050406030204" pitchFamily="18" charset="0"/>
                                  <a:cs typeface="Times New Roman" panose="02020603050405020304" pitchFamily="18" charset="0"/>
                                </a:rPr>
                              </m:ctrlPr>
                            </m:accPr>
                            <m:e>
                              <m:r>
                                <a:rPr lang="tr-TR" b="1" i="1" dirty="0" smtClean="0">
                                  <a:latin typeface="Cambria Math" panose="02040503050406030204" pitchFamily="18" charset="0"/>
                                  <a:cs typeface="Times New Roman" panose="02020603050405020304" pitchFamily="18" charset="0"/>
                                </a:rPr>
                                <m:t>𝑮</m:t>
                              </m:r>
                            </m:e>
                          </m:acc>
                        </m:e>
                      </m:acc>
                    </m:oMath>
                  </m:oMathPara>
                </a14:m>
                <a:endParaRPr lang="tr-TR" b="1" dirty="0" smtClean="0">
                  <a:latin typeface="Times New Roman" panose="02020603050405020304" pitchFamily="18" charset="0"/>
                  <a:cs typeface="Times New Roman" panose="02020603050405020304" pitchFamily="18" charset="0"/>
                </a:endParaRPr>
              </a:p>
              <a:p>
                <a:pPr marL="0" indent="0">
                  <a:buNone/>
                </a:pPr>
                <a:r>
                  <a:rPr lang="tr-TR" dirty="0" smtClean="0">
                    <a:latin typeface="Times New Roman" panose="02020603050405020304" pitchFamily="18" charset="0"/>
                    <a:cs typeface="Times New Roman" panose="02020603050405020304" pitchFamily="18" charset="0"/>
                  </a:rPr>
                  <a:t>olur</a:t>
                </a:r>
                <a:r>
                  <a:rPr lang="tr-T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48573"/>
                <a:ext cx="8229600" cy="5120787"/>
              </a:xfrm>
              <a:blipFill rotWithShape="0">
                <a:blip r:embed="rId3"/>
                <a:stretch>
                  <a:fillRect l="-1481" t="-1190" b="-476"/>
                </a:stretch>
              </a:blipFill>
            </p:spPr>
            <p:txBody>
              <a:bodyPr/>
              <a:lstStyle/>
              <a:p>
                <a:r>
                  <a:rPr lang="tr-TR">
                    <a:noFill/>
                  </a:rPr>
                  <a:t> </a:t>
                </a:r>
              </a:p>
            </p:txBody>
          </p:sp>
        </mc:Fallback>
      </mc:AlternateContent>
    </p:spTree>
    <p:extLst>
      <p:ext uri="{BB962C8B-B14F-4D97-AF65-F5344CB8AC3E}">
        <p14:creationId xmlns:p14="http://schemas.microsoft.com/office/powerpoint/2010/main" val="364682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024" y="836712"/>
            <a:ext cx="8784976" cy="523220"/>
          </a:xfrm>
          <a:prstGeom prst="rect">
            <a:avLst/>
          </a:prstGeom>
          <a:noFill/>
        </p:spPr>
        <p:txBody>
          <a:bodyPr wrap="square" rtlCol="0">
            <a:spAutoFit/>
          </a:bodyPr>
          <a:lstStyle/>
          <a:p>
            <a:r>
              <a:rPr lang="tr-TR" sz="2800" b="1" dirty="0" err="1">
                <a:solidFill>
                  <a:schemeClr val="tx2"/>
                </a:solidFill>
                <a:latin typeface="+mj-lt"/>
                <a:ea typeface="+mj-ea"/>
                <a:cs typeface="+mj-cs"/>
              </a:rPr>
              <a:t>Impuls</a:t>
            </a:r>
            <a:r>
              <a:rPr lang="tr-TR" sz="2800" b="1" dirty="0">
                <a:solidFill>
                  <a:schemeClr val="tx2"/>
                </a:solidFill>
                <a:latin typeface="+mj-lt"/>
                <a:ea typeface="+mj-ea"/>
                <a:cs typeface="+mj-cs"/>
              </a:rPr>
              <a:t>-Momentum</a:t>
            </a:r>
            <a:r>
              <a:rPr lang="tr-TR" sz="2800" dirty="0">
                <a:solidFill>
                  <a:schemeClr val="accent4">
                    <a:lumMod val="75000"/>
                  </a:schemeClr>
                </a:solidFill>
                <a:latin typeface="Comic Sans MS" pitchFamily="66" charset="0"/>
              </a:rPr>
              <a:t> </a:t>
            </a:r>
            <a:r>
              <a:rPr lang="tr-TR" sz="2800" b="1" dirty="0">
                <a:solidFill>
                  <a:schemeClr val="tx2"/>
                </a:solidFill>
                <a:latin typeface="+mj-lt"/>
                <a:ea typeface="+mj-ea"/>
                <a:cs typeface="+mj-cs"/>
              </a:rPr>
              <a:t>Yönteminin </a:t>
            </a:r>
            <a:r>
              <a:rPr lang="tr-TR" sz="2800" b="1" dirty="0" err="1">
                <a:solidFill>
                  <a:schemeClr val="tx2"/>
                </a:solidFill>
                <a:latin typeface="+mj-lt"/>
                <a:ea typeface="+mj-ea"/>
                <a:cs typeface="+mj-cs"/>
              </a:rPr>
              <a:t>Vektörel</a:t>
            </a:r>
            <a:r>
              <a:rPr lang="tr-TR" sz="2800" b="1" dirty="0">
                <a:solidFill>
                  <a:schemeClr val="tx2"/>
                </a:solidFill>
                <a:latin typeface="+mj-lt"/>
                <a:ea typeface="+mj-ea"/>
                <a:cs typeface="+mj-cs"/>
              </a:rPr>
              <a:t> Anlatımı</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1556792"/>
            <a:ext cx="5063355" cy="4506387"/>
          </a:xfrm>
          <a:prstGeom prst="rect">
            <a:avLst/>
          </a:prstGeom>
        </p:spPr>
      </p:pic>
      <p:sp>
        <p:nvSpPr>
          <p:cNvPr id="6" name="Rectangle 5"/>
          <p:cNvSpPr/>
          <p:nvPr/>
        </p:nvSpPr>
        <p:spPr>
          <a:xfrm>
            <a:off x="5292080" y="1484784"/>
            <a:ext cx="3672408" cy="3785652"/>
          </a:xfrm>
          <a:prstGeom prst="rect">
            <a:avLst/>
          </a:prstGeom>
        </p:spPr>
        <p:txBody>
          <a:bodyPr wrap="square">
            <a:spAutoFit/>
          </a:bodyPr>
          <a:lstStyle/>
          <a:p>
            <a:pPr marL="285750" indent="-285750">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omentum</a:t>
            </a:r>
            <a:r>
              <a:rPr lang="en-US" sz="2400"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vektörel</a:t>
            </a:r>
            <a:r>
              <a:rPr lang="tr-TR" sz="2400" dirty="0" smtClean="0">
                <a:latin typeface="Times New Roman" panose="02020603050405020304" pitchFamily="18" charset="0"/>
                <a:cs typeface="Times New Roman" panose="02020603050405020304" pitchFamily="18" charset="0"/>
              </a:rPr>
              <a:t> bir büyüklüktür. </a:t>
            </a:r>
          </a:p>
          <a:p>
            <a:r>
              <a:rPr lang="tr-TR" sz="2400"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
            </a:pPr>
            <a:r>
              <a:rPr lang="tr-TR" sz="2400" dirty="0" smtClean="0">
                <a:latin typeface="Times New Roman" panose="02020603050405020304" pitchFamily="18" charset="0"/>
                <a:cs typeface="Times New Roman" panose="02020603050405020304" pitchFamily="18" charset="0"/>
              </a:rPr>
              <a:t>Yönü hız ile aynı yöndedir. </a:t>
            </a:r>
          </a:p>
          <a:p>
            <a:pPr marL="285750" indent="-285750">
              <a:buFont typeface="Wingdings" panose="05000000000000000000" pitchFamily="2" charset="2"/>
              <a:buChar char="§"/>
            </a:pPr>
            <a:endParaRPr lang="tr-TR" sz="2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400" dirty="0" smtClean="0">
                <a:latin typeface="Times New Roman" panose="02020603050405020304" pitchFamily="18" charset="0"/>
                <a:cs typeface="Times New Roman" panose="02020603050405020304" pitchFamily="18" charset="0"/>
              </a:rPr>
              <a:t>Momentumun zamanla değişimi ise toplam kuvvetin diğer bir değişle ivmenin yönündedir.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237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kern="1200" dirty="0"/>
              <a:t>Doğrusal</a:t>
            </a:r>
            <a:r>
              <a:rPr lang="tr-TR" sz="3600" dirty="0">
                <a:solidFill>
                  <a:schemeClr val="accent4">
                    <a:lumMod val="75000"/>
                  </a:schemeClr>
                </a:solidFill>
                <a:latin typeface="Comic Sans MS" pitchFamily="66" charset="0"/>
              </a:rPr>
              <a:t> </a:t>
            </a:r>
            <a:r>
              <a:rPr lang="tr-TR" sz="3600" b="1" kern="1200" dirty="0"/>
              <a:t>Momentumun Korunumu</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Doğrusal m</a:t>
                </a:r>
                <a:r>
                  <a:rPr lang="en-US" dirty="0" err="1">
                    <a:latin typeface="Times New Roman" panose="02020603050405020304" pitchFamily="18" charset="0"/>
                    <a:cs typeface="Times New Roman" panose="02020603050405020304" pitchFamily="18" charset="0"/>
                  </a:rPr>
                  <a:t>omentum</a:t>
                </a:r>
                <a:r>
                  <a:rPr lang="tr-TR" dirty="0">
                    <a:latin typeface="Times New Roman" panose="02020603050405020304" pitchFamily="18" charset="0"/>
                    <a:cs typeface="Times New Roman" panose="02020603050405020304" pitchFamily="18" charset="0"/>
                  </a:rPr>
                  <a:t> (çizgisel momentum) </a:t>
                </a:r>
                <a:r>
                  <a:rPr lang="tr-TR" b="1" dirty="0" err="1">
                    <a:latin typeface="Times New Roman" panose="02020603050405020304" pitchFamily="18" charset="0"/>
                    <a:cs typeface="Times New Roman" panose="02020603050405020304" pitchFamily="18" charset="0"/>
                  </a:rPr>
                  <a:t>korunumludur</a:t>
                </a:r>
                <a:r>
                  <a:rPr lang="en-US" dirty="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Momentumun korunumu</a:t>
                </a:r>
                <a:r>
                  <a:rPr lang="tr-TR"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kapalı</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tr-T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herhangi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dış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kuvvetin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etkisi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değilse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kapalı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toplam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momentumunun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değişemeyeceği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anlamına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gelir</a:t>
                </a:r>
                <a:r>
                  <a:rPr lang="en-US" dirty="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nary>
                        <m:naryPr>
                          <m:ctrlPr>
                            <a:rPr lang="en-US" b="1" i="1">
                              <a:latin typeface="Cambria Math" panose="02040503050406030204" pitchFamily="18" charset="0"/>
                            </a:rPr>
                          </m:ctrlPr>
                        </m:naryPr>
                        <m:sub>
                          <m:sSub>
                            <m:sSubPr>
                              <m:ctrlPr>
                                <a:rPr lang="en-US" b="1" i="1">
                                  <a:latin typeface="Cambria Math" panose="02040503050406030204" pitchFamily="18" charset="0"/>
                                </a:rPr>
                              </m:ctrlPr>
                            </m:sSubPr>
                            <m:e>
                              <m:r>
                                <a:rPr lang="tr-TR" b="1" i="1">
                                  <a:latin typeface="Cambria Math" panose="02040503050406030204" pitchFamily="18" charset="0"/>
                                </a:rPr>
                                <m:t>𝒕</m:t>
                              </m:r>
                            </m:e>
                            <m:sub>
                              <m:r>
                                <a:rPr lang="tr-TR" b="1" i="1">
                                  <a:latin typeface="Cambria Math" panose="02040503050406030204" pitchFamily="18" charset="0"/>
                                </a:rPr>
                                <m:t>𝟏</m:t>
                              </m:r>
                            </m:sub>
                          </m:sSub>
                        </m:sub>
                        <m:sup>
                          <m:sSub>
                            <m:sSubPr>
                              <m:ctrlPr>
                                <a:rPr lang="en-US" b="1" i="1">
                                  <a:latin typeface="Cambria Math" panose="02040503050406030204" pitchFamily="18" charset="0"/>
                                </a:rPr>
                              </m:ctrlPr>
                            </m:sSubPr>
                            <m:e>
                              <m:r>
                                <a:rPr lang="tr-TR" b="1" i="1">
                                  <a:latin typeface="Cambria Math" panose="02040503050406030204" pitchFamily="18" charset="0"/>
                                </a:rPr>
                                <m:t>𝒕</m:t>
                              </m:r>
                            </m:e>
                            <m:sub>
                              <m:r>
                                <a:rPr lang="tr-TR" b="1" i="1">
                                  <a:latin typeface="Cambria Math" panose="02040503050406030204" pitchFamily="18" charset="0"/>
                                </a:rPr>
                                <m:t>𝟐</m:t>
                              </m:r>
                            </m:sub>
                          </m:sSub>
                        </m:sup>
                        <m:e>
                          <m:nary>
                            <m:naryPr>
                              <m:chr m:val="∑"/>
                              <m:subHide m:val="on"/>
                              <m:supHide m:val="on"/>
                              <m:ctrlPr>
                                <a:rPr lang="en-US" b="1" i="1">
                                  <a:latin typeface="Cambria Math" panose="02040503050406030204" pitchFamily="18" charset="0"/>
                                </a:rPr>
                              </m:ctrlPr>
                            </m:naryPr>
                            <m:sub/>
                            <m:sup/>
                            <m:e>
                              <m:acc>
                                <m:accPr>
                                  <m:chr m:val="⃗"/>
                                  <m:ctrlPr>
                                    <a:rPr lang="en-US" b="1" i="1">
                                      <a:latin typeface="Cambria Math" panose="02040503050406030204" pitchFamily="18" charset="0"/>
                                    </a:rPr>
                                  </m:ctrlPr>
                                </m:accPr>
                                <m:e>
                                  <m:r>
                                    <a:rPr lang="tr-TR" b="1" i="1">
                                      <a:latin typeface="Cambria Math" panose="02040503050406030204" pitchFamily="18" charset="0"/>
                                    </a:rPr>
                                    <m:t>𝑭</m:t>
                                  </m:r>
                                </m:e>
                              </m:acc>
                            </m:e>
                          </m:nary>
                        </m:e>
                      </m:nary>
                      <m:r>
                        <a:rPr lang="tr-TR" b="1" i="1">
                          <a:latin typeface="Cambria Math" panose="02040503050406030204" pitchFamily="18" charset="0"/>
                        </a:rPr>
                        <m:t>𝒅𝒕</m:t>
                      </m:r>
                      <m:r>
                        <a:rPr lang="tr-TR" b="1" i="1">
                          <a:latin typeface="Cambria Math" panose="02040503050406030204" pitchFamily="18" charset="0"/>
                        </a:rPr>
                        <m:t>=</m:t>
                      </m:r>
                      <m:sSub>
                        <m:sSubPr>
                          <m:ctrlPr>
                            <a:rPr lang="tr-TR" b="1" i="1">
                              <a:latin typeface="Cambria Math" panose="02040503050406030204" pitchFamily="18" charset="0"/>
                            </a:rPr>
                          </m:ctrlPr>
                        </m:sSubPr>
                        <m:e>
                          <m:acc>
                            <m:accPr>
                              <m:chr m:val="⃗"/>
                              <m:ctrlPr>
                                <a:rPr lang="tr-TR" b="1" i="1">
                                  <a:latin typeface="Cambria Math" panose="02040503050406030204" pitchFamily="18" charset="0"/>
                                </a:rPr>
                              </m:ctrlPr>
                            </m:accPr>
                            <m:e>
                              <m:r>
                                <a:rPr lang="tr-TR" b="1" i="1">
                                  <a:latin typeface="Cambria Math" panose="02040503050406030204" pitchFamily="18" charset="0"/>
                                </a:rPr>
                                <m:t>𝑮</m:t>
                              </m:r>
                            </m:e>
                          </m:acc>
                        </m:e>
                        <m:sub>
                          <m:r>
                            <a:rPr lang="tr-TR" b="1" i="1">
                              <a:latin typeface="Cambria Math" panose="02040503050406030204" pitchFamily="18" charset="0"/>
                            </a:rPr>
                            <m:t>𝟐</m:t>
                          </m:r>
                        </m:sub>
                      </m:sSub>
                      <m:r>
                        <a:rPr lang="tr-TR" b="1" i="1">
                          <a:latin typeface="Cambria Math" panose="02040503050406030204" pitchFamily="18" charset="0"/>
                        </a:rPr>
                        <m:t>−</m:t>
                      </m:r>
                      <m:sSub>
                        <m:sSubPr>
                          <m:ctrlPr>
                            <a:rPr lang="tr-TR" b="1" i="1">
                              <a:latin typeface="Cambria Math" panose="02040503050406030204" pitchFamily="18" charset="0"/>
                            </a:rPr>
                          </m:ctrlPr>
                        </m:sSubPr>
                        <m:e>
                          <m:acc>
                            <m:accPr>
                              <m:chr m:val="⃗"/>
                              <m:ctrlPr>
                                <a:rPr lang="tr-TR" b="1" i="1">
                                  <a:latin typeface="Cambria Math" panose="02040503050406030204" pitchFamily="18" charset="0"/>
                                </a:rPr>
                              </m:ctrlPr>
                            </m:accPr>
                            <m:e>
                              <m:r>
                                <a:rPr lang="tr-TR" b="1" i="1">
                                  <a:latin typeface="Cambria Math" panose="02040503050406030204" pitchFamily="18" charset="0"/>
                                </a:rPr>
                                <m:t>𝑮</m:t>
                              </m:r>
                            </m:e>
                          </m:acc>
                        </m:e>
                        <m:sub>
                          <m:r>
                            <a:rPr lang="tr-TR" b="1" i="1">
                              <a:latin typeface="Cambria Math" panose="02040503050406030204" pitchFamily="18" charset="0"/>
                            </a:rPr>
                            <m:t>𝟏</m:t>
                          </m:r>
                        </m:sub>
                      </m:sSub>
                      <m:r>
                        <a:rPr lang="tr-TR" b="1" i="1">
                          <a:latin typeface="Cambria Math" panose="02040503050406030204" pitchFamily="18" charset="0"/>
                        </a:rPr>
                        <m:t>=</m:t>
                      </m:r>
                      <m:r>
                        <a:rPr lang="tr-TR" b="1" i="1">
                          <a:latin typeface="Cambria Math" panose="02040503050406030204" pitchFamily="18" charset="0"/>
                          <a:ea typeface="Cambria Math" panose="02040503050406030204" pitchFamily="18" charset="0"/>
                        </a:rPr>
                        <m:t>∆</m:t>
                      </m:r>
                      <m:acc>
                        <m:accPr>
                          <m:chr m:val="⃗"/>
                          <m:ctrlPr>
                            <a:rPr lang="tr-TR" b="1" i="1">
                              <a:latin typeface="Cambria Math" panose="02040503050406030204" pitchFamily="18" charset="0"/>
                            </a:rPr>
                          </m:ctrlPr>
                        </m:accPr>
                        <m:e>
                          <m:r>
                            <a:rPr lang="tr-TR" b="1" i="1">
                              <a:latin typeface="Cambria Math" panose="02040503050406030204" pitchFamily="18" charset="0"/>
                            </a:rPr>
                            <m:t>𝑮</m:t>
                          </m:r>
                        </m:e>
                      </m:acc>
                      <m:r>
                        <a:rPr lang="tr-TR" b="1" i="1">
                          <a:latin typeface="Cambria Math" panose="02040503050406030204" pitchFamily="18" charset="0"/>
                        </a:rPr>
                        <m:t>=</m:t>
                      </m:r>
                      <m:r>
                        <a:rPr lang="tr-TR" b="1" i="1">
                          <a:latin typeface="Cambria Math" panose="02040503050406030204" pitchFamily="18" charset="0"/>
                        </a:rPr>
                        <m:t>𝟎</m:t>
                      </m:r>
                    </m:oMath>
                  </m:oMathPara>
                </a14:m>
                <a:endParaRPr lang="en-US" b="1" dirty="0"/>
              </a:p>
              <a:p>
                <a:pPr marL="0" indent="0">
                  <a:buNone/>
                </a:pPr>
                <a14:m>
                  <m:oMathPara xmlns:m="http://schemas.openxmlformats.org/officeDocument/2006/math">
                    <m:oMathParaPr>
                      <m:jc m:val="centerGroup"/>
                    </m:oMathParaPr>
                    <m:oMath xmlns:m="http://schemas.openxmlformats.org/officeDocument/2006/math">
                      <m:sSub>
                        <m:sSubPr>
                          <m:ctrlPr>
                            <a:rPr lang="tr-TR" b="1" i="1">
                              <a:latin typeface="Cambria Math" panose="02040503050406030204" pitchFamily="18" charset="0"/>
                            </a:rPr>
                          </m:ctrlPr>
                        </m:sSubPr>
                        <m:e>
                          <m:acc>
                            <m:accPr>
                              <m:chr m:val="⃗"/>
                              <m:ctrlPr>
                                <a:rPr lang="tr-TR" b="1" i="1">
                                  <a:latin typeface="Cambria Math" panose="02040503050406030204" pitchFamily="18" charset="0"/>
                                </a:rPr>
                              </m:ctrlPr>
                            </m:accPr>
                            <m:e>
                              <m:r>
                                <a:rPr lang="tr-TR" b="1" i="1">
                                  <a:latin typeface="Cambria Math" panose="02040503050406030204" pitchFamily="18" charset="0"/>
                                </a:rPr>
                                <m:t>𝑮</m:t>
                              </m:r>
                            </m:e>
                          </m:acc>
                        </m:e>
                        <m:sub>
                          <m:r>
                            <a:rPr lang="tr-TR" b="1" i="1">
                              <a:latin typeface="Cambria Math" panose="02040503050406030204" pitchFamily="18" charset="0"/>
                            </a:rPr>
                            <m:t>𝟐</m:t>
                          </m:r>
                        </m:sub>
                      </m:sSub>
                      <m:r>
                        <a:rPr lang="tr-TR" b="1" i="1">
                          <a:latin typeface="Cambria Math" panose="02040503050406030204" pitchFamily="18" charset="0"/>
                        </a:rPr>
                        <m:t>=</m:t>
                      </m:r>
                      <m:sSub>
                        <m:sSubPr>
                          <m:ctrlPr>
                            <a:rPr lang="tr-TR" b="1" i="1">
                              <a:latin typeface="Cambria Math" panose="02040503050406030204" pitchFamily="18" charset="0"/>
                            </a:rPr>
                          </m:ctrlPr>
                        </m:sSubPr>
                        <m:e>
                          <m:acc>
                            <m:accPr>
                              <m:chr m:val="⃗"/>
                              <m:ctrlPr>
                                <a:rPr lang="tr-TR" b="1" i="1">
                                  <a:latin typeface="Cambria Math" panose="02040503050406030204" pitchFamily="18" charset="0"/>
                                </a:rPr>
                              </m:ctrlPr>
                            </m:accPr>
                            <m:e>
                              <m:r>
                                <a:rPr lang="tr-TR" b="1" i="1">
                                  <a:latin typeface="Cambria Math" panose="02040503050406030204" pitchFamily="18" charset="0"/>
                                </a:rPr>
                                <m:t>𝑮</m:t>
                              </m:r>
                            </m:e>
                          </m:acc>
                        </m:e>
                        <m:sub>
                          <m:r>
                            <a:rPr lang="tr-TR" b="1" i="1">
                              <a:latin typeface="Cambria Math" panose="02040503050406030204" pitchFamily="18" charset="0"/>
                            </a:rPr>
                            <m:t>𝟏</m:t>
                          </m:r>
                        </m:sub>
                      </m:sSub>
                    </m:oMath>
                  </m:oMathPara>
                </a14:m>
                <a:endParaRPr lang="en-US" b="1" dirty="0"/>
              </a:p>
              <a:p>
                <a:pPr marL="0" indent="0">
                  <a:buNone/>
                </a:pPr>
                <a:endParaRPr lang="tr-TR" dirty="0">
                  <a:solidFill>
                    <a:srgbClr val="FF0000"/>
                  </a:solidFill>
                  <a:latin typeface="Times New Roman" panose="02020603050405020304" pitchFamily="18" charset="0"/>
                  <a:cs typeface="Times New Roman" panose="02020603050405020304" pitchFamily="18" charset="0"/>
                </a:endParaRP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741" t="-1480"/>
                </a:stretch>
              </a:blipFill>
            </p:spPr>
            <p:txBody>
              <a:bodyPr/>
              <a:lstStyle/>
              <a:p>
                <a:r>
                  <a:rPr lang="tr-TR">
                    <a:noFill/>
                  </a:rPr>
                  <a:t> </a:t>
                </a:r>
              </a:p>
            </p:txBody>
          </p:sp>
        </mc:Fallback>
      </mc:AlternateContent>
    </p:spTree>
    <p:extLst>
      <p:ext uri="{BB962C8B-B14F-4D97-AF65-F5344CB8AC3E}">
        <p14:creationId xmlns:p14="http://schemas.microsoft.com/office/powerpoint/2010/main" val="125903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Problemler</a:t>
            </a:r>
            <a:endParaRPr lang="tr-TR" dirty="0"/>
          </a:p>
        </p:txBody>
      </p:sp>
      <p:sp>
        <p:nvSpPr>
          <p:cNvPr id="3" name="İçerik Yer Tutucusu 2"/>
          <p:cNvSpPr>
            <a:spLocks noGrp="1"/>
          </p:cNvSpPr>
          <p:nvPr>
            <p:ph idx="1"/>
          </p:nvPr>
        </p:nvSpPr>
        <p:spPr/>
        <p:txBody>
          <a:bodyPr/>
          <a:lstStyle/>
          <a:p>
            <a:pPr marL="0" indent="0" algn="just">
              <a:buNone/>
            </a:pPr>
            <a:r>
              <a:rPr lang="tr-TR" dirty="0">
                <a:solidFill>
                  <a:srgbClr val="FF0000"/>
                </a:solidFill>
                <a:latin typeface="+mj-lt"/>
              </a:rPr>
              <a:t>Örnek 1: </a:t>
            </a:r>
            <a:r>
              <a:rPr lang="tr-TR" dirty="0">
                <a:latin typeface="+mj-lt"/>
              </a:rPr>
              <a:t>60 g kütleli mermi 600 m/s hızla yatayda duran 3 kg’lık kütüğü delerek 400 m/s hızla kütükten çıkıyor. Kütük merminin etkisi ile 2.7 m sürüklenerek duruyor. Yerin sürtünme katsayısını bulunuz.</a:t>
            </a:r>
            <a:endParaRPr lang="en-US" dirty="0">
              <a:latin typeface="+mj-lt"/>
            </a:endParaRPr>
          </a:p>
          <a:p>
            <a:pPr marL="0" indent="0">
              <a:buNone/>
            </a:pPr>
            <a:endParaRPr lang="tr-TR" dirty="0"/>
          </a:p>
        </p:txBody>
      </p:sp>
      <p:pic>
        <p:nvPicPr>
          <p:cNvPr id="4" name="Resim 3"/>
          <p:cNvPicPr>
            <a:picLocks noChangeAspect="1"/>
          </p:cNvPicPr>
          <p:nvPr/>
        </p:nvPicPr>
        <p:blipFill>
          <a:blip r:embed="rId2"/>
          <a:stretch>
            <a:fillRect/>
          </a:stretch>
        </p:blipFill>
        <p:spPr>
          <a:xfrm>
            <a:off x="1763688" y="3789040"/>
            <a:ext cx="5041829" cy="1658256"/>
          </a:xfrm>
          <a:prstGeom prst="rect">
            <a:avLst/>
          </a:prstGeom>
        </p:spPr>
      </p:pic>
    </p:spTree>
    <p:extLst>
      <p:ext uri="{BB962C8B-B14F-4D97-AF65-F5344CB8AC3E}">
        <p14:creationId xmlns:p14="http://schemas.microsoft.com/office/powerpoint/2010/main" val="397048002"/>
      </p:ext>
    </p:extLst>
  </p:cSld>
  <p:clrMapOvr>
    <a:masterClrMapping/>
  </p:clrMapOvr>
</p:sld>
</file>

<file path=ppt/theme/theme1.xml><?xml version="1.0" encoding="utf-8"?>
<a:theme xmlns:a="http://schemas.openxmlformats.org/drawingml/2006/main" name="Level">
  <a:themeElements>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08A24CC-A9A9-433C-BF6C-D19CD7956E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Sunu (Düzey teması)</Template>
  <TotalTime>4397</TotalTime>
  <Words>686</Words>
  <Application>Microsoft Office PowerPoint</Application>
  <PresentationFormat>Ekran Gösterisi (4:3)</PresentationFormat>
  <Paragraphs>236</Paragraphs>
  <Slides>33</Slides>
  <Notes>9</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33</vt:i4>
      </vt:variant>
    </vt:vector>
  </HeadingPairs>
  <TitlesOfParts>
    <vt:vector size="40" baseType="lpstr">
      <vt:lpstr>Arial</vt:lpstr>
      <vt:lpstr>Calibri</vt:lpstr>
      <vt:lpstr>Cambria Math</vt:lpstr>
      <vt:lpstr>Comic Sans MS</vt:lpstr>
      <vt:lpstr>Times New Roman</vt:lpstr>
      <vt:lpstr>Wingdings</vt:lpstr>
      <vt:lpstr>Level</vt:lpstr>
      <vt:lpstr>Bölüm 3 Parçacık Kinetiği </vt:lpstr>
      <vt:lpstr>Parçacıkların Kinetiği</vt:lpstr>
      <vt:lpstr>Parçacıkların Kinetiği</vt:lpstr>
      <vt:lpstr>İmpuls-Momentum Yöntemi</vt:lpstr>
      <vt:lpstr>Doğrusal impuls doğrusal momentum ilişkisi</vt:lpstr>
      <vt:lpstr>Doğrusal impuls doğrusal momentum ilişkisi</vt:lpstr>
      <vt:lpstr>PowerPoint Sunusu</vt:lpstr>
      <vt:lpstr>Doğrusal Momentumun Korunumu</vt:lpstr>
      <vt:lpstr>Örnek Problemler</vt:lpstr>
      <vt:lpstr>Örnek Problemler</vt:lpstr>
      <vt:lpstr>Örnek Problemler</vt:lpstr>
      <vt:lpstr>Örnek Problemler</vt:lpstr>
      <vt:lpstr>Örnek Problemler</vt:lpstr>
      <vt:lpstr>Örnek Problemler</vt:lpstr>
      <vt:lpstr>PowerPoint Sunusu</vt:lpstr>
      <vt:lpstr>PowerPoint Sunusu</vt:lpstr>
      <vt:lpstr>PowerPoint Sunusu</vt:lpstr>
      <vt:lpstr>PowerPoint Sunusu</vt:lpstr>
      <vt:lpstr>Açısal impuls- açısal momentum</vt:lpstr>
      <vt:lpstr>Açısal Momentumun Korunumu</vt:lpstr>
      <vt:lpstr>Örnekler</vt:lpstr>
      <vt:lpstr>Örnekler</vt:lpstr>
      <vt:lpstr>Örnekler</vt:lpstr>
      <vt:lpstr>Örnekler</vt:lpstr>
      <vt:lpstr>Örnekler</vt:lpstr>
      <vt:lpstr>Örnekler</vt:lpstr>
      <vt:lpstr>Örnekler</vt:lpstr>
      <vt:lpstr>Örnekler</vt:lpstr>
      <vt:lpstr>Örnekler</vt:lpstr>
      <vt:lpstr>Örnekler</vt:lpstr>
      <vt:lpstr>Örnekler</vt:lpstr>
      <vt:lpstr>Örnekler</vt:lpstr>
      <vt:lpstr>Örnekler</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Dinamik (MAK219)</dc:title>
  <dc:subject/>
  <dc:creator>Nurdan Bilgin</dc:creator>
  <cp:keywords/>
  <dc:description/>
  <cp:lastModifiedBy>Nurdan Bilgin</cp:lastModifiedBy>
  <cp:revision>262</cp:revision>
  <dcterms:created xsi:type="dcterms:W3CDTF">2018-09-06T10:33:28Z</dcterms:created>
  <dcterms:modified xsi:type="dcterms:W3CDTF">2019-11-04T08:44:27Z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TC060874521055</vt:lpwstr>
  </property>
</Properties>
</file>