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6"/>
  </p:notesMasterIdLst>
  <p:sldIdLst>
    <p:sldId id="312" r:id="rId3"/>
    <p:sldId id="313" r:id="rId4"/>
    <p:sldId id="438" r:id="rId5"/>
    <p:sldId id="392" r:id="rId6"/>
    <p:sldId id="393" r:id="rId7"/>
    <p:sldId id="394" r:id="rId8"/>
    <p:sldId id="439" r:id="rId9"/>
    <p:sldId id="395" r:id="rId10"/>
    <p:sldId id="411" r:id="rId11"/>
    <p:sldId id="412" r:id="rId12"/>
    <p:sldId id="413" r:id="rId13"/>
    <p:sldId id="414" r:id="rId14"/>
    <p:sldId id="415" r:id="rId15"/>
    <p:sldId id="416" r:id="rId16"/>
    <p:sldId id="418" r:id="rId17"/>
    <p:sldId id="419" r:id="rId18"/>
    <p:sldId id="420" r:id="rId19"/>
    <p:sldId id="423" r:id="rId20"/>
    <p:sldId id="422" r:id="rId21"/>
    <p:sldId id="424" r:id="rId22"/>
    <p:sldId id="426" r:id="rId23"/>
    <p:sldId id="427" r:id="rId24"/>
    <p:sldId id="428" r:id="rId25"/>
    <p:sldId id="429" r:id="rId26"/>
    <p:sldId id="430" r:id="rId27"/>
    <p:sldId id="431" r:id="rId28"/>
    <p:sldId id="435" r:id="rId29"/>
    <p:sldId id="436" r:id="rId30"/>
    <p:sldId id="437" r:id="rId31"/>
    <p:sldId id="342" r:id="rId32"/>
    <p:sldId id="406" r:id="rId33"/>
    <p:sldId id="407" r:id="rId34"/>
    <p:sldId id="425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00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Macro-Enabled_Worksheet.xlsm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Macro-Enabled_Worksheet1.xlsm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11" Type="http://schemas.openxmlformats.org/officeDocument/2006/relationships/image" Target="../media/image35.png"/><Relationship Id="rId5" Type="http://schemas.openxmlformats.org/officeDocument/2006/relationships/image" Target="../media/image28.e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Bölüm 2</a:t>
            </a:r>
            <a:br>
              <a:rPr lang="tr-TR" dirty="0" smtClean="0"/>
            </a:br>
            <a:r>
              <a:rPr lang="tr-TR" dirty="0" smtClean="0"/>
              <a:t>Parçacık Kinematiği 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27584" y="3270250"/>
            <a:ext cx="7560840" cy="2679030"/>
          </a:xfrm>
        </p:spPr>
        <p:txBody>
          <a:bodyPr/>
          <a:lstStyle/>
          <a:p>
            <a:r>
              <a:rPr lang="tr-TR" dirty="0" smtClean="0"/>
              <a:t>Bu ders kapsamında sırasıyla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1"/>
                </a:solidFill>
              </a:rPr>
              <a:t>2.6, 2.7, 2.8 ve 2.9</a:t>
            </a: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/>
              <a:t>Bölüm numaralı konuları çalışacağız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</a:t>
            </a:r>
            <a:r>
              <a:rPr lang="tr-TR" dirty="0" smtClean="0"/>
              <a:t>koordinat Örnek Problem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770"/>
            <a:ext cx="4038600" cy="3465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7984" y="1556792"/>
                <a:ext cx="4546848" cy="4530725"/>
              </a:xfrm>
            </p:spPr>
            <p:txBody>
              <a:bodyPr/>
              <a:lstStyle/>
              <a:p>
                <a:r>
                  <a:rPr lang="tr-TR" sz="24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Problem:Bir</a:t>
                </a:r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jet uçağı sabit bir </a:t>
                </a:r>
                <a14:m>
                  <m:oMath xmlns:m="http://schemas.openxmlformats.org/officeDocument/2006/math"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hızıyla </a:t>
                </a:r>
                <a14:m>
                  <m:oMath xmlns:m="http://schemas.openxmlformats.org/officeDocument/2006/math"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km yükseklikte uçarken uçuş çizgisinin direkt altında </a:t>
                </a:r>
                <a14:m>
                  <m:oMath xmlns:m="http://schemas.openxmlformats.org/officeDocument/2006/math"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noktasında konumlu bir radar tarafından izlenmeye başlıyor. Eğer </a:t>
                </a:r>
                <a14:m>
                  <m:oMath xmlns:m="http://schemas.openxmlformats.org/officeDocument/2006/math">
                    <m:r>
                      <a:rPr lang="tr-TR" sz="24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4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derece iken </a:t>
                </a:r>
                <a14:m>
                  <m:oMath xmlns:m="http://schemas.openxmlformats.org/officeDocument/2006/math">
                    <m:r>
                      <a:rPr lang="tr-TR" sz="24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’</a:t>
                </a:r>
                <a:r>
                  <a:rPr lang="tr-TR" sz="24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nın</a:t>
                </a:r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değişim oranı </a:t>
                </a:r>
                <a14:m>
                  <m:oMath xmlns:m="http://schemas.openxmlformats.org/officeDocument/2006/math"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0.020 </m:t>
                    </m:r>
                    <m:r>
                      <a:rPr lang="tr-TR" sz="2400" kern="1200" dirty="0" err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kern="1200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ise bu andaki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400" i="1" kern="120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kern="120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ve uçağın hızının büyüklüğünü belirleyiniz.</a:t>
                </a:r>
                <a:endParaRPr lang="en-US" sz="24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/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7984" y="1556792"/>
                <a:ext cx="4546848" cy="4530725"/>
              </a:xfrm>
              <a:blipFill>
                <a:blip r:embed="rId3"/>
                <a:stretch>
                  <a:fillRect l="-804" t="-1075" r="-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2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Örnek Problem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32770"/>
            <a:ext cx="4038600" cy="3465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sz="2000" dirty="0" smtClean="0"/>
                  <a:t>Problem:</a:t>
                </a:r>
              </a:p>
              <a:p>
                <a:r>
                  <a:rPr lang="tr-TR" sz="2000" dirty="0" smtClean="0"/>
                  <a:t>sabit </a:t>
                </a:r>
                <a:r>
                  <a:rPr lang="tr-TR" sz="2000" dirty="0"/>
                  <a:t>bir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smtClean="0"/>
                  <a:t>hızıyla-</a:t>
                </a:r>
                <a:r>
                  <a:rPr lang="tr-TR" sz="2000" b="1" dirty="0" smtClean="0"/>
                  <a:t>İvme </a:t>
                </a:r>
                <a:r>
                  <a:rPr lang="tr-TR" sz="2000" b="1" dirty="0"/>
                  <a:t>s</a:t>
                </a:r>
                <a:r>
                  <a:rPr lang="tr-TR" sz="2000" b="1" dirty="0" smtClean="0"/>
                  <a:t>abit</a:t>
                </a:r>
              </a:p>
              <a:p>
                <a:r>
                  <a:rPr lang="tr-TR" sz="2000" dirty="0" smtClean="0"/>
                  <a:t>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smtClean="0"/>
                  <a:t>km=10000 m </a:t>
                </a:r>
              </a:p>
              <a:p>
                <a:r>
                  <a:rPr lang="tr-TR" sz="2000" dirty="0" smtClean="0"/>
                  <a:t>Eğer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tr-TR" sz="2000" dirty="0"/>
                  <a:t> derece iken </a:t>
                </a:r>
                <a:endParaRPr lang="tr-TR" sz="20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tr-TR" sz="2000" dirty="0" smtClean="0"/>
                  <a:t> </a:t>
                </a:r>
                <a:r>
                  <a:rPr lang="tr-TR" sz="2000" dirty="0"/>
                  <a:t>değişim oranı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0.020 </m:t>
                    </m:r>
                    <m:r>
                      <a:rPr lang="tr-TR" sz="2000" i="1" dirty="0" err="1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0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000" dirty="0" smtClean="0"/>
                  <a:t>’ı </a:t>
                </a:r>
                <a:r>
                  <a:rPr lang="tr-TR" sz="2000" dirty="0"/>
                  <a:t>ve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dirty="0"/>
                  <a:t>uçağın hızının büyüklüğünü belirleyiniz</a:t>
                </a:r>
                <a:r>
                  <a:rPr lang="tr-TR" sz="20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dirty="0" err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i="1" dirty="0" smtClean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tr-TR" sz="20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h𝑐𝑜𝑠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tr-TR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endParaRPr lang="en-US" sz="2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453" t="-673" b="-2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Örnek Problem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520" y="2060848"/>
            <a:ext cx="4038600" cy="3465585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endParaRPr lang="en-US" sz="2000" dirty="0"/>
          </a:p>
          <a:p>
            <a:endParaRPr lang="tr-TR" dirty="0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72549"/>
              </p:ext>
            </p:extLst>
          </p:nvPr>
        </p:nvGraphicFramePr>
        <p:xfrm>
          <a:off x="4355976" y="2636912"/>
          <a:ext cx="4138000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Makro İçerebilen Çalışma Sayfası" r:id="rId4" imgW="2447985" imgH="1533454" progId="Excel.SheetMacroEnabled.12">
                  <p:embed/>
                </p:oleObj>
              </mc:Choice>
              <mc:Fallback>
                <p:oleObj name="Makro İçerebilen Çalışma Sayfası" r:id="rId4" imgW="2447985" imgH="153345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5976" y="2636912"/>
                        <a:ext cx="4138000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51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Örnek Problem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32770"/>
            <a:ext cx="4038600" cy="3465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sz="2000" dirty="0" smtClean="0"/>
                  <a:t>sabit </a:t>
                </a:r>
                <a:r>
                  <a:rPr lang="tr-TR" sz="2000" dirty="0"/>
                  <a:t>bir </a:t>
                </a:r>
                <a14:m>
                  <m:oMath xmlns:m="http://schemas.openxmlformats.org/officeDocument/2006/math">
                    <m:r>
                      <a:rPr lang="tr-TR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smtClean="0"/>
                  <a:t>hızıyla-</a:t>
                </a:r>
                <a:r>
                  <a:rPr lang="tr-TR" sz="2000" b="1" dirty="0" smtClean="0"/>
                  <a:t>İvme sabit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tr-TR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endParaRPr lang="en-US" sz="20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453" t="-6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06662"/>
              </p:ext>
            </p:extLst>
          </p:nvPr>
        </p:nvGraphicFramePr>
        <p:xfrm>
          <a:off x="4499992" y="3212976"/>
          <a:ext cx="3816423" cy="328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Makro İçerebilen Çalışma Sayfası" r:id="rId5" imgW="2447985" imgH="2104997" progId="Excel.SheetMacroEnabled.12">
                  <p:embed/>
                </p:oleObj>
              </mc:Choice>
              <mc:Fallback>
                <p:oleObj name="Makro İçerebilen Çalışma Sayfası" r:id="rId5" imgW="2447985" imgH="2104997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9992" y="3212976"/>
                        <a:ext cx="3816423" cy="328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67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Uzaysal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>
                    <a:latin typeface="Comic Sans MS" panose="030F0702030302020204" pitchFamily="66" charset="0"/>
                  </a:rPr>
                  <a:t>Düzlemsel Koordinatlar (x-y-z):</a:t>
                </a:r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latin typeface="Comic Sans MS" panose="030F0702030302020204" pitchFamily="66" charset="0"/>
                  </a:rPr>
                  <a:t>İki boyutlu hareketi incelemiştik, üç boyutlu harekette tek fark ek olarak z koordinatının eklenmesidir. Böylece konum, hız ve ivme ifadelerimiz şu şekli alır.</a:t>
                </a:r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𝑥𝑖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𝑦𝑗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𝑧𝑘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30725"/>
              </a:xfrm>
              <a:blipFill rotWithShape="0">
                <a:blip r:embed="rId2"/>
                <a:stretch>
                  <a:fillRect l="-1185" t="-1075" r="-3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7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Uzaysal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968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b="1" dirty="0">
                    <a:latin typeface="Comic Sans MS" panose="030F0702030302020204" pitchFamily="66" charset="0"/>
                  </a:rPr>
                  <a:t>Silindirik Koordinatlar (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</a:rPr>
                      <m:t>𝐫</m:t>
                    </m:r>
                    <m:r>
                      <a:rPr lang="tr-TR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𝛉</m:t>
                    </m:r>
                    <m:r>
                      <a:rPr lang="tr-TR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tr-TR" sz="2400" b="1" dirty="0">
                    <a:latin typeface="Comic Sans MS" panose="030F0702030302020204" pitchFamily="66" charset="0"/>
                  </a:rPr>
                  <a:t>)</a:t>
                </a:r>
                <a:endParaRPr lang="en-US" sz="24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sz="2400" dirty="0">
                    <a:latin typeface="Comic Sans MS" panose="030F0702030302020204" pitchFamily="66" charset="0"/>
                  </a:rPr>
                  <a:t>Polar koordinatlarda gördüğümüz ilişkilere ek olarak z koordinatına bağlı terimler ortaya çıkar.</a:t>
                </a:r>
                <a:endParaRPr lang="en-US" sz="24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968552"/>
              </a:xfrm>
              <a:blipFill rotWithShape="0">
                <a:blip r:embed="rId2"/>
                <a:stretch>
                  <a:fillRect l="-1185" t="-9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64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Uzaysal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05090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b="1" dirty="0" smtClean="0">
                    <a:latin typeface="Comic Sans MS" panose="030F0702030302020204" pitchFamily="66" charset="0"/>
                  </a:rPr>
                  <a:t>Küresel </a:t>
                </a:r>
                <a:r>
                  <a:rPr lang="tr-TR" sz="2000" b="1" dirty="0">
                    <a:latin typeface="Comic Sans MS" panose="030F0702030302020204" pitchFamily="66" charset="0"/>
                  </a:rPr>
                  <a:t>Koordinatlar (</a:t>
                </a:r>
                <a14:m>
                  <m:oMath xmlns:m="http://schemas.openxmlformats.org/officeDocument/2006/math">
                    <m:r>
                      <a:rPr lang="tr-TR" sz="2000" b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b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tr-TR" sz="2000" b="1" dirty="0">
                    <a:latin typeface="Comic Sans MS" panose="030F0702030302020204" pitchFamily="66" charset="0"/>
                  </a:rPr>
                  <a:t>)</a:t>
                </a:r>
                <a:endParaRPr lang="en-US" sz="20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𝜽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tr-TR" sz="2000" b="1" i="1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tr-TR" sz="20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tr-TR" sz="2000" dirty="0"/>
                  <a:t> 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050904" cy="4530725"/>
              </a:xfrm>
              <a:blipFill rotWithShape="0">
                <a:blip r:embed="rId2"/>
                <a:stretch>
                  <a:fillRect l="-1206" t="-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508104" y="1600200"/>
                <a:ext cx="3178696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tr-TR" sz="2000" dirty="0"/>
                  <a:t> 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tr-TR" sz="2000" dirty="0"/>
                  <a:t> </a:t>
                </a:r>
                <a:endParaRPr lang="en-US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508104" y="1600200"/>
                <a:ext cx="3178696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5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Uzaysal </a:t>
            </a:r>
            <a:r>
              <a:rPr lang="tr-TR" sz="3600" dirty="0" err="1" smtClean="0"/>
              <a:t>Eğrisel</a:t>
            </a:r>
            <a:r>
              <a:rPr lang="tr-TR" sz="3600" dirty="0" smtClean="0"/>
              <a:t> Hareket Örnek Problem</a:t>
            </a:r>
            <a:endParaRPr lang="tr-T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79912" y="1600200"/>
                <a:ext cx="525658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Problem:</a:t>
                </a:r>
              </a:p>
              <a:p>
                <a:pPr marL="0" indent="0">
                  <a:buNone/>
                </a:pPr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Bir endüstriyel robot küçük bir </a:t>
                </a:r>
                <a14:m>
                  <m:oMath xmlns:m="http://schemas.openxmlformats.org/officeDocument/2006/math">
                    <m:r>
                      <a:rPr lang="tr-TR" sz="2400" i="1" kern="12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parçacığının konumlandırılması için kullanılıyor.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tr-TR" sz="24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0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sz="24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r-TR" sz="24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</a:t>
                </a:r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derece olduğunda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4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sz="24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4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ise P parçasının </a:t>
                </a:r>
                <a:r>
                  <a:rPr lang="tr-TR" sz="2400" b="1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ivmesi </a:t>
                </a:r>
                <a14:m>
                  <m:oMath xmlns:m="http://schemas.openxmlformats.org/officeDocument/2006/math">
                    <m:r>
                      <a:rPr lang="tr-TR" sz="2400" b="1" i="1" kern="1200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tr-TR" sz="2400" b="1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’nın</a:t>
                </a:r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büyüklüğünü hesaplayın. </a:t>
                </a:r>
              </a:p>
              <a:p>
                <a:pPr marL="0" indent="0">
                  <a:buNone/>
                </a:pPr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Robotun gövdesi </a:t>
                </a:r>
                <a14:m>
                  <m:oMath xmlns:m="http://schemas.openxmlformats.org/officeDocument/2006/math">
                    <m:r>
                      <a:rPr lang="tr-TR" sz="24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 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𝑑𝑒𝑔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4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4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hızla dönmektedir. Hareket sırasında robotun AO ve AP kolları dik kalmaktadır. </a:t>
                </a:r>
                <a:endParaRPr lang="tr-TR" sz="2400" dirty="0"/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79912" y="1600200"/>
                <a:ext cx="5256584" cy="4530725"/>
              </a:xfrm>
              <a:blipFill>
                <a:blip r:embed="rId2"/>
                <a:stretch>
                  <a:fillRect l="-1740" t="-1077" r="-1856" b="-78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4" r="5847"/>
          <a:stretch/>
        </p:blipFill>
        <p:spPr>
          <a:xfrm>
            <a:off x="539552" y="2492896"/>
            <a:ext cx="3281082" cy="25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8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Uzaysal </a:t>
            </a:r>
            <a:r>
              <a:rPr lang="tr-TR" sz="3600" dirty="0" err="1" smtClean="0"/>
              <a:t>Eğrisel</a:t>
            </a:r>
            <a:r>
              <a:rPr lang="tr-TR" sz="3600" dirty="0" smtClean="0"/>
              <a:t> Hareket Örnek Problem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267744" y="5805264"/>
                <a:ext cx="6408712" cy="8206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func>
                        <m:funcPr>
                          <m:ctrlPr>
                            <a:rPr lang="tr-TR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+200</m:t>
                      </m:r>
                      <m:r>
                        <m:rPr>
                          <m:sty m:val="p"/>
                        </m:rPr>
                        <a:rPr lang="tr-TR" sz="2400" b="0" i="0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+300</m:t>
                      </m:r>
                      <m:func>
                        <m:funcPr>
                          <m:ctrlPr>
                            <a:rPr lang="tr-T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 kern="1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400" i="1" kern="12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267744" y="5805264"/>
                <a:ext cx="6408712" cy="820688"/>
              </a:xfrm>
              <a:blipFill rotWithShape="0">
                <a:blip r:embed="rId2"/>
                <a:stretch>
                  <a:fillRect b="-118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54" r="5847"/>
          <a:stretch/>
        </p:blipFill>
        <p:spPr>
          <a:xfrm>
            <a:off x="899592" y="1484784"/>
            <a:ext cx="5566725" cy="432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79712" y="2492896"/>
            <a:ext cx="5256584" cy="3024336"/>
            <a:chOff x="1979712" y="2492896"/>
            <a:chExt cx="5256584" cy="3024336"/>
          </a:xfrm>
        </p:grpSpPr>
        <p:sp>
          <p:nvSpPr>
            <p:cNvPr id="13" name="Arc 12"/>
            <p:cNvSpPr/>
            <p:nvPr/>
          </p:nvSpPr>
          <p:spPr bwMode="auto">
            <a:xfrm rot="19061166">
              <a:off x="4081128" y="3029437"/>
              <a:ext cx="1584176" cy="1080120"/>
            </a:xfrm>
            <a:prstGeom prst="arc">
              <a:avLst>
                <a:gd name="adj1" fmla="val 18670867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979712" y="2492896"/>
              <a:ext cx="5256584" cy="3024336"/>
              <a:chOff x="1979712" y="2708920"/>
              <a:chExt cx="5256584" cy="302433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79712" y="2708920"/>
                <a:ext cx="3600400" cy="1757809"/>
                <a:chOff x="1979712" y="2708920"/>
                <a:chExt cx="3600400" cy="1757809"/>
              </a:xfrm>
            </p:grpSpPr>
            <p:cxnSp>
              <p:nvCxnSpPr>
                <p:cNvPr id="5" name="Straight Connector 4"/>
                <p:cNvCxnSpPr/>
                <p:nvPr/>
              </p:nvCxnSpPr>
              <p:spPr bwMode="auto">
                <a:xfrm flipH="1">
                  <a:off x="1979712" y="4437112"/>
                  <a:ext cx="3456384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>
                  <a:off x="1979712" y="3933056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3491880" y="4005064"/>
                      <a:ext cx="79208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1880" y="4005064"/>
                      <a:ext cx="792088" cy="46166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/>
                <p:cNvCxnSpPr/>
                <p:nvPr/>
              </p:nvCxnSpPr>
              <p:spPr bwMode="auto">
                <a:xfrm flipH="1" flipV="1">
                  <a:off x="5436096" y="2996952"/>
                  <a:ext cx="72008" cy="14401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4788024" y="2708920"/>
                      <a:ext cx="79208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8024" y="2708920"/>
                      <a:ext cx="792088" cy="46166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7" name="Straight Connector 16"/>
              <p:cNvCxnSpPr/>
              <p:nvPr/>
            </p:nvCxnSpPr>
            <p:spPr bwMode="auto">
              <a:xfrm>
                <a:off x="3203848" y="5733256"/>
                <a:ext cx="403244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5436096" y="4437112"/>
                <a:ext cx="0" cy="129614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220072" y="4869160"/>
                    <a:ext cx="79208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0072" y="4869160"/>
                    <a:ext cx="792088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98184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Uzaysal </a:t>
            </a:r>
            <a:r>
              <a:rPr lang="tr-TR" sz="3600" dirty="0" err="1"/>
              <a:t>Eğrisel</a:t>
            </a:r>
            <a:r>
              <a:rPr lang="tr-TR" sz="3600" dirty="0"/>
              <a:t> Hareket Örnek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3232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tr-TR" sz="200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+200</m:t>
                      </m:r>
                      <m:r>
                        <m:rPr>
                          <m:sty m:val="p"/>
                        </m:rPr>
                        <a:rPr lang="tr-TR" sz="2000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acc>
                        <m:accPr>
                          <m:chr m:val="̇"/>
                          <m:ctrlPr>
                            <a:rPr lang="tr-TR" sz="200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+200</m:t>
                      </m:r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m:rPr>
                          <m:sty m:val="p"/>
                        </m:rPr>
                        <a:rPr lang="tr-TR" sz="2000" b="0" i="0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=−300</m:t>
                    </m:r>
                    <m:acc>
                      <m:accPr>
                        <m:chr m:val="̈"/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func>
                      <m:func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−300</m:t>
                    </m:r>
                    <m:sSup>
                      <m:sSupPr>
                        <m:ctrlPr>
                          <a:rPr lang="tr-T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tr-TR" sz="2000" b="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)+200</m:t>
                    </m:r>
                    <m:acc>
                      <m:accPr>
                        <m:chr m:val="̈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m:rPr>
                        <m:sty m:val="p"/>
                      </m:rP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tr-TR" sz="2000" i="1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</m:t>
                    </m:r>
                    <m:sSup>
                      <m:sSup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func>
                  </m:oMath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+300</m:t>
                      </m:r>
                      <m:func>
                        <m:func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>
                        <m:rPr>
                          <m:sty m:val="p"/>
                        </m:rPr>
                        <a:rPr lang="tr-T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  <m:acc>
                        <m:accPr>
                          <m:chr m:val="̇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b="0" i="1" kern="120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acc>
                        <m:accPr>
                          <m:chr m:val="̈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i="1" kern="120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300</m:t>
                      </m:r>
                      <m:sSup>
                        <m:sSup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  <m:acc>
                        <m:accPr>
                          <m:chr m:val="̈"/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kern="120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200</m:t>
                      </m:r>
                      <m:sSup>
                        <m:sSupPr>
                          <m:ctrlP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 kern="120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p>
                          <m:r>
                            <a:rPr lang="tr-TR" sz="2000" i="1" kern="120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0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𝑏𝑖𝑙𝑖𝑛𝑖𝑦𝑜𝑟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çü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𝑛𝑘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ü 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̈"/>
                        <m:ctrlP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tr-T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biliniyor</m:t>
                    </m:r>
                    <m:r>
                      <a:rPr lang="tr-T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sz="20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𝑏𝑒𝑛𝑧𝑒𝑟</m:t>
                    </m:r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ş</m:t>
                    </m:r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𝑒𝑘𝑖𝑙𝑑𝑒</m:t>
                    </m:r>
                    <m:r>
                      <a:rPr lang="tr-T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𝑏𝑖𝑙𝑖𝑛𝑖𝑦𝑜𝑟</m:t>
                    </m:r>
                    <m:r>
                      <a:rPr lang="tr-T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0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çü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𝑛𝑘</m:t>
                      </m:r>
                      <m:r>
                        <a:rPr lang="tr-T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 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20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3232" cy="453072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0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Parçacık Kinematiği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Düzlemde </a:t>
            </a:r>
            <a:r>
              <a:rPr lang="tr-TR" dirty="0" err="1" smtClean="0"/>
              <a:t>Eğrisel</a:t>
            </a:r>
            <a:r>
              <a:rPr lang="tr-TR" dirty="0" smtClean="0"/>
              <a:t> Hareket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r>
              <a:rPr lang="tr-TR" b="1" dirty="0">
                <a:solidFill>
                  <a:schemeClr val="accent4"/>
                </a:solidFill>
                <a:latin typeface="Comic Sans MS" pitchFamily="66" charset="0"/>
              </a:rPr>
              <a:t>Düzlemsel hareket</a:t>
            </a:r>
            <a:r>
              <a:rPr lang="en-US" dirty="0">
                <a:solidFill>
                  <a:schemeClr val="accent4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Hareket aynı yada paralel düzlemlerde gerçekleşmektedir</a:t>
            </a:r>
            <a:endParaRPr lang="en-US" dirty="0">
              <a:solidFill>
                <a:schemeClr val="accent4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>
                <a:solidFill>
                  <a:srgbClr val="00B050"/>
                </a:solidFill>
                <a:latin typeface="Comic Sans MS" pitchFamily="66" charset="0"/>
              </a:rPr>
              <a:t>Doğrusal hareket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tr-TR" dirty="0">
                <a:solidFill>
                  <a:srgbClr val="00B050"/>
                </a:solidFill>
                <a:latin typeface="Comic Sans MS" pitchFamily="66" charset="0"/>
              </a:rPr>
              <a:t>Hareket bir hat boyunca gerçekleşmektedir.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400050" lvl="2"/>
            <a:r>
              <a:rPr lang="tr-TR" b="1" dirty="0" err="1">
                <a:solidFill>
                  <a:srgbClr val="00B0F0"/>
                </a:solidFill>
                <a:latin typeface="Comic Sans MS" pitchFamily="66" charset="0"/>
              </a:rPr>
              <a:t>Eğrisel</a:t>
            </a:r>
            <a:r>
              <a:rPr lang="tr-TR" b="1" dirty="0">
                <a:solidFill>
                  <a:srgbClr val="00B0F0"/>
                </a:solidFill>
                <a:latin typeface="Comic Sans MS" pitchFamily="66" charset="0"/>
              </a:rPr>
              <a:t> hareket</a:t>
            </a:r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:</a:t>
            </a:r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 Hareket bir eğri boyunca gerçekleşmektedir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Polar Koordinatlar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Uzaysal </a:t>
            </a:r>
            <a:r>
              <a:rPr lang="tr-TR" dirty="0" err="1" smtClean="0">
                <a:solidFill>
                  <a:srgbClr val="00B0F0"/>
                </a:solidFill>
                <a:latin typeface="Comic Sans MS" pitchFamily="66" charset="0"/>
              </a:rPr>
              <a:t>Eğrisel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 Hareket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Bağıl Hareket</a:t>
            </a:r>
          </a:p>
          <a:p>
            <a:pPr marL="857250" lvl="3"/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Bağlı Parçaların Sınırlandırılmış Hareketi (Makara Sistemleri)</a:t>
            </a:r>
          </a:p>
          <a:p>
            <a:pPr marL="857250" lvl="3"/>
            <a:endParaRPr lang="tr-TR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marL="857250" lvl="3"/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05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Uzaysal </a:t>
            </a:r>
            <a:r>
              <a:rPr lang="tr-TR" sz="3600" dirty="0" err="1" smtClean="0"/>
              <a:t>Eğrisel</a:t>
            </a:r>
            <a:r>
              <a:rPr lang="tr-TR" sz="3600" dirty="0" smtClean="0"/>
              <a:t> Hareket Örnek Problem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9992" y="1772816"/>
                <a:ext cx="403244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sz="18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tr-TR" sz="18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9992" y="1772816"/>
                <a:ext cx="4032448" cy="4530725"/>
              </a:xfrm>
              <a:blipFill rotWithShape="0">
                <a:blip r:embed="rId3"/>
                <a:stretch>
                  <a:fillRect r="-10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4576388"/>
              </p:ext>
            </p:extLst>
          </p:nvPr>
        </p:nvGraphicFramePr>
        <p:xfrm>
          <a:off x="661988" y="1600200"/>
          <a:ext cx="36290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4" imgW="1838203" imgH="2295615" progId="Excel.Sheet.8">
                  <p:embed/>
                </p:oleObj>
              </mc:Choice>
              <mc:Fallback>
                <p:oleObj name="Worksheet" r:id="rId4" imgW="1838203" imgH="2295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988" y="1600200"/>
                        <a:ext cx="3629025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590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Bağıl Hareket (Hareket Eden Eksenler</a:t>
            </a:r>
            <a:r>
              <a:rPr lang="tr-TR" sz="36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latin typeface="Comic Sans MS" panose="030F0702030302020204" pitchFamily="66" charset="0"/>
              </a:rPr>
              <a:t>Şimdiye kadar ki konularda, </a:t>
            </a:r>
            <a:r>
              <a:rPr lang="tr-TR" sz="2000" b="1" dirty="0">
                <a:latin typeface="Comic Sans MS" panose="030F0702030302020204" pitchFamily="66" charset="0"/>
              </a:rPr>
              <a:t>sabit referans eksenlerine</a:t>
            </a:r>
            <a:r>
              <a:rPr lang="tr-TR" sz="2000" dirty="0">
                <a:latin typeface="Comic Sans MS" panose="030F0702030302020204" pitchFamily="66" charset="0"/>
              </a:rPr>
              <a:t> atıfta bulunulan koordinatlar kullanılarak parçacık hareketini tanımladık</a:t>
            </a:r>
            <a:r>
              <a:rPr lang="tr-TR" sz="20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Sabit eksen takımlarında belirlenen yer değiştirmeler, </a:t>
            </a:r>
            <a:r>
              <a:rPr lang="tr-TR" sz="2000" dirty="0">
                <a:latin typeface="Comic Sans MS" panose="030F0702030302020204" pitchFamily="66" charset="0"/>
              </a:rPr>
              <a:t>hızlar ve ivmeler </a:t>
            </a:r>
            <a:r>
              <a:rPr lang="tr-TR" sz="2000" b="1" dirty="0">
                <a:latin typeface="Comic Sans MS" panose="030F0702030302020204" pitchFamily="66" charset="0"/>
              </a:rPr>
              <a:t>mutlak</a:t>
            </a:r>
            <a:r>
              <a:rPr lang="tr-TR" sz="2000" dirty="0">
                <a:latin typeface="Comic Sans MS" panose="030F0702030302020204" pitchFamily="66" charset="0"/>
              </a:rPr>
              <a:t> olarak adlandırılır.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Ancak</a:t>
            </a:r>
            <a:r>
              <a:rPr lang="tr-TR" sz="2000" dirty="0">
                <a:latin typeface="Comic Sans MS" panose="030F0702030302020204" pitchFamily="66" charset="0"/>
              </a:rPr>
              <a:t>, hareketi tanımlamak veya ölçmek için sabit bir eksen </a:t>
            </a:r>
            <a:r>
              <a:rPr lang="tr-TR" sz="2000" dirty="0" smtClean="0">
                <a:latin typeface="Comic Sans MS" panose="030F0702030302020204" pitchFamily="66" charset="0"/>
              </a:rPr>
              <a:t>takımı kullanmak </a:t>
            </a:r>
            <a:r>
              <a:rPr lang="tr-TR" sz="2000" dirty="0">
                <a:latin typeface="Comic Sans MS" panose="030F0702030302020204" pitchFamily="66" charset="0"/>
              </a:rPr>
              <a:t>her zaman </a:t>
            </a:r>
            <a:r>
              <a:rPr lang="tr-TR" sz="2000" b="1" dirty="0">
                <a:latin typeface="Comic Sans MS" panose="030F0702030302020204" pitchFamily="66" charset="0"/>
              </a:rPr>
              <a:t>mümkün veya uygun </a:t>
            </a:r>
            <a:r>
              <a:rPr lang="tr-TR" sz="2000" dirty="0">
                <a:latin typeface="Comic Sans MS" panose="030F0702030302020204" pitchFamily="66" charset="0"/>
              </a:rPr>
              <a:t>değildir.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Ayrıca</a:t>
            </a:r>
            <a:r>
              <a:rPr lang="tr-TR" sz="2000" dirty="0">
                <a:latin typeface="Comic Sans MS" panose="030F0702030302020204" pitchFamily="66" charset="0"/>
              </a:rPr>
              <a:t>, </a:t>
            </a:r>
            <a:r>
              <a:rPr lang="tr-TR" sz="2000" b="1" dirty="0">
                <a:latin typeface="Comic Sans MS" panose="030F0702030302020204" pitchFamily="66" charset="0"/>
              </a:rPr>
              <a:t>hareketli bir referans sistemine </a:t>
            </a:r>
            <a:r>
              <a:rPr lang="tr-TR" sz="2000" dirty="0">
                <a:latin typeface="Comic Sans MS" panose="030F0702030302020204" pitchFamily="66" charset="0"/>
              </a:rPr>
              <a:t>göre yapılan ölçümler kullanılarak hareket analizinin basitleştirildiği birçok mühendislik problemi vardır.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b="1" i="1" dirty="0" smtClean="0">
                <a:latin typeface="Comic Sans MS" panose="030F0702030302020204" pitchFamily="66" charset="0"/>
              </a:rPr>
              <a:t>Bu </a:t>
            </a:r>
            <a:r>
              <a:rPr lang="tr-TR" sz="2000" b="1" i="1" dirty="0">
                <a:latin typeface="Comic Sans MS" panose="030F0702030302020204" pitchFamily="66" charset="0"/>
              </a:rPr>
              <a:t>ölçümler, hareketli koordinat sisteminin mutlak hareketi ile birleştirildiğinde, söz konusu mutlak hareketi belirlememizi sağlar. </a:t>
            </a:r>
            <a:endParaRPr lang="tr-TR" sz="2000" b="1" i="1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latin typeface="Comic Sans MS" panose="030F0702030302020204" pitchFamily="66" charset="0"/>
              </a:rPr>
              <a:t>Bu </a:t>
            </a:r>
            <a:r>
              <a:rPr lang="tr-TR" sz="2000" dirty="0">
                <a:latin typeface="Comic Sans MS" panose="030F0702030302020204" pitchFamily="66" charset="0"/>
              </a:rPr>
              <a:t>yaklaşım </a:t>
            </a:r>
            <a:r>
              <a:rPr lang="tr-TR" sz="2000" b="1" dirty="0" smtClean="0">
                <a:latin typeface="Comic Sans MS" panose="030F0702030302020204" pitchFamily="66" charset="0"/>
              </a:rPr>
              <a:t>bağıl </a:t>
            </a:r>
            <a:r>
              <a:rPr lang="tr-TR" sz="2000" b="1" dirty="0">
                <a:latin typeface="Comic Sans MS" panose="030F0702030302020204" pitchFamily="66" charset="0"/>
              </a:rPr>
              <a:t>hareket analizi </a:t>
            </a:r>
            <a:r>
              <a:rPr lang="tr-TR" sz="2000" dirty="0">
                <a:latin typeface="Comic Sans MS" panose="030F0702030302020204" pitchFamily="66" charset="0"/>
              </a:rPr>
              <a:t>olarak adlandırılır.</a:t>
            </a:r>
          </a:p>
        </p:txBody>
      </p:sp>
    </p:spTree>
    <p:extLst>
      <p:ext uri="{BB962C8B-B14F-4D97-AF65-F5344CB8AC3E}">
        <p14:creationId xmlns:p14="http://schemas.microsoft.com/office/powerpoint/2010/main" val="197959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Bağıl Hareket (Hareket Eden Eksenler)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8839"/>
          </a:xfrm>
        </p:spPr>
        <p:txBody>
          <a:bodyPr/>
          <a:lstStyle/>
          <a:p>
            <a:r>
              <a:rPr lang="tr-TR" sz="2000" dirty="0">
                <a:latin typeface="Comic Sans MS" panose="030F0702030302020204" pitchFamily="66" charset="0"/>
              </a:rPr>
              <a:t>Koordinat Sistem Seçimi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Hareketli koordinat sisteminin hareketi, sabit bir koordinat sistemine göre belirlenir, bu sabit sistem, uzayda hareket olmadığı varsayılan birincil atalet sistemidir. 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Burada </a:t>
            </a:r>
            <a:r>
              <a:rPr lang="en-US" sz="2000" b="1" dirty="0" smtClean="0">
                <a:solidFill>
                  <a:schemeClr val="accent4"/>
                </a:solidFill>
                <a:latin typeface="Comic Sans MS" pitchFamily="66" charset="0"/>
              </a:rPr>
              <a:t>"A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|</a:t>
            </a:r>
            <a:r>
              <a:rPr lang="tr-TR" sz="2000" b="1" dirty="0" smtClean="0">
                <a:solidFill>
                  <a:schemeClr val="accent4"/>
                </a:solidFill>
                <a:latin typeface="Comic Sans MS" pitchFamily="66" charset="0"/>
              </a:rPr>
              <a:t>B</a:t>
            </a:r>
            <a:r>
              <a:rPr lang="en-US" sz="2000" b="1" dirty="0" smtClean="0">
                <a:solidFill>
                  <a:schemeClr val="accent4"/>
                </a:solidFill>
                <a:latin typeface="Comic Sans MS" pitchFamily="66" charset="0"/>
              </a:rPr>
              <a:t>"</a:t>
            </a:r>
            <a:r>
              <a:rPr lang="tr-TR" sz="20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alt indisinin anlamı</a:t>
            </a:r>
            <a:r>
              <a:rPr lang="en-US" sz="200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chemeClr val="accent4"/>
                </a:solidFill>
                <a:latin typeface="Comic Sans MS" pitchFamily="66" charset="0"/>
              </a:rPr>
              <a:t>"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A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,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 B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’ye bağıl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" 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yada</a:t>
            </a:r>
            <a:r>
              <a:rPr lang="en-US" sz="2000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“A, B’ye bağlı</a:t>
            </a:r>
            <a:r>
              <a:rPr lang="en-US" sz="2000" b="1" i="1" dirty="0" smtClean="0">
                <a:solidFill>
                  <a:schemeClr val="accent4"/>
                </a:solidFill>
                <a:latin typeface="Comic Sans MS" pitchFamily="66" charset="0"/>
              </a:rPr>
              <a:t>"</a:t>
            </a:r>
            <a:r>
              <a:rPr lang="tr-TR" sz="2000" b="1" i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tr-TR" sz="2000" dirty="0" err="1" smtClean="0">
                <a:solidFill>
                  <a:schemeClr val="accent4"/>
                </a:solidFill>
                <a:latin typeface="Comic Sans MS" pitchFamily="66" charset="0"/>
              </a:rPr>
              <a:t>dır</a:t>
            </a:r>
            <a:r>
              <a:rPr lang="tr-TR" sz="2000" dirty="0" smtClean="0">
                <a:solidFill>
                  <a:schemeClr val="accent4"/>
                </a:solidFill>
                <a:latin typeface="Comic Sans MS" pitchFamily="66" charset="0"/>
              </a:rPr>
              <a:t>.</a:t>
            </a:r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8975" r="5501" b="12712"/>
          <a:stretch/>
        </p:blipFill>
        <p:spPr bwMode="auto">
          <a:xfrm>
            <a:off x="756196" y="3573016"/>
            <a:ext cx="38143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741" y="3573016"/>
            <a:ext cx="295170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36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Bağıl Hareket (Hareket Eden Eksenler)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512" y="1600200"/>
            <a:ext cx="7294976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9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 Örnek Problem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80915"/>
            <a:ext cx="4038600" cy="3569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000" dirty="0" smtClean="0">
                    <a:latin typeface="Comic Sans MS" panose="030F0702030302020204" pitchFamily="66" charset="0"/>
                  </a:rPr>
                  <a:t>A arabası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=60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𝑠𝑎𝑎𝑡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hızla r=300 m yarıçaplı göbeği dönerken B arabası ok yönünde sola doğru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=80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𝑠𝑎𝑎𝑡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</a:rPr>
                  <a:t> hızla gitmektedir. Bu esnada A arabasının yarı çapı r yatayla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tr-TR" sz="20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’</a:t>
                </a:r>
                <a:r>
                  <a:rPr lang="tr-TR" sz="2000" dirty="0" err="1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lik</a:t>
                </a:r>
                <a:r>
                  <a:rPr lang="tr-TR" sz="2000" dirty="0" smtClean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açı yapmaktadır. A arabasının B arabasına göre hızını bulunuz. Bu sırada yarıçapın ve A arabasının yatayla yaptığı açının zamana göre değişimini belirleyiniz. </a:t>
                </a:r>
                <a:endParaRPr lang="tr-TR" sz="200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tr-TR" sz="2000" dirty="0">
                    <a:latin typeface="Comic Sans MS" panose="030F0702030302020204" pitchFamily="66" charset="0"/>
                  </a:rPr>
                  <a:t>Soru: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sz="2000">
                        <a:latin typeface="Cambria Math" panose="02040503050406030204" pitchFamily="18" charset="0"/>
                      </a:rPr>
                      <m:t>=?, </m:t>
                    </m:r>
                    <m:acc>
                      <m:accPr>
                        <m:chr m:val="̇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tr-TR" sz="2000" i="1">
                        <a:latin typeface="Cambria Math" panose="02040503050406030204" pitchFamily="18" charset="0"/>
                      </a:rPr>
                      <m:t>=?,</m:t>
                    </m:r>
                    <m:acc>
                      <m:accPr>
                        <m:chr m:val="̇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tr-TR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662" r="-28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669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Bağıl Hareket Örnek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266928" cy="453072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=60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+60 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80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+80)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tr-TR" sz="2000">
                          <a:latin typeface="Cambria Math" panose="02040503050406030204" pitchFamily="18" charset="0"/>
                        </a:rPr>
                        <m:t>+60 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129,56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36 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=80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𝑠𝑎𝑎𝑡</m:t>
                          </m:r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=22,22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⁡(135)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sub>
                          </m:sSub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=25,9°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266928" cy="45307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24450"/>
              </p:ext>
            </p:extLst>
          </p:nvPr>
        </p:nvGraphicFramePr>
        <p:xfrm>
          <a:off x="5724128" y="1772816"/>
          <a:ext cx="264168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name="Worksheet" r:id="rId4" imgW="1838203" imgH="1152710" progId="Excel.Sheet.8">
                  <p:embed/>
                </p:oleObj>
              </mc:Choice>
              <mc:Fallback>
                <p:oleObj name="Worksheet" r:id="rId4" imgW="1838203" imgH="11527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1772816"/>
                        <a:ext cx="2641682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392312" y="3284984"/>
            <a:ext cx="4723995" cy="2498721"/>
            <a:chOff x="3923928" y="4263607"/>
            <a:chExt cx="4723995" cy="2498721"/>
          </a:xfrm>
        </p:grpSpPr>
        <p:grpSp>
          <p:nvGrpSpPr>
            <p:cNvPr id="17" name="Group 16"/>
            <p:cNvGrpSpPr/>
            <p:nvPr/>
          </p:nvGrpSpPr>
          <p:grpSpPr>
            <a:xfrm>
              <a:off x="3923928" y="4293096"/>
              <a:ext cx="4723995" cy="1901825"/>
              <a:chOff x="3779912" y="2708920"/>
              <a:chExt cx="4723995" cy="1901825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H="1">
                <a:off x="3779912" y="4221088"/>
                <a:ext cx="2880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/>
              <p:cNvCxnSpPr/>
              <p:nvPr/>
            </p:nvCxnSpPr>
            <p:spPr bwMode="auto">
              <a:xfrm rot="8100000" flipH="1">
                <a:off x="6343907" y="3472596"/>
                <a:ext cx="2160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7380312" y="3284984"/>
                    <a:ext cx="58201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0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3284984"/>
                    <a:ext cx="582019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394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004048" y="4149080"/>
                    <a:ext cx="60439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4048" y="4149080"/>
                    <a:ext cx="604396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/>
              <p:nvPr/>
            </p:nvCxnSpPr>
            <p:spPr bwMode="auto">
              <a:xfrm flipH="1">
                <a:off x="3779912" y="2708920"/>
                <a:ext cx="4392488" cy="151216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580112" y="2924944"/>
                    <a:ext cx="883062" cy="485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0112" y="2924944"/>
                    <a:ext cx="883062" cy="48558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t="-53750" r="-46897" b="-13625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Arc 18"/>
            <p:cNvSpPr/>
            <p:nvPr/>
          </p:nvSpPr>
          <p:spPr bwMode="auto">
            <a:xfrm rot="11152483">
              <a:off x="7627234" y="4263607"/>
              <a:ext cx="864096" cy="648072"/>
            </a:xfrm>
            <a:prstGeom prst="arc">
              <a:avLst>
                <a:gd name="adj1" fmla="val 18544394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092280" y="4581128"/>
                  <a:ext cx="46487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4581128"/>
                  <a:ext cx="464871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299" b="-1973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Arc 20"/>
            <p:cNvSpPr/>
            <p:nvPr/>
          </p:nvSpPr>
          <p:spPr bwMode="auto">
            <a:xfrm rot="17962544">
              <a:off x="6132554" y="5178152"/>
              <a:ext cx="1512168" cy="1656184"/>
            </a:xfrm>
            <a:prstGeom prst="arc">
              <a:avLst>
                <a:gd name="adj1" fmla="val 15318337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300192" y="5301208"/>
                  <a:ext cx="77938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301208"/>
                  <a:ext cx="779381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9194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Bağıl Hareket Örnek Problem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80781"/>
            <a:ext cx="4038600" cy="35695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1691680" y="3212976"/>
            <a:ext cx="1368152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rot="16200000">
            <a:off x="1691680" y="1844825"/>
            <a:ext cx="1368152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67744" y="4005064"/>
                <a:ext cx="5513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005064"/>
                <a:ext cx="55136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43808" y="1772816"/>
                <a:ext cx="574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772816"/>
                <a:ext cx="574901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004048" y="1844824"/>
            <a:ext cx="1836462" cy="2808312"/>
            <a:chOff x="6046743" y="2204863"/>
            <a:chExt cx="1836462" cy="2808312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6046743" y="2852936"/>
              <a:ext cx="1765617" cy="936024"/>
              <a:chOff x="6343907" y="2138309"/>
              <a:chExt cx="4663741" cy="2472436"/>
            </a:xfrm>
          </p:grpSpPr>
          <p:cxnSp>
            <p:nvCxnSpPr>
              <p:cNvPr id="15" name="Straight Arrow Connector 14"/>
              <p:cNvCxnSpPr/>
              <p:nvPr/>
            </p:nvCxnSpPr>
            <p:spPr bwMode="auto">
              <a:xfrm rot="8100000" flipH="1">
                <a:off x="6343907" y="3472596"/>
                <a:ext cx="21600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6442762" y="2138309"/>
                    <a:ext cx="58201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2762" y="2138309"/>
                    <a:ext cx="582019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113889" b="-172414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16" y="4149080"/>
                    <a:ext cx="485518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0000" r="-120000" b="-16428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/>
              <p:nvPr/>
            </p:nvCxnSpPr>
            <p:spPr bwMode="auto">
              <a:xfrm flipH="1">
                <a:off x="6615160" y="2708920"/>
                <a:ext cx="4392488" cy="1512167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0070C0"/>
                </a:solidFill>
                <a:prstDash val="solid"/>
                <a:round/>
                <a:headEnd type="triangl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8535004" y="3279531"/>
                    <a:ext cx="883062" cy="48558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tr-T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5004" y="3279531"/>
                    <a:ext cx="883062" cy="48558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43333" r="-187273" b="-530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/>
            <p:cNvCxnSpPr/>
            <p:nvPr/>
          </p:nvCxnSpPr>
          <p:spPr bwMode="auto">
            <a:xfrm>
              <a:off x="6156176" y="3645023"/>
              <a:ext cx="1368152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16200000">
              <a:off x="6156176" y="2276872"/>
              <a:ext cx="1368152" cy="13681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732240" y="4437111"/>
                  <a:ext cx="5513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4437111"/>
                  <a:ext cx="55136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7308304" y="2204863"/>
                  <a:ext cx="5749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8304" y="2204863"/>
                  <a:ext cx="574901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Arc 24"/>
            <p:cNvSpPr/>
            <p:nvPr/>
          </p:nvSpPr>
          <p:spPr bwMode="auto">
            <a:xfrm rot="1961891">
              <a:off x="6379284" y="2863480"/>
              <a:ext cx="720080" cy="504056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948264" y="2780928"/>
                  <a:ext cx="46487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2780928"/>
                  <a:ext cx="464871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632" b="-1973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19672" y="5733256"/>
                <a:ext cx="5498813" cy="924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</m:t>
                          </m:r>
                          <m:func>
                            <m:func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29,5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=0,1079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sub>
                      </m:sSub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29,5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=−15,71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733256"/>
                <a:ext cx="5498813" cy="924933"/>
              </a:xfrm>
              <a:prstGeom prst="rect">
                <a:avLst/>
              </a:prstGeom>
              <a:blipFill rotWithShape="0">
                <a:blip r:embed="rId11"/>
                <a:stretch>
                  <a:fillRect b="-526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156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Bağlı Parçacıkların Kısıtlanmış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Hareketi</a:t>
            </a:r>
            <a:endParaRPr lang="tr-T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Tek Serbestlik Dereceli 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Sistem</a:t>
            </a:r>
            <a:endParaRPr lang="tr-T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204633"/>
            <a:ext cx="4040188" cy="340208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>
                <a:solidFill>
                  <a:schemeClr val="accent4"/>
                </a:solidFill>
                <a:latin typeface="Comic Sans MS" pitchFamily="66" charset="0"/>
              </a:rPr>
              <a:t>Kablonun </a:t>
            </a:r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uzunluğu</a:t>
            </a:r>
            <a:endParaRPr lang="tr-T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3075950"/>
            <a:ext cx="4041775" cy="21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6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Bağlı Parçacıkların Kısıtlanmış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Hareketi</a:t>
            </a:r>
            <a:endParaRPr lang="tr-TR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İki Serbestlik Derecesi</a:t>
            </a:r>
            <a:endParaRPr lang="tr-T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6" y="1700808"/>
            <a:ext cx="4041775" cy="639762"/>
          </a:xfrm>
        </p:spPr>
        <p:txBody>
          <a:bodyPr/>
          <a:lstStyle/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İki kablo var</a:t>
            </a:r>
          </a:p>
          <a:p>
            <a:r>
              <a:rPr lang="tr-TR" dirty="0" smtClean="0">
                <a:solidFill>
                  <a:schemeClr val="accent4"/>
                </a:solidFill>
                <a:latin typeface="Comic Sans MS" pitchFamily="66" charset="0"/>
              </a:rPr>
              <a:t>Kabloların uzunluğu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6" t="-2756" r="1186" b="2756"/>
          <a:stretch/>
        </p:blipFill>
        <p:spPr>
          <a:xfrm>
            <a:off x="251520" y="2204864"/>
            <a:ext cx="3765150" cy="432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139952" y="2996952"/>
            <a:ext cx="4680000" cy="25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4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Bağlı Parçacıkların Kısıtlanmış </a:t>
            </a:r>
            <a:r>
              <a:rPr lang="tr-TR" sz="3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Hareketi Örnek Problem</a:t>
            </a:r>
            <a:endParaRPr lang="tr-TR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628800"/>
            <a:ext cx="3952727" cy="1936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412776"/>
                <a:ext cx="4038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dirty="0" smtClean="0">
                    <a:latin typeface="Comic Sans MS" panose="030F0702030302020204" pitchFamily="66" charset="0"/>
                  </a:rPr>
                  <a:t>A bloğunun hızı sağa doğru 1,2 m/s ise B bloğunun hızı nedir?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0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=3∗1,2=3,6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412776"/>
                <a:ext cx="4038600" cy="4530725"/>
              </a:xfrm>
              <a:blipFill rotWithShape="0">
                <a:blip r:embed="rId3"/>
                <a:stretch>
                  <a:fillRect l="-1662" t="-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3789040"/>
            <a:ext cx="3952727" cy="193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915816" y="3429000"/>
            <a:ext cx="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 15"/>
          <p:cNvGrpSpPr/>
          <p:nvPr/>
        </p:nvGrpSpPr>
        <p:grpSpPr>
          <a:xfrm>
            <a:off x="1619672" y="3356992"/>
            <a:ext cx="288032" cy="1224136"/>
            <a:chOff x="1619672" y="3356992"/>
            <a:chExt cx="288032" cy="1224136"/>
          </a:xfrm>
        </p:grpSpPr>
        <p:cxnSp>
          <p:nvCxnSpPr>
            <p:cNvPr id="12" name="Straight Connector 11"/>
            <p:cNvCxnSpPr/>
            <p:nvPr/>
          </p:nvCxnSpPr>
          <p:spPr bwMode="auto">
            <a:xfrm flipV="1">
              <a:off x="1907704" y="3429000"/>
              <a:ext cx="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 bwMode="auto">
            <a:xfrm>
              <a:off x="1619672" y="3356992"/>
              <a:ext cx="288032" cy="1224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2915816" y="3429000"/>
            <a:ext cx="288032" cy="115212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907704" y="3573016"/>
            <a:ext cx="1008112" cy="0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 rot="5400000">
            <a:off x="4319972" y="3465004"/>
            <a:ext cx="288032" cy="1224136"/>
            <a:chOff x="1619672" y="3356992"/>
            <a:chExt cx="288032" cy="1224136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1907704" y="3429000"/>
              <a:ext cx="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1619672" y="3356992"/>
              <a:ext cx="288032" cy="1224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6200000" flipV="1">
            <a:off x="4319972" y="4473116"/>
            <a:ext cx="288032" cy="1224136"/>
            <a:chOff x="1619672" y="3356992"/>
            <a:chExt cx="288032" cy="122413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1907704" y="3429000"/>
              <a:ext cx="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Rectangle 30"/>
            <p:cNvSpPr/>
            <p:nvPr/>
          </p:nvSpPr>
          <p:spPr bwMode="auto">
            <a:xfrm>
              <a:off x="1619672" y="3356992"/>
              <a:ext cx="288032" cy="1224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 bwMode="auto">
          <a:xfrm flipV="1">
            <a:off x="4716016" y="4221088"/>
            <a:ext cx="0" cy="720080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67744" y="3284984"/>
                <a:ext cx="2877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287771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7021" r="-6383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55976" y="4437112"/>
                <a:ext cx="303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437112"/>
                <a:ext cx="303673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8367" r="-4082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2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700808"/>
            <a:ext cx="3338865" cy="46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1556792"/>
                <a:ext cx="5338936" cy="5141168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Kutupsal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koordinatlar, hareket bir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radyal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mesafe ve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açısal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pozisyon ile sınırlı olduğunda veya sınırlı olmayan bir hareket ölçüm yoluyla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radyal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bir mesafe ve </a:t>
                </a:r>
                <a:r>
                  <a:rPr lang="tr-TR" dirty="0" err="1">
                    <a:solidFill>
                      <a:schemeClr val="accent4"/>
                    </a:solidFill>
                    <a:latin typeface="Comic Sans MS" pitchFamily="66" charset="0"/>
                  </a:rPr>
                  <a:t>açısal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bir konumla ifade edilebildiğinde  kullanışlıdır.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Şekil (a)’dan </a:t>
                </a:r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dirty="0" err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1556792"/>
                <a:ext cx="5338936" cy="5141168"/>
              </a:xfrm>
              <a:blipFill>
                <a:blip r:embed="rId3"/>
                <a:stretch>
                  <a:fillRect l="-1143" t="-1185" r="-91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14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Problem Çözümleri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622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Problemleri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15727"/>
            <a:ext cx="4038600" cy="2899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Problem: Sabit yatay </a:t>
                </a:r>
                <a:r>
                  <a:rPr lang="tr-TR" sz="20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slot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üzerinde kayan kızağa kılavuzluk etmektedir. Kızağa bağlı P </a:t>
                </a:r>
                <a:r>
                  <a:rPr lang="tr-TR" sz="2000" kern="1200" dirty="0" err="1">
                    <a:solidFill>
                      <a:schemeClr val="accent4"/>
                    </a:solidFill>
                    <a:latin typeface="Comic Sans MS" pitchFamily="66" charset="0"/>
                  </a:rPr>
                  <a:t>pininin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hareketi OA kolunun dönmesiyle gerçekleşmektedir. Kol O noktası etrafında, tasarlandığı hareketi gerçekleştirmek üzere belirli aralıkta sabit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hızıyla dönmektedir.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derece iken kızağın hız ve ivmesini bulunuz. Ek olarak hız ve ivmenin r-bileşenlerini de bulunuz.</a:t>
                </a:r>
                <a:endParaRPr lang="en-US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453" t="-808" r="-1813" b="-55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6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Polar koordinat Problemleri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62201"/>
            <a:ext cx="4038600" cy="2806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3928" y="1600200"/>
                <a:ext cx="511256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Problem: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Robot kol eş zamanlı olarak yükseliyor ve uzuyor. </a:t>
                </a:r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Verilen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anda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=30°,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sabit hızıyla yükselmekte ve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=0.2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0" i="0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0.3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büyüklüklerine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oranlı genişlemektedir. </a:t>
                </a:r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Tutucunun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tuttuğu P parçasının hız ve ivmesinin büyüklüğünü bulunuz. Ek olarak hız ve ivmeyi i ve j birim vektörleri cinsinden ifade ediniz.</a:t>
                </a:r>
                <a:endParaRPr lang="en-US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3928" y="1600200"/>
                <a:ext cx="5112568" cy="4530725"/>
              </a:xfrm>
              <a:blipFill rotWithShape="0">
                <a:blip r:embed="rId3"/>
                <a:stretch>
                  <a:fillRect l="-1313" t="-808" r="-5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82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Uzaysal </a:t>
            </a:r>
            <a:r>
              <a:rPr lang="tr-TR" sz="3600" dirty="0" err="1"/>
              <a:t>Eğrisel</a:t>
            </a:r>
            <a:r>
              <a:rPr lang="tr-TR" sz="3600" dirty="0"/>
              <a:t> Hareket </a:t>
            </a:r>
            <a:r>
              <a:rPr lang="tr-TR" sz="3600" dirty="0" smtClean="0"/>
              <a:t>Problemleri</a:t>
            </a:r>
            <a:endParaRPr lang="tr-T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4" r="2350"/>
          <a:stretch/>
        </p:blipFill>
        <p:spPr>
          <a:xfrm>
            <a:off x="251520" y="2276872"/>
            <a:ext cx="3819526" cy="3136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139952" y="1600200"/>
                <a:ext cx="4896544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Problem: Bir önceki problemdeki robot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kol eş zamanlı olarak </a:t>
                </a: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yükselip </a:t>
                </a: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ve </a:t>
                </a: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uzarken aynı zamanda dik eksen etrafında dönüyor. </a:t>
                </a:r>
                <a:endParaRPr lang="tr-TR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Verilen anda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=30°,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 kern="120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𝑑𝑒𝑔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sabit hızıyla yükselmekte ve </a:t>
                </a:r>
                <a14:m>
                  <m:oMath xmlns:m="http://schemas.openxmlformats.org/officeDocument/2006/math"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tr-TR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=0.2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̈"/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=−0.3</m:t>
                    </m:r>
                    <m:f>
                      <m:fPr>
                        <m:ctrlPr>
                          <a:rPr lang="tr-TR" sz="2000" i="1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kern="12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tr-TR" sz="2000" i="1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2000" kern="12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000" kern="120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 büyüklüklerine oranlı genişlemektedir. </a:t>
                </a:r>
                <a:endParaRPr lang="tr-TR" sz="2000" kern="1200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Dik eksen etrafında dönme hızı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𝑑𝑒𝑔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000" b="0" i="1" kern="120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sz="2000" kern="1200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ve sabittir.</a:t>
                </a:r>
                <a:endParaRPr lang="tr-TR" sz="2000" kern="1200" dirty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sz="2000" kern="1200" dirty="0">
                    <a:solidFill>
                      <a:schemeClr val="accent4"/>
                    </a:solidFill>
                    <a:latin typeface="Comic Sans MS" pitchFamily="66" charset="0"/>
                  </a:rPr>
                  <a:t>Tutucunun tuttuğu P parçasının hız ve ivmesinin büyüklüğünü bulunuz. </a:t>
                </a:r>
                <a:endParaRPr lang="tr-TR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139952" y="1600200"/>
                <a:ext cx="4896544" cy="4530725"/>
              </a:xfrm>
              <a:blipFill rotWithShape="0">
                <a:blip r:embed="rId3"/>
                <a:stretch>
                  <a:fillRect l="-1245" t="-8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61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28799"/>
            <a:ext cx="3672408" cy="51475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63888" y="1556792"/>
                <a:ext cx="5338936" cy="5141168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Birim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vektörlerin türetilmesi: </a:t>
                </a:r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Şekil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(b)’den,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vektörlerinin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l-GR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açısı ile döndüklerini görebiliyoruz. </a:t>
                </a:r>
              </a:p>
              <a:p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Şekil (b)’de gösterildiği gibi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tr-TR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pozitif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yönündedir ve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negatif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yönündedir.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büyüklükçe </a:t>
                </a: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birbirine eşittir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.</a:t>
                </a:r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63888" y="1556792"/>
                <a:ext cx="5338936" cy="5141168"/>
              </a:xfrm>
              <a:blipFill>
                <a:blip r:embed="rId3"/>
                <a:stretch>
                  <a:fillRect l="-1143" t="-1185" r="-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46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700808"/>
            <a:ext cx="3338865" cy="46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83968" y="1628800"/>
                <a:ext cx="4860032" cy="52292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Eşitlikleri </a:t>
                </a:r>
                <a14:m>
                  <m:oMath xmlns:m="http://schemas.openxmlformats.org/officeDocument/2006/math"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tr-TR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dirty="0">
                    <a:solidFill>
                      <a:schemeClr val="accent4"/>
                    </a:solidFill>
                    <a:latin typeface="Comic Sans MS" pitchFamily="66" charset="0"/>
                  </a:rPr>
                  <a:t>’ya bölersek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Diğer taraftan eşitlikleri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tr-TR" dirty="0" err="1" smtClean="0">
                    <a:solidFill>
                      <a:schemeClr val="accent4"/>
                    </a:solidFill>
                    <a:latin typeface="Comic Sans MS" pitchFamily="66" charset="0"/>
                  </a:rPr>
                  <a:t>’ye</a:t>
                </a:r>
                <a:r>
                  <a:rPr lang="tr-TR" dirty="0" smtClean="0">
                    <a:solidFill>
                      <a:schemeClr val="accent4"/>
                    </a:solidFill>
                    <a:latin typeface="Comic Sans MS" pitchFamily="66" charset="0"/>
                  </a:rPr>
                  <a:t> bölersek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chemeClr val="accent4"/>
                  </a:solidFill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dirty="0">
                  <a:solidFill>
                    <a:schemeClr val="accent4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83968" y="1628800"/>
                <a:ext cx="4860032" cy="5229200"/>
              </a:xfrm>
              <a:blipFill>
                <a:blip r:embed="rId3"/>
                <a:stretch>
                  <a:fillRect l="-26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37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koordinatlarda hız ve ivme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>
                    <a:latin typeface="Comic Sans MS" panose="030F0702030302020204" pitchFamily="66" charset="0"/>
                  </a:rPr>
                  <a:t>Konum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dirty="0" err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tr-TR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>
                    <a:latin typeface="Comic Sans MS" panose="030F0702030302020204" pitchFamily="66" charset="0"/>
                  </a:rPr>
                  <a:t>Hız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tr-TR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endParaRPr lang="tr-TR" sz="20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122912" cy="4530725"/>
              </a:xfrm>
              <a:blipFill>
                <a:blip r:embed="rId2"/>
                <a:stretch>
                  <a:fillRect l="-2381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Polar koordinatlarda hız ve ivme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99792" y="2132856"/>
                <a:ext cx="7067128" cy="506916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tr-TR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latin typeface="Comic Sans MS" panose="030F0702030302020204" pitchFamily="66" charset="0"/>
                  </a:rPr>
                  <a:t>İvme</a:t>
                </a:r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tr-TR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acc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tr-TR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tr-TR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0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b="0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sSub>
                        <m:sSubPr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sSub>
                        <m:sSubPr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tr-TR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tr-TR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tr-TR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tr-TR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tr-T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acc>
                            <m:accPr>
                              <m:chr m:val="̈"/>
                              <m:ctrlPr>
                                <a:rPr lang="tr-TR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̇"/>
                              <m:ctrlPr>
                                <a:rPr lang="tr-TR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tr-TR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99792" y="2132856"/>
                <a:ext cx="7067128" cy="5069160"/>
              </a:xfrm>
              <a:blipFill>
                <a:blip r:embed="rId2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96752"/>
            <a:ext cx="367746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9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Polar </a:t>
            </a:r>
            <a:r>
              <a:rPr lang="tr-TR" sz="3600" dirty="0" smtClean="0"/>
              <a:t>Koordinatların Geometrik Yorumu</a:t>
            </a:r>
            <a:endParaRPr lang="tr-T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21088" y="1628800"/>
                <a:ext cx="5122912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 err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’</a:t>
                </a:r>
                <a:r>
                  <a:rPr lang="tr-TR" sz="2400" dirty="0" err="1" smtClean="0">
                    <a:latin typeface="Comic Sans MS" panose="030F0702030302020204" pitchFamily="66" charset="0"/>
                  </a:rPr>
                  <a:t>ın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 büyüklük değişimi: Bu değişim basitçe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 err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’</a:t>
                </a:r>
                <a:r>
                  <a:rPr lang="tr-TR" sz="24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400" dirty="0">
                    <a:latin typeface="Comic Sans MS" panose="030F0702030302020204" pitchFamily="66" charset="0"/>
                  </a:rPr>
                  <a:t>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uzunluğunun artması anlamına gelir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tr-TR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tr-TR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acc>
                      <m:accPr>
                        <m:chr m:val="̇"/>
                        <m:ctrlP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) ve pozitif r yönündeki ivme terimi </a:t>
                </a:r>
                <a:r>
                  <a:rPr lang="tr-TR" sz="2400" dirty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̇"/>
                            <m:ctrlPr>
                              <a:rPr lang="tr-T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tr-TR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̈"/>
                        <m:ctrlP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) ile bağlantılıdır.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 err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’</a:t>
                </a:r>
                <a:r>
                  <a:rPr lang="tr-TR" sz="24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400" dirty="0">
                    <a:latin typeface="Comic Sans MS" panose="030F0702030302020204" pitchFamily="66" charset="0"/>
                  </a:rPr>
                  <a:t>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yön </a:t>
                </a:r>
                <a:r>
                  <a:rPr lang="tr-TR" sz="2400" dirty="0">
                    <a:latin typeface="Comic Sans MS" panose="030F0702030302020204" pitchFamily="66" charset="0"/>
                  </a:rPr>
                  <a:t>değişimi: Bu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değişimin büyüklüğü  şekilden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tr-TR" sz="2400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̇"/>
                            <m:ctrlPr>
                              <a:rPr lang="tr-T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 olarak görülebilir ve ivmeye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f>
                      <m:fPr>
                        <m:ctrlP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a:rPr lang="tr-T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acc>
                      <m:accPr>
                        <m:chr m:val="̇"/>
                        <m:ctrlP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 şeklinde katkı yapar. </a:t>
                </a:r>
                <a:endParaRPr lang="tr-TR" sz="2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21088" y="1628800"/>
                <a:ext cx="5122912" cy="4530725"/>
              </a:xfrm>
              <a:blipFill>
                <a:blip r:embed="rId2"/>
                <a:stretch>
                  <a:fillRect l="-833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1700808"/>
            <a:ext cx="3456384" cy="3294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933056"/>
            <a:ext cx="4409615" cy="27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Polar </a:t>
            </a:r>
            <a:r>
              <a:rPr lang="tr-TR" sz="3600" dirty="0" smtClean="0"/>
              <a:t>Koordinatların Geometrik Yorumu</a:t>
            </a:r>
            <a:endParaRPr lang="tr-T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1484784"/>
                <a:ext cx="6192688" cy="511256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’</a:t>
                </a:r>
                <a:r>
                  <a:rPr lang="tr-TR" sz="24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400" dirty="0">
                    <a:latin typeface="Comic Sans MS" panose="030F0702030302020204" pitchFamily="66" charset="0"/>
                  </a:rPr>
                  <a:t> büyüklük değişimi: Bu değişim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’nın </a:t>
                </a:r>
                <a:r>
                  <a:rPr lang="tr-TR" sz="2400" dirty="0">
                    <a:latin typeface="Comic Sans MS" panose="030F0702030302020204" pitchFamily="66" charset="0"/>
                  </a:rPr>
                  <a:t>uzunluğunun artması anlamına gelir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acc>
                          <m:accPr>
                            <m:chr m:val="̇"/>
                            <m:ctrlPr>
                              <a:rPr lang="tr-T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) </a:t>
                </a:r>
                <a:r>
                  <a:rPr lang="tr-TR" sz="2400" dirty="0">
                    <a:latin typeface="Comic Sans MS" panose="030F0702030302020204" pitchFamily="66" charset="0"/>
                  </a:rPr>
                  <a:t>ve pozitif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yönündeki ivme terimi </a:t>
                </a:r>
                <a:endParaRPr lang="tr-TR" sz="2400" dirty="0" smtClean="0">
                  <a:latin typeface="Comic Sans MS" panose="030F0702030302020204" pitchFamily="66" charset="0"/>
                </a:endParaRPr>
              </a:p>
              <a:p>
                <a:r>
                  <a:rPr lang="tr-TR" sz="2400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tr-T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acc>
                              <m:accPr>
                                <m:chr m:val="̇"/>
                                <m:ctrlPr>
                                  <a:rPr lang="tr-TR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acc>
                      <m:accPr>
                        <m:chr m:val="̈"/>
                        <m:ctrlP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tr-TR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̇"/>
                        <m:ctrlP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) ile bağlantılıdır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’</a:t>
                </a:r>
                <a:r>
                  <a:rPr lang="tr-TR" sz="2400" dirty="0" err="1">
                    <a:latin typeface="Comic Sans MS" panose="030F0702030302020204" pitchFamily="66" charset="0"/>
                  </a:rPr>
                  <a:t>ın</a:t>
                </a:r>
                <a:r>
                  <a:rPr lang="tr-TR" sz="2400" dirty="0">
                    <a:latin typeface="Comic Sans MS" panose="030F0702030302020204" pitchFamily="66" charset="0"/>
                  </a:rPr>
                  <a:t> yön değişimi: Bu değişimin büyüklüğü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tr-TR" sz="240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tr-TR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acc>
                          <m:accPr>
                            <m:chr m:val="̇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tr-TR" sz="2400" dirty="0">
                    <a:latin typeface="Comic Sans MS" panose="030F0702030302020204" pitchFamily="66" charset="0"/>
                  </a:rPr>
                  <a:t> olarak görülebilir ve </a:t>
                </a:r>
                <a:r>
                  <a:rPr lang="tr-TR" sz="2400" dirty="0" smtClean="0">
                    <a:latin typeface="Comic Sans MS" panose="030F0702030302020204" pitchFamily="66" charset="0"/>
                  </a:rPr>
                  <a:t>ivmeye</a:t>
                </a:r>
                <a14:m>
                  <m:oMath xmlns:m="http://schemas.openxmlformats.org/officeDocument/2006/math">
                    <m:r>
                      <a:rPr lang="tr-TR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acc>
                      <m:accPr>
                        <m:chr m:val="̇"/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f>
                      <m:fPr>
                        <m:ctrlP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a:rPr lang="tr-TR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tr-TR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 şeklinde negatif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400" dirty="0" smtClean="0">
                    <a:latin typeface="Comic Sans MS" panose="030F0702030302020204" pitchFamily="66" charset="0"/>
                  </a:rPr>
                  <a:t> yönünde katkı </a:t>
                </a:r>
                <a:r>
                  <a:rPr lang="tr-TR" sz="2400" dirty="0">
                    <a:latin typeface="Comic Sans MS" panose="030F0702030302020204" pitchFamily="66" charset="0"/>
                  </a:rPr>
                  <a:t>yapar. 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tr-TR" sz="1800" dirty="0">
                  <a:latin typeface="Comic Sans MS" panose="030F0702030302020204" pitchFamily="66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endParaRPr lang="tr-TR" sz="20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1484784"/>
                <a:ext cx="6192688" cy="5112568"/>
              </a:xfrm>
              <a:blipFill>
                <a:blip r:embed="rId2"/>
                <a:stretch>
                  <a:fillRect l="-690" t="-955" r="-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409" y="980728"/>
            <a:ext cx="4499992" cy="53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9492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2038</TotalTime>
  <Words>703</Words>
  <Application>Microsoft Office PowerPoint</Application>
  <PresentationFormat>On-screen Show (4:3)</PresentationFormat>
  <Paragraphs>203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Comic Sans MS</vt:lpstr>
      <vt:lpstr>Times New Roman</vt:lpstr>
      <vt:lpstr>Wingdings</vt:lpstr>
      <vt:lpstr>Level</vt:lpstr>
      <vt:lpstr>Makro İçerebilen Çalışma Sayfası</vt:lpstr>
      <vt:lpstr>Worksheet</vt:lpstr>
      <vt:lpstr>Bölüm 2 Parçacık Kinematiği </vt:lpstr>
      <vt:lpstr>Parçacık Kinematiği Düzlemde Eğrisel Hareket</vt:lpstr>
      <vt:lpstr>Polar Koordinatlar</vt:lpstr>
      <vt:lpstr>Polar Koordinatlar</vt:lpstr>
      <vt:lpstr>Polar Koordinatlar</vt:lpstr>
      <vt:lpstr>Polar koordinatlarda hız ve ivme</vt:lpstr>
      <vt:lpstr>Polar koordinatlarda hız ve ivme</vt:lpstr>
      <vt:lpstr>Polar Koordinatların Geometrik Yorumu</vt:lpstr>
      <vt:lpstr>Polar Koordinatların Geometrik Yorumu</vt:lpstr>
      <vt:lpstr>Polar koordinat Örnek Problem</vt:lpstr>
      <vt:lpstr>Polar koordinat Örnek Problem</vt:lpstr>
      <vt:lpstr>Polar koordinat Örnek Problem</vt:lpstr>
      <vt:lpstr>Polar koordinat Örnek Problem</vt:lpstr>
      <vt:lpstr>Uzaysal Eğrisel Hareket</vt:lpstr>
      <vt:lpstr>Uzaysal Eğrisel Hareket</vt:lpstr>
      <vt:lpstr>Uzaysal Eğrisel Hareket</vt:lpstr>
      <vt:lpstr>Uzaysal Eğrisel Hareket Örnek Problem</vt:lpstr>
      <vt:lpstr>Uzaysal Eğrisel Hareket Örnek Problem</vt:lpstr>
      <vt:lpstr>Uzaysal Eğrisel Hareket Örnek Problem</vt:lpstr>
      <vt:lpstr>Uzaysal Eğrisel Hareket Örnek Problem</vt:lpstr>
      <vt:lpstr>Bağıl Hareket (Hareket Eden Eksenler)</vt:lpstr>
      <vt:lpstr>Bağıl Hareket (Hareket Eden Eksenler)</vt:lpstr>
      <vt:lpstr>Bağıl Hareket (Hareket Eden Eksenler)</vt:lpstr>
      <vt:lpstr>Bağıl Hareket Örnek Problem</vt:lpstr>
      <vt:lpstr>Bağıl Hareket Örnek Problem</vt:lpstr>
      <vt:lpstr>Bağıl Hareket Örnek Problem</vt:lpstr>
      <vt:lpstr>Bağlı Parçacıkların Kısıtlanmış Hareketi</vt:lpstr>
      <vt:lpstr>Bağlı Parçacıkların Kısıtlanmış Hareketi</vt:lpstr>
      <vt:lpstr>Bağlı Parçacıkların Kısıtlanmış Hareketi Örnek Problem</vt:lpstr>
      <vt:lpstr>Problem Çözümleri</vt:lpstr>
      <vt:lpstr>Polar koordinat Problemleri</vt:lpstr>
      <vt:lpstr>Polar koordinat Problemleri</vt:lpstr>
      <vt:lpstr>Uzaysal Eğrisel Hareket Problemleri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144</cp:revision>
  <dcterms:created xsi:type="dcterms:W3CDTF">2018-09-06T10:33:28Z</dcterms:created>
  <dcterms:modified xsi:type="dcterms:W3CDTF">2019-10-02T05:44:47Z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