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2"/>
  </p:sldMasterIdLst>
  <p:notesMasterIdLst>
    <p:notesMasterId r:id="rId41"/>
  </p:notesMasterIdLst>
  <p:sldIdLst>
    <p:sldId id="312" r:id="rId3"/>
    <p:sldId id="367" r:id="rId4"/>
    <p:sldId id="368" r:id="rId5"/>
    <p:sldId id="399" r:id="rId6"/>
    <p:sldId id="369" r:id="rId7"/>
    <p:sldId id="400" r:id="rId8"/>
    <p:sldId id="370" r:id="rId9"/>
    <p:sldId id="372" r:id="rId10"/>
    <p:sldId id="401" r:id="rId11"/>
    <p:sldId id="373" r:id="rId12"/>
    <p:sldId id="402" r:id="rId13"/>
    <p:sldId id="403" r:id="rId14"/>
    <p:sldId id="404" r:id="rId15"/>
    <p:sldId id="374" r:id="rId16"/>
    <p:sldId id="405" r:id="rId17"/>
    <p:sldId id="375" r:id="rId18"/>
    <p:sldId id="406" r:id="rId19"/>
    <p:sldId id="407" r:id="rId20"/>
    <p:sldId id="409" r:id="rId21"/>
    <p:sldId id="410" r:id="rId22"/>
    <p:sldId id="411" r:id="rId23"/>
    <p:sldId id="377" r:id="rId24"/>
    <p:sldId id="378" r:id="rId25"/>
    <p:sldId id="379" r:id="rId26"/>
    <p:sldId id="380" r:id="rId27"/>
    <p:sldId id="381" r:id="rId28"/>
    <p:sldId id="386" r:id="rId29"/>
    <p:sldId id="387" r:id="rId30"/>
    <p:sldId id="408" r:id="rId31"/>
    <p:sldId id="413" r:id="rId32"/>
    <p:sldId id="412" r:id="rId33"/>
    <p:sldId id="414" r:id="rId34"/>
    <p:sldId id="388" r:id="rId35"/>
    <p:sldId id="396" r:id="rId36"/>
    <p:sldId id="415" r:id="rId37"/>
    <p:sldId id="398" r:id="rId38"/>
    <p:sldId id="416" r:id="rId39"/>
    <p:sldId id="397" r:id="rId4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00" autoAdjust="0"/>
  </p:normalViewPr>
  <p:slideViewPr>
    <p:cSldViewPr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0E580D-246B-4AB6-9156-194B536138E1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242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0AF620E-3C43-49E2-8B42-DAC17A8D4ED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EF43B-EB27-43CC-BA8E-1A503A31462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68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1E7A-E57F-4DC1-BDEC-F439AB2FD5A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52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085D17-BB08-450F-85D6-1A11C58B0A0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08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tr-TR" smtClean="0"/>
              <a:t>Çevrimiçi 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C76AA8-A1A0-4C92-9E3D-3F02CC31805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19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BF2A1-A246-4652-A694-355DEEDA63C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70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E2AF1-C64F-4ED3-BE1A-7A297F1E8107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72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4545D-9CFE-4D0B-889D-E21BFB1ECF1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74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52513-BFCC-449E-AD5D-0FD264D46DB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75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B45B8-D820-4B5C-AF3A-4C4DCFE0943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09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36B22-8508-49D2-BD46-6EC6DB0C56E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09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4E656-C999-4312-A8CD-7732D2338C7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09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78A24-C539-4F79-9148-102E9B69F5A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42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başlık stilini düzenlemek için tıklatın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9439373-13DA-423F-8FD2-5A01CA09499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png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Macro-Enabled_Worksheet.xlsm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11" Type="http://schemas.openxmlformats.org/officeDocument/2006/relationships/image" Target="../media/image47.pn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400.png"/><Relationship Id="rId18" Type="http://schemas.openxmlformats.org/officeDocument/2006/relationships/image" Target="../media/image45.png"/><Relationship Id="rId3" Type="http://schemas.openxmlformats.org/officeDocument/2006/relationships/image" Target="../media/image53.png"/><Relationship Id="rId21" Type="http://schemas.openxmlformats.org/officeDocument/2006/relationships/image" Target="../media/image480.png"/><Relationship Id="rId7" Type="http://schemas.openxmlformats.org/officeDocument/2006/relationships/image" Target="../media/image50.wmf"/><Relationship Id="rId12" Type="http://schemas.openxmlformats.org/officeDocument/2006/relationships/image" Target="../media/image390.png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3.png"/><Relationship Id="rId20" Type="http://schemas.openxmlformats.org/officeDocument/2006/relationships/image" Target="../media/image470.png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80.png"/><Relationship Id="rId24" Type="http://schemas.openxmlformats.org/officeDocument/2006/relationships/image" Target="../media/image52.wmf"/><Relationship Id="rId5" Type="http://schemas.openxmlformats.org/officeDocument/2006/relationships/image" Target="../media/image49.wmf"/><Relationship Id="rId15" Type="http://schemas.openxmlformats.org/officeDocument/2006/relationships/image" Target="../media/image420.png"/><Relationship Id="rId23" Type="http://schemas.openxmlformats.org/officeDocument/2006/relationships/oleObject" Target="../embeddings/oleObject22.bin"/><Relationship Id="rId10" Type="http://schemas.openxmlformats.org/officeDocument/2006/relationships/image" Target="../media/image370.png"/><Relationship Id="rId19" Type="http://schemas.openxmlformats.org/officeDocument/2006/relationships/image" Target="../media/image46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51.wmf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30.bin"/><Relationship Id="rId3" Type="http://schemas.openxmlformats.org/officeDocument/2006/relationships/image" Target="../media/image54.emf"/><Relationship Id="rId21" Type="http://schemas.openxmlformats.org/officeDocument/2006/relationships/image" Target="../media/image64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63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2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65.pn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6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Bölüm 2</a:t>
            </a:r>
            <a:br>
              <a:rPr lang="tr-TR" dirty="0" smtClean="0"/>
            </a:br>
            <a:r>
              <a:rPr lang="tr-TR" dirty="0" smtClean="0"/>
              <a:t>Parçacık Kinematiği 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827584" y="3270250"/>
            <a:ext cx="7560840" cy="267903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dirty="0" smtClean="0"/>
              <a:t>Düzlemde Eğrisel Hareket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dirty="0" smtClean="0"/>
              <a:t>Karesel Koordinat Düzleminde hareket (x-y)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dirty="0" smtClean="0"/>
              <a:t>Normal ve Teğetsel Koordinatlarda Hareket (n-t)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032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Düzlemde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Karesel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koordinatlar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x, y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30725"/>
          </a:xfrm>
        </p:spPr>
        <p:txBody>
          <a:bodyPr/>
          <a:lstStyle/>
          <a:p>
            <a:r>
              <a:rPr lang="tr-TR" sz="2400" b="1" dirty="0">
                <a:solidFill>
                  <a:srgbClr val="00B0F0"/>
                </a:solidFill>
                <a:latin typeface="Comic Sans MS" pitchFamily="66" charset="0"/>
              </a:rPr>
              <a:t>Eğik Atış Hareketi:</a:t>
            </a:r>
            <a:r>
              <a:rPr lang="tr-TR" sz="2400" b="1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İki boyutlu kinematik teorinin önemli bir uygulaması:</a:t>
            </a:r>
          </a:p>
          <a:p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İhmal ve </a:t>
            </a:r>
            <a:r>
              <a:rPr lang="tr-TR" sz="2400" dirty="0" smtClean="0">
                <a:solidFill>
                  <a:schemeClr val="accent4"/>
                </a:solidFill>
                <a:latin typeface="Comic Sans MS" pitchFamily="66" charset="0"/>
              </a:rPr>
              <a:t>Kabuller:</a:t>
            </a:r>
          </a:p>
          <a:p>
            <a:pPr lvl="1"/>
            <a:r>
              <a:rPr lang="tr-TR" sz="2000" dirty="0" smtClean="0">
                <a:solidFill>
                  <a:schemeClr val="accent4"/>
                </a:solidFill>
                <a:latin typeface="Comic Sans MS" pitchFamily="66" charset="0"/>
              </a:rPr>
              <a:t>Aerodinamik </a:t>
            </a:r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sürüklenmeyi ve dünyanın dönmesi ve eğimini ihmal </a:t>
            </a:r>
            <a:r>
              <a:rPr lang="tr-TR" sz="2000" dirty="0" smtClean="0">
                <a:solidFill>
                  <a:schemeClr val="accent4"/>
                </a:solidFill>
                <a:latin typeface="Comic Sans MS" pitchFamily="66" charset="0"/>
              </a:rPr>
              <a:t>ediyoruz.</a:t>
            </a:r>
          </a:p>
          <a:p>
            <a:pPr lvl="1"/>
            <a:r>
              <a:rPr lang="tr-TR" sz="2000" dirty="0">
                <a:solidFill>
                  <a:schemeClr val="accent4"/>
                </a:solidFill>
                <a:latin typeface="Comic Sans MS" pitchFamily="66" charset="0"/>
              </a:rPr>
              <a:t>Yükseklik değişimi yeterince küçük olduğu için yerçekimi ivmesi sabit kabul ediliyor.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96589" y="4293096"/>
            <a:ext cx="5747411" cy="2376264"/>
          </a:xfrm>
          <a:prstGeom prst="rect">
            <a:avLst/>
          </a:prstGeom>
        </p:spPr>
      </p:pic>
      <p:sp>
        <p:nvSpPr>
          <p:cNvPr id="6" name="TextBox 30"/>
          <p:cNvSpPr txBox="1"/>
          <p:nvPr/>
        </p:nvSpPr>
        <p:spPr>
          <a:xfrm>
            <a:off x="827584" y="429309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4"/>
                </a:solidFill>
                <a:latin typeface="Comic Sans MS" pitchFamily="66" charset="0"/>
              </a:rPr>
              <a:t>Şekilde, ivme bileşenleri </a:t>
            </a: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489602"/>
              </p:ext>
            </p:extLst>
          </p:nvPr>
        </p:nvGraphicFramePr>
        <p:xfrm>
          <a:off x="971600" y="5229200"/>
          <a:ext cx="222845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4" imgW="1066680" imgH="241200" progId="Equation.3">
                  <p:embed/>
                </p:oleObj>
              </mc:Choice>
              <mc:Fallback>
                <p:oleObj name="Equation" r:id="rId4" imgW="1066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229200"/>
                        <a:ext cx="2228458" cy="504056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949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Düzlemde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Karesel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koordinatlar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x, y</a:t>
            </a:r>
            <a:endParaRPr lang="tr-TR" sz="32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90225" y="2564904"/>
            <a:ext cx="4788977" cy="1980000"/>
          </a:xfrm>
          <a:prstGeom prst="rect">
            <a:avLst/>
          </a:prstGeom>
        </p:spPr>
      </p:pic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219833"/>
              </p:ext>
            </p:extLst>
          </p:nvPr>
        </p:nvGraphicFramePr>
        <p:xfrm>
          <a:off x="611560" y="1700808"/>
          <a:ext cx="1591579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2" name="Equation" r:id="rId4" imgW="1066680" imgH="241200" progId="Equation.3">
                  <p:embed/>
                </p:oleObj>
              </mc:Choice>
              <mc:Fallback>
                <p:oleObj name="Equation" r:id="rId4" imgW="1066680" imgH="241200" progId="Equation.3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700808"/>
                        <a:ext cx="1591579" cy="3600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33"/>
          <p:cNvSpPr txBox="1"/>
          <p:nvPr/>
        </p:nvSpPr>
        <p:spPr>
          <a:xfrm>
            <a:off x="539552" y="2204864"/>
            <a:ext cx="4315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accent4"/>
                </a:solidFill>
                <a:latin typeface="Comic Sans MS" pitchFamily="66" charset="0"/>
              </a:rPr>
              <a:t>Bu sabit ivmelerin </a:t>
            </a:r>
            <a:r>
              <a:rPr lang="tr-TR" sz="1600" dirty="0" err="1" smtClean="0">
                <a:solidFill>
                  <a:schemeClr val="accent4"/>
                </a:solidFill>
                <a:latin typeface="Comic Sans MS" pitchFamily="66" charset="0"/>
              </a:rPr>
              <a:t>integrasyonu</a:t>
            </a:r>
            <a:r>
              <a:rPr lang="tr-TR" sz="1600" dirty="0" smtClean="0">
                <a:solidFill>
                  <a:schemeClr val="accent4"/>
                </a:solidFill>
                <a:latin typeface="Comic Sans MS" pitchFamily="66" charset="0"/>
              </a:rPr>
              <a:t> sonucunda elde edilen denklemler şu şekildedir.</a:t>
            </a: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6" cstate="print"/>
          <a:srcRect b="4989"/>
          <a:stretch>
            <a:fillRect/>
          </a:stretch>
        </p:blipFill>
        <p:spPr bwMode="auto">
          <a:xfrm>
            <a:off x="5004048" y="4725143"/>
            <a:ext cx="2808312" cy="217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6"/>
          <p:cNvSpPr txBox="1"/>
          <p:nvPr/>
        </p:nvSpPr>
        <p:spPr>
          <a:xfrm>
            <a:off x="539552" y="4533830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4"/>
                </a:solidFill>
                <a:latin typeface="Comic Sans MS" pitchFamily="66" charset="0"/>
              </a:rPr>
              <a:t>Sıçrayan pinpon topunun seri fotoğrafı sadece hareketin </a:t>
            </a:r>
            <a:r>
              <a:rPr lang="tr-TR" sz="2400" dirty="0" err="1" smtClean="0">
                <a:solidFill>
                  <a:schemeClr val="accent4"/>
                </a:solidFill>
                <a:latin typeface="Comic Sans MS" pitchFamily="66" charset="0"/>
              </a:rPr>
              <a:t>eğrisel</a:t>
            </a:r>
            <a:r>
              <a:rPr lang="tr-TR" sz="2400" dirty="0" smtClean="0">
                <a:solidFill>
                  <a:schemeClr val="accent4"/>
                </a:solidFill>
                <a:latin typeface="Comic Sans MS" pitchFamily="66" charset="0"/>
              </a:rPr>
              <a:t> yolunu göstermiyor aynı zamanda tepede hızın yavaşladığını da gösteriyor.</a:t>
            </a:r>
            <a:endParaRPr lang="tr-TR" sz="2400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graphicFrame>
        <p:nvGraphicFramePr>
          <p:cNvPr id="12" name="Object 1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1910615"/>
              </p:ext>
            </p:extLst>
          </p:nvPr>
        </p:nvGraphicFramePr>
        <p:xfrm>
          <a:off x="611560" y="2852936"/>
          <a:ext cx="3588879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3" name="Equation" r:id="rId7" imgW="2260440" imgH="952200" progId="Equation.3">
                  <p:embed/>
                </p:oleObj>
              </mc:Choice>
              <mc:Fallback>
                <p:oleObj name="Equation" r:id="rId7" imgW="2260440" imgH="952200" progId="Equation.3">
                  <p:embed/>
                  <p:pic>
                    <p:nvPicPr>
                      <p:cNvPr id="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852936"/>
                        <a:ext cx="3588879" cy="1512168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559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Düzlemde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Karesel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koordinatlar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x, y</a:t>
            </a:r>
            <a:endParaRPr lang="tr-T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4038600" cy="3277989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Sıçrayan pinpon topunun seri fotoğrafı sadece hareketin eğrisel yolunu göstermiyor aynı zamanda tepede hızın yavaşladığını da gösteriyor.</a:t>
            </a:r>
          </a:p>
          <a:p>
            <a:endParaRPr lang="tr-TR" dirty="0"/>
          </a:p>
        </p:txBody>
      </p:sp>
      <p:pic>
        <p:nvPicPr>
          <p:cNvPr id="13" name="Picture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4989"/>
          <a:stretch>
            <a:fillRect/>
          </a:stretch>
        </p:blipFill>
        <p:spPr bwMode="auto">
          <a:xfrm>
            <a:off x="4499992" y="1772816"/>
            <a:ext cx="4038600" cy="313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737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1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>
                    <a:latin typeface="Comic Sans MS" pitchFamily="66" charset="0"/>
                  </a:rPr>
                  <a:t>Düzlemde (iki boyutlu) </a:t>
                </a:r>
                <a:r>
                  <a:rPr lang="tr-TR" dirty="0" err="1">
                    <a:latin typeface="Comic Sans MS" pitchFamily="66" charset="0"/>
                  </a:rPr>
                  <a:t>eğrisel</a:t>
                </a:r>
                <a:r>
                  <a:rPr lang="tr-TR" dirty="0">
                    <a:latin typeface="Comic Sans MS" pitchFamily="66" charset="0"/>
                  </a:rPr>
                  <a:t> hareket yapan bir parçacığın koordinatları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tr-TR" dirty="0" smtClean="0">
                  <a:latin typeface="Comic Sans MS" pitchFamily="66" charset="0"/>
                </a:endParaRPr>
              </a:p>
              <a:p>
                <a:r>
                  <a:rPr lang="tr-TR" dirty="0">
                    <a:latin typeface="Comic Sans MS" pitchFamily="66" charset="0"/>
                  </a:rPr>
                  <a:t>ve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sty m:val="p"/>
                        </m:rPr>
                        <a:rPr lang="tr-TR" i="1" dirty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tr-TR" dirty="0" smtClean="0">
                  <a:latin typeface="Comic Sans MS" pitchFamily="66" charset="0"/>
                </a:endParaRPr>
              </a:p>
              <a:p>
                <a:r>
                  <a:rPr lang="tr-TR" dirty="0">
                    <a:latin typeface="Comic Sans MS" pitchFamily="66" charset="0"/>
                  </a:rPr>
                  <a:t>olarak veriliyor  burada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dirty="0">
                    <a:latin typeface="Comic Sans MS" pitchFamily="66" charset="0"/>
                  </a:rPr>
                  <a:t> zamanı gösteriyor. Parçacığın hız ve ivmesinin büyüklüğünü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tr-TR" dirty="0">
                    <a:latin typeface="Comic Sans MS" pitchFamily="66" charset="0"/>
                  </a:rPr>
                  <a:t> sn. iken belirleyiniz. Aynı anda bu iki vektör (hız ve ivme) arasında oluşan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tr-TR" dirty="0">
                    <a:latin typeface="Comic Sans MS" pitchFamily="66" charset="0"/>
                  </a:rPr>
                  <a:t> açısını belirleyiniz.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1480" b="-36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964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smtClean="0">
                <a:latin typeface="Comic Sans MS" pitchFamily="66" charset="0"/>
              </a:rPr>
              <a:t>Çözüm</a:t>
            </a:r>
            <a:endParaRPr lang="tr-T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Dikdörtgen 5"/>
              <p:cNvSpPr/>
              <p:nvPr/>
            </p:nvSpPr>
            <p:spPr>
              <a:xfrm>
                <a:off x="457200" y="1524001"/>
                <a:ext cx="8003232" cy="4250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>
                    <a:solidFill>
                      <a:srgbClr val="00B0F0"/>
                    </a:solidFill>
                    <a:latin typeface="Comic Sans MS" pitchFamily="66" charset="0"/>
                  </a:rPr>
                  <a:t>Çözüm:</a:t>
                </a:r>
                <a:r>
                  <a:rPr lang="tr-TR" b="1" dirty="0">
                    <a:solidFill>
                      <a:schemeClr val="accent4"/>
                    </a:solidFill>
                    <a:latin typeface="Comic Sans MS" pitchFamily="66" charset="0"/>
                  </a:rPr>
                  <a:t> P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arçacığın koordinatları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baseline="30000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+20</m:t>
                    </m:r>
                  </m:oMath>
                </a14:m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ve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m:rPr>
                        <m:sty m:val="p"/>
                      </m:rP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olarak veriliyor. Birinci türevler hızı ikinci türev ivmeyi verecek</a:t>
                </a:r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.</a:t>
                </a:r>
              </a:p>
              <a:p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Hız bileşenleri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−4 </m:t>
                    </m:r>
                  </m:oMath>
                </a14:m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=6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İvme Bileşenleri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ve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=−12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tr-TR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t=3 </a:t>
                </a:r>
                <a:r>
                  <a:rPr lang="tr-TR" dirty="0" err="1">
                    <a:solidFill>
                      <a:schemeClr val="accent4"/>
                    </a:solidFill>
                    <a:latin typeface="Comic Sans MS" pitchFamily="66" charset="0"/>
                  </a:rPr>
                  <a:t>sn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için değerlendirirsek</a:t>
                </a: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Hız bileşenleri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mm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=5.76</m:t>
                    </m:r>
                    <m:f>
                      <m:fPr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mm</m:t>
                        </m:r>
                      </m:num>
                      <m:den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5.76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=6.10</m:t>
                    </m:r>
                  </m:oMath>
                </a14:m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İvme Bileşenleri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mm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ve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=3.35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mm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3.35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=3.90</m:t>
                    </m:r>
                  </m:oMath>
                </a14:m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endParaRPr lang="tr-TR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Hız 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vektörü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+5.76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İvme vektörü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+3.35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tr-TR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Açı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tr-TR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tr-TR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num>
                          <m:den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tr-TR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11.96</m:t>
                        </m:r>
                      </m:e>
                      <m:sup>
                        <m:r>
                          <a:rPr lang="tr-TR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1"/>
                <a:ext cx="8003232" cy="4250651"/>
              </a:xfrm>
              <a:prstGeom prst="rect">
                <a:avLst/>
              </a:prstGeom>
              <a:blipFill rotWithShape="0">
                <a:blip r:embed="rId3"/>
                <a:stretch>
                  <a:fillRect l="-609" t="-5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061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Comic Sans MS" pitchFamily="66" charset="0"/>
              </a:rPr>
              <a:t>Örnek 2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30725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Comic Sans MS" pitchFamily="66" charset="0"/>
              </a:rPr>
              <a:t>A </a:t>
            </a:r>
            <a:r>
              <a:rPr lang="tr-TR" dirty="0">
                <a:latin typeface="Comic Sans MS" pitchFamily="66" charset="0"/>
              </a:rPr>
              <a:t>pini belirli bir aralıkta sabit parabolik yuva içerisinde hareket etmeye zorlanıyor. Bu esnada y-yönündeki hızı sabit ve 3 </a:t>
            </a:r>
            <a:r>
              <a:rPr lang="tr-TR" dirty="0" smtClean="0">
                <a:latin typeface="Comic Sans MS" pitchFamily="66" charset="0"/>
              </a:rPr>
              <a:t>cm/s </a:t>
            </a:r>
            <a:r>
              <a:rPr lang="tr-TR" dirty="0">
                <a:latin typeface="Comic Sans MS" pitchFamily="66" charset="0"/>
              </a:rPr>
              <a:t>olarak verilmektedir. Burada bütün ölçümler </a:t>
            </a:r>
            <a:r>
              <a:rPr lang="tr-TR" dirty="0" smtClean="0">
                <a:latin typeface="Comic Sans MS" pitchFamily="66" charset="0"/>
              </a:rPr>
              <a:t>cm </a:t>
            </a:r>
            <a:r>
              <a:rPr lang="tr-TR" dirty="0">
                <a:latin typeface="Comic Sans MS" pitchFamily="66" charset="0"/>
              </a:rPr>
              <a:t>ve saniye olarak yapılmaktadır. A pini x=6 </a:t>
            </a:r>
            <a:r>
              <a:rPr lang="tr-TR" dirty="0" smtClean="0">
                <a:latin typeface="Comic Sans MS" pitchFamily="66" charset="0"/>
              </a:rPr>
              <a:t>cm noktasına </a:t>
            </a:r>
            <a:r>
              <a:rPr lang="tr-TR" dirty="0">
                <a:latin typeface="Comic Sans MS" pitchFamily="66" charset="0"/>
              </a:rPr>
              <a:t>geldiğinde hızını ve ivmesini hesaplayınız.</a:t>
            </a:r>
            <a:endParaRPr lang="tr-TR" dirty="0"/>
          </a:p>
        </p:txBody>
      </p:sp>
      <p:pic>
        <p:nvPicPr>
          <p:cNvPr id="5" name="İçerik Yer Tutucusu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4048" y="1628800"/>
            <a:ext cx="4023709" cy="237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118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277813"/>
            <a:ext cx="8964488" cy="1246187"/>
          </a:xfrm>
        </p:spPr>
        <p:txBody>
          <a:bodyPr/>
          <a:lstStyle/>
          <a:p>
            <a:r>
              <a:rPr lang="tr-TR" sz="3600" b="1" dirty="0" smtClean="0">
                <a:latin typeface="Comic Sans MS" pitchFamily="66" charset="0"/>
              </a:rPr>
              <a:t>Çözüm</a:t>
            </a:r>
            <a:endParaRPr lang="tr-TR" sz="36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6107" y="1628800"/>
            <a:ext cx="4023709" cy="2377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Dikdörtgen 5"/>
              <p:cNvSpPr/>
              <p:nvPr/>
            </p:nvSpPr>
            <p:spPr>
              <a:xfrm>
                <a:off x="416106" y="3861048"/>
                <a:ext cx="8476373" cy="2840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solidFill>
                      <a:srgbClr val="00B0F0"/>
                    </a:solidFill>
                    <a:latin typeface="Comic Sans MS" pitchFamily="66" charset="0"/>
                  </a:rPr>
                  <a:t>Çözüm:</a:t>
                </a:r>
                <a:r>
                  <a:rPr lang="tr-TR" b="1" dirty="0">
                    <a:solidFill>
                      <a:schemeClr val="accent4"/>
                    </a:solidFill>
                    <a:latin typeface="Comic Sans MS" pitchFamily="66" charset="0"/>
                  </a:rPr>
                  <a:t> </a:t>
                </a:r>
                <a:r>
                  <a:rPr lang="tr-TR" b="1" dirty="0" err="1">
                    <a:solidFill>
                      <a:schemeClr val="accent4"/>
                    </a:solidFill>
                    <a:latin typeface="Comic Sans MS" pitchFamily="66" charset="0"/>
                  </a:rPr>
                  <a:t>P</a:t>
                </a:r>
                <a:r>
                  <a:rPr lang="tr-TR" dirty="0" err="1">
                    <a:solidFill>
                      <a:schemeClr val="accent4"/>
                    </a:solidFill>
                    <a:latin typeface="Comic Sans MS" pitchFamily="66" charset="0"/>
                  </a:rPr>
                  <a:t>inin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x koordinatının </a:t>
                </a:r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değişimi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baseline="30000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/6</m:t>
                    </m:r>
                  </m:oMath>
                </a14:m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olarak veriliyor. Dikey yöndeki hız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sn</m:t>
                        </m:r>
                      </m:den>
                    </m:f>
                  </m:oMath>
                </a14:m>
                <a:endParaRPr lang="tr-TR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Birinci 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türev hızı ikinci türev ivmeyi verecek.</a:t>
                </a: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Hız bileşeni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y</m:t>
                    </m:r>
                    <m:acc>
                      <m:accPr>
                        <m:chr m:val="̇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/6=</m:t>
                    </m:r>
                    <m:r>
                      <m:rPr>
                        <m:sty m:val="p"/>
                      </m:rP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y</m:t>
                    </m:r>
                    <m:acc>
                      <m:accPr>
                        <m:chr m:val="̇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İvme bileşeni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̈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)/3</m:t>
                    </m:r>
                  </m:oMath>
                </a14:m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x=6 iken y=6 olur. Çünkü x=y</a:t>
                </a:r>
                <a:r>
                  <a:rPr lang="tr-TR" baseline="30000" dirty="0">
                    <a:solidFill>
                      <a:schemeClr val="accent4"/>
                    </a:solidFill>
                    <a:latin typeface="Comic Sans MS" pitchFamily="66" charset="0"/>
                  </a:rPr>
                  <a:t>2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/6 </a:t>
                </a: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Hız bileşenleri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acc>
                          <m:accPr>
                            <m:chr m:val="̇"/>
                            <m:ctrlP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num>
                      <m:den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=6∗</m:t>
                    </m:r>
                    <m:f>
                      <m:fPr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=6</m:t>
                    </m:r>
                    <m:f>
                      <m:fPr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tr-TR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sn</m:t>
                        </m:r>
                      </m:den>
                    </m:f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num>
                      <m:den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𝑠𝑛</m:t>
                        </m:r>
                      </m:den>
                    </m:f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tr-TR" dirty="0">
                  <a:solidFill>
                    <a:schemeClr val="accent4"/>
                  </a:solidFill>
                  <a:latin typeface="Comic Sans MS" pitchFamily="66" charset="0"/>
                  <a:ea typeface="Cambria Math" panose="02040503050406030204" pitchFamily="18" charset="0"/>
                </a:endParaRP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İvme Bileşenleri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=3 </m:t>
                    </m:r>
                    <m:r>
                      <a:rPr lang="tr-TR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ve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3 </m:t>
                    </m:r>
                    <m:r>
                      <a:rPr lang="tr-TR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6" y="3861048"/>
                <a:ext cx="8476373" cy="2840842"/>
              </a:xfrm>
              <a:prstGeom prst="rect">
                <a:avLst/>
              </a:prstGeom>
              <a:blipFill>
                <a:blip r:embed="rId3"/>
                <a:stretch>
                  <a:fillRect l="-575" t="-858" b="-25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842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3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420888"/>
            <a:ext cx="4539043" cy="273630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A noktasından fırlatılan taşın B noktasını sıyırıp geçmesi için minimum yatay u hızı ne olmalıdır.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4498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716016" y="1556792"/>
                <a:ext cx="4038600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16=26−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∗9,81∗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9,81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9,81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=1,4278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tr-TR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∗1,4278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28 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16016" y="1556792"/>
                <a:ext cx="4038600" cy="4530725"/>
              </a:xfrm>
              <a:blipFill>
                <a:blip r:embed="rId3"/>
                <a:stretch>
                  <a:fillRect b="-17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1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87972892"/>
              </p:ext>
            </p:extLst>
          </p:nvPr>
        </p:nvGraphicFramePr>
        <p:xfrm>
          <a:off x="395288" y="1920875"/>
          <a:ext cx="4176712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9" name="Формула" r:id="rId4" imgW="2273040" imgH="952200" progId="Equation.3">
                  <p:embed/>
                </p:oleObj>
              </mc:Choice>
              <mc:Fallback>
                <p:oleObj name="Формула" r:id="rId4" imgW="2273040" imgH="952200" progId="Equation.3">
                  <p:embed/>
                  <p:pic>
                    <p:nvPicPr>
                      <p:cNvPr id="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20875"/>
                        <a:ext cx="4176712" cy="1749425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4300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Eğik Atış Problemi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30312" y="1988840"/>
            <a:ext cx="4038600" cy="1661502"/>
          </a:xfrm>
          <a:prstGeom prst="rect">
            <a:avLst/>
          </a:prstGeom>
        </p:spPr>
      </p:pic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sz="2400" dirty="0" smtClean="0"/>
              <a:t>Bir cisim şekilde görülen başlangıç koşulları ile fırlatılıyor. Şekilde s ile gösterilen eğimli yolun uzunluğunu ve cismin toplam uçuş zamanını bulunuz.</a:t>
            </a:r>
            <a:endParaRPr lang="tr-TR" sz="2400" dirty="0"/>
          </a:p>
        </p:txBody>
      </p:sp>
      <p:graphicFrame>
        <p:nvGraphicFramePr>
          <p:cNvPr id="8" name="Object 14"/>
          <p:cNvGraphicFramePr>
            <a:graphicFrameLocks noChangeAspect="1"/>
          </p:cNvGraphicFramePr>
          <p:nvPr>
            <p:extLst/>
          </p:nvPr>
        </p:nvGraphicFramePr>
        <p:xfrm>
          <a:off x="827584" y="4005064"/>
          <a:ext cx="2990400" cy="12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9" name="Equation" r:id="rId4" imgW="2260440" imgH="952200" progId="Equation.3">
                  <p:embed/>
                </p:oleObj>
              </mc:Choice>
              <mc:Fallback>
                <p:oleObj name="Equation" r:id="rId4" imgW="2260440" imgH="952200" progId="Equation.3">
                  <p:embed/>
                  <p:pic>
                    <p:nvPicPr>
                      <p:cNvPr id="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005064"/>
                        <a:ext cx="2990400" cy="12600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83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Düzlemde </a:t>
            </a:r>
            <a:r>
              <a:rPr lang="tr-TR" dirty="0" err="1"/>
              <a:t>Eğrisel</a:t>
            </a:r>
            <a:r>
              <a:rPr lang="tr-TR" dirty="0"/>
              <a:t> Hareket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dirty="0">
                <a:solidFill>
                  <a:srgbClr val="00B0F0"/>
                </a:solidFill>
                <a:latin typeface="Comic Sans MS" pitchFamily="66" charset="0"/>
              </a:rPr>
              <a:t>Hız:</a:t>
            </a:r>
            <a:r>
              <a:rPr lang="tr-TR" sz="2400" b="1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A ve A’ noktaları arasında parçacığın ortalama hızı V</a:t>
            </a:r>
            <a:r>
              <a:rPr lang="el-GR" sz="2400" baseline="-25000" dirty="0">
                <a:solidFill>
                  <a:schemeClr val="accent4"/>
                </a:solidFill>
                <a:latin typeface="Comic Sans MS" pitchFamily="66" charset="0"/>
              </a:rPr>
              <a:t>Δ</a:t>
            </a:r>
            <a:r>
              <a:rPr lang="tr-TR" sz="2400" baseline="-25000" dirty="0">
                <a:solidFill>
                  <a:schemeClr val="accent4"/>
                </a:solidFill>
                <a:latin typeface="Comic Sans MS" pitchFamily="66" charset="0"/>
              </a:rPr>
              <a:t>v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=</a:t>
            </a:r>
            <a:r>
              <a:rPr lang="el-GR" sz="2400" dirty="0">
                <a:solidFill>
                  <a:schemeClr val="accent4"/>
                </a:solidFill>
                <a:latin typeface="Comic Sans MS" pitchFamily="66" charset="0"/>
              </a:rPr>
              <a:t> Δ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r/</a:t>
            </a:r>
            <a:r>
              <a:rPr lang="el-GR" sz="2400" dirty="0">
                <a:solidFill>
                  <a:schemeClr val="accent4"/>
                </a:solidFill>
                <a:latin typeface="Comic Sans MS" pitchFamily="66" charset="0"/>
              </a:rPr>
              <a:t> Δ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t olarak tanımlanabilir. Ortalama hızın yönü </a:t>
            </a:r>
            <a:r>
              <a:rPr lang="el-GR" sz="2400" dirty="0">
                <a:solidFill>
                  <a:schemeClr val="accent4"/>
                </a:solidFill>
                <a:latin typeface="Comic Sans MS" pitchFamily="66" charset="0"/>
              </a:rPr>
              <a:t>Δ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r ile aynı yönde, büyüklüğü ise </a:t>
            </a:r>
            <a:r>
              <a:rPr lang="el-GR" sz="2400" dirty="0">
                <a:solidFill>
                  <a:schemeClr val="accent4"/>
                </a:solidFill>
                <a:latin typeface="Comic Sans MS" pitchFamily="66" charset="0"/>
              </a:rPr>
              <a:t>Δ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r bölü </a:t>
            </a:r>
            <a:r>
              <a:rPr lang="el-GR" sz="2400" dirty="0">
                <a:solidFill>
                  <a:schemeClr val="accent4"/>
                </a:solidFill>
                <a:latin typeface="Comic Sans MS" pitchFamily="66" charset="0"/>
              </a:rPr>
              <a:t>Δ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t kadardır.</a:t>
            </a:r>
          </a:p>
          <a:p>
            <a:r>
              <a:rPr lang="tr-TR" sz="2400" b="1" dirty="0">
                <a:solidFill>
                  <a:schemeClr val="accent4"/>
                </a:solidFill>
                <a:latin typeface="Comic Sans MS" pitchFamily="66" charset="0"/>
              </a:rPr>
              <a:t>Ortalama hız=Sürat</a:t>
            </a:r>
            <a:endParaRPr lang="tr-TR" sz="2400" b="1" dirty="0">
              <a:solidFill>
                <a:srgbClr val="00B0F0"/>
              </a:solidFill>
            </a:endParaRPr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3735863"/>
            <a:ext cx="7018641" cy="31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15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Eğik Atış Problemi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1"/>
                <a:ext cx="6347048" cy="27649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=120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120∗</m:t>
                      </m:r>
                      <m:func>
                        <m:func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</m:d>
                        </m:e>
                      </m:func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=91,92 </m:t>
                      </m:r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=120∗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77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𝚤𝑘𝚤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𝚤𝑘𝚤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=7,86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𝑡𝑒𝑝𝑒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𝚤𝑘𝚤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𝚤𝑘𝚤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ş</m:t>
                              </m:r>
                            </m:sub>
                          </m:sSub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=303,2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𝑖𝑙𝑘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=0+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𝚤𝑘𝚤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722,8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1"/>
                <a:ext cx="6347048" cy="2764904"/>
              </a:xfrm>
              <a:blipFill>
                <a:blip r:embed="rId3"/>
                <a:stretch>
                  <a:fillRect b="-203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İçerik Yer Tutucusu 4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6610350" y="1600200"/>
          <a:ext cx="207645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3" name="Makro İçerebilen Çalışma Sayfası" r:id="rId4" imgW="1838385" imgH="4010011" progId="Excel.SheetMacroEnabled.12">
                  <p:embed/>
                </p:oleObj>
              </mc:Choice>
              <mc:Fallback>
                <p:oleObj name="Makro İçerebilen Çalışma Sayfası" r:id="rId4" imgW="1838385" imgH="4010011" progId="Excel.SheetMacroEnabled.12">
                  <p:embed/>
                  <p:pic>
                    <p:nvPicPr>
                      <p:cNvPr id="5" name="İçerik Yer Tutucusu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0350" y="1600200"/>
                        <a:ext cx="2076450" cy="453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 11"/>
          <p:cNvGrpSpPr/>
          <p:nvPr/>
        </p:nvGrpSpPr>
        <p:grpSpPr>
          <a:xfrm>
            <a:off x="1515824" y="4797152"/>
            <a:ext cx="4035902" cy="1944214"/>
            <a:chOff x="1043608" y="4365106"/>
            <a:chExt cx="4035902" cy="1944214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3608" y="4441306"/>
              <a:ext cx="4035902" cy="1664352"/>
            </a:xfrm>
            <a:prstGeom prst="rect">
              <a:avLst/>
            </a:prstGeom>
          </p:spPr>
        </p:pic>
        <p:cxnSp>
          <p:nvCxnSpPr>
            <p:cNvPr id="8" name="Düz Bağlayıcı 7"/>
            <p:cNvCxnSpPr/>
            <p:nvPr/>
          </p:nvCxnSpPr>
          <p:spPr bwMode="auto">
            <a:xfrm flipV="1">
              <a:off x="2843808" y="4365106"/>
              <a:ext cx="0" cy="19442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Düz Bağlayıcı 10"/>
            <p:cNvCxnSpPr/>
            <p:nvPr/>
          </p:nvCxnSpPr>
          <p:spPr bwMode="auto">
            <a:xfrm flipH="1" flipV="1">
              <a:off x="2483768" y="5805264"/>
              <a:ext cx="2448272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86390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Eğik Atış Problemi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4947" y="3717032"/>
                <a:ext cx="6347048" cy="27649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91,92 </m:t>
                      </m:r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𝑘𝑎𝑙𝑎𝑛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20=0+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üşüş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(1)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𝑡𝑒𝑝𝑒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20=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üşüş</m:t>
                              </m:r>
                            </m:sub>
                          </m:sSub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   (2)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Çözüm:</a:t>
                </a:r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0" smtClean="0">
                        <a:latin typeface="Cambria Math" panose="02040503050406030204" pitchFamily="18" charset="0"/>
                      </a:rPr>
                      <m:t>=1056,55 </m:t>
                    </m:r>
                    <m:r>
                      <m:rPr>
                        <m:sty m:val="p"/>
                      </m:rPr>
                      <a:rPr lang="tr-TR" sz="2400" b="0" i="0" smtClean="0">
                        <a:latin typeface="Cambria Math" panose="02040503050406030204" pitchFamily="18" charset="0"/>
                      </a:rPr>
                      <m:t>ve</m:t>
                    </m:r>
                    <m:r>
                      <a:rPr lang="tr-TR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üşüş</m:t>
                        </m:r>
                      </m:sub>
                    </m:sSub>
                    <m:r>
                      <a:rPr lang="tr-TR" sz="2400" b="0" i="0" smtClean="0">
                        <a:latin typeface="Cambria Math" panose="02040503050406030204" pitchFamily="18" charset="0"/>
                      </a:rPr>
                      <m:t>=11,64</m:t>
                    </m:r>
                  </m:oMath>
                </a14:m>
                <a:endParaRPr lang="tr-TR" sz="2400" b="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Toplam uçuş zamanı=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ç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𝚤𝑘𝚤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ş</m:t>
                            </m:r>
                          </m:sub>
                        </m:s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üşüş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=19,5</m:t>
                    </m:r>
                  </m:oMath>
                </a14:m>
                <a:r>
                  <a:rPr lang="tr-TR" sz="2400" dirty="0" smtClean="0"/>
                  <a:t> </a:t>
                </a:r>
              </a:p>
              <a:p>
                <a:pPr marL="0" indent="0">
                  <a:buNone/>
                </a:pPr>
                <a:endParaRPr lang="tr-TR" sz="2400" b="0" dirty="0" smtClean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4947" y="3717032"/>
                <a:ext cx="6347048" cy="2764904"/>
              </a:xfrm>
              <a:blipFill>
                <a:blip r:embed="rId3"/>
                <a:stretch>
                  <a:fillRect l="-1537" b="-86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İçerik Yer Tutucusu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2452514"/>
              </p:ext>
            </p:extLst>
          </p:nvPr>
        </p:nvGraphicFramePr>
        <p:xfrm>
          <a:off x="6610350" y="1600200"/>
          <a:ext cx="207645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7" name="Macro-Enabled Worksheet" r:id="rId4" imgW="1838203" imgH="4010162" progId="Excel.SheetMacroEnabled.12">
                  <p:embed/>
                </p:oleObj>
              </mc:Choice>
              <mc:Fallback>
                <p:oleObj name="Macro-Enabled Worksheet" r:id="rId4" imgW="1838203" imgH="4010162" progId="Excel.SheetMacroEnabled.12">
                  <p:embed/>
                  <p:pic>
                    <p:nvPicPr>
                      <p:cNvPr id="5" name="İçerik Yer Tutucusu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0350" y="1600200"/>
                        <a:ext cx="2076450" cy="453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 11"/>
          <p:cNvGrpSpPr/>
          <p:nvPr/>
        </p:nvGrpSpPr>
        <p:grpSpPr>
          <a:xfrm>
            <a:off x="539552" y="1700808"/>
            <a:ext cx="2595742" cy="1944214"/>
            <a:chOff x="2483768" y="4365106"/>
            <a:chExt cx="2595742" cy="1944214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75254" y="4441306"/>
              <a:ext cx="2304256" cy="1664352"/>
            </a:xfrm>
            <a:prstGeom prst="rect">
              <a:avLst/>
            </a:prstGeom>
          </p:spPr>
        </p:pic>
        <p:cxnSp>
          <p:nvCxnSpPr>
            <p:cNvPr id="8" name="Düz Bağlayıcı 7"/>
            <p:cNvCxnSpPr/>
            <p:nvPr/>
          </p:nvCxnSpPr>
          <p:spPr bwMode="auto">
            <a:xfrm flipV="1">
              <a:off x="2843808" y="4365106"/>
              <a:ext cx="0" cy="19442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Düz Bağlayıcı 10"/>
            <p:cNvCxnSpPr/>
            <p:nvPr/>
          </p:nvCxnSpPr>
          <p:spPr bwMode="auto">
            <a:xfrm flipH="1" flipV="1">
              <a:off x="2483768" y="5805264"/>
              <a:ext cx="2448272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Metin kutusu 3"/>
          <p:cNvSpPr txBox="1"/>
          <p:nvPr/>
        </p:nvSpPr>
        <p:spPr>
          <a:xfrm>
            <a:off x="1043608" y="3284984"/>
            <a:ext cx="209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Xkalan+s*cos(20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 rot="16200000">
            <a:off x="-420895" y="1982465"/>
            <a:ext cx="209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yçıkış+s*sin(20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0149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Normal ve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Teğetsel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Koordinatlar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n,t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5488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sz="20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sz="20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0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koordinatları yol boyunca hareket ediyor gibi düşünülmelidir</a:t>
                </a:r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.</a:t>
                </a:r>
              </a:p>
              <a:p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(normal) </a:t>
                </a:r>
                <a14:m>
                  <m:oMath xmlns:m="http://schemas.openxmlformats.org/officeDocument/2006/math">
                    <m:r>
                      <a:rPr lang="tr-TR" sz="20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sz="20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yönü: eğri üzerindeki bir noktadan, eğrinin merkezine doğrudur. </a:t>
                </a:r>
              </a:p>
              <a:p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(teğet)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000" b="0" i="0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tr-TR" sz="20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yönü: </a:t>
                </a:r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normal yönüne diktir.</a:t>
                </a:r>
              </a:p>
              <a:p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Eğrilik Yarıçapı (Radius of </a:t>
                </a:r>
                <a:r>
                  <a:rPr lang="tr-TR" sz="2000" dirty="0" err="1" smtClean="0">
                    <a:solidFill>
                      <a:schemeClr val="accent4"/>
                    </a:solidFill>
                    <a:latin typeface="Comic Sans MS" pitchFamily="66" charset="0"/>
                  </a:rPr>
                  <a:t>Curvature</a:t>
                </a:r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): eğri üzerinde bir nokta ile eğrinin merkezi arasındaki mesafedir ve </a:t>
                </a:r>
                <a14:m>
                  <m:oMath xmlns:m="http://schemas.openxmlformats.org/officeDocument/2006/math">
                    <m:r>
                      <a:rPr lang="tr-TR" sz="20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ile gösterilir.</a:t>
                </a:r>
                <a:endParaRPr lang="tr-TR" sz="2000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endParaRPr lang="tr-TR" sz="2000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548879"/>
              </a:xfrm>
              <a:blipFill rotWithShape="0">
                <a:blip r:embed="rId2"/>
                <a:stretch>
                  <a:fillRect l="-222" t="-1435" r="-8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077072"/>
            <a:ext cx="690332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19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Normal ve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Teğetsel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Koordinatlar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n,t</a:t>
            </a:r>
            <a:endParaRPr lang="tr-TR" sz="32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556792"/>
            <a:ext cx="4248472" cy="39633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İçerik Yer Tutucusu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11960" y="1600200"/>
                <a:ext cx="4474840" cy="5257799"/>
              </a:xfrm>
            </p:spPr>
            <p:txBody>
              <a:bodyPr/>
              <a:lstStyle/>
              <a:p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Şekilde görüldüğü gibi </a:t>
                </a:r>
                <a14:m>
                  <m:oMath xmlns:m="http://schemas.openxmlformats.org/officeDocument/2006/math">
                    <m:r>
                      <a:rPr lang="tr-TR" sz="2400" b="1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tr-TR" sz="2400" i="1" baseline="-250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400" b="1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tr-TR" sz="2400" i="1" baseline="-250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 sırasıyla 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yönündeki ve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yönündeki birim vektörlerdir. Parçacığın çok küçük yer </a:t>
                </a:r>
                <a:r>
                  <a:rPr lang="tr-TR" sz="24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değiştirmesi </a:t>
                </a:r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sırasında </a:t>
                </a:r>
                <a:r>
                  <a:rPr lang="tr-TR" sz="24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aldığı </a:t>
                </a:r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yol,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𝑑𝑠</m:t>
                    </m:r>
                    <m:r>
                      <a:rPr lang="tr-TR" sz="24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tr-TR" sz="24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l-GR" sz="24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 </a:t>
                </a:r>
                <a:r>
                  <a:rPr lang="tr-TR" sz="2400" dirty="0" err="1">
                    <a:solidFill>
                      <a:schemeClr val="accent4"/>
                    </a:solidFill>
                    <a:latin typeface="Comic Sans MS" pitchFamily="66" charset="0"/>
                  </a:rPr>
                  <a:t>dir</a:t>
                </a:r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. Burada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</m:t>
                    </m:r>
                  </m:oMath>
                </a14:m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  <a:sym typeface="Symbol" panose="05050102010706020507" pitchFamily="18" charset="2"/>
                  </a:rPr>
                  <a:t> yolun eğrilik yarıçapı,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l-GR" sz="24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 ise parçacığın normaliyle eğrilik yarıçapı arasındaki açıdır</a:t>
                </a:r>
                <a:r>
                  <a:rPr lang="tr-TR" sz="24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.</a:t>
                </a:r>
              </a:p>
              <a:p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Hız ifadesini vektör olarak </a:t>
                </a:r>
                <a:r>
                  <a:rPr lang="tr-TR" sz="24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yandaki gibi yazabiliriz</a:t>
                </a:r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.</a:t>
                </a:r>
                <a:endParaRPr lang="tr-TR" sz="2400" b="1" dirty="0">
                  <a:solidFill>
                    <a:srgbClr val="00B0F0"/>
                  </a:solidFill>
                </a:endParaRPr>
              </a:p>
              <a:p>
                <a:endParaRPr lang="tr-TR" sz="1800" b="1" dirty="0">
                  <a:solidFill>
                    <a:srgbClr val="00B0F0"/>
                  </a:solidFill>
                </a:endParaRPr>
              </a:p>
              <a:p>
                <a:endParaRPr lang="tr-TR" dirty="0"/>
              </a:p>
            </p:txBody>
          </p:sp>
        </mc:Choice>
        <mc:Fallback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11960" y="1600200"/>
                <a:ext cx="4474840" cy="5257799"/>
              </a:xfrm>
              <a:blipFill>
                <a:blip r:embed="rId4"/>
                <a:stretch>
                  <a:fillRect l="-954" t="-928" r="-39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217826"/>
              </p:ext>
            </p:extLst>
          </p:nvPr>
        </p:nvGraphicFramePr>
        <p:xfrm>
          <a:off x="1331640" y="5517232"/>
          <a:ext cx="1672258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5" imgW="914400" imgH="393480" progId="Equation.3">
                  <p:embed/>
                </p:oleObj>
              </mc:Choice>
              <mc:Fallback>
                <p:oleObj name="Equation" r:id="rId5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517232"/>
                        <a:ext cx="1672258" cy="7200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0103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Normal ve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Teğetsel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Koordinatlar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n,t</a:t>
            </a:r>
            <a:endParaRPr lang="tr-TR" sz="32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197252"/>
            <a:ext cx="4038600" cy="3336621"/>
          </a:xfrm>
          <a:prstGeom prst="rect">
            <a:avLst/>
          </a:prstGeom>
        </p:spPr>
      </p:pic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Bilinen türev kurallarını uygulayarak v’nin türevini alırsak, aşağıdaki ivme ifadesini elde ederiz.</a:t>
            </a:r>
            <a:endParaRPr lang="tr-TR" sz="2400" b="1" dirty="0">
              <a:solidFill>
                <a:srgbClr val="00B0F0"/>
              </a:solidFill>
            </a:endParaRPr>
          </a:p>
          <a:p>
            <a:endParaRPr lang="tr-TR" dirty="0"/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342521"/>
              </p:ext>
            </p:extLst>
          </p:nvPr>
        </p:nvGraphicFramePr>
        <p:xfrm>
          <a:off x="5076056" y="3717032"/>
          <a:ext cx="2949677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4" imgW="1612800" imgH="393480" progId="Equation.3">
                  <p:embed/>
                </p:oleObj>
              </mc:Choice>
              <mc:Fallback>
                <p:oleObj name="Equation" r:id="rId4" imgW="1612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717032"/>
                        <a:ext cx="2949677" cy="7200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770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Normal ve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Teğetsel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Koordinatlar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n,t</a:t>
            </a:r>
            <a:endParaRPr lang="tr-TR" sz="32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1412776"/>
            <a:ext cx="4038600" cy="33366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18"/>
              <p:cNvSpPr txBox="1"/>
              <p:nvPr/>
            </p:nvSpPr>
            <p:spPr>
              <a:xfrm>
                <a:off x="4788024" y="1484784"/>
                <a:ext cx="3758952" cy="5616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Yandaki </a:t>
                </a:r>
                <a:r>
                  <a:rPr lang="tr-TR" sz="2400" dirty="0" err="1" smtClean="0">
                    <a:solidFill>
                      <a:schemeClr val="accent4"/>
                    </a:solidFill>
                    <a:latin typeface="Comic Sans MS" pitchFamily="66" charset="0"/>
                  </a:rPr>
                  <a:t>şekile</a:t>
                </a:r>
                <a:r>
                  <a:rPr lang="tr-TR" sz="24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göre,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tr-TR" sz="2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tr-TR" sz="2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tr-TR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tr-TR" sz="2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tr-TR" sz="2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tr-TR" sz="2400" b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Burada </a:t>
                </a:r>
                <a:r>
                  <a:rPr lang="tr-TR" sz="2400" b="1" dirty="0">
                    <a:solidFill>
                      <a:schemeClr val="accent4"/>
                    </a:solidFill>
                    <a:latin typeface="Comic Sans MS" pitchFamily="66" charset="0"/>
                  </a:rPr>
                  <a:t>e</a:t>
                </a:r>
                <a:r>
                  <a:rPr lang="tr-TR" sz="2400" b="1" baseline="-25000" dirty="0">
                    <a:solidFill>
                      <a:schemeClr val="accent4"/>
                    </a:solidFill>
                    <a:latin typeface="Comic Sans MS" pitchFamily="66" charset="0"/>
                  </a:rPr>
                  <a:t>n</a:t>
                </a:r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, d</a:t>
                </a:r>
                <a:r>
                  <a:rPr lang="tr-TR" sz="2400" b="1" dirty="0">
                    <a:solidFill>
                      <a:schemeClr val="accent4"/>
                    </a:solidFill>
                    <a:latin typeface="Comic Sans MS" pitchFamily="66" charset="0"/>
                  </a:rPr>
                  <a:t>e</a:t>
                </a:r>
                <a:r>
                  <a:rPr lang="tr-TR" sz="2400" b="1" baseline="-25000" dirty="0">
                    <a:solidFill>
                      <a:schemeClr val="accent4"/>
                    </a:solidFill>
                    <a:latin typeface="Comic Sans MS" pitchFamily="66" charset="0"/>
                  </a:rPr>
                  <a:t>t </a:t>
                </a:r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nin yönünü gösterir</a:t>
                </a:r>
                <a:r>
                  <a:rPr lang="tr-TR" sz="24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. </a:t>
                </a:r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Bu ifadeyi </a:t>
                </a:r>
                <a:r>
                  <a:rPr lang="tr-TR" sz="2400" dirty="0" err="1">
                    <a:solidFill>
                      <a:schemeClr val="accent4"/>
                    </a:solidFill>
                    <a:latin typeface="Comic Sans MS" pitchFamily="66" charset="0"/>
                  </a:rPr>
                  <a:t>dt</a:t>
                </a:r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 ye </a:t>
                </a:r>
                <a:r>
                  <a:rPr lang="tr-TR" sz="24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bölersek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sz="2400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tr-TR" sz="2400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num>
                        <m:den>
                          <m:r>
                            <a:rPr lang="tr-TR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tr-TR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tr-TR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tr-TR" sz="2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tr-TR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sSub>
                        <m:sSubPr>
                          <m:ctrlP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tr-TR" sz="2400" b="1" dirty="0" smtClean="0">
                  <a:solidFill>
                    <a:srgbClr val="00B0F0"/>
                  </a:solidFill>
                </a:endParaRPr>
              </a:p>
              <a:p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Bulduğumuz birim vektörün türevini içeren yukarıdaki ifadeyi ivme denkleminde yerine yazarsak</a:t>
                </a:r>
                <a:r>
                  <a:rPr lang="tr-TR" sz="24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tr-TR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sSub>
                        <m:sSubPr>
                          <m:ctrlP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tr-TR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sSub>
                        <m:sSubPr>
                          <m:ctrlP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sz="2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tr-TR" sz="2400" b="1" i="1" dirty="0" smtClean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4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tr-TR" sz="24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sSub>
                        <m:sSubPr>
                          <m:ctrlP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tr-TR" sz="24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sSub>
                        <m:sSubPr>
                          <m:ctrlP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tr-TR" sz="2400" b="1" dirty="0" smtClean="0">
                  <a:solidFill>
                    <a:srgbClr val="00B0F0"/>
                  </a:solidFill>
                </a:endParaRPr>
              </a:p>
              <a:p>
                <a:endParaRPr lang="tr-TR" b="1" dirty="0">
                  <a:solidFill>
                    <a:srgbClr val="00B0F0"/>
                  </a:solidFill>
                </a:endParaRPr>
              </a:p>
              <a:p>
                <a:endParaRPr lang="tr-TR" baseline="-25000" dirty="0">
                  <a:solidFill>
                    <a:srgbClr val="00B0F0"/>
                  </a:solidFill>
                </a:endParaRPr>
              </a:p>
              <a:p>
                <a:r>
                  <a:rPr lang="tr-TR" b="1" dirty="0" smtClean="0">
                    <a:solidFill>
                      <a:srgbClr val="00B0F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8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484784"/>
                <a:ext cx="3758952" cy="5616474"/>
              </a:xfrm>
              <a:prstGeom prst="rect">
                <a:avLst/>
              </a:prstGeom>
              <a:blipFill>
                <a:blip r:embed="rId3"/>
                <a:stretch>
                  <a:fillRect l="-2431" t="-869" r="-47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51520" y="4293096"/>
                <a:ext cx="4572000" cy="23986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tr-TR" sz="2400" b="1" dirty="0">
                    <a:solidFill>
                      <a:srgbClr val="00B0F0"/>
                    </a:solidFill>
                  </a:rPr>
                  <a:t>Hatırlatma: </a:t>
                </a:r>
                <a:endParaRPr lang="tr-TR" sz="2400" i="1" dirty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tr-TR" sz="24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tr-TR" sz="24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tr-TR" sz="2400" i="1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Bu durumda</a:t>
                </a:r>
                <a:endParaRPr lang="tr-TR" sz="2400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tr-TR" sz="24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tr-TR" sz="24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sSub>
                        <m:sSubPr>
                          <m:ctrlP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tr-TR" sz="24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93096"/>
                <a:ext cx="4572000" cy="2398605"/>
              </a:xfrm>
              <a:prstGeom prst="rect">
                <a:avLst/>
              </a:prstGeom>
              <a:blipFill>
                <a:blip r:embed="rId4"/>
                <a:stretch>
                  <a:fillRect l="-2000" t="-17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637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Normal ve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Teğetsel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Koordinatlar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n,t</a:t>
            </a:r>
            <a:endParaRPr lang="tr-TR" sz="32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97252"/>
            <a:ext cx="4038600" cy="33366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18"/>
              <p:cNvSpPr txBox="1"/>
              <p:nvPr/>
            </p:nvSpPr>
            <p:spPr>
              <a:xfrm>
                <a:off x="4495800" y="1842728"/>
                <a:ext cx="4191000" cy="435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tr-TR" sz="24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tr-TR" sz="24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sSub>
                        <m:sSubPr>
                          <m:ctrlP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tr-TR" sz="2400" b="1" dirty="0" smtClean="0">
                  <a:solidFill>
                    <a:srgbClr val="00B0F0"/>
                  </a:solidFill>
                </a:endParaRPr>
              </a:p>
              <a:p>
                <a:r>
                  <a:rPr lang="tr-TR" sz="2400" dirty="0" smtClean="0">
                    <a:latin typeface="Comic Sans MS" panose="030F0702030302020204" pitchFamily="66" charset="0"/>
                  </a:rPr>
                  <a:t>Denkleminin özel isimlendirilmeleri,</a:t>
                </a:r>
              </a:p>
              <a:p>
                <a:r>
                  <a:rPr lang="tr-TR" sz="2400" dirty="0" smtClean="0">
                    <a:latin typeface="Comic Sans MS" panose="030F0702030302020204" pitchFamily="66" charset="0"/>
                  </a:rPr>
                  <a:t>Normal ivme;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tr-TR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sz="2400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p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</m:oMath>
                  </m:oMathPara>
                </a14:m>
                <a:endParaRPr lang="tr-TR" sz="2400" dirty="0" smtClean="0">
                  <a:latin typeface="Comic Sans MS" panose="030F0702030302020204" pitchFamily="66" charset="0"/>
                </a:endParaRPr>
              </a:p>
              <a:p>
                <a:r>
                  <a:rPr lang="tr-TR" sz="2400" dirty="0" err="1" smtClean="0">
                    <a:latin typeface="Comic Sans MS" panose="030F0702030302020204" pitchFamily="66" charset="0"/>
                  </a:rPr>
                  <a:t>Teğetsel</a:t>
                </a:r>
                <a:r>
                  <a:rPr lang="tr-TR" sz="2400" dirty="0" smtClean="0">
                    <a:latin typeface="Comic Sans MS" panose="030F0702030302020204" pitchFamily="66" charset="0"/>
                  </a:rPr>
                  <a:t> ivme;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tr-TR" sz="2400" b="1" dirty="0">
                              <a:solidFill>
                                <a:srgbClr val="00B0F0"/>
                              </a:solidFill>
                            </a:rPr>
                            <m:t> </m:t>
                          </m:r>
                        </m:e>
                      </m:acc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tr-TR" sz="2400" baseline="-25000" dirty="0" smtClean="0">
                  <a:solidFill>
                    <a:srgbClr val="00B0F0"/>
                  </a:solidFill>
                </a:endParaRPr>
              </a:p>
              <a:p>
                <a:r>
                  <a:rPr lang="tr-TR" sz="2400" dirty="0">
                    <a:latin typeface="Comic Sans MS" panose="030F0702030302020204" pitchFamily="66" charset="0"/>
                  </a:rPr>
                  <a:t>Bileşke İvme</a:t>
                </a:r>
              </a:p>
              <a:p>
                <a:r>
                  <a:rPr lang="tr-TR" sz="2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sup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sup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tr-TR" sz="2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8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842728"/>
                <a:ext cx="4191000" cy="4354397"/>
              </a:xfrm>
              <a:prstGeom prst="rect">
                <a:avLst/>
              </a:prstGeom>
              <a:blipFill>
                <a:blip r:embed="rId3"/>
                <a:stretch>
                  <a:fillRect l="-23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246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Normal ve </a:t>
            </a:r>
            <a:r>
              <a:rPr lang="tr-TR" sz="3200" dirty="0" err="1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Teğetsel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Koordinatlar (n-t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)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sz="2400" b="1" dirty="0">
                <a:solidFill>
                  <a:srgbClr val="00B0F0"/>
                </a:solidFill>
                <a:latin typeface="Comic Sans MS" pitchFamily="66" charset="0"/>
              </a:rPr>
              <a:t>Geometrik Yorum:</a:t>
            </a:r>
            <a:r>
              <a:rPr lang="tr-TR" sz="2400" b="1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Önemli!!! a</a:t>
            </a:r>
            <a:r>
              <a:rPr lang="tr-TR" sz="2400" baseline="-25000" dirty="0">
                <a:solidFill>
                  <a:schemeClr val="accent4"/>
                </a:solidFill>
                <a:latin typeface="Comic Sans MS" pitchFamily="66" charset="0"/>
              </a:rPr>
              <a:t>n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 daima eğrilik merkezi </a:t>
            </a:r>
            <a:r>
              <a:rPr lang="tr-TR" sz="2400" b="1" i="1" dirty="0">
                <a:solidFill>
                  <a:schemeClr val="accent4"/>
                </a:solidFill>
                <a:latin typeface="Comic Sans MS" pitchFamily="66" charset="0"/>
              </a:rPr>
              <a:t>C’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ye doğrudur. Diğer taraftan, ivmenin </a:t>
            </a:r>
            <a:r>
              <a:rPr lang="tr-TR" sz="2400" dirty="0" err="1">
                <a:solidFill>
                  <a:schemeClr val="accent4"/>
                </a:solidFill>
                <a:latin typeface="Comic Sans MS" pitchFamily="66" charset="0"/>
              </a:rPr>
              <a:t>teğetsel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 bileşeni eğer hız artıyorsa pozitif t-yönünde, hız azalıyorsa negatif t-yönündedir.</a:t>
            </a:r>
            <a:endParaRPr lang="tr-TR" sz="2400" dirty="0">
              <a:solidFill>
                <a:srgbClr val="00B0F0"/>
              </a:solidFill>
            </a:endParaRPr>
          </a:p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0032" y="3356992"/>
            <a:ext cx="4038600" cy="2036485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5076056" y="393305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Hız artıyor</a:t>
            </a:r>
          </a:p>
          <a:p>
            <a:pPr algn="ctr"/>
            <a:r>
              <a:rPr lang="tr-TR" dirty="0" smtClean="0"/>
              <a:t>(a)</a:t>
            </a:r>
            <a:endParaRPr lang="en-US" dirty="0"/>
          </a:p>
        </p:txBody>
      </p:sp>
      <p:sp>
        <p:nvSpPr>
          <p:cNvPr id="7" name="TextBox 17"/>
          <p:cNvSpPr txBox="1"/>
          <p:nvPr/>
        </p:nvSpPr>
        <p:spPr>
          <a:xfrm>
            <a:off x="7380312" y="436510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Hız düşüyor</a:t>
            </a:r>
          </a:p>
          <a:p>
            <a:pPr algn="ctr"/>
            <a:r>
              <a:rPr lang="tr-TR" dirty="0" smtClean="0"/>
              <a:t>(b)</a:t>
            </a:r>
            <a:endParaRPr lang="en-US" dirty="0"/>
          </a:p>
        </p:txBody>
      </p:sp>
      <p:sp>
        <p:nvSpPr>
          <p:cNvPr id="8" name="TextBox 3"/>
          <p:cNvSpPr txBox="1"/>
          <p:nvPr/>
        </p:nvSpPr>
        <p:spPr>
          <a:xfrm>
            <a:off x="1547664" y="573325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A’da B’ye hareket eden bir parçacık için ivme vektörleri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70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Dairesel Hareket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3608" y="1556792"/>
            <a:ext cx="2755631" cy="2999492"/>
          </a:xfrm>
          <a:prstGeom prst="rect">
            <a:avLst/>
          </a:prstGeom>
        </p:spPr>
      </p:pic>
      <p:sp>
        <p:nvSpPr>
          <p:cNvPr id="7" name="TextBox 18"/>
          <p:cNvSpPr txBox="1"/>
          <p:nvPr/>
        </p:nvSpPr>
        <p:spPr>
          <a:xfrm>
            <a:off x="827584" y="4509120"/>
            <a:ext cx="7723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4"/>
                </a:solidFill>
                <a:latin typeface="Comic Sans MS" pitchFamily="66" charset="0"/>
              </a:rPr>
              <a:t>Dairesel 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hareket düzlemde </a:t>
            </a:r>
            <a:r>
              <a:rPr lang="tr-TR" sz="2400" dirty="0" err="1">
                <a:solidFill>
                  <a:schemeClr val="accent4"/>
                </a:solidFill>
                <a:latin typeface="Comic Sans MS" pitchFamily="66" charset="0"/>
              </a:rPr>
              <a:t>eğrisel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 hareketin önemli </a:t>
            </a:r>
            <a:r>
              <a:rPr lang="tr-TR" sz="2400" b="1" dirty="0">
                <a:solidFill>
                  <a:schemeClr val="accent4"/>
                </a:solidFill>
                <a:latin typeface="Comic Sans MS" pitchFamily="66" charset="0"/>
              </a:rPr>
              <a:t>bir özel durumudur. </a:t>
            </a:r>
            <a:endParaRPr lang="tr-TR" sz="2400" b="1" dirty="0" smtClean="0">
              <a:solidFill>
                <a:schemeClr val="accent4"/>
              </a:solidFill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accent4"/>
                </a:solidFill>
                <a:latin typeface="Comic Sans MS" pitchFamily="66" charset="0"/>
              </a:rPr>
              <a:t>Burada 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eğrilik yarıçapı </a:t>
            </a:r>
            <a:r>
              <a:rPr lang="el-GR" sz="2400" dirty="0">
                <a:solidFill>
                  <a:schemeClr val="accent4"/>
                </a:solidFill>
                <a:latin typeface="Comic Sans MS" pitchFamily="66" charset="0"/>
              </a:rPr>
              <a:t>ρ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 sabit bir r yarıçapı olur ve </a:t>
            </a:r>
            <a:r>
              <a:rPr lang="el-GR" sz="2400" dirty="0">
                <a:solidFill>
                  <a:schemeClr val="accent4"/>
                </a:solidFill>
                <a:latin typeface="Comic Sans MS" pitchFamily="66" charset="0"/>
              </a:rPr>
              <a:t>β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sz="2400" dirty="0" err="1">
                <a:solidFill>
                  <a:schemeClr val="accent4"/>
                </a:solidFill>
                <a:latin typeface="Comic Sans MS" pitchFamily="66" charset="0"/>
              </a:rPr>
              <a:t>açısıda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, </a:t>
            </a:r>
            <a:r>
              <a:rPr lang="tr-TR" sz="2400" dirty="0" err="1">
                <a:solidFill>
                  <a:schemeClr val="accent4"/>
                </a:solidFill>
                <a:latin typeface="Comic Sans MS" pitchFamily="66" charset="0"/>
              </a:rPr>
              <a:t>OP’ye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 göre uygun bir </a:t>
            </a:r>
            <a:r>
              <a:rPr lang="tr-TR" sz="2400" dirty="0" err="1">
                <a:solidFill>
                  <a:schemeClr val="accent4"/>
                </a:solidFill>
                <a:latin typeface="Comic Sans MS" pitchFamily="66" charset="0"/>
              </a:rPr>
              <a:t>referansdan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 ölçülen  </a:t>
            </a:r>
            <a:r>
              <a:rPr lang="el-GR" sz="2400" dirty="0">
                <a:solidFill>
                  <a:schemeClr val="accent4"/>
                </a:solidFill>
                <a:latin typeface="Comic Sans MS" pitchFamily="66" charset="0"/>
              </a:rPr>
              <a:t>θ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 açısıyla ifade edilir. </a:t>
            </a:r>
          </a:p>
        </p:txBody>
      </p:sp>
      <p:pic>
        <p:nvPicPr>
          <p:cNvPr id="10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23928" y="1700808"/>
            <a:ext cx="4211960" cy="26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46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Dairesel Hareket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43608" y="1556792"/>
            <a:ext cx="2755631" cy="2999492"/>
          </a:xfrm>
          <a:prstGeom prst="rect">
            <a:avLst/>
          </a:prstGeo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32040" y="1988840"/>
            <a:ext cx="3420152" cy="2164268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755576" y="4365104"/>
            <a:ext cx="836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Bu özel durum için P parçacığının hız ve ivme bileşenleri şu şekildedir.</a:t>
            </a:r>
            <a:endParaRPr lang="tr-TR" dirty="0" smtClean="0">
              <a:solidFill>
                <a:srgbClr val="00B0F0"/>
              </a:solidFill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213947"/>
              </p:ext>
            </p:extLst>
          </p:nvPr>
        </p:nvGraphicFramePr>
        <p:xfrm>
          <a:off x="3131840" y="4725144"/>
          <a:ext cx="2880320" cy="1902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7" name="Equation" r:id="rId5" imgW="1384200" imgH="914400" progId="Equation.3">
                  <p:embed/>
                </p:oleObj>
              </mc:Choice>
              <mc:Fallback>
                <p:oleObj name="Equation" r:id="rId5" imgW="1384200" imgH="914400" progId="Equation.3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725144"/>
                        <a:ext cx="2880320" cy="190259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872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Düzlemde </a:t>
            </a:r>
            <a:r>
              <a:rPr lang="tr-TR" dirty="0" err="1"/>
              <a:t>Eğrisel</a:t>
            </a:r>
            <a:r>
              <a:rPr lang="tr-TR" dirty="0"/>
              <a:t> Hareket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Bir parçacığın </a:t>
            </a:r>
            <a:r>
              <a:rPr lang="tr-TR" b="1" dirty="0">
                <a:solidFill>
                  <a:schemeClr val="accent4"/>
                </a:solidFill>
                <a:latin typeface="Comic Sans MS" pitchFamily="66" charset="0"/>
              </a:rPr>
              <a:t>anlık hızı v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, zaman aralığı sıfıra yaklaşırken yani çok çok küçük zaman aralıklarında ölçülen hızdır. </a:t>
            </a:r>
            <a:endParaRPr lang="tr-TR" dirty="0" smtClean="0">
              <a:solidFill>
                <a:schemeClr val="accent4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Şu 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şekilde ifade edilir. </a:t>
            </a:r>
            <a:endParaRPr lang="tr-TR" dirty="0" smtClean="0">
              <a:solidFill>
                <a:schemeClr val="accent4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tr-TR" sz="2000" u="sng" dirty="0" smtClean="0">
              <a:solidFill>
                <a:schemeClr val="accent4"/>
              </a:solidFill>
              <a:latin typeface="Comic Sans MS" pitchFamily="66" charset="0"/>
            </a:endParaRPr>
          </a:p>
          <a:p>
            <a:endParaRPr lang="tr-TR" sz="2000" b="1" u="sng" dirty="0">
              <a:solidFill>
                <a:schemeClr val="accent4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graphicFrame>
        <p:nvGraphicFramePr>
          <p:cNvPr id="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728710"/>
              </p:ext>
            </p:extLst>
          </p:nvPr>
        </p:nvGraphicFramePr>
        <p:xfrm>
          <a:off x="3203848" y="4005064"/>
          <a:ext cx="2044099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Формула" r:id="rId3" imgW="698400" imgH="393480" progId="Equation.3">
                  <p:embed/>
                </p:oleObj>
              </mc:Choice>
              <mc:Fallback>
                <p:oleObj name="Формула" r:id="rId3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005064"/>
                        <a:ext cx="2044099" cy="1152128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964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Bir minibüs eğrilik yarışapı 40 m ve yatış açısı 10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  <a:sym typeface="Symbol" panose="05050102010706020507" pitchFamily="18" charset="2"/>
              </a:rPr>
              <a:t> o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lan yol üzerinde </a:t>
            </a:r>
            <a:r>
              <a:rPr lang="tr-TR" b="1" dirty="0">
                <a:solidFill>
                  <a:schemeClr val="accent4"/>
                </a:solidFill>
                <a:latin typeface="Comic Sans MS" pitchFamily="66" charset="0"/>
              </a:rPr>
              <a:t>durgunluktan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 harekete başlıyor. Minibüsün ileri doğru sabit ivmesi 1.8 m/s2 olduğuna göre 5 saniye sonundaki toplam ivmesini hesaplayınız. 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7203" y="2432878"/>
            <a:ext cx="3700593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07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smtClean="0">
                <a:solidFill>
                  <a:srgbClr val="00B0F0"/>
                </a:solidFill>
                <a:latin typeface="Comic Sans MS" pitchFamily="66" charset="0"/>
              </a:rPr>
              <a:t>Çözüm</a:t>
            </a:r>
            <a:endParaRPr lang="tr-TR" sz="3600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505112"/>
              </p:ext>
            </p:extLst>
          </p:nvPr>
        </p:nvGraphicFramePr>
        <p:xfrm>
          <a:off x="5508103" y="1587554"/>
          <a:ext cx="1440161" cy="1049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6" name="Equation" r:id="rId3" imgW="545760" imgH="444240" progId="Equation.3">
                  <p:embed/>
                </p:oleObj>
              </mc:Choice>
              <mc:Fallback>
                <p:oleObj name="Equation" r:id="rId3" imgW="545760" imgH="444240" progId="Equation.3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3" y="1587554"/>
                        <a:ext cx="1440161" cy="104935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525294"/>
              </p:ext>
            </p:extLst>
          </p:nvPr>
        </p:nvGraphicFramePr>
        <p:xfrm>
          <a:off x="4427984" y="2708920"/>
          <a:ext cx="4144461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7" name="Equation" r:id="rId5" imgW="1879560" imgH="228600" progId="Equation.3">
                  <p:embed/>
                </p:oleObj>
              </mc:Choice>
              <mc:Fallback>
                <p:oleObj name="Equation" r:id="rId5" imgW="1879560" imgH="228600" progId="Equation.3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708920"/>
                        <a:ext cx="4144461" cy="50405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180466"/>
              </p:ext>
            </p:extLst>
          </p:nvPr>
        </p:nvGraphicFramePr>
        <p:xfrm>
          <a:off x="4932040" y="3356992"/>
          <a:ext cx="2760633" cy="947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8" name="Equation" r:id="rId7" imgW="1295280" imgH="444240" progId="Equation.3">
                  <p:embed/>
                </p:oleObj>
              </mc:Choice>
              <mc:Fallback>
                <p:oleObj name="Equation" r:id="rId7" imgW="1295280" imgH="444240" progId="Equation.3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356992"/>
                        <a:ext cx="2760633" cy="94727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244397"/>
              </p:ext>
            </p:extLst>
          </p:nvPr>
        </p:nvGraphicFramePr>
        <p:xfrm>
          <a:off x="4427984" y="4437112"/>
          <a:ext cx="4014180" cy="5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9" name="Equation" r:id="rId9" imgW="1828800" imgH="253800" progId="Equation.3">
                  <p:embed/>
                </p:oleObj>
              </mc:Choice>
              <mc:Fallback>
                <p:oleObj name="Equation" r:id="rId9" imgW="1828800" imgH="253800" progId="Equation.3">
                  <p:embed/>
                  <p:pic>
                    <p:nvPicPr>
                      <p:cNvPr id="13" name="Object 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27984" y="4437112"/>
                        <a:ext cx="4014180" cy="5575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solidFill>
                          <a:srgbClr val="CC997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b="0" dirty="0" smtClean="0">
                    <a:latin typeface="Comic Sans MS" panose="030F0702030302020204" pitchFamily="66" charset="0"/>
                  </a:rPr>
                  <a:t>İleri doğru Sabit İvme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=1.8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pPr marL="0" indent="0">
                  <a:buNone/>
                </a:pPr>
                <a:r>
                  <a:rPr lang="tr-TR" dirty="0" smtClean="0">
                    <a:latin typeface="Comic Sans MS" panose="030F0702030302020204" pitchFamily="66" charset="0"/>
                  </a:rPr>
                  <a:t>İlk hız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b="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tr-TR" b="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11"/>
                <a:stretch>
                  <a:fillRect l="-3017" t="-1480" r="-60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368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5554960" cy="478112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P 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pini A ve B slotlarıyla kısıtlanmış olarak hareket etmektedir. A slotunun hızı sağa doğru 0.2 m/s ve ivmeside yavaşlama yönünde yani -0.75 m/s2 dir. Aynı zamanda B, aşağı doğru 0.15 m/ hıza sahiptir ve onunda ivmesi yavaşlama yönünde -0.5 m/s2 dir. Bu durumda eğrilik yarıçapı 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  <a:sym typeface="Symbol" panose="05050102010706020507" pitchFamily="18" charset="2"/>
              </a:rPr>
              <a:t>’yu bulunuz. 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4128" y="1772816"/>
            <a:ext cx="2987299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25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smtClean="0">
                <a:solidFill>
                  <a:srgbClr val="00B0F0"/>
                </a:solidFill>
                <a:latin typeface="Comic Sans MS" pitchFamily="66" charset="0"/>
              </a:rPr>
              <a:t>Çözüm</a:t>
            </a:r>
            <a:endParaRPr lang="tr-TR" sz="36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82850" y="2167679"/>
            <a:ext cx="2987299" cy="3395766"/>
          </a:xfrm>
          <a:prstGeom prst="rect">
            <a:avLst/>
          </a:prstGeom>
        </p:spPr>
      </p:pic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5076056" y="1484784"/>
          <a:ext cx="1181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" name="Equation" r:id="rId4" imgW="1180800" imgH="457200" progId="Equation.3">
                  <p:embed/>
                </p:oleObj>
              </mc:Choice>
              <mc:Fallback>
                <p:oleObj name="Equation" r:id="rId4" imgW="1180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484784"/>
                        <a:ext cx="1181100" cy="457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5076056" y="1988840"/>
          <a:ext cx="1536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0" name="Equation" r:id="rId6" imgW="1536480" imgH="317160" progId="Equation.3">
                  <p:embed/>
                </p:oleObj>
              </mc:Choice>
              <mc:Fallback>
                <p:oleObj name="Equation" r:id="rId6" imgW="15364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988840"/>
                        <a:ext cx="1536700" cy="317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/>
          </p:nvPr>
        </p:nvGraphicFramePr>
        <p:xfrm>
          <a:off x="4860032" y="5085184"/>
          <a:ext cx="3454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" name="Equation" r:id="rId8" imgW="3454200" imgH="393480" progId="Equation.3">
                  <p:embed/>
                </p:oleObj>
              </mc:Choice>
              <mc:Fallback>
                <p:oleObj name="Equation" r:id="rId8" imgW="3454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085184"/>
                        <a:ext cx="3454400" cy="393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Triangle 1"/>
          <p:cNvSpPr/>
          <p:nvPr/>
        </p:nvSpPr>
        <p:spPr>
          <a:xfrm flipH="1" flipV="1">
            <a:off x="5940152" y="2708920"/>
            <a:ext cx="432000" cy="32400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5"/>
          <p:cNvCxnSpPr/>
          <p:nvPr/>
        </p:nvCxnSpPr>
        <p:spPr>
          <a:xfrm>
            <a:off x="5076056" y="2420888"/>
            <a:ext cx="1080120" cy="7920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4"/>
          <p:cNvCxnSpPr/>
          <p:nvPr/>
        </p:nvCxnSpPr>
        <p:spPr>
          <a:xfrm>
            <a:off x="5292080" y="2564904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6"/>
          <p:cNvCxnSpPr/>
          <p:nvPr/>
        </p:nvCxnSpPr>
        <p:spPr>
          <a:xfrm>
            <a:off x="5292080" y="2564904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5"/>
          <p:cNvCxnSpPr/>
          <p:nvPr/>
        </p:nvCxnSpPr>
        <p:spPr>
          <a:xfrm>
            <a:off x="5292080" y="2564904"/>
            <a:ext cx="648072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30"/>
          <p:cNvSpPr txBox="1"/>
          <p:nvPr/>
        </p:nvSpPr>
        <p:spPr>
          <a:xfrm>
            <a:off x="6300192" y="270892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3</a:t>
            </a:r>
            <a:endParaRPr lang="en-US" sz="1400" dirty="0"/>
          </a:p>
        </p:txBody>
      </p:sp>
      <p:sp>
        <p:nvSpPr>
          <p:cNvPr id="16" name="TextBox 32"/>
          <p:cNvSpPr txBox="1"/>
          <p:nvPr/>
        </p:nvSpPr>
        <p:spPr>
          <a:xfrm>
            <a:off x="6084168" y="2473151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4</a:t>
            </a:r>
            <a:endParaRPr lang="en-US" sz="1400" dirty="0"/>
          </a:p>
        </p:txBody>
      </p:sp>
      <p:sp>
        <p:nvSpPr>
          <p:cNvPr id="17" name="TextBox 33"/>
          <p:cNvSpPr txBox="1"/>
          <p:nvPr/>
        </p:nvSpPr>
        <p:spPr>
          <a:xfrm>
            <a:off x="5940152" y="278092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5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8671"/>
              <p:cNvSpPr txBox="1"/>
              <p:nvPr/>
            </p:nvSpPr>
            <p:spPr>
              <a:xfrm>
                <a:off x="5940152" y="220486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286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204864"/>
                <a:ext cx="432048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5"/>
              <p:cNvSpPr txBox="1"/>
              <p:nvPr/>
            </p:nvSpPr>
            <p:spPr>
              <a:xfrm>
                <a:off x="4932040" y="278092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780928"/>
                <a:ext cx="43204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36"/>
              <p:cNvSpPr txBox="1"/>
              <p:nvPr/>
            </p:nvSpPr>
            <p:spPr>
              <a:xfrm>
                <a:off x="5436096" y="285293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852936"/>
                <a:ext cx="432048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21311" r="-309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8672"/>
          <p:cNvSpPr/>
          <p:nvPr/>
        </p:nvSpPr>
        <p:spPr>
          <a:xfrm rot="5400000">
            <a:off x="5881289" y="2551759"/>
            <a:ext cx="238882" cy="265172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38"/>
          <p:cNvSpPr/>
          <p:nvPr/>
        </p:nvSpPr>
        <p:spPr>
          <a:xfrm rot="5400000" flipH="1" flipV="1">
            <a:off x="6241329" y="2839791"/>
            <a:ext cx="238882" cy="265172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39"/>
              <p:cNvSpPr txBox="1"/>
              <p:nvPr/>
            </p:nvSpPr>
            <p:spPr>
              <a:xfrm>
                <a:off x="6300192" y="278092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780928"/>
                <a:ext cx="43204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40"/>
              <p:cNvSpPr txBox="1"/>
              <p:nvPr/>
            </p:nvSpPr>
            <p:spPr>
              <a:xfrm>
                <a:off x="5652120" y="249289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492896"/>
                <a:ext cx="432048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41"/>
              <p:cNvSpPr txBox="1"/>
              <p:nvPr/>
            </p:nvSpPr>
            <p:spPr>
              <a:xfrm>
                <a:off x="6084168" y="306896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068960"/>
                <a:ext cx="43204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43"/>
              <p:cNvSpPr txBox="1"/>
              <p:nvPr/>
            </p:nvSpPr>
            <p:spPr>
              <a:xfrm>
                <a:off x="6084168" y="458112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581128"/>
                <a:ext cx="432048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Triangle 44"/>
          <p:cNvSpPr/>
          <p:nvPr/>
        </p:nvSpPr>
        <p:spPr>
          <a:xfrm flipH="1" flipV="1">
            <a:off x="4932040" y="3789040"/>
            <a:ext cx="432000" cy="32400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45"/>
          <p:cNvCxnSpPr/>
          <p:nvPr/>
        </p:nvCxnSpPr>
        <p:spPr>
          <a:xfrm>
            <a:off x="5228456" y="4077072"/>
            <a:ext cx="1080120" cy="7920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46"/>
          <p:cNvCxnSpPr/>
          <p:nvPr/>
        </p:nvCxnSpPr>
        <p:spPr>
          <a:xfrm flipH="1">
            <a:off x="5220072" y="4653136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47"/>
          <p:cNvCxnSpPr/>
          <p:nvPr/>
        </p:nvCxnSpPr>
        <p:spPr>
          <a:xfrm flipV="1">
            <a:off x="6012160" y="4077072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0"/>
              <p:cNvSpPr txBox="1"/>
              <p:nvPr/>
            </p:nvSpPr>
            <p:spPr>
              <a:xfrm>
                <a:off x="4932040" y="429309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293096"/>
                <a:ext cx="432048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51"/>
              <p:cNvSpPr txBox="1"/>
              <p:nvPr/>
            </p:nvSpPr>
            <p:spPr>
              <a:xfrm>
                <a:off x="5796136" y="378904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789040"/>
                <a:ext cx="432048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52"/>
              <p:cNvSpPr txBox="1"/>
              <p:nvPr/>
            </p:nvSpPr>
            <p:spPr>
              <a:xfrm>
                <a:off x="5076056" y="378904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789040"/>
                <a:ext cx="432048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53"/>
              <p:cNvSpPr txBox="1"/>
              <p:nvPr/>
            </p:nvSpPr>
            <p:spPr>
              <a:xfrm>
                <a:off x="4932040" y="357301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573016"/>
                <a:ext cx="432048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28674"/>
          <p:cNvCxnSpPr/>
          <p:nvPr/>
        </p:nvCxnSpPr>
        <p:spPr>
          <a:xfrm flipV="1">
            <a:off x="5652120" y="4149080"/>
            <a:ext cx="864096" cy="9361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56"/>
              <p:cNvSpPr txBox="1"/>
              <p:nvPr/>
            </p:nvSpPr>
            <p:spPr>
              <a:xfrm>
                <a:off x="5940152" y="422108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221088"/>
                <a:ext cx="432048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57"/>
              <p:cNvSpPr txBox="1"/>
              <p:nvPr/>
            </p:nvSpPr>
            <p:spPr>
              <a:xfrm>
                <a:off x="5580112" y="458112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581128"/>
                <a:ext cx="432048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" name="Object 5"/>
          <p:cNvGraphicFramePr>
            <a:graphicFrameLocks noChangeAspect="1"/>
          </p:cNvGraphicFramePr>
          <p:nvPr>
            <p:extLst/>
          </p:nvPr>
        </p:nvGraphicFramePr>
        <p:xfrm>
          <a:off x="5276850" y="5661025"/>
          <a:ext cx="149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" name="Equation" r:id="rId23" imgW="1498320" imgH="457200" progId="Equation.3">
                  <p:embed/>
                </p:oleObj>
              </mc:Choice>
              <mc:Fallback>
                <p:oleObj name="Equation" r:id="rId23" imgW="1498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5661025"/>
                        <a:ext cx="1498600" cy="457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633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Normal ve </a:t>
            </a:r>
            <a:r>
              <a:rPr lang="tr-TR" sz="3200" dirty="0" err="1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Teğetsel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Koordinatlar (n-t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)</a:t>
            </a:r>
            <a:endParaRPr lang="tr-TR" sz="3200" dirty="0"/>
          </a:p>
        </p:txBody>
      </p:sp>
      <p:sp>
        <p:nvSpPr>
          <p:cNvPr id="6" name="İçerik Yer Tutucusu 3"/>
          <p:cNvSpPr txBox="1">
            <a:spLocks/>
          </p:cNvSpPr>
          <p:nvPr/>
        </p:nvSpPr>
        <p:spPr bwMode="auto">
          <a:xfrm>
            <a:off x="467544" y="2060848"/>
            <a:ext cx="5472608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tr-TR" sz="2400" b="1" dirty="0" smtClean="0">
                <a:solidFill>
                  <a:srgbClr val="00B0F0"/>
                </a:solidFill>
                <a:latin typeface="Comic Sans MS" pitchFamily="66" charset="0"/>
              </a:rPr>
              <a:t>Problem 1:</a:t>
            </a:r>
            <a:r>
              <a:rPr lang="tr-TR" sz="2400" b="1" dirty="0" smtClean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Aşağıdaki mekanizmada, A </a:t>
            </a:r>
            <a:r>
              <a:rPr lang="tr-TR" sz="2400" dirty="0" err="1">
                <a:solidFill>
                  <a:schemeClr val="accent4"/>
                </a:solidFill>
                <a:latin typeface="Comic Sans MS" pitchFamily="66" charset="0"/>
              </a:rPr>
              <a:t>pininin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 hareketi dairesel bir </a:t>
            </a:r>
            <a:r>
              <a:rPr lang="tr-TR" sz="2400" dirty="0" err="1">
                <a:solidFill>
                  <a:schemeClr val="accent4"/>
                </a:solidFill>
                <a:latin typeface="Comic Sans MS" pitchFamily="66" charset="0"/>
              </a:rPr>
              <a:t>slot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 üzerinde, B parçasıyla kontrol ediliyor. B parçası bir vida yardımıyla  v</a:t>
            </a:r>
            <a:r>
              <a:rPr lang="tr-TR" sz="2400" baseline="-25000" dirty="0">
                <a:solidFill>
                  <a:schemeClr val="accent4"/>
                </a:solidFill>
                <a:latin typeface="Comic Sans MS" pitchFamily="66" charset="0"/>
              </a:rPr>
              <a:t>0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=2m/s sabit başlangıç hızıyla hareket ediyor. 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  <a:sym typeface="Symbol" panose="05050102010706020507" pitchFamily="18" charset="2"/>
              </a:rPr>
              <a:t>=30 olduğu zaman A </a:t>
            </a:r>
            <a:r>
              <a:rPr lang="tr-TR" sz="2400" dirty="0" err="1">
                <a:solidFill>
                  <a:schemeClr val="accent4"/>
                </a:solidFill>
                <a:latin typeface="Comic Sans MS" pitchFamily="66" charset="0"/>
                <a:sym typeface="Symbol" panose="05050102010706020507" pitchFamily="18" charset="2"/>
              </a:rPr>
              <a:t>pininin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  <a:sym typeface="Symbol" panose="05050102010706020507" pitchFamily="18" charset="2"/>
              </a:rPr>
              <a:t> normal ve </a:t>
            </a:r>
            <a:r>
              <a:rPr lang="tr-TR" sz="2400" dirty="0" err="1">
                <a:solidFill>
                  <a:schemeClr val="accent4"/>
                </a:solidFill>
                <a:latin typeface="Comic Sans MS" pitchFamily="66" charset="0"/>
                <a:sym typeface="Symbol" panose="05050102010706020507" pitchFamily="18" charset="2"/>
              </a:rPr>
              <a:t>teğetsel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  <a:sym typeface="Symbol" panose="05050102010706020507" pitchFamily="18" charset="2"/>
              </a:rPr>
              <a:t> ivmesini bulunuz.</a:t>
            </a:r>
            <a:endParaRPr lang="tr-TR" sz="2400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060848"/>
            <a:ext cx="2952328" cy="37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62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Normal ve </a:t>
            </a:r>
            <a:r>
              <a:rPr lang="tr-TR" sz="3200" dirty="0" err="1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Teğetsel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Koordinatlar (n-t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)</a:t>
            </a:r>
            <a:endParaRPr lang="tr-TR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500264" y="1916832"/>
                <a:ext cx="5626968" cy="2664296"/>
              </a:xfrm>
            </p:spPr>
            <p:txBody>
              <a:bodyPr/>
              <a:lstStyle/>
              <a:p>
                <a:r>
                  <a:rPr lang="tr-TR" sz="2000" b="1" dirty="0">
                    <a:solidFill>
                      <a:srgbClr val="00B0F0"/>
                    </a:solidFill>
                    <a:latin typeface="Comic Sans MS" pitchFamily="66" charset="0"/>
                  </a:rPr>
                  <a:t>Çözüm:</a:t>
                </a:r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Yukarı doğru sabit </a:t>
                </a:r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hız v</a:t>
                </a:r>
                <a:r>
                  <a:rPr lang="tr-TR" sz="2000" baseline="-25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0</a:t>
                </a:r>
                <a:r>
                  <a:rPr lang="tr-TR" sz="20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=2m/s</a:t>
                </a:r>
              </a:p>
              <a:p>
                <a:pPr marL="0" indent="0">
                  <a:buNone/>
                </a:pPr>
                <a:r>
                  <a:rPr lang="tr-TR" sz="2000" dirty="0">
                    <a:latin typeface="Comic Sans MS" panose="030F0702030302020204" pitchFamily="66" charset="0"/>
                  </a:rPr>
                  <a:t>Normal ivme;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tr-TR" sz="20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sz="2000" b="1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p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acc>
                        <m:accPr>
                          <m:chr m:val="̇"/>
                          <m:ctrlPr>
                            <a:rPr lang="tr-TR" sz="20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</m:oMath>
                  </m:oMathPara>
                </a14:m>
                <a:endParaRPr lang="tr-TR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tr-TR" sz="2000" dirty="0" err="1">
                    <a:latin typeface="Comic Sans MS" panose="030F0702030302020204" pitchFamily="66" charset="0"/>
                  </a:rPr>
                  <a:t>Teğetsel</a:t>
                </a:r>
                <a:r>
                  <a:rPr lang="tr-TR" sz="2000" dirty="0">
                    <a:latin typeface="Comic Sans MS" panose="030F0702030302020204" pitchFamily="66" charset="0"/>
                  </a:rPr>
                  <a:t> ivme;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000" i="1" dirty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tr-TR" sz="2000" b="1" dirty="0">
                              <a:solidFill>
                                <a:srgbClr val="00B0F0"/>
                              </a:solidFill>
                            </a:rPr>
                            <m:t> </m:t>
                          </m:r>
                        </m:e>
                      </m:acc>
                      <m:r>
                        <a:rPr lang="tr-TR" sz="2000" i="1" dirty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tr-TR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tr-TR" sz="20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Önce </a:t>
                </a:r>
                <a:r>
                  <a:rPr lang="tr-TR" sz="2000" dirty="0" err="1">
                    <a:solidFill>
                      <a:schemeClr val="accent4"/>
                    </a:solidFill>
                    <a:latin typeface="Comic Sans MS" pitchFamily="66" charset="0"/>
                  </a:rPr>
                  <a:t>teğetsel</a:t>
                </a:r>
                <a:r>
                  <a:rPr lang="tr-TR" sz="2000" dirty="0">
                    <a:solidFill>
                      <a:schemeClr val="accent4"/>
                    </a:solidFill>
                    <a:latin typeface="Comic Sans MS" pitchFamily="66" charset="0"/>
                  </a:rPr>
                  <a:t> hızı bulacağız.</a:t>
                </a:r>
                <a:endParaRPr lang="tr-TR" sz="20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tr-TR" sz="20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500264" y="1916832"/>
                <a:ext cx="5626968" cy="2664296"/>
              </a:xfrm>
              <a:blipFill>
                <a:blip r:embed="rId2"/>
                <a:stretch>
                  <a:fillRect l="-1083" t="-11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844824"/>
            <a:ext cx="2574712" cy="326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96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Normal ve </a:t>
            </a:r>
            <a:r>
              <a:rPr lang="tr-TR" sz="3200" dirty="0" err="1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Teğetsel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Koordinatlar (n-t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)</a:t>
            </a:r>
            <a:endParaRPr lang="tr-TR" sz="3200" dirty="0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924944"/>
            <a:ext cx="2574712" cy="3264656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539552" y="1556792"/>
            <a:ext cx="6192688" cy="2952328"/>
            <a:chOff x="3923928" y="3356992"/>
            <a:chExt cx="4104456" cy="1943968"/>
          </a:xfrm>
        </p:grpSpPr>
        <p:graphicFrame>
          <p:nvGraphicFramePr>
            <p:cNvPr id="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331432"/>
                </p:ext>
              </p:extLst>
            </p:nvPr>
          </p:nvGraphicFramePr>
          <p:xfrm>
            <a:off x="3923928" y="3573016"/>
            <a:ext cx="1892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2" name="Equation" r:id="rId4" imgW="1892160" imgH="393480" progId="Equation.3">
                    <p:embed/>
                  </p:oleObj>
                </mc:Choice>
                <mc:Fallback>
                  <p:oleObj name="Equation" r:id="rId4" imgW="1892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928" y="3573016"/>
                          <a:ext cx="1892300" cy="39370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rgbClr val="993366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3249269"/>
                </p:ext>
              </p:extLst>
            </p:nvPr>
          </p:nvGraphicFramePr>
          <p:xfrm>
            <a:off x="4067944" y="4221088"/>
            <a:ext cx="14605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3" name="Equation" r:id="rId6" imgW="1460160" imgH="444240" progId="Equation.3">
                    <p:embed/>
                  </p:oleObj>
                </mc:Choice>
                <mc:Fallback>
                  <p:oleObj name="Equation" r:id="rId6" imgW="14601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7944" y="4221088"/>
                          <a:ext cx="1460500" cy="44450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rgbClr val="993366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Arrow Connector 3"/>
            <p:cNvCxnSpPr/>
            <p:nvPr/>
          </p:nvCxnSpPr>
          <p:spPr>
            <a:xfrm flipV="1">
              <a:off x="7020272" y="3501008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8000000">
              <a:off x="6914152" y="3248980"/>
              <a:ext cx="0" cy="158417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4"/>
            <p:cNvCxnSpPr/>
            <p:nvPr/>
          </p:nvCxnSpPr>
          <p:spPr>
            <a:xfrm>
              <a:off x="6228184" y="3645024"/>
              <a:ext cx="1800200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25"/>
            <p:cNvSpPr/>
            <p:nvPr/>
          </p:nvSpPr>
          <p:spPr>
            <a:xfrm>
              <a:off x="6516216" y="3645024"/>
              <a:ext cx="144016" cy="504056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4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5089161"/>
                </p:ext>
              </p:extLst>
            </p:nvPr>
          </p:nvGraphicFramePr>
          <p:xfrm>
            <a:off x="7092280" y="3356992"/>
            <a:ext cx="1651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4" name="Equation" r:id="rId8" imgW="164880" imgH="228600" progId="Equation.3">
                    <p:embed/>
                  </p:oleObj>
                </mc:Choice>
                <mc:Fallback>
                  <p:oleObj name="Equation" r:id="rId8" imgW="16488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092280" y="3356992"/>
                          <a:ext cx="1651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Straight Arrow Connector 29"/>
            <p:cNvCxnSpPr/>
            <p:nvPr/>
          </p:nvCxnSpPr>
          <p:spPr>
            <a:xfrm flipV="1">
              <a:off x="7020272" y="3501008"/>
              <a:ext cx="432048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16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6864438"/>
                </p:ext>
              </p:extLst>
            </p:nvPr>
          </p:nvGraphicFramePr>
          <p:xfrm>
            <a:off x="7524328" y="3429000"/>
            <a:ext cx="114300" cy="13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5" name="Equation" r:id="rId10" imgW="114120" imgH="139680" progId="Equation.3">
                    <p:embed/>
                  </p:oleObj>
                </mc:Choice>
                <mc:Fallback>
                  <p:oleObj name="Equation" r:id="rId10" imgW="114120" imgH="1396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524328" y="3429000"/>
                          <a:ext cx="114300" cy="139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4647028"/>
                </p:ext>
              </p:extLst>
            </p:nvPr>
          </p:nvGraphicFramePr>
          <p:xfrm>
            <a:off x="6669286" y="3685778"/>
            <a:ext cx="2413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6" name="Equation" r:id="rId12" imgW="241200" imgH="203040" progId="Equation.3">
                    <p:embed/>
                  </p:oleObj>
                </mc:Choice>
                <mc:Fallback>
                  <p:oleObj name="Equation" r:id="rId12" imgW="24120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669286" y="3685778"/>
                          <a:ext cx="241300" cy="203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28672"/>
            <p:cNvCxnSpPr/>
            <p:nvPr/>
          </p:nvCxnSpPr>
          <p:spPr>
            <a:xfrm flipH="1" flipV="1">
              <a:off x="6516216" y="3789040"/>
              <a:ext cx="504056" cy="2880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aphicFrame>
          <p:nvGraphicFramePr>
            <p:cNvPr id="19" name="Object 286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0955652"/>
                </p:ext>
              </p:extLst>
            </p:nvPr>
          </p:nvGraphicFramePr>
          <p:xfrm>
            <a:off x="6300192" y="3717032"/>
            <a:ext cx="1778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7" name="Equation" r:id="rId14" imgW="177480" imgH="215640" progId="Equation.3">
                    <p:embed/>
                  </p:oleObj>
                </mc:Choice>
                <mc:Fallback>
                  <p:oleObj name="Equation" r:id="rId14" imgW="17748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300192" y="3717032"/>
                          <a:ext cx="1778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Straight Arrow Connector 28675"/>
            <p:cNvCxnSpPr/>
            <p:nvPr/>
          </p:nvCxnSpPr>
          <p:spPr>
            <a:xfrm flipH="1">
              <a:off x="6732240" y="4077072"/>
              <a:ext cx="288032" cy="36004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aphicFrame>
          <p:nvGraphicFramePr>
            <p:cNvPr id="21" name="Object 286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3141717"/>
                </p:ext>
              </p:extLst>
            </p:nvPr>
          </p:nvGraphicFramePr>
          <p:xfrm>
            <a:off x="6876256" y="4293096"/>
            <a:ext cx="1651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8" name="Equation" r:id="rId16" imgW="164880" imgH="228600" progId="Equation.3">
                    <p:embed/>
                  </p:oleObj>
                </mc:Choice>
                <mc:Fallback>
                  <p:oleObj name="Equation" r:id="rId16" imgW="16488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876256" y="4293096"/>
                          <a:ext cx="1651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39"/>
            <p:cNvCxnSpPr/>
            <p:nvPr/>
          </p:nvCxnSpPr>
          <p:spPr>
            <a:xfrm>
              <a:off x="6084168" y="4077072"/>
              <a:ext cx="1800200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8679"/>
            <p:cNvCxnSpPr/>
            <p:nvPr/>
          </p:nvCxnSpPr>
          <p:spPr>
            <a:xfrm flipH="1">
              <a:off x="6444208" y="4077072"/>
              <a:ext cx="576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aphicFrame>
          <p:nvGraphicFramePr>
            <p:cNvPr id="24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6815585"/>
                </p:ext>
              </p:extLst>
            </p:nvPr>
          </p:nvGraphicFramePr>
          <p:xfrm>
            <a:off x="6588224" y="3861048"/>
            <a:ext cx="2413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9" name="Equation" r:id="rId18" imgW="241200" imgH="203040" progId="Equation.3">
                    <p:embed/>
                  </p:oleObj>
                </mc:Choice>
                <mc:Fallback>
                  <p:oleObj name="Equation" r:id="rId18" imgW="24120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588224" y="3861048"/>
                          <a:ext cx="241300" cy="203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5073842"/>
                </p:ext>
              </p:extLst>
            </p:nvPr>
          </p:nvGraphicFramePr>
          <p:xfrm>
            <a:off x="4067944" y="4869160"/>
            <a:ext cx="36957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80" name="Equation" r:id="rId20" imgW="3695400" imgH="431640" progId="Equation.3">
                    <p:embed/>
                  </p:oleObj>
                </mc:Choice>
                <mc:Fallback>
                  <p:oleObj name="Equation" r:id="rId20" imgW="36954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7944" y="4869160"/>
                          <a:ext cx="3695700" cy="43180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rgbClr val="993366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78736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Normal ve </a:t>
            </a:r>
            <a:r>
              <a:rPr lang="tr-TR" sz="3200" dirty="0" err="1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Teğetsel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Koordinatlar (n-t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)</a:t>
            </a:r>
            <a:endParaRPr lang="tr-TR" sz="3200" dirty="0"/>
          </a:p>
        </p:txBody>
      </p:sp>
      <p:pic>
        <p:nvPicPr>
          <p:cNvPr id="11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9592" y="4365104"/>
            <a:ext cx="6955109" cy="22322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1"/>
                <a:ext cx="8291264" cy="26928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b="1" dirty="0">
                    <a:solidFill>
                      <a:srgbClr val="00B0F0"/>
                    </a:solidFill>
                    <a:latin typeface="Comic Sans MS" pitchFamily="66" charset="0"/>
                  </a:rPr>
                  <a:t>Problem 2:</a:t>
                </a:r>
                <a:r>
                  <a:rPr lang="tr-TR" b="1" dirty="0">
                    <a:solidFill>
                      <a:schemeClr val="accent4"/>
                    </a:solidFill>
                    <a:latin typeface="Comic Sans MS" pitchFamily="66" charset="0"/>
                  </a:rPr>
                  <a:t> 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Kabin içerisinde </a:t>
                </a:r>
                <a:r>
                  <a:rPr lang="tr-TR" dirty="0" err="1">
                    <a:solidFill>
                      <a:schemeClr val="accent4"/>
                    </a:solidFill>
                    <a:latin typeface="Comic Sans MS" pitchFamily="66" charset="0"/>
                  </a:rPr>
                  <a:t>ağırlıksızlığı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sağlamak üzere bir jet 8 km yüksekte resimdeki eğri boyunca hareket ediyor. Jetin hızı 800 km/saat ve bu yükseklikte yerçekimi ivmesi 9.76 m/s</a:t>
                </a:r>
                <a:r>
                  <a:rPr lang="tr-TR" baseline="30000" dirty="0">
                    <a:solidFill>
                      <a:schemeClr val="accent4"/>
                    </a:solidFill>
                    <a:latin typeface="Comic Sans MS" pitchFamily="66" charset="0"/>
                  </a:rPr>
                  <a:t>2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. Pilotun ağırlıksız hissetmesi için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ne olmalıdır.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1"/>
                <a:ext cx="8291264" cy="2692896"/>
              </a:xfrm>
              <a:blipFill>
                <a:blip r:embed="rId3"/>
                <a:stretch>
                  <a:fillRect l="-1471" t="-2494" r="-1324" b="-56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103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Normal ve </a:t>
            </a:r>
            <a:r>
              <a:rPr lang="tr-TR" sz="3200" dirty="0" err="1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Teğetsel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Koordinatlar (n-t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)</a:t>
            </a:r>
            <a:endParaRPr lang="tr-TR" sz="32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75656" y="2492896"/>
            <a:ext cx="5608959" cy="1800200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7544" y="1556793"/>
            <a:ext cx="8291264" cy="1152128"/>
          </a:xfrm>
        </p:spPr>
        <p:txBody>
          <a:bodyPr/>
          <a:lstStyle/>
          <a:p>
            <a:r>
              <a:rPr lang="tr-TR" sz="2400" b="1" dirty="0">
                <a:solidFill>
                  <a:srgbClr val="00B0F0"/>
                </a:solidFill>
                <a:latin typeface="Comic Sans MS" pitchFamily="66" charset="0"/>
              </a:rPr>
              <a:t>Çözüm: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sz="2400" dirty="0" smtClean="0">
                <a:solidFill>
                  <a:schemeClr val="accent4"/>
                </a:solidFill>
                <a:latin typeface="Comic Sans MS" pitchFamily="66" charset="0"/>
              </a:rPr>
              <a:t>Ağırlıksız 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hissetmesi için yerçekimi ivmesi ile ivmenin normal bileşeni eşit olmalıdır.</a:t>
            </a:r>
            <a:endParaRPr lang="tr-TR" sz="2400" dirty="0">
              <a:solidFill>
                <a:srgbClr val="00B0F0"/>
              </a:solidFill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23462"/>
              </p:ext>
            </p:extLst>
          </p:nvPr>
        </p:nvGraphicFramePr>
        <p:xfrm>
          <a:off x="1835696" y="4437111"/>
          <a:ext cx="1296144" cy="1055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2" name="Equation" r:id="rId4" imgW="545760" imgH="444240" progId="Equation.3">
                  <p:embed/>
                </p:oleObj>
              </mc:Choice>
              <mc:Fallback>
                <p:oleObj name="Equation" r:id="rId4" imgW="545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437111"/>
                        <a:ext cx="1296144" cy="105500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958174"/>
              </p:ext>
            </p:extLst>
          </p:nvPr>
        </p:nvGraphicFramePr>
        <p:xfrm>
          <a:off x="1835696" y="5733256"/>
          <a:ext cx="100811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3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733256"/>
                        <a:ext cx="1008112" cy="50405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826070"/>
              </p:ext>
            </p:extLst>
          </p:nvPr>
        </p:nvGraphicFramePr>
        <p:xfrm>
          <a:off x="3923927" y="4725144"/>
          <a:ext cx="3004697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4" name="Формула" r:id="rId8" imgW="2057400" imgH="838080" progId="Equation.3">
                  <p:embed/>
                </p:oleObj>
              </mc:Choice>
              <mc:Fallback>
                <p:oleObj name="Формула" r:id="rId8" imgW="20574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7" y="4725144"/>
                        <a:ext cx="3004697" cy="122413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933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Düzlemde </a:t>
            </a:r>
            <a:r>
              <a:rPr lang="tr-TR" dirty="0" err="1"/>
              <a:t>Eğrisel</a:t>
            </a:r>
            <a:r>
              <a:rPr lang="tr-TR" dirty="0"/>
              <a:t> Hareket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30725"/>
          </a:xfrm>
        </p:spPr>
        <p:txBody>
          <a:bodyPr/>
          <a:lstStyle/>
          <a:p>
            <a:r>
              <a:rPr lang="tr-TR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Şimdi 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yaptığımız tanımı vektör bileşenleri yani yön ve büyüklük içerecek şekilde genişletelim. Bir vektörün </a:t>
            </a:r>
            <a:r>
              <a:rPr lang="tr-TR" sz="2400" dirty="0" err="1">
                <a:solidFill>
                  <a:schemeClr val="accent4"/>
                </a:solidFill>
                <a:latin typeface="Comic Sans MS" pitchFamily="66" charset="0"/>
              </a:rPr>
              <a:t>türevide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 bir vektördür ve yön ve büyüklük bilgisi içerir</a:t>
            </a:r>
            <a:r>
              <a:rPr lang="tr-TR" sz="2400" dirty="0" smtClean="0">
                <a:solidFill>
                  <a:schemeClr val="accent4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tr-TR" sz="2000" b="1" dirty="0">
              <a:solidFill>
                <a:schemeClr val="accent4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tr-TR" sz="2400" b="1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tr-TR" sz="2400" dirty="0" smtClean="0">
                <a:solidFill>
                  <a:schemeClr val="accent4"/>
                </a:solidFill>
                <a:latin typeface="Comic Sans MS" pitchFamily="66" charset="0"/>
              </a:rPr>
              <a:t>Hızın 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v, büyüklüğüne sürat diyoruz ve sürat skaler bir büyüklük olarak şu şekilde ifade edilir.</a:t>
            </a:r>
            <a:endParaRPr lang="tr-TR" sz="24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tr-TR" dirty="0"/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068277"/>
              </p:ext>
            </p:extLst>
          </p:nvPr>
        </p:nvGraphicFramePr>
        <p:xfrm>
          <a:off x="3203847" y="5085184"/>
          <a:ext cx="2341421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2" name="Equation" r:id="rId3" imgW="914400" imgH="393480" progId="Equation.3">
                  <p:embed/>
                </p:oleObj>
              </mc:Choice>
              <mc:Fallback>
                <p:oleObj name="Equation" r:id="rId3" imgW="914400" imgH="393480" progId="Equation.3">
                  <p:embed/>
                  <p:pic>
                    <p:nvPicPr>
                      <p:cNvPr id="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7" y="5085184"/>
                        <a:ext cx="2341421" cy="1008112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279365"/>
              </p:ext>
            </p:extLst>
          </p:nvPr>
        </p:nvGraphicFramePr>
        <p:xfrm>
          <a:off x="3347863" y="2852936"/>
          <a:ext cx="1691027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3" name="Equation" r:id="rId5" imgW="660240" imgH="393480" progId="Equation.3">
                  <p:embed/>
                </p:oleObj>
              </mc:Choice>
              <mc:Fallback>
                <p:oleObj name="Equation" r:id="rId5" imgW="660240" imgH="393480" progId="Equation.3">
                  <p:embed/>
                  <p:pic>
                    <p:nvPicPr>
                      <p:cNvPr id="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3" y="2852936"/>
                        <a:ext cx="1691027" cy="1008112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96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Düzlemde </a:t>
            </a:r>
            <a:r>
              <a:rPr lang="tr-TR" dirty="0" err="1" smtClean="0"/>
              <a:t>Eğrisel</a:t>
            </a:r>
            <a:r>
              <a:rPr lang="tr-TR" dirty="0" smtClean="0"/>
              <a:t> Hareket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dirty="0">
                <a:solidFill>
                  <a:srgbClr val="00B0F0"/>
                </a:solidFill>
                <a:latin typeface="Comic Sans MS" pitchFamily="66" charset="0"/>
              </a:rPr>
              <a:t>İvme:</a:t>
            </a:r>
            <a:r>
              <a:rPr lang="tr-TR" sz="2400" b="1" dirty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A ve A’ noktaları arasında, parçacığın ortalama ivmesi </a:t>
            </a:r>
            <a:r>
              <a:rPr lang="el-GR" sz="2400" dirty="0">
                <a:solidFill>
                  <a:schemeClr val="accent4"/>
                </a:solidFill>
                <a:latin typeface="Comic Sans MS" pitchFamily="66" charset="0"/>
              </a:rPr>
              <a:t>Δ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v/</a:t>
            </a:r>
            <a:r>
              <a:rPr lang="el-GR" sz="2400" dirty="0">
                <a:solidFill>
                  <a:schemeClr val="accent4"/>
                </a:solidFill>
                <a:latin typeface="Comic Sans MS" pitchFamily="66" charset="0"/>
              </a:rPr>
              <a:t> Δ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t olarak tanımlanır. İvmenin yönü, hız ile aynı yönde, büyüklüğü ise  </a:t>
            </a:r>
            <a:r>
              <a:rPr lang="el-GR" sz="2400" dirty="0">
                <a:solidFill>
                  <a:schemeClr val="accent4"/>
                </a:solidFill>
                <a:latin typeface="Comic Sans MS" pitchFamily="66" charset="0"/>
              </a:rPr>
              <a:t>Δ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v bölü </a:t>
            </a:r>
            <a:r>
              <a:rPr lang="el-GR" sz="2400" dirty="0">
                <a:solidFill>
                  <a:schemeClr val="accent4"/>
                </a:solidFill>
                <a:latin typeface="Comic Sans MS" pitchFamily="66" charset="0"/>
              </a:rPr>
              <a:t>Δ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t şeklindedir</a:t>
            </a:r>
            <a:r>
              <a:rPr lang="tr-TR" sz="2400" dirty="0" smtClean="0">
                <a:solidFill>
                  <a:schemeClr val="accent4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tr-TR" b="1" dirty="0">
              <a:solidFill>
                <a:srgbClr val="00B0F0"/>
              </a:solidFill>
            </a:endParaRPr>
          </a:p>
          <a:p>
            <a:endParaRPr lang="tr-TR" dirty="0">
              <a:solidFill>
                <a:schemeClr val="accent4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3728" y="2821985"/>
            <a:ext cx="5112568" cy="403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0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Düzlemde </a:t>
            </a:r>
            <a:r>
              <a:rPr lang="tr-TR" dirty="0" err="1" smtClean="0"/>
              <a:t>Eğrisel</a:t>
            </a:r>
            <a:r>
              <a:rPr lang="tr-TR" dirty="0" smtClean="0"/>
              <a:t> Hareket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>
                <a:solidFill>
                  <a:schemeClr val="accent4"/>
                </a:solidFill>
                <a:latin typeface="Comic Sans MS" pitchFamily="66" charset="0"/>
              </a:rPr>
              <a:t>Anlık 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ivme </a:t>
            </a:r>
            <a:r>
              <a:rPr lang="tr-TR" sz="2400" b="1" dirty="0">
                <a:solidFill>
                  <a:schemeClr val="accent4"/>
                </a:solidFill>
                <a:latin typeface="Comic Sans MS" pitchFamily="66" charset="0"/>
              </a:rPr>
              <a:t>a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, ivmenin </a:t>
            </a:r>
            <a:r>
              <a:rPr lang="el-GR" sz="2400" dirty="0">
                <a:solidFill>
                  <a:schemeClr val="accent4"/>
                </a:solidFill>
                <a:latin typeface="Comic Sans MS" pitchFamily="66" charset="0"/>
              </a:rPr>
              <a:t>Δ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t sıfıra yaklaşırken ölçülen değerleridir. </a:t>
            </a:r>
            <a:endParaRPr lang="tr-TR" sz="2400" dirty="0" smtClean="0">
              <a:solidFill>
                <a:schemeClr val="accent4"/>
              </a:solidFill>
              <a:latin typeface="Comic Sans MS" pitchFamily="66" charset="0"/>
            </a:endParaRPr>
          </a:p>
          <a:p>
            <a:endParaRPr lang="tr-TR" sz="2400" dirty="0">
              <a:solidFill>
                <a:schemeClr val="accent4"/>
              </a:solidFill>
              <a:latin typeface="Comic Sans MS" pitchFamily="66" charset="0"/>
            </a:endParaRPr>
          </a:p>
          <a:p>
            <a:endParaRPr lang="tr-TR" sz="2400" dirty="0" smtClean="0">
              <a:solidFill>
                <a:schemeClr val="accent4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tr-TR" sz="2400" dirty="0" smtClean="0">
              <a:solidFill>
                <a:schemeClr val="accent4"/>
              </a:solidFill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chemeClr val="accent4"/>
                </a:solidFill>
                <a:latin typeface="Comic Sans MS" pitchFamily="66" charset="0"/>
              </a:rPr>
              <a:t>A ivmesi, hem hızın değişiminin hem de hızın yön değişiminin etkisini barındırır. Dolayısıyla ivme yolun eğrilik yarıçapının merkezine doğrudur.</a:t>
            </a:r>
            <a:endParaRPr lang="tr-TR" sz="24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00B0F0"/>
              </a:solidFill>
            </a:endParaRPr>
          </a:p>
          <a:p>
            <a:endParaRPr lang="tr-TR" dirty="0">
              <a:solidFill>
                <a:schemeClr val="accent4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965677"/>
              </p:ext>
            </p:extLst>
          </p:nvPr>
        </p:nvGraphicFramePr>
        <p:xfrm>
          <a:off x="3203848" y="2348880"/>
          <a:ext cx="1821105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4" name="Equation" r:id="rId3" imgW="711000" imgH="393480" progId="Equation.3">
                  <p:embed/>
                </p:oleObj>
              </mc:Choice>
              <mc:Fallback>
                <p:oleObj name="Equation" r:id="rId3" imgW="711000" imgH="393480" progId="Equation.3">
                  <p:embed/>
                  <p:pic>
                    <p:nvPicPr>
                      <p:cNvPr id="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348880"/>
                        <a:ext cx="1821105" cy="1008112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397317"/>
              </p:ext>
            </p:extLst>
          </p:nvPr>
        </p:nvGraphicFramePr>
        <p:xfrm>
          <a:off x="3347864" y="5085184"/>
          <a:ext cx="1846657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5" name="Equation" r:id="rId5" imgW="672840" imgH="393480" progId="Equation.3">
                  <p:embed/>
                </p:oleObj>
              </mc:Choice>
              <mc:Fallback>
                <p:oleObj name="Equation" r:id="rId5" imgW="672840" imgH="393480" progId="Equation.3">
                  <p:embed/>
                  <p:pic>
                    <p:nvPicPr>
                      <p:cNvPr id="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085184"/>
                        <a:ext cx="1846657" cy="108012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029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Düzlemde </a:t>
            </a:r>
            <a:r>
              <a:rPr lang="tr-TR" dirty="0" err="1"/>
              <a:t>Eğrisel</a:t>
            </a:r>
            <a:r>
              <a:rPr lang="tr-TR" dirty="0"/>
              <a:t> Hareket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400" b="1" dirty="0">
                <a:solidFill>
                  <a:srgbClr val="00B0F0"/>
                </a:solidFill>
                <a:latin typeface="Comic Sans MS" pitchFamily="66" charset="0"/>
              </a:rPr>
              <a:t>Hareketin Görselleştirilmesi:</a:t>
            </a:r>
            <a:r>
              <a:rPr lang="tr-TR" sz="2400" b="1" dirty="0">
                <a:solidFill>
                  <a:schemeClr val="accent4"/>
                </a:solidFill>
                <a:latin typeface="Comic Sans MS" pitchFamily="66" charset="0"/>
              </a:rPr>
              <a:t> Her bir konum vektörünün yola teğet olan bir hız vektörü vardır. Eğer bu hız vektörleri keyfi olarak belirlenmiş bir 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C  noktasına yerleştirilirse oluşan yeni eğriye </a:t>
            </a:r>
            <a:r>
              <a:rPr lang="tr-TR" sz="2400" dirty="0" err="1">
                <a:solidFill>
                  <a:schemeClr val="accent4"/>
                </a:solidFill>
                <a:latin typeface="Comic Sans MS" pitchFamily="66" charset="0"/>
              </a:rPr>
              <a:t>hodograf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 denir. Bu hız vektörlerinin türevi ivmeyi verecektir ve ivmeler </a:t>
            </a:r>
            <a:r>
              <a:rPr lang="tr-TR" sz="2400" dirty="0" err="1">
                <a:solidFill>
                  <a:schemeClr val="accent4"/>
                </a:solidFill>
                <a:latin typeface="Comic Sans MS" pitchFamily="66" charset="0"/>
              </a:rPr>
              <a:t>hodograf</a:t>
            </a:r>
            <a:r>
              <a:rPr lang="tr-TR" sz="2400" dirty="0">
                <a:solidFill>
                  <a:schemeClr val="accent4"/>
                </a:solidFill>
                <a:latin typeface="Comic Sans MS" pitchFamily="66" charset="0"/>
              </a:rPr>
              <a:t> teğet olacaktır.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737" y="3956516"/>
            <a:ext cx="4686525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40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Düzlemde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Karesel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koordinatlar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x, y</a:t>
            </a:r>
            <a:endParaRPr lang="tr-TR" sz="32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344" y="1524000"/>
            <a:ext cx="3918414" cy="3201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355976" y="1600200"/>
                <a:ext cx="4330824" cy="5141167"/>
              </a:xfrm>
            </p:spPr>
            <p:txBody>
              <a:bodyPr/>
              <a:lstStyle/>
              <a:p>
                <a:r>
                  <a:rPr lang="tr-TR" sz="2400" b="1" dirty="0">
                    <a:solidFill>
                      <a:srgbClr val="00B0F0"/>
                    </a:solidFill>
                    <a:latin typeface="Comic Sans MS" pitchFamily="66" charset="0"/>
                  </a:rPr>
                  <a:t>vektör Gösterimleri:</a:t>
                </a:r>
                <a:r>
                  <a:rPr lang="tr-TR" sz="2400" b="1" dirty="0">
                    <a:solidFill>
                      <a:schemeClr val="accent4"/>
                    </a:solidFill>
                    <a:latin typeface="Comic Sans MS" pitchFamily="66" charset="0"/>
                  </a:rPr>
                  <a:t> </a:t>
                </a:r>
                <a:r>
                  <a:rPr lang="tr-TR" sz="2400" b="1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Şekilde, </a:t>
                </a:r>
                <a:r>
                  <a:rPr lang="tr-TR" sz="24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konum </a:t>
                </a:r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vektörü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, hız vektörü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 ve ivme vektörü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tr-TR" sz="24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gösterilmektedir.</a:t>
                </a:r>
              </a:p>
              <a:p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ve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 birim vektörlerinin yardımıyla, Yukarıda saydığımız vektörlerin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 bileşenlerini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tr-TR" sz="2400" dirty="0">
                    <a:solidFill>
                      <a:schemeClr val="accent4"/>
                    </a:solidFill>
                    <a:latin typeface="Comic Sans MS" pitchFamily="66" charset="0"/>
                  </a:rPr>
                  <a:t> birim vektörleri cinsinden yazabiliriz. </a:t>
                </a:r>
                <a:endParaRPr lang="tr-TR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55976" y="1600200"/>
                <a:ext cx="4330824" cy="5141167"/>
              </a:xfrm>
              <a:blipFill>
                <a:blip r:embed="rId3"/>
                <a:stretch>
                  <a:fillRect l="-986" t="-949" r="-380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941168"/>
            <a:ext cx="1889619" cy="110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02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Düzlemde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Karesel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koordinatlar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x, y</a:t>
            </a:r>
            <a:endParaRPr lang="tr-TR" sz="32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Şekilde görüldüğü gibi, hızın yönü daima yola teğettir. </a:t>
            </a:r>
            <a:endParaRPr lang="tr-TR" b="1" dirty="0">
              <a:solidFill>
                <a:srgbClr val="00B0F0"/>
              </a:solidFill>
            </a:endParaRPr>
          </a:p>
          <a:p>
            <a:endParaRPr lang="tr-TR" dirty="0"/>
          </a:p>
        </p:txBody>
      </p:sp>
      <p:graphicFrame>
        <p:nvGraphicFramePr>
          <p:cNvPr id="10" name="Content Placeholder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515912"/>
              </p:ext>
            </p:extLst>
          </p:nvPr>
        </p:nvGraphicFramePr>
        <p:xfrm>
          <a:off x="1547664" y="3284984"/>
          <a:ext cx="5679031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6" name="Equation" r:id="rId3" imgW="2311200" imgH="761760" progId="Equation.3">
                  <p:embed/>
                </p:oleObj>
              </mc:Choice>
              <mc:Fallback>
                <p:oleObj name="Equation" r:id="rId3" imgW="2311200" imgH="761760" progId="Equation.3">
                  <p:embed/>
                  <p:pic>
                    <p:nvPicPr>
                      <p:cNvPr id="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284984"/>
                        <a:ext cx="5679031" cy="1872208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39726"/>
      </p:ext>
    </p:extLst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08A24CC-A9A9-433C-BF6C-D19CD7956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Sunu (Düzey teması)</Template>
  <TotalTime>1623</TotalTime>
  <Words>1174</Words>
  <Application>Microsoft Office PowerPoint</Application>
  <PresentationFormat>On-screen Show (4:3)</PresentationFormat>
  <Paragraphs>186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Cambria Math</vt:lpstr>
      <vt:lpstr>Comic Sans MS</vt:lpstr>
      <vt:lpstr>Symbol</vt:lpstr>
      <vt:lpstr>Times New Roman</vt:lpstr>
      <vt:lpstr>Wingdings</vt:lpstr>
      <vt:lpstr>Level</vt:lpstr>
      <vt:lpstr>Формула</vt:lpstr>
      <vt:lpstr>Equation</vt:lpstr>
      <vt:lpstr>Microsoft Equation 3.0</vt:lpstr>
      <vt:lpstr>Makro İçerebilen Çalışma Sayfası</vt:lpstr>
      <vt:lpstr>Microsoft Excel Macro-Enabled Worksheet</vt:lpstr>
      <vt:lpstr>Bölüm 2 Parçacık Kinematiği </vt:lpstr>
      <vt:lpstr>Düzlemde Eğrisel Hareket</vt:lpstr>
      <vt:lpstr>Düzlemde Eğrisel Hareket</vt:lpstr>
      <vt:lpstr>Düzlemde Eğrisel Hareket</vt:lpstr>
      <vt:lpstr>Düzlemde Eğrisel Hareket</vt:lpstr>
      <vt:lpstr>Düzlemde Eğrisel Hareket</vt:lpstr>
      <vt:lpstr>Düzlemde Eğrisel Hareket</vt:lpstr>
      <vt:lpstr>Düzlemde Karesel koordinatlar x, y</vt:lpstr>
      <vt:lpstr>Düzlemde Karesel koordinatlar x, y</vt:lpstr>
      <vt:lpstr>Düzlemde Karesel koordinatlar x, y</vt:lpstr>
      <vt:lpstr>Düzlemde Karesel koordinatlar x, y</vt:lpstr>
      <vt:lpstr>Düzlemde Karesel koordinatlar x, y</vt:lpstr>
      <vt:lpstr>Örnek 1</vt:lpstr>
      <vt:lpstr>Çözüm</vt:lpstr>
      <vt:lpstr>Örnek 2</vt:lpstr>
      <vt:lpstr>Çözüm</vt:lpstr>
      <vt:lpstr>Örnek 3</vt:lpstr>
      <vt:lpstr>Çözüm</vt:lpstr>
      <vt:lpstr>Eğik Atış Problemi</vt:lpstr>
      <vt:lpstr>Eğik Atış Problemi</vt:lpstr>
      <vt:lpstr>Eğik Atış Problemi</vt:lpstr>
      <vt:lpstr>Normal ve Teğetsel Koordinatlar n,t</vt:lpstr>
      <vt:lpstr>Normal ve Teğetsel Koordinatlar n,t</vt:lpstr>
      <vt:lpstr>Normal ve Teğetsel Koordinatlar n,t</vt:lpstr>
      <vt:lpstr>Normal ve Teğetsel Koordinatlar n,t</vt:lpstr>
      <vt:lpstr>Normal ve Teğetsel Koordinatlar n,t</vt:lpstr>
      <vt:lpstr>Normal ve Teğetsel Koordinatlar (n-t)</vt:lpstr>
      <vt:lpstr>Dairesel Hareket</vt:lpstr>
      <vt:lpstr>Dairesel Hareket</vt:lpstr>
      <vt:lpstr>Örnek</vt:lpstr>
      <vt:lpstr>Çözüm</vt:lpstr>
      <vt:lpstr>Örnek</vt:lpstr>
      <vt:lpstr>Çözüm</vt:lpstr>
      <vt:lpstr>Normal ve Teğetsel Koordinatlar (n-t)</vt:lpstr>
      <vt:lpstr>Normal ve Teğetsel Koordinatlar (n-t)</vt:lpstr>
      <vt:lpstr>Normal ve Teğetsel Koordinatlar (n-t)</vt:lpstr>
      <vt:lpstr>Normal ve Teğetsel Koordinatlar (n-t)</vt:lpstr>
      <vt:lpstr>Normal ve Teğetsel Koordinatlar (n-t)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Dinamik (MAK219)</dc:title>
  <dc:subject/>
  <dc:creator>Nurdan Bilgin</dc:creator>
  <cp:keywords/>
  <dc:description/>
  <cp:lastModifiedBy>Nurdan Bilgin</cp:lastModifiedBy>
  <cp:revision>132</cp:revision>
  <dcterms:created xsi:type="dcterms:W3CDTF">2018-09-06T10:33:28Z</dcterms:created>
  <dcterms:modified xsi:type="dcterms:W3CDTF">2019-09-30T06:52:05Z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TC060874521055</vt:lpwstr>
  </property>
</Properties>
</file>